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 id="2147483756" r:id="rId10"/>
    <p:sldMasterId id="2147483766" r:id="rId11"/>
    <p:sldMasterId id="2147483776" r:id="rId12"/>
    <p:sldMasterId id="2147483788" r:id="rId13"/>
  </p:sldMasterIdLst>
  <p:notesMasterIdLst>
    <p:notesMasterId r:id="rId79"/>
  </p:notesMasterIdLst>
  <p:sldIdLst>
    <p:sldId id="266" r:id="rId14"/>
    <p:sldId id="2546" r:id="rId15"/>
    <p:sldId id="296" r:id="rId16"/>
    <p:sldId id="2548" r:id="rId17"/>
    <p:sldId id="262" r:id="rId18"/>
    <p:sldId id="2549" r:id="rId19"/>
    <p:sldId id="2550" r:id="rId20"/>
    <p:sldId id="294" r:id="rId21"/>
    <p:sldId id="269" r:id="rId22"/>
    <p:sldId id="2551" r:id="rId23"/>
    <p:sldId id="297" r:id="rId24"/>
    <p:sldId id="270" r:id="rId25"/>
    <p:sldId id="2552" r:id="rId26"/>
    <p:sldId id="268" r:id="rId27"/>
    <p:sldId id="274" r:id="rId28"/>
    <p:sldId id="431" r:id="rId29"/>
    <p:sldId id="293" r:id="rId30"/>
    <p:sldId id="275" r:id="rId31"/>
    <p:sldId id="276" r:id="rId32"/>
    <p:sldId id="280" r:id="rId33"/>
    <p:sldId id="281" r:id="rId34"/>
    <p:sldId id="282" r:id="rId35"/>
    <p:sldId id="283" r:id="rId36"/>
    <p:sldId id="284" r:id="rId37"/>
    <p:sldId id="285" r:id="rId38"/>
    <p:sldId id="287" r:id="rId39"/>
    <p:sldId id="292" r:id="rId40"/>
    <p:sldId id="278" r:id="rId41"/>
    <p:sldId id="2328" r:id="rId42"/>
    <p:sldId id="2329" r:id="rId43"/>
    <p:sldId id="295" r:id="rId44"/>
    <p:sldId id="2327" r:id="rId45"/>
    <p:sldId id="259" r:id="rId46"/>
    <p:sldId id="433" r:id="rId47"/>
    <p:sldId id="265" r:id="rId48"/>
    <p:sldId id="432" r:id="rId49"/>
    <p:sldId id="290" r:id="rId50"/>
    <p:sldId id="279" r:id="rId51"/>
    <p:sldId id="289" r:id="rId52"/>
    <p:sldId id="291" r:id="rId53"/>
    <p:sldId id="2547" r:id="rId54"/>
    <p:sldId id="261" r:id="rId55"/>
    <p:sldId id="342" r:id="rId56"/>
    <p:sldId id="343" r:id="rId57"/>
    <p:sldId id="344" r:id="rId58"/>
    <p:sldId id="345" r:id="rId59"/>
    <p:sldId id="267" r:id="rId60"/>
    <p:sldId id="2553" r:id="rId61"/>
    <p:sldId id="300" r:id="rId62"/>
    <p:sldId id="299" r:id="rId63"/>
    <p:sldId id="2554" r:id="rId64"/>
    <p:sldId id="2555" r:id="rId65"/>
    <p:sldId id="273" r:id="rId66"/>
    <p:sldId id="264" r:id="rId67"/>
    <p:sldId id="340" r:id="rId68"/>
    <p:sldId id="341" r:id="rId69"/>
    <p:sldId id="353" r:id="rId70"/>
    <p:sldId id="348" r:id="rId71"/>
    <p:sldId id="354" r:id="rId72"/>
    <p:sldId id="351" r:id="rId73"/>
    <p:sldId id="352" r:id="rId74"/>
    <p:sldId id="350" r:id="rId75"/>
    <p:sldId id="355" r:id="rId76"/>
    <p:sldId id="349" r:id="rId77"/>
    <p:sldId id="346" r:id="rId7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7" Type="http://schemas.openxmlformats.org/officeDocument/2006/relationships/slideMaster" Target="slideMasters/slideMaster4.xml"/><Relationship Id="rId71" Type="http://schemas.openxmlformats.org/officeDocument/2006/relationships/slide" Target="slides/slide58.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48.xml"/><Relationship Id="rId82"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5.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s>
</file>

<file path=ppt/charts/_rels/chart1.xml.rels><?xml version="1.0" encoding="UTF-8" standalone="yes"?>
<Relationships xmlns="http://schemas.openxmlformats.org/package/2006/relationships"><Relationship Id="rId3" Type="http://schemas.openxmlformats.org/officeDocument/2006/relationships/oleObject" Target="file:///\\fileshare\common\SKL\Gemensam\Avd%20v&#229;rd%20&amp;%20omsorg\Sektionen%20Uppdrag%20Psykisk%20H&#228;lsa\Barn%20och%20unga\FamiljehemSverige\Statistik\Statistik%20FamiljehemSverige%202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share\common\SKL\Gemensam\Avd%20v&#229;rd%20&amp;%20omsorg\Sektionen%20Uppdrag%20Psykisk%20H&#228;lsa\Barn%20och%20unga\FamiljehemSverige\Statistik\Statistik%20FamiljehemSverige%20220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share\common\SKL\Gemensam\Avd%20v&#229;rd%20&amp;%20omsorg\Sektionen%20Uppdrag%20Psykisk%20H&#228;lsa\Barn%20och%20unga\FamiljehemSverige\Statistik\Statistik%20FamiljehemSverige%20220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fileshare\common\SKL\Gemensam\Avd%20v&#229;rd%20&amp;%20omsorg\Sektionen%20Uppdrag%20Psykisk%20H&#228;lsa\Barn%20och%20unga\FamiljehemSverige\Statistik\Statistik%20FamiljehemSverige%20220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70007620880582"/>
          <c:y val="4.2372881355932202E-2"/>
          <c:w val="0.45459971054083859"/>
          <c:h val="0.9223163841807909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E0-4D7D-8B35-5006382588B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6E0-4D7D-8B35-5006382588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6E0-4D7D-8B35-5006382588B4}"/>
              </c:ext>
            </c:extLst>
          </c:dPt>
          <c:dPt>
            <c:idx val="3"/>
            <c:bubble3D val="0"/>
            <c:spPr>
              <a:solidFill>
                <a:srgbClr val="509AA3"/>
              </a:solidFill>
              <a:ln w="19050">
                <a:solidFill>
                  <a:schemeClr val="lt1"/>
                </a:solidFill>
              </a:ln>
              <a:effectLst/>
            </c:spPr>
            <c:extLst>
              <c:ext xmlns:c16="http://schemas.microsoft.com/office/drawing/2014/chart" uri="{C3380CC4-5D6E-409C-BE32-E72D297353CC}">
                <c16:uniqueId val="{00000007-E6E0-4D7D-8B35-5006382588B4}"/>
              </c:ext>
            </c:extLst>
          </c:dPt>
          <c:dPt>
            <c:idx val="4"/>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9-E6E0-4D7D-8B35-5006382588B4}"/>
              </c:ext>
            </c:extLst>
          </c:dPt>
          <c:dPt>
            <c:idx val="5"/>
            <c:bubble3D val="0"/>
            <c:spPr>
              <a:solidFill>
                <a:srgbClr val="FF9999"/>
              </a:solidFill>
              <a:ln w="19050">
                <a:solidFill>
                  <a:schemeClr val="lt1"/>
                </a:solidFill>
              </a:ln>
              <a:effectLst/>
            </c:spPr>
            <c:extLst>
              <c:ext xmlns:c16="http://schemas.microsoft.com/office/drawing/2014/chart" uri="{C3380CC4-5D6E-409C-BE32-E72D297353CC}">
                <c16:uniqueId val="{0000000B-E6E0-4D7D-8B35-5006382588B4}"/>
              </c:ext>
            </c:extLst>
          </c:dPt>
          <c:dPt>
            <c:idx val="6"/>
            <c:bubble3D val="0"/>
            <c:spPr>
              <a:solidFill>
                <a:srgbClr val="61A578"/>
              </a:solidFill>
              <a:ln w="19050">
                <a:solidFill>
                  <a:schemeClr val="lt1"/>
                </a:solidFill>
              </a:ln>
              <a:effectLst/>
            </c:spPr>
            <c:extLst>
              <c:ext xmlns:c16="http://schemas.microsoft.com/office/drawing/2014/chart" uri="{C3380CC4-5D6E-409C-BE32-E72D297353CC}">
                <c16:uniqueId val="{0000000D-E6E0-4D7D-8B35-5006382588B4}"/>
              </c:ext>
            </c:extLst>
          </c:dPt>
          <c:cat>
            <c:numRef>
              <c:f>Blad1!$D$12:$J$12</c:f>
              <c:numCache>
                <c:formatCode>General</c:formatCode>
                <c:ptCount val="7"/>
                <c:pt idx="0">
                  <c:v>2016</c:v>
                </c:pt>
                <c:pt idx="1">
                  <c:v>2017</c:v>
                </c:pt>
                <c:pt idx="2">
                  <c:v>2018</c:v>
                </c:pt>
                <c:pt idx="3">
                  <c:v>2019</c:v>
                </c:pt>
                <c:pt idx="4">
                  <c:v>2020</c:v>
                </c:pt>
                <c:pt idx="5">
                  <c:v>2021</c:v>
                </c:pt>
                <c:pt idx="6">
                  <c:v>2022</c:v>
                </c:pt>
              </c:numCache>
            </c:numRef>
          </c:cat>
          <c:val>
            <c:numRef>
              <c:f>Blad1!$D$13:$J$13</c:f>
              <c:numCache>
                <c:formatCode>#,##0</c:formatCode>
                <c:ptCount val="7"/>
                <c:pt idx="0">
                  <c:v>8767</c:v>
                </c:pt>
                <c:pt idx="1">
                  <c:v>14781</c:v>
                </c:pt>
                <c:pt idx="2">
                  <c:v>16110</c:v>
                </c:pt>
                <c:pt idx="3">
                  <c:v>15857</c:v>
                </c:pt>
                <c:pt idx="4">
                  <c:v>39267</c:v>
                </c:pt>
                <c:pt idx="5">
                  <c:v>36755</c:v>
                </c:pt>
                <c:pt idx="6">
                  <c:v>16079</c:v>
                </c:pt>
              </c:numCache>
            </c:numRef>
          </c:val>
          <c:extLst>
            <c:ext xmlns:c16="http://schemas.microsoft.com/office/drawing/2014/chart" uri="{C3380CC4-5D6E-409C-BE32-E72D297353CC}">
              <c16:uniqueId val="{0000000E-E6E0-4D7D-8B35-5006382588B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Antal besök 2020-april</a:t>
            </a:r>
            <a:r>
              <a:rPr lang="sv-SE" baseline="0"/>
              <a:t> 2022</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spPr>
            <a:ln w="28575" cap="rnd">
              <a:solidFill>
                <a:schemeClr val="accent1"/>
              </a:solidFill>
              <a:round/>
            </a:ln>
            <a:effectLst/>
          </c:spPr>
          <c:marker>
            <c:symbol val="none"/>
          </c:marker>
          <c:cat>
            <c:numRef>
              <c:f>Blad1!$AS$1:$BT$1</c:f>
              <c:numCache>
                <c:formatCode>mmm\-yy</c:formatCode>
                <c:ptCount val="28"/>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44460</c:v>
                </c:pt>
                <c:pt idx="21">
                  <c:v>44490</c:v>
                </c:pt>
                <c:pt idx="22">
                  <c:v>44521</c:v>
                </c:pt>
                <c:pt idx="23">
                  <c:v>44551</c:v>
                </c:pt>
                <c:pt idx="24">
                  <c:v>44583</c:v>
                </c:pt>
                <c:pt idx="25">
                  <c:v>44593</c:v>
                </c:pt>
                <c:pt idx="26">
                  <c:v>44621</c:v>
                </c:pt>
                <c:pt idx="27">
                  <c:v>44652</c:v>
                </c:pt>
              </c:numCache>
            </c:numRef>
          </c:cat>
          <c:val>
            <c:numRef>
              <c:f>Blad1!$AS$4:$BT$4</c:f>
              <c:numCache>
                <c:formatCode>#,##0</c:formatCode>
                <c:ptCount val="28"/>
                <c:pt idx="0">
                  <c:v>2607</c:v>
                </c:pt>
                <c:pt idx="1">
                  <c:v>2846</c:v>
                </c:pt>
                <c:pt idx="2">
                  <c:v>4605</c:v>
                </c:pt>
                <c:pt idx="3">
                  <c:v>2514</c:v>
                </c:pt>
                <c:pt idx="4">
                  <c:v>3380</c:v>
                </c:pt>
                <c:pt idx="5">
                  <c:v>2428</c:v>
                </c:pt>
                <c:pt idx="6">
                  <c:v>2220</c:v>
                </c:pt>
                <c:pt idx="7">
                  <c:v>2916</c:v>
                </c:pt>
                <c:pt idx="8">
                  <c:v>5046</c:v>
                </c:pt>
                <c:pt idx="9">
                  <c:v>3262</c:v>
                </c:pt>
                <c:pt idx="10">
                  <c:v>3390</c:v>
                </c:pt>
                <c:pt idx="11">
                  <c:v>4053</c:v>
                </c:pt>
                <c:pt idx="12">
                  <c:v>4424</c:v>
                </c:pt>
                <c:pt idx="13">
                  <c:v>3194</c:v>
                </c:pt>
                <c:pt idx="14">
                  <c:v>3632</c:v>
                </c:pt>
                <c:pt idx="15">
                  <c:v>3915</c:v>
                </c:pt>
                <c:pt idx="16">
                  <c:v>2755</c:v>
                </c:pt>
                <c:pt idx="17">
                  <c:v>2476</c:v>
                </c:pt>
                <c:pt idx="18">
                  <c:v>1429</c:v>
                </c:pt>
                <c:pt idx="19">
                  <c:v>2309</c:v>
                </c:pt>
                <c:pt idx="20">
                  <c:v>3821</c:v>
                </c:pt>
                <c:pt idx="21">
                  <c:v>3848</c:v>
                </c:pt>
                <c:pt idx="22">
                  <c:v>2351</c:v>
                </c:pt>
                <c:pt idx="23">
                  <c:v>2601</c:v>
                </c:pt>
                <c:pt idx="24">
                  <c:v>2351</c:v>
                </c:pt>
                <c:pt idx="25">
                  <c:v>2258</c:v>
                </c:pt>
                <c:pt idx="26">
                  <c:v>7690</c:v>
                </c:pt>
                <c:pt idx="27">
                  <c:v>3780</c:v>
                </c:pt>
              </c:numCache>
            </c:numRef>
          </c:val>
          <c:smooth val="0"/>
          <c:extLst>
            <c:ext xmlns:c16="http://schemas.microsoft.com/office/drawing/2014/chart" uri="{C3380CC4-5D6E-409C-BE32-E72D297353CC}">
              <c16:uniqueId val="{00000000-589D-4DEA-8014-D9FB9F8B5D62}"/>
            </c:ext>
          </c:extLst>
        </c:ser>
        <c:dLbls>
          <c:showLegendKey val="0"/>
          <c:showVal val="0"/>
          <c:showCatName val="0"/>
          <c:showSerName val="0"/>
          <c:showPercent val="0"/>
          <c:showBubbleSize val="0"/>
        </c:dLbls>
        <c:smooth val="0"/>
        <c:axId val="750315968"/>
        <c:axId val="750312032"/>
      </c:lineChart>
      <c:dateAx>
        <c:axId val="75031596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50312032"/>
        <c:crosses val="autoZero"/>
        <c:auto val="1"/>
        <c:lblOffset val="100"/>
        <c:baseTimeUnit val="days"/>
      </c:dateAx>
      <c:valAx>
        <c:axId val="750312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50315968"/>
        <c:crosses val="autoZero"/>
        <c:crossBetween val="between"/>
      </c:valAx>
      <c:spPr>
        <a:noFill/>
        <a:ln>
          <a:noFill/>
        </a:ln>
        <a:effectLst/>
      </c:spPr>
    </c:plotArea>
    <c:plotVisOnly val="1"/>
    <c:dispBlanksAs val="gap"/>
    <c:showDLblsOverMax val="0"/>
  </c:chart>
  <c:spPr>
    <a:noFill/>
    <a:ln w="28575">
      <a:solidFill>
        <a:srgbClr val="509AA3"/>
      </a:solidFill>
    </a:ln>
    <a:effectLst/>
  </c:spPr>
  <c:txPr>
    <a:bodyPr/>
    <a:lstStyle/>
    <a:p>
      <a:pPr>
        <a:defRPr/>
      </a:pPr>
      <a:endParaRPr lang="sv-S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Antal intresseanmälningar 2020-april </a:t>
            </a:r>
            <a:r>
              <a:rPr lang="sv-SE" baseline="0"/>
              <a:t>2022</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spPr>
            <a:ln w="28575" cap="rnd">
              <a:solidFill>
                <a:schemeClr val="accent1"/>
              </a:solidFill>
              <a:round/>
            </a:ln>
            <a:effectLst/>
          </c:spPr>
          <c:marker>
            <c:symbol val="none"/>
          </c:marker>
          <c:cat>
            <c:numRef>
              <c:f>'skickade intresseanmälningar'!$M$1:$AN$1</c:f>
              <c:numCache>
                <c:formatCode>[$-41D]mmm/yy;@</c:formatCode>
                <c:ptCount val="28"/>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44460</c:v>
                </c:pt>
                <c:pt idx="21">
                  <c:v>44490</c:v>
                </c:pt>
                <c:pt idx="22">
                  <c:v>44521</c:v>
                </c:pt>
                <c:pt idx="23">
                  <c:v>44551</c:v>
                </c:pt>
                <c:pt idx="24">
                  <c:v>44582</c:v>
                </c:pt>
                <c:pt idx="25">
                  <c:v>44614</c:v>
                </c:pt>
                <c:pt idx="26">
                  <c:v>44621</c:v>
                </c:pt>
                <c:pt idx="27" formatCode="mmm\-yy">
                  <c:v>44652</c:v>
                </c:pt>
              </c:numCache>
            </c:numRef>
          </c:cat>
          <c:val>
            <c:numRef>
              <c:f>'skickade intresseanmälningar'!$M$2:$AN$2</c:f>
              <c:numCache>
                <c:formatCode>#,##0</c:formatCode>
                <c:ptCount val="28"/>
                <c:pt idx="0">
                  <c:v>490</c:v>
                </c:pt>
                <c:pt idx="1">
                  <c:v>615</c:v>
                </c:pt>
                <c:pt idx="2">
                  <c:v>756</c:v>
                </c:pt>
                <c:pt idx="3">
                  <c:v>494</c:v>
                </c:pt>
                <c:pt idx="4">
                  <c:v>614</c:v>
                </c:pt>
                <c:pt idx="5">
                  <c:v>518</c:v>
                </c:pt>
                <c:pt idx="6">
                  <c:v>490</c:v>
                </c:pt>
                <c:pt idx="7">
                  <c:v>622</c:v>
                </c:pt>
                <c:pt idx="8">
                  <c:v>854</c:v>
                </c:pt>
                <c:pt idx="9">
                  <c:v>682</c:v>
                </c:pt>
                <c:pt idx="10">
                  <c:v>671</c:v>
                </c:pt>
                <c:pt idx="11">
                  <c:v>734</c:v>
                </c:pt>
                <c:pt idx="12">
                  <c:v>720</c:v>
                </c:pt>
                <c:pt idx="13">
                  <c:v>583</c:v>
                </c:pt>
                <c:pt idx="14">
                  <c:v>624</c:v>
                </c:pt>
                <c:pt idx="15">
                  <c:v>493</c:v>
                </c:pt>
                <c:pt idx="16">
                  <c:v>397</c:v>
                </c:pt>
                <c:pt idx="17">
                  <c:v>438</c:v>
                </c:pt>
                <c:pt idx="18">
                  <c:v>312</c:v>
                </c:pt>
                <c:pt idx="19">
                  <c:v>489</c:v>
                </c:pt>
                <c:pt idx="20">
                  <c:v>576</c:v>
                </c:pt>
                <c:pt idx="21">
                  <c:v>529</c:v>
                </c:pt>
                <c:pt idx="22">
                  <c:v>379</c:v>
                </c:pt>
                <c:pt idx="23">
                  <c:v>492</c:v>
                </c:pt>
                <c:pt idx="24">
                  <c:v>486</c:v>
                </c:pt>
                <c:pt idx="25" formatCode="General">
                  <c:v>421</c:v>
                </c:pt>
                <c:pt idx="26">
                  <c:v>1655</c:v>
                </c:pt>
                <c:pt idx="27">
                  <c:v>564</c:v>
                </c:pt>
              </c:numCache>
            </c:numRef>
          </c:val>
          <c:smooth val="0"/>
          <c:extLst>
            <c:ext xmlns:c16="http://schemas.microsoft.com/office/drawing/2014/chart" uri="{C3380CC4-5D6E-409C-BE32-E72D297353CC}">
              <c16:uniqueId val="{00000000-84EB-492F-9F8F-F07889E78D42}"/>
            </c:ext>
          </c:extLst>
        </c:ser>
        <c:dLbls>
          <c:showLegendKey val="0"/>
          <c:showVal val="0"/>
          <c:showCatName val="0"/>
          <c:showSerName val="0"/>
          <c:showPercent val="0"/>
          <c:showBubbleSize val="0"/>
        </c:dLbls>
        <c:smooth val="0"/>
        <c:axId val="901005320"/>
        <c:axId val="901008272"/>
      </c:lineChart>
      <c:dateAx>
        <c:axId val="901005320"/>
        <c:scaling>
          <c:orientation val="minMax"/>
        </c:scaling>
        <c:delete val="0"/>
        <c:axPos val="b"/>
        <c:numFmt formatCode="[$-41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01008272"/>
        <c:crosses val="autoZero"/>
        <c:auto val="1"/>
        <c:lblOffset val="100"/>
        <c:baseTimeUnit val="months"/>
      </c:dateAx>
      <c:valAx>
        <c:axId val="90100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01005320"/>
        <c:crosses val="autoZero"/>
        <c:crossBetween val="between"/>
      </c:valAx>
      <c:spPr>
        <a:noFill/>
        <a:ln>
          <a:noFill/>
        </a:ln>
        <a:effectLst/>
      </c:spPr>
    </c:plotArea>
    <c:plotVisOnly val="1"/>
    <c:dispBlanksAs val="gap"/>
    <c:showDLblsOverMax val="0"/>
  </c:chart>
  <c:spPr>
    <a:noFill/>
    <a:ln w="28575">
      <a:solidFill>
        <a:srgbClr val="509AA3"/>
      </a:solid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0.25591</cdr:x>
      <cdr:y>0.33702</cdr:y>
    </cdr:from>
    <cdr:to>
      <cdr:x>0.46244</cdr:x>
      <cdr:y>0.43344</cdr:y>
    </cdr:to>
    <cdr:sp macro="" textlink="">
      <cdr:nvSpPr>
        <cdr:cNvPr id="5" name="textruta 4">
          <a:extLst xmlns:a="http://schemas.openxmlformats.org/drawingml/2006/main">
            <a:ext uri="{FF2B5EF4-FFF2-40B4-BE49-F238E27FC236}">
              <a16:creationId xmlns:a16="http://schemas.microsoft.com/office/drawing/2014/main" id="{FE1BB0BC-CC9B-4D55-972E-8D7FD0010D35}"/>
            </a:ext>
          </a:extLst>
        </cdr:cNvPr>
        <cdr:cNvSpPr txBox="1"/>
      </cdr:nvSpPr>
      <cdr:spPr>
        <a:xfrm xmlns:a="http://schemas.openxmlformats.org/drawingml/2006/main">
          <a:off x="1321313" y="1075788"/>
          <a:ext cx="106634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700" dirty="0"/>
            <a:t>Dom </a:t>
          </a:r>
          <a:r>
            <a:rPr lang="sv-SE" sz="700" dirty="0" err="1"/>
            <a:t>Lillla</a:t>
          </a:r>
          <a:r>
            <a:rPr lang="sv-SE" sz="700" dirty="0"/>
            <a:t> hjärtat, 6 augusti 2020</a:t>
          </a:r>
        </a:p>
      </cdr:txBody>
    </cdr:sp>
  </cdr:relSizeAnchor>
  <cdr:relSizeAnchor xmlns:cdr="http://schemas.openxmlformats.org/drawingml/2006/chartDrawing">
    <cdr:from>
      <cdr:x>0.80927</cdr:x>
      <cdr:y>0.14056</cdr:y>
    </cdr:from>
    <cdr:to>
      <cdr:x>1</cdr:x>
      <cdr:y>0.27072</cdr:y>
    </cdr:to>
    <cdr:sp macro="" textlink="">
      <cdr:nvSpPr>
        <cdr:cNvPr id="6" name="textruta 1">
          <a:extLst xmlns:a="http://schemas.openxmlformats.org/drawingml/2006/main">
            <a:ext uri="{FF2B5EF4-FFF2-40B4-BE49-F238E27FC236}">
              <a16:creationId xmlns:a16="http://schemas.microsoft.com/office/drawing/2014/main" id="{3C7D78DF-2B7A-4623-812C-D7290D5AF8A4}"/>
            </a:ext>
          </a:extLst>
        </cdr:cNvPr>
        <cdr:cNvSpPr txBox="1"/>
      </cdr:nvSpPr>
      <cdr:spPr>
        <a:xfrm xmlns:a="http://schemas.openxmlformats.org/drawingml/2006/main">
          <a:off x="4178391" y="448674"/>
          <a:ext cx="984793"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700" dirty="0"/>
            <a:t>Rysslands invasion av Ukraina, 24 februari 2022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5C330C-4099-43AC-9DA0-70BECDAC2DB3}" type="datetimeFigureOut">
              <a:rPr lang="sv-SE" smtClean="0"/>
              <a:t>2022-06-08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71AF2-64B0-48BE-916A-738A119FBF7F}" type="slidenum">
              <a:rPr lang="sv-SE" smtClean="0"/>
              <a:t>‹#›</a:t>
            </a:fld>
            <a:endParaRPr lang="sv-SE"/>
          </a:p>
        </p:txBody>
      </p:sp>
    </p:spTree>
    <p:extLst>
      <p:ext uri="{BB962C8B-B14F-4D97-AF65-F5344CB8AC3E}">
        <p14:creationId xmlns:p14="http://schemas.microsoft.com/office/powerpoint/2010/main" val="2248851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91B33-1E9C-4386-A92A-0C69CBF9DAB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096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b="0" i="0" dirty="0">
              <a:solidFill>
                <a:srgbClr val="000000"/>
              </a:solidFill>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2E4BC-41C4-423C-93EE-5F7A58734A7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332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2E4BC-41C4-423C-93EE-5F7A58734A7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99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B4B53-21AC-47B9-A54D-3317A1A4057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53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8E4D3-F270-4F61-9CD6-6F97B1BD34D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681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B4B53-21AC-47B9-A54D-3317A1A4057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234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B4B53-21AC-47B9-A54D-3317A1A4057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798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8D158E-FE8C-4D64-8FEC-41E41B3EA7A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822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B4B53-21AC-47B9-A54D-3317A1A4057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530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75D4C-1B8B-48CF-B2B8-2B67181942A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545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69900" y="1241425"/>
            <a:ext cx="4856163" cy="2732088"/>
          </a:xfrm>
        </p:spPr>
      </p:sp>
      <p:sp>
        <p:nvSpPr>
          <p:cNvPr id="3" name="Platshållare för anteckningar 2"/>
          <p:cNvSpPr>
            <a:spLocks noGrp="1"/>
          </p:cNvSpPr>
          <p:nvPr>
            <p:ph type="body" idx="1"/>
          </p:nvPr>
        </p:nvSpPr>
        <p:spPr>
          <a:xfrm>
            <a:off x="679768" y="3974103"/>
            <a:ext cx="5438140" cy="5032066"/>
          </a:xfrm>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A75D4C-1B8B-48CF-B2B8-2B67181942A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92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B4B53-21AC-47B9-A54D-3317A1A4057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255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B4B53-21AC-47B9-A54D-3317A1A4057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265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B4B53-21AC-47B9-A54D-3317A1A4057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227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lumMod val="65000"/>
                    <a:lumOff val="35000"/>
                  </a:schemeClr>
                </a:solidFill>
                <a:highlight>
                  <a:srgbClr val="FFFF00"/>
                </a:highlight>
                <a:latin typeface="Arial"/>
                <a:cs typeface="Arial"/>
              </a:rPr>
              <a:t>Hur kan fler lämpliga familjehem tillskapas?</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B3774-6874-472F-B830-C1876B23C53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525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Tjänsten består i huvudsak av </a:t>
            </a:r>
            <a:r>
              <a:rPr lang="sv-SE" b="1" dirty="0"/>
              <a:t>två frågeformulär</a:t>
            </a:r>
            <a:r>
              <a:rPr lang="sv-SE" baseline="0" dirty="0"/>
              <a:t>, </a:t>
            </a:r>
            <a:r>
              <a:rPr lang="sv-SE" b="1" dirty="0"/>
              <a:t>självtest</a:t>
            </a:r>
            <a:r>
              <a:rPr lang="sv-SE" b="1" baseline="0" dirty="0"/>
              <a:t> och</a:t>
            </a:r>
            <a:r>
              <a:rPr lang="sv-SE" b="1" dirty="0"/>
              <a:t> intresseanmälan.</a:t>
            </a:r>
            <a:r>
              <a:rPr lang="sv-SE" b="1" baseline="0" dirty="0"/>
              <a:t> </a:t>
            </a:r>
            <a:r>
              <a:rPr lang="sv-SE" b="1" dirty="0"/>
              <a:t>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Frågorna testen och bygger på frågor från bedömningsmetoden </a:t>
            </a:r>
            <a:r>
              <a:rPr lang="sv-SE" sz="1200" b="1" i="0" kern="1200" dirty="0">
                <a:solidFill>
                  <a:schemeClr val="tx1"/>
                </a:solidFill>
                <a:effectLst/>
                <a:latin typeface="+mn-lt"/>
                <a:ea typeface="+mn-ea"/>
                <a:cs typeface="+mn-cs"/>
              </a:rPr>
              <a:t>BRA-</a:t>
            </a:r>
            <a:r>
              <a:rPr lang="sv-SE" sz="1200" b="1" i="0" kern="1200" dirty="0" err="1">
                <a:solidFill>
                  <a:schemeClr val="tx1"/>
                </a:solidFill>
                <a:effectLst/>
                <a:latin typeface="+mn-lt"/>
                <a:ea typeface="+mn-ea"/>
                <a:cs typeface="+mn-cs"/>
              </a:rPr>
              <a:t>fam</a:t>
            </a:r>
            <a:r>
              <a:rPr lang="sv-SE" sz="1200" b="1" i="0" kern="120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(bedömning vid rekrytering av familjehem) vilket är en standardiserad metod för initial bedömning av familjehem som Socialstyrelsen har utvecklat.</a:t>
            </a:r>
          </a:p>
          <a:p>
            <a:endParaRPr lang="sv-SE" dirty="0"/>
          </a:p>
          <a:p>
            <a:endParaRPr lang="sv-SE" b="1" dirty="0"/>
          </a:p>
          <a:p>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B890A-951B-924F-A273-E5F37B6AC5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680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t>Samlat</a:t>
            </a:r>
            <a:r>
              <a:rPr lang="sv-SE" baseline="0" dirty="0"/>
              <a:t> </a:t>
            </a:r>
            <a:r>
              <a:rPr lang="sv-SE" dirty="0"/>
              <a:t>statistik sedan juni 2016. </a:t>
            </a:r>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B890A-951B-924F-A273-E5F37B6AC5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732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B3774-6874-472F-B830-C1876B23C53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666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rgbClr val="FF0000"/>
                </a:solidFill>
              </a:rPr>
              <a:t>Över 31000 </a:t>
            </a:r>
            <a:r>
              <a:rPr lang="sv-SE" baseline="0" dirty="0">
                <a:solidFill>
                  <a:srgbClr val="FF0000"/>
                </a:solidFill>
              </a:rPr>
              <a:t>intresseanmälningar har tjänsten hanterat sedan start.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solidFill>
                <a:srgbClr val="FF0000"/>
              </a:solidFill>
            </a:endParaRPr>
          </a:p>
          <a:p>
            <a:r>
              <a:rPr lang="sv-SE" b="1" dirty="0">
                <a:solidFill>
                  <a:srgbClr val="FF0000"/>
                </a:solidFill>
              </a:rPr>
              <a:t>1 av 5 av de som besöker sidan skickar in en intresseanmälan.</a:t>
            </a:r>
            <a:r>
              <a:rPr lang="sv-SE" b="1" baseline="0" dirty="0">
                <a:solidFill>
                  <a:srgbClr val="FF0000"/>
                </a:solidFill>
              </a:rPr>
              <a:t> </a:t>
            </a:r>
            <a:endParaRPr lang="sv-SE" dirty="0">
              <a:solidFill>
                <a:srgbClr val="FF0000"/>
              </a:solidFill>
            </a:endParaRPr>
          </a:p>
          <a:p>
            <a:r>
              <a:rPr lang="sv-SE" dirty="0">
                <a:solidFill>
                  <a:srgbClr val="FF0000"/>
                </a:solidFill>
              </a:rPr>
              <a:t>Tyder på att besökarna är motiverade och att många har bestämt sig när de kommer in på sidan.</a:t>
            </a:r>
          </a:p>
          <a:p>
            <a:endParaRPr lang="sv-SE" dirty="0">
              <a:solidFill>
                <a:srgbClr val="FF0000"/>
              </a:solidFill>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B890A-951B-924F-A273-E5F37B6AC5C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375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Under pandemins början fick vi till oss att kommunerna saknar ett sätt att  </a:t>
            </a:r>
            <a:r>
              <a:rPr lang="sv-SE" sz="1200" b="1" i="0" kern="1200" dirty="0">
                <a:solidFill>
                  <a:schemeClr val="tx1"/>
                </a:solidFill>
                <a:effectLst/>
                <a:latin typeface="+mn-lt"/>
                <a:ea typeface="+mn-ea"/>
                <a:cs typeface="+mn-cs"/>
              </a:rPr>
              <a:t>kunna kommunicera säkert</a:t>
            </a:r>
            <a:r>
              <a:rPr lang="sv-SE" sz="1200" b="1" i="0" kern="1200" baseline="0" dirty="0">
                <a:solidFill>
                  <a:schemeClr val="tx1"/>
                </a:solidFill>
                <a:effectLst/>
                <a:latin typeface="+mn-lt"/>
                <a:ea typeface="+mn-ea"/>
                <a:cs typeface="+mn-cs"/>
              </a:rPr>
              <a:t> även </a:t>
            </a:r>
            <a:r>
              <a:rPr lang="sv-SE" sz="1200" b="1" i="0" kern="1200" dirty="0">
                <a:solidFill>
                  <a:schemeClr val="tx1"/>
                </a:solidFill>
                <a:effectLst/>
                <a:latin typeface="+mn-lt"/>
                <a:ea typeface="+mn-ea"/>
                <a:cs typeface="+mn-cs"/>
              </a:rPr>
              <a:t>på distans, </a:t>
            </a:r>
            <a:r>
              <a:rPr lang="sv-SE" sz="1200" b="0" i="0" kern="1200" dirty="0">
                <a:solidFill>
                  <a:schemeClr val="tx1"/>
                </a:solidFill>
                <a:effectLst/>
                <a:latin typeface="+mn-lt"/>
                <a:ea typeface="+mn-ea"/>
                <a:cs typeface="+mn-cs"/>
              </a:rPr>
              <a:t>utan att personuppgifter sprids till obehöriga.</a:t>
            </a:r>
            <a:r>
              <a:rPr lang="sv-SE" sz="1200" b="0" i="0" kern="1200" baseline="0" dirty="0">
                <a:solidFill>
                  <a:schemeClr val="tx1"/>
                </a:solidFill>
                <a:effectLst/>
                <a:latin typeface="+mn-lt"/>
                <a:ea typeface="+mn-ea"/>
                <a:cs typeface="+mn-cs"/>
              </a:rPr>
              <a:t> </a:t>
            </a: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baseline="0" dirty="0">
                <a:solidFill>
                  <a:schemeClr val="tx1"/>
                </a:solidFill>
                <a:effectLst/>
                <a:latin typeface="+mn-lt"/>
                <a:ea typeface="+mn-ea"/>
                <a:cs typeface="+mn-cs"/>
              </a:rPr>
              <a:t>Familjehemssekreterare behöver kunna hålla kontakt med familjehemmen och barnet/ungdomen som är placerad. </a:t>
            </a:r>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I abonnemanget</a:t>
            </a:r>
            <a:r>
              <a:rPr lang="sv-SE" sz="1200" b="0" i="0" kern="1200" baseline="0" dirty="0">
                <a:solidFill>
                  <a:schemeClr val="tx1"/>
                </a:solidFill>
                <a:effectLst/>
                <a:latin typeface="+mn-lt"/>
                <a:ea typeface="+mn-ea"/>
                <a:cs typeface="+mn-cs"/>
              </a:rPr>
              <a:t> finns </a:t>
            </a:r>
            <a:r>
              <a:rPr lang="sv-SE" sz="1200" b="1" i="0" kern="1200" baseline="0" dirty="0">
                <a:solidFill>
                  <a:schemeClr val="tx1"/>
                </a:solidFill>
                <a:effectLst/>
                <a:latin typeface="+mn-lt"/>
                <a:ea typeface="+mn-ea"/>
                <a:cs typeface="+mn-cs"/>
              </a:rPr>
              <a:t>tjänsten säkra videmöten </a:t>
            </a:r>
            <a:r>
              <a:rPr lang="sv-SE" sz="1200" b="0" i="0" kern="1200" baseline="0" dirty="0">
                <a:solidFill>
                  <a:schemeClr val="tx1"/>
                </a:solidFill>
                <a:effectLst/>
                <a:latin typeface="+mn-lt"/>
                <a:ea typeface="+mn-ea"/>
                <a:cs typeface="+mn-cs"/>
              </a:rPr>
              <a:t>som tillhandahåller en lösning som </a:t>
            </a:r>
            <a:r>
              <a:rPr lang="sv-SE" sz="1200" b="1" i="0" kern="1200" dirty="0">
                <a:solidFill>
                  <a:schemeClr val="tx1"/>
                </a:solidFill>
                <a:effectLst/>
                <a:latin typeface="+mn-lt"/>
                <a:ea typeface="+mn-ea"/>
                <a:cs typeface="+mn-cs"/>
              </a:rPr>
              <a:t>lever upp till Europas nya dataskyddslagar.</a:t>
            </a:r>
            <a:endParaRPr lang="sv-SE" sz="1200" b="1" i="0" kern="1200" baseline="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Säkra videomöten möjliggör en säker distanskommunikation där man kan dela känslig information.</a:t>
            </a:r>
          </a:p>
          <a:p>
            <a:r>
              <a:rPr lang="sv-SE" sz="1200" b="1" i="0" kern="1200" dirty="0">
                <a:solidFill>
                  <a:schemeClr val="tx1"/>
                </a:solidFill>
                <a:effectLst/>
                <a:latin typeface="+mn-lt"/>
                <a:ea typeface="+mn-ea"/>
                <a:cs typeface="+mn-cs"/>
              </a:rPr>
              <a:t>Loggar in </a:t>
            </a:r>
            <a:r>
              <a:rPr lang="sv-SE" sz="1200" b="0" i="0" kern="1200" dirty="0">
                <a:solidFill>
                  <a:schemeClr val="tx1"/>
                </a:solidFill>
                <a:effectLst/>
                <a:latin typeface="+mn-lt"/>
                <a:ea typeface="+mn-ea"/>
                <a:cs typeface="+mn-cs"/>
              </a:rPr>
              <a:t>med hjälp av sitt mobila bank-id</a:t>
            </a:r>
            <a:r>
              <a:rPr lang="sv-SE" sz="1200" b="0" i="0" kern="1200" baseline="0" dirty="0">
                <a:solidFill>
                  <a:schemeClr val="tx1"/>
                </a:solidFill>
                <a:effectLst/>
                <a:latin typeface="+mn-lt"/>
                <a:ea typeface="+mn-ea"/>
                <a:cs typeface="+mn-cs"/>
              </a:rPr>
              <a:t> eller kod via sms. </a:t>
            </a:r>
            <a:r>
              <a:rPr lang="sv-SE" sz="1200" b="0" i="0" kern="1200" dirty="0">
                <a:solidFill>
                  <a:schemeClr val="tx1"/>
                </a:solidFill>
                <a:effectLst/>
                <a:latin typeface="+mn-lt"/>
                <a:ea typeface="+mn-ea"/>
                <a:cs typeface="+mn-cs"/>
              </a:rPr>
              <a:t> </a:t>
            </a:r>
          </a:p>
          <a:p>
            <a:endParaRPr lang="sv-SE"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F0188-8456-423A-8E8D-8F456DA5CE1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32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747F71-07A8-477A-B8B9-B7F9DF61396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45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B4B53-21AC-47B9-A54D-3317A1A4057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62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CB4B53-21AC-47B9-A54D-3317A1A4057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58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2E4BC-41C4-423C-93EE-5F7A58734A7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87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i="0" dirty="0">
              <a:solidFill>
                <a:srgbClr val="000000"/>
              </a:solidFill>
              <a:effectLst/>
              <a:latin typeface="Arial" panose="020B0604020202020204" pitchFamily="34"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2E4BC-41C4-423C-93EE-5F7A58734A7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075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2E4BC-41C4-423C-93EE-5F7A58734A7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675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2E4BC-41C4-423C-93EE-5F7A58734A7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051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800" b="0" i="0" dirty="0">
                <a:solidFill>
                  <a:srgbClr val="000000"/>
                </a:solidFill>
                <a:effectLst/>
                <a:latin typeface="Arial" panose="020B0604020202020204" pitchFamily="34" charset="0"/>
              </a:rPr>
              <a:t>1</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2E4BC-41C4-423C-93EE-5F7A58734A7F}"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52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7987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9168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704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8974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893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38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59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2022-06-08</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2022-06-08</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2022-06-08</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2022-06-08</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2022-06-08</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13744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149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68795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95935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63699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24225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5166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09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91309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5126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60010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41507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655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19439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49249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40619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0598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205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06451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6054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0197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266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51860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66559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82635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037105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2022-06-08</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291106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2527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8839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489998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76805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25329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205109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rgbClr val="22222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42D259-ACB8-4FD1-AC0F-9CAC8F5E07E0}" type="datetimeFigureOut">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5" name="Platshållare för sidfot 4"/>
          <p:cNvSpPr>
            <a:spLocks noGrp="1"/>
          </p:cNvSpPr>
          <p:nvPr>
            <p:ph type="ftr" sz="quarter" idx="11"/>
          </p:nvPr>
        </p:nvSpPr>
        <p:spPr/>
        <p:txBody>
          <a:bodyPr/>
          <a:lstStyle>
            <a:lvl1pPr>
              <a:defRPr>
                <a:solidFill>
                  <a:srgbClr val="22222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C9B0E5-37D7-412E-A162-6A236BADC197}" type="slidenum">
              <a:rPr kumimoji="0" lang="sv-SE" sz="1200" b="0" i="0" u="none" strike="noStrike" kern="1200" cap="none" spc="0" normalizeH="0" baseline="0" noProof="0" smtClean="0">
                <a:ln>
                  <a:noFill/>
                </a:ln>
                <a:solidFill>
                  <a:srgbClr val="22222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222221"/>
              </a:solidFill>
              <a:effectLst/>
              <a:uLnTx/>
              <a:uFillTx/>
              <a:latin typeface="Arial"/>
              <a:ea typeface="+mn-ea"/>
              <a:cs typeface="+mn-cs"/>
            </a:endParaRPr>
          </a:p>
        </p:txBody>
      </p:sp>
      <p:pic>
        <p:nvPicPr>
          <p:cNvPr id="7" name="Bildobjekt 6" descr="En bild som visar ritning&#10;&#10;Automatiskt genererad beskrivning">
            <a:extLst>
              <a:ext uri="{FF2B5EF4-FFF2-40B4-BE49-F238E27FC236}">
                <a16:creationId xmlns:a16="http://schemas.microsoft.com/office/drawing/2014/main" id="{DC4C474C-256C-4F69-82DB-E30D2C1C09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1146536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r>
              <a:rPr lang="sv-SE"/>
              <a:t>karin.lindstrom@skr.se </a:t>
            </a:r>
            <a:endParaRPr lang="sv-SE" dirty="0"/>
          </a:p>
        </p:txBody>
      </p:sp>
      <p:sp>
        <p:nvSpPr>
          <p:cNvPr id="4" name="Platshållare för datum 3"/>
          <p:cNvSpPr>
            <a:spLocks noGrp="1"/>
          </p:cNvSpPr>
          <p:nvPr>
            <p:ph type="dt" sz="half" idx="10"/>
          </p:nvPr>
        </p:nvSpPr>
        <p:spPr/>
        <p:txBody>
          <a:bodyPr/>
          <a:lstStyle/>
          <a:p>
            <a:fld id="{7416C7AF-CD75-4B15-B0B7-F7BF1FD3E9CC}" type="datetime1">
              <a:rPr lang="sv-SE" smtClean="0"/>
              <a:t>2022-06-08</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495087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r>
              <a:rPr lang="sv-SE"/>
              <a:t>karin.lindstrom@skr.se </a:t>
            </a:r>
            <a:endParaRPr lang="sv-SE" dirty="0"/>
          </a:p>
        </p:txBody>
      </p:sp>
      <p:sp>
        <p:nvSpPr>
          <p:cNvPr id="4" name="Platshållare för datum 3"/>
          <p:cNvSpPr>
            <a:spLocks noGrp="1"/>
          </p:cNvSpPr>
          <p:nvPr>
            <p:ph type="dt" sz="half" idx="10"/>
          </p:nvPr>
        </p:nvSpPr>
        <p:spPr/>
        <p:txBody>
          <a:bodyPr/>
          <a:lstStyle/>
          <a:p>
            <a:fld id="{5E9B79B8-9469-4F1C-9590-E0AD6E00D320}" type="datetime1">
              <a:rPr lang="sv-SE" smtClean="0"/>
              <a:t>2022-06-08</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019703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2" name="Rubrik 1"/>
          <p:cNvSpPr>
            <a:spLocks noGrp="1"/>
          </p:cNvSpPr>
          <p:nvPr>
            <p:ph type="title"/>
          </p:nvPr>
        </p:nvSpPr>
        <p:spPr>
          <a:xfrm>
            <a:off x="666000" y="2746800"/>
            <a:ext cx="9608400" cy="1965600"/>
          </a:xfrm>
        </p:spPr>
        <p:txBody>
          <a:bodyPr anchor="t">
            <a:noAutofit/>
          </a:bodyPr>
          <a:lstStyle>
            <a:lvl1pPr algn="ctr">
              <a:defRPr sz="5400">
                <a:solidFill>
                  <a:schemeClr val="tx1"/>
                </a:solidFill>
              </a:defRPr>
            </a:lvl1p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r>
              <a:rPr lang="sv-SE"/>
              <a:t>karin.lindstrom@skr.se </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8EF06292-ED80-4522-A98D-C50E7B8E3193}" type="datetime1">
              <a:rPr lang="sv-SE" smtClean="0"/>
              <a:t>2022-06-08</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17667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r>
              <a:rPr lang="sv-SE"/>
              <a:t>karin.lindstrom@skr.se </a:t>
            </a:r>
            <a:endParaRPr lang="sv-SE" dirty="0"/>
          </a:p>
        </p:txBody>
      </p:sp>
      <p:sp>
        <p:nvSpPr>
          <p:cNvPr id="5" name="Platshållare för datum 4"/>
          <p:cNvSpPr>
            <a:spLocks noGrp="1"/>
          </p:cNvSpPr>
          <p:nvPr>
            <p:ph type="dt" sz="half" idx="10"/>
          </p:nvPr>
        </p:nvSpPr>
        <p:spPr/>
        <p:txBody>
          <a:bodyPr/>
          <a:lstStyle/>
          <a:p>
            <a:fld id="{5CAB721F-E06C-4AAC-A650-9B5B2911F920}" type="datetime1">
              <a:rPr lang="sv-SE" smtClean="0"/>
              <a:t>2022-06-08</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13212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6" name="Platshållare för sidfot 5"/>
          <p:cNvSpPr>
            <a:spLocks noGrp="1"/>
          </p:cNvSpPr>
          <p:nvPr>
            <p:ph type="ftr" sz="quarter" idx="11"/>
          </p:nvPr>
        </p:nvSpPr>
        <p:spPr/>
        <p:txBody>
          <a:bodyPr/>
          <a:lstStyle/>
          <a:p>
            <a:r>
              <a:rPr lang="sv-SE"/>
              <a:t>karin.lindstrom@skr.se </a:t>
            </a:r>
            <a:endParaRPr lang="sv-SE" dirty="0"/>
          </a:p>
        </p:txBody>
      </p:sp>
      <p:sp>
        <p:nvSpPr>
          <p:cNvPr id="5" name="Platshållare för datum 4"/>
          <p:cNvSpPr>
            <a:spLocks noGrp="1"/>
          </p:cNvSpPr>
          <p:nvPr>
            <p:ph type="dt" sz="half" idx="10"/>
          </p:nvPr>
        </p:nvSpPr>
        <p:spPr/>
        <p:txBody>
          <a:bodyPr/>
          <a:lstStyle/>
          <a:p>
            <a:fld id="{E94AC1F2-EFFA-450D-A11D-828302BBF5DF}" type="datetime1">
              <a:rPr lang="sv-SE" smtClean="0"/>
              <a:t>2022-06-08</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919025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8" name="Platshållare för sidfot 7"/>
          <p:cNvSpPr>
            <a:spLocks noGrp="1"/>
          </p:cNvSpPr>
          <p:nvPr>
            <p:ph type="ftr" sz="quarter" idx="11"/>
          </p:nvPr>
        </p:nvSpPr>
        <p:spPr/>
        <p:txBody>
          <a:bodyPr/>
          <a:lstStyle/>
          <a:p>
            <a:r>
              <a:rPr lang="sv-SE"/>
              <a:t>karin.lindstrom@skr.se </a:t>
            </a:r>
            <a:endParaRPr lang="sv-SE" dirty="0"/>
          </a:p>
        </p:txBody>
      </p:sp>
      <p:sp>
        <p:nvSpPr>
          <p:cNvPr id="7" name="Platshållare för datum 6"/>
          <p:cNvSpPr>
            <a:spLocks noGrp="1"/>
          </p:cNvSpPr>
          <p:nvPr>
            <p:ph type="dt" sz="half" idx="10"/>
          </p:nvPr>
        </p:nvSpPr>
        <p:spPr/>
        <p:txBody>
          <a:bodyPr/>
          <a:lstStyle/>
          <a:p>
            <a:fld id="{39811EC8-17FB-4BE7-882E-9A740C8619AA}" type="datetime1">
              <a:rPr lang="sv-SE" smtClean="0"/>
              <a:t>2022-06-08</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263838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r>
              <a:rPr lang="sv-SE"/>
              <a:t>karin.lindstrom@skr.se </a:t>
            </a:r>
            <a:endParaRPr lang="sv-SE" dirty="0"/>
          </a:p>
        </p:txBody>
      </p:sp>
      <p:sp>
        <p:nvSpPr>
          <p:cNvPr id="3" name="Platshållare för datum 2"/>
          <p:cNvSpPr>
            <a:spLocks noGrp="1"/>
          </p:cNvSpPr>
          <p:nvPr>
            <p:ph type="dt" sz="half" idx="10"/>
          </p:nvPr>
        </p:nvSpPr>
        <p:spPr/>
        <p:txBody>
          <a:bodyPr/>
          <a:lstStyle/>
          <a:p>
            <a:fld id="{6B01B562-E487-4398-B5FA-B79DAE484CF1}" type="datetime1">
              <a:rPr lang="sv-SE" smtClean="0"/>
              <a:t>2022-06-08</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2454787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a:t>karin.lindstrom@skr.se </a:t>
            </a:r>
            <a:endParaRPr lang="sv-SE" dirty="0"/>
          </a:p>
        </p:txBody>
      </p:sp>
      <p:sp>
        <p:nvSpPr>
          <p:cNvPr id="2" name="Platshållare för datum 1"/>
          <p:cNvSpPr>
            <a:spLocks noGrp="1"/>
          </p:cNvSpPr>
          <p:nvPr>
            <p:ph type="dt" sz="half" idx="10"/>
          </p:nvPr>
        </p:nvSpPr>
        <p:spPr/>
        <p:txBody>
          <a:bodyPr/>
          <a:lstStyle/>
          <a:p>
            <a:fld id="{8F3B5681-0A26-4C7A-A794-3F0E4FC3BB17}" type="datetime1">
              <a:rPr lang="sv-SE" smtClean="0"/>
              <a:t>2022-06-08</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0881934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4D4EE96F-3362-4711-AD63-08E80A8E974C}" type="datetimeFigureOut">
              <a:rPr lang="sv-SE" smtClean="0"/>
              <a:t>2022-06-08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02D51F-EDB3-48EF-A703-BEF20F851EF6}" type="slidenum">
              <a:rPr lang="sv-SE" smtClean="0"/>
              <a:t>‹#›</a:t>
            </a:fld>
            <a:endParaRPr lang="sv-SE"/>
          </a:p>
        </p:txBody>
      </p:sp>
    </p:spTree>
    <p:extLst>
      <p:ext uri="{BB962C8B-B14F-4D97-AF65-F5344CB8AC3E}">
        <p14:creationId xmlns:p14="http://schemas.microsoft.com/office/powerpoint/2010/main" val="16039486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D4EE96F-3362-4711-AD63-08E80A8E974C}" type="datetimeFigureOut">
              <a:rPr lang="sv-SE" smtClean="0"/>
              <a:t>2022-06-08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02D51F-EDB3-48EF-A703-BEF20F851EF6}" type="slidenum">
              <a:rPr lang="sv-SE" smtClean="0"/>
              <a:t>‹#›</a:t>
            </a:fld>
            <a:endParaRPr lang="sv-SE"/>
          </a:p>
        </p:txBody>
      </p:sp>
    </p:spTree>
    <p:extLst>
      <p:ext uri="{BB962C8B-B14F-4D97-AF65-F5344CB8AC3E}">
        <p14:creationId xmlns:p14="http://schemas.microsoft.com/office/powerpoint/2010/main" val="33277465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4D4EE96F-3362-4711-AD63-08E80A8E974C}" type="datetimeFigureOut">
              <a:rPr lang="sv-SE" smtClean="0"/>
              <a:t>2022-06-08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02D51F-EDB3-48EF-A703-BEF20F851EF6}" type="slidenum">
              <a:rPr lang="sv-SE" smtClean="0"/>
              <a:t>‹#›</a:t>
            </a:fld>
            <a:endParaRPr lang="sv-SE"/>
          </a:p>
        </p:txBody>
      </p:sp>
    </p:spTree>
    <p:extLst>
      <p:ext uri="{BB962C8B-B14F-4D97-AF65-F5344CB8AC3E}">
        <p14:creationId xmlns:p14="http://schemas.microsoft.com/office/powerpoint/2010/main" val="14044873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D4EE96F-3362-4711-AD63-08E80A8E974C}" type="datetimeFigureOut">
              <a:rPr lang="sv-SE" smtClean="0"/>
              <a:t>2022-06-08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02D51F-EDB3-48EF-A703-BEF20F851EF6}" type="slidenum">
              <a:rPr lang="sv-SE" smtClean="0"/>
              <a:t>‹#›</a:t>
            </a:fld>
            <a:endParaRPr lang="sv-SE"/>
          </a:p>
        </p:txBody>
      </p:sp>
    </p:spTree>
    <p:extLst>
      <p:ext uri="{BB962C8B-B14F-4D97-AF65-F5344CB8AC3E}">
        <p14:creationId xmlns:p14="http://schemas.microsoft.com/office/powerpoint/2010/main" val="40916227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D4EE96F-3362-4711-AD63-08E80A8E974C}" type="datetimeFigureOut">
              <a:rPr lang="sv-SE" smtClean="0"/>
              <a:t>2022-06-08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C02D51F-EDB3-48EF-A703-BEF20F851EF6}" type="slidenum">
              <a:rPr lang="sv-SE" smtClean="0"/>
              <a:t>‹#›</a:t>
            </a:fld>
            <a:endParaRPr lang="sv-SE"/>
          </a:p>
        </p:txBody>
      </p:sp>
    </p:spTree>
    <p:extLst>
      <p:ext uri="{BB962C8B-B14F-4D97-AF65-F5344CB8AC3E}">
        <p14:creationId xmlns:p14="http://schemas.microsoft.com/office/powerpoint/2010/main" val="1899737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D4EE96F-3362-4711-AD63-08E80A8E974C}" type="datetimeFigureOut">
              <a:rPr lang="sv-SE" smtClean="0"/>
              <a:t>2022-06-08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02D51F-EDB3-48EF-A703-BEF20F851EF6}" type="slidenum">
              <a:rPr lang="sv-SE" smtClean="0"/>
              <a:t>‹#›</a:t>
            </a:fld>
            <a:endParaRPr lang="sv-SE"/>
          </a:p>
        </p:txBody>
      </p:sp>
    </p:spTree>
    <p:extLst>
      <p:ext uri="{BB962C8B-B14F-4D97-AF65-F5344CB8AC3E}">
        <p14:creationId xmlns:p14="http://schemas.microsoft.com/office/powerpoint/2010/main" val="16499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D4EE96F-3362-4711-AD63-08E80A8E974C}" type="datetimeFigureOut">
              <a:rPr lang="sv-SE" smtClean="0"/>
              <a:t>2022-06-08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02D51F-EDB3-48EF-A703-BEF20F851EF6}" type="slidenum">
              <a:rPr lang="sv-SE" smtClean="0"/>
              <a:t>‹#›</a:t>
            </a:fld>
            <a:endParaRPr lang="sv-SE"/>
          </a:p>
        </p:txBody>
      </p:sp>
    </p:spTree>
    <p:extLst>
      <p:ext uri="{BB962C8B-B14F-4D97-AF65-F5344CB8AC3E}">
        <p14:creationId xmlns:p14="http://schemas.microsoft.com/office/powerpoint/2010/main" val="40057541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4D4EE96F-3362-4711-AD63-08E80A8E974C}" type="datetimeFigureOut">
              <a:rPr lang="sv-SE" smtClean="0"/>
              <a:t>2022-06-08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02D51F-EDB3-48EF-A703-BEF20F851EF6}" type="slidenum">
              <a:rPr lang="sv-SE" smtClean="0"/>
              <a:t>‹#›</a:t>
            </a:fld>
            <a:endParaRPr lang="sv-SE"/>
          </a:p>
        </p:txBody>
      </p:sp>
    </p:spTree>
    <p:extLst>
      <p:ext uri="{BB962C8B-B14F-4D97-AF65-F5344CB8AC3E}">
        <p14:creationId xmlns:p14="http://schemas.microsoft.com/office/powerpoint/2010/main" val="32940640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4D4EE96F-3362-4711-AD63-08E80A8E974C}" type="datetimeFigureOut">
              <a:rPr lang="sv-SE" smtClean="0"/>
              <a:t>2022-06-08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C02D51F-EDB3-48EF-A703-BEF20F851EF6}" type="slidenum">
              <a:rPr lang="sv-SE" smtClean="0"/>
              <a:t>‹#›</a:t>
            </a:fld>
            <a:endParaRPr lang="sv-SE"/>
          </a:p>
        </p:txBody>
      </p:sp>
    </p:spTree>
    <p:extLst>
      <p:ext uri="{BB962C8B-B14F-4D97-AF65-F5344CB8AC3E}">
        <p14:creationId xmlns:p14="http://schemas.microsoft.com/office/powerpoint/2010/main" val="36533762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D4EE96F-3362-4711-AD63-08E80A8E974C}" type="datetimeFigureOut">
              <a:rPr lang="sv-SE" smtClean="0"/>
              <a:t>2022-06-08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02D51F-EDB3-48EF-A703-BEF20F851EF6}" type="slidenum">
              <a:rPr lang="sv-SE" smtClean="0"/>
              <a:t>‹#›</a:t>
            </a:fld>
            <a:endParaRPr lang="sv-SE"/>
          </a:p>
        </p:txBody>
      </p:sp>
    </p:spTree>
    <p:extLst>
      <p:ext uri="{BB962C8B-B14F-4D97-AF65-F5344CB8AC3E}">
        <p14:creationId xmlns:p14="http://schemas.microsoft.com/office/powerpoint/2010/main" val="34054324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D4EE96F-3362-4711-AD63-08E80A8E974C}" type="datetimeFigureOut">
              <a:rPr lang="sv-SE" smtClean="0"/>
              <a:t>2022-06-08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02D51F-EDB3-48EF-A703-BEF20F851EF6}" type="slidenum">
              <a:rPr lang="sv-SE" smtClean="0"/>
              <a:t>‹#›</a:t>
            </a:fld>
            <a:endParaRPr lang="sv-SE"/>
          </a:p>
        </p:txBody>
      </p:sp>
    </p:spTree>
    <p:extLst>
      <p:ext uri="{BB962C8B-B14F-4D97-AF65-F5344CB8AC3E}">
        <p14:creationId xmlns:p14="http://schemas.microsoft.com/office/powerpoint/2010/main" val="3223729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2022-06-08</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xmlns=""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1186764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2022-06-08</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36636801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2022-06-08</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9952387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2022-06-08</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7679619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xmlns=""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2022-06-08</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54603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4476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7.xml"/><Relationship Id="rId7" Type="http://schemas.openxmlformats.org/officeDocument/2006/relationships/image" Target="../media/image3.emf"/><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10.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image" Target="../media/image3.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0.png"/><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1.png"/><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12.jpeg"/><Relationship Id="rId4" Type="http://schemas.openxmlformats.org/officeDocument/2006/relationships/slideLayout" Target="../slideLayouts/slideLayout4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7.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image" Target="../media/image1.png"/><Relationship Id="rId4" Type="http://schemas.openxmlformats.org/officeDocument/2006/relationships/slideLayout" Target="../slideLayouts/slideLayout5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9.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2022-06-08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13828769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2022-06-08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xmlns="" val="1"/>
              </a:ext>
            </a:extLst>
          </p:cNvPr>
          <p:cNvPicPr>
            <a:picLocks noChangeAspect="1"/>
          </p:cNvPicPr>
          <p:nvPr userDrawn="1"/>
        </p:nvPicPr>
        <p:blipFill>
          <a:blip r:embed="rId10" cstate="hqprint">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xmlns=""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2022-06-08</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Lst>
          </p:cNvPr>
          <p:cNvPicPr>
            <a:picLocks noChangeAspect="1"/>
          </p:cNvPicPr>
          <p:nvPr userDrawn="1"/>
        </p:nvPicPr>
        <p:blipFill>
          <a:blip r:embed="rId1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2022-06-08</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04378458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75" r:id="rId10"/>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xmlns=""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r>
              <a:rPr lang="sv-SE"/>
              <a:t>karin.lindstrom@skr.se </a:t>
            </a:r>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41DCCA7D-9267-477D-AF70-1ACC28A21D0C}" type="datetime1">
              <a:rPr lang="sv-SE" smtClean="0"/>
              <a:t>2022-06-08</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266303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Lst>
  <p:hf sldNum="0" hdr="0"/>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EE96F-3362-4711-AD63-08E80A8E974C}" type="datetimeFigureOut">
              <a:rPr lang="sv-SE" smtClean="0"/>
              <a:t>2022-06-08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2D51F-EDB3-48EF-A703-BEF20F851EF6}" type="slidenum">
              <a:rPr lang="sv-SE" smtClean="0"/>
              <a:t>‹#›</a:t>
            </a:fld>
            <a:endParaRPr lang="sv-SE"/>
          </a:p>
        </p:txBody>
      </p:sp>
    </p:spTree>
    <p:extLst>
      <p:ext uri="{BB962C8B-B14F-4D97-AF65-F5344CB8AC3E}">
        <p14:creationId xmlns:p14="http://schemas.microsoft.com/office/powerpoint/2010/main" val="398612563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zoom.us/rec/share/GJQ7wCQhCoAuAcxXeFyiGEt9k_8Epk55GHamQ48GUUyBOL8snoY1vlfqTAdXAhEA.QSoaMDqiUqQziw9C" TargetMode="Externa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hyperlink" Target="https://regeringen.se/rattsliga-dokument/proposition/2022/05/prop.-20212225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hyperlink" Target="https://skr.se/skr/tjanster/press/nyheter/nyhetsarkiv/mangafragorkvarattlosaforflyktingmottagandet.63263.html" TargetMode="External"/><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hyperlink" Target="https://www.regeringen.se/regeringens-politik/ett-tryggare-sverige/34-punktsprogrammet-regeringens-atgarder-mot-gangkriminaliteten/" TargetMode="External"/><Relationship Id="rId2" Type="http://schemas.openxmlformats.org/officeDocument/2006/relationships/notesSlide" Target="../notesSlides/notesSlide16.xml"/><Relationship Id="rId1" Type="http://schemas.openxmlformats.org/officeDocument/2006/relationships/slideLayout" Target="../slideLayouts/slideLayout57.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hyperlink" Target="https://regeringen.se/pressmeddelanden/2022/04/en-ny-aktivitetsplikt-for-personer-med-forsorjningsstod-ska-utreda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5.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0.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5.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5.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5.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5.xm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75.xml"/><Relationship Id="rId4" Type="http://schemas.openxmlformats.org/officeDocument/2006/relationships/chart" Target="../charts/char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75.xml"/><Relationship Id="rId4" Type="http://schemas.openxmlformats.org/officeDocument/2006/relationships/chart" Target="../charts/char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5.xml"/></Relationships>
</file>

<file path=ppt/slides/_rels/slide5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5.xml"/><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hyperlink" Target="http://www.uppdragpsykiskhalsa.se/e-tjansten-familjehemsverige/sakra-videomoten/" TargetMode="External"/><Relationship Id="rId2" Type="http://schemas.openxmlformats.org/officeDocument/2006/relationships/notesSlide" Target="../notesSlides/notesSlide27.xml"/><Relationship Id="rId1" Type="http://schemas.openxmlformats.org/officeDocument/2006/relationships/slideLayout" Target="../slideLayouts/slideLayout7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mailto:ellinor.holm@skr.se" TargetMode="External"/><Relationship Id="rId7" Type="http://schemas.openxmlformats.org/officeDocument/2006/relationships/hyperlink" Target="mailto:familjehemsverige@skr.se" TargetMode="External"/><Relationship Id="rId2" Type="http://schemas.openxmlformats.org/officeDocument/2006/relationships/notesSlide" Target="../notesSlides/notesSlide28.xml"/><Relationship Id="rId1" Type="http://schemas.openxmlformats.org/officeDocument/2006/relationships/slideLayout" Target="../slideLayouts/slideLayout75.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hyperlink" Target="mailto:sofie.johansson@skr.se"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0.xml"/></Relationships>
</file>

<file path=ppt/slides/_rels/slide6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2" Type="http://schemas.openxmlformats.org/officeDocument/2006/relationships/hyperlink" Target="https://regeringen.se/497191/contentassets/4900f09436fe4bada1a8edd8f735d432/212221600webb.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p:txBody>
          <a:bodyPr/>
          <a:lstStyle/>
          <a:p>
            <a:r>
              <a:rPr lang="sv-SE" dirty="0"/>
              <a:t>SKR informerar RSS</a:t>
            </a:r>
          </a:p>
        </p:txBody>
      </p:sp>
      <p:sp>
        <p:nvSpPr>
          <p:cNvPr id="3" name="textruta 2">
            <a:extLst>
              <a:ext uri="{FF2B5EF4-FFF2-40B4-BE49-F238E27FC236}">
                <a16:creationId xmlns:a16="http://schemas.microsoft.com/office/drawing/2014/main" id="{6D535ED1-6F3B-4412-961B-63845F474B99}"/>
              </a:ext>
            </a:extLst>
          </p:cNvPr>
          <p:cNvSpPr txBox="1"/>
          <p:nvPr/>
        </p:nvSpPr>
        <p:spPr>
          <a:xfrm>
            <a:off x="1440446" y="4094191"/>
            <a:ext cx="9203648" cy="1754326"/>
          </a:xfrm>
          <a:prstGeom prst="rect">
            <a:avLst/>
          </a:prstGeom>
          <a:noFill/>
        </p:spPr>
        <p:txBody>
          <a:bodyPr wrap="square" rtlCol="0">
            <a:spAutoFit/>
          </a:bodyPr>
          <a:lstStyle/>
          <a:p>
            <a:endParaRPr lang="sv-SE" dirty="0"/>
          </a:p>
          <a:p>
            <a:r>
              <a:rPr lang="sv-SE" dirty="0"/>
              <a:t>Meeting Recording:</a:t>
            </a:r>
          </a:p>
          <a:p>
            <a:r>
              <a:rPr lang="sv-SE" dirty="0">
                <a:hlinkClick r:id="rId2"/>
              </a:rPr>
              <a:t>https://zoom.us/rec/share/GJQ7wCQhCoAuAcxXeFyiGEt9k_8Epk55GHamQ48GUUyBOL8snoY1vlfqTAdXAhEA</a:t>
            </a:r>
            <a:r>
              <a:rPr lang="sv-SE">
                <a:hlinkClick r:id="rId2"/>
              </a:rPr>
              <a:t>.QSoaMDqiUqQziw9C</a:t>
            </a:r>
            <a:r>
              <a:rPr lang="sv-SE"/>
              <a:t> </a:t>
            </a:r>
            <a:endParaRPr lang="sv-SE" dirty="0"/>
          </a:p>
          <a:p>
            <a:endParaRPr lang="sv-SE" dirty="0"/>
          </a:p>
          <a:p>
            <a:r>
              <a:rPr lang="sv-SE" dirty="0"/>
              <a:t>Access </a:t>
            </a:r>
            <a:r>
              <a:rPr lang="sv-SE" dirty="0" err="1"/>
              <a:t>Passcode</a:t>
            </a:r>
            <a:r>
              <a:rPr lang="sv-SE" dirty="0"/>
              <a:t>: skrinfomaj-22</a:t>
            </a:r>
          </a:p>
        </p:txBody>
      </p:sp>
    </p:spTree>
    <p:extLst>
      <p:ext uri="{BB962C8B-B14F-4D97-AF65-F5344CB8AC3E}">
        <p14:creationId xmlns:p14="http://schemas.microsoft.com/office/powerpoint/2010/main" val="220750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F65D98F-4898-43A1-96FA-7F2B4E9DA101}"/>
              </a:ext>
            </a:extLst>
          </p:cNvPr>
          <p:cNvSpPr>
            <a:spLocks noGrp="1"/>
          </p:cNvSpPr>
          <p:nvPr>
            <p:ph type="title"/>
          </p:nvPr>
        </p:nvSpPr>
        <p:spPr>
          <a:xfrm>
            <a:off x="664233" y="276225"/>
            <a:ext cx="9609825" cy="828675"/>
          </a:xfrm>
        </p:spPr>
        <p:txBody>
          <a:bodyPr/>
          <a:lstStyle/>
          <a:p>
            <a:r>
              <a:rPr lang="sv-SE" dirty="0"/>
              <a:t>Forts </a:t>
            </a:r>
            <a:r>
              <a:rPr lang="sv-SE" dirty="0" err="1"/>
              <a:t>prop</a:t>
            </a:r>
            <a:endParaRPr lang="sv-SE" dirty="0"/>
          </a:p>
        </p:txBody>
      </p:sp>
      <p:sp>
        <p:nvSpPr>
          <p:cNvPr id="5" name="Platshållare för innehåll 4">
            <a:extLst>
              <a:ext uri="{FF2B5EF4-FFF2-40B4-BE49-F238E27FC236}">
                <a16:creationId xmlns:a16="http://schemas.microsoft.com/office/drawing/2014/main" id="{E66FF121-F965-4D3F-8119-96986157D67C}"/>
              </a:ext>
            </a:extLst>
          </p:cNvPr>
          <p:cNvSpPr>
            <a:spLocks noGrp="1"/>
          </p:cNvSpPr>
          <p:nvPr>
            <p:ph idx="1"/>
          </p:nvPr>
        </p:nvSpPr>
        <p:spPr>
          <a:xfrm>
            <a:off x="664232" y="1219200"/>
            <a:ext cx="9609825" cy="4371975"/>
          </a:xfrm>
        </p:spPr>
        <p:txBody>
          <a:bodyPr/>
          <a:lstStyle/>
          <a:p>
            <a:pPr marL="30163" indent="0" algn="l">
              <a:buNone/>
            </a:pPr>
            <a:r>
              <a:rPr lang="sv-SE" sz="2400" b="0" i="0" dirty="0">
                <a:solidFill>
                  <a:srgbClr val="000000"/>
                </a:solidFill>
                <a:effectLst/>
                <a:latin typeface="open_sansregular"/>
              </a:rPr>
              <a:t>Kommunerna ska få ersätt­ning för att anordna boenden. Dessa ersätt­ningar kommer, liksom bland annat fördel­ningen av anvis­ningar, att regleras i förord­ning. Med anled­ning av det föreslås att lagen komplet­teras med ett bemyn­digande och kriterier för fördel­ningen.</a:t>
            </a:r>
          </a:p>
          <a:p>
            <a:pPr marL="30163" indent="0" algn="l">
              <a:buNone/>
            </a:pPr>
            <a:r>
              <a:rPr lang="sv-SE" sz="2400" b="0" i="0" dirty="0">
                <a:solidFill>
                  <a:srgbClr val="000000"/>
                </a:solidFill>
                <a:effectLst/>
                <a:latin typeface="open_sansregular"/>
              </a:rPr>
              <a:t>Slutligen föreslås att även bestäm­melserna i lagen (2008:344) om hälso- och sjukvård åt asyl­sökande m.fl. ska gälla från den tidpunkt då utlän­ningen ansöker om till­fälligt skydd.</a:t>
            </a:r>
          </a:p>
          <a:p>
            <a:pPr marL="30163" indent="0" algn="l">
              <a:buNone/>
            </a:pPr>
            <a:r>
              <a:rPr lang="sv-SE" sz="2400" b="0" i="0" dirty="0">
                <a:solidFill>
                  <a:srgbClr val="000000"/>
                </a:solidFill>
                <a:effectLst/>
                <a:latin typeface="open_sansregular"/>
              </a:rPr>
              <a:t>Lagändringarna föreslås träda i kraft den 1 juli 2022.</a:t>
            </a:r>
          </a:p>
          <a:p>
            <a:pPr marL="30163" indent="0" algn="l">
              <a:buNone/>
            </a:pPr>
            <a:r>
              <a:rPr lang="sv-SE" sz="2400" dirty="0">
                <a:solidFill>
                  <a:srgbClr val="000000"/>
                </a:solidFill>
                <a:latin typeface="open_sansregular"/>
              </a:rPr>
              <a:t>Källa </a:t>
            </a:r>
            <a:r>
              <a:rPr lang="sv-SE" sz="2400" dirty="0">
                <a:solidFill>
                  <a:srgbClr val="000000"/>
                </a:solidFill>
                <a:latin typeface="open_sansregular"/>
                <a:hlinkClick r:id="rId2"/>
              </a:rPr>
              <a:t>https://regeringen.se/rattsliga-dokument/proposition/2022/05/prop.-202122250/</a:t>
            </a:r>
            <a:endParaRPr lang="sv-SE" sz="2400" dirty="0">
              <a:solidFill>
                <a:srgbClr val="000000"/>
              </a:solidFill>
              <a:latin typeface="open_sansregular"/>
            </a:endParaRPr>
          </a:p>
          <a:p>
            <a:endParaRPr lang="sv-SE" dirty="0"/>
          </a:p>
        </p:txBody>
      </p:sp>
    </p:spTree>
    <p:extLst>
      <p:ext uri="{BB962C8B-B14F-4D97-AF65-F5344CB8AC3E}">
        <p14:creationId xmlns:p14="http://schemas.microsoft.com/office/powerpoint/2010/main" val="226314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AF0153BD-4372-46A0-B7C1-289A310E9CCB}"/>
              </a:ext>
            </a:extLst>
          </p:cNvPr>
          <p:cNvSpPr>
            <a:spLocks noGrp="1"/>
          </p:cNvSpPr>
          <p:nvPr>
            <p:ph type="subTitle" idx="1"/>
          </p:nvPr>
        </p:nvSpPr>
        <p:spPr/>
        <p:txBody>
          <a:bodyPr/>
          <a:lstStyle/>
          <a:p>
            <a:endParaRPr lang="sv-SE"/>
          </a:p>
        </p:txBody>
      </p:sp>
      <p:sp>
        <p:nvSpPr>
          <p:cNvPr id="3" name="Rubrik 2">
            <a:extLst>
              <a:ext uri="{FF2B5EF4-FFF2-40B4-BE49-F238E27FC236}">
                <a16:creationId xmlns:a16="http://schemas.microsoft.com/office/drawing/2014/main" id="{57589513-B93E-46F8-937F-FFA863A39FEF}"/>
              </a:ext>
            </a:extLst>
          </p:cNvPr>
          <p:cNvSpPr>
            <a:spLocks noGrp="1"/>
          </p:cNvSpPr>
          <p:nvPr>
            <p:ph type="ctrTitle"/>
          </p:nvPr>
        </p:nvSpPr>
        <p:spPr/>
        <p:txBody>
          <a:bodyPr/>
          <a:lstStyle/>
          <a:p>
            <a:r>
              <a:rPr lang="sv-SE" sz="4400" dirty="0"/>
              <a:t>Individer som är förhindrade att arbeta på grund av sjukdom och som saknar SGI</a:t>
            </a:r>
            <a:endParaRPr lang="sv-SE" dirty="0"/>
          </a:p>
        </p:txBody>
      </p:sp>
    </p:spTree>
    <p:extLst>
      <p:ext uri="{BB962C8B-B14F-4D97-AF65-F5344CB8AC3E}">
        <p14:creationId xmlns:p14="http://schemas.microsoft.com/office/powerpoint/2010/main" val="162979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EBB600F-897B-4F52-9269-929820975FB3}"/>
              </a:ext>
            </a:extLst>
          </p:cNvPr>
          <p:cNvSpPr>
            <a:spLocks noGrp="1"/>
          </p:cNvSpPr>
          <p:nvPr>
            <p:ph idx="1"/>
          </p:nvPr>
        </p:nvSpPr>
        <p:spPr>
          <a:xfrm>
            <a:off x="597557" y="1457325"/>
            <a:ext cx="9609825" cy="4533899"/>
          </a:xfrm>
        </p:spPr>
        <p:txBody>
          <a:bodyPr/>
          <a:lstStyle/>
          <a:p>
            <a:pPr>
              <a:buFont typeface="Arial" panose="020B0604020202020204" pitchFamily="34" charset="0"/>
              <a:buChar char="•"/>
            </a:pPr>
            <a:r>
              <a:rPr lang="sv-SE" sz="2000" dirty="0"/>
              <a:t>Förändringar har skett när det gäller intygsfrågan för att styrka att den enskilde är förhindrad att arbeta på grund av sjukdom</a:t>
            </a:r>
          </a:p>
          <a:p>
            <a:pPr>
              <a:buFont typeface="Arial" panose="020B0604020202020204" pitchFamily="34" charset="0"/>
              <a:buChar char="•"/>
            </a:pPr>
            <a:r>
              <a:rPr lang="sv-SE" sz="2000" dirty="0"/>
              <a:t>Vi får mycket synpunkter från medlemmar, kommuner och regioner att detta kan </a:t>
            </a:r>
            <a:r>
              <a:rPr lang="sv-SE" sz="2000" dirty="0">
                <a:solidFill>
                  <a:srgbClr val="222221"/>
                </a:solidFill>
              </a:rPr>
              <a:t>vara lite utmanande </a:t>
            </a:r>
          </a:p>
          <a:p>
            <a:pPr>
              <a:buFont typeface="Arial" panose="020B0604020202020204" pitchFamily="34" charset="0"/>
              <a:buChar char="•"/>
            </a:pPr>
            <a:r>
              <a:rPr lang="sv-SE" sz="2000" b="1" dirty="0">
                <a:solidFill>
                  <a:srgbClr val="222221"/>
                </a:solidFill>
              </a:rPr>
              <a:t>Vad vi gör:</a:t>
            </a:r>
          </a:p>
          <a:p>
            <a:pPr>
              <a:buFont typeface="Arial" panose="020B0604020202020204" pitchFamily="34" charset="0"/>
              <a:buChar char="•"/>
            </a:pPr>
            <a:r>
              <a:rPr lang="sv-SE" sz="2000" dirty="0"/>
              <a:t>Många delar kring målgruppens möjligheter till egen försörjning som behöver genomlysas</a:t>
            </a:r>
          </a:p>
          <a:p>
            <a:pPr>
              <a:buFont typeface="Arial" panose="020B0604020202020204" pitchFamily="34" charset="0"/>
              <a:buChar char="•"/>
            </a:pPr>
            <a:r>
              <a:rPr lang="sv-SE" sz="2000" dirty="0"/>
              <a:t>SKR har påbörjat ett internt gemensamt arbete angående</a:t>
            </a:r>
            <a:r>
              <a:rPr lang="sv-SE" sz="2000" dirty="0">
                <a:solidFill>
                  <a:srgbClr val="FF0000"/>
                </a:solidFill>
              </a:rPr>
              <a:t>, </a:t>
            </a:r>
            <a:r>
              <a:rPr lang="sv-SE" sz="2000" dirty="0">
                <a:solidFill>
                  <a:srgbClr val="222221"/>
                </a:solidFill>
              </a:rPr>
              <a:t>intygsfrågor och samverkan vården och kommunerna, för </a:t>
            </a:r>
            <a:r>
              <a:rPr lang="sv-SE" sz="2000" dirty="0"/>
              <a:t>gruppen</a:t>
            </a:r>
          </a:p>
          <a:p>
            <a:pPr>
              <a:buFont typeface="Arial" panose="020B0604020202020204" pitchFamily="34" charset="0"/>
              <a:buChar char="•"/>
            </a:pPr>
            <a:r>
              <a:rPr lang="sv-SE" sz="2000" dirty="0"/>
              <a:t>Genomfört dialog med Socialstyrelsen, Försäkringskassan </a:t>
            </a:r>
          </a:p>
          <a:p>
            <a:pPr>
              <a:buFont typeface="Arial" panose="020B0604020202020204" pitchFamily="34" charset="0"/>
              <a:buChar char="•"/>
            </a:pPr>
            <a:r>
              <a:rPr lang="sv-SE" sz="2000" dirty="0"/>
              <a:t>Genomfört workshop med kommuner och </a:t>
            </a:r>
            <a:r>
              <a:rPr lang="sv-SE" sz="2000" dirty="0">
                <a:solidFill>
                  <a:srgbClr val="222221"/>
                </a:solidFill>
              </a:rPr>
              <a:t>regioner 25 april </a:t>
            </a:r>
            <a:r>
              <a:rPr lang="sv-SE" sz="2000" dirty="0"/>
              <a:t>med syfte att </a:t>
            </a:r>
            <a:r>
              <a:rPr lang="sv-SE" sz="2000" dirty="0">
                <a:solidFill>
                  <a:srgbClr val="222221"/>
                </a:solidFill>
              </a:rPr>
              <a:t>kartlägga hur man arbetar idag och vilka svårigheter/ hinder som finns</a:t>
            </a:r>
          </a:p>
          <a:p>
            <a:pPr>
              <a:buFont typeface="Arial" panose="020B0604020202020204" pitchFamily="34" charset="0"/>
              <a:buChar char="•"/>
            </a:pPr>
            <a:endParaRPr lang="sv-SE" dirty="0">
              <a:solidFill>
                <a:srgbClr val="222221"/>
              </a:solidFill>
            </a:endParaRPr>
          </a:p>
          <a:p>
            <a:endParaRPr lang="sv-SE" dirty="0"/>
          </a:p>
        </p:txBody>
      </p:sp>
      <p:sp>
        <p:nvSpPr>
          <p:cNvPr id="3" name="Rubrik 2">
            <a:extLst>
              <a:ext uri="{FF2B5EF4-FFF2-40B4-BE49-F238E27FC236}">
                <a16:creationId xmlns:a16="http://schemas.microsoft.com/office/drawing/2014/main" id="{8B7902F2-C7EF-420C-B1F4-94C95A0729DF}"/>
              </a:ext>
            </a:extLst>
          </p:cNvPr>
          <p:cNvSpPr>
            <a:spLocks noGrp="1"/>
          </p:cNvSpPr>
          <p:nvPr>
            <p:ph type="title"/>
          </p:nvPr>
        </p:nvSpPr>
        <p:spPr>
          <a:xfrm>
            <a:off x="664233" y="152400"/>
            <a:ext cx="9609825" cy="952499"/>
          </a:xfrm>
        </p:spPr>
        <p:txBody>
          <a:bodyPr/>
          <a:lstStyle/>
          <a:p>
            <a:r>
              <a:rPr lang="sv-SE" sz="2800" dirty="0"/>
              <a:t>Individer som är förhindrade att arbeta på grund av sjukdom och som saknar SGI</a:t>
            </a:r>
          </a:p>
        </p:txBody>
      </p:sp>
    </p:spTree>
    <p:extLst>
      <p:ext uri="{BB962C8B-B14F-4D97-AF65-F5344CB8AC3E}">
        <p14:creationId xmlns:p14="http://schemas.microsoft.com/office/powerpoint/2010/main" val="692607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F8EE900C-D883-4DA1-A22C-36031E444302}"/>
              </a:ext>
            </a:extLst>
          </p:cNvPr>
          <p:cNvSpPr>
            <a:spLocks noGrp="1"/>
          </p:cNvSpPr>
          <p:nvPr>
            <p:ph idx="1"/>
          </p:nvPr>
        </p:nvSpPr>
        <p:spPr/>
        <p:txBody>
          <a:bodyPr/>
          <a:lstStyle/>
          <a:p>
            <a:pPr>
              <a:buFont typeface="Wingdings" panose="05000000000000000000" pitchFamily="2" charset="2"/>
              <a:buChar char="Ø"/>
            </a:pPr>
            <a:r>
              <a:rPr lang="sv-SE" dirty="0"/>
              <a:t>Identifiera, analysera och sprida goda exempel</a:t>
            </a:r>
          </a:p>
          <a:p>
            <a:pPr>
              <a:buFont typeface="Wingdings" panose="05000000000000000000" pitchFamily="2" charset="2"/>
              <a:buChar char="Ø"/>
            </a:pPr>
            <a:r>
              <a:rPr lang="sv-SE" dirty="0"/>
              <a:t>Beskriva uppdrag och roller för att underlätta att nå samsyn för  regioner och kommuner </a:t>
            </a:r>
          </a:p>
          <a:p>
            <a:pPr>
              <a:buFont typeface="Wingdings" panose="05000000000000000000" pitchFamily="2" charset="2"/>
              <a:buChar char="Ø"/>
            </a:pPr>
            <a:r>
              <a:rPr lang="sv-SE" dirty="0"/>
              <a:t>Beskriva ev. glapp i rehabiliteringsansvar</a:t>
            </a:r>
          </a:p>
          <a:p>
            <a:pPr>
              <a:buFont typeface="Wingdings" panose="05000000000000000000" pitchFamily="2" charset="2"/>
              <a:buChar char="Ø"/>
            </a:pPr>
            <a:r>
              <a:rPr lang="sv-SE" dirty="0"/>
              <a:t>Bedriva intressebevakning för identifierade brister</a:t>
            </a:r>
          </a:p>
          <a:p>
            <a:pPr marL="30163" indent="0">
              <a:buNone/>
            </a:pPr>
            <a:endParaRPr lang="sv-SE" dirty="0"/>
          </a:p>
        </p:txBody>
      </p:sp>
      <p:sp>
        <p:nvSpPr>
          <p:cNvPr id="3" name="Rubrik 2">
            <a:extLst>
              <a:ext uri="{FF2B5EF4-FFF2-40B4-BE49-F238E27FC236}">
                <a16:creationId xmlns:a16="http://schemas.microsoft.com/office/drawing/2014/main" id="{143DF61D-3D63-42C2-AEA2-6B1429806ED4}"/>
              </a:ext>
            </a:extLst>
          </p:cNvPr>
          <p:cNvSpPr>
            <a:spLocks noGrp="1"/>
          </p:cNvSpPr>
          <p:nvPr>
            <p:ph type="title"/>
          </p:nvPr>
        </p:nvSpPr>
        <p:spPr/>
        <p:txBody>
          <a:bodyPr/>
          <a:lstStyle/>
          <a:p>
            <a:r>
              <a:rPr lang="sv-SE" dirty="0"/>
              <a:t>Vad tror vi att vi kan bidra med?</a:t>
            </a:r>
          </a:p>
        </p:txBody>
      </p:sp>
    </p:spTree>
    <p:extLst>
      <p:ext uri="{BB962C8B-B14F-4D97-AF65-F5344CB8AC3E}">
        <p14:creationId xmlns:p14="http://schemas.microsoft.com/office/powerpoint/2010/main" val="3630781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derrubrik 7">
            <a:extLst>
              <a:ext uri="{FF2B5EF4-FFF2-40B4-BE49-F238E27FC236}">
                <a16:creationId xmlns:a16="http://schemas.microsoft.com/office/drawing/2014/main" id="{B2092357-E660-41D6-8712-B7C05C65B570}"/>
              </a:ext>
            </a:extLst>
          </p:cNvPr>
          <p:cNvSpPr>
            <a:spLocks noGrp="1"/>
          </p:cNvSpPr>
          <p:nvPr>
            <p:ph type="subTitle" idx="1"/>
          </p:nvPr>
        </p:nvSpPr>
        <p:spPr/>
        <p:txBody>
          <a:bodyPr/>
          <a:lstStyle/>
          <a:p>
            <a:endParaRPr lang="sv-SE" dirty="0"/>
          </a:p>
        </p:txBody>
      </p:sp>
      <p:sp>
        <p:nvSpPr>
          <p:cNvPr id="7" name="Rubrik 6">
            <a:extLst>
              <a:ext uri="{FF2B5EF4-FFF2-40B4-BE49-F238E27FC236}">
                <a16:creationId xmlns:a16="http://schemas.microsoft.com/office/drawing/2014/main" id="{ED623A77-D993-44D9-A1DC-A5C4D4C4E643}"/>
              </a:ext>
            </a:extLst>
          </p:cNvPr>
          <p:cNvSpPr>
            <a:spLocks noGrp="1"/>
          </p:cNvSpPr>
          <p:nvPr>
            <p:ph type="ctrTitle"/>
          </p:nvPr>
        </p:nvSpPr>
        <p:spPr>
          <a:xfrm>
            <a:off x="666000" y="622801"/>
            <a:ext cx="9608400" cy="1425599"/>
          </a:xfrm>
        </p:spPr>
        <p:txBody>
          <a:bodyPr/>
          <a:lstStyle/>
          <a:p>
            <a:r>
              <a:rPr lang="sv-SE" dirty="0"/>
              <a:t>Aktuellt inom socialtjänsten (och lite inom skolan)</a:t>
            </a:r>
            <a:br>
              <a:rPr lang="sv-SE" dirty="0"/>
            </a:br>
            <a:endParaRPr lang="sv-SE" sz="2400" dirty="0"/>
          </a:p>
        </p:txBody>
      </p:sp>
      <p:pic>
        <p:nvPicPr>
          <p:cNvPr id="12" name="Bildobjekt 11">
            <a:extLst>
              <a:ext uri="{FF2B5EF4-FFF2-40B4-BE49-F238E27FC236}">
                <a16:creationId xmlns:a16="http://schemas.microsoft.com/office/drawing/2014/main" id="{7266982B-3831-455A-96E6-CC4419720DD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88000" y="2176470"/>
            <a:ext cx="3708000" cy="3487860"/>
          </a:xfrm>
          <a:prstGeom prst="rect">
            <a:avLst/>
          </a:prstGeom>
        </p:spPr>
      </p:pic>
      <p:pic>
        <p:nvPicPr>
          <p:cNvPr id="14" name="Bildobjekt 13" descr="En bild som visar text&#10;&#10;Automatiskt genererad beskrivning">
            <a:extLst>
              <a:ext uri="{FF2B5EF4-FFF2-40B4-BE49-F238E27FC236}">
                <a16:creationId xmlns:a16="http://schemas.microsoft.com/office/drawing/2014/main" id="{2148DA7E-FAC1-43A2-A860-4018AA21C8E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96000" y="2225805"/>
            <a:ext cx="3816000" cy="3389191"/>
          </a:xfrm>
          <a:prstGeom prst="rect">
            <a:avLst/>
          </a:prstGeom>
        </p:spPr>
      </p:pic>
    </p:spTree>
    <p:extLst>
      <p:ext uri="{BB962C8B-B14F-4D97-AF65-F5344CB8AC3E}">
        <p14:creationId xmlns:p14="http://schemas.microsoft.com/office/powerpoint/2010/main" val="659292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nchor="t">
            <a:normAutofit/>
          </a:bodyPr>
          <a:lstStyle/>
          <a:p>
            <a:r>
              <a:rPr lang="sv-SE" sz="3700" dirty="0" err="1"/>
              <a:t>Vårändringsbudgeten</a:t>
            </a:r>
            <a:r>
              <a:rPr lang="sv-SE" sz="3700" dirty="0"/>
              <a:t> 2022</a:t>
            </a:r>
          </a:p>
        </p:txBody>
      </p:sp>
      <p:sp>
        <p:nvSpPr>
          <p:cNvPr id="3" name="Platshållare för innehåll 2"/>
          <p:cNvSpPr>
            <a:spLocks noGrp="1"/>
          </p:cNvSpPr>
          <p:nvPr>
            <p:ph sz="half" idx="1"/>
          </p:nvPr>
        </p:nvSpPr>
        <p:spPr>
          <a:xfrm>
            <a:off x="665999" y="2228850"/>
            <a:ext cx="7277851" cy="4006350"/>
          </a:xfrm>
        </p:spPr>
        <p:txBody>
          <a:bodyPr>
            <a:normAutofit fontScale="47500" lnSpcReduction="20000"/>
          </a:bodyPr>
          <a:lstStyle/>
          <a:p>
            <a:pPr marL="30163" indent="0">
              <a:lnSpc>
                <a:spcPct val="120000"/>
              </a:lnSpc>
              <a:buNone/>
            </a:pPr>
            <a:r>
              <a:rPr lang="sv-SE" sz="3800" b="1" dirty="0"/>
              <a:t>Tillfälligt stöd till kommuner med anledning av kriget i Ukraina</a:t>
            </a:r>
          </a:p>
          <a:p>
            <a:pPr>
              <a:lnSpc>
                <a:spcPct val="120000"/>
              </a:lnSpc>
              <a:buFont typeface="Arial" panose="020B0604020202020204" pitchFamily="34" charset="0"/>
              <a:buChar char="•"/>
            </a:pPr>
            <a:r>
              <a:rPr lang="sv-SE" sz="3800" dirty="0"/>
              <a:t>Regeringen föreslår att 500 miljoner avsätts för ett tillfälligt statsbidrag till kommuner. Statsbidraget avser ökade kostnader som inte har kunnat förutses när många kommuner ställer om delar av sin verksamhet för att hantera personer från Ukraina som söker skydd i Sverige och bor i kommunen. Regeringen har ännu inte lämnat någon information om hur statsbidraget ska fördelas till kommunerna.</a:t>
            </a:r>
          </a:p>
          <a:p>
            <a:pPr>
              <a:lnSpc>
                <a:spcPct val="120000"/>
              </a:lnSpc>
              <a:buFont typeface="Arial" panose="020B0604020202020204" pitchFamily="34" charset="0"/>
              <a:buChar char="•"/>
            </a:pPr>
            <a:r>
              <a:rPr lang="sv-SE" sz="3800" dirty="0">
                <a:hlinkClick r:id="rId3"/>
              </a:rPr>
              <a:t>Se vidare SKR:s krav på regeringen med anledning av mottagande av massflyktingar från Ukraina </a:t>
            </a:r>
            <a:endParaRPr lang="sv-SE" sz="3800" dirty="0"/>
          </a:p>
          <a:p>
            <a:pPr marL="30163" indent="0">
              <a:lnSpc>
                <a:spcPct val="90000"/>
              </a:lnSpc>
              <a:buNone/>
            </a:pPr>
            <a:endParaRPr lang="sv-SE" sz="1500" dirty="0"/>
          </a:p>
          <a:p>
            <a:pPr>
              <a:lnSpc>
                <a:spcPct val="90000"/>
              </a:lnSpc>
              <a:buFont typeface="Arial" panose="020B0604020202020204" pitchFamily="34" charset="0"/>
              <a:buChar char="•"/>
            </a:pPr>
            <a:endParaRPr lang="sv-SE" sz="1500" dirty="0"/>
          </a:p>
          <a:p>
            <a:pPr>
              <a:lnSpc>
                <a:spcPct val="90000"/>
              </a:lnSpc>
              <a:buFont typeface="Arial" panose="020B0604020202020204" pitchFamily="34" charset="0"/>
              <a:buChar char="•"/>
            </a:pPr>
            <a:endParaRPr lang="sv-SE" sz="1500" dirty="0"/>
          </a:p>
        </p:txBody>
      </p:sp>
      <p:pic>
        <p:nvPicPr>
          <p:cNvPr id="5" name="Bildobjekt 4"/>
          <p:cNvPicPr>
            <a:picLocks noChangeAspect="1"/>
          </p:cNvPicPr>
          <p:nvPr/>
        </p:nvPicPr>
        <p:blipFill rotWithShape="1">
          <a:blip r:embed="rId4" cstate="hqprint">
            <a:extLst>
              <a:ext uri="{28A0092B-C50C-407E-A947-70E740481C1C}">
                <a14:useLocalDpi xmlns:a14="http://schemas.microsoft.com/office/drawing/2010/main" val="0"/>
              </a:ext>
            </a:extLst>
          </a:blip>
          <a:srcRect l="17828" r="23798" b="2"/>
          <a:stretch/>
        </p:blipFill>
        <p:spPr>
          <a:xfrm>
            <a:off x="9000150" y="1917589"/>
            <a:ext cx="3011249" cy="3868849"/>
          </a:xfrm>
          <a:prstGeom prst="rect">
            <a:avLst/>
          </a:prstGeom>
          <a:noFill/>
        </p:spPr>
      </p:pic>
    </p:spTree>
    <p:extLst>
      <p:ext uri="{BB962C8B-B14F-4D97-AF65-F5344CB8AC3E}">
        <p14:creationId xmlns:p14="http://schemas.microsoft.com/office/powerpoint/2010/main" val="94872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DB5AFBB9-6A0C-4C65-B447-E0FC688CDE58}"/>
              </a:ext>
            </a:extLst>
          </p:cNvPr>
          <p:cNvGraphicFramePr>
            <a:graphicFrameLocks noGrp="1"/>
          </p:cNvGraphicFramePr>
          <p:nvPr/>
        </p:nvGraphicFramePr>
        <p:xfrm>
          <a:off x="195373" y="2414073"/>
          <a:ext cx="11376382" cy="2680442"/>
        </p:xfrm>
        <a:graphic>
          <a:graphicData uri="http://schemas.openxmlformats.org/drawingml/2006/table">
            <a:tbl>
              <a:tblPr>
                <a:tableStyleId>{5C22544A-7EE6-4342-B048-85BDC9FD1C3A}</a:tableStyleId>
              </a:tblPr>
              <a:tblGrid>
                <a:gridCol w="564358">
                  <a:extLst>
                    <a:ext uri="{9D8B030D-6E8A-4147-A177-3AD203B41FA5}">
                      <a16:colId xmlns:a16="http://schemas.microsoft.com/office/drawing/2014/main" val="1754698747"/>
                    </a:ext>
                  </a:extLst>
                </a:gridCol>
                <a:gridCol w="518678">
                  <a:extLst>
                    <a:ext uri="{9D8B030D-6E8A-4147-A177-3AD203B41FA5}">
                      <a16:colId xmlns:a16="http://schemas.microsoft.com/office/drawing/2014/main" val="2371071485"/>
                    </a:ext>
                  </a:extLst>
                </a:gridCol>
                <a:gridCol w="839338">
                  <a:extLst>
                    <a:ext uri="{9D8B030D-6E8A-4147-A177-3AD203B41FA5}">
                      <a16:colId xmlns:a16="http://schemas.microsoft.com/office/drawing/2014/main" val="2319231526"/>
                    </a:ext>
                  </a:extLst>
                </a:gridCol>
                <a:gridCol w="873488">
                  <a:extLst>
                    <a:ext uri="{9D8B030D-6E8A-4147-A177-3AD203B41FA5}">
                      <a16:colId xmlns:a16="http://schemas.microsoft.com/office/drawing/2014/main" val="547812105"/>
                    </a:ext>
                  </a:extLst>
                </a:gridCol>
                <a:gridCol w="799819">
                  <a:extLst>
                    <a:ext uri="{9D8B030D-6E8A-4147-A177-3AD203B41FA5}">
                      <a16:colId xmlns:a16="http://schemas.microsoft.com/office/drawing/2014/main" val="4189352103"/>
                    </a:ext>
                  </a:extLst>
                </a:gridCol>
                <a:gridCol w="955877">
                  <a:extLst>
                    <a:ext uri="{9D8B030D-6E8A-4147-A177-3AD203B41FA5}">
                      <a16:colId xmlns:a16="http://schemas.microsoft.com/office/drawing/2014/main" val="3074486449"/>
                    </a:ext>
                  </a:extLst>
                </a:gridCol>
                <a:gridCol w="787589">
                  <a:extLst>
                    <a:ext uri="{9D8B030D-6E8A-4147-A177-3AD203B41FA5}">
                      <a16:colId xmlns:a16="http://schemas.microsoft.com/office/drawing/2014/main" val="2443079573"/>
                    </a:ext>
                  </a:extLst>
                </a:gridCol>
                <a:gridCol w="1056439">
                  <a:extLst>
                    <a:ext uri="{9D8B030D-6E8A-4147-A177-3AD203B41FA5}">
                      <a16:colId xmlns:a16="http://schemas.microsoft.com/office/drawing/2014/main" val="1745988936"/>
                    </a:ext>
                  </a:extLst>
                </a:gridCol>
                <a:gridCol w="1079921">
                  <a:extLst>
                    <a:ext uri="{9D8B030D-6E8A-4147-A177-3AD203B41FA5}">
                      <a16:colId xmlns:a16="http://schemas.microsoft.com/office/drawing/2014/main" val="3237684577"/>
                    </a:ext>
                  </a:extLst>
                </a:gridCol>
                <a:gridCol w="884012">
                  <a:extLst>
                    <a:ext uri="{9D8B030D-6E8A-4147-A177-3AD203B41FA5}">
                      <a16:colId xmlns:a16="http://schemas.microsoft.com/office/drawing/2014/main" val="4272430369"/>
                    </a:ext>
                  </a:extLst>
                </a:gridCol>
                <a:gridCol w="912074">
                  <a:extLst>
                    <a:ext uri="{9D8B030D-6E8A-4147-A177-3AD203B41FA5}">
                      <a16:colId xmlns:a16="http://schemas.microsoft.com/office/drawing/2014/main" val="2930655561"/>
                    </a:ext>
                  </a:extLst>
                </a:gridCol>
                <a:gridCol w="768390">
                  <a:extLst>
                    <a:ext uri="{9D8B030D-6E8A-4147-A177-3AD203B41FA5}">
                      <a16:colId xmlns:a16="http://schemas.microsoft.com/office/drawing/2014/main" val="3682578202"/>
                    </a:ext>
                  </a:extLst>
                </a:gridCol>
                <a:gridCol w="867130">
                  <a:extLst>
                    <a:ext uri="{9D8B030D-6E8A-4147-A177-3AD203B41FA5}">
                      <a16:colId xmlns:a16="http://schemas.microsoft.com/office/drawing/2014/main" val="3389315309"/>
                    </a:ext>
                  </a:extLst>
                </a:gridCol>
                <a:gridCol w="469269">
                  <a:extLst>
                    <a:ext uri="{9D8B030D-6E8A-4147-A177-3AD203B41FA5}">
                      <a16:colId xmlns:a16="http://schemas.microsoft.com/office/drawing/2014/main" val="3346405597"/>
                    </a:ext>
                  </a:extLst>
                </a:gridCol>
              </a:tblGrid>
              <a:tr h="1200344">
                <a:tc>
                  <a:txBody>
                    <a:bodyPr/>
                    <a:lstStyle/>
                    <a:p>
                      <a:pPr algn="l" fontAlgn="b"/>
                      <a:r>
                        <a:rPr lang="sv-SE" sz="1000" u="none" strike="noStrike" dirty="0">
                          <a:effectLst/>
                        </a:rPr>
                        <a:t>År</a:t>
                      </a:r>
                      <a:endParaRPr lang="sv-SE" sz="1000" b="0"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r>
                        <a:rPr lang="sv-SE" sz="1000" u="none" strike="noStrike" dirty="0">
                          <a:effectLst/>
                        </a:rPr>
                        <a:t>Riktat God äldre-omsorg</a:t>
                      </a:r>
                      <a:endParaRPr lang="sv-SE" sz="1000" b="0"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r>
                        <a:rPr lang="sv-SE" sz="1000" u="none" strike="noStrike" dirty="0">
                          <a:effectLst/>
                        </a:rPr>
                        <a:t>Äldreomsorgs-lyft</a:t>
                      </a:r>
                      <a:endParaRPr lang="sv-SE" sz="1000" b="0"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r>
                        <a:rPr lang="sv-SE" sz="1000" u="none" strike="noStrike" dirty="0">
                          <a:effectLst/>
                        </a:rPr>
                        <a:t>Återhämtningsbonus</a:t>
                      </a:r>
                      <a:endParaRPr lang="sv-SE" sz="1000" b="0"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r>
                        <a:rPr lang="sv-SE" sz="1000" u="none" strike="noStrike" dirty="0">
                          <a:effectLst/>
                        </a:rPr>
                        <a:t>Minska andelen timanställda</a:t>
                      </a:r>
                      <a:endParaRPr lang="sv-SE" sz="1000" b="0"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r>
                        <a:rPr lang="sv-SE" sz="1000" u="none" strike="noStrike" dirty="0">
                          <a:effectLst/>
                        </a:rPr>
                        <a:t>Investeringsstöd till särskilda boenden</a:t>
                      </a:r>
                      <a:endParaRPr lang="sv-SE" sz="1000" b="0"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r>
                        <a:rPr lang="sv-SE" sz="1000" u="none" strike="noStrike" dirty="0">
                          <a:effectLst/>
                        </a:rPr>
                        <a:t>Utöka sjuksköterskebemanningen</a:t>
                      </a:r>
                      <a:endParaRPr lang="sv-SE" sz="1000" b="0"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r>
                        <a:rPr lang="sv-SE" sz="1000" u="none" strike="noStrike" dirty="0">
                          <a:effectLst/>
                        </a:rPr>
                        <a:t>Förbättrad demensvård inom äldreomsorgen</a:t>
                      </a:r>
                      <a:endParaRPr lang="sv-SE" sz="1000" b="0"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r>
                        <a:rPr lang="sv-SE" sz="1000" u="none" strike="noStrike" dirty="0">
                          <a:effectLst/>
                        </a:rPr>
                        <a:t>Utöka läkarkompetensen</a:t>
                      </a:r>
                      <a:endParaRPr lang="sv-SE" sz="1000" b="0"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r>
                        <a:rPr lang="sv-SE" sz="1000" u="none" strike="noStrike" dirty="0">
                          <a:effectLst/>
                        </a:rPr>
                        <a:t>Fler yrkeshögskoleplatser för specialistundersköterskor med fokus på äldrevård och demensvård</a:t>
                      </a:r>
                      <a:endParaRPr lang="sv-SE" sz="1000" b="0"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r>
                        <a:rPr lang="sv-SE" sz="1000" u="none" strike="noStrike" dirty="0">
                          <a:effectLst/>
                        </a:rPr>
                        <a:t>Goda förutsättningar för vårdens medarbetare</a:t>
                      </a:r>
                      <a:endParaRPr lang="sv-SE" sz="1000" b="0"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r>
                        <a:rPr lang="sv-SE" sz="1000" u="none" strike="noStrike">
                          <a:effectLst/>
                        </a:rPr>
                        <a:t>Digitalisering &amp; E-hälsa</a:t>
                      </a:r>
                      <a:endParaRPr lang="sv-SE" sz="1000" b="0" i="0" u="none" strike="noStrike">
                        <a:solidFill>
                          <a:srgbClr val="000000"/>
                        </a:solidFill>
                        <a:effectLst/>
                        <a:latin typeface="Calibri" panose="020F0502020204030204" pitchFamily="34" charset="0"/>
                      </a:endParaRPr>
                    </a:p>
                  </a:txBody>
                  <a:tcPr marL="8899" marR="8899" marT="8899" marB="0" anchor="b"/>
                </a:tc>
                <a:tc>
                  <a:txBody>
                    <a:bodyPr/>
                    <a:lstStyle/>
                    <a:p>
                      <a:pPr algn="l" fontAlgn="b"/>
                      <a:r>
                        <a:rPr lang="sv-SE" sz="1000" u="none" strike="noStrike">
                          <a:effectLst/>
                        </a:rPr>
                        <a:t>Kompetensutbildning för tillfälligt anställda</a:t>
                      </a:r>
                      <a:endParaRPr lang="sv-SE" sz="1000" b="0" i="0" u="none" strike="noStrike">
                        <a:solidFill>
                          <a:srgbClr val="000000"/>
                        </a:solidFill>
                        <a:effectLst/>
                        <a:latin typeface="Calibri" panose="020F0502020204030204" pitchFamily="34" charset="0"/>
                      </a:endParaRPr>
                    </a:p>
                  </a:txBody>
                  <a:tcPr marL="8899" marR="8899" marT="8899" marB="0" anchor="b"/>
                </a:tc>
                <a:tc>
                  <a:txBody>
                    <a:bodyPr/>
                    <a:lstStyle/>
                    <a:p>
                      <a:pPr algn="l" fontAlgn="b"/>
                      <a:r>
                        <a:rPr lang="sv-SE" sz="1000" u="none" strike="noStrike">
                          <a:effectLst/>
                        </a:rPr>
                        <a:t>Summa</a:t>
                      </a:r>
                      <a:endParaRPr lang="sv-SE" sz="1000" b="0" i="0" u="none" strike="noStrike">
                        <a:solidFill>
                          <a:srgbClr val="000000"/>
                        </a:solidFill>
                        <a:effectLst/>
                        <a:latin typeface="Calibri" panose="020F0502020204030204" pitchFamily="34" charset="0"/>
                      </a:endParaRPr>
                    </a:p>
                  </a:txBody>
                  <a:tcPr marL="8899" marR="8899" marT="8899" marB="0" anchor="b"/>
                </a:tc>
                <a:extLst>
                  <a:ext uri="{0D108BD9-81ED-4DB2-BD59-A6C34878D82A}">
                    <a16:rowId xmlns:a16="http://schemas.microsoft.com/office/drawing/2014/main" val="603406782"/>
                  </a:ext>
                </a:extLst>
              </a:tr>
              <a:tr h="211099">
                <a:tc>
                  <a:txBody>
                    <a:bodyPr/>
                    <a:lstStyle/>
                    <a:p>
                      <a:pPr algn="r" fontAlgn="b"/>
                      <a:r>
                        <a:rPr lang="sv-SE" sz="1000" u="none" strike="noStrike" dirty="0">
                          <a:solidFill>
                            <a:schemeClr val="tx2">
                              <a:lumMod val="60000"/>
                              <a:lumOff val="40000"/>
                            </a:schemeClr>
                          </a:solidFill>
                          <a:effectLst/>
                        </a:rPr>
                        <a:t>2019</a:t>
                      </a:r>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l" fontAlgn="b"/>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l" fontAlgn="b"/>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l" fontAlgn="b"/>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l" fontAlgn="b"/>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dirty="0">
                          <a:solidFill>
                            <a:schemeClr val="tx2">
                              <a:lumMod val="60000"/>
                              <a:lumOff val="40000"/>
                            </a:schemeClr>
                          </a:solidFill>
                          <a:effectLst/>
                        </a:rPr>
                        <a:t>700,0</a:t>
                      </a:r>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l" fontAlgn="b"/>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l" fontAlgn="b"/>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l" fontAlgn="b"/>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l" fontAlgn="b"/>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l" fontAlgn="b"/>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l" fontAlgn="b"/>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a:solidFill>
                            <a:schemeClr val="tx2">
                              <a:lumMod val="60000"/>
                              <a:lumOff val="40000"/>
                            </a:schemeClr>
                          </a:solidFill>
                          <a:effectLst/>
                        </a:rPr>
                        <a:t>200,0</a:t>
                      </a:r>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a:solidFill>
                            <a:schemeClr val="tx2">
                              <a:lumMod val="60000"/>
                              <a:lumOff val="40000"/>
                            </a:schemeClr>
                          </a:solidFill>
                          <a:effectLst/>
                        </a:rPr>
                        <a:t>900</a:t>
                      </a:r>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extLst>
                  <a:ext uri="{0D108BD9-81ED-4DB2-BD59-A6C34878D82A}">
                    <a16:rowId xmlns:a16="http://schemas.microsoft.com/office/drawing/2014/main" val="2758838238"/>
                  </a:ext>
                </a:extLst>
              </a:tr>
              <a:tr h="211099">
                <a:tc>
                  <a:txBody>
                    <a:bodyPr/>
                    <a:lstStyle/>
                    <a:p>
                      <a:pPr algn="r" fontAlgn="b"/>
                      <a:r>
                        <a:rPr lang="sv-SE" sz="1000" u="none" strike="noStrike">
                          <a:solidFill>
                            <a:schemeClr val="tx2">
                              <a:lumMod val="60000"/>
                              <a:lumOff val="40000"/>
                            </a:schemeClr>
                          </a:solidFill>
                          <a:effectLst/>
                        </a:rPr>
                        <a:t>2020</a:t>
                      </a:r>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l" fontAlgn="b"/>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dirty="0">
                          <a:solidFill>
                            <a:schemeClr val="tx2">
                              <a:lumMod val="60000"/>
                              <a:lumOff val="40000"/>
                            </a:schemeClr>
                          </a:solidFill>
                          <a:effectLst/>
                        </a:rPr>
                        <a:t>460,0</a:t>
                      </a:r>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l" fontAlgn="b"/>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l" fontAlgn="b"/>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dirty="0">
                          <a:solidFill>
                            <a:schemeClr val="tx2">
                              <a:lumMod val="60000"/>
                              <a:lumOff val="40000"/>
                            </a:schemeClr>
                          </a:solidFill>
                          <a:effectLst/>
                        </a:rPr>
                        <a:t>500,0</a:t>
                      </a:r>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l" fontAlgn="b"/>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dirty="0">
                          <a:solidFill>
                            <a:schemeClr val="tx2">
                              <a:lumMod val="60000"/>
                              <a:lumOff val="40000"/>
                            </a:schemeClr>
                          </a:solidFill>
                          <a:effectLst/>
                        </a:rPr>
                        <a:t>610,0</a:t>
                      </a:r>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l" fontAlgn="b"/>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l" fontAlgn="b"/>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a:solidFill>
                            <a:schemeClr val="tx2">
                              <a:lumMod val="60000"/>
                              <a:lumOff val="40000"/>
                            </a:schemeClr>
                          </a:solidFill>
                          <a:effectLst/>
                        </a:rPr>
                        <a:t>500,0</a:t>
                      </a:r>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a:solidFill>
                            <a:schemeClr val="tx2">
                              <a:lumMod val="60000"/>
                              <a:lumOff val="40000"/>
                            </a:schemeClr>
                          </a:solidFill>
                          <a:effectLst/>
                        </a:rPr>
                        <a:t>200,0</a:t>
                      </a:r>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a:solidFill>
                            <a:schemeClr val="tx2">
                              <a:lumMod val="60000"/>
                              <a:lumOff val="40000"/>
                            </a:schemeClr>
                          </a:solidFill>
                          <a:effectLst/>
                        </a:rPr>
                        <a:t>50,0</a:t>
                      </a:r>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a:solidFill>
                            <a:schemeClr val="tx2">
                              <a:lumMod val="60000"/>
                              <a:lumOff val="40000"/>
                            </a:schemeClr>
                          </a:solidFill>
                          <a:effectLst/>
                        </a:rPr>
                        <a:t>2 320</a:t>
                      </a:r>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extLst>
                  <a:ext uri="{0D108BD9-81ED-4DB2-BD59-A6C34878D82A}">
                    <a16:rowId xmlns:a16="http://schemas.microsoft.com/office/drawing/2014/main" val="3073320638"/>
                  </a:ext>
                </a:extLst>
              </a:tr>
              <a:tr h="211099">
                <a:tc>
                  <a:txBody>
                    <a:bodyPr/>
                    <a:lstStyle/>
                    <a:p>
                      <a:pPr algn="r" fontAlgn="b"/>
                      <a:r>
                        <a:rPr lang="sv-SE" sz="1000" u="none" strike="noStrike">
                          <a:solidFill>
                            <a:schemeClr val="tx2">
                              <a:lumMod val="60000"/>
                              <a:lumOff val="40000"/>
                            </a:schemeClr>
                          </a:solidFill>
                          <a:effectLst/>
                        </a:rPr>
                        <a:t>2021</a:t>
                      </a:r>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a:solidFill>
                            <a:schemeClr val="tx2">
                              <a:lumMod val="60000"/>
                              <a:lumOff val="40000"/>
                            </a:schemeClr>
                          </a:solidFill>
                          <a:effectLst/>
                        </a:rPr>
                        <a:t>4000,0</a:t>
                      </a:r>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a:solidFill>
                            <a:schemeClr val="tx2">
                              <a:lumMod val="60000"/>
                              <a:lumOff val="40000"/>
                            </a:schemeClr>
                          </a:solidFill>
                          <a:effectLst/>
                        </a:rPr>
                        <a:t>3400,0</a:t>
                      </a:r>
                      <a:endParaRPr lang="sv-SE" sz="1000" b="0" i="0" u="none" strike="noStrike">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dirty="0">
                          <a:solidFill>
                            <a:schemeClr val="tx2">
                              <a:lumMod val="60000"/>
                              <a:lumOff val="40000"/>
                            </a:schemeClr>
                          </a:solidFill>
                          <a:effectLst/>
                        </a:rPr>
                        <a:t>195,0</a:t>
                      </a:r>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dirty="0">
                          <a:solidFill>
                            <a:schemeClr val="tx2">
                              <a:lumMod val="60000"/>
                              <a:lumOff val="40000"/>
                            </a:schemeClr>
                          </a:solidFill>
                          <a:effectLst/>
                        </a:rPr>
                        <a:t>2000,0</a:t>
                      </a:r>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dirty="0">
                          <a:solidFill>
                            <a:schemeClr val="tx2">
                              <a:lumMod val="60000"/>
                              <a:lumOff val="40000"/>
                            </a:schemeClr>
                          </a:solidFill>
                          <a:effectLst/>
                        </a:rPr>
                        <a:t>1500,0</a:t>
                      </a:r>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dirty="0">
                          <a:solidFill>
                            <a:schemeClr val="tx2">
                              <a:lumMod val="60000"/>
                              <a:lumOff val="40000"/>
                            </a:schemeClr>
                          </a:solidFill>
                          <a:effectLst/>
                        </a:rPr>
                        <a:t>1000,0</a:t>
                      </a:r>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dirty="0">
                          <a:solidFill>
                            <a:schemeClr val="tx2">
                              <a:lumMod val="60000"/>
                              <a:lumOff val="40000"/>
                            </a:schemeClr>
                          </a:solidFill>
                          <a:effectLst/>
                        </a:rPr>
                        <a:t>610,0</a:t>
                      </a:r>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dirty="0">
                          <a:solidFill>
                            <a:schemeClr val="tx2">
                              <a:lumMod val="60000"/>
                              <a:lumOff val="40000"/>
                            </a:schemeClr>
                          </a:solidFill>
                          <a:effectLst/>
                        </a:rPr>
                        <a:t>300,0</a:t>
                      </a:r>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dirty="0">
                          <a:solidFill>
                            <a:schemeClr val="tx2">
                              <a:lumMod val="60000"/>
                              <a:lumOff val="40000"/>
                            </a:schemeClr>
                          </a:solidFill>
                          <a:effectLst/>
                        </a:rPr>
                        <a:t>33,0</a:t>
                      </a:r>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dirty="0">
                          <a:solidFill>
                            <a:schemeClr val="tx2">
                              <a:lumMod val="60000"/>
                              <a:lumOff val="40000"/>
                            </a:schemeClr>
                          </a:solidFill>
                          <a:effectLst/>
                        </a:rPr>
                        <a:t>1000,0</a:t>
                      </a:r>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dirty="0">
                          <a:solidFill>
                            <a:schemeClr val="tx2">
                              <a:lumMod val="60000"/>
                              <a:lumOff val="40000"/>
                            </a:schemeClr>
                          </a:solidFill>
                          <a:effectLst/>
                        </a:rPr>
                        <a:t>200,0</a:t>
                      </a:r>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l" fontAlgn="b"/>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tc>
                  <a:txBody>
                    <a:bodyPr/>
                    <a:lstStyle/>
                    <a:p>
                      <a:pPr algn="r" fontAlgn="b"/>
                      <a:r>
                        <a:rPr lang="sv-SE" sz="1000" u="none" strike="noStrike" dirty="0">
                          <a:solidFill>
                            <a:schemeClr val="tx2">
                              <a:lumMod val="60000"/>
                              <a:lumOff val="40000"/>
                            </a:schemeClr>
                          </a:solidFill>
                          <a:effectLst/>
                        </a:rPr>
                        <a:t>14 238</a:t>
                      </a:r>
                      <a:endParaRPr lang="sv-SE" sz="1000" b="0" i="0" u="none" strike="noStrike" dirty="0">
                        <a:solidFill>
                          <a:schemeClr val="tx2">
                            <a:lumMod val="60000"/>
                            <a:lumOff val="40000"/>
                          </a:schemeClr>
                        </a:solidFill>
                        <a:effectLst/>
                        <a:latin typeface="Calibri" panose="020F0502020204030204" pitchFamily="34" charset="0"/>
                      </a:endParaRPr>
                    </a:p>
                  </a:txBody>
                  <a:tcPr marL="8899" marR="8899" marT="8899" marB="0" anchor="b"/>
                </a:tc>
                <a:extLst>
                  <a:ext uri="{0D108BD9-81ED-4DB2-BD59-A6C34878D82A}">
                    <a16:rowId xmlns:a16="http://schemas.microsoft.com/office/drawing/2014/main" val="2456335100"/>
                  </a:ext>
                </a:extLst>
              </a:tr>
              <a:tr h="211099">
                <a:tc>
                  <a:txBody>
                    <a:bodyPr/>
                    <a:lstStyle/>
                    <a:p>
                      <a:pPr algn="r" fontAlgn="b"/>
                      <a:r>
                        <a:rPr lang="sv-SE" sz="1000" b="1" u="none" strike="noStrike" dirty="0">
                          <a:effectLst/>
                        </a:rPr>
                        <a:t>2022</a:t>
                      </a:r>
                      <a:endParaRPr lang="sv-SE" sz="1000" b="1" i="0" u="none" strike="noStrike" dirty="0">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dirty="0">
                          <a:effectLst/>
                        </a:rPr>
                        <a:t>4000,0</a:t>
                      </a:r>
                      <a:endParaRPr lang="sv-SE" sz="1000" b="1" i="0" u="none" strike="noStrike" dirty="0">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dirty="0">
                          <a:effectLst/>
                        </a:rPr>
                        <a:t>1700,0</a:t>
                      </a:r>
                      <a:endParaRPr lang="sv-SE" sz="1000" b="1" i="0" u="none" strike="noStrike" dirty="0">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dirty="0">
                          <a:effectLst/>
                        </a:rPr>
                        <a:t>650,0</a:t>
                      </a:r>
                      <a:endParaRPr lang="sv-SE" sz="1000" b="1" i="0" u="none" strike="noStrike" dirty="0">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dirty="0">
                          <a:effectLst/>
                        </a:rPr>
                        <a:t>2000,0</a:t>
                      </a:r>
                      <a:endParaRPr lang="sv-SE" sz="1000" b="1" i="0" u="none" strike="noStrike" dirty="0">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dirty="0">
                          <a:effectLst/>
                        </a:rPr>
                        <a:t>1500,0</a:t>
                      </a:r>
                      <a:endParaRPr lang="sv-SE" sz="1000" b="1" i="0" u="none" strike="noStrike" dirty="0">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dirty="0">
                          <a:effectLst/>
                        </a:rPr>
                        <a:t>1000,0</a:t>
                      </a:r>
                      <a:endParaRPr lang="sv-SE" sz="1000" b="1" i="0" u="none" strike="noStrike" dirty="0">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dirty="0">
                          <a:effectLst/>
                        </a:rPr>
                        <a:t>610,0</a:t>
                      </a:r>
                      <a:endParaRPr lang="sv-SE" sz="1000" b="1" i="0" u="none" strike="noStrike" dirty="0">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dirty="0">
                          <a:effectLst/>
                        </a:rPr>
                        <a:t>300,0</a:t>
                      </a:r>
                      <a:endParaRPr lang="sv-SE" sz="1000" b="1" i="0" u="none" strike="noStrike" dirty="0">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dirty="0">
                          <a:effectLst/>
                        </a:rPr>
                        <a:t>33,0</a:t>
                      </a:r>
                      <a:endParaRPr lang="sv-SE" sz="1000" b="1"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endParaRPr lang="sv-SE" sz="1000" b="1" i="0" u="none" strike="noStrike" dirty="0">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dirty="0">
                          <a:effectLst/>
                        </a:rPr>
                        <a:t>200,0</a:t>
                      </a:r>
                      <a:endParaRPr lang="sv-SE" sz="1000" b="1"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endParaRPr lang="sv-SE" sz="1000" b="1" i="0" u="none" strike="noStrike">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a:effectLst/>
                        </a:rPr>
                        <a:t>11 993</a:t>
                      </a:r>
                      <a:endParaRPr lang="sv-SE" sz="1000" b="1" i="0" u="none" strike="noStrike">
                        <a:solidFill>
                          <a:srgbClr val="000000"/>
                        </a:solidFill>
                        <a:effectLst/>
                        <a:latin typeface="Calibri" panose="020F0502020204030204" pitchFamily="34" charset="0"/>
                      </a:endParaRPr>
                    </a:p>
                  </a:txBody>
                  <a:tcPr marL="8899" marR="8899" marT="8899" marB="0" anchor="b"/>
                </a:tc>
                <a:extLst>
                  <a:ext uri="{0D108BD9-81ED-4DB2-BD59-A6C34878D82A}">
                    <a16:rowId xmlns:a16="http://schemas.microsoft.com/office/drawing/2014/main" val="1597098810"/>
                  </a:ext>
                </a:extLst>
              </a:tr>
              <a:tr h="328500">
                <a:tc>
                  <a:txBody>
                    <a:bodyPr/>
                    <a:lstStyle/>
                    <a:p>
                      <a:pPr algn="r" fontAlgn="b"/>
                      <a:r>
                        <a:rPr lang="sv-SE" sz="1000" b="1" u="none" strike="noStrike">
                          <a:effectLst/>
                        </a:rPr>
                        <a:t>2023</a:t>
                      </a:r>
                      <a:endParaRPr lang="sv-SE" sz="1000" b="1" i="0" u="none" strike="noStrike">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a:effectLst/>
                        </a:rPr>
                        <a:t>4000,0</a:t>
                      </a:r>
                      <a:endParaRPr lang="sv-SE" sz="1000" b="1" i="0" u="none" strike="noStrike">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a:effectLst/>
                        </a:rPr>
                        <a:t>1700,0</a:t>
                      </a:r>
                      <a:endParaRPr lang="sv-SE" sz="1000" b="1" i="0" u="none" strike="noStrike">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a:effectLst/>
                        </a:rPr>
                        <a:t>650,0</a:t>
                      </a:r>
                      <a:endParaRPr lang="sv-SE" sz="1000" b="1" i="0" u="none" strike="noStrike">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a:effectLst/>
                        </a:rPr>
                        <a:t>2000,0</a:t>
                      </a:r>
                      <a:endParaRPr lang="sv-SE" sz="1000" b="1" i="0" u="none" strike="noStrike">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a:effectLst/>
                        </a:rPr>
                        <a:t>1500,0</a:t>
                      </a:r>
                      <a:endParaRPr lang="sv-SE" sz="1000" b="1" i="0" u="none" strike="noStrike">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a:effectLst/>
                        </a:rPr>
                        <a:t>1000,0</a:t>
                      </a:r>
                      <a:endParaRPr lang="sv-SE" sz="1000" b="1" i="0" u="none" strike="noStrike">
                        <a:solidFill>
                          <a:srgbClr val="000000"/>
                        </a:solidFill>
                        <a:effectLst/>
                        <a:latin typeface="Calibri" panose="020F0502020204030204" pitchFamily="34" charset="0"/>
                      </a:endParaRPr>
                    </a:p>
                  </a:txBody>
                  <a:tcPr marL="8899" marR="8899" marT="8899" marB="0" anchor="b"/>
                </a:tc>
                <a:tc>
                  <a:txBody>
                    <a:bodyPr/>
                    <a:lstStyle/>
                    <a:p>
                      <a:pPr algn="l" fontAlgn="b"/>
                      <a:endParaRPr lang="sv-SE" sz="1000" b="1" i="0" u="none" strike="noStrike" dirty="0">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dirty="0">
                          <a:effectLst/>
                        </a:rPr>
                        <a:t>300,0</a:t>
                      </a:r>
                      <a:endParaRPr lang="sv-SE" sz="1000" b="1" i="0" u="none" strike="noStrike" dirty="0">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a:effectLst/>
                        </a:rPr>
                        <a:t>33,0</a:t>
                      </a:r>
                      <a:endParaRPr lang="sv-SE" sz="1000" b="1" i="0" u="none" strike="noStrike">
                        <a:solidFill>
                          <a:srgbClr val="000000"/>
                        </a:solidFill>
                        <a:effectLst/>
                        <a:latin typeface="Calibri" panose="020F0502020204030204" pitchFamily="34" charset="0"/>
                      </a:endParaRPr>
                    </a:p>
                  </a:txBody>
                  <a:tcPr marL="8899" marR="8899" marT="8899" marB="0" anchor="b"/>
                </a:tc>
                <a:tc>
                  <a:txBody>
                    <a:bodyPr/>
                    <a:lstStyle/>
                    <a:p>
                      <a:pPr algn="l" fontAlgn="b"/>
                      <a:endParaRPr lang="sv-SE" sz="1000" b="1"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endParaRPr lang="sv-SE" sz="1000" b="1"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endParaRPr lang="sv-SE" sz="1000" b="1" i="0" u="none" strike="noStrike" dirty="0">
                        <a:solidFill>
                          <a:srgbClr val="000000"/>
                        </a:solidFill>
                        <a:effectLst/>
                        <a:latin typeface="Calibri" panose="020F0502020204030204" pitchFamily="34" charset="0"/>
                      </a:endParaRPr>
                    </a:p>
                  </a:txBody>
                  <a:tcPr marL="8899" marR="8899" marT="8899" marB="0" anchor="b"/>
                </a:tc>
                <a:tc>
                  <a:txBody>
                    <a:bodyPr/>
                    <a:lstStyle/>
                    <a:p>
                      <a:pPr algn="r" fontAlgn="b"/>
                      <a:r>
                        <a:rPr lang="sv-SE" sz="1000" b="1" u="none" strike="noStrike" dirty="0">
                          <a:effectLst/>
                        </a:rPr>
                        <a:t>11 183</a:t>
                      </a:r>
                      <a:endParaRPr lang="sv-SE" sz="1000" b="1" i="0" u="none" strike="noStrike" dirty="0">
                        <a:solidFill>
                          <a:srgbClr val="000000"/>
                        </a:solidFill>
                        <a:effectLst/>
                        <a:latin typeface="Calibri" panose="020F0502020204030204" pitchFamily="34" charset="0"/>
                      </a:endParaRPr>
                    </a:p>
                  </a:txBody>
                  <a:tcPr marL="8899" marR="8899" marT="8899" marB="0" anchor="b"/>
                </a:tc>
                <a:extLst>
                  <a:ext uri="{0D108BD9-81ED-4DB2-BD59-A6C34878D82A}">
                    <a16:rowId xmlns:a16="http://schemas.microsoft.com/office/drawing/2014/main" val="4220827039"/>
                  </a:ext>
                </a:extLst>
              </a:tr>
              <a:tr h="279447">
                <a:tc>
                  <a:txBody>
                    <a:bodyPr/>
                    <a:lstStyle/>
                    <a:p>
                      <a:pPr algn="l" fontAlgn="b"/>
                      <a:endParaRPr lang="sv-SE" sz="1000" b="0" i="0" u="none" strike="noStrike">
                        <a:solidFill>
                          <a:srgbClr val="000000"/>
                        </a:solidFill>
                        <a:effectLst/>
                        <a:latin typeface="Calibri" panose="020F0502020204030204" pitchFamily="34" charset="0"/>
                      </a:endParaRPr>
                    </a:p>
                  </a:txBody>
                  <a:tcPr marL="8899" marR="8899" marT="8899"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899" marR="8899" marT="8899"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899" marR="8899" marT="8899"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899" marR="8899" marT="8899"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8899" marR="8899" marT="8899" marB="0" anchor="b"/>
                </a:tc>
                <a:tc>
                  <a:txBody>
                    <a:bodyPr/>
                    <a:lstStyle/>
                    <a:p>
                      <a:pPr algn="ctr" fontAlgn="b"/>
                      <a:r>
                        <a:rPr lang="sv-SE" sz="1000" b="0" i="0" u="none" strike="noStrike" dirty="0">
                          <a:solidFill>
                            <a:srgbClr val="FF0000"/>
                          </a:solidFill>
                          <a:effectLst/>
                          <a:latin typeface="Calibri" panose="020F0502020204030204" pitchFamily="34" charset="0"/>
                        </a:rPr>
                        <a:t>REGIONER</a:t>
                      </a:r>
                    </a:p>
                  </a:txBody>
                  <a:tcPr marL="8899" marR="8899" marT="8899"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899" marR="8899" marT="8899" marB="0" anchor="b"/>
                </a:tc>
                <a:tc>
                  <a:txBody>
                    <a:bodyPr/>
                    <a:lstStyle/>
                    <a:p>
                      <a:pPr algn="l" fontAlgn="b"/>
                      <a:endParaRPr lang="sv-SE" sz="1000" b="0" i="0" u="none" strike="noStrike">
                        <a:solidFill>
                          <a:srgbClr val="000000"/>
                        </a:solidFill>
                        <a:effectLst/>
                        <a:latin typeface="Calibri" panose="020F0502020204030204" pitchFamily="34" charset="0"/>
                      </a:endParaRPr>
                    </a:p>
                  </a:txBody>
                  <a:tcPr marL="8899" marR="8899" marT="8899"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8899" marR="8899" marT="8899" marB="0" anchor="b"/>
                </a:tc>
                <a:tc>
                  <a:txBody>
                    <a:bodyPr/>
                    <a:lstStyle/>
                    <a:p>
                      <a:pPr algn="l" fontAlgn="b"/>
                      <a:endParaRPr lang="sv-SE" sz="1000" b="0" i="0" u="none" strike="noStrike" dirty="0">
                        <a:solidFill>
                          <a:srgbClr val="000000"/>
                        </a:solidFill>
                        <a:effectLst/>
                        <a:latin typeface="Calibri" panose="020F0502020204030204" pitchFamily="34" charset="0"/>
                      </a:endParaRPr>
                    </a:p>
                  </a:txBody>
                  <a:tcPr marL="8899" marR="8899" marT="8899" marB="0" anchor="b"/>
                </a:tc>
                <a:extLst>
                  <a:ext uri="{0D108BD9-81ED-4DB2-BD59-A6C34878D82A}">
                    <a16:rowId xmlns:a16="http://schemas.microsoft.com/office/drawing/2014/main" val="854374879"/>
                  </a:ext>
                </a:extLst>
              </a:tr>
            </a:tbl>
          </a:graphicData>
        </a:graphic>
      </p:graphicFrame>
      <p:sp>
        <p:nvSpPr>
          <p:cNvPr id="3" name="Rubrik 2">
            <a:extLst>
              <a:ext uri="{FF2B5EF4-FFF2-40B4-BE49-F238E27FC236}">
                <a16:creationId xmlns:a16="http://schemas.microsoft.com/office/drawing/2014/main" id="{A10FBAE3-7703-4D40-84B6-8168F1A60CE3}"/>
              </a:ext>
            </a:extLst>
          </p:cNvPr>
          <p:cNvSpPr>
            <a:spLocks noGrp="1"/>
          </p:cNvSpPr>
          <p:nvPr>
            <p:ph type="title"/>
          </p:nvPr>
        </p:nvSpPr>
        <p:spPr>
          <a:xfrm>
            <a:off x="419661" y="810160"/>
            <a:ext cx="10054375" cy="1231392"/>
          </a:xfrm>
        </p:spPr>
        <p:txBody>
          <a:bodyPr/>
          <a:lstStyle/>
          <a:p>
            <a:r>
              <a:rPr lang="sv-SE" dirty="0"/>
              <a:t>Statsbidrag äldreomsorg, i mnkr – </a:t>
            </a:r>
            <a:r>
              <a:rPr lang="sv-SE" dirty="0">
                <a:highlight>
                  <a:srgbClr val="FFFF00"/>
                </a:highlight>
              </a:rPr>
              <a:t>det kommer frågor – vad händer?</a:t>
            </a:r>
          </a:p>
        </p:txBody>
      </p:sp>
      <p:sp>
        <p:nvSpPr>
          <p:cNvPr id="8" name="textruta 7">
            <a:extLst>
              <a:ext uri="{FF2B5EF4-FFF2-40B4-BE49-F238E27FC236}">
                <a16:creationId xmlns:a16="http://schemas.microsoft.com/office/drawing/2014/main" id="{33A83935-5321-43C4-9E3F-A492CA667BDD}"/>
              </a:ext>
            </a:extLst>
          </p:cNvPr>
          <p:cNvSpPr txBox="1"/>
          <p:nvPr/>
        </p:nvSpPr>
        <p:spPr>
          <a:xfrm>
            <a:off x="2558128" y="4792448"/>
            <a:ext cx="338554" cy="369332"/>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0000"/>
                </a:solidFill>
                <a:effectLst/>
                <a:uLnTx/>
                <a:uFillTx/>
                <a:latin typeface="Arial"/>
                <a:ea typeface="+mn-ea"/>
                <a:cs typeface="+mn-cs"/>
              </a:rPr>
              <a:t>X</a:t>
            </a:r>
          </a:p>
        </p:txBody>
      </p:sp>
      <p:sp>
        <p:nvSpPr>
          <p:cNvPr id="9" name="Stjärna: 6 punkter 8">
            <a:extLst>
              <a:ext uri="{FF2B5EF4-FFF2-40B4-BE49-F238E27FC236}">
                <a16:creationId xmlns:a16="http://schemas.microsoft.com/office/drawing/2014/main" id="{13EB9845-BF5A-49A4-B7B6-48FE5ED4D4DB}"/>
              </a:ext>
            </a:extLst>
          </p:cNvPr>
          <p:cNvSpPr/>
          <p:nvPr/>
        </p:nvSpPr>
        <p:spPr>
          <a:xfrm>
            <a:off x="3490645" y="4790156"/>
            <a:ext cx="244572" cy="267402"/>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Stjärna: 6 punkter 9">
            <a:extLst>
              <a:ext uri="{FF2B5EF4-FFF2-40B4-BE49-F238E27FC236}">
                <a16:creationId xmlns:a16="http://schemas.microsoft.com/office/drawing/2014/main" id="{1CA20CD2-52DD-4E59-85CB-EA7276A51BC9}"/>
              </a:ext>
            </a:extLst>
          </p:cNvPr>
          <p:cNvSpPr/>
          <p:nvPr/>
        </p:nvSpPr>
        <p:spPr>
          <a:xfrm>
            <a:off x="5224573" y="4804680"/>
            <a:ext cx="244572" cy="22228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Stjärna: 6 punkter 10">
            <a:extLst>
              <a:ext uri="{FF2B5EF4-FFF2-40B4-BE49-F238E27FC236}">
                <a16:creationId xmlns:a16="http://schemas.microsoft.com/office/drawing/2014/main" id="{175D8876-36EA-46A9-B44F-668871FC1574}"/>
              </a:ext>
            </a:extLst>
          </p:cNvPr>
          <p:cNvSpPr/>
          <p:nvPr/>
        </p:nvSpPr>
        <p:spPr>
          <a:xfrm flipH="1" flipV="1">
            <a:off x="419661" y="5323909"/>
            <a:ext cx="244572" cy="267401"/>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ruta 11">
            <a:extLst>
              <a:ext uri="{FF2B5EF4-FFF2-40B4-BE49-F238E27FC236}">
                <a16:creationId xmlns:a16="http://schemas.microsoft.com/office/drawing/2014/main" id="{B077AD1D-063A-4FF1-8B53-52740E7883F3}"/>
              </a:ext>
            </a:extLst>
          </p:cNvPr>
          <p:cNvSpPr txBox="1"/>
          <p:nvPr/>
        </p:nvSpPr>
        <p:spPr>
          <a:xfrm>
            <a:off x="768405" y="5306678"/>
            <a:ext cx="68403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Planerad utbetalning för de som nått målen- andra kvartalet 2022</a:t>
            </a:r>
          </a:p>
        </p:txBody>
      </p:sp>
      <p:sp>
        <p:nvSpPr>
          <p:cNvPr id="13" name="Stjärna: 6 punkter 12">
            <a:extLst>
              <a:ext uri="{FF2B5EF4-FFF2-40B4-BE49-F238E27FC236}">
                <a16:creationId xmlns:a16="http://schemas.microsoft.com/office/drawing/2014/main" id="{A762B5C6-66D2-4DD8-9095-21E6065FE566}"/>
              </a:ext>
            </a:extLst>
          </p:cNvPr>
          <p:cNvSpPr/>
          <p:nvPr/>
        </p:nvSpPr>
        <p:spPr>
          <a:xfrm>
            <a:off x="1597307" y="4804680"/>
            <a:ext cx="244572" cy="267402"/>
          </a:xfrm>
          <a:prstGeom prst="star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Stjärna: 6 punkter 13">
            <a:extLst>
              <a:ext uri="{FF2B5EF4-FFF2-40B4-BE49-F238E27FC236}">
                <a16:creationId xmlns:a16="http://schemas.microsoft.com/office/drawing/2014/main" id="{46BD99D0-7A39-41D0-8A2C-FD30853540BB}"/>
              </a:ext>
            </a:extLst>
          </p:cNvPr>
          <p:cNvSpPr/>
          <p:nvPr/>
        </p:nvSpPr>
        <p:spPr>
          <a:xfrm>
            <a:off x="374867" y="5839558"/>
            <a:ext cx="244572" cy="267402"/>
          </a:xfrm>
          <a:prstGeom prst="star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textruta 14">
            <a:extLst>
              <a:ext uri="{FF2B5EF4-FFF2-40B4-BE49-F238E27FC236}">
                <a16:creationId xmlns:a16="http://schemas.microsoft.com/office/drawing/2014/main" id="{E7198EEB-6041-4A7B-AC2C-B23F2E147D74}"/>
              </a:ext>
            </a:extLst>
          </p:cNvPr>
          <p:cNvSpPr txBox="1"/>
          <p:nvPr/>
        </p:nvSpPr>
        <p:spPr>
          <a:xfrm>
            <a:off x="879676" y="5839558"/>
            <a:ext cx="26725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Utlysning i februari 2022</a:t>
            </a:r>
          </a:p>
        </p:txBody>
      </p:sp>
    </p:spTree>
    <p:extLst>
      <p:ext uri="{BB962C8B-B14F-4D97-AF65-F5344CB8AC3E}">
        <p14:creationId xmlns:p14="http://schemas.microsoft.com/office/powerpoint/2010/main" val="1043860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FAFFB6-7597-4D99-A584-8059CFA50A96}"/>
              </a:ext>
            </a:extLst>
          </p:cNvPr>
          <p:cNvSpPr>
            <a:spLocks noGrp="1"/>
          </p:cNvSpPr>
          <p:nvPr>
            <p:ph type="title"/>
          </p:nvPr>
        </p:nvSpPr>
        <p:spPr>
          <a:xfrm>
            <a:off x="666000" y="593748"/>
            <a:ext cx="9608400" cy="1306490"/>
          </a:xfrm>
        </p:spPr>
        <p:txBody>
          <a:bodyPr/>
          <a:lstStyle/>
          <a:p>
            <a:r>
              <a:rPr lang="sv-SE" dirty="0"/>
              <a:t>Ny lagstiftning</a:t>
            </a:r>
          </a:p>
        </p:txBody>
      </p:sp>
      <p:pic>
        <p:nvPicPr>
          <p:cNvPr id="4" name="Bildobjekt 3">
            <a:extLst>
              <a:ext uri="{FF2B5EF4-FFF2-40B4-BE49-F238E27FC236}">
                <a16:creationId xmlns:a16="http://schemas.microsoft.com/office/drawing/2014/main" id="{09833B08-7760-4032-ADC4-14807B47C75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9324" t="7895" r="36330" b="12807"/>
          <a:stretch/>
        </p:blipFill>
        <p:spPr>
          <a:xfrm>
            <a:off x="4830519" y="1900238"/>
            <a:ext cx="1816769" cy="4118652"/>
          </a:xfrm>
          <a:prstGeom prst="rect">
            <a:avLst/>
          </a:prstGeom>
          <a:ln>
            <a:noFill/>
          </a:ln>
          <a:effectLst>
            <a:softEdge rad="112500"/>
          </a:effectLst>
        </p:spPr>
      </p:pic>
    </p:spTree>
    <p:extLst>
      <p:ext uri="{BB962C8B-B14F-4D97-AF65-F5344CB8AC3E}">
        <p14:creationId xmlns:p14="http://schemas.microsoft.com/office/powerpoint/2010/main" val="1225465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BBA87A-42CF-43EA-8D52-1E3EC21BCB46}"/>
              </a:ext>
            </a:extLst>
          </p:cNvPr>
          <p:cNvSpPr>
            <a:spLocks noGrp="1"/>
          </p:cNvSpPr>
          <p:nvPr>
            <p:ph type="title"/>
          </p:nvPr>
        </p:nvSpPr>
        <p:spPr>
          <a:xfrm>
            <a:off x="664231" y="613964"/>
            <a:ext cx="9609825" cy="1201848"/>
          </a:xfrm>
        </p:spPr>
        <p:txBody>
          <a:bodyPr/>
          <a:lstStyle/>
          <a:p>
            <a:r>
              <a:rPr lang="sv-SE" sz="2400" dirty="0"/>
              <a:t>Stärkt rätt till personlig assistans, fler grundläggande behov och ökad rättssäkerhet för barn (1 januari 2023)</a:t>
            </a:r>
          </a:p>
        </p:txBody>
      </p:sp>
      <p:sp>
        <p:nvSpPr>
          <p:cNvPr id="3" name="Platshållare för innehåll 2">
            <a:extLst>
              <a:ext uri="{FF2B5EF4-FFF2-40B4-BE49-F238E27FC236}">
                <a16:creationId xmlns:a16="http://schemas.microsoft.com/office/drawing/2014/main" id="{C0058767-D710-4F91-BF41-8D388A0979E7}"/>
              </a:ext>
            </a:extLst>
          </p:cNvPr>
          <p:cNvSpPr>
            <a:spLocks noGrp="1"/>
          </p:cNvSpPr>
          <p:nvPr>
            <p:ph idx="1"/>
          </p:nvPr>
        </p:nvSpPr>
        <p:spPr>
          <a:xfrm>
            <a:off x="664231" y="1666579"/>
            <a:ext cx="9609825" cy="3738598"/>
          </a:xfrm>
        </p:spPr>
        <p:txBody>
          <a:bodyPr/>
          <a:lstStyle/>
          <a:p>
            <a:r>
              <a:rPr lang="sv-SE" sz="1800" b="1" dirty="0"/>
              <a:t>Det grundläggande behovet annan hjälp som förutsätter ingående kunskaper om den funktionshindrade ska tas bort från LSS-lagen.</a:t>
            </a:r>
          </a:p>
          <a:p>
            <a:r>
              <a:rPr lang="sv-SE" sz="1800" dirty="0"/>
              <a:t>Stöd som den enskilde behöver på grund av en psykisk funktionsnedsättning för att förebygga att han eller hon inte fysiskt skadar sig själv, någon annan eller egendom ska bli ett grundläggande behov enligt LSS.</a:t>
            </a:r>
          </a:p>
          <a:p>
            <a:r>
              <a:rPr lang="sv-SE" sz="1800" dirty="0"/>
              <a:t>Kvalificerade aktiverings- och motiveringsinsatser som en enskild med en psykisk funktionsnedsättning behöver för att han eller hon själv ska klara att tillgodose något av de grundläggande behoven personlig hygien, måltider, av- och påklädning och kommunikation med andra, ska beaktas som en del av hjälpen med det grundläggande behovet i fråga</a:t>
            </a:r>
          </a:p>
          <a:p>
            <a:r>
              <a:rPr lang="sv-SE" sz="1800" dirty="0"/>
              <a:t>Föräldraansvaret enligt föräldrabalken ska beaktas vid bedömningen av ett barns behov av personlig assistans genom att det görs schablonavdrag (föräldraavdrag) från barnets behov av hjälp med grundläggande behov och andra personliga behov enligt LSS. </a:t>
            </a:r>
          </a:p>
        </p:txBody>
      </p:sp>
      <p:pic>
        <p:nvPicPr>
          <p:cNvPr id="6" name="Bildobjekt 5">
            <a:extLst>
              <a:ext uri="{FF2B5EF4-FFF2-40B4-BE49-F238E27FC236}">
                <a16:creationId xmlns:a16="http://schemas.microsoft.com/office/drawing/2014/main" id="{327BA047-2171-46E8-BD7A-4CDAA170127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9324" t="7895" r="36330" b="12807"/>
          <a:stretch/>
        </p:blipFill>
        <p:spPr>
          <a:xfrm>
            <a:off x="10274056" y="332105"/>
            <a:ext cx="1816769" cy="4118652"/>
          </a:xfrm>
          <a:prstGeom prst="rect">
            <a:avLst/>
          </a:prstGeom>
          <a:ln>
            <a:noFill/>
          </a:ln>
          <a:effectLst>
            <a:softEdge rad="112500"/>
          </a:effectLst>
        </p:spPr>
      </p:pic>
    </p:spTree>
    <p:extLst>
      <p:ext uri="{BB962C8B-B14F-4D97-AF65-F5344CB8AC3E}">
        <p14:creationId xmlns:p14="http://schemas.microsoft.com/office/powerpoint/2010/main" val="984504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952B49-EDDE-4AC5-BA88-95351BFFE91C}"/>
              </a:ext>
            </a:extLst>
          </p:cNvPr>
          <p:cNvSpPr>
            <a:spLocks noGrp="1"/>
          </p:cNvSpPr>
          <p:nvPr>
            <p:ph type="title"/>
          </p:nvPr>
        </p:nvSpPr>
        <p:spPr>
          <a:xfrm>
            <a:off x="664233" y="433705"/>
            <a:ext cx="9609825" cy="1231392"/>
          </a:xfrm>
        </p:spPr>
        <p:txBody>
          <a:bodyPr/>
          <a:lstStyle/>
          <a:p>
            <a:r>
              <a:rPr lang="sv-SE" sz="2400" dirty="0"/>
              <a:t>Stärkt rätt till personlig assistans vid behov av egenvård              (1 januari 2023)</a:t>
            </a:r>
          </a:p>
        </p:txBody>
      </p:sp>
      <p:sp>
        <p:nvSpPr>
          <p:cNvPr id="3" name="Platshållare för innehåll 2">
            <a:extLst>
              <a:ext uri="{FF2B5EF4-FFF2-40B4-BE49-F238E27FC236}">
                <a16:creationId xmlns:a16="http://schemas.microsoft.com/office/drawing/2014/main" id="{2666A2FC-0FAB-450D-9E7C-7AF5C88DF01B}"/>
              </a:ext>
            </a:extLst>
          </p:cNvPr>
          <p:cNvSpPr>
            <a:spLocks noGrp="1"/>
          </p:cNvSpPr>
          <p:nvPr>
            <p:ph idx="1"/>
          </p:nvPr>
        </p:nvSpPr>
        <p:spPr>
          <a:xfrm>
            <a:off x="563060" y="1402549"/>
            <a:ext cx="9609825" cy="3667472"/>
          </a:xfrm>
        </p:spPr>
        <p:txBody>
          <a:bodyPr/>
          <a:lstStyle/>
          <a:p>
            <a:r>
              <a:rPr lang="sv-SE" sz="1800" dirty="0"/>
              <a:t>Införs en ny lag om egenvård. Vilket är en hälso- och sjukvårdsåtgärd som behandlande hälso- och sjukvårdspersonal har bedömt att en patient kan utföra själv eller med hjälp av någon annan.</a:t>
            </a:r>
          </a:p>
          <a:p>
            <a:r>
              <a:rPr lang="sv-SE" sz="1800" dirty="0"/>
              <a:t>Införs ett nytt grundläggande behov. Vilket avser stöd som behövs löpande under större delen av dygnet på grund av ett medicinskt tillstånd som innebär att det finns fara för den enskildes liv eller att det annars finns en överhängande och allvarlig risk för hans eller hennes fysiska hälsa. </a:t>
            </a:r>
          </a:p>
          <a:p>
            <a:r>
              <a:rPr lang="sv-SE" sz="1800" dirty="0"/>
              <a:t>Hjälpbehov som avser sådant stöd ska vara assistansgrundande i sin helhet.</a:t>
            </a:r>
          </a:p>
          <a:p>
            <a:r>
              <a:rPr lang="sv-SE" sz="1800" dirty="0"/>
              <a:t> Något avdrag för föräldraansvar ska inte göras från ett sådant hjälpbehov när barnets behov av personlig assistans bedöms. </a:t>
            </a:r>
          </a:p>
          <a:p>
            <a:r>
              <a:rPr lang="sv-SE" sz="1800" dirty="0"/>
              <a:t>Införs en bestämmelse i hälso- och sjukvårdslagen om skyldigheter när vård enligt lagen ska ges till personer som har stora och varaktiga funktionsnedsättningar. Enligt bestämmelsen ska det då särskilt övervägas om vården kan ges på ett sätt som möjliggör för den enskilde att delta i samhällslivet och att leva som andra</a:t>
            </a:r>
          </a:p>
          <a:p>
            <a:endParaRPr lang="sv-SE" dirty="0"/>
          </a:p>
        </p:txBody>
      </p:sp>
      <p:pic>
        <p:nvPicPr>
          <p:cNvPr id="4" name="Bildobjekt 3">
            <a:extLst>
              <a:ext uri="{FF2B5EF4-FFF2-40B4-BE49-F238E27FC236}">
                <a16:creationId xmlns:a16="http://schemas.microsoft.com/office/drawing/2014/main" id="{3163F19E-19E3-4467-BFC2-670A7D1B7E7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9324" t="7895" r="36330" b="12807"/>
          <a:stretch/>
        </p:blipFill>
        <p:spPr>
          <a:xfrm>
            <a:off x="10375231" y="433705"/>
            <a:ext cx="1816769" cy="4118652"/>
          </a:xfrm>
          <a:prstGeom prst="rect">
            <a:avLst/>
          </a:prstGeom>
          <a:ln>
            <a:noFill/>
          </a:ln>
          <a:effectLst>
            <a:softEdge rad="112500"/>
          </a:effectLst>
        </p:spPr>
      </p:pic>
    </p:spTree>
    <p:extLst>
      <p:ext uri="{BB962C8B-B14F-4D97-AF65-F5344CB8AC3E}">
        <p14:creationId xmlns:p14="http://schemas.microsoft.com/office/powerpoint/2010/main" val="81477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F56EC9D-0658-4491-A2A8-CBFA2F473D11}"/>
              </a:ext>
            </a:extLst>
          </p:cNvPr>
          <p:cNvSpPr>
            <a:spLocks noGrp="1"/>
          </p:cNvSpPr>
          <p:nvPr>
            <p:ph idx="1"/>
          </p:nvPr>
        </p:nvSpPr>
        <p:spPr/>
        <p:txBody>
          <a:bodyPr/>
          <a:lstStyle/>
          <a:p>
            <a:r>
              <a:rPr lang="sv-SE" dirty="0"/>
              <a:t>Aktuellt från arbetsmarknadssektionen – Roy Melchert</a:t>
            </a:r>
          </a:p>
          <a:p>
            <a:r>
              <a:rPr lang="sv-SE" dirty="0"/>
              <a:t>Aktuellt i socialtjänsten  - Niklas Eriksson</a:t>
            </a:r>
          </a:p>
          <a:p>
            <a:r>
              <a:rPr lang="sv-SE" dirty="0"/>
              <a:t>Uppdrag Psykisk hälsa – Ing-Marie Wieselgren</a:t>
            </a:r>
          </a:p>
          <a:p>
            <a:r>
              <a:rPr lang="sv-SE" dirty="0"/>
              <a:t>Nära vård– Lisbeth Löpare Johansson</a:t>
            </a:r>
          </a:p>
          <a:p>
            <a:endParaRPr lang="sv-SE" dirty="0"/>
          </a:p>
          <a:p>
            <a:pPr marL="30163" indent="0">
              <a:buNone/>
            </a:pPr>
            <a:endParaRPr lang="sv-SE" dirty="0"/>
          </a:p>
          <a:p>
            <a:pPr marL="30163" indent="0">
              <a:buNone/>
            </a:pPr>
            <a:r>
              <a:rPr lang="sv-SE" b="1" dirty="0"/>
              <a:t>OBS! Vi spelar in detta, vill du inte synas stäng av din kamera!</a:t>
            </a:r>
          </a:p>
        </p:txBody>
      </p:sp>
      <p:sp>
        <p:nvSpPr>
          <p:cNvPr id="3" name="Rubrik 2">
            <a:extLst>
              <a:ext uri="{FF2B5EF4-FFF2-40B4-BE49-F238E27FC236}">
                <a16:creationId xmlns:a16="http://schemas.microsoft.com/office/drawing/2014/main" id="{7965B793-5BE0-4E2B-B8BE-675C0FBC7FDA}"/>
              </a:ext>
            </a:extLst>
          </p:cNvPr>
          <p:cNvSpPr>
            <a:spLocks noGrp="1"/>
          </p:cNvSpPr>
          <p:nvPr>
            <p:ph type="title"/>
          </p:nvPr>
        </p:nvSpPr>
        <p:spPr/>
        <p:txBody>
          <a:bodyPr/>
          <a:lstStyle/>
          <a:p>
            <a:r>
              <a:rPr lang="sv-SE" dirty="0"/>
              <a:t>Idag:</a:t>
            </a:r>
          </a:p>
        </p:txBody>
      </p:sp>
    </p:spTree>
    <p:extLst>
      <p:ext uri="{BB962C8B-B14F-4D97-AF65-F5344CB8AC3E}">
        <p14:creationId xmlns:p14="http://schemas.microsoft.com/office/powerpoint/2010/main" val="225230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a:xfrm>
            <a:off x="664233" y="622800"/>
            <a:ext cx="9609825" cy="1007217"/>
          </a:xfrm>
        </p:spPr>
        <p:txBody>
          <a:bodyPr/>
          <a:lstStyle/>
          <a:p>
            <a:r>
              <a:rPr lang="sv-SE" sz="2800" dirty="0"/>
              <a:t>Elevhälsa och stärkt utbildning för elever med intellektuell funktionsnedsättning </a:t>
            </a:r>
            <a:br>
              <a:rPr lang="sv-SE" sz="2800" dirty="0"/>
            </a:br>
            <a:r>
              <a:rPr lang="sv-SE" sz="2800" dirty="0"/>
              <a:t>(2021/22:162)</a:t>
            </a:r>
            <a:br>
              <a:rPr lang="sv-SE" sz="2800" dirty="0"/>
            </a:br>
            <a:r>
              <a:rPr lang="sv-SE" sz="2800" dirty="0"/>
              <a:t/>
            </a:r>
            <a:br>
              <a:rPr lang="sv-SE" sz="2800" dirty="0"/>
            </a:br>
            <a:r>
              <a:rPr lang="sv-SE" sz="2800" dirty="0"/>
              <a:t/>
            </a:r>
            <a:br>
              <a:rPr lang="sv-SE" sz="2800" dirty="0"/>
            </a:br>
            <a:r>
              <a:rPr lang="sv-SE" dirty="0"/>
              <a:t/>
            </a:r>
            <a:br>
              <a:rPr lang="sv-SE" dirty="0"/>
            </a:br>
            <a:r>
              <a:rPr lang="sv-SE" sz="2800" dirty="0"/>
              <a:t/>
            </a:r>
            <a:br>
              <a:rPr lang="sv-SE" sz="2800" dirty="0"/>
            </a:br>
            <a:r>
              <a:rPr lang="sv-SE" sz="2800" dirty="0"/>
              <a:t/>
            </a:r>
            <a:br>
              <a:rPr lang="sv-SE" sz="2800" dirty="0"/>
            </a:br>
            <a:r>
              <a:rPr lang="sv-SE" sz="2800" dirty="0"/>
              <a:t/>
            </a:r>
            <a:br>
              <a:rPr lang="sv-SE" sz="2800" dirty="0"/>
            </a:br>
            <a:r>
              <a:rPr lang="sv-SE" sz="2800" dirty="0"/>
              <a:t/>
            </a:r>
            <a:br>
              <a:rPr lang="sv-SE" sz="2800" dirty="0"/>
            </a:br>
            <a:r>
              <a:rPr lang="sv-SE" sz="2800" dirty="0"/>
              <a:t/>
            </a:r>
            <a:br>
              <a:rPr lang="sv-SE" sz="2800" dirty="0"/>
            </a:br>
            <a:r>
              <a:rPr lang="sv-SE" sz="2800" dirty="0"/>
              <a:t/>
            </a:r>
            <a:br>
              <a:rPr lang="sv-SE" sz="2800" dirty="0"/>
            </a:br>
            <a:r>
              <a:rPr lang="sv-SE" sz="2800" dirty="0"/>
              <a:t>								                   </a:t>
            </a:r>
            <a:endParaRPr lang="sv-SE" sz="1600" dirty="0"/>
          </a:p>
        </p:txBody>
      </p:sp>
      <p:sp>
        <p:nvSpPr>
          <p:cNvPr id="3" name="Platshållare för innehåll 2">
            <a:extLst>
              <a:ext uri="{FF2B5EF4-FFF2-40B4-BE49-F238E27FC236}">
                <a16:creationId xmlns:a16="http://schemas.microsoft.com/office/drawing/2014/main" id="{4BC7F6CB-67ED-42F9-B598-D1DE60E1150B}"/>
              </a:ext>
            </a:extLst>
          </p:cNvPr>
          <p:cNvSpPr>
            <a:spLocks noGrp="1"/>
          </p:cNvSpPr>
          <p:nvPr>
            <p:ph sz="half" idx="1"/>
          </p:nvPr>
        </p:nvSpPr>
        <p:spPr>
          <a:xfrm>
            <a:off x="665999" y="2040835"/>
            <a:ext cx="6092609" cy="4194366"/>
          </a:xfrm>
        </p:spPr>
        <p:txBody>
          <a:bodyPr/>
          <a:lstStyle/>
          <a:p>
            <a:pPr marL="30163" indent="0">
              <a:buNone/>
            </a:pPr>
            <a:r>
              <a:rPr lang="sv-SE" sz="2000" b="1" dirty="0"/>
              <a:t>Förslag enligt propositionen:</a:t>
            </a:r>
          </a:p>
          <a:p>
            <a:r>
              <a:rPr lang="sv-SE" sz="2000" dirty="0"/>
              <a:t>Elevhälsans arbete ska bedrivas på individ-, grupp- och skolenhetsnivå och i samverkan med lärare och övrig personal.</a:t>
            </a:r>
          </a:p>
          <a:p>
            <a:r>
              <a:rPr lang="sv-SE" sz="2000" dirty="0"/>
              <a:t>Elevhälsan ska vara en del av skolans systematiska kvalitetsarbete och att den ska samverka med hälso- och sjukvården och socialtjänsten när behov finns. </a:t>
            </a:r>
          </a:p>
          <a:p>
            <a:r>
              <a:rPr lang="sv-SE" sz="2000" dirty="0"/>
              <a:t>Krav ställs på att det ska finnas tillgång till specialpedagog eller speciallärare för elevhälsans specialpedagogiska insatser</a:t>
            </a:r>
          </a:p>
        </p:txBody>
      </p:sp>
      <p:pic>
        <p:nvPicPr>
          <p:cNvPr id="5" name="Platshållare för innehåll 4">
            <a:extLst>
              <a:ext uri="{FF2B5EF4-FFF2-40B4-BE49-F238E27FC236}">
                <a16:creationId xmlns:a16="http://schemas.microsoft.com/office/drawing/2014/main" id="{6CD48F68-778C-4FCB-8813-07995C77C9B4}"/>
              </a:ext>
            </a:extLst>
          </p:cNvPr>
          <p:cNvPicPr>
            <a:picLocks noGrp="1" noChangeAspect="1"/>
          </p:cNvPicPr>
          <p:nvPr>
            <p:ph sz="half" idx="2"/>
          </p:nvPr>
        </p:nvPicPr>
        <p:blipFill>
          <a:blip r:embed="rId3"/>
          <a:stretch>
            <a:fillRect/>
          </a:stretch>
        </p:blipFill>
        <p:spPr>
          <a:xfrm>
            <a:off x="6992345" y="1941858"/>
            <a:ext cx="4298508" cy="4293342"/>
          </a:xfrm>
          <a:prstGeom prst="rect">
            <a:avLst/>
          </a:prstGeom>
        </p:spPr>
      </p:pic>
    </p:spTree>
    <p:extLst>
      <p:ext uri="{BB962C8B-B14F-4D97-AF65-F5344CB8AC3E}">
        <p14:creationId xmlns:p14="http://schemas.microsoft.com/office/powerpoint/2010/main" val="817457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2B6A3D9-5424-44F8-A762-5856DB60BBB1}"/>
              </a:ext>
            </a:extLst>
          </p:cNvPr>
          <p:cNvSpPr>
            <a:spLocks noGrp="1"/>
          </p:cNvSpPr>
          <p:nvPr>
            <p:ph sz="half" idx="1"/>
          </p:nvPr>
        </p:nvSpPr>
        <p:spPr>
          <a:xfrm>
            <a:off x="665999" y="742122"/>
            <a:ext cx="5430001" cy="5493079"/>
          </a:xfrm>
        </p:spPr>
        <p:txBody>
          <a:bodyPr>
            <a:noAutofit/>
          </a:bodyPr>
          <a:lstStyle/>
          <a:p>
            <a:r>
              <a:rPr lang="sv-SE" sz="2000" b="1" dirty="0"/>
              <a:t>Förslag enligt propositionen:</a:t>
            </a:r>
          </a:p>
          <a:p>
            <a:r>
              <a:rPr lang="sv-SE" sz="2000" dirty="0"/>
              <a:t>En garanti för tidiga stödinsatser i svenska, svenska som andraspråk och matematik ska införas för elever som läser enligt grundsärskolans kursplaner.</a:t>
            </a:r>
          </a:p>
          <a:p>
            <a:r>
              <a:rPr lang="sv-SE" sz="2000" dirty="0"/>
              <a:t>Grundsärskolan, gymnasiesärskolan och kommunal vuxenutbildning som särskild utbildning på grundläggande nivå respektive gymnasial nivå föreslås byta namn till anpassad grundskola, anpassad gymnasieskola och kommunal vuxenutbildning som anpassad utbildning på grundläggande nivå respektive gymnasial nivå. </a:t>
            </a:r>
          </a:p>
        </p:txBody>
      </p:sp>
      <p:pic>
        <p:nvPicPr>
          <p:cNvPr id="4" name="Platshållare för innehåll 3">
            <a:extLst>
              <a:ext uri="{FF2B5EF4-FFF2-40B4-BE49-F238E27FC236}">
                <a16:creationId xmlns:a16="http://schemas.microsoft.com/office/drawing/2014/main" id="{B07E8E2E-1DAF-4233-B00D-5A71316D0C05}"/>
              </a:ext>
            </a:extLst>
          </p:cNvPr>
          <p:cNvPicPr>
            <a:picLocks noGrp="1" noChangeAspect="1"/>
          </p:cNvPicPr>
          <p:nvPr>
            <p:ph sz="half" idx="2"/>
          </p:nvPr>
        </p:nvPicPr>
        <p:blipFill>
          <a:blip r:embed="rId3"/>
          <a:stretch>
            <a:fillRect/>
          </a:stretch>
        </p:blipFill>
        <p:spPr>
          <a:xfrm>
            <a:off x="7036904" y="1038551"/>
            <a:ext cx="4364012" cy="4378273"/>
          </a:xfrm>
          <a:prstGeom prst="rect">
            <a:avLst/>
          </a:prstGeom>
          <a:noFill/>
        </p:spPr>
      </p:pic>
    </p:spTree>
    <p:extLst>
      <p:ext uri="{BB962C8B-B14F-4D97-AF65-F5344CB8AC3E}">
        <p14:creationId xmlns:p14="http://schemas.microsoft.com/office/powerpoint/2010/main" val="2736426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B37C656-D7F1-42B6-92AF-E7AA2C8624BB}"/>
              </a:ext>
            </a:extLst>
          </p:cNvPr>
          <p:cNvSpPr>
            <a:spLocks noGrp="1"/>
          </p:cNvSpPr>
          <p:nvPr>
            <p:ph sz="half" idx="1"/>
          </p:nvPr>
        </p:nvSpPr>
        <p:spPr>
          <a:xfrm>
            <a:off x="665999" y="914400"/>
            <a:ext cx="8520863" cy="4843463"/>
          </a:xfrm>
        </p:spPr>
        <p:txBody>
          <a:bodyPr/>
          <a:lstStyle/>
          <a:p>
            <a:pPr marL="30163" indent="0">
              <a:buNone/>
            </a:pPr>
            <a:r>
              <a:rPr lang="sv-SE" sz="2000" b="1" dirty="0"/>
              <a:t>Förslag enligt propositionen:</a:t>
            </a:r>
            <a:endParaRPr lang="sv-SE" sz="2000" dirty="0"/>
          </a:p>
          <a:p>
            <a:r>
              <a:rPr lang="sv-SE" sz="2000" dirty="0"/>
              <a:t>Lagändringarna om att en rektor ska få besluta att en elev ska gå om en årskurs föreslås träda i kraft den 1 januari 2023.</a:t>
            </a:r>
          </a:p>
          <a:p>
            <a:r>
              <a:rPr lang="sv-SE" sz="2000" dirty="0"/>
              <a:t>Lagändringar om en garanti för tidiga stödinsatser föreslås träda i kraft den 1 juli 2024. </a:t>
            </a:r>
          </a:p>
          <a:p>
            <a:r>
              <a:rPr lang="sv-SE" sz="2000" dirty="0"/>
              <a:t>Övriga lagändringar föreslås träda i kraft den 2 juli 2023.</a:t>
            </a:r>
          </a:p>
          <a:p>
            <a:r>
              <a:rPr lang="sv-SE" sz="2000" dirty="0"/>
              <a:t>Beslut fattas i riksdagen den 26 juni.</a:t>
            </a:r>
          </a:p>
          <a:p>
            <a:endParaRPr lang="sv-SE" dirty="0"/>
          </a:p>
        </p:txBody>
      </p:sp>
      <p:pic>
        <p:nvPicPr>
          <p:cNvPr id="6" name="Bildobjekt 5">
            <a:extLst>
              <a:ext uri="{FF2B5EF4-FFF2-40B4-BE49-F238E27FC236}">
                <a16:creationId xmlns:a16="http://schemas.microsoft.com/office/drawing/2014/main" id="{B4B81DD5-DC22-4AD5-B2A7-91EBD29370D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9324" t="7895" r="36330" b="12807"/>
          <a:stretch/>
        </p:blipFill>
        <p:spPr>
          <a:xfrm>
            <a:off x="9709231" y="1232218"/>
            <a:ext cx="1816769" cy="4118652"/>
          </a:xfrm>
          <a:prstGeom prst="rect">
            <a:avLst/>
          </a:prstGeom>
          <a:ln>
            <a:noFill/>
          </a:ln>
          <a:effectLst>
            <a:softEdge rad="112500"/>
          </a:effectLst>
        </p:spPr>
      </p:pic>
    </p:spTree>
    <p:extLst>
      <p:ext uri="{BB962C8B-B14F-4D97-AF65-F5344CB8AC3E}">
        <p14:creationId xmlns:p14="http://schemas.microsoft.com/office/powerpoint/2010/main" val="2859675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D22178-F453-465F-A93D-C222D4904E64}"/>
              </a:ext>
            </a:extLst>
          </p:cNvPr>
          <p:cNvSpPr>
            <a:spLocks noGrp="1"/>
          </p:cNvSpPr>
          <p:nvPr>
            <p:ph type="title"/>
          </p:nvPr>
        </p:nvSpPr>
        <p:spPr>
          <a:xfrm>
            <a:off x="664233" y="622800"/>
            <a:ext cx="10520602" cy="927705"/>
          </a:xfrm>
        </p:spPr>
        <p:txBody>
          <a:bodyPr anchor="t">
            <a:noAutofit/>
          </a:bodyPr>
          <a:lstStyle/>
          <a:p>
            <a:r>
              <a:rPr lang="sv-SE" sz="2800" b="1" i="0" dirty="0">
                <a:effectLst/>
              </a:rPr>
              <a:t>Resursskolor och tilläggsbelopp för särskilt stöd (2021/22:156)</a:t>
            </a:r>
            <a:br>
              <a:rPr lang="sv-SE" sz="2800" b="1" i="0" dirty="0">
                <a:effectLst/>
              </a:rPr>
            </a:br>
            <a:r>
              <a:rPr lang="sv-SE" sz="2800" b="1" i="0" dirty="0">
                <a:effectLst/>
              </a:rPr>
              <a:t/>
            </a:r>
            <a:br>
              <a:rPr lang="sv-SE" sz="2800" b="1" i="0" dirty="0">
                <a:effectLst/>
              </a:rPr>
            </a:br>
            <a:endParaRPr lang="sv-SE" sz="2800" dirty="0"/>
          </a:p>
        </p:txBody>
      </p:sp>
      <p:sp>
        <p:nvSpPr>
          <p:cNvPr id="3" name="Platshållare för innehåll 2">
            <a:extLst>
              <a:ext uri="{FF2B5EF4-FFF2-40B4-BE49-F238E27FC236}">
                <a16:creationId xmlns:a16="http://schemas.microsoft.com/office/drawing/2014/main" id="{F2087466-D17B-4AF4-B26E-56D786D225B0}"/>
              </a:ext>
            </a:extLst>
          </p:cNvPr>
          <p:cNvSpPr>
            <a:spLocks noGrp="1"/>
          </p:cNvSpPr>
          <p:nvPr>
            <p:ph sz="half" idx="1"/>
          </p:nvPr>
        </p:nvSpPr>
        <p:spPr>
          <a:xfrm>
            <a:off x="666000" y="1669774"/>
            <a:ext cx="5430000" cy="4565427"/>
          </a:xfrm>
        </p:spPr>
        <p:txBody>
          <a:bodyPr>
            <a:normAutofit fontScale="85000" lnSpcReduction="20000"/>
          </a:bodyPr>
          <a:lstStyle/>
          <a:p>
            <a:pPr marL="30163" indent="0">
              <a:lnSpc>
                <a:spcPct val="90000"/>
              </a:lnSpc>
              <a:buNone/>
            </a:pPr>
            <a:r>
              <a:rPr lang="sv-SE" b="1" dirty="0"/>
              <a:t>Förslag enligt propositionen:</a:t>
            </a:r>
            <a:endParaRPr lang="sv-SE" dirty="0"/>
          </a:p>
          <a:p>
            <a:pPr>
              <a:lnSpc>
                <a:spcPct val="110000"/>
              </a:lnSpc>
            </a:pPr>
            <a:r>
              <a:rPr lang="sv-SE" dirty="0"/>
              <a:t>Kommunala resursskolor inom grundskolan och grundsärskolan regleras i skollagen. Det ska anges där att en kommun vid vissa skolenheter får begränsa utbildningen till elever i behov av särskilt stöd. </a:t>
            </a:r>
          </a:p>
          <a:p>
            <a:pPr>
              <a:lnSpc>
                <a:spcPct val="110000"/>
              </a:lnSpc>
            </a:pPr>
            <a:r>
              <a:rPr lang="sv-SE" dirty="0"/>
              <a:t>Kommunen ska besluta om placering efter ansökan av elevens vårdnadshavare eller, under vissa förutsättningar, av elevens rektor. Vid behov av urval ska elever som har störst behov prioriteras. </a:t>
            </a:r>
          </a:p>
          <a:p>
            <a:pPr>
              <a:lnSpc>
                <a:spcPct val="110000"/>
              </a:lnSpc>
            </a:pPr>
            <a:r>
              <a:rPr lang="sv-SE" dirty="0"/>
              <a:t>Placeringen ska regelbundet utvärderas och en elev ska ha rätt att gå kvar så länge stödbehovet kvarstår. </a:t>
            </a:r>
          </a:p>
          <a:p>
            <a:pPr>
              <a:lnSpc>
                <a:spcPct val="90000"/>
              </a:lnSpc>
            </a:pPr>
            <a:endParaRPr lang="sv-SE" sz="2000" dirty="0"/>
          </a:p>
          <a:p>
            <a:pPr>
              <a:lnSpc>
                <a:spcPct val="90000"/>
              </a:lnSpc>
            </a:pPr>
            <a:endParaRPr lang="sv-SE" sz="1500" dirty="0"/>
          </a:p>
        </p:txBody>
      </p:sp>
      <p:pic>
        <p:nvPicPr>
          <p:cNvPr id="4" name="Platshållare för innehåll 3">
            <a:extLst>
              <a:ext uri="{FF2B5EF4-FFF2-40B4-BE49-F238E27FC236}">
                <a16:creationId xmlns:a16="http://schemas.microsoft.com/office/drawing/2014/main" id="{3E2A9AAB-C330-4879-B2BC-B7EECF5D5167}"/>
              </a:ext>
            </a:extLst>
          </p:cNvPr>
          <p:cNvPicPr>
            <a:picLocks noGrp="1" noChangeAspect="1"/>
          </p:cNvPicPr>
          <p:nvPr>
            <p:ph sz="half" idx="2"/>
          </p:nvPr>
        </p:nvPicPr>
        <p:blipFill>
          <a:blip r:embed="rId3"/>
          <a:stretch>
            <a:fillRect/>
          </a:stretch>
        </p:blipFill>
        <p:spPr>
          <a:xfrm>
            <a:off x="7275179" y="1997305"/>
            <a:ext cx="3603048" cy="3596952"/>
          </a:xfrm>
          <a:prstGeom prst="rect">
            <a:avLst/>
          </a:prstGeom>
        </p:spPr>
      </p:pic>
    </p:spTree>
    <p:extLst>
      <p:ext uri="{BB962C8B-B14F-4D97-AF65-F5344CB8AC3E}">
        <p14:creationId xmlns:p14="http://schemas.microsoft.com/office/powerpoint/2010/main" val="1504550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3578C1A-E7EE-4C06-AE84-5AFC795CF204}"/>
              </a:ext>
            </a:extLst>
          </p:cNvPr>
          <p:cNvSpPr>
            <a:spLocks noGrp="1"/>
          </p:cNvSpPr>
          <p:nvPr>
            <p:ph sz="half" idx="1"/>
          </p:nvPr>
        </p:nvSpPr>
        <p:spPr>
          <a:xfrm>
            <a:off x="665999" y="1046922"/>
            <a:ext cx="7835063" cy="5188278"/>
          </a:xfrm>
        </p:spPr>
        <p:txBody>
          <a:bodyPr>
            <a:normAutofit/>
          </a:bodyPr>
          <a:lstStyle/>
          <a:p>
            <a:pPr marL="30163" indent="0">
              <a:lnSpc>
                <a:spcPct val="90000"/>
              </a:lnSpc>
              <a:buNone/>
            </a:pPr>
            <a:r>
              <a:rPr lang="sv-SE" b="1" dirty="0"/>
              <a:t>Förslag enligt propositionen:</a:t>
            </a:r>
            <a:endParaRPr lang="sv-SE" dirty="0"/>
          </a:p>
          <a:p>
            <a:pPr>
              <a:lnSpc>
                <a:spcPct val="90000"/>
              </a:lnSpc>
            </a:pPr>
            <a:r>
              <a:rPr lang="sv-SE" dirty="0"/>
              <a:t>En kommuns beslut om att avsluta placeringen ska få överklagas till Skolväsendets överklagandenämnd.</a:t>
            </a:r>
          </a:p>
          <a:p>
            <a:pPr>
              <a:lnSpc>
                <a:spcPct val="90000"/>
              </a:lnSpc>
            </a:pPr>
            <a:r>
              <a:rPr lang="sv-SE" dirty="0"/>
              <a:t>Benämningen resursskola ska införas i skollagen för kommunala skolor och för skolor med enskild huvudman som begränsar sin utbildning till elever i behov av särskilt stöd inom förskoleklassen, grundskolan, grundsärskolan och gymnasieskolan. </a:t>
            </a:r>
          </a:p>
          <a:p>
            <a:pPr>
              <a:lnSpc>
                <a:spcPct val="90000"/>
              </a:lnSpc>
            </a:pPr>
            <a:r>
              <a:rPr lang="sv-SE" dirty="0"/>
              <a:t>Förtydligande i skollagen att såväl kommunala som fristående resursskolors verksamhet är en form av särskilt stöd och att huvudmannen ska ansvara för att bedöma om en elev är i behov av sådant särskilt stöd som resursskolan erbjuder.</a:t>
            </a:r>
          </a:p>
          <a:p>
            <a:pPr>
              <a:lnSpc>
                <a:spcPct val="90000"/>
              </a:lnSpc>
            </a:pPr>
            <a:endParaRPr lang="sv-SE" sz="1600" dirty="0"/>
          </a:p>
          <a:p>
            <a:pPr marL="30163" indent="0">
              <a:lnSpc>
                <a:spcPct val="90000"/>
              </a:lnSpc>
              <a:buNone/>
            </a:pPr>
            <a:endParaRPr lang="sv-SE" sz="1700" dirty="0"/>
          </a:p>
          <a:p>
            <a:pPr>
              <a:lnSpc>
                <a:spcPct val="90000"/>
              </a:lnSpc>
            </a:pPr>
            <a:endParaRPr lang="sv-SE" sz="1700" dirty="0"/>
          </a:p>
        </p:txBody>
      </p:sp>
      <p:pic>
        <p:nvPicPr>
          <p:cNvPr id="4" name="Platshållare för innehåll 3">
            <a:extLst>
              <a:ext uri="{FF2B5EF4-FFF2-40B4-BE49-F238E27FC236}">
                <a16:creationId xmlns:a16="http://schemas.microsoft.com/office/drawing/2014/main" id="{941AA6BF-9E02-422E-BA5E-47198CAF3F0E}"/>
              </a:ext>
            </a:extLst>
          </p:cNvPr>
          <p:cNvPicPr>
            <a:picLocks noGrp="1" noChangeAspect="1"/>
          </p:cNvPicPr>
          <p:nvPr>
            <p:ph sz="half" idx="2"/>
          </p:nvPr>
        </p:nvPicPr>
        <p:blipFill>
          <a:blip r:embed="rId3"/>
          <a:stretch>
            <a:fillRect/>
          </a:stretch>
        </p:blipFill>
        <p:spPr>
          <a:xfrm>
            <a:off x="9256105" y="367191"/>
            <a:ext cx="2755669" cy="2553309"/>
          </a:xfrm>
          <a:prstGeom prst="rect">
            <a:avLst/>
          </a:prstGeom>
        </p:spPr>
      </p:pic>
    </p:spTree>
    <p:extLst>
      <p:ext uri="{BB962C8B-B14F-4D97-AF65-F5344CB8AC3E}">
        <p14:creationId xmlns:p14="http://schemas.microsoft.com/office/powerpoint/2010/main" val="1168129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C8659DD-355C-4906-987F-E069C9024694}"/>
              </a:ext>
            </a:extLst>
          </p:cNvPr>
          <p:cNvSpPr>
            <a:spLocks noGrp="1"/>
          </p:cNvSpPr>
          <p:nvPr>
            <p:ph sz="half" idx="1"/>
          </p:nvPr>
        </p:nvSpPr>
        <p:spPr>
          <a:xfrm>
            <a:off x="665999" y="848138"/>
            <a:ext cx="7234989" cy="5387061"/>
          </a:xfrm>
        </p:spPr>
        <p:txBody>
          <a:bodyPr/>
          <a:lstStyle/>
          <a:p>
            <a:pPr marL="30163" indent="0">
              <a:buNone/>
            </a:pPr>
            <a:r>
              <a:rPr lang="sv-SE" b="1" dirty="0"/>
              <a:t>Förslag enligt propositionen:</a:t>
            </a:r>
            <a:endParaRPr lang="sv-SE" dirty="0"/>
          </a:p>
          <a:p>
            <a:r>
              <a:rPr lang="sv-SE" dirty="0"/>
              <a:t>Bemyndigande i skollagen för regeringen att meddela ytterligare föreskrifter om det tilläggsbelopp som kommunerna ska lämna till enskild verksamhet för barn och elever som har ett omfattande behov av särskilt stöd, ska förses med en möjlighet för regeringen att delegera denna uppgift till den myndighet som regeringen bestämmer. </a:t>
            </a:r>
          </a:p>
          <a:p>
            <a:r>
              <a:rPr lang="sv-SE" dirty="0"/>
              <a:t>Syftet är att systemet med tilläggsbelopp ska bli mer likvärdigt och rättvist så att barn och elever får det stöd de behöver.</a:t>
            </a:r>
          </a:p>
          <a:p>
            <a:endParaRPr lang="sv-SE" dirty="0"/>
          </a:p>
        </p:txBody>
      </p:sp>
      <p:pic>
        <p:nvPicPr>
          <p:cNvPr id="9" name="Platshållare för innehåll 8">
            <a:extLst>
              <a:ext uri="{FF2B5EF4-FFF2-40B4-BE49-F238E27FC236}">
                <a16:creationId xmlns:a16="http://schemas.microsoft.com/office/drawing/2014/main" id="{70F6D2DF-2F00-4E05-8D75-F421B240FC9C}"/>
              </a:ext>
            </a:extLst>
          </p:cNvPr>
          <p:cNvPicPr>
            <a:picLocks noGrp="1" noChangeAspect="1"/>
          </p:cNvPicPr>
          <p:nvPr>
            <p:ph sz="half" idx="2"/>
          </p:nvPr>
        </p:nvPicPr>
        <p:blipFill>
          <a:blip r:embed="rId3"/>
          <a:stretch>
            <a:fillRect/>
          </a:stretch>
        </p:blipFill>
        <p:spPr>
          <a:xfrm>
            <a:off x="8164647" y="954158"/>
            <a:ext cx="3493769" cy="3489256"/>
          </a:xfrm>
          <a:prstGeom prst="rect">
            <a:avLst/>
          </a:prstGeom>
        </p:spPr>
      </p:pic>
    </p:spTree>
    <p:extLst>
      <p:ext uri="{BB962C8B-B14F-4D97-AF65-F5344CB8AC3E}">
        <p14:creationId xmlns:p14="http://schemas.microsoft.com/office/powerpoint/2010/main" val="1019113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BE0E031-612C-41A8-9071-80AB146406B5}"/>
              </a:ext>
            </a:extLst>
          </p:cNvPr>
          <p:cNvSpPr>
            <a:spLocks noGrp="1"/>
          </p:cNvSpPr>
          <p:nvPr>
            <p:ph sz="half" idx="1"/>
          </p:nvPr>
        </p:nvSpPr>
        <p:spPr>
          <a:xfrm>
            <a:off x="665999" y="1030356"/>
            <a:ext cx="6520613" cy="5204844"/>
          </a:xfrm>
        </p:spPr>
        <p:txBody>
          <a:bodyPr/>
          <a:lstStyle/>
          <a:p>
            <a:pPr marL="30163" indent="0">
              <a:buNone/>
            </a:pPr>
            <a:r>
              <a:rPr lang="sv-SE" b="1" dirty="0">
                <a:latin typeface="Arial" panose="020B0604020202020204" pitchFamily="34" charset="0"/>
                <a:cs typeface="Arial" panose="020B0604020202020204" pitchFamily="34" charset="0"/>
              </a:rPr>
              <a:t>Förslag enligt propositionen:</a:t>
            </a:r>
            <a:endParaRPr lang="sv-SE" dirty="0">
              <a:solidFill>
                <a:srgbClr val="000000"/>
              </a:solidFill>
              <a:latin typeface="Arial" panose="020B0604020202020204" pitchFamily="34" charset="0"/>
              <a:cs typeface="Arial" panose="020B0604020202020204" pitchFamily="34" charset="0"/>
            </a:endParaRPr>
          </a:p>
          <a:p>
            <a:r>
              <a:rPr lang="sv-SE" b="0" i="0" dirty="0">
                <a:solidFill>
                  <a:srgbClr val="000000"/>
                </a:solidFill>
                <a:effectLst/>
                <a:latin typeface="Arial" panose="020B0604020202020204" pitchFamily="34" charset="0"/>
                <a:cs typeface="Arial" panose="020B0604020202020204" pitchFamily="34" charset="0"/>
              </a:rPr>
              <a:t>Lagändringarna föreslås träda i kraft den 2 juli 2022.</a:t>
            </a:r>
          </a:p>
          <a:p>
            <a:r>
              <a:rPr lang="sv-SE" b="0" i="0" dirty="0">
                <a:solidFill>
                  <a:srgbClr val="000000"/>
                </a:solidFill>
                <a:effectLst/>
                <a:latin typeface="Arial" panose="020B0604020202020204" pitchFamily="34" charset="0"/>
                <a:cs typeface="Arial" panose="020B0604020202020204" pitchFamily="34" charset="0"/>
              </a:rPr>
              <a:t>De nya bestämmelserna om resursskolor föreslås tillämpas för utbildning som bedrivs efter den 1 juli 2023.</a:t>
            </a:r>
          </a:p>
          <a:p>
            <a:r>
              <a:rPr lang="sv-SE" dirty="0">
                <a:solidFill>
                  <a:srgbClr val="000000"/>
                </a:solidFill>
                <a:latin typeface="Arial" panose="020B0604020202020204" pitchFamily="34" charset="0"/>
                <a:cs typeface="Arial" panose="020B0604020202020204" pitchFamily="34" charset="0"/>
              </a:rPr>
              <a:t>Beslut fattas i riksdagen den 26 juni.</a:t>
            </a:r>
            <a:endParaRPr lang="sv-SE" dirty="0">
              <a:latin typeface="Arial" panose="020B0604020202020204" pitchFamily="34" charset="0"/>
              <a:cs typeface="Arial" panose="020B0604020202020204" pitchFamily="34" charset="0"/>
            </a:endParaRPr>
          </a:p>
          <a:p>
            <a:pPr marL="30163" indent="0">
              <a:buNone/>
            </a:pPr>
            <a:endParaRPr lang="sv-SE" b="0" i="0" dirty="0">
              <a:solidFill>
                <a:srgbClr val="000000"/>
              </a:solidFill>
              <a:effectLst/>
              <a:latin typeface="open_sansregular"/>
            </a:endParaRPr>
          </a:p>
        </p:txBody>
      </p:sp>
      <p:sp>
        <p:nvSpPr>
          <p:cNvPr id="5" name="Platshållare för innehåll 4">
            <a:extLst>
              <a:ext uri="{FF2B5EF4-FFF2-40B4-BE49-F238E27FC236}">
                <a16:creationId xmlns:a16="http://schemas.microsoft.com/office/drawing/2014/main" id="{D241EAC6-F5F6-4FB3-8355-86B1ABC87362}"/>
              </a:ext>
            </a:extLst>
          </p:cNvPr>
          <p:cNvSpPr>
            <a:spLocks noGrp="1"/>
          </p:cNvSpPr>
          <p:nvPr>
            <p:ph sz="half" idx="2"/>
          </p:nvPr>
        </p:nvSpPr>
        <p:spPr>
          <a:xfrm>
            <a:off x="5552325" y="2521305"/>
            <a:ext cx="4716000" cy="3740400"/>
          </a:xfrm>
        </p:spPr>
        <p:txBody>
          <a:bodyPr/>
          <a:lstStyle/>
          <a:p>
            <a:pPr marL="30163" indent="0">
              <a:buNone/>
            </a:pPr>
            <a:endParaRPr lang="sv-SE" dirty="0"/>
          </a:p>
          <a:p>
            <a:endParaRPr lang="sv-SE" dirty="0"/>
          </a:p>
        </p:txBody>
      </p:sp>
      <p:pic>
        <p:nvPicPr>
          <p:cNvPr id="6" name="Bildobjekt 5">
            <a:extLst>
              <a:ext uri="{FF2B5EF4-FFF2-40B4-BE49-F238E27FC236}">
                <a16:creationId xmlns:a16="http://schemas.microsoft.com/office/drawing/2014/main" id="{1E7771DE-FA24-4D43-BE00-F95374F6D99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9324" t="7895" r="36330" b="12807"/>
          <a:stretch/>
        </p:blipFill>
        <p:spPr>
          <a:xfrm>
            <a:off x="9709231" y="1232218"/>
            <a:ext cx="1816769" cy="4118652"/>
          </a:xfrm>
          <a:prstGeom prst="rect">
            <a:avLst/>
          </a:prstGeom>
          <a:ln>
            <a:noFill/>
          </a:ln>
          <a:effectLst>
            <a:softEdge rad="112500"/>
          </a:effectLst>
        </p:spPr>
      </p:pic>
    </p:spTree>
    <p:extLst>
      <p:ext uri="{BB962C8B-B14F-4D97-AF65-F5344CB8AC3E}">
        <p14:creationId xmlns:p14="http://schemas.microsoft.com/office/powerpoint/2010/main" val="1816208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161E32-7055-45C5-8520-B3708520BDD4}"/>
              </a:ext>
            </a:extLst>
          </p:cNvPr>
          <p:cNvSpPr>
            <a:spLocks noGrp="1"/>
          </p:cNvSpPr>
          <p:nvPr>
            <p:ph type="title"/>
          </p:nvPr>
        </p:nvSpPr>
        <p:spPr>
          <a:xfrm>
            <a:off x="666000" y="628650"/>
            <a:ext cx="9608400" cy="1428750"/>
          </a:xfrm>
        </p:spPr>
        <p:txBody>
          <a:bodyPr/>
          <a:lstStyle/>
          <a:p>
            <a:r>
              <a:rPr lang="sv-SE" dirty="0"/>
              <a:t>Nya utredningar </a:t>
            </a:r>
          </a:p>
        </p:txBody>
      </p:sp>
      <p:pic>
        <p:nvPicPr>
          <p:cNvPr id="4" name="Platshållare för innehåll 3">
            <a:extLst>
              <a:ext uri="{FF2B5EF4-FFF2-40B4-BE49-F238E27FC236}">
                <a16:creationId xmlns:a16="http://schemas.microsoft.com/office/drawing/2014/main" id="{45CBFB6F-05D5-4743-A2B8-446B538CE565}"/>
              </a:ext>
            </a:extLst>
          </p:cNvPr>
          <p:cNvPicPr>
            <a:picLocks noChangeAspect="1"/>
          </p:cNvPicPr>
          <p:nvPr/>
        </p:nvPicPr>
        <p:blipFill>
          <a:blip r:embed="rId2"/>
          <a:stretch>
            <a:fillRect/>
          </a:stretch>
        </p:blipFill>
        <p:spPr>
          <a:xfrm>
            <a:off x="4309745" y="2035092"/>
            <a:ext cx="2862581" cy="4194258"/>
          </a:xfrm>
          <a:prstGeom prst="rect">
            <a:avLst/>
          </a:prstGeom>
          <a:noFill/>
        </p:spPr>
      </p:pic>
    </p:spTree>
    <p:extLst>
      <p:ext uri="{BB962C8B-B14F-4D97-AF65-F5344CB8AC3E}">
        <p14:creationId xmlns:p14="http://schemas.microsoft.com/office/powerpoint/2010/main" val="795949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BF77A6-76DE-4C7E-B557-A36BA7D6659E}"/>
              </a:ext>
            </a:extLst>
          </p:cNvPr>
          <p:cNvSpPr>
            <a:spLocks noGrp="1"/>
          </p:cNvSpPr>
          <p:nvPr>
            <p:ph type="title"/>
          </p:nvPr>
        </p:nvSpPr>
        <p:spPr>
          <a:xfrm>
            <a:off x="219075" y="257176"/>
            <a:ext cx="10054983" cy="1085850"/>
          </a:xfrm>
        </p:spPr>
        <p:txBody>
          <a:bodyPr anchor="t">
            <a:normAutofit/>
          </a:bodyPr>
          <a:lstStyle/>
          <a:p>
            <a:r>
              <a:rPr lang="sv-SE" sz="2800" dirty="0"/>
              <a:t>Nytt Kommittédirektiv </a:t>
            </a:r>
            <a:br>
              <a:rPr lang="sv-SE" sz="2800" dirty="0"/>
            </a:br>
            <a:r>
              <a:rPr lang="sv-SE" sz="2800" dirty="0"/>
              <a:t>Åtgärder för att minska offentliganställdas utsatthet</a:t>
            </a:r>
          </a:p>
        </p:txBody>
      </p:sp>
      <p:sp>
        <p:nvSpPr>
          <p:cNvPr id="3" name="Platshållare för innehåll 2">
            <a:extLst>
              <a:ext uri="{FF2B5EF4-FFF2-40B4-BE49-F238E27FC236}">
                <a16:creationId xmlns:a16="http://schemas.microsoft.com/office/drawing/2014/main" id="{0388EE59-ECB7-4EF5-88FB-09521B905C96}"/>
              </a:ext>
            </a:extLst>
          </p:cNvPr>
          <p:cNvSpPr>
            <a:spLocks noGrp="1"/>
          </p:cNvSpPr>
          <p:nvPr>
            <p:ph sz="half" idx="1"/>
          </p:nvPr>
        </p:nvSpPr>
        <p:spPr>
          <a:xfrm>
            <a:off x="285750" y="1185863"/>
            <a:ext cx="11687175" cy="5049337"/>
          </a:xfrm>
        </p:spPr>
        <p:txBody>
          <a:bodyPr>
            <a:noAutofit/>
          </a:bodyPr>
          <a:lstStyle/>
          <a:p>
            <a:pPr>
              <a:lnSpc>
                <a:spcPct val="90000"/>
              </a:lnSpc>
            </a:pPr>
            <a:r>
              <a:rPr lang="sv-SE" dirty="0"/>
              <a:t>Analysera behovet av en minskad exponering av offentliganställdas namn och ta ställning till om behovet motiverar författningsändringar som minskar kraven på användning av namn i beslut och andra handlingar som dokumenterar åtgärder</a:t>
            </a:r>
          </a:p>
          <a:p>
            <a:pPr>
              <a:lnSpc>
                <a:spcPct val="90000"/>
              </a:lnSpc>
            </a:pPr>
            <a:r>
              <a:rPr lang="sv-SE" dirty="0"/>
              <a:t> Analysera behovet av ett starkare skydd för uppgifter om offentliganställda och ta ställning till om behovet motiverar författningsändringar som stärker skyddet för uppgifterna</a:t>
            </a:r>
          </a:p>
          <a:p>
            <a:pPr>
              <a:lnSpc>
                <a:spcPct val="90000"/>
              </a:lnSpc>
            </a:pPr>
            <a:r>
              <a:rPr lang="sv-SE" dirty="0"/>
              <a:t> Göra en språklig och saklig översyn av straffbestämmelserna om våld eller hot mot tjänsteman, förgripelse mot tjänsteman och våldsamt motstånd och ta ställning till om skyddet behöver förstärkas</a:t>
            </a:r>
          </a:p>
          <a:p>
            <a:pPr>
              <a:lnSpc>
                <a:spcPct val="90000"/>
              </a:lnSpc>
            </a:pPr>
            <a:r>
              <a:rPr lang="sv-SE" dirty="0"/>
              <a:t>Ta ställning till om det straffrättsliga skyddet för tjänstemän mot förolämpningar och andra kränkningar behöver förstärkas, och • lämna nödvändiga författningsförslag. </a:t>
            </a:r>
          </a:p>
          <a:p>
            <a:pPr>
              <a:lnSpc>
                <a:spcPct val="90000"/>
              </a:lnSpc>
            </a:pPr>
            <a:r>
              <a:rPr lang="sv-SE" dirty="0"/>
              <a:t>Uppdraget ska redovisas senast den 1 augusti 2023</a:t>
            </a:r>
          </a:p>
        </p:txBody>
      </p:sp>
      <p:pic>
        <p:nvPicPr>
          <p:cNvPr id="6" name="Platshållare för innehåll 3">
            <a:extLst>
              <a:ext uri="{FF2B5EF4-FFF2-40B4-BE49-F238E27FC236}">
                <a16:creationId xmlns:a16="http://schemas.microsoft.com/office/drawing/2014/main" id="{225E0B36-EF11-4629-8182-23A94DAFF5E2}"/>
              </a:ext>
            </a:extLst>
          </p:cNvPr>
          <p:cNvPicPr>
            <a:picLocks noChangeAspect="1"/>
          </p:cNvPicPr>
          <p:nvPr/>
        </p:nvPicPr>
        <p:blipFill>
          <a:blip r:embed="rId3"/>
          <a:stretch>
            <a:fillRect/>
          </a:stretch>
        </p:blipFill>
        <p:spPr>
          <a:xfrm>
            <a:off x="11220498" y="22725"/>
            <a:ext cx="819102" cy="1200149"/>
          </a:xfrm>
          <a:prstGeom prst="rect">
            <a:avLst/>
          </a:prstGeom>
          <a:noFill/>
        </p:spPr>
      </p:pic>
    </p:spTree>
    <p:extLst>
      <p:ext uri="{BB962C8B-B14F-4D97-AF65-F5344CB8AC3E}">
        <p14:creationId xmlns:p14="http://schemas.microsoft.com/office/powerpoint/2010/main" val="1239759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ctrTitle"/>
          </p:nvPr>
        </p:nvSpPr>
        <p:spPr>
          <a:xfrm>
            <a:off x="827365" y="1097293"/>
            <a:ext cx="9608400" cy="2614095"/>
          </a:xfrm>
        </p:spPr>
        <p:txBody>
          <a:bodyPr/>
          <a:lstStyle/>
          <a:p>
            <a:r>
              <a:rPr lang="sv-SE" sz="4000" dirty="0">
                <a:solidFill>
                  <a:srgbClr val="333333"/>
                </a:solidFill>
                <a:latin typeface="Arial" panose="020B0604020202020204" pitchFamily="34" charset="0"/>
              </a:rPr>
              <a:t>Översyn av regleringen om frihetsberövande påföljder för unga</a:t>
            </a:r>
            <a:br>
              <a:rPr lang="sv-SE" sz="4000" dirty="0">
                <a:solidFill>
                  <a:srgbClr val="333333"/>
                </a:solidFill>
                <a:latin typeface="Arial" panose="020B0604020202020204" pitchFamily="34" charset="0"/>
              </a:rPr>
            </a:br>
            <a:r>
              <a:rPr lang="sv-SE" sz="4000" dirty="0">
                <a:solidFill>
                  <a:srgbClr val="333333"/>
                </a:solidFill>
                <a:latin typeface="Arial" panose="020B0604020202020204" pitchFamily="34" charset="0"/>
              </a:rPr>
              <a:t/>
            </a:r>
            <a:br>
              <a:rPr lang="sv-SE" sz="4000" dirty="0">
                <a:solidFill>
                  <a:srgbClr val="333333"/>
                </a:solidFill>
                <a:latin typeface="Arial" panose="020B0604020202020204" pitchFamily="34" charset="0"/>
              </a:rPr>
            </a:br>
            <a:r>
              <a:rPr lang="sv-SE" sz="3200" b="0" dirty="0">
                <a:solidFill>
                  <a:srgbClr val="333333"/>
                </a:solidFill>
                <a:latin typeface="Arial" panose="020B0604020202020204" pitchFamily="34" charset="0"/>
              </a:rPr>
              <a:t>Beräknas avslutas 3 aug 2023</a:t>
            </a:r>
            <a:r>
              <a:rPr lang="sv-SE" sz="4000" dirty="0">
                <a:solidFill>
                  <a:srgbClr val="222222"/>
                </a:solidFill>
                <a:latin typeface="Arial" panose="020B0604020202020204" pitchFamily="34" charset="0"/>
              </a:rPr>
              <a:t/>
            </a:r>
            <a:br>
              <a:rPr lang="sv-SE" sz="4000" dirty="0">
                <a:solidFill>
                  <a:srgbClr val="222222"/>
                </a:solidFill>
                <a:latin typeface="Arial" panose="020B0604020202020204" pitchFamily="34" charset="0"/>
              </a:rPr>
            </a:br>
            <a:r>
              <a:rPr lang="sv-SE" sz="5400" dirty="0">
                <a:solidFill>
                  <a:srgbClr val="222222"/>
                </a:solidFill>
                <a:latin typeface="Arial" panose="020B0604020202020204" pitchFamily="34" charset="0"/>
              </a:rPr>
              <a:t/>
            </a:r>
            <a:br>
              <a:rPr lang="sv-SE" sz="5400" dirty="0">
                <a:solidFill>
                  <a:srgbClr val="222222"/>
                </a:solidFill>
                <a:latin typeface="Arial" panose="020B0604020202020204" pitchFamily="34" charset="0"/>
              </a:rPr>
            </a:br>
            <a:r>
              <a:rPr lang="sv-SE" sz="2800" b="0" i="0" dirty="0">
                <a:solidFill>
                  <a:srgbClr val="333333"/>
                </a:solidFill>
                <a:effectLst/>
                <a:latin typeface="Arial" panose="020B0604020202020204" pitchFamily="34" charset="0"/>
              </a:rPr>
              <a:t>Socialchefsnätverket </a:t>
            </a:r>
            <a:br>
              <a:rPr lang="sv-SE" sz="2800" b="0" i="0" dirty="0">
                <a:solidFill>
                  <a:srgbClr val="333333"/>
                </a:solidFill>
                <a:effectLst/>
                <a:latin typeface="Arial" panose="020B0604020202020204" pitchFamily="34" charset="0"/>
              </a:rPr>
            </a:br>
            <a:r>
              <a:rPr lang="sv-SE" sz="2800" b="0" i="0" dirty="0">
                <a:solidFill>
                  <a:srgbClr val="333333"/>
                </a:solidFill>
                <a:effectLst/>
                <a:latin typeface="Arial" panose="020B0604020202020204" pitchFamily="34" charset="0"/>
              </a:rPr>
              <a:t/>
            </a:r>
            <a:br>
              <a:rPr lang="sv-SE" sz="2800" b="0" i="0" dirty="0">
                <a:solidFill>
                  <a:srgbClr val="333333"/>
                </a:solidFill>
                <a:effectLst/>
                <a:latin typeface="Arial" panose="020B0604020202020204" pitchFamily="34" charset="0"/>
              </a:rPr>
            </a:br>
            <a:r>
              <a:rPr lang="sv-SE" sz="2800" b="0" i="0" dirty="0">
                <a:solidFill>
                  <a:srgbClr val="222222"/>
                </a:solidFill>
                <a:effectLst/>
                <a:latin typeface="Arial" panose="020B0604020202020204" pitchFamily="34" charset="0"/>
              </a:rPr>
              <a:t>3 juni 2022</a:t>
            </a:r>
            <a:br>
              <a:rPr lang="sv-SE" sz="2800" b="0" i="0" dirty="0">
                <a:solidFill>
                  <a:srgbClr val="222222"/>
                </a:solidFill>
                <a:effectLst/>
                <a:latin typeface="Arial" panose="020B0604020202020204" pitchFamily="34" charset="0"/>
              </a:rPr>
            </a:br>
            <a:r>
              <a:rPr lang="sv-SE" sz="2800" b="0" i="0" dirty="0">
                <a:solidFill>
                  <a:srgbClr val="222222"/>
                </a:solidFill>
                <a:effectLst/>
                <a:latin typeface="Arial" panose="020B0604020202020204" pitchFamily="34" charset="0"/>
              </a:rPr>
              <a:t/>
            </a:r>
            <a:br>
              <a:rPr lang="sv-SE" sz="2800" b="0" i="0" dirty="0">
                <a:solidFill>
                  <a:srgbClr val="222222"/>
                </a:solidFill>
                <a:effectLst/>
                <a:latin typeface="Arial" panose="020B0604020202020204" pitchFamily="34" charset="0"/>
              </a:rPr>
            </a:br>
            <a:r>
              <a:rPr lang="sv-SE" sz="2800" b="0" dirty="0">
                <a:solidFill>
                  <a:srgbClr val="222222"/>
                </a:solidFill>
                <a:latin typeface="Arial" panose="020B0604020202020204" pitchFamily="34" charset="0"/>
              </a:rPr>
              <a:t>K</a:t>
            </a:r>
            <a:r>
              <a:rPr lang="sv-SE" sz="2800" b="0" i="0" dirty="0">
                <a:solidFill>
                  <a:srgbClr val="222222"/>
                </a:solidFill>
                <a:effectLst/>
                <a:latin typeface="Arial" panose="020B0604020202020204" pitchFamily="34" charset="0"/>
              </a:rPr>
              <a:t>arin Lindström </a:t>
            </a:r>
            <a:r>
              <a:rPr lang="sv-SE" sz="2800" b="1" i="0" dirty="0">
                <a:solidFill>
                  <a:srgbClr val="222222"/>
                </a:solidFill>
                <a:effectLst/>
                <a:latin typeface="Arial" panose="020B0604020202020204" pitchFamily="34" charset="0"/>
              </a:rPr>
              <a:t/>
            </a:r>
            <a:br>
              <a:rPr lang="sv-SE" sz="2800" b="1" i="0" dirty="0">
                <a:solidFill>
                  <a:srgbClr val="222222"/>
                </a:solidFill>
                <a:effectLst/>
                <a:latin typeface="Arial" panose="020B0604020202020204" pitchFamily="34" charset="0"/>
              </a:rPr>
            </a:br>
            <a:r>
              <a:rPr lang="sv-SE" sz="2800" b="1" i="0" dirty="0">
                <a:solidFill>
                  <a:srgbClr val="222222"/>
                </a:solidFill>
                <a:effectLst/>
                <a:latin typeface="Arial" panose="020B0604020202020204" pitchFamily="34" charset="0"/>
              </a:rPr>
              <a:t/>
            </a:r>
            <a:br>
              <a:rPr lang="sv-SE" sz="2800" b="1" i="0" dirty="0">
                <a:solidFill>
                  <a:srgbClr val="222222"/>
                </a:solidFill>
                <a:effectLst/>
                <a:latin typeface="Arial" panose="020B0604020202020204" pitchFamily="34" charset="0"/>
              </a:rPr>
            </a:br>
            <a:r>
              <a:rPr lang="sv-SE" sz="2800" b="1" i="0" dirty="0">
                <a:solidFill>
                  <a:srgbClr val="222222"/>
                </a:solidFill>
                <a:effectLst/>
                <a:latin typeface="Arial" panose="020B0604020202020204" pitchFamily="34" charset="0"/>
              </a:rPr>
              <a:t/>
            </a:r>
            <a:br>
              <a:rPr lang="sv-SE" sz="2800" b="1" i="0" dirty="0">
                <a:solidFill>
                  <a:srgbClr val="222222"/>
                </a:solidFill>
                <a:effectLst/>
                <a:latin typeface="Arial" panose="020B0604020202020204" pitchFamily="34" charset="0"/>
              </a:rPr>
            </a:br>
            <a:r>
              <a:rPr lang="sv-SE" b="1" dirty="0"/>
              <a:t/>
            </a:r>
            <a:br>
              <a:rPr lang="sv-SE" b="1" dirty="0"/>
            </a:br>
            <a:r>
              <a:rPr lang="sv-SE" sz="5400" b="1" i="0" dirty="0">
                <a:solidFill>
                  <a:srgbClr val="333333"/>
                </a:solidFill>
                <a:effectLst/>
                <a:latin typeface="Arial" panose="020B0604020202020204" pitchFamily="34" charset="0"/>
              </a:rPr>
              <a:t/>
            </a:r>
            <a:br>
              <a:rPr lang="sv-SE" sz="5400" b="1" i="0" dirty="0">
                <a:solidFill>
                  <a:srgbClr val="333333"/>
                </a:solidFill>
                <a:effectLst/>
                <a:latin typeface="Arial" panose="020B0604020202020204" pitchFamily="34" charset="0"/>
              </a:rPr>
            </a:br>
            <a:endParaRPr lang="sv-SE" sz="2800" dirty="0"/>
          </a:p>
        </p:txBody>
      </p:sp>
      <p:sp>
        <p:nvSpPr>
          <p:cNvPr id="4" name="Platshållare för datum 3">
            <a:extLst>
              <a:ext uri="{FF2B5EF4-FFF2-40B4-BE49-F238E27FC236}">
                <a16:creationId xmlns:a16="http://schemas.microsoft.com/office/drawing/2014/main" id="{DE5618FC-9165-4005-8D03-8F1EB0A739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8A1DE8-6873-46A6-928E-53193320AA53}"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43370EB5-642C-4A53-9876-C9F2ED301D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karin.lindstrom@skr.se </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39355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B1E10603-F981-4417-A736-9AD52AD904D5}"/>
              </a:ext>
            </a:extLst>
          </p:cNvPr>
          <p:cNvSpPr>
            <a:spLocks noGrp="1"/>
          </p:cNvSpPr>
          <p:nvPr>
            <p:ph type="subTitle" idx="1"/>
          </p:nvPr>
        </p:nvSpPr>
        <p:spPr/>
        <p:txBody>
          <a:bodyPr/>
          <a:lstStyle/>
          <a:p>
            <a:endParaRPr lang="sv-SE"/>
          </a:p>
        </p:txBody>
      </p:sp>
      <p:sp>
        <p:nvSpPr>
          <p:cNvPr id="3" name="Rubrik 2">
            <a:extLst>
              <a:ext uri="{FF2B5EF4-FFF2-40B4-BE49-F238E27FC236}">
                <a16:creationId xmlns:a16="http://schemas.microsoft.com/office/drawing/2014/main" id="{9253C45A-7F55-4EDB-A65E-E0CD37924FDD}"/>
              </a:ext>
            </a:extLst>
          </p:cNvPr>
          <p:cNvSpPr>
            <a:spLocks noGrp="1"/>
          </p:cNvSpPr>
          <p:nvPr>
            <p:ph type="ctrTitle"/>
          </p:nvPr>
        </p:nvSpPr>
        <p:spPr/>
        <p:txBody>
          <a:bodyPr/>
          <a:lstStyle/>
          <a:p>
            <a:r>
              <a:rPr lang="sv-SE" dirty="0"/>
              <a:t>Utredning om aktivitetsplikt</a:t>
            </a:r>
          </a:p>
        </p:txBody>
      </p:sp>
    </p:spTree>
    <p:extLst>
      <p:ext uri="{BB962C8B-B14F-4D97-AF65-F5344CB8AC3E}">
        <p14:creationId xmlns:p14="http://schemas.microsoft.com/office/powerpoint/2010/main" val="4032637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173A9F-4861-4567-9F3A-98C0AF299629}"/>
              </a:ext>
            </a:extLst>
          </p:cNvPr>
          <p:cNvSpPr>
            <a:spLocks noGrp="1"/>
          </p:cNvSpPr>
          <p:nvPr>
            <p:ph type="title"/>
          </p:nvPr>
        </p:nvSpPr>
        <p:spPr>
          <a:xfrm>
            <a:off x="95250" y="104776"/>
            <a:ext cx="12001500" cy="1162050"/>
          </a:xfrm>
        </p:spPr>
        <p:txBody>
          <a:bodyPr>
            <a:normAutofit/>
          </a:bodyPr>
          <a:lstStyle/>
          <a:p>
            <a:r>
              <a:rPr lang="sv-SE" sz="3200" b="1" dirty="0"/>
              <a:t>Huvuduppdrag: </a:t>
            </a:r>
            <a:r>
              <a:rPr lang="sv-SE" sz="3200" dirty="0"/>
              <a:t>översyn av regleringen om frihetsberövande påföljder för lagöverträdare under 18 år</a:t>
            </a:r>
          </a:p>
        </p:txBody>
      </p:sp>
      <p:sp>
        <p:nvSpPr>
          <p:cNvPr id="3" name="Platshållare för innehåll 2">
            <a:extLst>
              <a:ext uri="{FF2B5EF4-FFF2-40B4-BE49-F238E27FC236}">
                <a16:creationId xmlns:a16="http://schemas.microsoft.com/office/drawing/2014/main" id="{76273DC7-DC03-4288-A8FA-2282A28099FB}"/>
              </a:ext>
            </a:extLst>
          </p:cNvPr>
          <p:cNvSpPr>
            <a:spLocks noGrp="1"/>
          </p:cNvSpPr>
          <p:nvPr>
            <p:ph idx="1"/>
          </p:nvPr>
        </p:nvSpPr>
        <p:spPr>
          <a:xfrm>
            <a:off x="95249" y="1514475"/>
            <a:ext cx="11820525" cy="5419724"/>
          </a:xfrm>
        </p:spPr>
        <p:txBody>
          <a:bodyPr>
            <a:noAutofit/>
          </a:bodyPr>
          <a:lstStyle/>
          <a:p>
            <a:pPr>
              <a:buFont typeface="Arial" panose="020B0604020202020204" pitchFamily="34" charset="0"/>
              <a:buChar char="•"/>
            </a:pPr>
            <a:r>
              <a:rPr lang="sv-SE" dirty="0"/>
              <a:t>redovisa </a:t>
            </a:r>
            <a:r>
              <a:rPr lang="sv-SE" b="1" dirty="0"/>
              <a:t>tillämpningen av den nuvarande straff- och verkställighetslagstiftningen </a:t>
            </a:r>
            <a:r>
              <a:rPr lang="sv-SE" dirty="0"/>
              <a:t>gällande frihetsberövande påföljder för lagöverträdare under 18 år </a:t>
            </a:r>
          </a:p>
          <a:p>
            <a:pPr>
              <a:buFont typeface="Arial" panose="020B0604020202020204" pitchFamily="34" charset="0"/>
              <a:buChar char="•"/>
            </a:pPr>
            <a:r>
              <a:rPr lang="sv-SE" dirty="0"/>
              <a:t>belysa dess </a:t>
            </a:r>
            <a:r>
              <a:rPr lang="sv-SE" b="1" dirty="0"/>
              <a:t>för- och nackdelar </a:t>
            </a:r>
            <a:r>
              <a:rPr lang="sv-SE" dirty="0"/>
              <a:t>och </a:t>
            </a:r>
            <a:r>
              <a:rPr lang="sv-SE" b="1" dirty="0"/>
              <a:t>föreslå förändringar </a:t>
            </a:r>
            <a:r>
              <a:rPr lang="sv-SE" dirty="0"/>
              <a:t>som möjliggör tillräckligt ingripande reaktioner vid mycket allvarlig brottslighet, innefattar adekvata återfallsförebyggande åtgärder och som svarar mot behovet av en trygg och säker miljö</a:t>
            </a:r>
          </a:p>
          <a:p>
            <a:pPr>
              <a:buFont typeface="Arial" panose="020B0604020202020204" pitchFamily="34" charset="0"/>
              <a:buChar char="•"/>
            </a:pPr>
            <a:r>
              <a:rPr lang="sv-SE" dirty="0"/>
              <a:t>lämna förslag, om utredaren anser att sluten ungdomsvård ska behållas som påföljd med bibehållet tillämpningsområde, som innebär att </a:t>
            </a:r>
            <a:r>
              <a:rPr lang="sv-SE" b="1" dirty="0"/>
              <a:t>den föreskrivna maximitiden för den påföljden höjs</a:t>
            </a:r>
            <a:r>
              <a:rPr lang="sv-SE" dirty="0"/>
              <a:t>, och </a:t>
            </a:r>
          </a:p>
          <a:p>
            <a:pPr>
              <a:buFont typeface="Arial" panose="020B0604020202020204" pitchFamily="34" charset="0"/>
              <a:buChar char="•"/>
            </a:pPr>
            <a:r>
              <a:rPr lang="sv-SE" dirty="0"/>
              <a:t>lämna fullständiga författningsförslag</a:t>
            </a:r>
            <a:r>
              <a:rPr lang="sv-SE" sz="2800" dirty="0"/>
              <a:t>. </a:t>
            </a:r>
          </a:p>
        </p:txBody>
      </p:sp>
      <p:sp>
        <p:nvSpPr>
          <p:cNvPr id="4" name="Platshållare för datum 3">
            <a:extLst>
              <a:ext uri="{FF2B5EF4-FFF2-40B4-BE49-F238E27FC236}">
                <a16:creationId xmlns:a16="http://schemas.microsoft.com/office/drawing/2014/main" id="{DA930E72-DAD2-4AAA-A734-DFDB1D1768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FDBB10-7536-45F1-A3E6-62036DFBD117}"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A5829B09-DF67-4A87-A6E3-9C79A34CA7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karin.lindstrom@skr.se </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55076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26EE5C-DDF3-4793-AB4F-A65435F700BC}"/>
              </a:ext>
            </a:extLst>
          </p:cNvPr>
          <p:cNvSpPr>
            <a:spLocks noGrp="1"/>
          </p:cNvSpPr>
          <p:nvPr>
            <p:ph type="title"/>
          </p:nvPr>
        </p:nvSpPr>
        <p:spPr>
          <a:xfrm>
            <a:off x="200025" y="228601"/>
            <a:ext cx="11153775" cy="1462088"/>
          </a:xfrm>
        </p:spPr>
        <p:txBody>
          <a:bodyPr>
            <a:normAutofit/>
          </a:bodyPr>
          <a:lstStyle/>
          <a:p>
            <a:r>
              <a:rPr lang="sv-SE" sz="3600" b="1" dirty="0"/>
              <a:t>Deluppdrag: </a:t>
            </a:r>
            <a:r>
              <a:rPr lang="sv-SE" sz="3600" dirty="0"/>
              <a:t>bedöma vilken myndighet som är bäst lämpad att ansvara för verkställigheten</a:t>
            </a:r>
          </a:p>
        </p:txBody>
      </p:sp>
      <p:sp>
        <p:nvSpPr>
          <p:cNvPr id="3" name="Platshållare för innehåll 2">
            <a:extLst>
              <a:ext uri="{FF2B5EF4-FFF2-40B4-BE49-F238E27FC236}">
                <a16:creationId xmlns:a16="http://schemas.microsoft.com/office/drawing/2014/main" id="{F1CD8C2A-6F34-4776-88C8-DD00C59C3591}"/>
              </a:ext>
            </a:extLst>
          </p:cNvPr>
          <p:cNvSpPr>
            <a:spLocks noGrp="1"/>
          </p:cNvSpPr>
          <p:nvPr>
            <p:ph idx="1"/>
          </p:nvPr>
        </p:nvSpPr>
        <p:spPr>
          <a:xfrm>
            <a:off x="200024" y="1690689"/>
            <a:ext cx="11153775" cy="3981448"/>
          </a:xfrm>
        </p:spPr>
        <p:txBody>
          <a:bodyPr>
            <a:noAutofit/>
          </a:bodyPr>
          <a:lstStyle/>
          <a:p>
            <a:pPr>
              <a:buFont typeface="Arial" panose="020B0604020202020204" pitchFamily="34" charset="0"/>
              <a:buChar char="•"/>
            </a:pPr>
            <a:r>
              <a:rPr lang="sv-SE" dirty="0"/>
              <a:t>analysera och ta ställning till </a:t>
            </a:r>
            <a:r>
              <a:rPr lang="sv-SE" b="1" dirty="0"/>
              <a:t>vilken myndighet som är bäst lämpad </a:t>
            </a:r>
            <a:r>
              <a:rPr lang="sv-SE" dirty="0"/>
              <a:t>att ansvara för verkställigheten av den eller de frihetsberövande påföljder som föreslås användas</a:t>
            </a:r>
          </a:p>
          <a:p>
            <a:pPr>
              <a:buFont typeface="Arial" panose="020B0604020202020204" pitchFamily="34" charset="0"/>
              <a:buChar char="•"/>
            </a:pPr>
            <a:r>
              <a:rPr lang="sv-SE" dirty="0"/>
              <a:t>oavsett ställningstagande i sak lämna ett förslag som innebär att </a:t>
            </a:r>
            <a:r>
              <a:rPr lang="sv-SE" b="1" dirty="0"/>
              <a:t>Kriminalvården </a:t>
            </a:r>
            <a:r>
              <a:rPr lang="sv-SE" dirty="0"/>
              <a:t>anförtros verkställigheten av de påföljderna och ett annat förslag som innebär att sluten ungdomsvård finns kvar i påföljdssystemet med </a:t>
            </a:r>
            <a:r>
              <a:rPr lang="sv-SE" b="1" dirty="0"/>
              <a:t>oförändrat huvudmannaskap </a:t>
            </a:r>
            <a:r>
              <a:rPr lang="sv-SE" dirty="0"/>
              <a:t>när det gäller den frihetsberövande delen av en sådan påföljd, och </a:t>
            </a:r>
          </a:p>
          <a:p>
            <a:pPr>
              <a:buFont typeface="Arial" panose="020B0604020202020204" pitchFamily="34" charset="0"/>
              <a:buChar char="•"/>
            </a:pPr>
            <a:r>
              <a:rPr lang="sv-SE" dirty="0"/>
              <a:t>lämna fullständiga författningsförslag</a:t>
            </a:r>
          </a:p>
        </p:txBody>
      </p:sp>
      <p:sp>
        <p:nvSpPr>
          <p:cNvPr id="4" name="Platshållare för datum 3">
            <a:extLst>
              <a:ext uri="{FF2B5EF4-FFF2-40B4-BE49-F238E27FC236}">
                <a16:creationId xmlns:a16="http://schemas.microsoft.com/office/drawing/2014/main" id="{E4D8BBDA-1796-4A54-B09B-C5F5D8F5599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17C62E-D8F5-45AC-B6BA-09349757D320}"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2022-06-08</a:t>
            </a:fld>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Platshållare för sidfot 4">
            <a:extLst>
              <a:ext uri="{FF2B5EF4-FFF2-40B4-BE49-F238E27FC236}">
                <a16:creationId xmlns:a16="http://schemas.microsoft.com/office/drawing/2014/main" id="{4E9A87B0-4AD1-42F2-913B-90452A1B9AE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karin.lindstrom@skr.se </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latshållare för innehåll 3">
            <a:extLst>
              <a:ext uri="{FF2B5EF4-FFF2-40B4-BE49-F238E27FC236}">
                <a16:creationId xmlns:a16="http://schemas.microsoft.com/office/drawing/2014/main" id="{E2DA1F91-8C64-4E24-91C2-8736ED78D0AE}"/>
              </a:ext>
            </a:extLst>
          </p:cNvPr>
          <p:cNvPicPr>
            <a:picLocks noChangeAspect="1"/>
          </p:cNvPicPr>
          <p:nvPr/>
        </p:nvPicPr>
        <p:blipFill>
          <a:blip r:embed="rId3"/>
          <a:stretch>
            <a:fillRect/>
          </a:stretch>
        </p:blipFill>
        <p:spPr>
          <a:xfrm>
            <a:off x="10915649" y="455762"/>
            <a:ext cx="1076326" cy="1577034"/>
          </a:xfrm>
          <a:prstGeom prst="rect">
            <a:avLst/>
          </a:prstGeom>
          <a:noFill/>
        </p:spPr>
      </p:pic>
    </p:spTree>
    <p:extLst>
      <p:ext uri="{BB962C8B-B14F-4D97-AF65-F5344CB8AC3E}">
        <p14:creationId xmlns:p14="http://schemas.microsoft.com/office/powerpoint/2010/main" val="3655107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2BF84C-8EA1-496F-8823-40E075F91486}"/>
              </a:ext>
            </a:extLst>
          </p:cNvPr>
          <p:cNvSpPr>
            <a:spLocks noGrp="1"/>
          </p:cNvSpPr>
          <p:nvPr>
            <p:ph type="title"/>
          </p:nvPr>
        </p:nvSpPr>
        <p:spPr>
          <a:xfrm>
            <a:off x="866114" y="712715"/>
            <a:ext cx="9609825" cy="1231392"/>
          </a:xfrm>
        </p:spPr>
        <p:txBody>
          <a:bodyPr/>
          <a:lstStyle/>
          <a:p>
            <a:r>
              <a:rPr lang="sv-SE" dirty="0"/>
              <a:t>Avhopparverksamhet </a:t>
            </a:r>
          </a:p>
        </p:txBody>
      </p:sp>
      <p:sp>
        <p:nvSpPr>
          <p:cNvPr id="3" name="Platshållare för innehåll 2">
            <a:extLst>
              <a:ext uri="{FF2B5EF4-FFF2-40B4-BE49-F238E27FC236}">
                <a16:creationId xmlns:a16="http://schemas.microsoft.com/office/drawing/2014/main" id="{63B45CC6-88D5-4981-BB0B-EC9EE71E68FC}"/>
              </a:ext>
            </a:extLst>
          </p:cNvPr>
          <p:cNvSpPr>
            <a:spLocks noGrp="1"/>
          </p:cNvSpPr>
          <p:nvPr>
            <p:ph idx="1"/>
          </p:nvPr>
        </p:nvSpPr>
        <p:spPr>
          <a:xfrm>
            <a:off x="538581" y="1601544"/>
            <a:ext cx="9609825" cy="4086168"/>
          </a:xfrm>
        </p:spPr>
        <p:txBody>
          <a:bodyPr/>
          <a:lstStyle/>
          <a:p>
            <a:pPr>
              <a:buFont typeface="Arial" panose="020B0604020202020204" pitchFamily="34" charset="0"/>
              <a:buChar char="•"/>
            </a:pPr>
            <a:r>
              <a:rPr lang="sv-SE" dirty="0"/>
              <a:t>Kriminalvården, Polisen, Statens institutionsstyrelse (</a:t>
            </a:r>
            <a:r>
              <a:rPr lang="sv-SE" dirty="0" err="1"/>
              <a:t>SiS</a:t>
            </a:r>
            <a:r>
              <a:rPr lang="sv-SE" dirty="0"/>
              <a:t>) och Socialstyrelsen hade ett regeringsuppdrag (punkt 33 i regeringens </a:t>
            </a:r>
            <a:r>
              <a:rPr lang="sv-SE" dirty="0">
                <a:hlinkClick r:id="rId3"/>
              </a:rPr>
              <a:t>34-punktsprogram mot gängkriminalitet</a:t>
            </a:r>
            <a:r>
              <a:rPr lang="sv-SE" dirty="0"/>
              <a:t>) att ta fram ett nationellt avhopparprogram. Slutredovisades mars 2021.</a:t>
            </a:r>
          </a:p>
          <a:p>
            <a:pPr>
              <a:buFont typeface="Arial" panose="020B0604020202020204" pitchFamily="34" charset="0"/>
              <a:buChar char="•"/>
            </a:pPr>
            <a:r>
              <a:rPr lang="sv-SE" dirty="0"/>
              <a:t>Samma myndigheter har nu fått nytt uppdrag att långsiktigt förstärka och utveckla arbetet med stöd till avhoppare. Slutredovisas 1 februari 2024 (med delredovisningar varje år).</a:t>
            </a:r>
          </a:p>
          <a:p>
            <a:pPr>
              <a:buFont typeface="Arial" panose="020B0604020202020204" pitchFamily="34" charset="0"/>
              <a:buChar char="•"/>
            </a:pPr>
            <a:r>
              <a:rPr lang="sv-SE" dirty="0">
                <a:highlight>
                  <a:srgbClr val="FFFF00"/>
                </a:highlight>
              </a:rPr>
              <a:t>Delredovisning 1: 26 april</a:t>
            </a:r>
          </a:p>
          <a:p>
            <a:pPr>
              <a:buFont typeface="Arial" panose="020B0604020202020204" pitchFamily="34" charset="0"/>
              <a:buChar char="•"/>
            </a:pPr>
            <a:r>
              <a:rPr lang="sv-SE" dirty="0"/>
              <a:t>En särskild utredare är utsedd för att bistå och stödja myndigheterna i deras arbete med detta uppdrag. Slutrapporteras 30 september 2022.</a:t>
            </a:r>
          </a:p>
          <a:p>
            <a:pPr>
              <a:buFont typeface="Arial" panose="020B0604020202020204" pitchFamily="34" charset="0"/>
              <a:buChar char="•"/>
            </a:pPr>
            <a:endParaRPr lang="sv-SE" dirty="0"/>
          </a:p>
        </p:txBody>
      </p:sp>
      <p:pic>
        <p:nvPicPr>
          <p:cNvPr id="4" name="Bildobjekt 3">
            <a:extLst>
              <a:ext uri="{FF2B5EF4-FFF2-40B4-BE49-F238E27FC236}">
                <a16:creationId xmlns:a16="http://schemas.microsoft.com/office/drawing/2014/main" id="{EBC240D1-9AAA-47B7-A340-2FA53AB18B83}"/>
              </a:ext>
            </a:extLst>
          </p:cNvPr>
          <p:cNvPicPr>
            <a:picLocks noChangeAspect="1"/>
          </p:cNvPicPr>
          <p:nvPr/>
        </p:nvPicPr>
        <p:blipFill>
          <a:blip r:embed="rId4"/>
          <a:stretch>
            <a:fillRect/>
          </a:stretch>
        </p:blipFill>
        <p:spPr>
          <a:xfrm>
            <a:off x="10148406" y="2105994"/>
            <a:ext cx="1872000" cy="4044855"/>
          </a:xfrm>
          <a:prstGeom prst="rect">
            <a:avLst/>
          </a:prstGeom>
        </p:spPr>
      </p:pic>
    </p:spTree>
    <p:extLst>
      <p:ext uri="{BB962C8B-B14F-4D97-AF65-F5344CB8AC3E}">
        <p14:creationId xmlns:p14="http://schemas.microsoft.com/office/powerpoint/2010/main" val="3909374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2A143D-5DD1-4597-ABBD-0AD6D927AAAA}"/>
              </a:ext>
            </a:extLst>
          </p:cNvPr>
          <p:cNvSpPr>
            <a:spLocks noGrp="1"/>
          </p:cNvSpPr>
          <p:nvPr>
            <p:ph type="title"/>
          </p:nvPr>
        </p:nvSpPr>
        <p:spPr/>
        <p:txBody>
          <a:bodyPr/>
          <a:lstStyle/>
          <a:p>
            <a:r>
              <a:rPr lang="sv-SE" dirty="0"/>
              <a:t>Nationellt samordnande ansvar</a:t>
            </a:r>
          </a:p>
        </p:txBody>
      </p:sp>
      <p:sp>
        <p:nvSpPr>
          <p:cNvPr id="3" name="Platshållare för innehåll 2">
            <a:extLst>
              <a:ext uri="{FF2B5EF4-FFF2-40B4-BE49-F238E27FC236}">
                <a16:creationId xmlns:a16="http://schemas.microsoft.com/office/drawing/2014/main" id="{E5C8A7D9-AD0B-4417-958B-901447EF9A17}"/>
              </a:ext>
            </a:extLst>
          </p:cNvPr>
          <p:cNvSpPr>
            <a:spLocks noGrp="1"/>
          </p:cNvSpPr>
          <p:nvPr>
            <p:ph idx="1"/>
          </p:nvPr>
        </p:nvSpPr>
        <p:spPr>
          <a:xfrm>
            <a:off x="622800" y="1598482"/>
            <a:ext cx="10955715" cy="4129082"/>
          </a:xfrm>
        </p:spPr>
        <p:txBody>
          <a:bodyPr rIns="1800000"/>
          <a:lstStyle/>
          <a:p>
            <a:r>
              <a:rPr lang="sv-SE" dirty="0"/>
              <a:t>Förslag Polismyndigheten</a:t>
            </a:r>
          </a:p>
          <a:p>
            <a:r>
              <a:rPr lang="sv-SE" dirty="0"/>
              <a:t>En samordnande roll – ingen ändring av operativa uppgifter</a:t>
            </a:r>
          </a:p>
          <a:p>
            <a:r>
              <a:rPr lang="sv-SE" dirty="0"/>
              <a:t>Mest naturligt med Polismyndigheten om man betraktar avhopparverksamhet som ett verktyg i kampen mot gängbrottsligheten</a:t>
            </a:r>
          </a:p>
          <a:p>
            <a:endParaRPr lang="sv-SE" dirty="0"/>
          </a:p>
        </p:txBody>
      </p:sp>
    </p:spTree>
    <p:extLst>
      <p:ext uri="{BB962C8B-B14F-4D97-AF65-F5344CB8AC3E}">
        <p14:creationId xmlns:p14="http://schemas.microsoft.com/office/powerpoint/2010/main" val="285005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9630B1-A06C-4DDD-8BEF-D5B68D63CAAD}"/>
              </a:ext>
            </a:extLst>
          </p:cNvPr>
          <p:cNvSpPr>
            <a:spLocks noGrp="1"/>
          </p:cNvSpPr>
          <p:nvPr>
            <p:ph type="title"/>
          </p:nvPr>
        </p:nvSpPr>
        <p:spPr/>
        <p:txBody>
          <a:bodyPr/>
          <a:lstStyle/>
          <a:p>
            <a:r>
              <a:rPr lang="sv-SE" dirty="0"/>
              <a:t>Nationellt exitprogram	</a:t>
            </a:r>
          </a:p>
        </p:txBody>
      </p:sp>
      <p:sp>
        <p:nvSpPr>
          <p:cNvPr id="3" name="Platshållare för innehåll 2">
            <a:extLst>
              <a:ext uri="{FF2B5EF4-FFF2-40B4-BE49-F238E27FC236}">
                <a16:creationId xmlns:a16="http://schemas.microsoft.com/office/drawing/2014/main" id="{1FB771DC-2F10-45E5-8553-072523ED26E8}"/>
              </a:ext>
            </a:extLst>
          </p:cNvPr>
          <p:cNvSpPr>
            <a:spLocks noGrp="1"/>
          </p:cNvSpPr>
          <p:nvPr>
            <p:ph idx="1"/>
          </p:nvPr>
        </p:nvSpPr>
        <p:spPr>
          <a:xfrm>
            <a:off x="618142" y="1854316"/>
            <a:ext cx="10955715" cy="4129082"/>
          </a:xfrm>
        </p:spPr>
        <p:txBody>
          <a:bodyPr/>
          <a:lstStyle/>
          <a:p>
            <a:r>
              <a:rPr lang="sv-SE" dirty="0"/>
              <a:t>Utgångspunkter:</a:t>
            </a:r>
          </a:p>
          <a:p>
            <a:pPr lvl="1"/>
            <a:r>
              <a:rPr lang="sv-SE" dirty="0"/>
              <a:t>Samma rollfördelning som i dag – ingen omfördelning</a:t>
            </a:r>
          </a:p>
          <a:p>
            <a:pPr lvl="1"/>
            <a:r>
              <a:rPr lang="sv-SE" dirty="0"/>
              <a:t>De statliga aktörerna ska fokusera på att stoppa skjutningar och sprängningar – behov av tydligare prioritering i arbetet</a:t>
            </a:r>
          </a:p>
          <a:p>
            <a:r>
              <a:rPr lang="sv-SE" dirty="0"/>
              <a:t>Lösningen: Samma struktur som i dag men med bättre samordning mellan statliga aktörer och mer stöd till kommunerna</a:t>
            </a:r>
          </a:p>
          <a:p>
            <a:r>
              <a:rPr lang="sv-SE" dirty="0"/>
              <a:t>Resulterar i enhetlighet och bättre likvärdighet</a:t>
            </a:r>
          </a:p>
        </p:txBody>
      </p:sp>
    </p:spTree>
    <p:extLst>
      <p:ext uri="{BB962C8B-B14F-4D97-AF65-F5344CB8AC3E}">
        <p14:creationId xmlns:p14="http://schemas.microsoft.com/office/powerpoint/2010/main" val="1953321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2B7ACF1-0D26-455A-8CAA-9B7A2B487E91}"/>
              </a:ext>
            </a:extLst>
          </p:cNvPr>
          <p:cNvSpPr>
            <a:spLocks noGrp="1"/>
          </p:cNvSpPr>
          <p:nvPr>
            <p:ph type="ctrTitle"/>
          </p:nvPr>
        </p:nvSpPr>
        <p:spPr>
          <a:xfrm>
            <a:off x="611571" y="1353429"/>
            <a:ext cx="9608400" cy="1965600"/>
          </a:xfrm>
        </p:spPr>
        <p:txBody>
          <a:bodyPr/>
          <a:lstStyle/>
          <a:p>
            <a:r>
              <a:rPr lang="sv-SE" dirty="0"/>
              <a:t>Barnets bästa vid fortsatt vård enligt LVU</a:t>
            </a:r>
            <a:br>
              <a:rPr lang="sv-SE" dirty="0"/>
            </a:br>
            <a:r>
              <a:rPr lang="sv-SE" dirty="0"/>
              <a:t/>
            </a:r>
            <a:br>
              <a:rPr lang="sv-SE" dirty="0"/>
            </a:br>
            <a:r>
              <a:rPr lang="sv-SE" sz="3000" dirty="0"/>
              <a:t>Utredning som ett led i socialutskottets beredning av frågan om ändring i LVU</a:t>
            </a:r>
            <a:r>
              <a:rPr lang="sv-SE" dirty="0"/>
              <a:t/>
            </a:r>
            <a:br>
              <a:rPr lang="sv-SE" dirty="0"/>
            </a:br>
            <a:endParaRPr lang="sv-SE" dirty="0"/>
          </a:p>
        </p:txBody>
      </p:sp>
      <p:sp>
        <p:nvSpPr>
          <p:cNvPr id="5" name="Underrubrik 4">
            <a:extLst>
              <a:ext uri="{FF2B5EF4-FFF2-40B4-BE49-F238E27FC236}">
                <a16:creationId xmlns:a16="http://schemas.microsoft.com/office/drawing/2014/main" id="{695A2731-6727-476E-B4BC-3E023AFAB787}"/>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3234201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875DB7-1514-4C4D-B931-224B803191BA}"/>
              </a:ext>
            </a:extLst>
          </p:cNvPr>
          <p:cNvSpPr>
            <a:spLocks noGrp="1"/>
          </p:cNvSpPr>
          <p:nvPr>
            <p:ph type="title"/>
          </p:nvPr>
        </p:nvSpPr>
        <p:spPr>
          <a:xfrm>
            <a:off x="664233" y="624199"/>
            <a:ext cx="10243253" cy="1481795"/>
          </a:xfrm>
        </p:spPr>
        <p:txBody>
          <a:bodyPr/>
          <a:lstStyle/>
          <a:p>
            <a:r>
              <a:rPr lang="sv-SE" dirty="0"/>
              <a:t>Förslagen</a:t>
            </a:r>
            <a:br>
              <a:rPr lang="sv-SE" dirty="0"/>
            </a:br>
            <a:endParaRPr lang="sv-SE" dirty="0"/>
          </a:p>
        </p:txBody>
      </p:sp>
      <p:sp>
        <p:nvSpPr>
          <p:cNvPr id="3" name="Platshållare för innehåll 2">
            <a:extLst>
              <a:ext uri="{FF2B5EF4-FFF2-40B4-BE49-F238E27FC236}">
                <a16:creationId xmlns:a16="http://schemas.microsoft.com/office/drawing/2014/main" id="{7E51F1C3-7629-48F6-86E2-69DB5574D778}"/>
              </a:ext>
            </a:extLst>
          </p:cNvPr>
          <p:cNvSpPr>
            <a:spLocks noGrp="1"/>
          </p:cNvSpPr>
          <p:nvPr>
            <p:ph idx="1"/>
          </p:nvPr>
        </p:nvSpPr>
        <p:spPr>
          <a:xfrm>
            <a:off x="664232" y="1763486"/>
            <a:ext cx="10308567" cy="4470315"/>
          </a:xfrm>
        </p:spPr>
        <p:txBody>
          <a:bodyPr/>
          <a:lstStyle/>
          <a:p>
            <a:r>
              <a:rPr lang="sv-SE" sz="2200" dirty="0"/>
              <a:t>Ny grund för fortsatt vård enligt LVU, 21 § andra stycket</a:t>
            </a:r>
          </a:p>
          <a:p>
            <a:pPr lvl="1"/>
            <a:r>
              <a:rPr lang="sv-SE" sz="1800" dirty="0"/>
              <a:t>Vården ska fortsätta även om förutsättningarna enligt 2 eller 3 § inte längre finns om barnets hälsa eller utveckling </a:t>
            </a:r>
            <a:r>
              <a:rPr lang="sv-SE" sz="1800" dirty="0">
                <a:solidFill>
                  <a:srgbClr val="FF0000"/>
                </a:solidFill>
              </a:rPr>
              <a:t>riskerar att allvarligt skadas </a:t>
            </a:r>
            <a:r>
              <a:rPr lang="sv-SE" sz="1800" dirty="0"/>
              <a:t>om vården upphör.</a:t>
            </a:r>
          </a:p>
          <a:p>
            <a:pPr lvl="1"/>
            <a:r>
              <a:rPr lang="sv-SE" sz="1800" dirty="0"/>
              <a:t>Vid bedömningen ska </a:t>
            </a:r>
            <a:r>
              <a:rPr lang="sv-SE" sz="1800" dirty="0">
                <a:solidFill>
                  <a:srgbClr val="FF0000"/>
                </a:solidFill>
              </a:rPr>
              <a:t>vissa faktorer beaktas</a:t>
            </a:r>
            <a:r>
              <a:rPr lang="sv-SE" sz="1800" dirty="0"/>
              <a:t>, bl.a. barnets inställning, relation till vårdnadshavare, familjehem m.fl. och barnets förankring i skola och i den sociala miljön.</a:t>
            </a:r>
          </a:p>
          <a:p>
            <a:pPr lvl="1"/>
            <a:r>
              <a:rPr lang="sv-SE" sz="1800" dirty="0"/>
              <a:t>Socialnämnden fattar beslut, som ska </a:t>
            </a:r>
            <a:r>
              <a:rPr lang="sv-SE" sz="1800" dirty="0">
                <a:solidFill>
                  <a:srgbClr val="FF0000"/>
                </a:solidFill>
              </a:rPr>
              <a:t>underställas</a:t>
            </a:r>
            <a:r>
              <a:rPr lang="sv-SE" sz="1800" dirty="0"/>
              <a:t> förvaltningsrätten inom 4 v.</a:t>
            </a:r>
          </a:p>
          <a:p>
            <a:pPr lvl="1"/>
            <a:r>
              <a:rPr lang="sv-SE" sz="1800" dirty="0"/>
              <a:t>Bestämmelserna om </a:t>
            </a:r>
            <a:r>
              <a:rPr lang="sv-SE" sz="1800" dirty="0">
                <a:solidFill>
                  <a:srgbClr val="FF0000"/>
                </a:solidFill>
              </a:rPr>
              <a:t>flyttningsförbud</a:t>
            </a:r>
            <a:r>
              <a:rPr lang="sv-SE" sz="1800" dirty="0"/>
              <a:t> tas bort i LVU och flyttas till socialtjänstlagen.</a:t>
            </a:r>
          </a:p>
          <a:p>
            <a:r>
              <a:rPr lang="sv-SE" sz="2200" dirty="0"/>
              <a:t>Möjligheten att begära hemtagning regleras och begränsas (6 månader).</a:t>
            </a:r>
          </a:p>
          <a:p>
            <a:r>
              <a:rPr lang="sv-SE" sz="2200" i="1" dirty="0"/>
              <a:t>Barnet </a:t>
            </a:r>
            <a:r>
              <a:rPr lang="sv-SE" sz="2200" dirty="0"/>
              <a:t>förs in i lagtexten och lagen ändrar namn till ”lagen med särskilda bestämmelser om vård av barn och unga”</a:t>
            </a:r>
          </a:p>
          <a:p>
            <a:pPr marL="30163" indent="0">
              <a:buNone/>
            </a:pPr>
            <a:endParaRPr lang="sv-SE" sz="2200" dirty="0"/>
          </a:p>
          <a:p>
            <a:endParaRPr lang="sv-SE" sz="2200" dirty="0"/>
          </a:p>
          <a:p>
            <a:endParaRPr lang="sv-SE" sz="2200" dirty="0"/>
          </a:p>
          <a:p>
            <a:pPr marL="30163" indent="0">
              <a:buNone/>
            </a:pPr>
            <a:endParaRPr lang="sv-SE" sz="1800" dirty="0"/>
          </a:p>
          <a:p>
            <a:pPr marL="30163" indent="0">
              <a:buNone/>
            </a:pPr>
            <a:endParaRPr lang="sv-SE" sz="1800" dirty="0"/>
          </a:p>
        </p:txBody>
      </p:sp>
    </p:spTree>
    <p:extLst>
      <p:ext uri="{BB962C8B-B14F-4D97-AF65-F5344CB8AC3E}">
        <p14:creationId xmlns:p14="http://schemas.microsoft.com/office/powerpoint/2010/main" val="1101990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15E2FB-42D2-4021-AAA5-ED6BEB823B44}"/>
              </a:ext>
            </a:extLst>
          </p:cNvPr>
          <p:cNvSpPr>
            <a:spLocks noGrp="1"/>
          </p:cNvSpPr>
          <p:nvPr>
            <p:ph type="title"/>
          </p:nvPr>
        </p:nvSpPr>
        <p:spPr/>
        <p:txBody>
          <a:bodyPr/>
          <a:lstStyle/>
          <a:p>
            <a:r>
              <a:rPr lang="sv-SE" dirty="0"/>
              <a:t>IVO</a:t>
            </a:r>
          </a:p>
        </p:txBody>
      </p:sp>
      <p:sp>
        <p:nvSpPr>
          <p:cNvPr id="3" name="Platshållare för text 2">
            <a:extLst>
              <a:ext uri="{FF2B5EF4-FFF2-40B4-BE49-F238E27FC236}">
                <a16:creationId xmlns:a16="http://schemas.microsoft.com/office/drawing/2014/main" id="{80B9897F-ED36-462C-B84D-82CCB180B0E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628690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DB78730-F6CC-49AC-837E-A3AACB5A223C}"/>
              </a:ext>
            </a:extLst>
          </p:cNvPr>
          <p:cNvSpPr>
            <a:spLocks noGrp="1"/>
          </p:cNvSpPr>
          <p:nvPr>
            <p:ph type="title"/>
          </p:nvPr>
        </p:nvSpPr>
        <p:spPr>
          <a:xfrm>
            <a:off x="664234" y="874602"/>
            <a:ext cx="5326992" cy="1228518"/>
          </a:xfrm>
        </p:spPr>
        <p:txBody>
          <a:bodyPr anchor="t">
            <a:normAutofit/>
          </a:bodyPr>
          <a:lstStyle/>
          <a:p>
            <a:r>
              <a:rPr lang="sv-SE" sz="4100" dirty="0"/>
              <a:t>Övrigt om IVO</a:t>
            </a:r>
          </a:p>
        </p:txBody>
      </p:sp>
      <p:sp>
        <p:nvSpPr>
          <p:cNvPr id="6" name="Platshållare för innehåll 5">
            <a:extLst>
              <a:ext uri="{FF2B5EF4-FFF2-40B4-BE49-F238E27FC236}">
                <a16:creationId xmlns:a16="http://schemas.microsoft.com/office/drawing/2014/main" id="{8DD1851D-C16D-4F8A-80FC-6454292137BC}"/>
              </a:ext>
            </a:extLst>
          </p:cNvPr>
          <p:cNvSpPr>
            <a:spLocks noGrp="1"/>
          </p:cNvSpPr>
          <p:nvPr>
            <p:ph sz="half" idx="1"/>
          </p:nvPr>
        </p:nvSpPr>
        <p:spPr>
          <a:xfrm>
            <a:off x="641274" y="1867783"/>
            <a:ext cx="5325226" cy="3740400"/>
          </a:xfrm>
        </p:spPr>
        <p:txBody>
          <a:bodyPr>
            <a:normAutofit/>
          </a:bodyPr>
          <a:lstStyle/>
          <a:p>
            <a:r>
              <a:rPr lang="sv-SE" dirty="0"/>
              <a:t>IVO tog enbart in journaler från kommunala Särskilda boenden</a:t>
            </a:r>
          </a:p>
          <a:p>
            <a:r>
              <a:rPr lang="sv-SE" dirty="0"/>
              <a:t>Analysdirektör Anders Ekholm slutar på IVO</a:t>
            </a:r>
          </a:p>
          <a:p>
            <a:r>
              <a:rPr lang="sv-SE" dirty="0"/>
              <a:t>Svårigheter med den ostrukturerade informationen</a:t>
            </a:r>
          </a:p>
          <a:p>
            <a:r>
              <a:rPr lang="sv-SE" dirty="0"/>
              <a:t>IMY har ännu inte hört av sig med anledning av SKR:s anmälan.</a:t>
            </a:r>
          </a:p>
          <a:p>
            <a:endParaRPr lang="sv-SE" dirty="0"/>
          </a:p>
        </p:txBody>
      </p:sp>
      <p:pic>
        <p:nvPicPr>
          <p:cNvPr id="1026" name="Picture 2" descr="Anders Ekholm | Institutet för Framtidsstudier | Institutet för  Framtidsstudier är en självständig forskningsstiftelse som främjar  framtidsperspektiv i forskning och samhällsdebatt">
            <a:extLst>
              <a:ext uri="{FF2B5EF4-FFF2-40B4-BE49-F238E27FC236}">
                <a16:creationId xmlns:a16="http://schemas.microsoft.com/office/drawing/2014/main" id="{D79CAE27-45D4-4AD7-8372-519488F7CE7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3864" r="16806" b="1"/>
          <a:stretch/>
        </p:blipFill>
        <p:spPr bwMode="auto">
          <a:xfrm>
            <a:off x="6095999" y="874602"/>
            <a:ext cx="4172325" cy="5360598"/>
          </a:xfrm>
          <a:prstGeom prst="rect">
            <a:avLst/>
          </a:prstGeom>
          <a:solidFill>
            <a:srgbClr val="FFFFFF"/>
          </a:solidFill>
        </p:spPr>
      </p:pic>
    </p:spTree>
    <p:extLst>
      <p:ext uri="{BB962C8B-B14F-4D97-AF65-F5344CB8AC3E}">
        <p14:creationId xmlns:p14="http://schemas.microsoft.com/office/powerpoint/2010/main" val="117700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C59278-F722-47E5-BE04-5E2200BCAB81}"/>
              </a:ext>
            </a:extLst>
          </p:cNvPr>
          <p:cNvSpPr>
            <a:spLocks noGrp="1"/>
          </p:cNvSpPr>
          <p:nvPr>
            <p:ph type="title"/>
          </p:nvPr>
        </p:nvSpPr>
        <p:spPr/>
        <p:txBody>
          <a:bodyPr/>
          <a:lstStyle/>
          <a:p>
            <a:r>
              <a:rPr lang="sv-SE" dirty="0"/>
              <a:t>Uppdrag till IVO</a:t>
            </a:r>
          </a:p>
        </p:txBody>
      </p:sp>
      <p:sp>
        <p:nvSpPr>
          <p:cNvPr id="3" name="Platshållare för innehåll 2">
            <a:extLst>
              <a:ext uri="{FF2B5EF4-FFF2-40B4-BE49-F238E27FC236}">
                <a16:creationId xmlns:a16="http://schemas.microsoft.com/office/drawing/2014/main" id="{EA96441A-1DFF-40DD-8563-95DC5A0B89A7}"/>
              </a:ext>
            </a:extLst>
          </p:cNvPr>
          <p:cNvSpPr>
            <a:spLocks noGrp="1"/>
          </p:cNvSpPr>
          <p:nvPr>
            <p:ph idx="1"/>
          </p:nvPr>
        </p:nvSpPr>
        <p:spPr>
          <a:xfrm>
            <a:off x="664232" y="2105994"/>
            <a:ext cx="9609825" cy="4127807"/>
          </a:xfrm>
        </p:spPr>
        <p:txBody>
          <a:bodyPr/>
          <a:lstStyle/>
          <a:p>
            <a:pPr>
              <a:buFont typeface="Arial" panose="020B0604020202020204" pitchFamily="34" charset="0"/>
              <a:buChar char="•"/>
            </a:pPr>
            <a:r>
              <a:rPr lang="sv-SE" dirty="0">
                <a:latin typeface="Arial" panose="020B0604020202020204" pitchFamily="34" charset="0"/>
                <a:cs typeface="Arial" panose="020B0604020202020204" pitchFamily="34" charset="0"/>
              </a:rPr>
              <a:t>IVO ska erbjuda en tjänst där information över HVB, </a:t>
            </a:r>
            <a:r>
              <a:rPr lang="sv-SE" dirty="0" err="1">
                <a:latin typeface="Arial" panose="020B0604020202020204" pitchFamily="34" charset="0"/>
                <a:cs typeface="Arial" panose="020B0604020202020204" pitchFamily="34" charset="0"/>
              </a:rPr>
              <a:t>SiS</a:t>
            </a:r>
            <a:r>
              <a:rPr lang="sv-SE" dirty="0">
                <a:latin typeface="Arial" panose="020B0604020202020204" pitchFamily="34" charset="0"/>
                <a:cs typeface="Arial" panose="020B0604020202020204" pitchFamily="34" charset="0"/>
              </a:rPr>
              <a:t> och stödboenden för barn och unga blir automatiskt tillgänglig för kommunernas socialtjänster</a:t>
            </a:r>
            <a:endParaRPr lang="sv-SE" b="1" dirty="0">
              <a:latin typeface="Arial" panose="020B0604020202020204" pitchFamily="34" charset="0"/>
              <a:cs typeface="Arial" panose="020B0604020202020204" pitchFamily="34" charset="0"/>
            </a:endParaRPr>
          </a:p>
          <a:p>
            <a:pPr>
              <a:buFont typeface="Arial" panose="020B0604020202020204" pitchFamily="34" charset="0"/>
              <a:buChar char="•"/>
            </a:pPr>
            <a:r>
              <a:rPr lang="sv-SE" dirty="0">
                <a:latin typeface="Arial" panose="020B0604020202020204" pitchFamily="34" charset="0"/>
                <a:cs typeface="Arial" panose="020B0604020202020204" pitchFamily="34" charset="0"/>
              </a:rPr>
              <a:t>Den digitala tjänsten ska vara färdig den 30 april</a:t>
            </a:r>
          </a:p>
          <a:p>
            <a:pPr>
              <a:buFont typeface="Arial" panose="020B0604020202020204" pitchFamily="34" charset="0"/>
              <a:buChar char="•"/>
            </a:pPr>
            <a:r>
              <a:rPr lang="sv-SE" dirty="0"/>
              <a:t>Den digitala tjänsten förenklar för kommunerna att se vilka boenden som fåt kritik</a:t>
            </a:r>
          </a:p>
          <a:p>
            <a:pPr marL="30163" indent="0">
              <a:buNone/>
            </a:pPr>
            <a:endParaRPr lang="sv-SE" dirty="0">
              <a:latin typeface="Arial" panose="020B0604020202020204" pitchFamily="34" charset="0"/>
              <a:cs typeface="Arial" panose="020B0604020202020204" pitchFamily="34" charset="0"/>
            </a:endParaRPr>
          </a:p>
          <a:p>
            <a:endParaRPr lang="sv-SE" dirty="0"/>
          </a:p>
        </p:txBody>
      </p:sp>
    </p:spTree>
    <p:extLst>
      <p:ext uri="{BB962C8B-B14F-4D97-AF65-F5344CB8AC3E}">
        <p14:creationId xmlns:p14="http://schemas.microsoft.com/office/powerpoint/2010/main" val="3505692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875DB7-1514-4C4D-B931-224B803191BA}"/>
              </a:ext>
            </a:extLst>
          </p:cNvPr>
          <p:cNvSpPr>
            <a:spLocks noGrp="1"/>
          </p:cNvSpPr>
          <p:nvPr>
            <p:ph type="title"/>
          </p:nvPr>
        </p:nvSpPr>
        <p:spPr>
          <a:xfrm>
            <a:off x="664233" y="337128"/>
            <a:ext cx="9609825" cy="929698"/>
          </a:xfrm>
        </p:spPr>
        <p:txBody>
          <a:bodyPr/>
          <a:lstStyle/>
          <a:p>
            <a:r>
              <a:rPr lang="sv-SE" dirty="0"/>
              <a:t>Aktivitetsplikt</a:t>
            </a:r>
          </a:p>
        </p:txBody>
      </p:sp>
      <p:sp>
        <p:nvSpPr>
          <p:cNvPr id="3" name="Platshållare för innehåll 2">
            <a:extLst>
              <a:ext uri="{FF2B5EF4-FFF2-40B4-BE49-F238E27FC236}">
                <a16:creationId xmlns:a16="http://schemas.microsoft.com/office/drawing/2014/main" id="{7E51F1C3-7629-48F6-86E2-69DB5574D778}"/>
              </a:ext>
            </a:extLst>
          </p:cNvPr>
          <p:cNvSpPr>
            <a:spLocks noGrp="1"/>
          </p:cNvSpPr>
          <p:nvPr>
            <p:ph idx="1"/>
          </p:nvPr>
        </p:nvSpPr>
        <p:spPr>
          <a:xfrm>
            <a:off x="368957" y="1399828"/>
            <a:ext cx="9609825" cy="4791422"/>
          </a:xfrm>
        </p:spPr>
        <p:txBody>
          <a:bodyPr/>
          <a:lstStyle/>
          <a:p>
            <a:pPr>
              <a:buFont typeface="Arial" panose="020B0604020202020204" pitchFamily="34" charset="0"/>
              <a:buChar char="•"/>
            </a:pPr>
            <a:r>
              <a:rPr lang="sv-SE" b="0" i="0" dirty="0">
                <a:solidFill>
                  <a:srgbClr val="000000"/>
                </a:solidFill>
                <a:effectLst/>
                <a:latin typeface="open_sanslight"/>
              </a:rPr>
              <a:t>Tillsätter en utredning med uppdrag att analysera och föreslå införandet av en ny aktivitetsplikt, det vill säga krav på deltagande i heltidssysselsättning för personer med försörjningsstöd. </a:t>
            </a:r>
          </a:p>
          <a:p>
            <a:pPr>
              <a:buFont typeface="Arial" panose="020B0604020202020204" pitchFamily="34" charset="0"/>
              <a:buChar char="•"/>
            </a:pPr>
            <a:r>
              <a:rPr lang="sv-SE" b="0" i="0" dirty="0">
                <a:solidFill>
                  <a:srgbClr val="000000"/>
                </a:solidFill>
                <a:effectLst/>
                <a:latin typeface="open_sanslight"/>
              </a:rPr>
              <a:t>Aktivitetsplikten ska rikta sig till arbetslösa med försörjningsstöd. </a:t>
            </a:r>
          </a:p>
          <a:p>
            <a:pPr>
              <a:buFont typeface="Arial" panose="020B0604020202020204" pitchFamily="34" charset="0"/>
              <a:buChar char="•"/>
            </a:pPr>
            <a:r>
              <a:rPr lang="sv-SE" b="0" i="0" dirty="0">
                <a:solidFill>
                  <a:srgbClr val="000000"/>
                </a:solidFill>
                <a:effectLst/>
                <a:latin typeface="open_sanslight"/>
              </a:rPr>
              <a:t>Syftet med en aktivitetsplikt är att ge individer ytterligare stöd för att närma sig arbetsmarknaden genom aktiviteter som bidrar till att bryta isolering, främja integration och minska ohälsa.</a:t>
            </a:r>
          </a:p>
          <a:p>
            <a:pPr>
              <a:buFont typeface="Arial" panose="020B0604020202020204" pitchFamily="34" charset="0"/>
              <a:buChar char="•"/>
            </a:pPr>
            <a:endParaRPr lang="sv-SE" dirty="0">
              <a:solidFill>
                <a:srgbClr val="000000"/>
              </a:solidFill>
              <a:latin typeface="open_sanslight"/>
            </a:endParaRPr>
          </a:p>
          <a:p>
            <a:pPr marL="30163" indent="0">
              <a:buNone/>
            </a:pPr>
            <a:endParaRPr lang="sv-SE" dirty="0">
              <a:solidFill>
                <a:srgbClr val="000000"/>
              </a:solidFill>
              <a:latin typeface="open_sanslight"/>
            </a:endParaRPr>
          </a:p>
          <a:p>
            <a:pPr marL="30163" indent="0">
              <a:buNone/>
            </a:pPr>
            <a:r>
              <a:rPr lang="sv-SE" sz="1800" dirty="0">
                <a:solidFill>
                  <a:srgbClr val="000000"/>
                </a:solidFill>
                <a:latin typeface="open_sanslight"/>
              </a:rPr>
              <a:t>Källa: </a:t>
            </a:r>
            <a:r>
              <a:rPr lang="sv-SE" sz="1800" dirty="0">
                <a:solidFill>
                  <a:srgbClr val="000000"/>
                </a:solidFill>
                <a:latin typeface="open_sanslight"/>
                <a:hlinkClick r:id="rId2"/>
              </a:rPr>
              <a:t>https://regeringen.se/pressmeddelanden/2022/04/en-ny-aktivitetsplikt-for-personer-med-forsorjningsstod-ska-utredas/</a:t>
            </a:r>
            <a:endParaRPr lang="sv-SE" sz="1800" dirty="0">
              <a:solidFill>
                <a:srgbClr val="000000"/>
              </a:solidFill>
              <a:latin typeface="open_sanslight"/>
            </a:endParaRPr>
          </a:p>
          <a:p>
            <a:pPr marL="30163" indent="0">
              <a:buNone/>
            </a:pPr>
            <a:endParaRPr lang="sv-SE" sz="1400" dirty="0"/>
          </a:p>
        </p:txBody>
      </p:sp>
    </p:spTree>
    <p:extLst>
      <p:ext uri="{BB962C8B-B14F-4D97-AF65-F5344CB8AC3E}">
        <p14:creationId xmlns:p14="http://schemas.microsoft.com/office/powerpoint/2010/main" val="942266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9BAFEF-D350-403A-AF7F-26CDA9B031AA}"/>
              </a:ext>
            </a:extLst>
          </p:cNvPr>
          <p:cNvSpPr>
            <a:spLocks noGrp="1"/>
          </p:cNvSpPr>
          <p:nvPr>
            <p:ph type="title"/>
          </p:nvPr>
        </p:nvSpPr>
        <p:spPr/>
        <p:txBody>
          <a:bodyPr/>
          <a:lstStyle/>
          <a:p>
            <a:r>
              <a:rPr lang="sv-SE" dirty="0"/>
              <a:t>Vad händer nu?</a:t>
            </a:r>
          </a:p>
        </p:txBody>
      </p:sp>
      <p:sp>
        <p:nvSpPr>
          <p:cNvPr id="3" name="Platshållare för innehåll 2">
            <a:extLst>
              <a:ext uri="{FF2B5EF4-FFF2-40B4-BE49-F238E27FC236}">
                <a16:creationId xmlns:a16="http://schemas.microsoft.com/office/drawing/2014/main" id="{32A888E1-30C7-4FBD-BBBE-DB649BB74C88}"/>
              </a:ext>
            </a:extLst>
          </p:cNvPr>
          <p:cNvSpPr>
            <a:spLocks noGrp="1"/>
          </p:cNvSpPr>
          <p:nvPr>
            <p:ph idx="1"/>
          </p:nvPr>
        </p:nvSpPr>
        <p:spPr>
          <a:xfrm>
            <a:off x="664232" y="2011877"/>
            <a:ext cx="9609825" cy="3738598"/>
          </a:xfrm>
        </p:spPr>
        <p:txBody>
          <a:bodyPr/>
          <a:lstStyle/>
          <a:p>
            <a:pPr>
              <a:buFont typeface="Arial" panose="020B0604020202020204" pitchFamily="34" charset="0"/>
              <a:buChar char="•"/>
              <a:defRPr sz="1000"/>
            </a:pPr>
            <a:r>
              <a:rPr lang="sv-SE" sz="2400" dirty="0">
                <a:solidFill>
                  <a:srgbClr val="000000"/>
                </a:solidFill>
                <a:cs typeface="Calibri"/>
              </a:rPr>
              <a:t>Driftsättning av tjänsten 2 maj</a:t>
            </a:r>
          </a:p>
          <a:p>
            <a:pPr>
              <a:buFont typeface="Arial" panose="020B0604020202020204" pitchFamily="34" charset="0"/>
              <a:buChar char="•"/>
              <a:defRPr sz="1000"/>
            </a:pPr>
            <a:r>
              <a:rPr lang="sv-SE" sz="2400" dirty="0">
                <a:solidFill>
                  <a:srgbClr val="000000"/>
                </a:solidFill>
                <a:cs typeface="Calibri"/>
              </a:rPr>
              <a:t>Informationsbrev till alla kommuner 2 maj</a:t>
            </a:r>
          </a:p>
          <a:p>
            <a:pPr>
              <a:buFont typeface="Arial" panose="020B0604020202020204" pitchFamily="34" charset="0"/>
              <a:buChar char="•"/>
              <a:defRPr sz="1000"/>
            </a:pPr>
            <a:r>
              <a:rPr lang="sv-SE" sz="2400" dirty="0">
                <a:solidFill>
                  <a:srgbClr val="000000"/>
                </a:solidFill>
                <a:cs typeface="Calibri"/>
              </a:rPr>
              <a:t>Kommuner anmäler till IVO att de vill komma åt tjänsten</a:t>
            </a:r>
          </a:p>
          <a:p>
            <a:pPr>
              <a:buFont typeface="Arial" panose="020B0604020202020204" pitchFamily="34" charset="0"/>
              <a:buChar char="•"/>
              <a:defRPr sz="1000"/>
            </a:pPr>
            <a:r>
              <a:rPr lang="sv-SE" sz="2400" dirty="0">
                <a:solidFill>
                  <a:srgbClr val="000000"/>
                </a:solidFill>
                <a:cs typeface="Calibri"/>
              </a:rPr>
              <a:t>Åtkomst genom frilistning av IP-adresser</a:t>
            </a:r>
          </a:p>
          <a:p>
            <a:endParaRPr lang="sv-SE" dirty="0"/>
          </a:p>
        </p:txBody>
      </p:sp>
    </p:spTree>
    <p:extLst>
      <p:ext uri="{BB962C8B-B14F-4D97-AF65-F5344CB8AC3E}">
        <p14:creationId xmlns:p14="http://schemas.microsoft.com/office/powerpoint/2010/main" val="1190219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a:xfrm>
            <a:off x="666000" y="1381125"/>
            <a:ext cx="9608400" cy="3400425"/>
          </a:xfrm>
        </p:spPr>
        <p:txBody>
          <a:bodyPr/>
          <a:lstStyle/>
          <a:p>
            <a:r>
              <a:rPr lang="sv-SE" dirty="0"/>
              <a:t>Översynen och förslag höjda arvodesnivåer för familjehem</a:t>
            </a:r>
            <a:br>
              <a:rPr lang="sv-SE" dirty="0"/>
            </a:br>
            <a:r>
              <a:rPr lang="sv-SE" sz="4000" dirty="0"/>
              <a:t>Socialchefsnätverket den 29 april 2022</a:t>
            </a:r>
            <a:r>
              <a:rPr lang="sv-SE" dirty="0"/>
              <a:t/>
            </a:r>
            <a:br>
              <a:rPr lang="sv-SE" dirty="0"/>
            </a:br>
            <a:endParaRPr lang="sv-SE" dirty="0"/>
          </a:p>
        </p:txBody>
      </p:sp>
    </p:spTree>
    <p:extLst>
      <p:ext uri="{BB962C8B-B14F-4D97-AF65-F5344CB8AC3E}">
        <p14:creationId xmlns:p14="http://schemas.microsoft.com/office/powerpoint/2010/main" val="3100130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875DB7-1514-4C4D-B931-224B803191BA}"/>
              </a:ext>
            </a:extLst>
          </p:cNvPr>
          <p:cNvSpPr>
            <a:spLocks noGrp="1"/>
          </p:cNvSpPr>
          <p:nvPr>
            <p:ph type="title"/>
          </p:nvPr>
        </p:nvSpPr>
        <p:spPr/>
        <p:txBody>
          <a:bodyPr/>
          <a:lstStyle/>
          <a:p>
            <a:r>
              <a:rPr lang="sv-SE" dirty="0"/>
              <a:t>Varför ett förslag om höjning av arvodet?</a:t>
            </a:r>
          </a:p>
        </p:txBody>
      </p:sp>
      <p:sp>
        <p:nvSpPr>
          <p:cNvPr id="3" name="Platshållare för innehåll 2">
            <a:extLst>
              <a:ext uri="{FF2B5EF4-FFF2-40B4-BE49-F238E27FC236}">
                <a16:creationId xmlns:a16="http://schemas.microsoft.com/office/drawing/2014/main" id="{7E51F1C3-7629-48F6-86E2-69DB5574D778}"/>
              </a:ext>
            </a:extLst>
          </p:cNvPr>
          <p:cNvSpPr>
            <a:spLocks noGrp="1"/>
          </p:cNvSpPr>
          <p:nvPr>
            <p:ph idx="1"/>
          </p:nvPr>
        </p:nvSpPr>
        <p:spPr>
          <a:xfrm>
            <a:off x="664232" y="2466975"/>
            <a:ext cx="9609825" cy="3766826"/>
          </a:xfrm>
        </p:spPr>
        <p:txBody>
          <a:bodyPr/>
          <a:lstStyle/>
          <a:p>
            <a:r>
              <a:rPr lang="sv-SE" dirty="0"/>
              <a:t>Kommunerna har svårt att rekrytera tillräckligt med lämpliga familjehem.</a:t>
            </a:r>
          </a:p>
          <a:p>
            <a:r>
              <a:rPr lang="sv-SE" dirty="0"/>
              <a:t>Kommunerna har svårt att hålla sig inom de arvodesnivåer som rekommendationerna anger. </a:t>
            </a:r>
          </a:p>
          <a:p>
            <a:r>
              <a:rPr lang="sv-SE" dirty="0"/>
              <a:t>Rekrytering genom konsulentstödda verksamheter blir ännu dyrare.</a:t>
            </a:r>
          </a:p>
          <a:p>
            <a:r>
              <a:rPr lang="sv-SE" dirty="0"/>
              <a:t>Vid en vårdnadsöverflyttning från ett konsulentstött hem följer en ett högt arvode med resten av barnets uppväxt.</a:t>
            </a:r>
          </a:p>
          <a:p>
            <a:endParaRPr lang="sv-SE" dirty="0"/>
          </a:p>
        </p:txBody>
      </p:sp>
    </p:spTree>
    <p:extLst>
      <p:ext uri="{BB962C8B-B14F-4D97-AF65-F5344CB8AC3E}">
        <p14:creationId xmlns:p14="http://schemas.microsoft.com/office/powerpoint/2010/main" val="887878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4659" y="288194"/>
            <a:ext cx="9609825" cy="675902"/>
          </a:xfrm>
        </p:spPr>
        <p:txBody>
          <a:bodyPr/>
          <a:lstStyle/>
          <a:p>
            <a:r>
              <a:rPr lang="sv-SE" sz="3200" dirty="0"/>
              <a:t>Information från UPH</a:t>
            </a:r>
          </a:p>
        </p:txBody>
      </p:sp>
      <p:sp>
        <p:nvSpPr>
          <p:cNvPr id="3" name="textruta 2"/>
          <p:cNvSpPr txBox="1"/>
          <p:nvPr/>
        </p:nvSpPr>
        <p:spPr>
          <a:xfrm>
            <a:off x="594659" y="964096"/>
            <a:ext cx="104199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Psykiatrin i siffror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Heldygnsvården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err="1">
                <a:ln>
                  <a:noFill/>
                </a:ln>
                <a:solidFill>
                  <a:prstClr val="black"/>
                </a:solidFill>
                <a:effectLst/>
                <a:uLnTx/>
                <a:uFillTx/>
                <a:latin typeface="Arial"/>
                <a:ea typeface="+mn-ea"/>
                <a:cs typeface="+mn-cs"/>
              </a:rPr>
              <a:t>FamiljehemSverige</a:t>
            </a: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Anhörigfolder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Kristider - Krishantering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Suicidprevention kommunrepresentanter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	Efterlevandestöd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Socialtjänstkartläggning och omställning till mer tidiga insatser vad sker då…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65285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1CE0D-1BB1-47FC-A45E-C23385E1FFBC}"/>
              </a:ext>
            </a:extLst>
          </p:cNvPr>
          <p:cNvSpPr>
            <a:spLocks noGrp="1"/>
          </p:cNvSpPr>
          <p:nvPr>
            <p:ph type="title"/>
          </p:nvPr>
        </p:nvSpPr>
        <p:spPr>
          <a:xfrm>
            <a:off x="727920" y="5219462"/>
            <a:ext cx="9608400" cy="1966912"/>
          </a:xfrm>
        </p:spPr>
        <p:txBody>
          <a:bodyPr/>
          <a:lstStyle/>
          <a:p>
            <a:r>
              <a:rPr lang="sv-SE" dirty="0"/>
              <a:t>Psykiatrin i Siffror 2021</a:t>
            </a:r>
          </a:p>
        </p:txBody>
      </p:sp>
      <p:sp>
        <p:nvSpPr>
          <p:cNvPr id="3" name="textruta 2"/>
          <p:cNvSpPr txBox="1"/>
          <p:nvPr/>
        </p:nvSpPr>
        <p:spPr>
          <a:xfrm>
            <a:off x="1645920" y="6202918"/>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17 maj 2022</a:t>
            </a:r>
          </a:p>
        </p:txBody>
      </p:sp>
      <p:pic>
        <p:nvPicPr>
          <p:cNvPr id="9" name="Bildobjekt 8">
            <a:extLst>
              <a:ext uri="{FF2B5EF4-FFF2-40B4-BE49-F238E27FC236}">
                <a16:creationId xmlns:a16="http://schemas.microsoft.com/office/drawing/2014/main" id="{85151D0D-DAB2-43A9-83A7-35AB7817B229}"/>
              </a:ext>
            </a:extLst>
          </p:cNvPr>
          <p:cNvPicPr>
            <a:picLocks noChangeAspect="1"/>
          </p:cNvPicPr>
          <p:nvPr/>
        </p:nvPicPr>
        <p:blipFill>
          <a:blip r:embed="rId2"/>
          <a:stretch>
            <a:fillRect/>
          </a:stretch>
        </p:blipFill>
        <p:spPr>
          <a:xfrm>
            <a:off x="727920" y="285750"/>
            <a:ext cx="3562350" cy="4819650"/>
          </a:xfrm>
          <a:prstGeom prst="rect">
            <a:avLst/>
          </a:prstGeom>
        </p:spPr>
      </p:pic>
      <p:pic>
        <p:nvPicPr>
          <p:cNvPr id="11" name="Bildobjekt 10">
            <a:extLst>
              <a:ext uri="{FF2B5EF4-FFF2-40B4-BE49-F238E27FC236}">
                <a16:creationId xmlns:a16="http://schemas.microsoft.com/office/drawing/2014/main" id="{BEAC8D5B-0D4E-4BF6-90DF-30A0ABFFB2C7}"/>
              </a:ext>
            </a:extLst>
          </p:cNvPr>
          <p:cNvPicPr>
            <a:picLocks noChangeAspect="1"/>
          </p:cNvPicPr>
          <p:nvPr/>
        </p:nvPicPr>
        <p:blipFill>
          <a:blip r:embed="rId3"/>
          <a:stretch>
            <a:fillRect/>
          </a:stretch>
        </p:blipFill>
        <p:spPr>
          <a:xfrm>
            <a:off x="4248054" y="241823"/>
            <a:ext cx="3562350" cy="4853879"/>
          </a:xfrm>
          <a:prstGeom prst="rect">
            <a:avLst/>
          </a:prstGeom>
        </p:spPr>
      </p:pic>
      <p:pic>
        <p:nvPicPr>
          <p:cNvPr id="13" name="Bildobjekt 12">
            <a:extLst>
              <a:ext uri="{FF2B5EF4-FFF2-40B4-BE49-F238E27FC236}">
                <a16:creationId xmlns:a16="http://schemas.microsoft.com/office/drawing/2014/main" id="{EC86A29A-4059-437C-B15E-0C738B25BEDE}"/>
              </a:ext>
            </a:extLst>
          </p:cNvPr>
          <p:cNvPicPr>
            <a:picLocks noChangeAspect="1"/>
          </p:cNvPicPr>
          <p:nvPr/>
        </p:nvPicPr>
        <p:blipFill>
          <a:blip r:embed="rId4"/>
          <a:stretch>
            <a:fillRect/>
          </a:stretch>
        </p:blipFill>
        <p:spPr>
          <a:xfrm>
            <a:off x="7810404" y="258555"/>
            <a:ext cx="3562350" cy="4874040"/>
          </a:xfrm>
          <a:prstGeom prst="rect">
            <a:avLst/>
          </a:prstGeom>
        </p:spPr>
      </p:pic>
    </p:spTree>
    <p:extLst>
      <p:ext uri="{BB962C8B-B14F-4D97-AF65-F5344CB8AC3E}">
        <p14:creationId xmlns:p14="http://schemas.microsoft.com/office/powerpoint/2010/main" val="4044061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9F42759-BF28-42B3-AF8F-54A8E3A18D04}"/>
              </a:ext>
            </a:extLst>
          </p:cNvPr>
          <p:cNvPicPr>
            <a:picLocks noChangeAspect="1"/>
          </p:cNvPicPr>
          <p:nvPr/>
        </p:nvPicPr>
        <p:blipFill>
          <a:blip r:embed="rId2"/>
          <a:stretch>
            <a:fillRect/>
          </a:stretch>
        </p:blipFill>
        <p:spPr>
          <a:xfrm>
            <a:off x="3794717" y="1448219"/>
            <a:ext cx="6624480" cy="3650882"/>
          </a:xfrm>
          <a:prstGeom prst="rect">
            <a:avLst/>
          </a:prstGeom>
        </p:spPr>
      </p:pic>
      <p:pic>
        <p:nvPicPr>
          <p:cNvPr id="8" name="Platshållare för innehåll 4">
            <a:extLst>
              <a:ext uri="{FF2B5EF4-FFF2-40B4-BE49-F238E27FC236}">
                <a16:creationId xmlns:a16="http://schemas.microsoft.com/office/drawing/2014/main" id="{D640292E-FFA7-4334-9E46-E377537F713F}"/>
              </a:ext>
            </a:extLst>
          </p:cNvPr>
          <p:cNvPicPr>
            <a:picLocks noChangeAspect="1"/>
          </p:cNvPicPr>
          <p:nvPr/>
        </p:nvPicPr>
        <p:blipFill>
          <a:blip r:embed="rId3"/>
          <a:stretch>
            <a:fillRect/>
          </a:stretch>
        </p:blipFill>
        <p:spPr>
          <a:xfrm>
            <a:off x="449857" y="1282066"/>
            <a:ext cx="3479613" cy="3740150"/>
          </a:xfrm>
          <a:prstGeom prst="rect">
            <a:avLst/>
          </a:prstGeom>
        </p:spPr>
      </p:pic>
      <p:sp>
        <p:nvSpPr>
          <p:cNvPr id="9" name="Rubrik 8">
            <a:extLst>
              <a:ext uri="{FF2B5EF4-FFF2-40B4-BE49-F238E27FC236}">
                <a16:creationId xmlns:a16="http://schemas.microsoft.com/office/drawing/2014/main" id="{BB7F81D1-474D-49B6-97DE-6F3EB4AA2257}"/>
              </a:ext>
            </a:extLst>
          </p:cNvPr>
          <p:cNvSpPr>
            <a:spLocks noGrp="1"/>
          </p:cNvSpPr>
          <p:nvPr>
            <p:ph type="title"/>
          </p:nvPr>
        </p:nvSpPr>
        <p:spPr>
          <a:xfrm>
            <a:off x="1636385" y="123832"/>
            <a:ext cx="1549577" cy="1231392"/>
          </a:xfrm>
        </p:spPr>
        <p:txBody>
          <a:bodyPr/>
          <a:lstStyle/>
          <a:p>
            <a:r>
              <a:rPr lang="sv-SE" dirty="0"/>
              <a:t>2008</a:t>
            </a:r>
          </a:p>
        </p:txBody>
      </p:sp>
      <p:sp>
        <p:nvSpPr>
          <p:cNvPr id="10" name="textruta 9">
            <a:extLst>
              <a:ext uri="{FF2B5EF4-FFF2-40B4-BE49-F238E27FC236}">
                <a16:creationId xmlns:a16="http://schemas.microsoft.com/office/drawing/2014/main" id="{10CF21DB-144C-4E9B-863B-533117B78914}"/>
              </a:ext>
            </a:extLst>
          </p:cNvPr>
          <p:cNvSpPr txBox="1"/>
          <p:nvPr/>
        </p:nvSpPr>
        <p:spPr>
          <a:xfrm>
            <a:off x="10907721" y="2011302"/>
            <a:ext cx="1097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sng" strike="noStrike" kern="1200" cap="none" spc="0" normalizeH="0" baseline="0" noProof="0" dirty="0">
                <a:ln>
                  <a:noFill/>
                </a:ln>
                <a:solidFill>
                  <a:srgbClr val="FF0000"/>
                </a:solidFill>
                <a:effectLst/>
                <a:uLnTx/>
                <a:uFillTx/>
                <a:latin typeface="Arial"/>
                <a:ea typeface="+mn-ea"/>
                <a:cs typeface="+mn-cs"/>
              </a:rPr>
              <a:t>2021</a:t>
            </a:r>
          </a:p>
        </p:txBody>
      </p:sp>
      <p:sp>
        <p:nvSpPr>
          <p:cNvPr id="11" name="textruta 10">
            <a:extLst>
              <a:ext uri="{FF2B5EF4-FFF2-40B4-BE49-F238E27FC236}">
                <a16:creationId xmlns:a16="http://schemas.microsoft.com/office/drawing/2014/main" id="{96F53C81-F490-4E35-849C-9DE9968203BB}"/>
              </a:ext>
            </a:extLst>
          </p:cNvPr>
          <p:cNvSpPr txBox="1"/>
          <p:nvPr/>
        </p:nvSpPr>
        <p:spPr>
          <a:xfrm>
            <a:off x="10907721" y="2355953"/>
            <a:ext cx="1097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0000"/>
                </a:solidFill>
                <a:effectLst/>
                <a:uLnTx/>
                <a:uFillTx/>
                <a:latin typeface="Arial"/>
                <a:ea typeface="+mn-ea"/>
                <a:cs typeface="+mn-cs"/>
              </a:rPr>
              <a:t>2 929</a:t>
            </a:r>
          </a:p>
        </p:txBody>
      </p:sp>
      <p:sp>
        <p:nvSpPr>
          <p:cNvPr id="12" name="textruta 11">
            <a:extLst>
              <a:ext uri="{FF2B5EF4-FFF2-40B4-BE49-F238E27FC236}">
                <a16:creationId xmlns:a16="http://schemas.microsoft.com/office/drawing/2014/main" id="{DDCAFCCB-ED8F-4E4B-83B3-3BEDD1873C84}"/>
              </a:ext>
            </a:extLst>
          </p:cNvPr>
          <p:cNvSpPr txBox="1"/>
          <p:nvPr/>
        </p:nvSpPr>
        <p:spPr>
          <a:xfrm>
            <a:off x="10907721" y="2706459"/>
            <a:ext cx="1097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0000"/>
                </a:solidFill>
                <a:effectLst/>
                <a:uLnTx/>
                <a:uFillTx/>
                <a:latin typeface="Arial"/>
                <a:ea typeface="+mn-ea"/>
                <a:cs typeface="+mn-cs"/>
              </a:rPr>
              <a:t>1 266</a:t>
            </a:r>
          </a:p>
        </p:txBody>
      </p:sp>
      <p:sp>
        <p:nvSpPr>
          <p:cNvPr id="13" name="textruta 12">
            <a:extLst>
              <a:ext uri="{FF2B5EF4-FFF2-40B4-BE49-F238E27FC236}">
                <a16:creationId xmlns:a16="http://schemas.microsoft.com/office/drawing/2014/main" id="{5AC576B7-0331-4F1C-BF38-91A90C179C21}"/>
              </a:ext>
            </a:extLst>
          </p:cNvPr>
          <p:cNvSpPr txBox="1"/>
          <p:nvPr/>
        </p:nvSpPr>
        <p:spPr>
          <a:xfrm>
            <a:off x="10913444" y="3058427"/>
            <a:ext cx="10972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0000"/>
                </a:solidFill>
                <a:effectLst/>
                <a:uLnTx/>
                <a:uFillTx/>
                <a:latin typeface="Arial"/>
                <a:ea typeface="+mn-ea"/>
                <a:cs typeface="+mn-cs"/>
              </a:rPr>
              <a:t>   145</a:t>
            </a:r>
          </a:p>
        </p:txBody>
      </p:sp>
      <p:sp>
        <p:nvSpPr>
          <p:cNvPr id="14" name="textruta 13">
            <a:extLst>
              <a:ext uri="{FF2B5EF4-FFF2-40B4-BE49-F238E27FC236}">
                <a16:creationId xmlns:a16="http://schemas.microsoft.com/office/drawing/2014/main" id="{2F216FD5-B334-4F22-A905-6E64007F67F2}"/>
              </a:ext>
            </a:extLst>
          </p:cNvPr>
          <p:cNvSpPr txBox="1"/>
          <p:nvPr/>
        </p:nvSpPr>
        <p:spPr>
          <a:xfrm>
            <a:off x="10919167" y="3401616"/>
            <a:ext cx="10972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0000"/>
                </a:solidFill>
                <a:effectLst/>
                <a:uLnTx/>
                <a:uFillTx/>
                <a:latin typeface="Arial"/>
                <a:ea typeface="+mn-ea"/>
                <a:cs typeface="+mn-cs"/>
              </a:rPr>
              <a:t>4 340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0000"/>
              </a:solidFill>
              <a:effectLst/>
              <a:uLnTx/>
              <a:uFillTx/>
              <a:latin typeface="Arial"/>
              <a:ea typeface="+mn-ea"/>
              <a:cs typeface="+mn-cs"/>
            </a:endParaRPr>
          </a:p>
        </p:txBody>
      </p:sp>
      <p:sp>
        <p:nvSpPr>
          <p:cNvPr id="15" name="Rubrik 8">
            <a:extLst>
              <a:ext uri="{FF2B5EF4-FFF2-40B4-BE49-F238E27FC236}">
                <a16:creationId xmlns:a16="http://schemas.microsoft.com/office/drawing/2014/main" id="{A0FEDE54-872D-4653-8EB8-4B01F14C40BB}"/>
              </a:ext>
            </a:extLst>
          </p:cNvPr>
          <p:cNvSpPr txBox="1">
            <a:spLocks/>
          </p:cNvSpPr>
          <p:nvPr/>
        </p:nvSpPr>
        <p:spPr>
          <a:xfrm>
            <a:off x="10308069" y="216827"/>
            <a:ext cx="1549577" cy="1231392"/>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sv-SE" sz="4400" b="1" i="0" u="none" strike="noStrike" kern="1200" cap="none" spc="0" normalizeH="0" baseline="0" noProof="0" dirty="0">
                <a:ln>
                  <a:noFill/>
                </a:ln>
                <a:solidFill>
                  <a:srgbClr val="FF0000"/>
                </a:solidFill>
                <a:effectLst/>
                <a:uLnTx/>
                <a:uFillTx/>
                <a:latin typeface="Arial"/>
                <a:ea typeface="+mj-ea"/>
                <a:cs typeface="+mj-cs"/>
              </a:rPr>
              <a:t>2021</a:t>
            </a:r>
          </a:p>
        </p:txBody>
      </p:sp>
    </p:spTree>
    <p:extLst>
      <p:ext uri="{BB962C8B-B14F-4D97-AF65-F5344CB8AC3E}">
        <p14:creationId xmlns:p14="http://schemas.microsoft.com/office/powerpoint/2010/main" val="2234343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80962" y="447675"/>
            <a:ext cx="12030075" cy="5962650"/>
          </a:xfrm>
          <a:prstGeom prst="rect">
            <a:avLst/>
          </a:prstGeom>
        </p:spPr>
      </p:pic>
    </p:spTree>
    <p:extLst>
      <p:ext uri="{BB962C8B-B14F-4D97-AF65-F5344CB8AC3E}">
        <p14:creationId xmlns:p14="http://schemas.microsoft.com/office/powerpoint/2010/main" val="1044391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Untitled-24.png">
            <a:extLst>
              <a:ext uri="{FF2B5EF4-FFF2-40B4-BE49-F238E27FC236}">
                <a16:creationId xmlns:a16="http://schemas.microsoft.com/office/drawing/2014/main" id="{159D8A6A-1C0C-4FB4-88FE-2348E81FA1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255" y="2204915"/>
            <a:ext cx="7186613"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ruta 1">
            <a:extLst>
              <a:ext uri="{FF2B5EF4-FFF2-40B4-BE49-F238E27FC236}">
                <a16:creationId xmlns:a16="http://schemas.microsoft.com/office/drawing/2014/main" id="{EB2A334F-CB08-435C-AE5E-CCEF238DAB0C}"/>
              </a:ext>
            </a:extLst>
          </p:cNvPr>
          <p:cNvSpPr txBox="1"/>
          <p:nvPr/>
        </p:nvSpPr>
        <p:spPr>
          <a:xfrm>
            <a:off x="1788253" y="1096919"/>
            <a:ext cx="861549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600" b="0" i="0" u="none" strike="noStrike" kern="1200" cap="none" spc="0" normalizeH="0" baseline="0" noProof="0" dirty="0">
                <a:ln>
                  <a:noFill/>
                </a:ln>
                <a:solidFill>
                  <a:prstClr val="black"/>
                </a:solidFill>
                <a:effectLst/>
                <a:uLnTx/>
                <a:uFillTx/>
                <a:latin typeface="Arial"/>
                <a:ea typeface="+mn-ea"/>
                <a:cs typeface="+mn-cs"/>
              </a:rPr>
              <a:t>FamiljehemSverige.se</a:t>
            </a:r>
          </a:p>
        </p:txBody>
      </p:sp>
    </p:spTree>
    <p:extLst>
      <p:ext uri="{BB962C8B-B14F-4D97-AF65-F5344CB8AC3E}">
        <p14:creationId xmlns:p14="http://schemas.microsoft.com/office/powerpoint/2010/main" val="88347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0EC812B1-98E5-4637-BF4A-E325754EAA17}"/>
              </a:ext>
            </a:extLst>
          </p:cNvPr>
          <p:cNvPicPr>
            <a:picLocks noChangeAspect="1"/>
          </p:cNvPicPr>
          <p:nvPr/>
        </p:nvPicPr>
        <p:blipFill>
          <a:blip r:embed="rId2"/>
          <a:stretch>
            <a:fillRect/>
          </a:stretch>
        </p:blipFill>
        <p:spPr>
          <a:xfrm>
            <a:off x="4358640" y="1369588"/>
            <a:ext cx="7752199" cy="3860779"/>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39A00638-6459-45C8-A803-448C22E5D2EC}"/>
              </a:ext>
            </a:extLst>
          </p:cNvPr>
          <p:cNvSpPr txBox="1"/>
          <p:nvPr/>
        </p:nvSpPr>
        <p:spPr>
          <a:xfrm>
            <a:off x="369200" y="237601"/>
            <a:ext cx="9741546" cy="819040"/>
          </a:xfrm>
          <a:prstGeom prst="rect">
            <a:avLst/>
          </a:prstGeom>
        </p:spPr>
        <p:txBody>
          <a:bodyPr vert="horz" lIns="91440" tIns="45720" rIns="91440" bIns="45720" rtlCol="0" anchor="t">
            <a:normAutofit/>
          </a:bodyPr>
          <a:lstStyle>
            <a:defPPr>
              <a:defRPr lang="sv-SE"/>
            </a:defPPr>
            <a:lvl1pPr>
              <a:lnSpc>
                <a:spcPct val="95000"/>
              </a:lnSpc>
              <a:spcBef>
                <a:spcPct val="0"/>
              </a:spcBef>
              <a:spcAft>
                <a:spcPts val="600"/>
              </a:spcAft>
              <a:defRPr sz="4400" b="1">
                <a:latin typeface="+mj-lt"/>
                <a:ea typeface="+mj-ea"/>
                <a:cs typeface="+mj-cs"/>
              </a:defRPr>
            </a:lvl1pPr>
          </a:lstStyle>
          <a:p>
            <a:pPr marL="0" marR="0" lvl="0" indent="0" algn="l" defTabSz="914400" rtl="0" eaLnBrk="1" fontAlgn="auto" latinLnBrk="0" hangingPunct="1">
              <a:lnSpc>
                <a:spcPct val="95000"/>
              </a:lnSpc>
              <a:spcBef>
                <a:spcPct val="0"/>
              </a:spcBef>
              <a:spcAft>
                <a:spcPts val="60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Arial"/>
                <a:ea typeface="+mj-ea"/>
                <a:cs typeface="+mj-cs"/>
              </a:rPr>
              <a:t>Vad är FamiljehemSverige.se?</a:t>
            </a:r>
          </a:p>
        </p:txBody>
      </p:sp>
      <p:sp>
        <p:nvSpPr>
          <p:cNvPr id="8" name="textruta 7">
            <a:extLst>
              <a:ext uri="{FF2B5EF4-FFF2-40B4-BE49-F238E27FC236}">
                <a16:creationId xmlns:a16="http://schemas.microsoft.com/office/drawing/2014/main" id="{9A5A7FE6-D7C4-4D25-A73E-3EDD99AEDF7A}"/>
              </a:ext>
            </a:extLst>
          </p:cNvPr>
          <p:cNvSpPr txBox="1"/>
          <p:nvPr/>
        </p:nvSpPr>
        <p:spPr>
          <a:xfrm>
            <a:off x="369200" y="1369588"/>
            <a:ext cx="3989440" cy="3860780"/>
          </a:xfrm>
          <a:prstGeom prst="rect">
            <a:avLst/>
          </a:prstGeom>
        </p:spPr>
        <p:txBody>
          <a:bodyPr vert="horz" lIns="91440" tIns="45720" rIns="91440" bIns="45720" rtlCol="0">
            <a:noAutofit/>
          </a:bodyPr>
          <a:lstStyle>
            <a:lvl1pPr marL="258763" indent="-228600">
              <a:lnSpc>
                <a:spcPct val="100000"/>
              </a:lnSpc>
              <a:spcBef>
                <a:spcPts val="0"/>
              </a:spcBef>
              <a:spcAft>
                <a:spcPts val="1200"/>
              </a:spcAft>
              <a:buFont typeface="Symbol" panose="05050102010706020507" pitchFamily="18" charset="2"/>
              <a:buChar char=""/>
              <a:defRPr sz="2400"/>
            </a:lvl1pPr>
            <a:lvl2pPr marL="685800" indent="-228600">
              <a:lnSpc>
                <a:spcPct val="100000"/>
              </a:lnSpc>
              <a:spcBef>
                <a:spcPts val="0"/>
              </a:spcBef>
              <a:spcAft>
                <a:spcPts val="600"/>
              </a:spcAft>
              <a:buFont typeface="Symbol" panose="05050102010706020507" pitchFamily="18" charset="2"/>
              <a:buChar char="-"/>
              <a:defRPr sz="2000"/>
            </a:lvl2pPr>
            <a:lvl3pPr marL="1143000" indent="-228600">
              <a:lnSpc>
                <a:spcPct val="100000"/>
              </a:lnSpc>
              <a:spcBef>
                <a:spcPts val="0"/>
              </a:spcBef>
              <a:spcAft>
                <a:spcPts val="200"/>
              </a:spcAft>
              <a:buFont typeface="Symbol" panose="05050102010706020507" pitchFamily="18" charset="2"/>
              <a:buChar char="-"/>
            </a:lvl3pPr>
            <a:lvl4pPr marL="1600200" indent="-228600">
              <a:lnSpc>
                <a:spcPct val="100000"/>
              </a:lnSpc>
              <a:spcBef>
                <a:spcPts val="0"/>
              </a:spcBef>
              <a:spcAft>
                <a:spcPts val="200"/>
              </a:spcAft>
              <a:buFont typeface="Symbol" panose="05050102010706020507" pitchFamily="18" charset="2"/>
              <a:buChar char="-"/>
            </a:lvl4pPr>
            <a:lvl5pPr marL="2057400" indent="-228600">
              <a:lnSpc>
                <a:spcPct val="100000"/>
              </a:lnSpc>
              <a:spcBef>
                <a:spcPts val="0"/>
              </a:spcBef>
              <a:spcAft>
                <a:spcPts val="200"/>
              </a:spcAft>
              <a:buFont typeface="Symbol" panose="05050102010706020507" pitchFamily="18" charset="2"/>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FamiljehemSverige är en säker nationell e-tjänst som förenklar kommunernas arbete som rör rekrytering av familjehem, jourhem, kontaktperson och kontaktfamilj</a:t>
            </a: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Tjänsten underlättar kommunernas arbete med prioritering och sortering av inkommande intresseanmälningar </a:t>
            </a:r>
          </a:p>
          <a:p>
            <a:pPr marL="258763" marR="0" lvl="0" indent="-2286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De som är intresserade kan via tjänsten öka kunskapen om vad respektive uppdrag innebär samt fylla i intresseanmälan till anslutna kommuner</a:t>
            </a:r>
          </a:p>
        </p:txBody>
      </p:sp>
    </p:spTree>
    <p:extLst>
      <p:ext uri="{BB962C8B-B14F-4D97-AF65-F5344CB8AC3E}">
        <p14:creationId xmlns:p14="http://schemas.microsoft.com/office/powerpoint/2010/main" val="59341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FFF2BE0D-E66F-AC42-AB72-9102B0B527A0}"/>
              </a:ext>
            </a:extLst>
          </p:cNvPr>
          <p:cNvSpPr txBox="1"/>
          <p:nvPr/>
        </p:nvSpPr>
        <p:spPr>
          <a:xfrm>
            <a:off x="1556425" y="5383389"/>
            <a:ext cx="919479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a:t>
            </a:r>
            <a:r>
              <a:rPr kumimoji="0" lang="sv-SE" sz="2800" b="1"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a:t>
            </a:r>
          </a:p>
        </p:txBody>
      </p:sp>
      <p:sp>
        <p:nvSpPr>
          <p:cNvPr id="2" name="Rektangel 1"/>
          <p:cNvSpPr/>
          <p:nvPr/>
        </p:nvSpPr>
        <p:spPr>
          <a:xfrm>
            <a:off x="7787831" y="1953013"/>
            <a:ext cx="261481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Arial"/>
                <a:ea typeface="+mn-ea"/>
                <a:cs typeface="+mn-cs"/>
              </a:rPr>
              <a:t>Intresseanmälan</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ktangel 7">
            <a:extLst>
              <a:ext uri="{FF2B5EF4-FFF2-40B4-BE49-F238E27FC236}">
                <a16:creationId xmlns:a16="http://schemas.microsoft.com/office/drawing/2014/main" id="{57514259-3988-49A1-A6D0-621F47220378}"/>
              </a:ext>
            </a:extLst>
          </p:cNvPr>
          <p:cNvSpPr/>
          <p:nvPr/>
        </p:nvSpPr>
        <p:spPr>
          <a:xfrm>
            <a:off x="2471314" y="1953013"/>
            <a:ext cx="145103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Arial"/>
                <a:ea typeface="+mn-ea"/>
                <a:cs typeface="+mn-cs"/>
              </a:rPr>
              <a:t>Självtest</a:t>
            </a:r>
            <a:endParaRPr kumimoji="0" lang="sv-SE" sz="2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Bildobjekt 4">
            <a:extLst>
              <a:ext uri="{FF2B5EF4-FFF2-40B4-BE49-F238E27FC236}">
                <a16:creationId xmlns:a16="http://schemas.microsoft.com/office/drawing/2014/main" id="{BA1E1695-9720-42ED-9663-587A8C9BCC39}"/>
              </a:ext>
            </a:extLst>
          </p:cNvPr>
          <p:cNvPicPr>
            <a:picLocks noChangeAspect="1"/>
          </p:cNvPicPr>
          <p:nvPr/>
        </p:nvPicPr>
        <p:blipFill rotWithShape="1">
          <a:blip r:embed="rId3"/>
          <a:srcRect r="6986" b="24843"/>
          <a:stretch/>
        </p:blipFill>
        <p:spPr>
          <a:xfrm>
            <a:off x="521722" y="2534325"/>
            <a:ext cx="5574278" cy="3501863"/>
          </a:xfrm>
          <a:prstGeom prst="rect">
            <a:avLst/>
          </a:prstGeom>
          <a:ln>
            <a:noFill/>
          </a:ln>
          <a:effectLst>
            <a:outerShdw blurRad="292100" dist="139700" dir="2700000" algn="tl" rotWithShape="0">
              <a:srgbClr val="333333">
                <a:alpha val="65000"/>
              </a:srgbClr>
            </a:outerShdw>
          </a:effectLst>
        </p:spPr>
      </p:pic>
      <p:pic>
        <p:nvPicPr>
          <p:cNvPr id="10" name="Bildobjekt 9">
            <a:extLst>
              <a:ext uri="{FF2B5EF4-FFF2-40B4-BE49-F238E27FC236}">
                <a16:creationId xmlns:a16="http://schemas.microsoft.com/office/drawing/2014/main" id="{BAA9ECA2-028A-44C7-AD4C-7BA39806D5D5}"/>
              </a:ext>
            </a:extLst>
          </p:cNvPr>
          <p:cNvPicPr>
            <a:picLocks noChangeAspect="1"/>
          </p:cNvPicPr>
          <p:nvPr/>
        </p:nvPicPr>
        <p:blipFill>
          <a:blip r:embed="rId4"/>
          <a:stretch>
            <a:fillRect/>
          </a:stretch>
        </p:blipFill>
        <p:spPr>
          <a:xfrm>
            <a:off x="6335232" y="2544257"/>
            <a:ext cx="5520016" cy="3527465"/>
          </a:xfrm>
          <a:prstGeom prst="rect">
            <a:avLst/>
          </a:prstGeom>
          <a:ln>
            <a:noFill/>
          </a:ln>
          <a:effectLst>
            <a:outerShdw blurRad="292100" dist="139700" dir="2700000" algn="tl" rotWithShape="0">
              <a:srgbClr val="333333">
                <a:alpha val="65000"/>
              </a:srgbClr>
            </a:outerShdw>
          </a:effectLst>
        </p:spPr>
      </p:pic>
      <p:sp>
        <p:nvSpPr>
          <p:cNvPr id="11" name="textruta 10">
            <a:extLst>
              <a:ext uri="{FF2B5EF4-FFF2-40B4-BE49-F238E27FC236}">
                <a16:creationId xmlns:a16="http://schemas.microsoft.com/office/drawing/2014/main" id="{1B756F08-28A0-4802-A600-DA33E4BFAF49}"/>
              </a:ext>
            </a:extLst>
          </p:cNvPr>
          <p:cNvSpPr txBox="1"/>
          <p:nvPr/>
        </p:nvSpPr>
        <p:spPr>
          <a:xfrm>
            <a:off x="521721" y="814602"/>
            <a:ext cx="11063197" cy="1228518"/>
          </a:xfrm>
          <a:prstGeom prst="rect">
            <a:avLst/>
          </a:prstGeom>
        </p:spPr>
        <p:txBody>
          <a:bodyPr vert="horz" lIns="91440" tIns="45720" rIns="91440" bIns="45720" rtlCol="0" anchor="t">
            <a:normAutofit fontScale="92500"/>
          </a:bodyPr>
          <a:lstStyle/>
          <a:p>
            <a:pPr marL="0" marR="0" lvl="0" indent="0" algn="l" defTabSz="914400" rtl="0" eaLnBrk="1" fontAlgn="auto" latinLnBrk="0" hangingPunct="1">
              <a:lnSpc>
                <a:spcPct val="95000"/>
              </a:lnSpc>
              <a:spcBef>
                <a:spcPct val="0"/>
              </a:spcBef>
              <a:spcAft>
                <a:spcPts val="60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Arial"/>
                <a:ea typeface="+mn-ea"/>
                <a:cs typeface="+mn-cs"/>
              </a:rPr>
              <a:t>Tjänsten består huvudsakligen av två delar</a:t>
            </a:r>
          </a:p>
        </p:txBody>
      </p:sp>
    </p:spTree>
    <p:extLst>
      <p:ext uri="{BB962C8B-B14F-4D97-AF65-F5344CB8AC3E}">
        <p14:creationId xmlns:p14="http://schemas.microsoft.com/office/powerpoint/2010/main" val="2601941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638C4B-C191-42A1-BBA1-0B796F511D13}"/>
              </a:ext>
            </a:extLst>
          </p:cNvPr>
          <p:cNvSpPr>
            <a:spLocks noGrp="1"/>
          </p:cNvSpPr>
          <p:nvPr>
            <p:ph type="title"/>
          </p:nvPr>
        </p:nvSpPr>
        <p:spPr>
          <a:xfrm>
            <a:off x="664233" y="200025"/>
            <a:ext cx="9609825" cy="695325"/>
          </a:xfrm>
        </p:spPr>
        <p:txBody>
          <a:bodyPr/>
          <a:lstStyle/>
          <a:p>
            <a:r>
              <a:rPr lang="sv-SE" dirty="0"/>
              <a:t>Utredningen ska se över</a:t>
            </a:r>
          </a:p>
        </p:txBody>
      </p:sp>
      <p:sp>
        <p:nvSpPr>
          <p:cNvPr id="3" name="Platshållare för innehåll 2">
            <a:extLst>
              <a:ext uri="{FF2B5EF4-FFF2-40B4-BE49-F238E27FC236}">
                <a16:creationId xmlns:a16="http://schemas.microsoft.com/office/drawing/2014/main" id="{5D84FB9E-DC96-453B-BC7D-26B05BFE7F1F}"/>
              </a:ext>
            </a:extLst>
          </p:cNvPr>
          <p:cNvSpPr>
            <a:spLocks noGrp="1"/>
          </p:cNvSpPr>
          <p:nvPr>
            <p:ph idx="1"/>
          </p:nvPr>
        </p:nvSpPr>
        <p:spPr>
          <a:xfrm>
            <a:off x="664232" y="1409700"/>
            <a:ext cx="9609825" cy="4824101"/>
          </a:xfrm>
        </p:spPr>
        <p:txBody>
          <a:bodyPr/>
          <a:lstStyle/>
          <a:p>
            <a:pPr>
              <a:buFont typeface="Arial" panose="020B0604020202020204" pitchFamily="34" charset="0"/>
              <a:buChar char="•"/>
            </a:pPr>
            <a:r>
              <a:rPr lang="sv-SE" sz="2000" dirty="0"/>
              <a:t>hur en aktivitetsplikt bör vara konstruerad, både vad gäller skyldighet för den enskilde att delta och skyldighet för kommunen att tillhandahålla insatser,</a:t>
            </a:r>
          </a:p>
          <a:p>
            <a:pPr>
              <a:buFont typeface="Arial" panose="020B0604020202020204" pitchFamily="34" charset="0"/>
              <a:buChar char="•"/>
            </a:pPr>
            <a:r>
              <a:rPr lang="sv-SE" sz="2000" dirty="0"/>
              <a:t>avgränsning av målgrupp och biståndstid samt ge exempel på insatser med beaktande av andra berörda regelverk </a:t>
            </a:r>
          </a:p>
          <a:p>
            <a:pPr>
              <a:buFont typeface="Arial" panose="020B0604020202020204" pitchFamily="34" charset="0"/>
              <a:buChar char="•"/>
            </a:pPr>
            <a:r>
              <a:rPr lang="sv-SE" sz="2000" dirty="0"/>
              <a:t>klargöra för- och nackdelar med att aktivitetskrav uttrycks som ett visst antal timmar per dag eller vecka, </a:t>
            </a:r>
          </a:p>
          <a:p>
            <a:pPr>
              <a:buFont typeface="Arial" panose="020B0604020202020204" pitchFamily="34" charset="0"/>
              <a:buChar char="•"/>
            </a:pPr>
            <a:r>
              <a:rPr lang="sv-SE" sz="2000" dirty="0"/>
              <a:t>möjliga sanktioner om en individ inte fullföljer planering eller om en kommun underlåter att erbjuda insatser, </a:t>
            </a:r>
          </a:p>
          <a:p>
            <a:pPr>
              <a:buFont typeface="Arial" panose="020B0604020202020204" pitchFamily="34" charset="0"/>
              <a:buChar char="•"/>
            </a:pPr>
            <a:r>
              <a:rPr lang="sv-SE" sz="2000" dirty="0"/>
              <a:t>hur informationsöverföring mellan kommuner och Arbetsförmedling kan upprättas gällande individens deltagande i aktivitetsplikt</a:t>
            </a:r>
          </a:p>
          <a:p>
            <a:pPr>
              <a:buFont typeface="Arial" panose="020B0604020202020204" pitchFamily="34" charset="0"/>
              <a:buChar char="•"/>
            </a:pPr>
            <a:r>
              <a:rPr lang="sv-SE" sz="2000" dirty="0"/>
              <a:t>hur uppföljning av aktivitetsplikt kan göras via individbaserad socialtjänststatistik samt systematisk inhämtning av brukarnas synpunkter</a:t>
            </a:r>
          </a:p>
        </p:txBody>
      </p:sp>
    </p:spTree>
    <p:extLst>
      <p:ext uri="{BB962C8B-B14F-4D97-AF65-F5344CB8AC3E}">
        <p14:creationId xmlns:p14="http://schemas.microsoft.com/office/powerpoint/2010/main" val="3239343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karta&#10;&#10;Automatiskt genererad beskrivning">
            <a:extLst>
              <a:ext uri="{FF2B5EF4-FFF2-40B4-BE49-F238E27FC236}">
                <a16:creationId xmlns:a16="http://schemas.microsoft.com/office/drawing/2014/main" id="{23A49004-A607-4863-8090-8D0153EB0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832" y="62678"/>
            <a:ext cx="7577923" cy="6521003"/>
          </a:xfrm>
          <a:prstGeom prst="rect">
            <a:avLst/>
          </a:prstGeom>
        </p:spPr>
      </p:pic>
      <p:sp>
        <p:nvSpPr>
          <p:cNvPr id="5" name="textruta 4">
            <a:extLst>
              <a:ext uri="{FF2B5EF4-FFF2-40B4-BE49-F238E27FC236}">
                <a16:creationId xmlns:a16="http://schemas.microsoft.com/office/drawing/2014/main" id="{4B41E618-9A63-4E3C-92AE-713AA8532055}"/>
              </a:ext>
            </a:extLst>
          </p:cNvPr>
          <p:cNvSpPr txBox="1"/>
          <p:nvPr/>
        </p:nvSpPr>
        <p:spPr>
          <a:xfrm>
            <a:off x="5504249" y="2356734"/>
            <a:ext cx="5091844"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8000" b="1" i="0" u="none" strike="noStrike" kern="1200" cap="none" spc="0" normalizeH="0" baseline="0" noProof="0" dirty="0">
                <a:ln>
                  <a:noFill/>
                </a:ln>
                <a:solidFill>
                  <a:srgbClr val="0E92A8"/>
                </a:solidFill>
                <a:effectLst/>
                <a:uLnTx/>
                <a:uFillTx/>
                <a:latin typeface="Arial"/>
                <a:ea typeface="+mn-ea"/>
                <a:cs typeface="+mn-cs"/>
              </a:rPr>
              <a:t>125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prstClr val="black"/>
                </a:solidFill>
                <a:effectLst/>
                <a:uLnTx/>
                <a:uFillTx/>
                <a:latin typeface="Arial"/>
                <a:ea typeface="+mn-ea"/>
                <a:cs typeface="+mn-cs"/>
              </a:rPr>
              <a:t>anslutna kommuner</a:t>
            </a:r>
          </a:p>
        </p:txBody>
      </p:sp>
    </p:spTree>
    <p:extLst>
      <p:ext uri="{BB962C8B-B14F-4D97-AF65-F5344CB8AC3E}">
        <p14:creationId xmlns:p14="http://schemas.microsoft.com/office/powerpoint/2010/main" val="498077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17753F0F-7DBA-48E2-A3DF-3953B10076BF}"/>
              </a:ext>
            </a:extLst>
          </p:cNvPr>
          <p:cNvGraphicFramePr>
            <a:graphicFrameLocks/>
          </p:cNvGraphicFramePr>
          <p:nvPr/>
        </p:nvGraphicFramePr>
        <p:xfrm>
          <a:off x="-253938" y="1996538"/>
          <a:ext cx="7293247" cy="3596640"/>
        </p:xfrm>
        <a:graphic>
          <a:graphicData uri="http://schemas.openxmlformats.org/drawingml/2006/chart">
            <c:chart xmlns:c="http://schemas.openxmlformats.org/drawingml/2006/chart" xmlns:r="http://schemas.openxmlformats.org/officeDocument/2006/relationships" r:id="rId3"/>
          </a:graphicData>
        </a:graphic>
      </p:graphicFrame>
      <p:sp>
        <p:nvSpPr>
          <p:cNvPr id="6" name="Rubrik 1">
            <a:extLst>
              <a:ext uri="{FF2B5EF4-FFF2-40B4-BE49-F238E27FC236}">
                <a16:creationId xmlns:a16="http://schemas.microsoft.com/office/drawing/2014/main" id="{C223DA8E-2D0B-9645-93FF-650160EF07F0}"/>
              </a:ext>
            </a:extLst>
          </p:cNvPr>
          <p:cNvSpPr txBox="1">
            <a:spLocks/>
          </p:cNvSpPr>
          <p:nvPr/>
        </p:nvSpPr>
        <p:spPr>
          <a:xfrm>
            <a:off x="359999" y="360000"/>
            <a:ext cx="10559013" cy="798112"/>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sv-SE" sz="5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Unika besök sedan start 2016</a:t>
            </a:r>
          </a:p>
        </p:txBody>
      </p:sp>
      <p:sp>
        <p:nvSpPr>
          <p:cNvPr id="10" name="textruta 9">
            <a:extLst>
              <a:ext uri="{FF2B5EF4-FFF2-40B4-BE49-F238E27FC236}">
                <a16:creationId xmlns:a16="http://schemas.microsoft.com/office/drawing/2014/main" id="{CA50F6E0-B23D-C74E-ABC3-A054C8E9BC7B}"/>
              </a:ext>
            </a:extLst>
          </p:cNvPr>
          <p:cNvSpPr txBox="1"/>
          <p:nvPr/>
        </p:nvSpPr>
        <p:spPr>
          <a:xfrm>
            <a:off x="7779794" y="5175036"/>
            <a:ext cx="369454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7200" b="1" i="0" u="none" strike="noStrike" kern="1200" cap="none" spc="-400" normalizeH="0" baseline="0" noProof="0" dirty="0">
                <a:ln>
                  <a:noFill/>
                </a:ln>
                <a:solidFill>
                  <a:srgbClr val="AE4356"/>
                </a:solidFill>
                <a:effectLst/>
                <a:uLnTx/>
                <a:uFillTx/>
                <a:latin typeface="Arial"/>
                <a:ea typeface="+mn-ea"/>
                <a:cs typeface="Arial" panose="020B0604020202020204" pitchFamily="34" charset="0"/>
              </a:rPr>
              <a:t>16 079</a:t>
            </a:r>
            <a:endParaRPr kumimoji="0" lang="sv-SE" sz="7200" b="1" i="0" u="none" strike="noStrike" kern="1200" cap="none" spc="0" normalizeH="0" baseline="0" noProof="0" dirty="0">
              <a:ln>
                <a:noFill/>
              </a:ln>
              <a:solidFill>
                <a:srgbClr val="AE4356"/>
              </a:solidFill>
              <a:effectLst/>
              <a:uLnTx/>
              <a:uFillTx/>
              <a:latin typeface="Arial"/>
              <a:ea typeface="+mn-ea"/>
              <a:cs typeface="+mn-cs"/>
            </a:endParaRPr>
          </a:p>
        </p:txBody>
      </p:sp>
      <p:sp>
        <p:nvSpPr>
          <p:cNvPr id="2" name="textruta 1">
            <a:extLst>
              <a:ext uri="{FF2B5EF4-FFF2-40B4-BE49-F238E27FC236}">
                <a16:creationId xmlns:a16="http://schemas.microsoft.com/office/drawing/2014/main" id="{A10B8239-CE9F-0447-9E19-70F61A37BC37}"/>
              </a:ext>
            </a:extLst>
          </p:cNvPr>
          <p:cNvSpPr txBox="1"/>
          <p:nvPr/>
        </p:nvSpPr>
        <p:spPr>
          <a:xfrm>
            <a:off x="4288792" y="5775201"/>
            <a:ext cx="413551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rgbClr val="AE4356"/>
                </a:solidFill>
                <a:effectLst/>
                <a:uLnTx/>
                <a:uFillTx/>
                <a:latin typeface="Arial"/>
                <a:ea typeface="+mn-ea"/>
                <a:cs typeface="+mn-cs"/>
              </a:rPr>
              <a:t>Antal </a:t>
            </a:r>
            <a:r>
              <a:rPr kumimoji="0" lang="sv-SE" sz="2000" b="1" i="0" u="none" strike="noStrike" kern="1200" cap="none" spc="0" normalizeH="0" baseline="0" noProof="0" dirty="0">
                <a:ln>
                  <a:noFill/>
                </a:ln>
                <a:solidFill>
                  <a:srgbClr val="AE4356"/>
                </a:solidFill>
                <a:effectLst/>
                <a:highlight>
                  <a:srgbClr val="FFFFFF"/>
                </a:highlight>
                <a:uLnTx/>
                <a:uFillTx/>
                <a:latin typeface="Arial"/>
                <a:ea typeface="+mn-ea"/>
                <a:cs typeface="+mn-cs"/>
              </a:rPr>
              <a:t>besök jan-april 2022</a:t>
            </a:r>
          </a:p>
        </p:txBody>
      </p:sp>
      <p:sp>
        <p:nvSpPr>
          <p:cNvPr id="16" name="textruta 15">
            <a:extLst>
              <a:ext uri="{FF2B5EF4-FFF2-40B4-BE49-F238E27FC236}">
                <a16:creationId xmlns:a16="http://schemas.microsoft.com/office/drawing/2014/main" id="{D38F7BAA-936D-574B-82BE-0EBB8DCE9118}"/>
              </a:ext>
            </a:extLst>
          </p:cNvPr>
          <p:cNvSpPr txBox="1"/>
          <p:nvPr/>
        </p:nvSpPr>
        <p:spPr>
          <a:xfrm>
            <a:off x="5976950" y="1185328"/>
            <a:ext cx="5293275" cy="18928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700" b="1" i="0" u="none" strike="noStrike" kern="1200" cap="none" spc="-600" normalizeH="0" baseline="0" noProof="0" dirty="0">
                <a:ln>
                  <a:noFill/>
                </a:ln>
                <a:solidFill>
                  <a:srgbClr val="0E92A8"/>
                </a:solidFill>
                <a:effectLst/>
                <a:uLnTx/>
                <a:uFillTx/>
                <a:latin typeface="Arial"/>
                <a:ea typeface="+mn-ea"/>
                <a:cs typeface="Arial" panose="020B0604020202020204" pitchFamily="34" charset="0"/>
              </a:rPr>
              <a:t>147 836</a:t>
            </a:r>
            <a:endParaRPr kumimoji="0" lang="sv-SE" sz="11700" b="0" i="0" u="none" strike="noStrike" kern="1200" cap="none" spc="0" normalizeH="0" baseline="0" noProof="0" dirty="0">
              <a:ln>
                <a:noFill/>
              </a:ln>
              <a:solidFill>
                <a:srgbClr val="0E92A8"/>
              </a:solidFill>
              <a:effectLst/>
              <a:uLnTx/>
              <a:uFillTx/>
              <a:latin typeface="Arial"/>
              <a:ea typeface="+mn-ea"/>
              <a:cs typeface="+mn-cs"/>
            </a:endParaRPr>
          </a:p>
        </p:txBody>
      </p:sp>
      <p:sp>
        <p:nvSpPr>
          <p:cNvPr id="21" name="textruta 20">
            <a:extLst>
              <a:ext uri="{FF2B5EF4-FFF2-40B4-BE49-F238E27FC236}">
                <a16:creationId xmlns:a16="http://schemas.microsoft.com/office/drawing/2014/main" id="{A4D61492-FD20-4423-85F2-0D3A0FAAE52B}"/>
              </a:ext>
            </a:extLst>
          </p:cNvPr>
          <p:cNvSpPr txBox="1"/>
          <p:nvPr/>
        </p:nvSpPr>
        <p:spPr>
          <a:xfrm>
            <a:off x="2345604" y="5466233"/>
            <a:ext cx="14155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2020</a:t>
            </a:r>
          </a:p>
        </p:txBody>
      </p:sp>
      <p:sp>
        <p:nvSpPr>
          <p:cNvPr id="22" name="textruta 21">
            <a:extLst>
              <a:ext uri="{FF2B5EF4-FFF2-40B4-BE49-F238E27FC236}">
                <a16:creationId xmlns:a16="http://schemas.microsoft.com/office/drawing/2014/main" id="{F80F18FE-35BC-4300-8CB1-39653517C4F1}"/>
              </a:ext>
            </a:extLst>
          </p:cNvPr>
          <p:cNvSpPr txBox="1"/>
          <p:nvPr/>
        </p:nvSpPr>
        <p:spPr>
          <a:xfrm>
            <a:off x="4680403" y="4440285"/>
            <a:ext cx="14155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2019</a:t>
            </a:r>
          </a:p>
        </p:txBody>
      </p:sp>
      <p:sp>
        <p:nvSpPr>
          <p:cNvPr id="23" name="textruta 22">
            <a:extLst>
              <a:ext uri="{FF2B5EF4-FFF2-40B4-BE49-F238E27FC236}">
                <a16:creationId xmlns:a16="http://schemas.microsoft.com/office/drawing/2014/main" id="{58C9BFE7-7296-4256-90A2-7462F725AFC0}"/>
              </a:ext>
            </a:extLst>
          </p:cNvPr>
          <p:cNvSpPr txBox="1"/>
          <p:nvPr/>
        </p:nvSpPr>
        <p:spPr>
          <a:xfrm>
            <a:off x="4800712" y="3172440"/>
            <a:ext cx="14155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2018</a:t>
            </a:r>
          </a:p>
        </p:txBody>
      </p:sp>
      <p:sp>
        <p:nvSpPr>
          <p:cNvPr id="24" name="textruta 23">
            <a:extLst>
              <a:ext uri="{FF2B5EF4-FFF2-40B4-BE49-F238E27FC236}">
                <a16:creationId xmlns:a16="http://schemas.microsoft.com/office/drawing/2014/main" id="{3F380CDC-DBA9-43D8-990F-A71E58297ECD}"/>
              </a:ext>
            </a:extLst>
          </p:cNvPr>
          <p:cNvSpPr txBox="1"/>
          <p:nvPr/>
        </p:nvSpPr>
        <p:spPr>
          <a:xfrm>
            <a:off x="4288792" y="2128642"/>
            <a:ext cx="14155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2017</a:t>
            </a:r>
          </a:p>
        </p:txBody>
      </p:sp>
      <p:sp>
        <p:nvSpPr>
          <p:cNvPr id="31" name="textruta 30">
            <a:extLst>
              <a:ext uri="{FF2B5EF4-FFF2-40B4-BE49-F238E27FC236}">
                <a16:creationId xmlns:a16="http://schemas.microsoft.com/office/drawing/2014/main" id="{0752A464-EECA-49D4-B1A3-0DEC2FF9BE21}"/>
              </a:ext>
            </a:extLst>
          </p:cNvPr>
          <p:cNvSpPr txBox="1"/>
          <p:nvPr/>
        </p:nvSpPr>
        <p:spPr>
          <a:xfrm>
            <a:off x="3309481" y="1661159"/>
            <a:ext cx="14155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2016</a:t>
            </a:r>
          </a:p>
        </p:txBody>
      </p:sp>
      <p:sp>
        <p:nvSpPr>
          <p:cNvPr id="32" name="textruta 31">
            <a:extLst>
              <a:ext uri="{FF2B5EF4-FFF2-40B4-BE49-F238E27FC236}">
                <a16:creationId xmlns:a16="http://schemas.microsoft.com/office/drawing/2014/main" id="{EE669922-91C5-4D3F-BCEF-E5E9F2DA4373}"/>
              </a:ext>
            </a:extLst>
          </p:cNvPr>
          <p:cNvSpPr txBox="1"/>
          <p:nvPr/>
        </p:nvSpPr>
        <p:spPr>
          <a:xfrm>
            <a:off x="-60273" y="2692573"/>
            <a:ext cx="29579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2021</a:t>
            </a:r>
          </a:p>
        </p:txBody>
      </p:sp>
      <p:sp>
        <p:nvSpPr>
          <p:cNvPr id="15" name="textruta 14">
            <a:extLst>
              <a:ext uri="{FF2B5EF4-FFF2-40B4-BE49-F238E27FC236}">
                <a16:creationId xmlns:a16="http://schemas.microsoft.com/office/drawing/2014/main" id="{D20D8276-8FF8-47B5-BE7A-362FF9383C10}"/>
              </a:ext>
            </a:extLst>
          </p:cNvPr>
          <p:cNvSpPr txBox="1"/>
          <p:nvPr/>
        </p:nvSpPr>
        <p:spPr>
          <a:xfrm>
            <a:off x="1275325" y="1711751"/>
            <a:ext cx="29579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Arial"/>
                <a:ea typeface="+mn-ea"/>
                <a:cs typeface="+mn-cs"/>
              </a:rPr>
              <a:t>2022</a:t>
            </a:r>
          </a:p>
        </p:txBody>
      </p:sp>
      <p:cxnSp>
        <p:nvCxnSpPr>
          <p:cNvPr id="4" name="Rak koppling 3">
            <a:extLst>
              <a:ext uri="{FF2B5EF4-FFF2-40B4-BE49-F238E27FC236}">
                <a16:creationId xmlns:a16="http://schemas.microsoft.com/office/drawing/2014/main" id="{3F354A51-DDE7-45DB-9C77-3DC9437465F1}"/>
              </a:ext>
            </a:extLst>
          </p:cNvPr>
          <p:cNvCxnSpPr>
            <a:cxnSpLocks/>
          </p:cNvCxnSpPr>
          <p:nvPr/>
        </p:nvCxnSpPr>
        <p:spPr>
          <a:xfrm flipH="1" flipV="1">
            <a:off x="1822494" y="3017893"/>
            <a:ext cx="94593" cy="34079"/>
          </a:xfrm>
          <a:prstGeom prst="line">
            <a:avLst/>
          </a:prstGeom>
        </p:spPr>
        <p:style>
          <a:lnRef idx="1">
            <a:schemeClr val="dk1"/>
          </a:lnRef>
          <a:fillRef idx="0">
            <a:schemeClr val="dk1"/>
          </a:fillRef>
          <a:effectRef idx="0">
            <a:schemeClr val="dk1"/>
          </a:effectRef>
          <a:fontRef idx="minor">
            <a:schemeClr val="tx1"/>
          </a:fontRef>
        </p:style>
      </p:cxnSp>
      <p:cxnSp>
        <p:nvCxnSpPr>
          <p:cNvPr id="19" name="Rak koppling 18">
            <a:extLst>
              <a:ext uri="{FF2B5EF4-FFF2-40B4-BE49-F238E27FC236}">
                <a16:creationId xmlns:a16="http://schemas.microsoft.com/office/drawing/2014/main" id="{ED24D38E-371A-4B3E-969B-4FE9387A679C}"/>
              </a:ext>
            </a:extLst>
          </p:cNvPr>
          <p:cNvCxnSpPr>
            <a:cxnSpLocks/>
          </p:cNvCxnSpPr>
          <p:nvPr/>
        </p:nvCxnSpPr>
        <p:spPr>
          <a:xfrm flipH="1" flipV="1">
            <a:off x="2809838" y="2100426"/>
            <a:ext cx="63357" cy="120468"/>
          </a:xfrm>
          <a:prstGeom prst="line">
            <a:avLst/>
          </a:prstGeom>
        </p:spPr>
        <p:style>
          <a:lnRef idx="1">
            <a:schemeClr val="dk1"/>
          </a:lnRef>
          <a:fillRef idx="0">
            <a:schemeClr val="dk1"/>
          </a:fillRef>
          <a:effectRef idx="0">
            <a:schemeClr val="dk1"/>
          </a:effectRef>
          <a:fontRef idx="minor">
            <a:schemeClr val="tx1"/>
          </a:fontRef>
        </p:style>
      </p:cxnSp>
      <p:cxnSp>
        <p:nvCxnSpPr>
          <p:cNvPr id="25" name="Rak koppling 24">
            <a:extLst>
              <a:ext uri="{FF2B5EF4-FFF2-40B4-BE49-F238E27FC236}">
                <a16:creationId xmlns:a16="http://schemas.microsoft.com/office/drawing/2014/main" id="{66D85A7F-FDA2-4DF4-9C37-8CB363A97B83}"/>
              </a:ext>
            </a:extLst>
          </p:cNvPr>
          <p:cNvCxnSpPr>
            <a:cxnSpLocks/>
          </p:cNvCxnSpPr>
          <p:nvPr/>
        </p:nvCxnSpPr>
        <p:spPr>
          <a:xfrm flipV="1">
            <a:off x="3103121" y="5404418"/>
            <a:ext cx="75817" cy="123328"/>
          </a:xfrm>
          <a:prstGeom prst="line">
            <a:avLst/>
          </a:prstGeom>
        </p:spPr>
        <p:style>
          <a:lnRef idx="1">
            <a:schemeClr val="dk1"/>
          </a:lnRef>
          <a:fillRef idx="0">
            <a:schemeClr val="dk1"/>
          </a:fillRef>
          <a:effectRef idx="0">
            <a:schemeClr val="dk1"/>
          </a:effectRef>
          <a:fontRef idx="minor">
            <a:schemeClr val="tx1"/>
          </a:fontRef>
        </p:style>
      </p:cxnSp>
      <p:cxnSp>
        <p:nvCxnSpPr>
          <p:cNvPr id="26" name="Rak koppling 25">
            <a:extLst>
              <a:ext uri="{FF2B5EF4-FFF2-40B4-BE49-F238E27FC236}">
                <a16:creationId xmlns:a16="http://schemas.microsoft.com/office/drawing/2014/main" id="{272DB9AB-8DBA-405B-A890-20757A1FB0EB}"/>
              </a:ext>
            </a:extLst>
          </p:cNvPr>
          <p:cNvCxnSpPr>
            <a:cxnSpLocks/>
          </p:cNvCxnSpPr>
          <p:nvPr/>
        </p:nvCxnSpPr>
        <p:spPr>
          <a:xfrm flipH="1" flipV="1">
            <a:off x="4868392" y="4534163"/>
            <a:ext cx="116636" cy="79478"/>
          </a:xfrm>
          <a:prstGeom prst="line">
            <a:avLst/>
          </a:prstGeom>
        </p:spPr>
        <p:style>
          <a:lnRef idx="1">
            <a:schemeClr val="dk1"/>
          </a:lnRef>
          <a:fillRef idx="0">
            <a:schemeClr val="dk1"/>
          </a:fillRef>
          <a:effectRef idx="0">
            <a:schemeClr val="dk1"/>
          </a:effectRef>
          <a:fontRef idx="minor">
            <a:schemeClr val="tx1"/>
          </a:fontRef>
        </p:style>
      </p:cxnSp>
      <p:cxnSp>
        <p:nvCxnSpPr>
          <p:cNvPr id="27" name="Rak koppling 26">
            <a:extLst>
              <a:ext uri="{FF2B5EF4-FFF2-40B4-BE49-F238E27FC236}">
                <a16:creationId xmlns:a16="http://schemas.microsoft.com/office/drawing/2014/main" id="{ED4B7D30-54FA-4D4B-89ED-3260D7D6B146}"/>
              </a:ext>
            </a:extLst>
          </p:cNvPr>
          <p:cNvCxnSpPr>
            <a:cxnSpLocks/>
          </p:cNvCxnSpPr>
          <p:nvPr/>
        </p:nvCxnSpPr>
        <p:spPr>
          <a:xfrm flipV="1">
            <a:off x="3761201" y="2091326"/>
            <a:ext cx="8542" cy="91732"/>
          </a:xfrm>
          <a:prstGeom prst="line">
            <a:avLst/>
          </a:prstGeom>
        </p:spPr>
        <p:style>
          <a:lnRef idx="1">
            <a:schemeClr val="dk1"/>
          </a:lnRef>
          <a:fillRef idx="0">
            <a:schemeClr val="dk1"/>
          </a:fillRef>
          <a:effectRef idx="0">
            <a:schemeClr val="dk1"/>
          </a:effectRef>
          <a:fontRef idx="minor">
            <a:schemeClr val="tx1"/>
          </a:fontRef>
        </p:style>
      </p:cxnSp>
      <p:cxnSp>
        <p:nvCxnSpPr>
          <p:cNvPr id="28" name="Rak koppling 27">
            <a:extLst>
              <a:ext uri="{FF2B5EF4-FFF2-40B4-BE49-F238E27FC236}">
                <a16:creationId xmlns:a16="http://schemas.microsoft.com/office/drawing/2014/main" id="{8BC7528E-7A08-4F37-899A-5D7F6F82516C}"/>
              </a:ext>
            </a:extLst>
          </p:cNvPr>
          <p:cNvCxnSpPr>
            <a:cxnSpLocks/>
          </p:cNvCxnSpPr>
          <p:nvPr/>
        </p:nvCxnSpPr>
        <p:spPr>
          <a:xfrm flipH="1">
            <a:off x="4556997" y="2555191"/>
            <a:ext cx="91876" cy="70680"/>
          </a:xfrm>
          <a:prstGeom prst="line">
            <a:avLst/>
          </a:prstGeom>
        </p:spPr>
        <p:style>
          <a:lnRef idx="1">
            <a:schemeClr val="dk1"/>
          </a:lnRef>
          <a:fillRef idx="0">
            <a:schemeClr val="dk1"/>
          </a:fillRef>
          <a:effectRef idx="0">
            <a:schemeClr val="dk1"/>
          </a:effectRef>
          <a:fontRef idx="minor">
            <a:schemeClr val="tx1"/>
          </a:fontRef>
        </p:style>
      </p:cxnSp>
      <p:cxnSp>
        <p:nvCxnSpPr>
          <p:cNvPr id="41" name="Rak koppling 40">
            <a:extLst>
              <a:ext uri="{FF2B5EF4-FFF2-40B4-BE49-F238E27FC236}">
                <a16:creationId xmlns:a16="http://schemas.microsoft.com/office/drawing/2014/main" id="{9CA9C950-4FAC-4D89-9411-3660F5337947}"/>
              </a:ext>
            </a:extLst>
          </p:cNvPr>
          <p:cNvCxnSpPr>
            <a:cxnSpLocks/>
          </p:cNvCxnSpPr>
          <p:nvPr/>
        </p:nvCxnSpPr>
        <p:spPr>
          <a:xfrm flipH="1">
            <a:off x="4985028" y="3450626"/>
            <a:ext cx="116693"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9" name="Diagram 28">
            <a:extLst>
              <a:ext uri="{FF2B5EF4-FFF2-40B4-BE49-F238E27FC236}">
                <a16:creationId xmlns:a16="http://schemas.microsoft.com/office/drawing/2014/main" id="{17753F0F-7DBA-48E2-A3DF-3953B10076BF}"/>
              </a:ext>
            </a:extLst>
          </p:cNvPr>
          <p:cNvGraphicFramePr>
            <a:graphicFrameLocks/>
          </p:cNvGraphicFramePr>
          <p:nvPr/>
        </p:nvGraphicFramePr>
        <p:xfrm>
          <a:off x="-242152" y="1976844"/>
          <a:ext cx="7297057" cy="3596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2939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6AAC77-FACB-426D-873C-84C3792597BB}"/>
              </a:ext>
            </a:extLst>
          </p:cNvPr>
          <p:cNvSpPr>
            <a:spLocks noGrp="1"/>
          </p:cNvSpPr>
          <p:nvPr>
            <p:ph type="title"/>
          </p:nvPr>
        </p:nvSpPr>
        <p:spPr>
          <a:xfrm>
            <a:off x="188772" y="299811"/>
            <a:ext cx="11447416" cy="1966912"/>
          </a:xfrm>
        </p:spPr>
        <p:txBody>
          <a:bodyPr/>
          <a:lstStyle/>
          <a:p>
            <a:pPr algn="l"/>
            <a:r>
              <a:rPr lang="sv-SE" sz="4000" dirty="0">
                <a:latin typeface="Arial" panose="020B0604020202020204" pitchFamily="34" charset="0"/>
                <a:cs typeface="Arial" panose="020B0604020202020204" pitchFamily="34" charset="0"/>
              </a:rPr>
              <a:t>Unika besökare samt intresseanmälningar januari </a:t>
            </a:r>
            <a:r>
              <a:rPr lang="sv-SE" sz="4000" dirty="0">
                <a:highlight>
                  <a:srgbClr val="FFFFFF"/>
                </a:highlight>
                <a:latin typeface="Arial" panose="020B0604020202020204" pitchFamily="34" charset="0"/>
                <a:cs typeface="Arial" panose="020B0604020202020204" pitchFamily="34" charset="0"/>
              </a:rPr>
              <a:t>2020-april</a:t>
            </a:r>
            <a:r>
              <a:rPr lang="sv-SE" sz="4000" baseline="0" dirty="0">
                <a:highlight>
                  <a:srgbClr val="FFFFFF"/>
                </a:highlight>
                <a:latin typeface="Arial" panose="020B0604020202020204" pitchFamily="34" charset="0"/>
                <a:cs typeface="Arial" panose="020B0604020202020204" pitchFamily="34" charset="0"/>
              </a:rPr>
              <a:t> 2022</a:t>
            </a:r>
            <a:r>
              <a:rPr lang="sv-SE" sz="3200" dirty="0"/>
              <a:t/>
            </a:r>
            <a:br>
              <a:rPr lang="sv-SE" sz="3200" dirty="0"/>
            </a:br>
            <a:endParaRPr lang="sv-SE" sz="3200" dirty="0"/>
          </a:p>
        </p:txBody>
      </p:sp>
      <p:sp>
        <p:nvSpPr>
          <p:cNvPr id="7" name="Rubrik 1">
            <a:extLst>
              <a:ext uri="{FF2B5EF4-FFF2-40B4-BE49-F238E27FC236}">
                <a16:creationId xmlns:a16="http://schemas.microsoft.com/office/drawing/2014/main" id="{8A80EF85-6BFA-4B33-8DA6-E9E637B350D2}"/>
              </a:ext>
            </a:extLst>
          </p:cNvPr>
          <p:cNvSpPr txBox="1">
            <a:spLocks/>
          </p:cNvSpPr>
          <p:nvPr/>
        </p:nvSpPr>
        <p:spPr>
          <a:xfrm>
            <a:off x="385658" y="1917828"/>
            <a:ext cx="2081462" cy="383769"/>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j-ea"/>
                <a:cs typeface="+mj-cs"/>
              </a:rPr>
              <a:t>Antal unika besökare</a:t>
            </a:r>
            <a:br>
              <a:rPr kumimoji="0" lang="sv-SE" sz="1100" b="1" i="0" u="none" strike="noStrike" kern="1200" cap="none" spc="0" normalizeH="0" baseline="0" noProof="0" dirty="0">
                <a:ln>
                  <a:noFill/>
                </a:ln>
                <a:solidFill>
                  <a:prstClr val="black"/>
                </a:solidFill>
                <a:effectLst/>
                <a:uLnTx/>
                <a:uFillTx/>
                <a:latin typeface="Arial"/>
                <a:ea typeface="+mj-ea"/>
                <a:cs typeface="+mj-cs"/>
              </a:rPr>
            </a:br>
            <a:endParaRPr kumimoji="0" lang="sv-SE" sz="1100" b="1" i="0" u="none" strike="noStrike" kern="1200" cap="none" spc="0" normalizeH="0" baseline="0" noProof="0" dirty="0">
              <a:ln>
                <a:noFill/>
              </a:ln>
              <a:solidFill>
                <a:prstClr val="black"/>
              </a:solidFill>
              <a:effectLst/>
              <a:uLnTx/>
              <a:uFillTx/>
              <a:latin typeface="Arial"/>
              <a:ea typeface="+mj-ea"/>
              <a:cs typeface="+mj-cs"/>
            </a:endParaRPr>
          </a:p>
        </p:txBody>
      </p:sp>
      <p:sp>
        <p:nvSpPr>
          <p:cNvPr id="8" name="Rubrik 1">
            <a:extLst>
              <a:ext uri="{FF2B5EF4-FFF2-40B4-BE49-F238E27FC236}">
                <a16:creationId xmlns:a16="http://schemas.microsoft.com/office/drawing/2014/main" id="{AA923119-9350-48E8-9EB8-D5EF98EB601B}"/>
              </a:ext>
            </a:extLst>
          </p:cNvPr>
          <p:cNvSpPr txBox="1">
            <a:spLocks/>
          </p:cNvSpPr>
          <p:nvPr/>
        </p:nvSpPr>
        <p:spPr>
          <a:xfrm>
            <a:off x="5912480" y="1917828"/>
            <a:ext cx="2081462" cy="383769"/>
          </a:xfrm>
          <a:prstGeom prst="rect">
            <a:avLst/>
          </a:prstGeom>
        </p:spPr>
        <p:txBody>
          <a:bodyPr vert="horz" lIns="91440" tIns="45720" rIns="91440" bIns="45720" rtlCol="0" anchor="t">
            <a:noAutofit/>
          </a:bodyPr>
          <a:lst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sv-SE" sz="1100" b="1" i="0" u="none" strike="noStrike" kern="1200" cap="none" spc="0" normalizeH="0" baseline="0" noProof="0" dirty="0">
                <a:ln>
                  <a:noFill/>
                </a:ln>
                <a:solidFill>
                  <a:prstClr val="black"/>
                </a:solidFill>
                <a:effectLst/>
                <a:uLnTx/>
                <a:uFillTx/>
                <a:latin typeface="Arial"/>
                <a:ea typeface="+mj-ea"/>
                <a:cs typeface="+mj-cs"/>
              </a:rPr>
              <a:t>Antal intresseanmälningar</a:t>
            </a:r>
            <a:br>
              <a:rPr kumimoji="0" lang="sv-SE" sz="1100" b="1" i="0" u="none" strike="noStrike" kern="1200" cap="none" spc="0" normalizeH="0" baseline="0" noProof="0" dirty="0">
                <a:ln>
                  <a:noFill/>
                </a:ln>
                <a:solidFill>
                  <a:prstClr val="black"/>
                </a:solidFill>
                <a:effectLst/>
                <a:uLnTx/>
                <a:uFillTx/>
                <a:latin typeface="Arial"/>
                <a:ea typeface="+mj-ea"/>
                <a:cs typeface="+mj-cs"/>
              </a:rPr>
            </a:br>
            <a:endParaRPr kumimoji="0" lang="sv-SE" sz="11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0" name="Diagram 9">
            <a:extLst>
              <a:ext uri="{FF2B5EF4-FFF2-40B4-BE49-F238E27FC236}">
                <a16:creationId xmlns:a16="http://schemas.microsoft.com/office/drawing/2014/main" id="{CF67B7DD-FBD9-45D8-BE20-6A1B757C09C5}"/>
              </a:ext>
            </a:extLst>
          </p:cNvPr>
          <p:cNvGraphicFramePr>
            <a:graphicFrameLocks/>
          </p:cNvGraphicFramePr>
          <p:nvPr/>
        </p:nvGraphicFramePr>
        <p:xfrm>
          <a:off x="385658" y="2178695"/>
          <a:ext cx="5163184" cy="3192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 10">
            <a:extLst>
              <a:ext uri="{FF2B5EF4-FFF2-40B4-BE49-F238E27FC236}">
                <a16:creationId xmlns:a16="http://schemas.microsoft.com/office/drawing/2014/main" id="{494287B0-6139-4A7E-9DB5-3F037DB5162F}"/>
              </a:ext>
            </a:extLst>
          </p:cNvPr>
          <p:cNvGraphicFramePr>
            <a:graphicFrameLocks/>
          </p:cNvGraphicFramePr>
          <p:nvPr/>
        </p:nvGraphicFramePr>
        <p:xfrm>
          <a:off x="5912480" y="2178695"/>
          <a:ext cx="5710342" cy="319207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ruta 4">
            <a:extLst>
              <a:ext uri="{FF2B5EF4-FFF2-40B4-BE49-F238E27FC236}">
                <a16:creationId xmlns:a16="http://schemas.microsoft.com/office/drawing/2014/main" id="{FE1BB0BC-CC9B-4D55-972E-8D7FD0010D35}"/>
              </a:ext>
            </a:extLst>
          </p:cNvPr>
          <p:cNvSpPr txBox="1"/>
          <p:nvPr/>
        </p:nvSpPr>
        <p:spPr>
          <a:xfrm>
            <a:off x="810162" y="3289357"/>
            <a:ext cx="1066342"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a:ln>
                  <a:noFill/>
                </a:ln>
                <a:solidFill>
                  <a:prstClr val="black"/>
                </a:solidFill>
                <a:effectLst/>
                <a:uLnTx/>
                <a:uFillTx/>
                <a:latin typeface="Arial"/>
                <a:ea typeface="+mn-ea"/>
                <a:cs typeface="+mn-cs"/>
              </a:rPr>
              <a:t>Lilla hjärtat uppmärksammas i media i februari 2020</a:t>
            </a:r>
          </a:p>
        </p:txBody>
      </p:sp>
    </p:spTree>
    <p:extLst>
      <p:ext uri="{BB962C8B-B14F-4D97-AF65-F5344CB8AC3E}">
        <p14:creationId xmlns:p14="http://schemas.microsoft.com/office/powerpoint/2010/main" val="2990069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722A6E61-4E19-F94D-B11B-892FB05F6412}"/>
              </a:ext>
            </a:extLst>
          </p:cNvPr>
          <p:cNvSpPr txBox="1"/>
          <p:nvPr/>
        </p:nvSpPr>
        <p:spPr>
          <a:xfrm>
            <a:off x="6280727" y="4021331"/>
            <a:ext cx="460457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400" normalizeH="0" baseline="0" noProof="0" dirty="0">
                <a:ln>
                  <a:noFill/>
                </a:ln>
                <a:solidFill>
                  <a:srgbClr val="0E92A8"/>
                </a:solidFill>
                <a:effectLst/>
                <a:uLnTx/>
                <a:uFillTx/>
                <a:latin typeface="Arial"/>
                <a:ea typeface="+mn-ea"/>
                <a:cs typeface="+mn-cs"/>
              </a:rPr>
              <a:t>1 av 5</a:t>
            </a:r>
          </a:p>
        </p:txBody>
      </p:sp>
      <p:sp>
        <p:nvSpPr>
          <p:cNvPr id="7" name="Rektangel 6">
            <a:extLst>
              <a:ext uri="{FF2B5EF4-FFF2-40B4-BE49-F238E27FC236}">
                <a16:creationId xmlns:a16="http://schemas.microsoft.com/office/drawing/2014/main" id="{76137DC6-59E9-3249-B3D5-4451D558B813}"/>
              </a:ext>
            </a:extLst>
          </p:cNvPr>
          <p:cNvSpPr/>
          <p:nvPr/>
        </p:nvSpPr>
        <p:spPr>
          <a:xfrm>
            <a:off x="6026679" y="4941870"/>
            <a:ext cx="5112671"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Arial"/>
                <a:ea typeface="+mn-ea"/>
                <a:cs typeface="+mn-cs"/>
              </a:rPr>
              <a:t>av alla unika besökare skickar intresseanmälan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14" name="textruta 13">
            <a:extLst>
              <a:ext uri="{FF2B5EF4-FFF2-40B4-BE49-F238E27FC236}">
                <a16:creationId xmlns:a16="http://schemas.microsoft.com/office/drawing/2014/main" id="{E8C7D2DF-DE24-544A-B418-32F4B1E4C353}"/>
              </a:ext>
            </a:extLst>
          </p:cNvPr>
          <p:cNvSpPr txBox="1"/>
          <p:nvPr/>
        </p:nvSpPr>
        <p:spPr>
          <a:xfrm>
            <a:off x="340883" y="3324553"/>
            <a:ext cx="4410079" cy="166199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a:ln>
                  <a:noFill/>
                </a:ln>
                <a:solidFill>
                  <a:srgbClr val="F5BD00"/>
                </a:solidFill>
                <a:effectLst/>
                <a:uLnTx/>
                <a:uFillTx/>
                <a:latin typeface="Arial"/>
                <a:ea typeface="+mn-ea"/>
                <a:cs typeface="+mn-cs"/>
              </a:rPr>
              <a:t>3 126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Arial"/>
                <a:ea typeface="+mn-ea"/>
                <a:cs typeface="+mn-cs"/>
              </a:rPr>
              <a:t>intresseanmälningar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Arial"/>
                <a:ea typeface="+mn-ea"/>
                <a:cs typeface="+mn-cs"/>
              </a:rPr>
              <a:t>under jan-april 2022 </a:t>
            </a:r>
          </a:p>
        </p:txBody>
      </p:sp>
      <p:grpSp>
        <p:nvGrpSpPr>
          <p:cNvPr id="24" name="Bild 2" descr="Man med hel fyllning">
            <a:extLst>
              <a:ext uri="{FF2B5EF4-FFF2-40B4-BE49-F238E27FC236}">
                <a16:creationId xmlns:a16="http://schemas.microsoft.com/office/drawing/2014/main" id="{F87082AE-D6C0-488E-802F-589926662028}"/>
              </a:ext>
            </a:extLst>
          </p:cNvPr>
          <p:cNvGrpSpPr/>
          <p:nvPr/>
        </p:nvGrpSpPr>
        <p:grpSpPr>
          <a:xfrm>
            <a:off x="6521136" y="1237326"/>
            <a:ext cx="1298671" cy="2656372"/>
            <a:chOff x="6406196" y="1141281"/>
            <a:chExt cx="1298671" cy="2656372"/>
          </a:xfrm>
          <a:solidFill>
            <a:srgbClr val="000000"/>
          </a:solidFill>
        </p:grpSpPr>
        <p:sp>
          <p:nvSpPr>
            <p:cNvPr id="25" name="Frihandsfigur: Form 24">
              <a:extLst>
                <a:ext uri="{FF2B5EF4-FFF2-40B4-BE49-F238E27FC236}">
                  <a16:creationId xmlns:a16="http://schemas.microsoft.com/office/drawing/2014/main" id="{F05DBA8B-555D-455C-BD79-9615D911B7C2}"/>
                </a:ext>
              </a:extLst>
            </p:cNvPr>
            <p:cNvSpPr/>
            <p:nvPr/>
          </p:nvSpPr>
          <p:spPr>
            <a:xfrm>
              <a:off x="6819410" y="1141281"/>
              <a:ext cx="472244" cy="472244"/>
            </a:xfrm>
            <a:custGeom>
              <a:avLst/>
              <a:gdLst>
                <a:gd name="connsiteX0" fmla="*/ 472244 w 472244"/>
                <a:gd name="connsiteY0" fmla="*/ 236122 h 472244"/>
                <a:gd name="connsiteX1" fmla="*/ 236122 w 472244"/>
                <a:gd name="connsiteY1" fmla="*/ 472244 h 472244"/>
                <a:gd name="connsiteX2" fmla="*/ 0 w 472244"/>
                <a:gd name="connsiteY2" fmla="*/ 236122 h 472244"/>
                <a:gd name="connsiteX3" fmla="*/ 236122 w 472244"/>
                <a:gd name="connsiteY3" fmla="*/ 0 h 472244"/>
                <a:gd name="connsiteX4" fmla="*/ 472244 w 472244"/>
                <a:gd name="connsiteY4" fmla="*/ 236122 h 472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244" h="472244">
                  <a:moveTo>
                    <a:pt x="472244" y="236122"/>
                  </a:moveTo>
                  <a:cubicBezTo>
                    <a:pt x="472244" y="366529"/>
                    <a:pt x="366529" y="472244"/>
                    <a:pt x="236122" y="472244"/>
                  </a:cubicBezTo>
                  <a:cubicBezTo>
                    <a:pt x="105715" y="472244"/>
                    <a:pt x="0" y="366529"/>
                    <a:pt x="0" y="236122"/>
                  </a:cubicBezTo>
                  <a:cubicBezTo>
                    <a:pt x="0" y="105715"/>
                    <a:pt x="105715" y="0"/>
                    <a:pt x="236122" y="0"/>
                  </a:cubicBezTo>
                  <a:cubicBezTo>
                    <a:pt x="366529" y="0"/>
                    <a:pt x="472244" y="105715"/>
                    <a:pt x="472244" y="236122"/>
                  </a:cubicBezTo>
                  <a:close/>
                </a:path>
              </a:pathLst>
            </a:custGeom>
            <a:solidFill>
              <a:srgbClr val="000000"/>
            </a:solidFill>
            <a:ln w="294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ihandsfigur: Form 25">
              <a:extLst>
                <a:ext uri="{FF2B5EF4-FFF2-40B4-BE49-F238E27FC236}">
                  <a16:creationId xmlns:a16="http://schemas.microsoft.com/office/drawing/2014/main" id="{47654426-1057-4790-A30E-5D9DEB62A0F7}"/>
                </a:ext>
              </a:extLst>
            </p:cNvPr>
            <p:cNvSpPr/>
            <p:nvPr/>
          </p:nvSpPr>
          <p:spPr>
            <a:xfrm>
              <a:off x="6406196" y="1672556"/>
              <a:ext cx="1298671" cy="2125098"/>
            </a:xfrm>
            <a:custGeom>
              <a:avLst/>
              <a:gdLst>
                <a:gd name="connsiteX0" fmla="*/ 1292768 w 1298671"/>
                <a:gd name="connsiteY0" fmla="*/ 920876 h 2125098"/>
                <a:gd name="connsiteX1" fmla="*/ 1127483 w 1298671"/>
                <a:gd name="connsiteY1" fmla="*/ 218413 h 2125098"/>
                <a:gd name="connsiteX2" fmla="*/ 1092064 w 1298671"/>
                <a:gd name="connsiteY2" fmla="*/ 153479 h 2125098"/>
                <a:gd name="connsiteX3" fmla="*/ 844136 w 1298671"/>
                <a:gd name="connsiteY3" fmla="*/ 23612 h 2125098"/>
                <a:gd name="connsiteX4" fmla="*/ 649336 w 1298671"/>
                <a:gd name="connsiteY4" fmla="*/ 0 h 2125098"/>
                <a:gd name="connsiteX5" fmla="*/ 454535 w 1298671"/>
                <a:gd name="connsiteY5" fmla="*/ 29515 h 2125098"/>
                <a:gd name="connsiteX6" fmla="*/ 206607 w 1298671"/>
                <a:gd name="connsiteY6" fmla="*/ 159382 h 2125098"/>
                <a:gd name="connsiteX7" fmla="*/ 171188 w 1298671"/>
                <a:gd name="connsiteY7" fmla="*/ 224316 h 2125098"/>
                <a:gd name="connsiteX8" fmla="*/ 5903 w 1298671"/>
                <a:gd name="connsiteY8" fmla="*/ 926779 h 2125098"/>
                <a:gd name="connsiteX9" fmla="*/ 0 w 1298671"/>
                <a:gd name="connsiteY9" fmla="*/ 956294 h 2125098"/>
                <a:gd name="connsiteX10" fmla="*/ 118061 w 1298671"/>
                <a:gd name="connsiteY10" fmla="*/ 1074355 h 2125098"/>
                <a:gd name="connsiteX11" fmla="*/ 230219 w 1298671"/>
                <a:gd name="connsiteY11" fmla="*/ 985809 h 2125098"/>
                <a:gd name="connsiteX12" fmla="*/ 354183 w 1298671"/>
                <a:gd name="connsiteY12" fmla="*/ 472244 h 2125098"/>
                <a:gd name="connsiteX13" fmla="*/ 354183 w 1298671"/>
                <a:gd name="connsiteY13" fmla="*/ 2125098 h 2125098"/>
                <a:gd name="connsiteX14" fmla="*/ 590305 w 1298671"/>
                <a:gd name="connsiteY14" fmla="*/ 2125098 h 2125098"/>
                <a:gd name="connsiteX15" fmla="*/ 590305 w 1298671"/>
                <a:gd name="connsiteY15" fmla="*/ 1062549 h 2125098"/>
                <a:gd name="connsiteX16" fmla="*/ 708366 w 1298671"/>
                <a:gd name="connsiteY16" fmla="*/ 1062549 h 2125098"/>
                <a:gd name="connsiteX17" fmla="*/ 708366 w 1298671"/>
                <a:gd name="connsiteY17" fmla="*/ 2125098 h 2125098"/>
                <a:gd name="connsiteX18" fmla="*/ 944488 w 1298671"/>
                <a:gd name="connsiteY18" fmla="*/ 2125098 h 2125098"/>
                <a:gd name="connsiteX19" fmla="*/ 944488 w 1298671"/>
                <a:gd name="connsiteY19" fmla="*/ 466341 h 2125098"/>
                <a:gd name="connsiteX20" fmla="*/ 1068452 w 1298671"/>
                <a:gd name="connsiteY20" fmla="*/ 979906 h 2125098"/>
                <a:gd name="connsiteX21" fmla="*/ 1180610 w 1298671"/>
                <a:gd name="connsiteY21" fmla="*/ 1068452 h 2125098"/>
                <a:gd name="connsiteX22" fmla="*/ 1298671 w 1298671"/>
                <a:gd name="connsiteY22" fmla="*/ 950391 h 2125098"/>
                <a:gd name="connsiteX23" fmla="*/ 1292768 w 1298671"/>
                <a:gd name="connsiteY23" fmla="*/ 920876 h 21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8671" h="2125098">
                  <a:moveTo>
                    <a:pt x="1292768" y="920876"/>
                  </a:moveTo>
                  <a:lnTo>
                    <a:pt x="1127483" y="218413"/>
                  </a:lnTo>
                  <a:cubicBezTo>
                    <a:pt x="1121580" y="194801"/>
                    <a:pt x="1109773" y="171188"/>
                    <a:pt x="1092064" y="153479"/>
                  </a:cubicBezTo>
                  <a:cubicBezTo>
                    <a:pt x="1021228" y="94449"/>
                    <a:pt x="938585" y="53127"/>
                    <a:pt x="844136" y="23612"/>
                  </a:cubicBezTo>
                  <a:cubicBezTo>
                    <a:pt x="779203" y="11806"/>
                    <a:pt x="714269" y="0"/>
                    <a:pt x="649336" y="0"/>
                  </a:cubicBezTo>
                  <a:cubicBezTo>
                    <a:pt x="584402" y="0"/>
                    <a:pt x="519468" y="11806"/>
                    <a:pt x="454535" y="29515"/>
                  </a:cubicBezTo>
                  <a:cubicBezTo>
                    <a:pt x="360086" y="53127"/>
                    <a:pt x="277443" y="100352"/>
                    <a:pt x="206607" y="159382"/>
                  </a:cubicBezTo>
                  <a:cubicBezTo>
                    <a:pt x="188898" y="177092"/>
                    <a:pt x="177092" y="200704"/>
                    <a:pt x="171188" y="224316"/>
                  </a:cubicBezTo>
                  <a:lnTo>
                    <a:pt x="5903" y="926779"/>
                  </a:lnTo>
                  <a:cubicBezTo>
                    <a:pt x="5903" y="932682"/>
                    <a:pt x="0" y="944488"/>
                    <a:pt x="0" y="956294"/>
                  </a:cubicBezTo>
                  <a:cubicBezTo>
                    <a:pt x="0" y="1021228"/>
                    <a:pt x="53127" y="1074355"/>
                    <a:pt x="118061" y="1074355"/>
                  </a:cubicBezTo>
                  <a:cubicBezTo>
                    <a:pt x="171188" y="1074355"/>
                    <a:pt x="218413" y="1033034"/>
                    <a:pt x="230219" y="985809"/>
                  </a:cubicBezTo>
                  <a:lnTo>
                    <a:pt x="354183" y="472244"/>
                  </a:lnTo>
                  <a:lnTo>
                    <a:pt x="354183" y="2125098"/>
                  </a:lnTo>
                  <a:lnTo>
                    <a:pt x="590305" y="2125098"/>
                  </a:lnTo>
                  <a:lnTo>
                    <a:pt x="590305" y="1062549"/>
                  </a:lnTo>
                  <a:lnTo>
                    <a:pt x="708366" y="1062549"/>
                  </a:lnTo>
                  <a:lnTo>
                    <a:pt x="708366" y="2125098"/>
                  </a:lnTo>
                  <a:lnTo>
                    <a:pt x="944488" y="2125098"/>
                  </a:lnTo>
                  <a:lnTo>
                    <a:pt x="944488" y="466341"/>
                  </a:lnTo>
                  <a:lnTo>
                    <a:pt x="1068452" y="979906"/>
                  </a:lnTo>
                  <a:cubicBezTo>
                    <a:pt x="1080258" y="1027131"/>
                    <a:pt x="1127483" y="1068452"/>
                    <a:pt x="1180610" y="1068452"/>
                  </a:cubicBezTo>
                  <a:cubicBezTo>
                    <a:pt x="1245544" y="1068452"/>
                    <a:pt x="1298671" y="1015325"/>
                    <a:pt x="1298671" y="950391"/>
                  </a:cubicBezTo>
                  <a:cubicBezTo>
                    <a:pt x="1298671" y="938585"/>
                    <a:pt x="1292768" y="926779"/>
                    <a:pt x="1292768" y="920876"/>
                  </a:cubicBezTo>
                  <a:close/>
                </a:path>
              </a:pathLst>
            </a:custGeom>
            <a:solidFill>
              <a:srgbClr val="000000"/>
            </a:solidFill>
            <a:ln w="294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 name="Bild 15" descr="Man med hel fyllning">
            <a:extLst>
              <a:ext uri="{FF2B5EF4-FFF2-40B4-BE49-F238E27FC236}">
                <a16:creationId xmlns:a16="http://schemas.microsoft.com/office/drawing/2014/main" id="{7307ECF5-7034-4CC0-847A-597775A17B4D}"/>
              </a:ext>
            </a:extLst>
          </p:cNvPr>
          <p:cNvGrpSpPr/>
          <p:nvPr/>
        </p:nvGrpSpPr>
        <p:grpSpPr>
          <a:xfrm>
            <a:off x="7857048" y="1213658"/>
            <a:ext cx="1298671" cy="2656372"/>
            <a:chOff x="7822928" y="1117613"/>
            <a:chExt cx="1298671" cy="2656372"/>
          </a:xfrm>
          <a:solidFill>
            <a:srgbClr val="000000"/>
          </a:solidFill>
        </p:grpSpPr>
        <p:sp>
          <p:nvSpPr>
            <p:cNvPr id="22" name="Frihandsfigur: Form 21">
              <a:extLst>
                <a:ext uri="{FF2B5EF4-FFF2-40B4-BE49-F238E27FC236}">
                  <a16:creationId xmlns:a16="http://schemas.microsoft.com/office/drawing/2014/main" id="{5202549E-8700-4E46-B485-2DD95A2576BC}"/>
                </a:ext>
              </a:extLst>
            </p:cNvPr>
            <p:cNvSpPr/>
            <p:nvPr/>
          </p:nvSpPr>
          <p:spPr>
            <a:xfrm>
              <a:off x="8236142" y="1117613"/>
              <a:ext cx="472244" cy="472244"/>
            </a:xfrm>
            <a:custGeom>
              <a:avLst/>
              <a:gdLst>
                <a:gd name="connsiteX0" fmla="*/ 472244 w 472244"/>
                <a:gd name="connsiteY0" fmla="*/ 236122 h 472244"/>
                <a:gd name="connsiteX1" fmla="*/ 236122 w 472244"/>
                <a:gd name="connsiteY1" fmla="*/ 472244 h 472244"/>
                <a:gd name="connsiteX2" fmla="*/ 0 w 472244"/>
                <a:gd name="connsiteY2" fmla="*/ 236122 h 472244"/>
                <a:gd name="connsiteX3" fmla="*/ 236122 w 472244"/>
                <a:gd name="connsiteY3" fmla="*/ 0 h 472244"/>
                <a:gd name="connsiteX4" fmla="*/ 472244 w 472244"/>
                <a:gd name="connsiteY4" fmla="*/ 236122 h 472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244" h="472244">
                  <a:moveTo>
                    <a:pt x="472244" y="236122"/>
                  </a:moveTo>
                  <a:cubicBezTo>
                    <a:pt x="472244" y="366529"/>
                    <a:pt x="366529" y="472244"/>
                    <a:pt x="236122" y="472244"/>
                  </a:cubicBezTo>
                  <a:cubicBezTo>
                    <a:pt x="105715" y="472244"/>
                    <a:pt x="0" y="366529"/>
                    <a:pt x="0" y="236122"/>
                  </a:cubicBezTo>
                  <a:cubicBezTo>
                    <a:pt x="0" y="105715"/>
                    <a:pt x="105715" y="0"/>
                    <a:pt x="236122" y="0"/>
                  </a:cubicBezTo>
                  <a:cubicBezTo>
                    <a:pt x="366529" y="0"/>
                    <a:pt x="472244" y="105715"/>
                    <a:pt x="472244" y="236122"/>
                  </a:cubicBezTo>
                  <a:close/>
                </a:path>
              </a:pathLst>
            </a:custGeom>
            <a:solidFill>
              <a:srgbClr val="000000"/>
            </a:solidFill>
            <a:ln w="294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ihandsfigur: Form 22">
              <a:extLst>
                <a:ext uri="{FF2B5EF4-FFF2-40B4-BE49-F238E27FC236}">
                  <a16:creationId xmlns:a16="http://schemas.microsoft.com/office/drawing/2014/main" id="{4B2EEBE1-AEF6-4477-82E5-58C29CE342E0}"/>
                </a:ext>
              </a:extLst>
            </p:cNvPr>
            <p:cNvSpPr/>
            <p:nvPr/>
          </p:nvSpPr>
          <p:spPr>
            <a:xfrm>
              <a:off x="7822928" y="1648888"/>
              <a:ext cx="1298671" cy="2125098"/>
            </a:xfrm>
            <a:custGeom>
              <a:avLst/>
              <a:gdLst>
                <a:gd name="connsiteX0" fmla="*/ 1292768 w 1298671"/>
                <a:gd name="connsiteY0" fmla="*/ 920876 h 2125098"/>
                <a:gd name="connsiteX1" fmla="*/ 1127483 w 1298671"/>
                <a:gd name="connsiteY1" fmla="*/ 218413 h 2125098"/>
                <a:gd name="connsiteX2" fmla="*/ 1092064 w 1298671"/>
                <a:gd name="connsiteY2" fmla="*/ 153479 h 2125098"/>
                <a:gd name="connsiteX3" fmla="*/ 844136 w 1298671"/>
                <a:gd name="connsiteY3" fmla="*/ 23612 h 2125098"/>
                <a:gd name="connsiteX4" fmla="*/ 649336 w 1298671"/>
                <a:gd name="connsiteY4" fmla="*/ 0 h 2125098"/>
                <a:gd name="connsiteX5" fmla="*/ 454535 w 1298671"/>
                <a:gd name="connsiteY5" fmla="*/ 29515 h 2125098"/>
                <a:gd name="connsiteX6" fmla="*/ 206607 w 1298671"/>
                <a:gd name="connsiteY6" fmla="*/ 159382 h 2125098"/>
                <a:gd name="connsiteX7" fmla="*/ 171188 w 1298671"/>
                <a:gd name="connsiteY7" fmla="*/ 224316 h 2125098"/>
                <a:gd name="connsiteX8" fmla="*/ 5903 w 1298671"/>
                <a:gd name="connsiteY8" fmla="*/ 926779 h 2125098"/>
                <a:gd name="connsiteX9" fmla="*/ 0 w 1298671"/>
                <a:gd name="connsiteY9" fmla="*/ 956294 h 2125098"/>
                <a:gd name="connsiteX10" fmla="*/ 118061 w 1298671"/>
                <a:gd name="connsiteY10" fmla="*/ 1074355 h 2125098"/>
                <a:gd name="connsiteX11" fmla="*/ 230219 w 1298671"/>
                <a:gd name="connsiteY11" fmla="*/ 985809 h 2125098"/>
                <a:gd name="connsiteX12" fmla="*/ 354183 w 1298671"/>
                <a:gd name="connsiteY12" fmla="*/ 472244 h 2125098"/>
                <a:gd name="connsiteX13" fmla="*/ 354183 w 1298671"/>
                <a:gd name="connsiteY13" fmla="*/ 2125098 h 2125098"/>
                <a:gd name="connsiteX14" fmla="*/ 590305 w 1298671"/>
                <a:gd name="connsiteY14" fmla="*/ 2125098 h 2125098"/>
                <a:gd name="connsiteX15" fmla="*/ 590305 w 1298671"/>
                <a:gd name="connsiteY15" fmla="*/ 1062549 h 2125098"/>
                <a:gd name="connsiteX16" fmla="*/ 708366 w 1298671"/>
                <a:gd name="connsiteY16" fmla="*/ 1062549 h 2125098"/>
                <a:gd name="connsiteX17" fmla="*/ 708366 w 1298671"/>
                <a:gd name="connsiteY17" fmla="*/ 2125098 h 2125098"/>
                <a:gd name="connsiteX18" fmla="*/ 944488 w 1298671"/>
                <a:gd name="connsiteY18" fmla="*/ 2125098 h 2125098"/>
                <a:gd name="connsiteX19" fmla="*/ 944488 w 1298671"/>
                <a:gd name="connsiteY19" fmla="*/ 466341 h 2125098"/>
                <a:gd name="connsiteX20" fmla="*/ 1068452 w 1298671"/>
                <a:gd name="connsiteY20" fmla="*/ 979906 h 2125098"/>
                <a:gd name="connsiteX21" fmla="*/ 1180610 w 1298671"/>
                <a:gd name="connsiteY21" fmla="*/ 1068452 h 2125098"/>
                <a:gd name="connsiteX22" fmla="*/ 1298671 w 1298671"/>
                <a:gd name="connsiteY22" fmla="*/ 950391 h 2125098"/>
                <a:gd name="connsiteX23" fmla="*/ 1292768 w 1298671"/>
                <a:gd name="connsiteY23" fmla="*/ 920876 h 21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8671" h="2125098">
                  <a:moveTo>
                    <a:pt x="1292768" y="920876"/>
                  </a:moveTo>
                  <a:lnTo>
                    <a:pt x="1127483" y="218413"/>
                  </a:lnTo>
                  <a:cubicBezTo>
                    <a:pt x="1121580" y="194801"/>
                    <a:pt x="1109773" y="171188"/>
                    <a:pt x="1092064" y="153479"/>
                  </a:cubicBezTo>
                  <a:cubicBezTo>
                    <a:pt x="1021228" y="94449"/>
                    <a:pt x="938585" y="53127"/>
                    <a:pt x="844136" y="23612"/>
                  </a:cubicBezTo>
                  <a:cubicBezTo>
                    <a:pt x="779203" y="11806"/>
                    <a:pt x="714269" y="0"/>
                    <a:pt x="649336" y="0"/>
                  </a:cubicBezTo>
                  <a:cubicBezTo>
                    <a:pt x="584402" y="0"/>
                    <a:pt x="519468" y="11806"/>
                    <a:pt x="454535" y="29515"/>
                  </a:cubicBezTo>
                  <a:cubicBezTo>
                    <a:pt x="360086" y="53127"/>
                    <a:pt x="277443" y="100352"/>
                    <a:pt x="206607" y="159382"/>
                  </a:cubicBezTo>
                  <a:cubicBezTo>
                    <a:pt x="188898" y="177092"/>
                    <a:pt x="177092" y="200704"/>
                    <a:pt x="171188" y="224316"/>
                  </a:cubicBezTo>
                  <a:lnTo>
                    <a:pt x="5903" y="926779"/>
                  </a:lnTo>
                  <a:cubicBezTo>
                    <a:pt x="5903" y="932682"/>
                    <a:pt x="0" y="944488"/>
                    <a:pt x="0" y="956294"/>
                  </a:cubicBezTo>
                  <a:cubicBezTo>
                    <a:pt x="0" y="1021228"/>
                    <a:pt x="53127" y="1074355"/>
                    <a:pt x="118061" y="1074355"/>
                  </a:cubicBezTo>
                  <a:cubicBezTo>
                    <a:pt x="171188" y="1074355"/>
                    <a:pt x="218413" y="1033034"/>
                    <a:pt x="230219" y="985809"/>
                  </a:cubicBezTo>
                  <a:lnTo>
                    <a:pt x="354183" y="472244"/>
                  </a:lnTo>
                  <a:lnTo>
                    <a:pt x="354183" y="2125098"/>
                  </a:lnTo>
                  <a:lnTo>
                    <a:pt x="590305" y="2125098"/>
                  </a:lnTo>
                  <a:lnTo>
                    <a:pt x="590305" y="1062549"/>
                  </a:lnTo>
                  <a:lnTo>
                    <a:pt x="708366" y="1062549"/>
                  </a:lnTo>
                  <a:lnTo>
                    <a:pt x="708366" y="2125098"/>
                  </a:lnTo>
                  <a:lnTo>
                    <a:pt x="944488" y="2125098"/>
                  </a:lnTo>
                  <a:lnTo>
                    <a:pt x="944488" y="466341"/>
                  </a:lnTo>
                  <a:lnTo>
                    <a:pt x="1068452" y="979906"/>
                  </a:lnTo>
                  <a:cubicBezTo>
                    <a:pt x="1080258" y="1027131"/>
                    <a:pt x="1127483" y="1068452"/>
                    <a:pt x="1180610" y="1068452"/>
                  </a:cubicBezTo>
                  <a:cubicBezTo>
                    <a:pt x="1245544" y="1068452"/>
                    <a:pt x="1298671" y="1015325"/>
                    <a:pt x="1298671" y="950391"/>
                  </a:cubicBezTo>
                  <a:cubicBezTo>
                    <a:pt x="1298671" y="938585"/>
                    <a:pt x="1292768" y="926779"/>
                    <a:pt x="1292768" y="920876"/>
                  </a:cubicBezTo>
                  <a:close/>
                </a:path>
              </a:pathLst>
            </a:custGeom>
            <a:solidFill>
              <a:srgbClr val="000000"/>
            </a:solidFill>
            <a:ln w="294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 name="Bild 16" descr="Man med hel fyllning">
            <a:extLst>
              <a:ext uri="{FF2B5EF4-FFF2-40B4-BE49-F238E27FC236}">
                <a16:creationId xmlns:a16="http://schemas.microsoft.com/office/drawing/2014/main" id="{A2F1C94C-7206-431A-9C7F-00A3BC504441}"/>
              </a:ext>
            </a:extLst>
          </p:cNvPr>
          <p:cNvGrpSpPr/>
          <p:nvPr/>
        </p:nvGrpSpPr>
        <p:grpSpPr>
          <a:xfrm>
            <a:off x="9199298" y="1215031"/>
            <a:ext cx="1298671" cy="2656372"/>
            <a:chOff x="9239660" y="1117613"/>
            <a:chExt cx="1298671" cy="2656372"/>
          </a:xfrm>
          <a:solidFill>
            <a:srgbClr val="000000"/>
          </a:solidFill>
        </p:grpSpPr>
        <p:sp>
          <p:nvSpPr>
            <p:cNvPr id="28" name="Frihandsfigur: Form 27">
              <a:extLst>
                <a:ext uri="{FF2B5EF4-FFF2-40B4-BE49-F238E27FC236}">
                  <a16:creationId xmlns:a16="http://schemas.microsoft.com/office/drawing/2014/main" id="{CAAEC4D4-FB90-4F9F-84D8-684792EC099A}"/>
                </a:ext>
              </a:extLst>
            </p:cNvPr>
            <p:cNvSpPr/>
            <p:nvPr/>
          </p:nvSpPr>
          <p:spPr>
            <a:xfrm>
              <a:off x="9652874" y="1117613"/>
              <a:ext cx="472244" cy="472244"/>
            </a:xfrm>
            <a:custGeom>
              <a:avLst/>
              <a:gdLst>
                <a:gd name="connsiteX0" fmla="*/ 472244 w 472244"/>
                <a:gd name="connsiteY0" fmla="*/ 236122 h 472244"/>
                <a:gd name="connsiteX1" fmla="*/ 236122 w 472244"/>
                <a:gd name="connsiteY1" fmla="*/ 472244 h 472244"/>
                <a:gd name="connsiteX2" fmla="*/ 0 w 472244"/>
                <a:gd name="connsiteY2" fmla="*/ 236122 h 472244"/>
                <a:gd name="connsiteX3" fmla="*/ 236122 w 472244"/>
                <a:gd name="connsiteY3" fmla="*/ 0 h 472244"/>
                <a:gd name="connsiteX4" fmla="*/ 472244 w 472244"/>
                <a:gd name="connsiteY4" fmla="*/ 236122 h 472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244" h="472244">
                  <a:moveTo>
                    <a:pt x="472244" y="236122"/>
                  </a:moveTo>
                  <a:cubicBezTo>
                    <a:pt x="472244" y="366529"/>
                    <a:pt x="366529" y="472244"/>
                    <a:pt x="236122" y="472244"/>
                  </a:cubicBezTo>
                  <a:cubicBezTo>
                    <a:pt x="105715" y="472244"/>
                    <a:pt x="0" y="366529"/>
                    <a:pt x="0" y="236122"/>
                  </a:cubicBezTo>
                  <a:cubicBezTo>
                    <a:pt x="0" y="105715"/>
                    <a:pt x="105715" y="0"/>
                    <a:pt x="236122" y="0"/>
                  </a:cubicBezTo>
                  <a:cubicBezTo>
                    <a:pt x="366529" y="0"/>
                    <a:pt x="472244" y="105715"/>
                    <a:pt x="472244" y="236122"/>
                  </a:cubicBezTo>
                  <a:close/>
                </a:path>
              </a:pathLst>
            </a:custGeom>
            <a:solidFill>
              <a:srgbClr val="000000"/>
            </a:solidFill>
            <a:ln w="294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ihandsfigur: Form 28">
              <a:extLst>
                <a:ext uri="{FF2B5EF4-FFF2-40B4-BE49-F238E27FC236}">
                  <a16:creationId xmlns:a16="http://schemas.microsoft.com/office/drawing/2014/main" id="{71BAC8E7-A985-43EE-9028-8A2F480656FA}"/>
                </a:ext>
              </a:extLst>
            </p:cNvPr>
            <p:cNvSpPr/>
            <p:nvPr/>
          </p:nvSpPr>
          <p:spPr>
            <a:xfrm>
              <a:off x="9239660" y="1648888"/>
              <a:ext cx="1298671" cy="2125098"/>
            </a:xfrm>
            <a:custGeom>
              <a:avLst/>
              <a:gdLst>
                <a:gd name="connsiteX0" fmla="*/ 1292768 w 1298671"/>
                <a:gd name="connsiteY0" fmla="*/ 920876 h 2125098"/>
                <a:gd name="connsiteX1" fmla="*/ 1127483 w 1298671"/>
                <a:gd name="connsiteY1" fmla="*/ 218413 h 2125098"/>
                <a:gd name="connsiteX2" fmla="*/ 1092064 w 1298671"/>
                <a:gd name="connsiteY2" fmla="*/ 153479 h 2125098"/>
                <a:gd name="connsiteX3" fmla="*/ 844136 w 1298671"/>
                <a:gd name="connsiteY3" fmla="*/ 23612 h 2125098"/>
                <a:gd name="connsiteX4" fmla="*/ 649336 w 1298671"/>
                <a:gd name="connsiteY4" fmla="*/ 0 h 2125098"/>
                <a:gd name="connsiteX5" fmla="*/ 454535 w 1298671"/>
                <a:gd name="connsiteY5" fmla="*/ 29515 h 2125098"/>
                <a:gd name="connsiteX6" fmla="*/ 206607 w 1298671"/>
                <a:gd name="connsiteY6" fmla="*/ 159382 h 2125098"/>
                <a:gd name="connsiteX7" fmla="*/ 171188 w 1298671"/>
                <a:gd name="connsiteY7" fmla="*/ 224316 h 2125098"/>
                <a:gd name="connsiteX8" fmla="*/ 5903 w 1298671"/>
                <a:gd name="connsiteY8" fmla="*/ 926779 h 2125098"/>
                <a:gd name="connsiteX9" fmla="*/ 0 w 1298671"/>
                <a:gd name="connsiteY9" fmla="*/ 956294 h 2125098"/>
                <a:gd name="connsiteX10" fmla="*/ 118061 w 1298671"/>
                <a:gd name="connsiteY10" fmla="*/ 1074355 h 2125098"/>
                <a:gd name="connsiteX11" fmla="*/ 230219 w 1298671"/>
                <a:gd name="connsiteY11" fmla="*/ 985809 h 2125098"/>
                <a:gd name="connsiteX12" fmla="*/ 354183 w 1298671"/>
                <a:gd name="connsiteY12" fmla="*/ 472244 h 2125098"/>
                <a:gd name="connsiteX13" fmla="*/ 354183 w 1298671"/>
                <a:gd name="connsiteY13" fmla="*/ 2125098 h 2125098"/>
                <a:gd name="connsiteX14" fmla="*/ 590305 w 1298671"/>
                <a:gd name="connsiteY14" fmla="*/ 2125098 h 2125098"/>
                <a:gd name="connsiteX15" fmla="*/ 590305 w 1298671"/>
                <a:gd name="connsiteY15" fmla="*/ 1062549 h 2125098"/>
                <a:gd name="connsiteX16" fmla="*/ 708366 w 1298671"/>
                <a:gd name="connsiteY16" fmla="*/ 1062549 h 2125098"/>
                <a:gd name="connsiteX17" fmla="*/ 708366 w 1298671"/>
                <a:gd name="connsiteY17" fmla="*/ 2125098 h 2125098"/>
                <a:gd name="connsiteX18" fmla="*/ 944488 w 1298671"/>
                <a:gd name="connsiteY18" fmla="*/ 2125098 h 2125098"/>
                <a:gd name="connsiteX19" fmla="*/ 944488 w 1298671"/>
                <a:gd name="connsiteY19" fmla="*/ 466341 h 2125098"/>
                <a:gd name="connsiteX20" fmla="*/ 1068452 w 1298671"/>
                <a:gd name="connsiteY20" fmla="*/ 979906 h 2125098"/>
                <a:gd name="connsiteX21" fmla="*/ 1180610 w 1298671"/>
                <a:gd name="connsiteY21" fmla="*/ 1068452 h 2125098"/>
                <a:gd name="connsiteX22" fmla="*/ 1298671 w 1298671"/>
                <a:gd name="connsiteY22" fmla="*/ 950391 h 2125098"/>
                <a:gd name="connsiteX23" fmla="*/ 1292768 w 1298671"/>
                <a:gd name="connsiteY23" fmla="*/ 920876 h 21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8671" h="2125098">
                  <a:moveTo>
                    <a:pt x="1292768" y="920876"/>
                  </a:moveTo>
                  <a:lnTo>
                    <a:pt x="1127483" y="218413"/>
                  </a:lnTo>
                  <a:cubicBezTo>
                    <a:pt x="1121580" y="194801"/>
                    <a:pt x="1109773" y="171188"/>
                    <a:pt x="1092064" y="153479"/>
                  </a:cubicBezTo>
                  <a:cubicBezTo>
                    <a:pt x="1021228" y="94449"/>
                    <a:pt x="938585" y="53127"/>
                    <a:pt x="844136" y="23612"/>
                  </a:cubicBezTo>
                  <a:cubicBezTo>
                    <a:pt x="779203" y="11806"/>
                    <a:pt x="714269" y="0"/>
                    <a:pt x="649336" y="0"/>
                  </a:cubicBezTo>
                  <a:cubicBezTo>
                    <a:pt x="584402" y="0"/>
                    <a:pt x="519468" y="11806"/>
                    <a:pt x="454535" y="29515"/>
                  </a:cubicBezTo>
                  <a:cubicBezTo>
                    <a:pt x="360086" y="53127"/>
                    <a:pt x="277443" y="100352"/>
                    <a:pt x="206607" y="159382"/>
                  </a:cubicBezTo>
                  <a:cubicBezTo>
                    <a:pt x="188898" y="177092"/>
                    <a:pt x="177092" y="200704"/>
                    <a:pt x="171188" y="224316"/>
                  </a:cubicBezTo>
                  <a:lnTo>
                    <a:pt x="5903" y="926779"/>
                  </a:lnTo>
                  <a:cubicBezTo>
                    <a:pt x="5903" y="932682"/>
                    <a:pt x="0" y="944488"/>
                    <a:pt x="0" y="956294"/>
                  </a:cubicBezTo>
                  <a:cubicBezTo>
                    <a:pt x="0" y="1021228"/>
                    <a:pt x="53127" y="1074355"/>
                    <a:pt x="118061" y="1074355"/>
                  </a:cubicBezTo>
                  <a:cubicBezTo>
                    <a:pt x="171188" y="1074355"/>
                    <a:pt x="218413" y="1033034"/>
                    <a:pt x="230219" y="985809"/>
                  </a:cubicBezTo>
                  <a:lnTo>
                    <a:pt x="354183" y="472244"/>
                  </a:lnTo>
                  <a:lnTo>
                    <a:pt x="354183" y="2125098"/>
                  </a:lnTo>
                  <a:lnTo>
                    <a:pt x="590305" y="2125098"/>
                  </a:lnTo>
                  <a:lnTo>
                    <a:pt x="590305" y="1062549"/>
                  </a:lnTo>
                  <a:lnTo>
                    <a:pt x="708366" y="1062549"/>
                  </a:lnTo>
                  <a:lnTo>
                    <a:pt x="708366" y="2125098"/>
                  </a:lnTo>
                  <a:lnTo>
                    <a:pt x="944488" y="2125098"/>
                  </a:lnTo>
                  <a:lnTo>
                    <a:pt x="944488" y="466341"/>
                  </a:lnTo>
                  <a:lnTo>
                    <a:pt x="1068452" y="979906"/>
                  </a:lnTo>
                  <a:cubicBezTo>
                    <a:pt x="1080258" y="1027131"/>
                    <a:pt x="1127483" y="1068452"/>
                    <a:pt x="1180610" y="1068452"/>
                  </a:cubicBezTo>
                  <a:cubicBezTo>
                    <a:pt x="1245544" y="1068452"/>
                    <a:pt x="1298671" y="1015325"/>
                    <a:pt x="1298671" y="950391"/>
                  </a:cubicBezTo>
                  <a:cubicBezTo>
                    <a:pt x="1298671" y="938585"/>
                    <a:pt x="1292768" y="926779"/>
                    <a:pt x="1292768" y="920876"/>
                  </a:cubicBezTo>
                  <a:close/>
                </a:path>
              </a:pathLst>
            </a:custGeom>
            <a:solidFill>
              <a:srgbClr val="000000"/>
            </a:solidFill>
            <a:ln w="294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 name="Bild 17" descr="Man med hel fyllning">
            <a:extLst>
              <a:ext uri="{FF2B5EF4-FFF2-40B4-BE49-F238E27FC236}">
                <a16:creationId xmlns:a16="http://schemas.microsoft.com/office/drawing/2014/main" id="{4AD9D974-8692-48A3-943A-4135CC538F43}"/>
              </a:ext>
            </a:extLst>
          </p:cNvPr>
          <p:cNvGrpSpPr/>
          <p:nvPr/>
        </p:nvGrpSpPr>
        <p:grpSpPr>
          <a:xfrm>
            <a:off x="5185224" y="1237327"/>
            <a:ext cx="1298671" cy="2656372"/>
            <a:chOff x="4339559" y="1074712"/>
            <a:chExt cx="1298671" cy="2656372"/>
          </a:xfrm>
          <a:solidFill>
            <a:srgbClr val="0E92A8"/>
          </a:solidFill>
        </p:grpSpPr>
        <p:sp>
          <p:nvSpPr>
            <p:cNvPr id="5" name="Frihandsfigur: Form 4">
              <a:extLst>
                <a:ext uri="{FF2B5EF4-FFF2-40B4-BE49-F238E27FC236}">
                  <a16:creationId xmlns:a16="http://schemas.microsoft.com/office/drawing/2014/main" id="{B6DAE5D3-5E34-407F-9B50-ED6A39DE0A06}"/>
                </a:ext>
              </a:extLst>
            </p:cNvPr>
            <p:cNvSpPr/>
            <p:nvPr/>
          </p:nvSpPr>
          <p:spPr>
            <a:xfrm>
              <a:off x="4752773" y="1074712"/>
              <a:ext cx="472244" cy="472244"/>
            </a:xfrm>
            <a:custGeom>
              <a:avLst/>
              <a:gdLst>
                <a:gd name="connsiteX0" fmla="*/ 472244 w 472244"/>
                <a:gd name="connsiteY0" fmla="*/ 236122 h 472244"/>
                <a:gd name="connsiteX1" fmla="*/ 236122 w 472244"/>
                <a:gd name="connsiteY1" fmla="*/ 472244 h 472244"/>
                <a:gd name="connsiteX2" fmla="*/ 0 w 472244"/>
                <a:gd name="connsiteY2" fmla="*/ 236122 h 472244"/>
                <a:gd name="connsiteX3" fmla="*/ 236122 w 472244"/>
                <a:gd name="connsiteY3" fmla="*/ 0 h 472244"/>
                <a:gd name="connsiteX4" fmla="*/ 472244 w 472244"/>
                <a:gd name="connsiteY4" fmla="*/ 236122 h 472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244" h="472244">
                  <a:moveTo>
                    <a:pt x="472244" y="236122"/>
                  </a:moveTo>
                  <a:cubicBezTo>
                    <a:pt x="472244" y="366529"/>
                    <a:pt x="366529" y="472244"/>
                    <a:pt x="236122" y="472244"/>
                  </a:cubicBezTo>
                  <a:cubicBezTo>
                    <a:pt x="105715" y="472244"/>
                    <a:pt x="0" y="366529"/>
                    <a:pt x="0" y="236122"/>
                  </a:cubicBezTo>
                  <a:cubicBezTo>
                    <a:pt x="0" y="105715"/>
                    <a:pt x="105715" y="0"/>
                    <a:pt x="236122" y="0"/>
                  </a:cubicBezTo>
                  <a:cubicBezTo>
                    <a:pt x="366529" y="0"/>
                    <a:pt x="472244" y="105715"/>
                    <a:pt x="472244" y="236122"/>
                  </a:cubicBezTo>
                  <a:close/>
                </a:path>
              </a:pathLst>
            </a:custGeom>
            <a:grpFill/>
            <a:ln w="294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ihandsfigur: Form 19">
              <a:extLst>
                <a:ext uri="{FF2B5EF4-FFF2-40B4-BE49-F238E27FC236}">
                  <a16:creationId xmlns:a16="http://schemas.microsoft.com/office/drawing/2014/main" id="{ACCB2C1B-BDE4-4EA8-B1FF-5B762BF1230C}"/>
                </a:ext>
              </a:extLst>
            </p:cNvPr>
            <p:cNvSpPr/>
            <p:nvPr/>
          </p:nvSpPr>
          <p:spPr>
            <a:xfrm>
              <a:off x="4339559" y="1605987"/>
              <a:ext cx="1298671" cy="2125098"/>
            </a:xfrm>
            <a:custGeom>
              <a:avLst/>
              <a:gdLst>
                <a:gd name="connsiteX0" fmla="*/ 1292768 w 1298671"/>
                <a:gd name="connsiteY0" fmla="*/ 920876 h 2125098"/>
                <a:gd name="connsiteX1" fmla="*/ 1127483 w 1298671"/>
                <a:gd name="connsiteY1" fmla="*/ 218413 h 2125098"/>
                <a:gd name="connsiteX2" fmla="*/ 1092064 w 1298671"/>
                <a:gd name="connsiteY2" fmla="*/ 153479 h 2125098"/>
                <a:gd name="connsiteX3" fmla="*/ 844136 w 1298671"/>
                <a:gd name="connsiteY3" fmla="*/ 23612 h 2125098"/>
                <a:gd name="connsiteX4" fmla="*/ 649336 w 1298671"/>
                <a:gd name="connsiteY4" fmla="*/ 0 h 2125098"/>
                <a:gd name="connsiteX5" fmla="*/ 454535 w 1298671"/>
                <a:gd name="connsiteY5" fmla="*/ 29515 h 2125098"/>
                <a:gd name="connsiteX6" fmla="*/ 206607 w 1298671"/>
                <a:gd name="connsiteY6" fmla="*/ 159382 h 2125098"/>
                <a:gd name="connsiteX7" fmla="*/ 171188 w 1298671"/>
                <a:gd name="connsiteY7" fmla="*/ 224316 h 2125098"/>
                <a:gd name="connsiteX8" fmla="*/ 5903 w 1298671"/>
                <a:gd name="connsiteY8" fmla="*/ 926779 h 2125098"/>
                <a:gd name="connsiteX9" fmla="*/ 0 w 1298671"/>
                <a:gd name="connsiteY9" fmla="*/ 956294 h 2125098"/>
                <a:gd name="connsiteX10" fmla="*/ 118061 w 1298671"/>
                <a:gd name="connsiteY10" fmla="*/ 1074355 h 2125098"/>
                <a:gd name="connsiteX11" fmla="*/ 230219 w 1298671"/>
                <a:gd name="connsiteY11" fmla="*/ 985809 h 2125098"/>
                <a:gd name="connsiteX12" fmla="*/ 354183 w 1298671"/>
                <a:gd name="connsiteY12" fmla="*/ 472244 h 2125098"/>
                <a:gd name="connsiteX13" fmla="*/ 354183 w 1298671"/>
                <a:gd name="connsiteY13" fmla="*/ 2125098 h 2125098"/>
                <a:gd name="connsiteX14" fmla="*/ 590305 w 1298671"/>
                <a:gd name="connsiteY14" fmla="*/ 2125098 h 2125098"/>
                <a:gd name="connsiteX15" fmla="*/ 590305 w 1298671"/>
                <a:gd name="connsiteY15" fmla="*/ 1062549 h 2125098"/>
                <a:gd name="connsiteX16" fmla="*/ 708366 w 1298671"/>
                <a:gd name="connsiteY16" fmla="*/ 1062549 h 2125098"/>
                <a:gd name="connsiteX17" fmla="*/ 708366 w 1298671"/>
                <a:gd name="connsiteY17" fmla="*/ 2125098 h 2125098"/>
                <a:gd name="connsiteX18" fmla="*/ 944488 w 1298671"/>
                <a:gd name="connsiteY18" fmla="*/ 2125098 h 2125098"/>
                <a:gd name="connsiteX19" fmla="*/ 944488 w 1298671"/>
                <a:gd name="connsiteY19" fmla="*/ 466341 h 2125098"/>
                <a:gd name="connsiteX20" fmla="*/ 1068452 w 1298671"/>
                <a:gd name="connsiteY20" fmla="*/ 979906 h 2125098"/>
                <a:gd name="connsiteX21" fmla="*/ 1180610 w 1298671"/>
                <a:gd name="connsiteY21" fmla="*/ 1068452 h 2125098"/>
                <a:gd name="connsiteX22" fmla="*/ 1298671 w 1298671"/>
                <a:gd name="connsiteY22" fmla="*/ 950391 h 2125098"/>
                <a:gd name="connsiteX23" fmla="*/ 1292768 w 1298671"/>
                <a:gd name="connsiteY23" fmla="*/ 920876 h 21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8671" h="2125098">
                  <a:moveTo>
                    <a:pt x="1292768" y="920876"/>
                  </a:moveTo>
                  <a:lnTo>
                    <a:pt x="1127483" y="218413"/>
                  </a:lnTo>
                  <a:cubicBezTo>
                    <a:pt x="1121580" y="194801"/>
                    <a:pt x="1109773" y="171188"/>
                    <a:pt x="1092064" y="153479"/>
                  </a:cubicBezTo>
                  <a:cubicBezTo>
                    <a:pt x="1021228" y="94449"/>
                    <a:pt x="938585" y="53127"/>
                    <a:pt x="844136" y="23612"/>
                  </a:cubicBezTo>
                  <a:cubicBezTo>
                    <a:pt x="779203" y="11806"/>
                    <a:pt x="714269" y="0"/>
                    <a:pt x="649336" y="0"/>
                  </a:cubicBezTo>
                  <a:cubicBezTo>
                    <a:pt x="584402" y="0"/>
                    <a:pt x="519468" y="11806"/>
                    <a:pt x="454535" y="29515"/>
                  </a:cubicBezTo>
                  <a:cubicBezTo>
                    <a:pt x="360086" y="53127"/>
                    <a:pt x="277443" y="100352"/>
                    <a:pt x="206607" y="159382"/>
                  </a:cubicBezTo>
                  <a:cubicBezTo>
                    <a:pt x="188898" y="177092"/>
                    <a:pt x="177092" y="200704"/>
                    <a:pt x="171188" y="224316"/>
                  </a:cubicBezTo>
                  <a:lnTo>
                    <a:pt x="5903" y="926779"/>
                  </a:lnTo>
                  <a:cubicBezTo>
                    <a:pt x="5903" y="932682"/>
                    <a:pt x="0" y="944488"/>
                    <a:pt x="0" y="956294"/>
                  </a:cubicBezTo>
                  <a:cubicBezTo>
                    <a:pt x="0" y="1021228"/>
                    <a:pt x="53127" y="1074355"/>
                    <a:pt x="118061" y="1074355"/>
                  </a:cubicBezTo>
                  <a:cubicBezTo>
                    <a:pt x="171188" y="1074355"/>
                    <a:pt x="218413" y="1033034"/>
                    <a:pt x="230219" y="985809"/>
                  </a:cubicBezTo>
                  <a:lnTo>
                    <a:pt x="354183" y="472244"/>
                  </a:lnTo>
                  <a:lnTo>
                    <a:pt x="354183" y="2125098"/>
                  </a:lnTo>
                  <a:lnTo>
                    <a:pt x="590305" y="2125098"/>
                  </a:lnTo>
                  <a:lnTo>
                    <a:pt x="590305" y="1062549"/>
                  </a:lnTo>
                  <a:lnTo>
                    <a:pt x="708366" y="1062549"/>
                  </a:lnTo>
                  <a:lnTo>
                    <a:pt x="708366" y="2125098"/>
                  </a:lnTo>
                  <a:lnTo>
                    <a:pt x="944488" y="2125098"/>
                  </a:lnTo>
                  <a:lnTo>
                    <a:pt x="944488" y="466341"/>
                  </a:lnTo>
                  <a:lnTo>
                    <a:pt x="1068452" y="979906"/>
                  </a:lnTo>
                  <a:cubicBezTo>
                    <a:pt x="1080258" y="1027131"/>
                    <a:pt x="1127483" y="1068452"/>
                    <a:pt x="1180610" y="1068452"/>
                  </a:cubicBezTo>
                  <a:cubicBezTo>
                    <a:pt x="1245544" y="1068452"/>
                    <a:pt x="1298671" y="1015325"/>
                    <a:pt x="1298671" y="950391"/>
                  </a:cubicBezTo>
                  <a:cubicBezTo>
                    <a:pt x="1298671" y="938585"/>
                    <a:pt x="1292768" y="926779"/>
                    <a:pt x="1292768" y="920876"/>
                  </a:cubicBezTo>
                  <a:close/>
                </a:path>
              </a:pathLst>
            </a:custGeom>
            <a:grpFill/>
            <a:ln w="294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0" name="Bild 18" descr="Man med hel fyllning">
            <a:extLst>
              <a:ext uri="{FF2B5EF4-FFF2-40B4-BE49-F238E27FC236}">
                <a16:creationId xmlns:a16="http://schemas.microsoft.com/office/drawing/2014/main" id="{3AE2DD8B-BDA0-4C91-9FE2-547DF9DFCB1F}"/>
              </a:ext>
            </a:extLst>
          </p:cNvPr>
          <p:cNvGrpSpPr/>
          <p:nvPr/>
        </p:nvGrpSpPr>
        <p:grpSpPr>
          <a:xfrm>
            <a:off x="10541548" y="1213658"/>
            <a:ext cx="1298671" cy="2656372"/>
            <a:chOff x="10656392" y="1141281"/>
            <a:chExt cx="1298671" cy="2656372"/>
          </a:xfrm>
          <a:solidFill>
            <a:srgbClr val="000000"/>
          </a:solidFill>
        </p:grpSpPr>
        <p:sp>
          <p:nvSpPr>
            <p:cNvPr id="31" name="Frihandsfigur: Form 30">
              <a:extLst>
                <a:ext uri="{FF2B5EF4-FFF2-40B4-BE49-F238E27FC236}">
                  <a16:creationId xmlns:a16="http://schemas.microsoft.com/office/drawing/2014/main" id="{A8C6DFF0-DB56-4DE8-BC8E-B70AAB534AE5}"/>
                </a:ext>
              </a:extLst>
            </p:cNvPr>
            <p:cNvSpPr/>
            <p:nvPr/>
          </p:nvSpPr>
          <p:spPr>
            <a:xfrm>
              <a:off x="11069606" y="1141281"/>
              <a:ext cx="472244" cy="472244"/>
            </a:xfrm>
            <a:custGeom>
              <a:avLst/>
              <a:gdLst>
                <a:gd name="connsiteX0" fmla="*/ 472244 w 472244"/>
                <a:gd name="connsiteY0" fmla="*/ 236122 h 472244"/>
                <a:gd name="connsiteX1" fmla="*/ 236122 w 472244"/>
                <a:gd name="connsiteY1" fmla="*/ 472244 h 472244"/>
                <a:gd name="connsiteX2" fmla="*/ 0 w 472244"/>
                <a:gd name="connsiteY2" fmla="*/ 236122 h 472244"/>
                <a:gd name="connsiteX3" fmla="*/ 236122 w 472244"/>
                <a:gd name="connsiteY3" fmla="*/ 0 h 472244"/>
                <a:gd name="connsiteX4" fmla="*/ 472244 w 472244"/>
                <a:gd name="connsiteY4" fmla="*/ 236122 h 472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244" h="472244">
                  <a:moveTo>
                    <a:pt x="472244" y="236122"/>
                  </a:moveTo>
                  <a:cubicBezTo>
                    <a:pt x="472244" y="366529"/>
                    <a:pt x="366529" y="472244"/>
                    <a:pt x="236122" y="472244"/>
                  </a:cubicBezTo>
                  <a:cubicBezTo>
                    <a:pt x="105715" y="472244"/>
                    <a:pt x="0" y="366529"/>
                    <a:pt x="0" y="236122"/>
                  </a:cubicBezTo>
                  <a:cubicBezTo>
                    <a:pt x="0" y="105715"/>
                    <a:pt x="105715" y="0"/>
                    <a:pt x="236122" y="0"/>
                  </a:cubicBezTo>
                  <a:cubicBezTo>
                    <a:pt x="366529" y="0"/>
                    <a:pt x="472244" y="105715"/>
                    <a:pt x="472244" y="236122"/>
                  </a:cubicBezTo>
                  <a:close/>
                </a:path>
              </a:pathLst>
            </a:custGeom>
            <a:solidFill>
              <a:srgbClr val="000000"/>
            </a:solidFill>
            <a:ln w="294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sp>
          <p:nvSpPr>
            <p:cNvPr id="1024" name="Frihandsfigur: Form 1023">
              <a:extLst>
                <a:ext uri="{FF2B5EF4-FFF2-40B4-BE49-F238E27FC236}">
                  <a16:creationId xmlns:a16="http://schemas.microsoft.com/office/drawing/2014/main" id="{450F3B0C-CFC6-4C78-A3D3-82DED98518C6}"/>
                </a:ext>
              </a:extLst>
            </p:cNvPr>
            <p:cNvSpPr/>
            <p:nvPr/>
          </p:nvSpPr>
          <p:spPr>
            <a:xfrm>
              <a:off x="10656392" y="1672556"/>
              <a:ext cx="1298671" cy="2125098"/>
            </a:xfrm>
            <a:custGeom>
              <a:avLst/>
              <a:gdLst>
                <a:gd name="connsiteX0" fmla="*/ 1292768 w 1298671"/>
                <a:gd name="connsiteY0" fmla="*/ 920876 h 2125098"/>
                <a:gd name="connsiteX1" fmla="*/ 1127483 w 1298671"/>
                <a:gd name="connsiteY1" fmla="*/ 218413 h 2125098"/>
                <a:gd name="connsiteX2" fmla="*/ 1092064 w 1298671"/>
                <a:gd name="connsiteY2" fmla="*/ 153479 h 2125098"/>
                <a:gd name="connsiteX3" fmla="*/ 844136 w 1298671"/>
                <a:gd name="connsiteY3" fmla="*/ 23612 h 2125098"/>
                <a:gd name="connsiteX4" fmla="*/ 649336 w 1298671"/>
                <a:gd name="connsiteY4" fmla="*/ 0 h 2125098"/>
                <a:gd name="connsiteX5" fmla="*/ 454535 w 1298671"/>
                <a:gd name="connsiteY5" fmla="*/ 29515 h 2125098"/>
                <a:gd name="connsiteX6" fmla="*/ 206607 w 1298671"/>
                <a:gd name="connsiteY6" fmla="*/ 159382 h 2125098"/>
                <a:gd name="connsiteX7" fmla="*/ 171188 w 1298671"/>
                <a:gd name="connsiteY7" fmla="*/ 224316 h 2125098"/>
                <a:gd name="connsiteX8" fmla="*/ 5903 w 1298671"/>
                <a:gd name="connsiteY8" fmla="*/ 926779 h 2125098"/>
                <a:gd name="connsiteX9" fmla="*/ 0 w 1298671"/>
                <a:gd name="connsiteY9" fmla="*/ 956294 h 2125098"/>
                <a:gd name="connsiteX10" fmla="*/ 118061 w 1298671"/>
                <a:gd name="connsiteY10" fmla="*/ 1074355 h 2125098"/>
                <a:gd name="connsiteX11" fmla="*/ 230219 w 1298671"/>
                <a:gd name="connsiteY11" fmla="*/ 985809 h 2125098"/>
                <a:gd name="connsiteX12" fmla="*/ 354183 w 1298671"/>
                <a:gd name="connsiteY12" fmla="*/ 472244 h 2125098"/>
                <a:gd name="connsiteX13" fmla="*/ 354183 w 1298671"/>
                <a:gd name="connsiteY13" fmla="*/ 2125098 h 2125098"/>
                <a:gd name="connsiteX14" fmla="*/ 590305 w 1298671"/>
                <a:gd name="connsiteY14" fmla="*/ 2125098 h 2125098"/>
                <a:gd name="connsiteX15" fmla="*/ 590305 w 1298671"/>
                <a:gd name="connsiteY15" fmla="*/ 1062549 h 2125098"/>
                <a:gd name="connsiteX16" fmla="*/ 708366 w 1298671"/>
                <a:gd name="connsiteY16" fmla="*/ 1062549 h 2125098"/>
                <a:gd name="connsiteX17" fmla="*/ 708366 w 1298671"/>
                <a:gd name="connsiteY17" fmla="*/ 2125098 h 2125098"/>
                <a:gd name="connsiteX18" fmla="*/ 944488 w 1298671"/>
                <a:gd name="connsiteY18" fmla="*/ 2125098 h 2125098"/>
                <a:gd name="connsiteX19" fmla="*/ 944488 w 1298671"/>
                <a:gd name="connsiteY19" fmla="*/ 466341 h 2125098"/>
                <a:gd name="connsiteX20" fmla="*/ 1068452 w 1298671"/>
                <a:gd name="connsiteY20" fmla="*/ 979906 h 2125098"/>
                <a:gd name="connsiteX21" fmla="*/ 1180610 w 1298671"/>
                <a:gd name="connsiteY21" fmla="*/ 1068452 h 2125098"/>
                <a:gd name="connsiteX22" fmla="*/ 1298671 w 1298671"/>
                <a:gd name="connsiteY22" fmla="*/ 950391 h 2125098"/>
                <a:gd name="connsiteX23" fmla="*/ 1292768 w 1298671"/>
                <a:gd name="connsiteY23" fmla="*/ 920876 h 21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8671" h="2125098">
                  <a:moveTo>
                    <a:pt x="1292768" y="920876"/>
                  </a:moveTo>
                  <a:lnTo>
                    <a:pt x="1127483" y="218413"/>
                  </a:lnTo>
                  <a:cubicBezTo>
                    <a:pt x="1121580" y="194801"/>
                    <a:pt x="1109773" y="171188"/>
                    <a:pt x="1092064" y="153479"/>
                  </a:cubicBezTo>
                  <a:cubicBezTo>
                    <a:pt x="1021228" y="94449"/>
                    <a:pt x="938585" y="53127"/>
                    <a:pt x="844136" y="23612"/>
                  </a:cubicBezTo>
                  <a:cubicBezTo>
                    <a:pt x="779203" y="11806"/>
                    <a:pt x="714269" y="0"/>
                    <a:pt x="649336" y="0"/>
                  </a:cubicBezTo>
                  <a:cubicBezTo>
                    <a:pt x="584402" y="0"/>
                    <a:pt x="519468" y="11806"/>
                    <a:pt x="454535" y="29515"/>
                  </a:cubicBezTo>
                  <a:cubicBezTo>
                    <a:pt x="360086" y="53127"/>
                    <a:pt x="277443" y="100352"/>
                    <a:pt x="206607" y="159382"/>
                  </a:cubicBezTo>
                  <a:cubicBezTo>
                    <a:pt x="188898" y="177092"/>
                    <a:pt x="177092" y="200704"/>
                    <a:pt x="171188" y="224316"/>
                  </a:cubicBezTo>
                  <a:lnTo>
                    <a:pt x="5903" y="926779"/>
                  </a:lnTo>
                  <a:cubicBezTo>
                    <a:pt x="5903" y="932682"/>
                    <a:pt x="0" y="944488"/>
                    <a:pt x="0" y="956294"/>
                  </a:cubicBezTo>
                  <a:cubicBezTo>
                    <a:pt x="0" y="1021228"/>
                    <a:pt x="53127" y="1074355"/>
                    <a:pt x="118061" y="1074355"/>
                  </a:cubicBezTo>
                  <a:cubicBezTo>
                    <a:pt x="171188" y="1074355"/>
                    <a:pt x="218413" y="1033034"/>
                    <a:pt x="230219" y="985809"/>
                  </a:cubicBezTo>
                  <a:lnTo>
                    <a:pt x="354183" y="472244"/>
                  </a:lnTo>
                  <a:lnTo>
                    <a:pt x="354183" y="2125098"/>
                  </a:lnTo>
                  <a:lnTo>
                    <a:pt x="590305" y="2125098"/>
                  </a:lnTo>
                  <a:lnTo>
                    <a:pt x="590305" y="1062549"/>
                  </a:lnTo>
                  <a:lnTo>
                    <a:pt x="708366" y="1062549"/>
                  </a:lnTo>
                  <a:lnTo>
                    <a:pt x="708366" y="2125098"/>
                  </a:lnTo>
                  <a:lnTo>
                    <a:pt x="944488" y="2125098"/>
                  </a:lnTo>
                  <a:lnTo>
                    <a:pt x="944488" y="466341"/>
                  </a:lnTo>
                  <a:lnTo>
                    <a:pt x="1068452" y="979906"/>
                  </a:lnTo>
                  <a:cubicBezTo>
                    <a:pt x="1080258" y="1027131"/>
                    <a:pt x="1127483" y="1068452"/>
                    <a:pt x="1180610" y="1068452"/>
                  </a:cubicBezTo>
                  <a:cubicBezTo>
                    <a:pt x="1245544" y="1068452"/>
                    <a:pt x="1298671" y="1015325"/>
                    <a:pt x="1298671" y="950391"/>
                  </a:cubicBezTo>
                  <a:cubicBezTo>
                    <a:pt x="1298671" y="938585"/>
                    <a:pt x="1292768" y="926779"/>
                    <a:pt x="1292768" y="920876"/>
                  </a:cubicBezTo>
                  <a:close/>
                </a:path>
              </a:pathLst>
            </a:custGeom>
            <a:solidFill>
              <a:srgbClr val="000000"/>
            </a:solidFill>
            <a:ln w="2946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5" name="textruta 34">
            <a:extLst>
              <a:ext uri="{FF2B5EF4-FFF2-40B4-BE49-F238E27FC236}">
                <a16:creationId xmlns:a16="http://schemas.microsoft.com/office/drawing/2014/main" id="{57BF3C1B-AF29-4BDB-936B-A2FD71DDE3A9}"/>
              </a:ext>
            </a:extLst>
          </p:cNvPr>
          <p:cNvSpPr txBox="1"/>
          <p:nvPr/>
        </p:nvSpPr>
        <p:spPr>
          <a:xfrm>
            <a:off x="0" y="1403848"/>
            <a:ext cx="5091844" cy="1292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5400" b="1" i="0" u="none" strike="noStrike" kern="1200" cap="none" spc="0" normalizeH="0" baseline="0" noProof="0" dirty="0">
                <a:ln>
                  <a:noFill/>
                </a:ln>
                <a:solidFill>
                  <a:srgbClr val="AE4356"/>
                </a:solidFill>
                <a:effectLst/>
                <a:uLnTx/>
                <a:uFillTx/>
                <a:latin typeface="Arial"/>
                <a:ea typeface="+mn-ea"/>
                <a:cs typeface="+mn-cs"/>
              </a:rPr>
              <a:t>31 052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latin typeface="Arial"/>
                <a:ea typeface="+mn-ea"/>
                <a:cs typeface="+mn-cs"/>
              </a:rPr>
              <a:t>intresseanmälningar sedan start </a:t>
            </a:r>
          </a:p>
        </p:txBody>
      </p:sp>
    </p:spTree>
    <p:extLst>
      <p:ext uri="{BB962C8B-B14F-4D97-AF65-F5344CB8AC3E}">
        <p14:creationId xmlns:p14="http://schemas.microsoft.com/office/powerpoint/2010/main" val="1365734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Bildobjekt 5" descr="banners_ver02.pdf"/>
          <p:cNvPicPr>
            <a:picLocks noChangeAspect="1"/>
          </p:cNvPicPr>
          <p:nvPr/>
        </p:nvPicPr>
        <p:blipFill>
          <a:blip r:embed="rId2">
            <a:extLst>
              <a:ext uri="{28A0092B-C50C-407E-A947-70E740481C1C}">
                <a14:useLocalDpi xmlns:a14="http://schemas.microsoft.com/office/drawing/2010/main" val="0"/>
              </a:ext>
            </a:extLst>
          </a:blip>
          <a:srcRect l="7257" t="15289" r="55582" b="7327"/>
          <a:stretch>
            <a:fillRect/>
          </a:stretch>
        </p:blipFill>
        <p:spPr bwMode="auto">
          <a:xfrm>
            <a:off x="4569758" y="2212407"/>
            <a:ext cx="2233118" cy="328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p:cNvSpPr>
            <a:spLocks noChangeArrowheads="1"/>
          </p:cNvSpPr>
          <p:nvPr/>
        </p:nvSpPr>
        <p:spPr bwMode="auto">
          <a:xfrm rot="-242981">
            <a:off x="1044790" y="3770434"/>
            <a:ext cx="2311275" cy="2735062"/>
          </a:xfrm>
          <a:prstGeom prst="rect">
            <a:avLst/>
          </a:prstGeom>
          <a:solidFill>
            <a:schemeClr val="bg1"/>
          </a:solidFill>
          <a:ln w="9525">
            <a:solidFill>
              <a:srgbClr val="BFBFBF"/>
            </a:solidFill>
            <a:miter lim="800000"/>
            <a:headEnd/>
            <a:tailEnd/>
          </a:ln>
          <a:effectLst>
            <a:outerShdw blurRad="40000" dist="23000" dir="5400000" rotWithShape="0">
              <a:srgbClr val="808080">
                <a:alpha val="34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21508" name="Bildobjekt 3" descr="FLYGBLAD_ver01.pdf"/>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rot="-242981">
            <a:off x="1131112" y="3660775"/>
            <a:ext cx="2026753" cy="286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ruta 7">
            <a:extLst>
              <a:ext uri="{FF2B5EF4-FFF2-40B4-BE49-F238E27FC236}">
                <a16:creationId xmlns:a16="http://schemas.microsoft.com/office/drawing/2014/main" id="{0241F48A-70EB-4C0E-AD51-003CDECA8802}"/>
              </a:ext>
            </a:extLst>
          </p:cNvPr>
          <p:cNvSpPr txBox="1"/>
          <p:nvPr/>
        </p:nvSpPr>
        <p:spPr>
          <a:xfrm>
            <a:off x="746942" y="749348"/>
            <a:ext cx="9741546" cy="819040"/>
          </a:xfrm>
          <a:prstGeom prst="rect">
            <a:avLst/>
          </a:prstGeom>
        </p:spPr>
        <p:txBody>
          <a:bodyPr vert="horz" lIns="91440" tIns="45720" rIns="91440" bIns="45720" rtlCol="0" anchor="t">
            <a:noAutofit/>
          </a:bodyPr>
          <a:lstStyle>
            <a:defPPr>
              <a:defRPr lang="sv-SE"/>
            </a:defPPr>
            <a:lvl1pPr>
              <a:lnSpc>
                <a:spcPct val="95000"/>
              </a:lnSpc>
              <a:spcBef>
                <a:spcPct val="0"/>
              </a:spcBef>
              <a:spcAft>
                <a:spcPts val="600"/>
              </a:spcAft>
              <a:defRPr sz="4400" b="1">
                <a:latin typeface="+mj-lt"/>
                <a:ea typeface="+mj-ea"/>
                <a:cs typeface="+mj-cs"/>
              </a:defRPr>
            </a:lvl1pPr>
          </a:lstStyle>
          <a:p>
            <a:pPr marL="0" marR="0" lvl="0" indent="0" algn="l" defTabSz="914400" rtl="0" eaLnBrk="1" fontAlgn="auto" latinLnBrk="0" hangingPunct="1">
              <a:lnSpc>
                <a:spcPct val="95000"/>
              </a:lnSpc>
              <a:spcBef>
                <a:spcPct val="0"/>
              </a:spcBef>
              <a:spcAft>
                <a:spcPts val="600"/>
              </a:spcAft>
              <a:buClrTx/>
              <a:buSzTx/>
              <a:buFontTx/>
              <a:buNone/>
              <a:tabLst/>
              <a:defRPr/>
            </a:pPr>
            <a:r>
              <a:rPr kumimoji="0" lang="sv-SE" sz="5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Marknadsföringsmaterial</a:t>
            </a:r>
          </a:p>
        </p:txBody>
      </p:sp>
      <p:pic>
        <p:nvPicPr>
          <p:cNvPr id="3" name="Bildobjekt 2">
            <a:extLst>
              <a:ext uri="{FF2B5EF4-FFF2-40B4-BE49-F238E27FC236}">
                <a16:creationId xmlns:a16="http://schemas.microsoft.com/office/drawing/2014/main" id="{7D8EBADE-C536-48EA-859A-57CB08A140EB}"/>
              </a:ext>
            </a:extLst>
          </p:cNvPr>
          <p:cNvPicPr>
            <a:picLocks noChangeAspect="1"/>
          </p:cNvPicPr>
          <p:nvPr/>
        </p:nvPicPr>
        <p:blipFill rotWithShape="1">
          <a:blip r:embed="rId4"/>
          <a:srcRect b="348"/>
          <a:stretch/>
        </p:blipFill>
        <p:spPr>
          <a:xfrm>
            <a:off x="7552877" y="2464635"/>
            <a:ext cx="2942176" cy="3566809"/>
          </a:xfrm>
          <a:prstGeom prst="rect">
            <a:avLst/>
          </a:prstGeom>
        </p:spPr>
      </p:pic>
      <p:sp>
        <p:nvSpPr>
          <p:cNvPr id="9" name="textruta 8">
            <a:extLst>
              <a:ext uri="{FF2B5EF4-FFF2-40B4-BE49-F238E27FC236}">
                <a16:creationId xmlns:a16="http://schemas.microsoft.com/office/drawing/2014/main" id="{508D448E-7074-4597-8C03-244CB3CAD7C8}"/>
              </a:ext>
            </a:extLst>
          </p:cNvPr>
          <p:cNvSpPr txBox="1"/>
          <p:nvPr/>
        </p:nvSpPr>
        <p:spPr>
          <a:xfrm>
            <a:off x="877581" y="1835093"/>
            <a:ext cx="6096000" cy="17543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Flygblad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Banners till hemsida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Bilder till sociala medier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Annonser för tryckt media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Presentationsmaterial PPT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Filmer för sociala medier</a:t>
            </a:r>
          </a:p>
        </p:txBody>
      </p:sp>
    </p:spTree>
    <p:extLst>
      <p:ext uri="{BB962C8B-B14F-4D97-AF65-F5344CB8AC3E}">
        <p14:creationId xmlns:p14="http://schemas.microsoft.com/office/powerpoint/2010/main" val="612474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638C4B-C191-42A1-BBA1-0B796F511D13}"/>
              </a:ext>
            </a:extLst>
          </p:cNvPr>
          <p:cNvSpPr>
            <a:spLocks noGrp="1"/>
          </p:cNvSpPr>
          <p:nvPr>
            <p:ph type="title"/>
          </p:nvPr>
        </p:nvSpPr>
        <p:spPr>
          <a:xfrm>
            <a:off x="263670" y="292098"/>
            <a:ext cx="6412980" cy="1013171"/>
          </a:xfrm>
        </p:spPr>
        <p:txBody>
          <a:bodyPr/>
          <a:lstStyle/>
          <a:p>
            <a:pPr algn="ctr"/>
            <a:r>
              <a:rPr lang="sv-SE" b="1" dirty="0">
                <a:latin typeface="Arial" panose="020B0604020202020204" pitchFamily="34" charset="0"/>
                <a:cs typeface="Arial" panose="020B0604020202020204" pitchFamily="34" charset="0"/>
              </a:rPr>
              <a:t>Säkra videomöten</a:t>
            </a:r>
          </a:p>
        </p:txBody>
      </p:sp>
      <p:sp>
        <p:nvSpPr>
          <p:cNvPr id="3" name="Platshållare för innehåll 2">
            <a:extLst>
              <a:ext uri="{FF2B5EF4-FFF2-40B4-BE49-F238E27FC236}">
                <a16:creationId xmlns:a16="http://schemas.microsoft.com/office/drawing/2014/main" id="{5D84FB9E-DC96-453B-BC7D-26B05BFE7F1F}"/>
              </a:ext>
            </a:extLst>
          </p:cNvPr>
          <p:cNvSpPr>
            <a:spLocks noGrp="1"/>
          </p:cNvSpPr>
          <p:nvPr>
            <p:ph idx="4294967295"/>
          </p:nvPr>
        </p:nvSpPr>
        <p:spPr>
          <a:xfrm>
            <a:off x="360749" y="1550324"/>
            <a:ext cx="4648200" cy="2898775"/>
          </a:xfrm>
        </p:spPr>
        <p:txBody>
          <a:bodyPr/>
          <a:lstStyle/>
          <a:p>
            <a:r>
              <a:rPr lang="sv-SE" sz="1800" dirty="0">
                <a:solidFill>
                  <a:schemeClr val="tx1"/>
                </a:solidFill>
              </a:rPr>
              <a:t>Underlättar vid familjehemsrekrytering och distanskommunikation där man delar känslig information. </a:t>
            </a:r>
          </a:p>
          <a:p>
            <a:r>
              <a:rPr lang="sv-SE" sz="1800" dirty="0">
                <a:solidFill>
                  <a:schemeClr val="tx1"/>
                </a:solidFill>
              </a:rPr>
              <a:t>Ingår i abonnemanget FamiljehemSverige med upp till tio användare</a:t>
            </a:r>
          </a:p>
          <a:p>
            <a:r>
              <a:rPr lang="sv-SE" sz="1800" dirty="0">
                <a:solidFill>
                  <a:schemeClr val="tx1"/>
                </a:solidFill>
              </a:rPr>
              <a:t>Alla som ansluter sig till ett möte i Säkra videomöten har en egen krypterad uppkoppling via svenska servrar</a:t>
            </a:r>
          </a:p>
          <a:p>
            <a:r>
              <a:rPr lang="sv-SE" sz="1800" dirty="0">
                <a:solidFill>
                  <a:schemeClr val="tx1"/>
                </a:solidFill>
              </a:rPr>
              <a:t>Inget i mötet sparas</a:t>
            </a:r>
          </a:p>
          <a:p>
            <a:r>
              <a:rPr lang="sv-SE" sz="1800" dirty="0">
                <a:solidFill>
                  <a:schemeClr val="tx1"/>
                </a:solidFill>
              </a:rPr>
              <a:t>Uppdaterad 2022 med nya funktioner </a:t>
            </a:r>
          </a:p>
          <a:p>
            <a:endParaRPr lang="sv-SE" sz="1600" dirty="0">
              <a:solidFill>
                <a:schemeClr val="tx1"/>
              </a:solidFill>
            </a:endParaRPr>
          </a:p>
        </p:txBody>
      </p:sp>
      <p:sp>
        <p:nvSpPr>
          <p:cNvPr id="7" name="Rektangel 6"/>
          <p:cNvSpPr/>
          <p:nvPr/>
        </p:nvSpPr>
        <p:spPr>
          <a:xfrm>
            <a:off x="1598741" y="5994784"/>
            <a:ext cx="900975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hlinkClick r:id="rId3"/>
              </a:rPr>
              <a:t>www.uppdragpsykiskhalsa.se/e-tjansten-familjehemsverige/sakra-videomoten/</a:t>
            </a:r>
            <a:r>
              <a:rPr kumimoji="0" lang="sv-SE" sz="1800" b="0" i="0" u="none" strike="noStrike" kern="1200" cap="none" spc="0" normalizeH="0" baseline="0" noProof="0" dirty="0">
                <a:ln>
                  <a:noFill/>
                </a:ln>
                <a:solidFill>
                  <a:prstClr val="black"/>
                </a:solidFill>
                <a:effectLst/>
                <a:uLnTx/>
                <a:uFillTx/>
                <a:latin typeface="Arial"/>
                <a:ea typeface="+mn-ea"/>
                <a:cs typeface="+mn-cs"/>
              </a:rPr>
              <a:t> </a:t>
            </a:r>
          </a:p>
        </p:txBody>
      </p:sp>
      <p:sp>
        <p:nvSpPr>
          <p:cNvPr id="9" name="textruta 8">
            <a:extLst>
              <a:ext uri="{FF2B5EF4-FFF2-40B4-BE49-F238E27FC236}">
                <a16:creationId xmlns:a16="http://schemas.microsoft.com/office/drawing/2014/main" id="{5F2A2BD0-63DD-4FBF-B38D-2CDAE5FFAB79}"/>
              </a:ext>
            </a:extLst>
          </p:cNvPr>
          <p:cNvSpPr txBox="1"/>
          <p:nvPr/>
        </p:nvSpPr>
        <p:spPr>
          <a:xfrm>
            <a:off x="19680258" y="1947819"/>
            <a:ext cx="4297205" cy="45448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000000"/>
                </a:solidFill>
                <a:effectLst/>
                <a:uLnTx/>
                <a:uFillTx/>
                <a:latin typeface="Calibri" panose="020F0502020204030204"/>
                <a:ea typeface="+mn-ea"/>
                <a:cs typeface="+mn-cs"/>
                <a:sym typeface="Helvetica Neue"/>
              </a:rPr>
              <a:t>Detta fungerar för upp till 50 deltagare och ger en flexibilitet för mötesansvarige att använda väntrum</a:t>
            </a: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sv-SE" sz="1800" b="1" i="0" u="none" strike="noStrike" kern="0" cap="none" spc="0" normalizeH="0" baseline="0" noProof="0" dirty="0">
              <a:ln>
                <a:noFill/>
              </a:ln>
              <a:solidFill>
                <a:srgbClr val="000000"/>
              </a:solidFill>
              <a:effectLst/>
              <a:uLnTx/>
              <a:uFillTx/>
              <a:latin typeface="Calibri" panose="020F0502020204030204"/>
              <a:ea typeface="+mn-ea"/>
              <a:cs typeface="+mn-cs"/>
              <a:sym typeface="Helvetica Neue"/>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sv-SE" sz="1800" b="1" i="0" u="none" strike="noStrike" kern="0" cap="none" spc="0" normalizeH="0" baseline="0" noProof="0" dirty="0">
              <a:ln>
                <a:noFill/>
              </a:ln>
              <a:solidFill>
                <a:srgbClr val="000000"/>
              </a:solidFill>
              <a:effectLst/>
              <a:uLnTx/>
              <a:uFillTx/>
              <a:latin typeface="Calibri" panose="020F0502020204030204"/>
              <a:ea typeface="+mn-ea"/>
              <a:cs typeface="+mn-cs"/>
              <a:sym typeface="Helvetica Neue"/>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sv-SE" sz="1800" b="1" i="0" u="none" strike="noStrike" kern="0" cap="none" spc="0" normalizeH="0" baseline="0" noProof="0" dirty="0">
              <a:ln>
                <a:noFill/>
              </a:ln>
              <a:solidFill>
                <a:srgbClr val="000000"/>
              </a:solidFill>
              <a:effectLst/>
              <a:uLnTx/>
              <a:uFillTx/>
              <a:latin typeface="Calibri" panose="020F0502020204030204"/>
              <a:ea typeface="+mn-ea"/>
              <a:cs typeface="+mn-cs"/>
              <a:sym typeface="Helvetica Neue"/>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sv-SE" sz="1800" b="1" i="0" u="none" strike="noStrike" kern="0" cap="none" spc="0" normalizeH="0" baseline="0" noProof="0" dirty="0">
              <a:ln>
                <a:noFill/>
              </a:ln>
              <a:solidFill>
                <a:srgbClr val="000000"/>
              </a:solidFill>
              <a:effectLst/>
              <a:uLnTx/>
              <a:uFillTx/>
              <a:latin typeface="Calibri" panose="020F0502020204030204"/>
              <a:ea typeface="+mn-ea"/>
              <a:cs typeface="+mn-cs"/>
              <a:sym typeface="Helvetica Neue"/>
            </a:endParaRPr>
          </a:p>
          <a:p>
            <a:pPr marL="0" marR="0" lvl="0" indent="0" algn="l" defTabSz="412750" rtl="0" eaLnBrk="1" fontAlgn="auto" latinLnBrk="0" hangingPunct="0">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000000"/>
                </a:solidFill>
                <a:effectLst/>
                <a:uLnTx/>
                <a:uFillTx/>
                <a:latin typeface="Calibri" panose="020F0502020204030204"/>
                <a:ea typeface="+mn-ea"/>
                <a:cs typeface="+mn-cs"/>
                <a:sym typeface="Helvetica Neue"/>
              </a:rPr>
              <a:t>Detta fungerar för upp till 50 deltagare och ger en flexibilitet för mötesansvarige att använda väntrum både före och under mötet</a:t>
            </a: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000000"/>
              </a:solidFill>
              <a:effectLst/>
              <a:uLnTx/>
              <a:uFillTx/>
              <a:latin typeface="Calibri" panose="020F0502020204030204"/>
              <a:ea typeface="+mn-ea"/>
              <a:cs typeface="+mn-cs"/>
              <a:sym typeface="Helvetica Neue"/>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000000"/>
              </a:solidFill>
              <a:effectLst/>
              <a:uLnTx/>
              <a:uFillTx/>
              <a:latin typeface="Calibri" panose="020F0502020204030204"/>
              <a:ea typeface="+mn-ea"/>
              <a:cs typeface="+mn-cs"/>
              <a:sym typeface="Helvetica Neue"/>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000000"/>
              </a:solidFill>
              <a:effectLst/>
              <a:uLnTx/>
              <a:uFillTx/>
              <a:latin typeface="Calibri" panose="020F0502020204030204"/>
              <a:ea typeface="+mn-ea"/>
              <a:cs typeface="+mn-cs"/>
              <a:sym typeface="Helvetica Neue"/>
            </a:endParaRPr>
          </a:p>
          <a:p>
            <a:pPr marL="0" marR="0" lvl="1" indent="0" algn="l" defTabSz="412750" rtl="0" eaLnBrk="1" fontAlgn="auto" latinLnBrk="0" hangingPunct="0">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000000"/>
              </a:solidFill>
              <a:effectLst/>
              <a:uLnTx/>
              <a:uFillTx/>
              <a:latin typeface="Calibri" panose="020F0502020204030204"/>
              <a:ea typeface="+mn-ea"/>
              <a:cs typeface="+mn-cs"/>
              <a:sym typeface="Helvetica Neue"/>
            </a:endParaRPr>
          </a:p>
          <a:p>
            <a:pPr marL="0" marR="0" lvl="1" indent="0" algn="l" defTabSz="412750" rtl="0" eaLnBrk="1" fontAlgn="auto" latinLnBrk="0" hangingPunct="0">
              <a:lnSpc>
                <a:spcPct val="100000"/>
              </a:lnSpc>
              <a:spcBef>
                <a:spcPts val="0"/>
              </a:spcBef>
              <a:spcAft>
                <a:spcPts val="0"/>
              </a:spcAft>
              <a:buClrTx/>
              <a:buSzTx/>
              <a:buFontTx/>
              <a:buNone/>
              <a:tabLst/>
              <a:defRPr/>
            </a:pPr>
            <a:endParaRPr kumimoji="0" lang="sv-SE" sz="1200" b="0" i="0" u="none" strike="noStrike" kern="0" cap="none" spc="0" normalizeH="0" baseline="0" noProof="0" dirty="0">
              <a:ln>
                <a:noFill/>
              </a:ln>
              <a:solidFill>
                <a:srgbClr val="000000"/>
              </a:solidFill>
              <a:effectLst/>
              <a:uLnTx/>
              <a:uFillTx/>
              <a:latin typeface="Calibri" panose="020F0502020204030204"/>
              <a:ea typeface="+mn-ea"/>
              <a:cs typeface="+mn-cs"/>
              <a:sym typeface="Helvetica Neue"/>
            </a:endParaRPr>
          </a:p>
          <a:p>
            <a:pPr marL="0" marR="0" lvl="1" indent="0" algn="l" defTabSz="412750" rtl="0" eaLnBrk="1" fontAlgn="auto" latinLnBrk="0" hangingPunct="0">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000000"/>
                </a:solidFill>
                <a:effectLst/>
                <a:uLnTx/>
                <a:uFillTx/>
                <a:latin typeface="Calibri" panose="020F0502020204030204"/>
                <a:ea typeface="+mn-ea"/>
                <a:cs typeface="+mn-cs"/>
                <a:sym typeface="Helvetica Neue"/>
              </a:rPr>
              <a:t>Detta fungerar för mindre antal deltagare (max 4) och är gjort för internmöten.</a:t>
            </a: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000000"/>
              </a:solidFill>
              <a:effectLst/>
              <a:uLnTx/>
              <a:uFillTx/>
              <a:latin typeface="Calibri" panose="020F0502020204030204"/>
              <a:ea typeface="+mn-ea"/>
              <a:cs typeface="+mn-cs"/>
              <a:sym typeface="Helvetica Neue"/>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srgbClr val="000000"/>
              </a:solidFill>
              <a:effectLst/>
              <a:uLnTx/>
              <a:uFillTx/>
              <a:latin typeface="Calibri" panose="020F0502020204030204"/>
              <a:ea typeface="+mn-ea"/>
              <a:cs typeface="+mn-cs"/>
              <a:sym typeface="Helvetica Neue"/>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sv-SE" sz="1400" b="0" i="0" u="none" strike="noStrike" kern="0" cap="none" spc="0" normalizeH="0" baseline="0" noProof="0" dirty="0">
              <a:ln>
                <a:noFill/>
              </a:ln>
              <a:solidFill>
                <a:srgbClr val="000000"/>
              </a:solidFill>
              <a:effectLst/>
              <a:uLnTx/>
              <a:uFillTx/>
              <a:latin typeface="Calibri" panose="020F0502020204030204"/>
              <a:ea typeface="+mn-ea"/>
              <a:cs typeface="+mn-cs"/>
              <a:sym typeface="Helvetica Neue"/>
            </a:endParaRPr>
          </a:p>
          <a:p>
            <a:pPr marL="0" marR="0" lvl="0" indent="0" algn="l" defTabSz="412750" rtl="0" eaLnBrk="1" fontAlgn="auto" latinLnBrk="0" hangingPunct="0">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srgbClr val="000000"/>
              </a:solidFill>
              <a:effectLst/>
              <a:uLnTx/>
              <a:uFillTx/>
              <a:latin typeface="Calibri" panose="020F0502020204030204"/>
              <a:ea typeface="Helvetica Neue"/>
              <a:cs typeface="Helvetica Neue"/>
              <a:sym typeface="Helvetica Neue"/>
            </a:endParaRPr>
          </a:p>
        </p:txBody>
      </p:sp>
      <p:pic>
        <p:nvPicPr>
          <p:cNvPr id="10" name="Bildobjekt 9">
            <a:extLst>
              <a:ext uri="{FF2B5EF4-FFF2-40B4-BE49-F238E27FC236}">
                <a16:creationId xmlns:a16="http://schemas.microsoft.com/office/drawing/2014/main" id="{D79144DF-4E6A-438E-B043-9D9017B105B6}"/>
              </a:ext>
            </a:extLst>
          </p:cNvPr>
          <p:cNvPicPr>
            <a:picLocks noChangeAspect="1"/>
          </p:cNvPicPr>
          <p:nvPr/>
        </p:nvPicPr>
        <p:blipFill rotWithShape="1">
          <a:blip r:embed="rId4">
            <a:extLst>
              <a:ext uri="{28A0092B-C50C-407E-A947-70E740481C1C}">
                <a14:useLocalDpi xmlns:a14="http://schemas.microsoft.com/office/drawing/2010/main" val="0"/>
              </a:ext>
            </a:extLst>
          </a:blip>
          <a:srcRect l="82160" t="6498" r="2258" b="8871"/>
          <a:stretch/>
        </p:blipFill>
        <p:spPr>
          <a:xfrm>
            <a:off x="10345271" y="762442"/>
            <a:ext cx="1485980" cy="5199834"/>
          </a:xfrm>
          <a:prstGeom prst="rect">
            <a:avLst/>
          </a:prstGeom>
        </p:spPr>
      </p:pic>
      <p:pic>
        <p:nvPicPr>
          <p:cNvPr id="11" name="Bildobjekt 10">
            <a:extLst>
              <a:ext uri="{FF2B5EF4-FFF2-40B4-BE49-F238E27FC236}">
                <a16:creationId xmlns:a16="http://schemas.microsoft.com/office/drawing/2014/main" id="{145A9536-3BD3-46A6-ADED-93DE8CA060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80258" y="1232547"/>
            <a:ext cx="2115163" cy="715273"/>
          </a:xfrm>
          <a:prstGeom prst="rect">
            <a:avLst/>
          </a:prstGeom>
        </p:spPr>
      </p:pic>
      <p:pic>
        <p:nvPicPr>
          <p:cNvPr id="12" name="Bildobjekt 11">
            <a:extLst>
              <a:ext uri="{FF2B5EF4-FFF2-40B4-BE49-F238E27FC236}">
                <a16:creationId xmlns:a16="http://schemas.microsoft.com/office/drawing/2014/main" id="{5AAEB55E-EF8B-4305-B5CB-69675A364F31}"/>
              </a:ext>
            </a:extLst>
          </p:cNvPr>
          <p:cNvPicPr>
            <a:picLocks noChangeAspect="1"/>
          </p:cNvPicPr>
          <p:nvPr/>
        </p:nvPicPr>
        <p:blipFill rotWithShape="1">
          <a:blip r:embed="rId6">
            <a:extLst>
              <a:ext uri="{28A0092B-C50C-407E-A947-70E740481C1C}">
                <a14:useLocalDpi xmlns:a14="http://schemas.microsoft.com/office/drawing/2010/main" val="0"/>
              </a:ext>
            </a:extLst>
          </a:blip>
          <a:srcRect r="12171" b="16001"/>
          <a:stretch/>
        </p:blipFill>
        <p:spPr>
          <a:xfrm>
            <a:off x="5079916" y="1305269"/>
            <a:ext cx="5048095" cy="4344022"/>
          </a:xfrm>
          <a:prstGeom prst="rect">
            <a:avLst/>
          </a:prstGeom>
          <a:ln>
            <a:noFill/>
          </a:ln>
          <a:effectLst>
            <a:outerShdw blurRad="292100" dist="139700" dir="2700000" algn="tl" rotWithShape="0">
              <a:srgbClr val="333333">
                <a:alpha val="65000"/>
              </a:srgbClr>
            </a:outerShdw>
          </a:effectLst>
        </p:spPr>
      </p:pic>
      <p:sp>
        <p:nvSpPr>
          <p:cNvPr id="18" name="textruta 17">
            <a:extLst>
              <a:ext uri="{FF2B5EF4-FFF2-40B4-BE49-F238E27FC236}">
                <a16:creationId xmlns:a16="http://schemas.microsoft.com/office/drawing/2014/main" id="{41E4DC55-FA5E-47CC-A7AC-50E10A3D9C47}"/>
              </a:ext>
            </a:extLst>
          </p:cNvPr>
          <p:cNvSpPr txBox="1"/>
          <p:nvPr/>
        </p:nvSpPr>
        <p:spPr>
          <a:xfrm>
            <a:off x="13869861" y="7019729"/>
            <a:ext cx="3056874" cy="646331"/>
          </a:xfrm>
          <a:prstGeom prst="rect">
            <a:avLst/>
          </a:prstGeom>
          <a:noFill/>
        </p:spPr>
        <p:txBody>
          <a:bodyPr wrap="square">
            <a:spAutoFit/>
          </a:bodyPr>
          <a:lstStyle/>
          <a:p>
            <a:pPr marL="0" marR="0" lvl="1" indent="0" algn="l" defTabSz="412750" rtl="0" eaLnBrk="1" fontAlgn="auto" latinLnBrk="0" hangingPunct="0">
              <a:lnSpc>
                <a:spcPct val="100000"/>
              </a:lnSpc>
              <a:spcBef>
                <a:spcPts val="0"/>
              </a:spcBef>
              <a:spcAft>
                <a:spcPts val="0"/>
              </a:spcAft>
              <a:buClrTx/>
              <a:buSzTx/>
              <a:buFontTx/>
              <a:buNone/>
              <a:tabLst/>
              <a:defRPr/>
            </a:pPr>
            <a:endParaRPr kumimoji="0" lang="sv-SE" sz="1200" b="0" i="0" u="none" strike="noStrike" kern="0" cap="none" spc="0" normalizeH="0" baseline="0" noProof="0" dirty="0">
              <a:ln>
                <a:noFill/>
              </a:ln>
              <a:solidFill>
                <a:srgbClr val="000000"/>
              </a:solidFill>
              <a:effectLst/>
              <a:uLnTx/>
              <a:uFillTx/>
              <a:latin typeface="Calibri" panose="020F0502020204030204"/>
              <a:ea typeface="+mn-ea"/>
              <a:cs typeface="+mn-cs"/>
              <a:sym typeface="Helvetica Neue"/>
            </a:endParaRPr>
          </a:p>
          <a:p>
            <a:pPr marL="0" marR="0" lvl="1" indent="0" algn="l" defTabSz="412750" rtl="0" eaLnBrk="1" fontAlgn="auto" latinLnBrk="0" hangingPunct="0">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srgbClr val="000000"/>
                </a:solidFill>
                <a:effectLst/>
                <a:uLnTx/>
                <a:uFillTx/>
                <a:latin typeface="Calibri" panose="020F0502020204030204"/>
                <a:ea typeface="+mn-ea"/>
                <a:cs typeface="+mn-cs"/>
                <a:sym typeface="Helvetica Neue"/>
              </a:rPr>
              <a:t>Detta fungerar för mindre antal deltagare (max 4) och är gjort för internmöten</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08194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80324" y="734155"/>
            <a:ext cx="5341182" cy="1966912"/>
          </a:xfrm>
        </p:spPr>
        <p:txBody>
          <a:bodyPr/>
          <a:lstStyle/>
          <a:p>
            <a:pPr algn="l"/>
            <a:r>
              <a:rPr lang="sv-SE" sz="4400" b="1" dirty="0">
                <a:latin typeface="Arial" panose="020B0604020202020204" pitchFamily="34" charset="0"/>
                <a:cs typeface="Arial" panose="020B0604020202020204" pitchFamily="34" charset="0"/>
              </a:rPr>
              <a:t>Kontaktuppgifter FamiljehemSverige</a:t>
            </a:r>
            <a:br>
              <a:rPr lang="sv-SE" sz="4400" b="1" dirty="0">
                <a:latin typeface="Arial" panose="020B0604020202020204" pitchFamily="34" charset="0"/>
                <a:cs typeface="Arial" panose="020B0604020202020204" pitchFamily="34" charset="0"/>
              </a:rPr>
            </a:br>
            <a:endParaRPr lang="sv-SE" sz="4400" b="1" dirty="0">
              <a:latin typeface="Arial" panose="020B0604020202020204" pitchFamily="34" charset="0"/>
              <a:cs typeface="Arial" panose="020B0604020202020204" pitchFamily="34" charset="0"/>
            </a:endParaRPr>
          </a:p>
        </p:txBody>
      </p:sp>
      <p:sp>
        <p:nvSpPr>
          <p:cNvPr id="4" name="textruta 3"/>
          <p:cNvSpPr txBox="1"/>
          <p:nvPr/>
        </p:nvSpPr>
        <p:spPr>
          <a:xfrm>
            <a:off x="2073487" y="3315532"/>
            <a:ext cx="3169631"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Ellinor Holm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hlinkClick r:id="rId3"/>
              </a:rPr>
              <a:t>ellinor.holm@skr.se</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08-452 72 01</a:t>
            </a:r>
          </a:p>
        </p:txBody>
      </p:sp>
      <p:sp>
        <p:nvSpPr>
          <p:cNvPr id="7" name="textruta 6"/>
          <p:cNvSpPr txBox="1"/>
          <p:nvPr/>
        </p:nvSpPr>
        <p:spPr>
          <a:xfrm>
            <a:off x="2073487" y="4445428"/>
            <a:ext cx="4316006"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Sofie Johansson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hlinkClick r:id="rId4"/>
              </a:rPr>
              <a:t>sofie.johansson@skr.se</a:t>
            </a: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08-452 76 68</a:t>
            </a:r>
          </a:p>
        </p:txBody>
      </p:sp>
      <p:pic>
        <p:nvPicPr>
          <p:cNvPr id="8" name="Bildobjekt 7" descr="En bild som visar person&#10;&#10;Automatiskt genererad beskrivning">
            <a:extLst>
              <a:ext uri="{FF2B5EF4-FFF2-40B4-BE49-F238E27FC236}">
                <a16:creationId xmlns:a16="http://schemas.microsoft.com/office/drawing/2014/main" id="{D6146A79-0AD9-4381-B344-B6CB0713F17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1729" t="3191" r="23457" b="14587"/>
          <a:stretch/>
        </p:blipFill>
        <p:spPr>
          <a:xfrm>
            <a:off x="1121236" y="4381793"/>
            <a:ext cx="792000" cy="792000"/>
          </a:xfrm>
          <a:prstGeom prst="ellipse">
            <a:avLst/>
          </a:prstGeom>
          <a:effectLst>
            <a:outerShdw blurRad="292100" dist="50800" dir="2700000" algn="ctr" rotWithShape="0">
              <a:schemeClr val="tx1">
                <a:alpha val="65000"/>
              </a:schemeClr>
            </a:outerShdw>
          </a:effectLst>
        </p:spPr>
      </p:pic>
      <p:pic>
        <p:nvPicPr>
          <p:cNvPr id="10" name="Bildobjekt 9" descr="En bild som visar person, vägg, inomhus, står&#10;&#10;Automatiskt genererad beskrivning">
            <a:extLst>
              <a:ext uri="{FF2B5EF4-FFF2-40B4-BE49-F238E27FC236}">
                <a16:creationId xmlns:a16="http://schemas.microsoft.com/office/drawing/2014/main" id="{8C82EDAE-7704-4DBA-A8C0-47AFCAFF28A8}"/>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0933" r="22654" b="24784"/>
          <a:stretch/>
        </p:blipFill>
        <p:spPr>
          <a:xfrm>
            <a:off x="1117368" y="3255119"/>
            <a:ext cx="792000" cy="792000"/>
          </a:xfrm>
          <a:prstGeom prst="ellipse">
            <a:avLst/>
          </a:prstGeom>
          <a:ln>
            <a:noFill/>
          </a:ln>
          <a:effectLst>
            <a:outerShdw blurRad="292100" dist="139700" dir="2700000" algn="tl" rotWithShape="0">
              <a:srgbClr val="333333">
                <a:alpha val="65000"/>
              </a:srgbClr>
            </a:outerShdw>
          </a:effectLst>
        </p:spPr>
      </p:pic>
      <p:sp>
        <p:nvSpPr>
          <p:cNvPr id="11" name="textruta 10">
            <a:extLst>
              <a:ext uri="{FF2B5EF4-FFF2-40B4-BE49-F238E27FC236}">
                <a16:creationId xmlns:a16="http://schemas.microsoft.com/office/drawing/2014/main" id="{6EBFEFBC-EE61-4CB8-9C9A-5A10A0A2E6C6}"/>
              </a:ext>
            </a:extLst>
          </p:cNvPr>
          <p:cNvSpPr txBox="1"/>
          <p:nvPr/>
        </p:nvSpPr>
        <p:spPr>
          <a:xfrm>
            <a:off x="880324" y="2081076"/>
            <a:ext cx="455456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prstClr val="black"/>
                </a:solidFill>
                <a:effectLst/>
                <a:uLnTx/>
                <a:uFillTx/>
                <a:latin typeface="Arial"/>
                <a:ea typeface="+mn-ea"/>
                <a:cs typeface="+mn-cs"/>
                <a:hlinkClick r:id="rId7"/>
              </a:rPr>
              <a:t>familjehemsverige@skr.se</a:t>
            </a:r>
            <a:r>
              <a:rPr kumimoji="0" lang="sv-SE" sz="2800" b="0" i="0" u="none" strike="noStrike" kern="1200" cap="none" spc="0" normalizeH="0" baseline="0" noProof="0" dirty="0">
                <a:ln>
                  <a:noFill/>
                </a:ln>
                <a:solidFill>
                  <a:prstClr val="black"/>
                </a:solidFill>
                <a:effectLst/>
                <a:uLnTx/>
                <a:uFillTx/>
                <a:latin typeface="Arial"/>
                <a:ea typeface="+mn-ea"/>
                <a:cs typeface="+mn-cs"/>
              </a:rPr>
              <a:t> </a:t>
            </a:r>
          </a:p>
        </p:txBody>
      </p:sp>
      <p:pic>
        <p:nvPicPr>
          <p:cNvPr id="5" name="Bildobjekt 4" descr="En bild som visar text, vektorgrafik&#10;&#10;Automatiskt genererad beskrivning">
            <a:extLst>
              <a:ext uri="{FF2B5EF4-FFF2-40B4-BE49-F238E27FC236}">
                <a16:creationId xmlns:a16="http://schemas.microsoft.com/office/drawing/2014/main" id="{4BEA878D-CCAC-4DB8-AEAC-C6F089B6055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96000" y="1202148"/>
            <a:ext cx="5770733" cy="4453703"/>
          </a:xfrm>
          <a:prstGeom prst="rect">
            <a:avLst/>
          </a:prstGeom>
        </p:spPr>
      </p:pic>
    </p:spTree>
    <p:extLst>
      <p:ext uri="{BB962C8B-B14F-4D97-AF65-F5344CB8AC3E}">
        <p14:creationId xmlns:p14="http://schemas.microsoft.com/office/powerpoint/2010/main" val="402719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4659" y="288194"/>
            <a:ext cx="9609825" cy="675902"/>
          </a:xfrm>
        </p:spPr>
        <p:txBody>
          <a:bodyPr/>
          <a:lstStyle/>
          <a:p>
            <a:r>
              <a:rPr lang="sv-SE" sz="3200" dirty="0"/>
              <a:t>Information från UPH</a:t>
            </a:r>
          </a:p>
        </p:txBody>
      </p:sp>
      <p:sp>
        <p:nvSpPr>
          <p:cNvPr id="3" name="textruta 2"/>
          <p:cNvSpPr txBox="1"/>
          <p:nvPr/>
        </p:nvSpPr>
        <p:spPr>
          <a:xfrm>
            <a:off x="594659" y="964096"/>
            <a:ext cx="104199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Psykiatrin i siffror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Heldygnsvården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err="1">
                <a:ln>
                  <a:noFill/>
                </a:ln>
                <a:solidFill>
                  <a:prstClr val="black"/>
                </a:solidFill>
                <a:effectLst/>
                <a:uLnTx/>
                <a:uFillTx/>
                <a:latin typeface="Arial"/>
                <a:ea typeface="+mn-ea"/>
                <a:cs typeface="+mn-cs"/>
              </a:rPr>
              <a:t>FamiljehemSverige</a:t>
            </a: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Anhörigfolder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Kristider - Krishantering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Suicidprevention kommunrepresentanter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	Efterlevandestöd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Socialtjänstkartläggning och omställning till mer tidiga insatser vad sker då…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66638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stretch>
            <a:fillRect/>
          </a:stretch>
        </p:blipFill>
        <p:spPr>
          <a:xfrm>
            <a:off x="1252661" y="149555"/>
            <a:ext cx="9591675" cy="5086350"/>
          </a:xfrm>
          <a:prstGeom prst="rect">
            <a:avLst/>
          </a:prstGeom>
        </p:spPr>
      </p:pic>
      <p:sp>
        <p:nvSpPr>
          <p:cNvPr id="4" name="Rektangel 3"/>
          <p:cNvSpPr/>
          <p:nvPr/>
        </p:nvSpPr>
        <p:spPr>
          <a:xfrm>
            <a:off x="2181102" y="5552152"/>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https://anhoriga.se/globalassets/media/publicerat/informationsmaterial/folder-anhoriga-utskriftbar.pdf</a:t>
            </a:r>
          </a:p>
        </p:txBody>
      </p:sp>
    </p:spTree>
    <p:extLst>
      <p:ext uri="{BB962C8B-B14F-4D97-AF65-F5344CB8AC3E}">
        <p14:creationId xmlns:p14="http://schemas.microsoft.com/office/powerpoint/2010/main" val="19648479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4659" y="288194"/>
            <a:ext cx="9609825" cy="675902"/>
          </a:xfrm>
        </p:spPr>
        <p:txBody>
          <a:bodyPr/>
          <a:lstStyle/>
          <a:p>
            <a:r>
              <a:rPr lang="sv-SE" sz="3200" dirty="0"/>
              <a:t>Information från UPH</a:t>
            </a:r>
          </a:p>
        </p:txBody>
      </p:sp>
      <p:sp>
        <p:nvSpPr>
          <p:cNvPr id="3" name="textruta 2"/>
          <p:cNvSpPr txBox="1"/>
          <p:nvPr/>
        </p:nvSpPr>
        <p:spPr>
          <a:xfrm>
            <a:off x="594659" y="964096"/>
            <a:ext cx="104199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Psykiatrin i siffror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Heldygnsvården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err="1">
                <a:ln>
                  <a:noFill/>
                </a:ln>
                <a:solidFill>
                  <a:prstClr val="black"/>
                </a:solidFill>
                <a:effectLst/>
                <a:uLnTx/>
                <a:uFillTx/>
                <a:latin typeface="Arial"/>
                <a:ea typeface="+mn-ea"/>
                <a:cs typeface="+mn-cs"/>
              </a:rPr>
              <a:t>FamiljehemSverige</a:t>
            </a: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Anhörigfolder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a:ea typeface="+mn-ea"/>
                <a:cs typeface="+mn-cs"/>
              </a:rPr>
              <a:t>Kristider - Krishantering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Suicidprevention kommunrepresentanter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	Efterlevandestöd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Socialtjänstkartläggning och omställning till mer tidiga insatser vad sker då…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068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BA182A5A-20F8-4025-B316-31DD747E389E}"/>
              </a:ext>
            </a:extLst>
          </p:cNvPr>
          <p:cNvSpPr>
            <a:spLocks noGrp="1"/>
          </p:cNvSpPr>
          <p:nvPr>
            <p:ph type="subTitle" idx="1"/>
          </p:nvPr>
        </p:nvSpPr>
        <p:spPr/>
        <p:txBody>
          <a:bodyPr/>
          <a:lstStyle/>
          <a:p>
            <a:endParaRPr lang="sv-SE"/>
          </a:p>
        </p:txBody>
      </p:sp>
      <p:sp>
        <p:nvSpPr>
          <p:cNvPr id="3" name="Rubrik 2">
            <a:extLst>
              <a:ext uri="{FF2B5EF4-FFF2-40B4-BE49-F238E27FC236}">
                <a16:creationId xmlns:a16="http://schemas.microsoft.com/office/drawing/2014/main" id="{6F152ED1-BFB2-4F95-BF59-937B42053599}"/>
              </a:ext>
            </a:extLst>
          </p:cNvPr>
          <p:cNvSpPr>
            <a:spLocks noGrp="1"/>
          </p:cNvSpPr>
          <p:nvPr>
            <p:ph type="ctrTitle"/>
          </p:nvPr>
        </p:nvSpPr>
        <p:spPr/>
        <p:txBody>
          <a:bodyPr/>
          <a:lstStyle/>
          <a:p>
            <a:r>
              <a:rPr lang="sv-SE" dirty="0"/>
              <a:t>Kommunernas roll i arbetsmarknadspolitiken</a:t>
            </a:r>
            <a:br>
              <a:rPr lang="sv-SE" dirty="0"/>
            </a:br>
            <a:endParaRPr lang="sv-SE" dirty="0"/>
          </a:p>
        </p:txBody>
      </p:sp>
    </p:spTree>
    <p:extLst>
      <p:ext uri="{BB962C8B-B14F-4D97-AF65-F5344CB8AC3E}">
        <p14:creationId xmlns:p14="http://schemas.microsoft.com/office/powerpoint/2010/main" val="3046493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4071937" y="150747"/>
            <a:ext cx="4714254" cy="6477940"/>
          </a:xfrm>
          <a:prstGeom prst="rect">
            <a:avLst/>
          </a:prstGeom>
        </p:spPr>
      </p:pic>
    </p:spTree>
    <p:extLst>
      <p:ext uri="{BB962C8B-B14F-4D97-AF65-F5344CB8AC3E}">
        <p14:creationId xmlns:p14="http://schemas.microsoft.com/office/powerpoint/2010/main" val="1942668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585849" y="741437"/>
            <a:ext cx="11033720" cy="5516860"/>
          </a:xfrm>
          <a:prstGeom prst="rect">
            <a:avLst/>
          </a:prstGeom>
        </p:spPr>
      </p:pic>
    </p:spTree>
    <p:extLst>
      <p:ext uri="{BB962C8B-B14F-4D97-AF65-F5344CB8AC3E}">
        <p14:creationId xmlns:p14="http://schemas.microsoft.com/office/powerpoint/2010/main" val="27326995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738187" y="-519113"/>
            <a:ext cx="10715625" cy="7896225"/>
          </a:xfrm>
          <a:prstGeom prst="rect">
            <a:avLst/>
          </a:prstGeom>
        </p:spPr>
      </p:pic>
    </p:spTree>
    <p:extLst>
      <p:ext uri="{BB962C8B-B14F-4D97-AF65-F5344CB8AC3E}">
        <p14:creationId xmlns:p14="http://schemas.microsoft.com/office/powerpoint/2010/main" val="3266423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4659" y="288194"/>
            <a:ext cx="9609825" cy="675902"/>
          </a:xfrm>
        </p:spPr>
        <p:txBody>
          <a:bodyPr/>
          <a:lstStyle/>
          <a:p>
            <a:r>
              <a:rPr lang="sv-SE" sz="3600" dirty="0"/>
              <a:t>Information</a:t>
            </a:r>
            <a:r>
              <a:rPr lang="sv-SE" sz="3200" dirty="0"/>
              <a:t> från UPH</a:t>
            </a:r>
          </a:p>
        </p:txBody>
      </p:sp>
      <p:sp>
        <p:nvSpPr>
          <p:cNvPr id="3" name="textruta 2"/>
          <p:cNvSpPr txBox="1"/>
          <p:nvPr/>
        </p:nvSpPr>
        <p:spPr>
          <a:xfrm>
            <a:off x="594659" y="964096"/>
            <a:ext cx="104199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Psykiatrin i siffror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Heldygnsvården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err="1">
                <a:ln>
                  <a:noFill/>
                </a:ln>
                <a:solidFill>
                  <a:prstClr val="black"/>
                </a:solidFill>
                <a:effectLst/>
                <a:uLnTx/>
                <a:uFillTx/>
                <a:latin typeface="Arial"/>
                <a:ea typeface="+mn-ea"/>
                <a:cs typeface="+mn-cs"/>
              </a:rPr>
              <a:t>FamiljehemSverige</a:t>
            </a: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Anhörigfolder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Kristider - Krishantering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Suicidprevention kommunrepresentanter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Arial"/>
                <a:ea typeface="+mn-ea"/>
                <a:cs typeface="+mn-cs"/>
              </a:rPr>
              <a:t>	Efterlevandestöd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a:ea typeface="+mn-ea"/>
                <a:cs typeface="+mn-cs"/>
              </a:rPr>
              <a:t>Socialtjänstkartläggning och omställning till mer tidiga insatser vad sker då…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856010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878774" y="79291"/>
            <a:ext cx="7900431" cy="6122475"/>
          </a:xfrm>
          <a:prstGeom prst="rect">
            <a:avLst/>
          </a:prstGeom>
        </p:spPr>
      </p:pic>
      <p:sp>
        <p:nvSpPr>
          <p:cNvPr id="3" name="Rektangel 2"/>
          <p:cNvSpPr/>
          <p:nvPr/>
        </p:nvSpPr>
        <p:spPr>
          <a:xfrm>
            <a:off x="7453746" y="4523003"/>
            <a:ext cx="4267200"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https://www.uppdragpsykiskhalsa.se/kalender/modell-for-systematisk-kartlaggning-av-socialtjanstens-arbete-med-barn-och-unga/</a:t>
            </a:r>
          </a:p>
        </p:txBody>
      </p:sp>
    </p:spTree>
    <p:extLst>
      <p:ext uri="{BB962C8B-B14F-4D97-AF65-F5344CB8AC3E}">
        <p14:creationId xmlns:p14="http://schemas.microsoft.com/office/powerpoint/2010/main" val="12015686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Tree>
    <p:extLst>
      <p:ext uri="{BB962C8B-B14F-4D97-AF65-F5344CB8AC3E}">
        <p14:creationId xmlns:p14="http://schemas.microsoft.com/office/powerpoint/2010/main" val="3544643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49836EC-1E04-4D91-8729-3D75DEF57308}"/>
              </a:ext>
            </a:extLst>
          </p:cNvPr>
          <p:cNvSpPr>
            <a:spLocks noGrp="1"/>
          </p:cNvSpPr>
          <p:nvPr>
            <p:ph idx="1"/>
          </p:nvPr>
        </p:nvSpPr>
        <p:spPr>
          <a:xfrm>
            <a:off x="664232" y="1866900"/>
            <a:ext cx="9609825" cy="4366901"/>
          </a:xfrm>
        </p:spPr>
        <p:txBody>
          <a:bodyPr/>
          <a:lstStyle/>
          <a:p>
            <a:pPr marL="30163" indent="0">
              <a:buNone/>
            </a:pPr>
            <a:r>
              <a:rPr lang="sv-SE" b="1" dirty="0"/>
              <a:t>Föreslagen lagtext:</a:t>
            </a:r>
          </a:p>
          <a:p>
            <a:pPr marL="30163" indent="0">
              <a:buNone/>
            </a:pPr>
            <a:r>
              <a:rPr lang="sv-SE" dirty="0"/>
              <a:t>Kommuner får, efter överenskommelse med Arbetsförmedlingen, anordna aktiviteter för deltagare i arbetsmarknadspolitiska åtgärder. En sådan överenskommelse får innefatta ersättning från Arbetsförmedlingen till kommunen.</a:t>
            </a:r>
          </a:p>
          <a:p>
            <a:pPr marL="30163" indent="0">
              <a:buNone/>
            </a:pPr>
            <a:r>
              <a:rPr lang="sv-SE" dirty="0"/>
              <a:t>Regeringen kan med stöd av 8 kap. 7 § regeringsformen meddela föreskrifter om under vilka förutsättningar Arbetsförmedlingen får ingå sådana överenskommelser samt om innehållet i överenskommelserna.</a:t>
            </a:r>
          </a:p>
          <a:p>
            <a:pPr marL="30163" indent="0">
              <a:buNone/>
            </a:pPr>
            <a:r>
              <a:rPr lang="sv-SE" sz="1600" dirty="0"/>
              <a:t>Denna lag träder i kraft den 1 december 2022</a:t>
            </a:r>
          </a:p>
          <a:p>
            <a:pPr marL="30163" indent="0">
              <a:buNone/>
            </a:pPr>
            <a:r>
              <a:rPr lang="sv-SE" sz="1400" i="1" dirty="0"/>
              <a:t>Källa: </a:t>
            </a:r>
            <a:r>
              <a:rPr lang="sv-SE" sz="1400" i="1" dirty="0">
                <a:hlinkClick r:id="rId2"/>
              </a:rPr>
              <a:t>https://regeringen.se/497191/contentassets/4900f09436fe4bada1a8edd8f735d432/212221600webb.pdf</a:t>
            </a:r>
            <a:endParaRPr lang="sv-SE" sz="1400" i="1" dirty="0"/>
          </a:p>
          <a:p>
            <a:pPr marL="30163" indent="0">
              <a:buNone/>
            </a:pPr>
            <a:endParaRPr lang="sv-SE" sz="1400" i="1" dirty="0"/>
          </a:p>
        </p:txBody>
      </p:sp>
      <p:sp>
        <p:nvSpPr>
          <p:cNvPr id="3" name="Rubrik 2">
            <a:extLst>
              <a:ext uri="{FF2B5EF4-FFF2-40B4-BE49-F238E27FC236}">
                <a16:creationId xmlns:a16="http://schemas.microsoft.com/office/drawing/2014/main" id="{29D8FD4A-71CF-4F7F-8DB4-2CEC22A8FB7D}"/>
              </a:ext>
            </a:extLst>
          </p:cNvPr>
          <p:cNvSpPr>
            <a:spLocks noGrp="1"/>
          </p:cNvSpPr>
          <p:nvPr>
            <p:ph type="title"/>
          </p:nvPr>
        </p:nvSpPr>
        <p:spPr>
          <a:xfrm>
            <a:off x="664233" y="66676"/>
            <a:ext cx="9609825" cy="1562100"/>
          </a:xfrm>
        </p:spPr>
        <p:txBody>
          <a:bodyPr/>
          <a:lstStyle/>
          <a:p>
            <a:r>
              <a:rPr lang="sv-SE" sz="3600" b="1" i="0" dirty="0">
                <a:solidFill>
                  <a:srgbClr val="000000"/>
                </a:solidFill>
                <a:effectLst/>
                <a:latin typeface="open_sanslight"/>
              </a:rPr>
              <a:t>Förbättrade förutsättningar för den arbetsmarknadspolitiska verksamheten </a:t>
            </a:r>
            <a:br>
              <a:rPr lang="sv-SE" sz="3600" b="1" i="0" dirty="0">
                <a:solidFill>
                  <a:srgbClr val="000000"/>
                </a:solidFill>
                <a:effectLst/>
                <a:latin typeface="open_sanslight"/>
              </a:rPr>
            </a:br>
            <a:r>
              <a:rPr lang="sv-SE" sz="3600" b="1" i="0" dirty="0">
                <a:solidFill>
                  <a:srgbClr val="000000"/>
                </a:solidFill>
                <a:effectLst/>
                <a:latin typeface="open_sanssemibold"/>
              </a:rPr>
              <a:t>Prop. 2021/22:216</a:t>
            </a:r>
            <a:endParaRPr lang="sv-SE" sz="3600" dirty="0"/>
          </a:p>
        </p:txBody>
      </p:sp>
    </p:spTree>
    <p:extLst>
      <p:ext uri="{BB962C8B-B14F-4D97-AF65-F5344CB8AC3E}">
        <p14:creationId xmlns:p14="http://schemas.microsoft.com/office/powerpoint/2010/main" val="216365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77E7055C-91F6-49D5-A7D2-BDCEA02669BC}"/>
              </a:ext>
            </a:extLst>
          </p:cNvPr>
          <p:cNvSpPr>
            <a:spLocks noGrp="1"/>
          </p:cNvSpPr>
          <p:nvPr>
            <p:ph type="subTitle" idx="1"/>
          </p:nvPr>
        </p:nvSpPr>
        <p:spPr/>
        <p:txBody>
          <a:bodyPr/>
          <a:lstStyle/>
          <a:p>
            <a:endParaRPr lang="sv-SE"/>
          </a:p>
        </p:txBody>
      </p:sp>
      <p:sp>
        <p:nvSpPr>
          <p:cNvPr id="3" name="Rubrik 2">
            <a:extLst>
              <a:ext uri="{FF2B5EF4-FFF2-40B4-BE49-F238E27FC236}">
                <a16:creationId xmlns:a16="http://schemas.microsoft.com/office/drawing/2014/main" id="{6CB4B6A4-52E4-41B4-938B-778FA9BA8980}"/>
              </a:ext>
            </a:extLst>
          </p:cNvPr>
          <p:cNvSpPr>
            <a:spLocks noGrp="1"/>
          </p:cNvSpPr>
          <p:nvPr>
            <p:ph type="ctrTitle"/>
          </p:nvPr>
        </p:nvSpPr>
        <p:spPr/>
        <p:txBody>
          <a:bodyPr/>
          <a:lstStyle/>
          <a:p>
            <a:r>
              <a:rPr lang="sv-SE" dirty="0"/>
              <a:t>Rysslands invasion av Ukraina</a:t>
            </a:r>
          </a:p>
        </p:txBody>
      </p:sp>
    </p:spTree>
    <p:extLst>
      <p:ext uri="{BB962C8B-B14F-4D97-AF65-F5344CB8AC3E}">
        <p14:creationId xmlns:p14="http://schemas.microsoft.com/office/powerpoint/2010/main" val="384122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0C547A3-11AF-498F-8A89-DE77A691F08F}"/>
              </a:ext>
            </a:extLst>
          </p:cNvPr>
          <p:cNvSpPr>
            <a:spLocks noGrp="1"/>
          </p:cNvSpPr>
          <p:nvPr>
            <p:ph idx="1"/>
          </p:nvPr>
        </p:nvSpPr>
        <p:spPr>
          <a:xfrm>
            <a:off x="664233" y="1333500"/>
            <a:ext cx="9609825" cy="4857750"/>
          </a:xfrm>
        </p:spPr>
        <p:txBody>
          <a:bodyPr/>
          <a:lstStyle/>
          <a:p>
            <a:pPr marL="30163" indent="0" algn="l">
              <a:buNone/>
            </a:pPr>
            <a:r>
              <a:rPr lang="sv-SE" b="0" i="0" dirty="0">
                <a:solidFill>
                  <a:srgbClr val="000000"/>
                </a:solidFill>
                <a:effectLst/>
                <a:latin typeface="open_sanslight"/>
              </a:rPr>
              <a:t>I proposi­tionen föreslås ändringar i lagen (1994:137) om mot­tagande av asyl­sökande m.fl. för att åstad­komma en jämnare fördel­ning över landet av boende­platser för skydds­behövande som kommer till Sverige med stöd av EU:s mass­flykts­direktiv.</a:t>
            </a:r>
          </a:p>
          <a:p>
            <a:pPr marL="30163" indent="0" algn="l">
              <a:buNone/>
            </a:pPr>
            <a:r>
              <a:rPr lang="sv-SE" dirty="0">
                <a:solidFill>
                  <a:srgbClr val="000000"/>
                </a:solidFill>
                <a:latin typeface="open_sanslight"/>
              </a:rPr>
              <a:t>Det föreslås att:</a:t>
            </a:r>
            <a:endParaRPr lang="sv-SE" b="0" i="0" dirty="0">
              <a:solidFill>
                <a:srgbClr val="000000"/>
              </a:solidFill>
              <a:effectLst/>
              <a:latin typeface="open_sansregular"/>
            </a:endParaRPr>
          </a:p>
          <a:p>
            <a:pPr algn="l">
              <a:buFont typeface="Arial" panose="020B0604020202020204" pitchFamily="34" charset="0"/>
              <a:buChar char="•"/>
            </a:pPr>
            <a:r>
              <a:rPr lang="sv-SE" b="0" i="0" dirty="0">
                <a:solidFill>
                  <a:srgbClr val="000000"/>
                </a:solidFill>
                <a:effectLst/>
                <a:latin typeface="open_sansregular"/>
              </a:rPr>
              <a:t>lagens bestäm­melser ska gälla redan från den tidpunkt då utlän­ningen ansöker om till­fälligt skydd,</a:t>
            </a:r>
          </a:p>
          <a:p>
            <a:pPr>
              <a:buFont typeface="Arial" panose="020B0604020202020204" pitchFamily="34" charset="0"/>
              <a:buChar char="•"/>
            </a:pPr>
            <a:r>
              <a:rPr lang="sv-SE" b="0" i="0" dirty="0">
                <a:solidFill>
                  <a:srgbClr val="000000"/>
                </a:solidFill>
                <a:effectLst/>
                <a:latin typeface="open_sansregular"/>
              </a:rPr>
              <a:t>Migrations­verket, sam­tidigt som myndig­heten behåller huvud­ansvaret för mottagandet, ska få anvisa en kommun att ordna boendet för personer med uppe­hålls­tillstånd med till­fälligt skydd, och</a:t>
            </a:r>
          </a:p>
          <a:p>
            <a:pPr>
              <a:buFont typeface="Arial" panose="020B0604020202020204" pitchFamily="34" charset="0"/>
              <a:buChar char="•"/>
            </a:pPr>
            <a:r>
              <a:rPr lang="sv-SE" b="0" i="0" dirty="0">
                <a:solidFill>
                  <a:srgbClr val="000000"/>
                </a:solidFill>
                <a:effectLst/>
                <a:latin typeface="open_sansregular"/>
              </a:rPr>
              <a:t>kommunerna ges befogen­het att anordna boenden för dessa personer.</a:t>
            </a:r>
          </a:p>
          <a:p>
            <a:pPr marL="30163" indent="0" algn="l">
              <a:buNone/>
            </a:pPr>
            <a:endParaRPr lang="sv-SE" b="0" i="0" dirty="0">
              <a:solidFill>
                <a:srgbClr val="000000"/>
              </a:solidFill>
              <a:effectLst/>
              <a:latin typeface="open_sansregular"/>
            </a:endParaRPr>
          </a:p>
          <a:p>
            <a:endParaRPr lang="sv-SE" dirty="0"/>
          </a:p>
        </p:txBody>
      </p:sp>
      <p:sp>
        <p:nvSpPr>
          <p:cNvPr id="3" name="Rubrik 2">
            <a:extLst>
              <a:ext uri="{FF2B5EF4-FFF2-40B4-BE49-F238E27FC236}">
                <a16:creationId xmlns:a16="http://schemas.microsoft.com/office/drawing/2014/main" id="{48E8E4EF-50F3-4C07-8515-04834943C356}"/>
              </a:ext>
            </a:extLst>
          </p:cNvPr>
          <p:cNvSpPr>
            <a:spLocks noGrp="1"/>
          </p:cNvSpPr>
          <p:nvPr>
            <p:ph type="title"/>
          </p:nvPr>
        </p:nvSpPr>
        <p:spPr>
          <a:xfrm>
            <a:off x="664233" y="171450"/>
            <a:ext cx="9609825" cy="933450"/>
          </a:xfrm>
        </p:spPr>
        <p:txBody>
          <a:bodyPr/>
          <a:lstStyle/>
          <a:p>
            <a:r>
              <a:rPr lang="sv-SE" sz="3200" b="1" i="0" dirty="0">
                <a:solidFill>
                  <a:srgbClr val="000000"/>
                </a:solidFill>
                <a:effectLst/>
                <a:latin typeface="open_sanslight"/>
              </a:rPr>
              <a:t>Åtgärder för en jämnare fördelning av boende för vissa skyddsbehövande </a:t>
            </a:r>
            <a:r>
              <a:rPr lang="sv-SE" sz="3200" b="1" i="0" dirty="0">
                <a:solidFill>
                  <a:srgbClr val="000000"/>
                </a:solidFill>
                <a:effectLst/>
                <a:latin typeface="open_sanssemibold"/>
              </a:rPr>
              <a:t>Prop. 2021/22:250</a:t>
            </a:r>
            <a:endParaRPr lang="sv-SE" sz="3200" dirty="0"/>
          </a:p>
        </p:txBody>
      </p:sp>
    </p:spTree>
    <p:extLst>
      <p:ext uri="{BB962C8B-B14F-4D97-AF65-F5344CB8AC3E}">
        <p14:creationId xmlns:p14="http://schemas.microsoft.com/office/powerpoint/2010/main" val="1156429380"/>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10.xml><?xml version="1.0" encoding="utf-8"?>
<a:theme xmlns:a="http://schemas.openxmlformats.org/drawingml/2006/main" name="1_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D1CEDE4-AA2E-46FB-B779-290BFBC30F20}"/>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21737DD-E578-46C8-9886-86CEC654586F}"/>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FD1CEDE4-AA2E-46FB-B779-290BFBC30F20}"/>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979E2BA5-51B9-49DB-B6F8-94675517DD24}"/>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1582006C-4D88-4F2F-8761-F62EAACF56C2}"/>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D973E264-F2C5-4099-ACCB-219FE53F047E}"/>
    </a:ext>
  </a:extLst>
</a:theme>
</file>

<file path=ppt/theme/theme7.xml><?xml version="1.0" encoding="utf-8"?>
<a:theme xmlns:a="http://schemas.openxmlformats.org/drawingml/2006/main" name="1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 v2.potx" id="{D3B8204D-15DA-4D53-A978-5DAFE6192BB7}" vid="{2CAF1EB7-961D-45FB-A7E7-5E325B50E9F9}"/>
    </a:ext>
  </a:extLst>
</a:theme>
</file>

<file path=ppt/theme/theme8.xml><?xml version="1.0" encoding="utf-8"?>
<a:theme xmlns:a="http://schemas.openxmlformats.org/drawingml/2006/main" name="2_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F12CA4A6-CA0C-4B22-9C63-F0644DB6170F}" vid="{2E8938F9-0327-447A-BF3F-FC61FA569C80}"/>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2" ma:contentTypeDescription="Skapa ett nytt dokument." ma:contentTypeScope="" ma:versionID="d4baa276416b3116939fc8e3b15157d2">
  <xsd:schema xmlns:xsd="http://www.w3.org/2001/XMLSchema" xmlns:xs="http://www.w3.org/2001/XMLSchema" xmlns:p="http://schemas.microsoft.com/office/2006/metadata/properties" xmlns:ns2="af9b82fd-bfdc-4181-a204-e623554e49e7" targetNamespace="http://schemas.microsoft.com/office/2006/metadata/properties" ma:root="true" ma:fieldsID="b1dbe32e354da759c11f5f85ef55cf20" ns2:_="">
    <xsd:import namespace="af9b82fd-bfdc-4181-a204-e623554e49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A6ADF2-1DCC-4CE5-984B-FD08F8CD78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b82fd-bfdc-4181-a204-e623554e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A70AB3-CE1D-43CC-8291-1828D7DD2A1B}">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af9b82fd-bfdc-4181-a204-e623554e49e7"/>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D9219AEE-1258-45F3-AB91-3941BBF64C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SKR</Template>
  <TotalTime>90</TotalTime>
  <Words>3299</Words>
  <Application>Microsoft Office PowerPoint</Application>
  <PresentationFormat>Bredbild</PresentationFormat>
  <Paragraphs>449</Paragraphs>
  <Slides>65</Slides>
  <Notes>28</Notes>
  <HiddenSlides>0</HiddenSlides>
  <MMClips>0</MMClips>
  <ScaleCrop>false</ScaleCrop>
  <HeadingPairs>
    <vt:vector size="6" baseType="variant">
      <vt:variant>
        <vt:lpstr>Använt teckensnitt</vt:lpstr>
      </vt:variant>
      <vt:variant>
        <vt:i4>9</vt:i4>
      </vt:variant>
      <vt:variant>
        <vt:lpstr>Tema</vt:lpstr>
      </vt:variant>
      <vt:variant>
        <vt:i4>10</vt:i4>
      </vt:variant>
      <vt:variant>
        <vt:lpstr>Bildrubriker</vt:lpstr>
      </vt:variant>
      <vt:variant>
        <vt:i4>65</vt:i4>
      </vt:variant>
    </vt:vector>
  </HeadingPairs>
  <TitlesOfParts>
    <vt:vector size="84" baseType="lpstr">
      <vt:lpstr>Arial</vt:lpstr>
      <vt:lpstr>Calibri</vt:lpstr>
      <vt:lpstr>Calibri Light</vt:lpstr>
      <vt:lpstr>Helvetica Neue</vt:lpstr>
      <vt:lpstr>open_sanslight</vt:lpstr>
      <vt:lpstr>open_sansregular</vt:lpstr>
      <vt:lpstr>open_sanssemibold</vt:lpstr>
      <vt:lpstr>Symbol</vt:lpstr>
      <vt:lpstr>Wingdings</vt:lpstr>
      <vt:lpstr>SKL PPT Gul</vt:lpstr>
      <vt:lpstr>SKL PPT Röd</vt:lpstr>
      <vt:lpstr>Inledningsbilder</vt:lpstr>
      <vt:lpstr>SKL PPT Mörk</vt:lpstr>
      <vt:lpstr>SKL PPT Svart</vt:lpstr>
      <vt:lpstr>SKL PPT Vit</vt:lpstr>
      <vt:lpstr>1_SKL PPT Gul</vt:lpstr>
      <vt:lpstr>2_SKL PPT Gul</vt:lpstr>
      <vt:lpstr>Office-tema</vt:lpstr>
      <vt:lpstr>1_Inledningsbilder</vt:lpstr>
      <vt:lpstr>SKR informerar RSS</vt:lpstr>
      <vt:lpstr>Idag:</vt:lpstr>
      <vt:lpstr>Utredning om aktivitetsplikt</vt:lpstr>
      <vt:lpstr>Aktivitetsplikt</vt:lpstr>
      <vt:lpstr>Utredningen ska se över</vt:lpstr>
      <vt:lpstr>Kommunernas roll i arbetsmarknadspolitiken </vt:lpstr>
      <vt:lpstr>Förbättrade förutsättningar för den arbetsmarknadspolitiska verksamheten  Prop. 2021/22:216</vt:lpstr>
      <vt:lpstr>Rysslands invasion av Ukraina</vt:lpstr>
      <vt:lpstr>Åtgärder för en jämnare fördelning av boende för vissa skyddsbehövande Prop. 2021/22:250</vt:lpstr>
      <vt:lpstr>Forts prop</vt:lpstr>
      <vt:lpstr>Individer som är förhindrade att arbeta på grund av sjukdom och som saknar SGI</vt:lpstr>
      <vt:lpstr>Individer som är förhindrade att arbeta på grund av sjukdom och som saknar SGI</vt:lpstr>
      <vt:lpstr>Vad tror vi att vi kan bidra med?</vt:lpstr>
      <vt:lpstr>Aktuellt inom socialtjänsten (och lite inom skolan) </vt:lpstr>
      <vt:lpstr>Vårändringsbudgeten 2022</vt:lpstr>
      <vt:lpstr>Statsbidrag äldreomsorg, i mnkr – det kommer frågor – vad händer?</vt:lpstr>
      <vt:lpstr>Ny lagstiftning</vt:lpstr>
      <vt:lpstr>Stärkt rätt till personlig assistans, fler grundläggande behov och ökad rättssäkerhet för barn (1 januari 2023)</vt:lpstr>
      <vt:lpstr>Stärkt rätt till personlig assistans vid behov av egenvård              (1 januari 2023)</vt:lpstr>
      <vt:lpstr>Elevhälsa och stärkt utbildning för elever med intellektuell funktionsnedsättning  (2021/22:162)                                     </vt:lpstr>
      <vt:lpstr>PowerPoint-presentation</vt:lpstr>
      <vt:lpstr>PowerPoint-presentation</vt:lpstr>
      <vt:lpstr>Resursskolor och tilläggsbelopp för särskilt stöd (2021/22:156)  </vt:lpstr>
      <vt:lpstr>PowerPoint-presentation</vt:lpstr>
      <vt:lpstr>PowerPoint-presentation</vt:lpstr>
      <vt:lpstr>PowerPoint-presentation</vt:lpstr>
      <vt:lpstr>Nya utredningar </vt:lpstr>
      <vt:lpstr>Nytt Kommittédirektiv  Åtgärder för att minska offentliganställdas utsatthet</vt:lpstr>
      <vt:lpstr>Översyn av regleringen om frihetsberövande påföljder för unga  Beräknas avslutas 3 aug 2023  Socialchefsnätverket   3 juni 2022  Karin Lindström      </vt:lpstr>
      <vt:lpstr>Huvuduppdrag: översyn av regleringen om frihetsberövande påföljder för lagöverträdare under 18 år</vt:lpstr>
      <vt:lpstr>Deluppdrag: bedöma vilken myndighet som är bäst lämpad att ansvara för verkställigheten</vt:lpstr>
      <vt:lpstr>Avhopparverksamhet </vt:lpstr>
      <vt:lpstr>Nationellt samordnande ansvar</vt:lpstr>
      <vt:lpstr>Nationellt exitprogram </vt:lpstr>
      <vt:lpstr>Barnets bästa vid fortsatt vård enligt LVU  Utredning som ett led i socialutskottets beredning av frågan om ändring i LVU </vt:lpstr>
      <vt:lpstr>Förslagen </vt:lpstr>
      <vt:lpstr>IVO</vt:lpstr>
      <vt:lpstr>Övrigt om IVO</vt:lpstr>
      <vt:lpstr>Uppdrag till IVO</vt:lpstr>
      <vt:lpstr>Vad händer nu?</vt:lpstr>
      <vt:lpstr>Översynen och förslag höjda arvodesnivåer för familjehem Socialchefsnätverket den 29 april 2022 </vt:lpstr>
      <vt:lpstr>Varför ett förslag om höjning av arvodet?</vt:lpstr>
      <vt:lpstr>Information från UPH</vt:lpstr>
      <vt:lpstr>Psykiatrin i Siffror 2021</vt:lpstr>
      <vt:lpstr>2008</vt:lpstr>
      <vt:lpstr>PowerPoint-presentation</vt:lpstr>
      <vt:lpstr>PowerPoint-presentation</vt:lpstr>
      <vt:lpstr>PowerPoint-presentation</vt:lpstr>
      <vt:lpstr>PowerPoint-presentation</vt:lpstr>
      <vt:lpstr>PowerPoint-presentation</vt:lpstr>
      <vt:lpstr>PowerPoint-presentation</vt:lpstr>
      <vt:lpstr>Unika besökare samt intresseanmälningar januari 2020-april 2022 </vt:lpstr>
      <vt:lpstr>PowerPoint-presentation</vt:lpstr>
      <vt:lpstr>PowerPoint-presentation</vt:lpstr>
      <vt:lpstr>Säkra videomöten</vt:lpstr>
      <vt:lpstr>Kontaktuppgifter FamiljehemSverige </vt:lpstr>
      <vt:lpstr>Information från UPH</vt:lpstr>
      <vt:lpstr>PowerPoint-presentation</vt:lpstr>
      <vt:lpstr>Information från UPH</vt:lpstr>
      <vt:lpstr>PowerPoint-presentation</vt:lpstr>
      <vt:lpstr>PowerPoint-presentation</vt:lpstr>
      <vt:lpstr>PowerPoint-presentation</vt:lpstr>
      <vt:lpstr>Information från UPH</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SKR informerar RSS</dc:title>
  <dc:creator>Nielsen Anna</dc:creator>
  <cp:lastModifiedBy>martan</cp:lastModifiedBy>
  <cp:revision>5</cp:revision>
  <dcterms:created xsi:type="dcterms:W3CDTF">2022-05-30T06:30:20Z</dcterms:created>
  <dcterms:modified xsi:type="dcterms:W3CDTF">2022-06-08T05:53:29Z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