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 id="2147483717" r:id="rId7"/>
    <p:sldMasterId id="2147483722" r:id="rId8"/>
    <p:sldMasterId id="2147483732" r:id="rId9"/>
    <p:sldMasterId id="2147483742" r:id="rId10"/>
    <p:sldMasterId id="2147483752" r:id="rId11"/>
    <p:sldMasterId id="2147483762" r:id="rId12"/>
    <p:sldMasterId id="2147483773" r:id="rId13"/>
  </p:sldMasterIdLst>
  <p:notesMasterIdLst>
    <p:notesMasterId r:id="rId65"/>
  </p:notesMasterIdLst>
  <p:sldIdLst>
    <p:sldId id="406" r:id="rId14"/>
    <p:sldId id="407" r:id="rId15"/>
    <p:sldId id="2147376555" r:id="rId16"/>
    <p:sldId id="2147376556" r:id="rId17"/>
    <p:sldId id="2147376557" r:id="rId18"/>
    <p:sldId id="2147376558" r:id="rId19"/>
    <p:sldId id="382" r:id="rId20"/>
    <p:sldId id="383" r:id="rId21"/>
    <p:sldId id="384" r:id="rId22"/>
    <p:sldId id="385" r:id="rId23"/>
    <p:sldId id="394" r:id="rId24"/>
    <p:sldId id="397" r:id="rId25"/>
    <p:sldId id="398" r:id="rId26"/>
    <p:sldId id="395" r:id="rId27"/>
    <p:sldId id="396" r:id="rId28"/>
    <p:sldId id="2147376559" r:id="rId29"/>
    <p:sldId id="399" r:id="rId30"/>
    <p:sldId id="400" r:id="rId31"/>
    <p:sldId id="351" r:id="rId32"/>
    <p:sldId id="355" r:id="rId33"/>
    <p:sldId id="357" r:id="rId34"/>
    <p:sldId id="2147376560" r:id="rId35"/>
    <p:sldId id="310" r:id="rId36"/>
    <p:sldId id="262" r:id="rId37"/>
    <p:sldId id="267" r:id="rId38"/>
    <p:sldId id="268" r:id="rId39"/>
    <p:sldId id="269" r:id="rId40"/>
    <p:sldId id="270" r:id="rId41"/>
    <p:sldId id="401" r:id="rId42"/>
    <p:sldId id="271" r:id="rId43"/>
    <p:sldId id="402" r:id="rId44"/>
    <p:sldId id="272" r:id="rId45"/>
    <p:sldId id="273" r:id="rId46"/>
    <p:sldId id="274" r:id="rId47"/>
    <p:sldId id="404" r:id="rId48"/>
    <p:sldId id="275" r:id="rId49"/>
    <p:sldId id="405" r:id="rId50"/>
    <p:sldId id="285" r:id="rId51"/>
    <p:sldId id="279" r:id="rId52"/>
    <p:sldId id="282" r:id="rId53"/>
    <p:sldId id="2147376554" r:id="rId54"/>
    <p:sldId id="2134806727" r:id="rId55"/>
    <p:sldId id="370" r:id="rId56"/>
    <p:sldId id="913" r:id="rId57"/>
    <p:sldId id="2134806737" r:id="rId58"/>
    <p:sldId id="2134806736" r:id="rId59"/>
    <p:sldId id="2134806735" r:id="rId60"/>
    <p:sldId id="719" r:id="rId61"/>
    <p:sldId id="2134806738" r:id="rId62"/>
    <p:sldId id="2134806739" r:id="rId63"/>
    <p:sldId id="902" r:id="rId6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p:cViewPr varScale="1">
        <p:scale>
          <a:sx n="66" d="100"/>
          <a:sy n="66" d="100"/>
        </p:scale>
        <p:origin x="5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ileshare\home\Users$\lchr\Lotta\Partsarbeten%20H&#214;K19\Kartl&#228;ggning%20och%20uppf&#246;ljning\2022\2022\Sammanst&#228;llning%20kommuner%20och%20regioner%202021%202022_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ileshare\home\Users$\lchr\Lotta\Partsarbeten%20H&#214;K19\Kartl&#228;ggning%20och%20uppf&#246;ljning\2022\2022\Sammanst&#228;llning%20kommuner%20och%20regioner%202022%20_diagram%20till%20slutrap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sv-SE" sz="2000" b="1"/>
              <a:t>Karriärmodeller i regioner dec 2022 </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0.19718298884514435"/>
          <c:y val="0.14935187362961122"/>
          <c:w val="0.67677017716535426"/>
          <c:h val="0.77300084179073236"/>
        </c:manualLayout>
      </c:layout>
      <c:barChart>
        <c:barDir val="bar"/>
        <c:grouping val="clustered"/>
        <c:varyColors val="0"/>
        <c:ser>
          <c:idx val="0"/>
          <c:order val="0"/>
          <c:tx>
            <c:strRef>
              <c:f>Regioner!$B$26</c:f>
              <c:strCache>
                <c:ptCount val="1"/>
                <c:pt idx="0">
                  <c:v>2022</c:v>
                </c:pt>
              </c:strCache>
            </c:strRef>
          </c:tx>
          <c:spPr>
            <a:solidFill>
              <a:srgbClr val="E06C00"/>
            </a:solidFill>
            <a:ln>
              <a:noFill/>
            </a:ln>
            <a:effectLst/>
          </c:spPr>
          <c:invertIfNegative val="0"/>
          <c:dLbls>
            <c:spPr>
              <a:noFill/>
              <a:ln>
                <a:noFill/>
              </a:ln>
              <a:effectLst/>
            </c:spPr>
            <c:txPr>
              <a:bodyPr rot="0" spcFirstLastPara="1" vertOverflow="ellipsis" horzOverflow="clip" vert="horz" wrap="square" lIns="36576" tIns="0" rIns="36576" bIns="0" anchor="ctr" anchorCtr="1">
                <a:spAutoFit/>
              </a:bodyPr>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Regioner!$A$27:$A$47</c:f>
              <c:strCache>
                <c:ptCount val="21"/>
                <c:pt idx="0">
                  <c:v>Region Stockholm</c:v>
                </c:pt>
                <c:pt idx="1">
                  <c:v>Region Östergötland</c:v>
                </c:pt>
                <c:pt idx="2">
                  <c:v>Region Västra Götaland</c:v>
                </c:pt>
                <c:pt idx="3">
                  <c:v>Region Västmanland</c:v>
                </c:pt>
                <c:pt idx="4">
                  <c:v>Region Jönköping</c:v>
                </c:pt>
                <c:pt idx="5">
                  <c:v>Region Jämtland-Härjedalen</c:v>
                </c:pt>
                <c:pt idx="6">
                  <c:v>Region Skåne</c:v>
                </c:pt>
                <c:pt idx="7">
                  <c:v>Region Kronoberg</c:v>
                </c:pt>
                <c:pt idx="8">
                  <c:v>Region Halland</c:v>
                </c:pt>
                <c:pt idx="9">
                  <c:v>Region Värmland</c:v>
                </c:pt>
                <c:pt idx="10">
                  <c:v>Region Dalarna</c:v>
                </c:pt>
                <c:pt idx="11">
                  <c:v>Region Norrbotten</c:v>
                </c:pt>
                <c:pt idx="12">
                  <c:v>Region Sörmland</c:v>
                </c:pt>
                <c:pt idx="13">
                  <c:v>Region Gotland</c:v>
                </c:pt>
                <c:pt idx="14">
                  <c:v>Region Kalmar län</c:v>
                </c:pt>
                <c:pt idx="15">
                  <c:v>Region Uppsala</c:v>
                </c:pt>
                <c:pt idx="16">
                  <c:v>Region Blekinge</c:v>
                </c:pt>
                <c:pt idx="17">
                  <c:v>Region Gävleborg</c:v>
                </c:pt>
                <c:pt idx="18">
                  <c:v>Region Västerbotten</c:v>
                </c:pt>
                <c:pt idx="19">
                  <c:v>Region Örebro</c:v>
                </c:pt>
                <c:pt idx="20">
                  <c:v>Region Västernorrland</c:v>
                </c:pt>
              </c:strCache>
            </c:strRef>
          </c:cat>
          <c:val>
            <c:numRef>
              <c:f>Regioner!$B$27:$B$47</c:f>
              <c:numCache>
                <c:formatCode>General</c:formatCode>
                <c:ptCount val="21"/>
                <c:pt idx="0">
                  <c:v>16</c:v>
                </c:pt>
                <c:pt idx="1">
                  <c:v>16</c:v>
                </c:pt>
                <c:pt idx="2">
                  <c:v>16</c:v>
                </c:pt>
                <c:pt idx="3">
                  <c:v>16</c:v>
                </c:pt>
                <c:pt idx="4">
                  <c:v>16</c:v>
                </c:pt>
                <c:pt idx="5">
                  <c:v>15</c:v>
                </c:pt>
                <c:pt idx="6">
                  <c:v>14</c:v>
                </c:pt>
                <c:pt idx="7">
                  <c:v>14</c:v>
                </c:pt>
                <c:pt idx="8">
                  <c:v>14</c:v>
                </c:pt>
                <c:pt idx="9">
                  <c:v>14</c:v>
                </c:pt>
                <c:pt idx="10">
                  <c:v>14</c:v>
                </c:pt>
                <c:pt idx="11">
                  <c:v>14</c:v>
                </c:pt>
                <c:pt idx="12">
                  <c:v>14</c:v>
                </c:pt>
                <c:pt idx="13">
                  <c:v>13</c:v>
                </c:pt>
                <c:pt idx="14">
                  <c:v>10</c:v>
                </c:pt>
                <c:pt idx="15">
                  <c:v>10</c:v>
                </c:pt>
                <c:pt idx="16">
                  <c:v>10</c:v>
                </c:pt>
                <c:pt idx="17">
                  <c:v>1</c:v>
                </c:pt>
                <c:pt idx="18">
                  <c:v>8</c:v>
                </c:pt>
                <c:pt idx="19">
                  <c:v>8</c:v>
                </c:pt>
                <c:pt idx="20">
                  <c:v>7</c:v>
                </c:pt>
              </c:numCache>
            </c:numRef>
          </c:val>
          <c:extLst>
            <c:ext xmlns:c16="http://schemas.microsoft.com/office/drawing/2014/chart" uri="{C3380CC4-5D6E-409C-BE32-E72D297353CC}">
              <c16:uniqueId val="{00000000-B121-479E-A727-1048A992AD1F}"/>
            </c:ext>
          </c:extLst>
        </c:ser>
        <c:dLbls>
          <c:dLblPos val="outEnd"/>
          <c:showLegendKey val="0"/>
          <c:showVal val="1"/>
          <c:showCatName val="0"/>
          <c:showSerName val="0"/>
          <c:showPercent val="0"/>
          <c:showBubbleSize val="0"/>
        </c:dLbls>
        <c:gapWidth val="70"/>
        <c:overlap val="-15"/>
        <c:axId val="1074344543"/>
        <c:axId val="1074342047"/>
      </c:barChart>
      <c:catAx>
        <c:axId val="1074344543"/>
        <c:scaling>
          <c:orientation val="minMax"/>
        </c:scaling>
        <c:delete val="0"/>
        <c:axPos val="l"/>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342047"/>
        <c:crosses val="autoZero"/>
        <c:auto val="1"/>
        <c:lblAlgn val="ctr"/>
        <c:lblOffset val="100"/>
        <c:noMultiLvlLbl val="0"/>
      </c:catAx>
      <c:valAx>
        <c:axId val="1074342047"/>
        <c:scaling>
          <c:orientation val="minMax"/>
          <c:max val="16"/>
        </c:scaling>
        <c:delete val="0"/>
        <c:axPos val="b"/>
        <c:majorGridlines>
          <c:spPr>
            <a:ln w="1651" cap="flat" cmpd="sng" algn="ctr">
              <a:solidFill>
                <a:srgbClr val="C5C5C4"/>
              </a:solidFill>
              <a:round/>
            </a:ln>
            <a:effectLst/>
          </c:spPr>
        </c:majorGridlines>
        <c:numFmt formatCode="General" sourceLinked="1"/>
        <c:majorTickMark val="none"/>
        <c:minorTickMark val="none"/>
        <c:tickLblPos val="nextTo"/>
        <c:spPr>
          <a:noFill/>
          <a:ln w="6350">
            <a:solidFill>
              <a:srgbClr val="808080"/>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344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7F7F7"/>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sv-SE" sz="1800" b="1"/>
              <a:t>Karriärmodeller</a:t>
            </a:r>
            <a:r>
              <a:rPr lang="sv-SE" sz="1800" b="1" baseline="0"/>
              <a:t> i kommuner dec 2022</a:t>
            </a:r>
            <a:endParaRPr lang="sv-SE" sz="1800" b="1"/>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sv-SE"/>
        </a:p>
      </c:txPr>
    </c:title>
    <c:autoTitleDeleted val="0"/>
    <c:plotArea>
      <c:layout/>
      <c:barChart>
        <c:barDir val="bar"/>
        <c:grouping val="clustered"/>
        <c:varyColors val="0"/>
        <c:ser>
          <c:idx val="0"/>
          <c:order val="0"/>
          <c:tx>
            <c:strRef>
              <c:f>Kommuner!$B$1</c:f>
              <c:strCache>
                <c:ptCount val="1"/>
                <c:pt idx="0">
                  <c:v>2022</c:v>
                </c:pt>
              </c:strCache>
            </c:strRef>
          </c:tx>
          <c:spPr>
            <a:solidFill>
              <a:srgbClr val="E06C00"/>
            </a:solidFill>
            <a:ln>
              <a:noFill/>
            </a:ln>
            <a:effectLst/>
          </c:spPr>
          <c:invertIfNegative val="0"/>
          <c:dLbls>
            <c:spPr>
              <a:noFill/>
              <a:ln>
                <a:noFill/>
              </a:ln>
              <a:effectLst/>
            </c:spPr>
            <c:txPr>
              <a:bodyPr rot="0" spcFirstLastPara="1" vertOverflow="ellipsis" horzOverflow="clip" vert="horz" wrap="square" lIns="36576" tIns="0" rIns="36576" bIns="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Kommuner!$A$2:$A$9</c:f>
              <c:strCache>
                <c:ptCount val="8"/>
                <c:pt idx="0">
                  <c:v>Uppsala kommun</c:v>
                </c:pt>
                <c:pt idx="1">
                  <c:v>Stockholms stad, Äldreomsorg</c:v>
                </c:pt>
                <c:pt idx="2">
                  <c:v>Linköping kommun</c:v>
                </c:pt>
                <c:pt idx="3">
                  <c:v>Göteborgs stad, Äldre samt vård och omsorg</c:v>
                </c:pt>
                <c:pt idx="4">
                  <c:v>Region Gotland</c:v>
                </c:pt>
                <c:pt idx="5">
                  <c:v>Malmö stad</c:v>
                </c:pt>
                <c:pt idx="6">
                  <c:v>Skövde kommun</c:v>
                </c:pt>
                <c:pt idx="7">
                  <c:v>Karlstads kommun</c:v>
                </c:pt>
              </c:strCache>
            </c:strRef>
          </c:cat>
          <c:val>
            <c:numRef>
              <c:f>Kommuner!$B$2:$B$9</c:f>
              <c:numCache>
                <c:formatCode>General</c:formatCode>
                <c:ptCount val="8"/>
                <c:pt idx="0">
                  <c:v>10</c:v>
                </c:pt>
                <c:pt idx="1">
                  <c:v>12</c:v>
                </c:pt>
                <c:pt idx="2">
                  <c:v>12</c:v>
                </c:pt>
                <c:pt idx="3">
                  <c:v>13</c:v>
                </c:pt>
                <c:pt idx="4">
                  <c:v>13</c:v>
                </c:pt>
                <c:pt idx="5">
                  <c:v>14</c:v>
                </c:pt>
                <c:pt idx="6">
                  <c:v>15</c:v>
                </c:pt>
                <c:pt idx="7">
                  <c:v>16</c:v>
                </c:pt>
              </c:numCache>
            </c:numRef>
          </c:val>
          <c:extLst>
            <c:ext xmlns:c16="http://schemas.microsoft.com/office/drawing/2014/chart" uri="{C3380CC4-5D6E-409C-BE32-E72D297353CC}">
              <c16:uniqueId val="{00000000-F555-4D32-A8D9-F7255B617D44}"/>
            </c:ext>
          </c:extLst>
        </c:ser>
        <c:dLbls>
          <c:dLblPos val="outEnd"/>
          <c:showLegendKey val="0"/>
          <c:showVal val="1"/>
          <c:showCatName val="0"/>
          <c:showSerName val="0"/>
          <c:showPercent val="0"/>
          <c:showBubbleSize val="0"/>
        </c:dLbls>
        <c:gapWidth val="70"/>
        <c:overlap val="-15"/>
        <c:axId val="1074344543"/>
        <c:axId val="1074342047"/>
      </c:barChart>
      <c:catAx>
        <c:axId val="1074344543"/>
        <c:scaling>
          <c:orientation val="maxMin"/>
        </c:scaling>
        <c:delete val="0"/>
        <c:axPos val="l"/>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342047"/>
        <c:crosses val="autoZero"/>
        <c:auto val="1"/>
        <c:lblAlgn val="ctr"/>
        <c:lblOffset val="100"/>
        <c:noMultiLvlLbl val="0"/>
      </c:catAx>
      <c:valAx>
        <c:axId val="1074342047"/>
        <c:scaling>
          <c:orientation val="minMax"/>
          <c:max val="16"/>
        </c:scaling>
        <c:delete val="0"/>
        <c:axPos val="b"/>
        <c:majorGridlines>
          <c:spPr>
            <a:ln w="1651" cap="flat" cmpd="sng" algn="ctr">
              <a:solidFill>
                <a:srgbClr val="C5C5C4"/>
              </a:solidFill>
              <a:round/>
            </a:ln>
            <a:effectLst/>
          </c:spPr>
        </c:majorGridlines>
        <c:numFmt formatCode="General" sourceLinked="1"/>
        <c:majorTickMark val="none"/>
        <c:minorTickMark val="none"/>
        <c:tickLblPos val="high"/>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344543"/>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7F7F7"/>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97DFB-C3B0-42EA-9977-77923347D1B0}" type="datetimeFigureOut">
              <a:rPr lang="sv-SE" smtClean="0"/>
              <a:t>2023-02-02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B770A-4195-45E7-B437-60F3B68EF3ED}" type="slidenum">
              <a:rPr lang="sv-SE" smtClean="0"/>
              <a:t>‹#›</a:t>
            </a:fld>
            <a:endParaRPr lang="sv-SE"/>
          </a:p>
        </p:txBody>
      </p:sp>
    </p:spTree>
    <p:extLst>
      <p:ext uri="{BB962C8B-B14F-4D97-AF65-F5344CB8AC3E}">
        <p14:creationId xmlns:p14="http://schemas.microsoft.com/office/powerpoint/2010/main" val="377775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u="sng" dirty="0">
                <a:latin typeface="Arial" panose="020B0604020202020204" pitchFamily="34" charset="0"/>
                <a:ea typeface="Times New Roman" panose="02020603050405020304" pitchFamily="18" charset="0"/>
                <a:cs typeface="Arial" panose="020B0604020202020204" pitchFamily="34" charset="0"/>
              </a:rPr>
              <a:t>Goda förutsättningar för vårdens medarbetare</a:t>
            </a:r>
            <a:endParaRPr lang="sv-SE"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sv-SE" dirty="0">
                <a:latin typeface="Arial" panose="020B0604020202020204" pitchFamily="34" charset="0"/>
                <a:ea typeface="Times New Roman" panose="02020603050405020304" pitchFamily="18" charset="0"/>
                <a:cs typeface="Arial" panose="020B0604020202020204" pitchFamily="34" charset="0"/>
              </a:rPr>
              <a:t>För detta utvecklingsområde avsätts totalt nästan 3 miljarder (2 963 miljoner kronor), varav nära 2 miljarder (cirka 1 963 miljoner kronor) till regionerna och 150 miljoner kronor till kommunerna. Medlen får användas till insatser för en ändamålsenligt kompetensförsörjning för omställning till en nära vård, att utveckla förutsättningarna på arbetsplatsen samt utbilda vårdens framtida medarbetare. Det är de övergripande områdena inom Vårdens medarbetare där insatserna har bredare ansats. </a:t>
            </a:r>
          </a:p>
          <a:p>
            <a:pPr marL="0" marR="0" lvl="0" indent="0" algn="l" defTabSz="914400" rtl="0" eaLnBrk="1" fontAlgn="auto" latinLnBrk="0" hangingPunct="1">
              <a:lnSpc>
                <a:spcPct val="100000"/>
              </a:lnSpc>
              <a:spcBef>
                <a:spcPts val="0"/>
              </a:spcBef>
              <a:spcAft>
                <a:spcPts val="600"/>
              </a:spcAft>
              <a:buClrTx/>
              <a:buSzTx/>
              <a:buFontTx/>
              <a:buNone/>
              <a:tabLst/>
              <a:defRPr/>
            </a:pPr>
            <a:r>
              <a:rPr lang="sv-SE" dirty="0"/>
              <a:t>På de här tre övergripliga områdena fördelas medlen till regionerna utifrån befolkningsunderlag. Till kommunerna fördelas de via RSS – Regionala stöd- och samverkanstrukturer – ett nätverk som kommunerna har.</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sv-SE" kern="1200" dirty="0">
              <a:solidFill>
                <a:schemeClr val="tx1"/>
              </a:solidFill>
              <a:effectLst/>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sv-SE" kern="1200" dirty="0">
                <a:solidFill>
                  <a:schemeClr val="tx1"/>
                </a:solidFill>
                <a:effectLst/>
                <a:latin typeface="Arial" panose="020B0604020202020204" pitchFamily="34" charset="0"/>
                <a:ea typeface="+mj-ea"/>
                <a:cs typeface="Arial" panose="020B0604020202020204" pitchFamily="34" charset="0"/>
              </a:rPr>
              <a:t>Medlen får användas till att stärka nya, redan pågående satsningar eller bibehålla effekter av redan gjorda satsningar.</a:t>
            </a:r>
            <a:endParaRPr lang="sv-SE" dirty="0">
              <a:latin typeface="Arial" panose="020B0604020202020204" pitchFamily="34" charset="0"/>
              <a:cs typeface="Arial" panose="020B0604020202020204" pitchFamily="34" charset="0"/>
            </a:endParaRPr>
          </a:p>
          <a:p>
            <a:pPr>
              <a:spcAft>
                <a:spcPts val="600"/>
              </a:spcAft>
            </a:pPr>
            <a:endParaRPr lang="sv-SE" dirty="0">
              <a:latin typeface="Arial" panose="020B0604020202020204" pitchFamily="34" charset="0"/>
              <a:ea typeface="Times New Roman" panose="02020603050405020304" pitchFamily="18" charset="0"/>
              <a:cs typeface="Arial" panose="020B0604020202020204" pitchFamily="34" charset="0"/>
            </a:endParaRPr>
          </a:p>
          <a:p>
            <a:pPr>
              <a:spcAft>
                <a:spcPts val="600"/>
              </a:spcAft>
            </a:pPr>
            <a:endParaRPr lang="sv-SE" dirty="0">
              <a:latin typeface="Arial" panose="020B0604020202020204" pitchFamily="34" charset="0"/>
              <a:ea typeface="Times New Roman" panose="02020603050405020304" pitchFamily="18"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B8FCB-282A-44BB-ADBE-1C6268D5FD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67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indent="0">
              <a:buNone/>
            </a:pPr>
            <a:r>
              <a:rPr lang="sv-SE" sz="1200" dirty="0"/>
              <a:t>SKR har ett uppdrag i överenskommelse God och Nära vård att stödja kommuner och regioner i utökning av VFU på sjuksköterskeprogrammet.</a:t>
            </a:r>
          </a:p>
          <a:p>
            <a:pPr marL="30163" indent="0">
              <a:buNone/>
            </a:pPr>
            <a:endParaRPr lang="sv-SE" sz="1200" dirty="0"/>
          </a:p>
          <a:p>
            <a:pPr marL="30163" indent="0">
              <a:buNone/>
            </a:pPr>
            <a:r>
              <a:rPr lang="sv-SE" b="0" i="0" dirty="0">
                <a:solidFill>
                  <a:srgbClr val="222222"/>
                </a:solidFill>
                <a:effectLst/>
                <a:latin typeface="open sans" panose="020B0606030504020204" pitchFamily="34" charset="0"/>
              </a:rPr>
              <a:t>Rapporten </a:t>
            </a:r>
            <a:r>
              <a:rPr lang="sv-SE" sz="1200" b="1" dirty="0">
                <a:latin typeface="Calibri" panose="020F0502020204030204" pitchFamily="34" charset="0"/>
                <a:cs typeface="Calibri" panose="020F0502020204030204" pitchFamily="34" charset="0"/>
              </a:rPr>
              <a:t>Insatser för att utöka VFU</a:t>
            </a:r>
            <a:r>
              <a:rPr lang="sv-SE" sz="1200" dirty="0">
                <a:latin typeface="Calibri" panose="020F0502020204030204" pitchFamily="34" charset="0"/>
                <a:cs typeface="Calibri" panose="020F0502020204030204" pitchFamily="34" charset="0"/>
              </a:rPr>
              <a:t> som togs fram 2022, bygger på en intervjuundersökning gjord med regioner, kommuner och lärosäten, och </a:t>
            </a:r>
            <a:r>
              <a:rPr lang="sv-SE" b="0" i="0" dirty="0">
                <a:solidFill>
                  <a:srgbClr val="222222"/>
                </a:solidFill>
                <a:effectLst/>
                <a:latin typeface="open sans" panose="020B0606030504020204" pitchFamily="34" charset="0"/>
              </a:rPr>
              <a:t>syftar till att ge en samlad bild av förutsättningar och behov samt konkreta förslag till insatser för att regioner och kommuner ska kunna öka antalet platser för verksamhetsförlagd utbildning på sjuksköterskeprogrammet.</a:t>
            </a:r>
            <a:endParaRPr lang="sv-SE" sz="1200" dirty="0"/>
          </a:p>
          <a:p>
            <a:pPr marL="30163" indent="0">
              <a:buNone/>
            </a:pPr>
            <a:endParaRPr lang="sv-SE" sz="120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22CD1-B8A5-48C5-BF5D-D62625BCA1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29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rapporten presenteras fem områden där åtgärder och insatser på olika nivåer i systemet kan leda till den önskade utvecklingen mot fler VFU-platser inom den regionala och kommunala hälso- och sjukvården. Det handlar om att 1) stärka samverkan mellan region, kommun och lärosäte, 2) anpassa utbildning och VFU för omställningen till en nära vård, 3) öka antalet VFU-mottagare, 4) skapa bättre förutsättningar för handledning och 5) öka det nationella stödet. </a:t>
            </a:r>
          </a:p>
          <a:p>
            <a:endParaRPr lang="sv-SE" dirty="0"/>
          </a:p>
          <a:p>
            <a:r>
              <a:rPr lang="sv-SE" dirty="0"/>
              <a:t>För fyra av de fem områdena (1–4) kan lärosäten, regioner och kommuner enskilt och tillsammans åstadkomma förändring. Det femte området (5) beskriver identifierade insatser och åtgärder på nationell nivå där staten och SKR kan spela en roll i arbetet framåt.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22CD1-B8A5-48C5-BF5D-D62625BCA1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01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B739A-FAB5-4313-8FBD-F03E40B71D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93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17 av 21 regioner har svarat på 2022 års enkät. </a:t>
            </a:r>
          </a:p>
          <a:p>
            <a:r>
              <a:rPr lang="sv-SE" dirty="0"/>
              <a:t>De 4 regioner som inte har svarat har fått ligga kvar på det resultat de rapporterade 2021 (Uppsala, Örebro, Gävleborg, Norrbotten).</a:t>
            </a:r>
          </a:p>
          <a:p>
            <a:r>
              <a:rPr lang="sv-SE" dirty="0"/>
              <a:t>Resultatet är att 14 regioner </a:t>
            </a:r>
            <a:r>
              <a:rPr lang="sv-SE" sz="1200" dirty="0"/>
              <a:t>har svarat att de har påbörjat att införa modeller för Vårdförbundets yrkesgrupper.</a:t>
            </a:r>
          </a:p>
          <a:p>
            <a:r>
              <a:rPr lang="sv-SE" sz="1200" dirty="0"/>
              <a:t>3 regioner har påbörjat att utveckla modeller för Vårdförbundets yrkesgrupper.</a:t>
            </a:r>
          </a:p>
          <a:p>
            <a:r>
              <a:rPr lang="sv-SE" dirty="0"/>
              <a:t>Av de 4 översta regionerna som inte kommit lika långt, har 3 utvecklat en grundmodell så att de kan påbörja bygga på yrkesmodeller (Norrland, Örebro och Västerbotten).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8AE91-AC21-4525-B7C2-1C6787DA09E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818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8 kommuner deltar aktivt i nätverket, varav de tre största – Stockholm (äldreomsorgen), Göteborg och Malmö. </a:t>
            </a:r>
          </a:p>
          <a:p>
            <a:r>
              <a:rPr lang="sv-SE" dirty="0"/>
              <a:t>En kommun har inte rapporterat in resultat och ligger därför kvar på fjolårets resultat (Stockholm stad, steg12)</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7 av 8 kommuner har infört modell för sjuksköterskor. Den åttonde (Uppsala) har hittills utvecklat en modell för sjuksköterskor.</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8AE91-AC21-4525-B7C2-1C6787DA09E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0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Vårdens medarbetare är den stora förändringen från föregående år att inrapporteringen för att delta i satsningen på VFU är tidigarelagd till att gälla vårterminen 2022 och 2023. Inrapporteringen ska göras till Socialstyrelsen senast 30 mars.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buFont typeface="Arial" panose="020B0604020202020204" pitchFamily="34" charset="0"/>
              <a:buChar char="•"/>
            </a:pPr>
            <a:r>
              <a:rPr lang="sv-SE" sz="1200" dirty="0"/>
              <a:t>Hur kan SKR stödja VFU-utökningen 2023?</a:t>
            </a:r>
          </a:p>
          <a:p>
            <a:pPr>
              <a:buFont typeface="Arial" panose="020B0604020202020204" pitchFamily="34" charset="0"/>
              <a:buChar char="•"/>
            </a:pPr>
            <a:r>
              <a:rPr lang="sv-SE" sz="1200"/>
              <a:t>SKR stödjer karriärarbetet vidare och att verka för att fler kommuner utvecklar och inför karriärmodeller.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22CD1-B8A5-48C5-BF5D-D62625BCA1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085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22CD1-B8A5-48C5-BF5D-D62625BCA1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291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Summa regionerna 1 034 Mkr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8D866-1E6D-49A3-9D6F-045B788EA7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181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A4C8A-E23D-4898-9CE6-096DAA15A10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01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åren har parterna försökt att styra bort från detaljerade punktsatser kring vilka insatser medel kan användas till, och få till så breda skrivningar som möjligt. Ovan är </a:t>
            </a:r>
            <a:r>
              <a:rPr lang="sv-SE" dirty="0" err="1"/>
              <a:t>exmepel</a:t>
            </a:r>
            <a:r>
              <a:rPr lang="sv-SE" dirty="0"/>
              <a:t> på vad medel kan användas till.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Garamond" panose="02020404030301010803" pitchFamily="18" charset="0"/>
                <a:ea typeface="Garamond" panose="02020404030301010803" pitchFamily="18" charset="0"/>
                <a:cs typeface="Times New Roman" panose="02020603050405020304" pitchFamily="18" charset="0"/>
              </a:rPr>
              <a:t>Det man sett </a:t>
            </a:r>
            <a:r>
              <a:rPr lang="sv-SE" sz="1200" dirty="0" err="1">
                <a:effectLst/>
                <a:latin typeface="Garamond" panose="02020404030301010803" pitchFamily="18" charset="0"/>
                <a:ea typeface="Garamond" panose="02020404030301010803" pitchFamily="18" charset="0"/>
                <a:cs typeface="Times New Roman" panose="02020603050405020304" pitchFamily="18" charset="0"/>
              </a:rPr>
              <a:t>hitills</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av vad regioner och kommuner rapporterar in på dessa tre områden, är bland annat att pandemin har haft en positiv effekt och påskyndat mycket utvecklingsarbete. Man har tvingats att ställa om snabbare, hitta nya arbetssätt och använda digitala verktyg. </a:t>
            </a:r>
            <a:r>
              <a:rPr lang="sv-SE" sz="1800" dirty="0">
                <a:effectLst/>
                <a:latin typeface="Garamond" panose="02020404030301010803" pitchFamily="18" charset="0"/>
                <a:ea typeface="Garamond" panose="02020404030301010803" pitchFamily="18" charset="0"/>
                <a:cs typeface="Times New Roman" panose="02020603050405020304" pitchFamily="18" charset="0"/>
              </a:rPr>
              <a:t>För att på ett säkert sätt möta patienter som tillhör riskgrupper har t.ex. regionernas primärvård ställt om och ökat antalet hembesök. De mobila team som redan fanns på plats innan pandemin bröt ut har varit viktiga i mötet med personer med kroniska sjukdomar eller funktionsnedsättningar ex. </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B8FCB-282A-44BB-ADBE-1C6268D5FD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5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Nästa område fokuserar på arbetsplatsen och handlar om arbetsmiljö, ledarskap, använda kompetensen rätt och minska behovet av inhyrd personal.</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B8FCB-282A-44BB-ADBE-1C6268D5FD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31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Det finns ett nytt, generellt textstycke i ÖK som handlar om att stärka </a:t>
            </a:r>
            <a:r>
              <a:rPr lang="sv-SE" sz="1200" b="0" dirty="0">
                <a:latin typeface="Arial" panose="020B0604020202020204" pitchFamily="34" charset="0"/>
                <a:cs typeface="Arial" panose="020B0604020202020204" pitchFamily="34" charset="0"/>
              </a:rPr>
              <a:t>förutsättningar för </a:t>
            </a:r>
            <a:r>
              <a:rPr lang="sv-SE" sz="1200" b="0" dirty="0" err="1">
                <a:latin typeface="Arial" panose="020B0604020202020204" pitchFamily="34" charset="0"/>
                <a:cs typeface="Arial" panose="020B0604020202020204" pitchFamily="34" charset="0"/>
              </a:rPr>
              <a:t>vfu</a:t>
            </a:r>
            <a:r>
              <a:rPr lang="sv-SE" sz="1200" b="0" dirty="0">
                <a:latin typeface="Arial" panose="020B0604020202020204" pitchFamily="34" charset="0"/>
                <a:cs typeface="Arial" panose="020B0604020202020204" pitchFamily="34" charset="0"/>
              </a:rPr>
              <a:t>. Det innebär att det går </a:t>
            </a:r>
            <a:r>
              <a:rPr lang="sv-SE" sz="1200" dirty="0">
                <a:effectLst/>
                <a:latin typeface="Arial" panose="020B0604020202020204" pitchFamily="34" charset="0"/>
                <a:ea typeface="Garamond" panose="02020404030301010803" pitchFamily="18" charset="0"/>
                <a:cs typeface="Arial" panose="020B0604020202020204" pitchFamily="34" charset="0"/>
              </a:rPr>
              <a:t>att använda ÖK:s medel till att, generellt, </a:t>
            </a:r>
            <a:r>
              <a:rPr lang="sv-SE" sz="1200" b="0" i="0" u="none" dirty="0">
                <a:effectLst/>
                <a:latin typeface="Arial" panose="020B0604020202020204" pitchFamily="34" charset="0"/>
                <a:ea typeface="Garamond" panose="02020404030301010803" pitchFamily="18" charset="0"/>
                <a:cs typeface="Arial" panose="020B0604020202020204" pitchFamily="34" charset="0"/>
              </a:rPr>
              <a:t>stärka förutsättningarna </a:t>
            </a:r>
            <a:r>
              <a:rPr lang="sv-SE" sz="1200" b="0" i="0" u="none" dirty="0">
                <a:latin typeface="Arial" panose="020B0604020202020204" pitchFamily="34" charset="0"/>
                <a:cs typeface="Arial" panose="020B0604020202020204" pitchFamily="34" charset="0"/>
              </a:rPr>
              <a:t>för a</a:t>
            </a:r>
            <a:r>
              <a:rPr lang="sv-SE" sz="1200" b="0" u="none" dirty="0">
                <a:latin typeface="Arial" panose="020B0604020202020204" pitchFamily="34" charset="0"/>
                <a:cs typeface="Arial" panose="020B0604020202020204" pitchFamily="34" charset="0"/>
              </a:rPr>
              <a:t>tt utöka VFU/</a:t>
            </a:r>
            <a:r>
              <a:rPr lang="sv-SE" sz="1200" b="0" u="none" dirty="0" err="1">
                <a:latin typeface="Arial" panose="020B0604020202020204" pitchFamily="34" charset="0"/>
                <a:cs typeface="Arial" panose="020B0604020202020204" pitchFamily="34" charset="0"/>
              </a:rPr>
              <a:t>ViL</a:t>
            </a:r>
            <a:r>
              <a:rPr lang="sv-SE" sz="1200" b="0" u="none" dirty="0">
                <a:latin typeface="Arial" panose="020B0604020202020204" pitchFamily="34" charset="0"/>
                <a:cs typeface="Arial" panose="020B0604020202020204" pitchFamily="34" charset="0"/>
              </a:rPr>
              <a:t> på alla </a:t>
            </a:r>
            <a:r>
              <a:rPr lang="sv-SE" sz="1200" b="0" i="0" u="none" dirty="0">
                <a:latin typeface="Arial" panose="020B0604020202020204" pitchFamily="34" charset="0"/>
                <a:cs typeface="Arial" panose="020B0604020202020204" pitchFamily="34" charset="0"/>
              </a:rPr>
              <a:t>hälso- och sjukvårdsutbildningar.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dirty="0">
                <a:latin typeface="Arial" panose="020B0604020202020204" pitchFamily="34" charset="0"/>
                <a:cs typeface="Arial" panose="020B0604020202020204" pitchFamily="34" charset="0"/>
              </a:rPr>
              <a:t>Den särskilda satsningen – som vi strax kommer till – gäller bara sjuksköterskeutbildningen.</a:t>
            </a:r>
            <a:endParaRPr lang="sv-SE" sz="1200" dirty="0">
              <a:effectLst/>
              <a:latin typeface="Arial" panose="020B0604020202020204" pitchFamily="34" charset="0"/>
              <a:ea typeface="Garamond" panose="02020404030301010803"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B8FCB-282A-44BB-ADBE-1C6268D5FD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68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dirty="0">
                <a:solidFill>
                  <a:srgbClr val="222222"/>
                </a:solidFill>
                <a:effectLst/>
                <a:latin typeface="open sans" panose="020B0606030504020204" pitchFamily="34" charset="0"/>
              </a:rPr>
              <a:t>Utöver de tre, breda områdena innehåller Vårdens medarbetare också några riktade satsningar.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i="0" dirty="0">
              <a:solidFill>
                <a:srgbClr val="222222"/>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222"/>
                </a:solidFill>
                <a:effectLst/>
                <a:latin typeface="open sans" panose="020B0606030504020204" pitchFamily="34" charset="0"/>
              </a:rPr>
              <a:t>400 miljoner kronor till regionerna och 100 miljoner kronor till kommunerna för specialistsjuksköterskeutbildning. </a:t>
            </a:r>
            <a:endParaRPr lang="sv-SE" sz="1200" b="0" i="0" dirty="0">
              <a:solidFill>
                <a:srgbClr val="FF0000"/>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222"/>
                </a:solidFill>
                <a:effectLst/>
                <a:latin typeface="open sans" panose="020B0606030504020204" pitchFamily="34" charset="0"/>
              </a:rPr>
              <a:t>Ytterligare 100 miljoner kronor avsätts till regionerna för att möjliggöra utvecklings- och karriärmöjligheter för specialistsjuksköterskor.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mj-lt"/>
                <a:cs typeface="Times New Roman" panose="02020603050405020304" pitchFamily="18" charset="0"/>
              </a:rPr>
              <a:t>250 </a:t>
            </a:r>
            <a:r>
              <a:rPr lang="sv-SE" dirty="0" err="1">
                <a:latin typeface="+mj-lt"/>
                <a:cs typeface="Times New Roman" panose="02020603050405020304" pitchFamily="18" charset="0"/>
              </a:rPr>
              <a:t>milj</a:t>
            </a:r>
            <a:r>
              <a:rPr lang="sv-SE" dirty="0">
                <a:latin typeface="+mj-lt"/>
                <a:cs typeface="Times New Roman" panose="02020603050405020304" pitchFamily="18" charset="0"/>
              </a:rPr>
              <a:t> kr till regioner och kommuner </a:t>
            </a:r>
            <a:r>
              <a:rPr lang="sv-SE" sz="1200" dirty="0"/>
              <a:t>som utökar antalet VFU-veckor för studenter på utbildningen mot sjuksköterskeexamen. </a:t>
            </a:r>
            <a:r>
              <a:rPr lang="sv-SE" b="1" dirty="0">
                <a:solidFill>
                  <a:srgbClr val="FF0000"/>
                </a:solidFill>
                <a:latin typeface="+mj-lt"/>
                <a:cs typeface="Times New Roman" panose="02020603050405020304" pitchFamily="18" charset="0"/>
              </a:rPr>
              <a:t>NYTT</a:t>
            </a:r>
            <a:r>
              <a:rPr lang="sv-SE" dirty="0">
                <a:solidFill>
                  <a:srgbClr val="FF0000"/>
                </a:solidFill>
                <a:latin typeface="+mj-lt"/>
                <a:cs typeface="Times New Roman" panose="02020603050405020304" pitchFamily="18" charset="0"/>
              </a:rPr>
              <a:t> </a:t>
            </a:r>
            <a:r>
              <a:rPr lang="sv-SE" sz="1200" dirty="0"/>
              <a:t>Denna satsning tillkommer 2022 och är en </a:t>
            </a:r>
            <a:r>
              <a:rPr lang="sv-SE" sz="1200" b="0" dirty="0"/>
              <a:t>prestationsstyrd satsning</a:t>
            </a:r>
            <a:r>
              <a:rPr lang="sv-SE"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1" dirty="0">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latin typeface="Garamond" panose="02020404030301010803" pitchFamily="18" charset="0"/>
                <a:ea typeface="Garamond" panose="02020404030301010803" pitchFamily="18" charset="0"/>
                <a:cs typeface="Times New Roman" panose="02020603050405020304" pitchFamily="18" charset="0"/>
              </a:rPr>
              <a:t>Som ni märker finns ett starkt fokus på sjuksköterskor i dessa riktade medel – det är något vi inte lyckats komma ifrån, där vi upplever att staten styr, det är politiskt med just fokus på sjuksköterskor och specialistsjuksköterskor.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2222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kern="1200" dirty="0">
              <a:solidFill>
                <a:schemeClr val="tx1"/>
              </a:solidFill>
              <a:effectLst/>
              <a:latin typeface="+mj-lt"/>
              <a:ea typeface="+mj-ea"/>
              <a:cs typeface="+mj-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B8FCB-282A-44BB-ADBE-1C6268D5FD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95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38650"/>
          </a:xfrm>
        </p:spPr>
        <p:txBody>
          <a:bodyPr/>
          <a:lstStyle/>
          <a:p>
            <a:pPr marL="30163" indent="0">
              <a:buNone/>
            </a:pPr>
            <a:r>
              <a:rPr lang="sv-SE" dirty="0"/>
              <a:t>2022 tillkommer ytterligare en riktad satsning på sjuksköterskor.</a:t>
            </a:r>
            <a:endParaRPr lang="sv-SE" dirty="0">
              <a:latin typeface="+mj-lt"/>
              <a:cs typeface="Times New Roman" panose="02020603050405020304" pitchFamily="18" charset="0"/>
            </a:endParaRPr>
          </a:p>
          <a:p>
            <a:pPr marL="30163" indent="0">
              <a:buNone/>
            </a:pPr>
            <a:endParaRPr lang="sv-SE" dirty="0">
              <a:latin typeface="+mj-lt"/>
              <a:cs typeface="Times New Roman" panose="02020603050405020304" pitchFamily="18" charset="0"/>
            </a:endParaRPr>
          </a:p>
          <a:p>
            <a:pPr marL="30163" indent="0">
              <a:buNone/>
            </a:pPr>
            <a:r>
              <a:rPr lang="sv-SE" dirty="0">
                <a:latin typeface="+mj-lt"/>
                <a:cs typeface="Times New Roman" panose="02020603050405020304" pitchFamily="18" charset="0"/>
              </a:rPr>
              <a:t>250 miljoner kr till regioner och kommuner </a:t>
            </a:r>
            <a:r>
              <a:rPr lang="sv-SE" dirty="0"/>
              <a:t>som utökar antalet VFU-veckor för studenter på utbildningen mot sjuksköterskeexamen.</a:t>
            </a:r>
            <a:r>
              <a:rPr lang="sv-SE" dirty="0">
                <a:latin typeface="Garamond" panose="02020404030301010803" pitchFamily="18" charset="0"/>
                <a:ea typeface="Garamond" panose="02020404030301010803" pitchFamily="18" charset="0"/>
                <a:cs typeface="Times New Roman" panose="02020603050405020304" pitchFamily="18" charset="0"/>
              </a:rPr>
              <a:t> </a:t>
            </a:r>
          </a:p>
          <a:p>
            <a:pPr marL="201613" indent="-171450">
              <a:buFont typeface="Arial" panose="020B0604020202020204" pitchFamily="34" charset="0"/>
              <a:buChar char="•"/>
            </a:pPr>
            <a:r>
              <a:rPr lang="sv-SE" dirty="0"/>
              <a:t>Syftet med den särskilda satsningen är att öka incitamenten för samtliga regioner och kommuner att ta emot fler studenter under utbildning</a:t>
            </a:r>
          </a:p>
          <a:p>
            <a:pPr marL="201613" indent="-171450">
              <a:buFont typeface="Arial" panose="020B0604020202020204" pitchFamily="34" charset="0"/>
              <a:buChar char="•"/>
            </a:pPr>
            <a:r>
              <a:rPr lang="sv-SE" dirty="0"/>
              <a:t>Som ett första steg är den utformad för att stimulera utökningen </a:t>
            </a:r>
            <a:r>
              <a:rPr lang="sv-SE" u="none" dirty="0"/>
              <a:t>av varaktiga platser under den 3-åriga grundutbildningens </a:t>
            </a:r>
            <a:r>
              <a:rPr lang="sv-SE" dirty="0"/>
              <a:t>samtliga terminer.</a:t>
            </a:r>
          </a:p>
          <a:p>
            <a:pPr marL="201613" indent="-171450">
              <a:buFont typeface="Arial" panose="020B0604020202020204" pitchFamily="34" charset="0"/>
              <a:buChar char="•"/>
            </a:pPr>
            <a:endParaRPr lang="sv-SE" dirty="0"/>
          </a:p>
          <a:p>
            <a:pPr marL="301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effectLst/>
                <a:latin typeface="Arial" panose="020B0604020202020204" pitchFamily="34" charset="0"/>
                <a:ea typeface="Garamond" panose="02020404030301010803" pitchFamily="18" charset="0"/>
                <a:cs typeface="Arial" panose="020B0604020202020204" pitchFamily="34" charset="0"/>
              </a:rPr>
              <a:t>Målsättning att bidra till att öka antalet studenter på sjuksköterskeutbildningen och säkerställa genomströmningen. Detta för att antalet legitimerade sjuksköterskor på sikt ska öka och därmed skapa en bredare bas för framtida rekrytering av sjuksköterskor och möjliggöra utbildning av fler specialistsjuksköterskor. </a:t>
            </a:r>
          </a:p>
          <a:p>
            <a:pPr marL="301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effectLst/>
              <a:latin typeface="Arial" panose="020B0604020202020204" pitchFamily="34" charset="0"/>
              <a:ea typeface="Garamond" panose="02020404030301010803" pitchFamily="18" charset="0"/>
              <a:cs typeface="Arial" panose="020B0604020202020204" pitchFamily="34" charset="0"/>
            </a:endParaRPr>
          </a:p>
          <a:p>
            <a:pPr marL="301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Den här satsningen behöver utvecklas över tid. Det finns en svårighet att mäta </a:t>
            </a:r>
            <a:r>
              <a:rPr lang="sv-SE" dirty="0" err="1"/>
              <a:t>vfu</a:t>
            </a:r>
            <a:r>
              <a:rPr lang="sv-SE" dirty="0"/>
              <a:t>-ökningen ett år i taget. Regionernas och lärosätenas planeringshorisonten för </a:t>
            </a:r>
            <a:r>
              <a:rPr lang="sv-SE" dirty="0" err="1"/>
              <a:t>vfu</a:t>
            </a:r>
            <a:r>
              <a:rPr lang="sv-SE" dirty="0"/>
              <a:t> är betydligt längre, upp till 3 år. För att plasterna ska bli varaktiga är det viktigt att arbetet med att tillskapa nya </a:t>
            </a:r>
            <a:r>
              <a:rPr lang="sv-SE" dirty="0" err="1"/>
              <a:t>vfu</a:t>
            </a:r>
            <a:r>
              <a:rPr lang="sv-SE" dirty="0"/>
              <a:t>-platser utvecklas långsiktigt och med bibehållen kvalitet. </a:t>
            </a:r>
          </a:p>
          <a:p>
            <a:pPr marL="301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301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latin typeface="Arial" panose="020B0604020202020204" pitchFamily="34" charset="0"/>
                <a:ea typeface="Calibri" panose="020F0502020204030204" pitchFamily="34" charset="0"/>
                <a:cs typeface="Arial" panose="020B0604020202020204" pitchFamily="34" charset="0"/>
              </a:rPr>
              <a:t>Också viktigt att kommuner omfattas av VFU. Allt mer hälso- och sjukvård bedrivs i kommunal regi (i dagsläget ungefär 25 %). </a:t>
            </a:r>
            <a:r>
              <a:rPr lang="sv-SE" sz="1200" dirty="0">
                <a:solidFill>
                  <a:srgbClr val="FF0000"/>
                </a:solidFill>
                <a:latin typeface="Arial" panose="020B0604020202020204" pitchFamily="34" charset="0"/>
                <a:ea typeface="Calibri" panose="020F0502020204030204" pitchFamily="34" charset="0"/>
                <a:cs typeface="Arial" panose="020B0604020202020204" pitchFamily="34" charset="0"/>
              </a:rPr>
              <a:t>En rimlig målsättning vore att samma andel </a:t>
            </a:r>
            <a:r>
              <a:rPr lang="sv-SE" sz="1200" dirty="0" err="1">
                <a:solidFill>
                  <a:srgbClr val="FF0000"/>
                </a:solidFill>
                <a:latin typeface="Arial" panose="020B0604020202020204" pitchFamily="34" charset="0"/>
                <a:ea typeface="Calibri" panose="020F0502020204030204" pitchFamily="34" charset="0"/>
                <a:cs typeface="Arial" panose="020B0604020202020204" pitchFamily="34" charset="0"/>
              </a:rPr>
              <a:t>vfu</a:t>
            </a:r>
            <a:r>
              <a:rPr lang="sv-SE" sz="1200" dirty="0">
                <a:solidFill>
                  <a:srgbClr val="FF0000"/>
                </a:solidFill>
                <a:latin typeface="Arial" panose="020B0604020202020204" pitchFamily="34" charset="0"/>
                <a:ea typeface="Calibri" panose="020F0502020204030204" pitchFamily="34" charset="0"/>
                <a:cs typeface="Arial" panose="020B0604020202020204" pitchFamily="34" charset="0"/>
              </a:rPr>
              <a:t> tillgängliggörs inom kommunernas verksamheter, som äldreomsorg och funktionshinderområdet. </a:t>
            </a:r>
            <a:r>
              <a:rPr lang="sv-SE" sz="1200" dirty="0">
                <a:latin typeface="Arial" panose="020B0604020202020204" pitchFamily="34" charset="0"/>
                <a:ea typeface="Calibri" panose="020F0502020204030204" pitchFamily="34" charset="0"/>
                <a:cs typeface="Arial" panose="020B0604020202020204" pitchFamily="34" charset="0"/>
              </a:rPr>
              <a:t>Lärandet behöver ske där arbetet ska utföras i framtiden. Man behöver ge studenterna bredd i sin utbildning och möjlighet för dem att se kommunen som en framtida arbetsgivare. </a:t>
            </a:r>
          </a:p>
          <a:p>
            <a:pPr marL="301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301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effectLst/>
              <a:latin typeface="Garamond" panose="02020404030301010803" pitchFamily="18" charset="0"/>
              <a:ea typeface="Garamond" panose="02020404030301010803" pitchFamily="18" charset="0"/>
              <a:cs typeface="Times New Roman" panose="02020603050405020304" pitchFamily="18" charset="0"/>
            </a:endParaRPr>
          </a:p>
          <a:p>
            <a:pPr>
              <a:buFont typeface="Arial" panose="020B0604020202020204" pitchFamily="34" charset="0"/>
              <a:buNone/>
            </a:pPr>
            <a:endParaRPr lang="sv-SE" dirty="0">
              <a:effectLst/>
              <a:latin typeface="Arial" panose="020B0604020202020204" pitchFamily="34" charset="0"/>
              <a:ea typeface="Garamond" panose="02020404030301010803" pitchFamily="18"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B8FCB-282A-44BB-ADBE-1C6268D5FD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sv-SE" sz="1400" dirty="0">
                <a:ea typeface="Garamond" panose="02020404030301010803" pitchFamily="18" charset="0"/>
                <a:cs typeface="Times New Roman" panose="02020603050405020304" pitchFamily="18" charset="0"/>
              </a:rPr>
              <a:t>Behöver utvecklas över tid.</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sv-SE" sz="1400" dirty="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sv-SE" sz="1400" dirty="0">
                <a:ea typeface="Garamond" panose="02020404030301010803" pitchFamily="18" charset="0"/>
                <a:cs typeface="Times New Roman" panose="02020603050405020304" pitchFamily="18" charset="0"/>
              </a:rPr>
              <a:t>Kommunernas redovisningar får samordnas av de regionala samverkans- och stödstrukturerna (RSS). Antalet VFU-veckor och platser ska dock framgå på kommunnivå.</a:t>
            </a:r>
          </a:p>
          <a:p>
            <a:pPr marL="342900" lvl="0" indent="-342900">
              <a:lnSpc>
                <a:spcPct val="107000"/>
              </a:lnSpc>
              <a:buFont typeface="Symbol" panose="05050102010706020507" pitchFamily="18" charset="2"/>
              <a:buChar char=""/>
            </a:pP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sv-SE" sz="1400" dirty="0"/>
              <a:t>Om detta är ett bra sätt att öka incitamenten för regioner och kommuner att utöka VFU, och om det är ett bra sätta att mäta en utökning av VFU – det återstår att se.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sv-SE" sz="1400" dirty="0"/>
              <a:t>I ÖK står därför också att ”Under förutsättning att riksdagen beslutar om medel för området nästkommande år, är avsikten att satsningen vidareutvecklas utifrån erfarenheterna från 2022”. </a:t>
            </a:r>
          </a:p>
          <a:p>
            <a:pPr>
              <a:lnSpc>
                <a:spcPct val="107000"/>
              </a:lnSpc>
              <a:defRPr/>
            </a:pPr>
            <a:r>
              <a:rPr lang="sv-SE" sz="14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Medlen kommer att fördelas utifrån hur stor del av den totala ökningen av antalet VFU-veckor som aktuell kommun/region står för.</a:t>
            </a:r>
            <a:endParaRPr lang="sv-SE" sz="1400"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sv-SE" sz="1600" dirty="0"/>
          </a:p>
          <a:p>
            <a:pPr marL="0" lvl="0" indent="0">
              <a:lnSpc>
                <a:spcPct val="107000"/>
              </a:lnSpc>
              <a:buFont typeface="Symbol" panose="05050102010706020507" pitchFamily="18" charset="2"/>
              <a:buNone/>
            </a:pP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B8FCB-282A-44BB-ADBE-1C6268D5FD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59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sz="1400" dirty="0">
                <a:effectLst/>
                <a:latin typeface="Arial" panose="020B0604020202020204" pitchFamily="34" charset="0"/>
                <a:ea typeface="Times New Roman" panose="02020603050405020304" pitchFamily="18" charset="0"/>
                <a:cs typeface="Arial" panose="020B0604020202020204" pitchFamily="34" charset="0"/>
              </a:rPr>
              <a:t>Av regeringens totala satsning på utvecklingsområdet avsätts 400 miljoner kronor till regionerna och 100 miljoner kronor till kommunerna för att fler sjuksköterskor ska ges möjlighet att vidareutbilda sig till specialistsjuksköterska.</a:t>
            </a:r>
          </a:p>
          <a:p>
            <a:pPr marL="0" marR="0" lvl="0" indent="0" algn="l" defTabSz="914400" rtl="0" eaLnBrk="1" fontAlgn="auto" latinLnBrk="0" hangingPunct="1">
              <a:lnSpc>
                <a:spcPct val="100000"/>
              </a:lnSpc>
              <a:spcBef>
                <a:spcPts val="0"/>
              </a:spcBef>
              <a:spcAft>
                <a:spcPts val="600"/>
              </a:spcAft>
              <a:buClrTx/>
              <a:buSzTx/>
              <a:buFontTx/>
              <a:buNone/>
              <a:tabLst/>
              <a:defRPr/>
            </a:pPr>
            <a:r>
              <a:rPr lang="sv-SE" sz="1400" b="1" dirty="0">
                <a:effectLst/>
                <a:latin typeface="Arial" panose="020B0604020202020204" pitchFamily="34" charset="0"/>
                <a:ea typeface="Garamond" panose="02020404030301010803" pitchFamily="18" charset="0"/>
                <a:cs typeface="Arial" panose="020B0604020202020204" pitchFamily="34" charset="0"/>
              </a:rPr>
              <a:t>NYTT: Satsningen är permanent </a:t>
            </a:r>
            <a:r>
              <a:rPr lang="sv-SE" sz="1400" dirty="0">
                <a:effectLst/>
                <a:latin typeface="Arial" panose="020B0604020202020204" pitchFamily="34" charset="0"/>
                <a:ea typeface="Garamond" panose="02020404030301010803" pitchFamily="18" charset="0"/>
                <a:cs typeface="Arial" panose="020B0604020202020204" pitchFamily="34" charset="0"/>
              </a:rPr>
              <a:t>och omfattar 400 miljoner kronor per år. Satsningen har en tillfällig förstärkning om 100 miljoner kronor årligen mellan 2020–2023.</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B8FCB-282A-44BB-ADBE-1C6268D5FD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45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effectLst/>
                <a:latin typeface="Arial" panose="020B0604020202020204" pitchFamily="34" charset="0"/>
                <a:ea typeface="Times New Roman" panose="02020603050405020304" pitchFamily="18" charset="0"/>
                <a:cs typeface="Arial" panose="020B0604020202020204" pitchFamily="34" charset="0"/>
              </a:rPr>
              <a:t>Samt 100 miljoner kronor till regionerna för att möjliggöra utvecklings- och karriärmöjligheter för specialistsjuksköterskor.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effectLst/>
                <a:latin typeface="Arial" panose="020B0604020202020204" pitchFamily="34" charset="0"/>
                <a:ea typeface="Times New Roman" panose="02020603050405020304" pitchFamily="18" charset="0"/>
                <a:cs typeface="Arial" panose="020B0604020202020204" pitchFamily="34" charset="0"/>
              </a:rPr>
              <a:t>Det handlar till exempel om regionernas arbete med att utveckla och införa karriärmodeller.</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B8FCB-282A-44BB-ADBE-1C6268D5FD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27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7.xml"/><Relationship Id="rId4" Type="http://schemas.openxmlformats.org/officeDocument/2006/relationships/image" Target="../media/image13.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Master" Target="../slideMasters/slideMaster7.xml"/><Relationship Id="rId4" Type="http://schemas.openxmlformats.org/officeDocument/2006/relationships/image" Target="../media/image13.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2020-10-29</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615104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2020-10-29</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7795664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2020-10-29</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689493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r>
              <a:rPr lang="sv-SE"/>
              <a:t>2020-10-29</a:t>
            </a:r>
            <a:endParaRPr lang="sv-SE" dirty="0"/>
          </a:p>
        </p:txBody>
      </p:sp>
      <p:sp>
        <p:nvSpPr>
          <p:cNvPr id="8" name="Platshållare för sidfot 7"/>
          <p:cNvSpPr>
            <a:spLocks noGrp="1"/>
          </p:cNvSpPr>
          <p:nvPr>
            <p:ph type="ftr" sz="quarter" idx="11"/>
          </p:nvPr>
        </p:nvSpPr>
        <p:spPr/>
        <p:txBody>
          <a:bodyPr/>
          <a:lstStyle/>
          <a:p>
            <a:r>
              <a:rPr lang="sv-SE"/>
              <a:t>Avdelningen för vård och omsorg</a:t>
            </a:r>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5303125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2020-10-29</a:t>
            </a:r>
            <a:endParaRPr lang="sv-SE" dirty="0"/>
          </a:p>
        </p:txBody>
      </p:sp>
      <p:sp>
        <p:nvSpPr>
          <p:cNvPr id="4" name="Platshållare för sidfot 3"/>
          <p:cNvSpPr>
            <a:spLocks noGrp="1"/>
          </p:cNvSpPr>
          <p:nvPr>
            <p:ph type="ftr" sz="quarter" idx="11"/>
          </p:nvPr>
        </p:nvSpPr>
        <p:spPr/>
        <p:txBody>
          <a:bodyPr/>
          <a:lstStyle/>
          <a:p>
            <a:r>
              <a:rPr lang="sv-SE"/>
              <a:t>Avdelningen för vård och omsorg</a:t>
            </a:r>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4505214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2020-10-29</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8577856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2020-10-29</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83400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2023-02-02</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2023-02-02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2023-02-02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2023-02-02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2023-02-02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2023-02-02</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2023-02-02</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2023-02-02</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2023-02-02</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2023-02-02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2023-02-02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2023-02-02</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2023-02-02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2023-02-02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2023-02-02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2023-01-19</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59270976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it avsnit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2023-01-19</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91DB7D1E-37AF-4FA0-8FD2-F23EC80E0E0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62021717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2023-01-19</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28916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2023-01-19</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778435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r>
              <a:rPr lang="sv-SE"/>
              <a:t>2022-10-15</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321690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2022-10-15</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859445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2022-10-15</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3069444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2022-10-15</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79725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2022-10-15</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596306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r>
              <a:rPr lang="sv-SE"/>
              <a:t>2022-10-15</a:t>
            </a:r>
            <a:endParaRPr lang="sv-SE" dirty="0"/>
          </a:p>
        </p:txBody>
      </p:sp>
      <p:sp>
        <p:nvSpPr>
          <p:cNvPr id="8" name="Platshållare för sidfot 7"/>
          <p:cNvSpPr>
            <a:spLocks noGrp="1"/>
          </p:cNvSpPr>
          <p:nvPr>
            <p:ph type="ftr" sz="quarter" idx="11"/>
          </p:nvPr>
        </p:nvSpPr>
        <p:spPr/>
        <p:txBody>
          <a:bodyPr/>
          <a:lstStyle/>
          <a:p>
            <a:r>
              <a:rPr lang="sv-SE"/>
              <a:t>Avdelningen för vård och omsorg</a:t>
            </a:r>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258063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2022-10-15</a:t>
            </a:r>
            <a:endParaRPr lang="sv-SE" dirty="0"/>
          </a:p>
        </p:txBody>
      </p:sp>
      <p:sp>
        <p:nvSpPr>
          <p:cNvPr id="4" name="Platshållare för sidfot 3"/>
          <p:cNvSpPr>
            <a:spLocks noGrp="1"/>
          </p:cNvSpPr>
          <p:nvPr>
            <p:ph type="ftr" sz="quarter" idx="11"/>
          </p:nvPr>
        </p:nvSpPr>
        <p:spPr/>
        <p:txBody>
          <a:bodyPr/>
          <a:lstStyle/>
          <a:p>
            <a:r>
              <a:rPr lang="sv-SE"/>
              <a:t>Avdelningen för vård och omsorg</a:t>
            </a:r>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961888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2022-10-15</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98864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2023-02-02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2022-10-15</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449475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r>
              <a:rPr lang="sv-SE"/>
              <a:t>2022-10-15</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99623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2022-10-15</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310717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2022-10-15</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36427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2022-10-15</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391367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2022-10-15</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77117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r>
              <a:rPr lang="sv-SE"/>
              <a:t>2022-10-15</a:t>
            </a:r>
            <a:endParaRPr lang="sv-SE" dirty="0"/>
          </a:p>
        </p:txBody>
      </p:sp>
      <p:sp>
        <p:nvSpPr>
          <p:cNvPr id="8" name="Platshållare för sidfot 7"/>
          <p:cNvSpPr>
            <a:spLocks noGrp="1"/>
          </p:cNvSpPr>
          <p:nvPr>
            <p:ph type="ftr" sz="quarter" idx="11"/>
          </p:nvPr>
        </p:nvSpPr>
        <p:spPr/>
        <p:txBody>
          <a:bodyPr/>
          <a:lstStyle/>
          <a:p>
            <a:r>
              <a:rPr lang="sv-SE"/>
              <a:t>Avdelningen för vård och omsorg</a:t>
            </a:r>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171290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2022-10-15</a:t>
            </a:r>
            <a:endParaRPr lang="sv-SE" dirty="0"/>
          </a:p>
        </p:txBody>
      </p:sp>
      <p:sp>
        <p:nvSpPr>
          <p:cNvPr id="4" name="Platshållare för sidfot 3"/>
          <p:cNvSpPr>
            <a:spLocks noGrp="1"/>
          </p:cNvSpPr>
          <p:nvPr>
            <p:ph type="ftr" sz="quarter" idx="11"/>
          </p:nvPr>
        </p:nvSpPr>
        <p:spPr/>
        <p:txBody>
          <a:bodyPr/>
          <a:lstStyle/>
          <a:p>
            <a:r>
              <a:rPr lang="sv-SE"/>
              <a:t>Avdelningen för vård och omsorg</a:t>
            </a:r>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049743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2022-10-15</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216816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2022-10-15</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25138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2023-02-02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r>
              <a:rPr lang="sv-SE"/>
              <a:t>2022-12-15</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341647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2022-12-15</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250837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2022-12-15</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588830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2022-12-15</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856944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2022-12-15</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9591095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r>
              <a:rPr lang="sv-SE"/>
              <a:t>2022-12-15</a:t>
            </a:r>
            <a:endParaRPr lang="sv-SE" dirty="0"/>
          </a:p>
        </p:txBody>
      </p:sp>
      <p:sp>
        <p:nvSpPr>
          <p:cNvPr id="8" name="Platshållare för sidfot 7"/>
          <p:cNvSpPr>
            <a:spLocks noGrp="1"/>
          </p:cNvSpPr>
          <p:nvPr>
            <p:ph type="ftr" sz="quarter" idx="11"/>
          </p:nvPr>
        </p:nvSpPr>
        <p:spPr/>
        <p:txBody>
          <a:bodyPr/>
          <a:lstStyle/>
          <a:p>
            <a:r>
              <a:rPr lang="sv-SE"/>
              <a:t>Avdelningen för vård och omsorg</a:t>
            </a:r>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748732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2022-12-15</a:t>
            </a:r>
            <a:endParaRPr lang="sv-SE" dirty="0"/>
          </a:p>
        </p:txBody>
      </p:sp>
      <p:sp>
        <p:nvSpPr>
          <p:cNvPr id="4" name="Platshållare för sidfot 3"/>
          <p:cNvSpPr>
            <a:spLocks noGrp="1"/>
          </p:cNvSpPr>
          <p:nvPr>
            <p:ph type="ftr" sz="quarter" idx="11"/>
          </p:nvPr>
        </p:nvSpPr>
        <p:spPr/>
        <p:txBody>
          <a:bodyPr/>
          <a:lstStyle/>
          <a:p>
            <a:r>
              <a:rPr lang="sv-SE"/>
              <a:t>Avdelningen för vård och omsorg</a:t>
            </a:r>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016996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2022-12-15</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6291581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2022-12-15</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7567560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r>
              <a:rPr lang="sv-SE"/>
              <a:t>2022-12-22</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25514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2023-02-02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2022-12-22</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95651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2022-12-22</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2665126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2022-12-22</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6289122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2022-12-22</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880296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r>
              <a:rPr lang="sv-SE"/>
              <a:t>2022-12-22</a:t>
            </a:r>
            <a:endParaRPr lang="sv-SE" dirty="0"/>
          </a:p>
        </p:txBody>
      </p:sp>
      <p:sp>
        <p:nvSpPr>
          <p:cNvPr id="8" name="Platshållare för sidfot 7"/>
          <p:cNvSpPr>
            <a:spLocks noGrp="1"/>
          </p:cNvSpPr>
          <p:nvPr>
            <p:ph type="ftr" sz="quarter" idx="11"/>
          </p:nvPr>
        </p:nvSpPr>
        <p:spPr/>
        <p:txBody>
          <a:bodyPr/>
          <a:lstStyle/>
          <a:p>
            <a:r>
              <a:rPr lang="sv-SE"/>
              <a:t>Avdelningen för vård och omsorg</a:t>
            </a:r>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65003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2022-12-22</a:t>
            </a:r>
            <a:endParaRPr lang="sv-SE" dirty="0"/>
          </a:p>
        </p:txBody>
      </p:sp>
      <p:sp>
        <p:nvSpPr>
          <p:cNvPr id="4" name="Platshållare för sidfot 3"/>
          <p:cNvSpPr>
            <a:spLocks noGrp="1"/>
          </p:cNvSpPr>
          <p:nvPr>
            <p:ph type="ftr" sz="quarter" idx="11"/>
          </p:nvPr>
        </p:nvSpPr>
        <p:spPr/>
        <p:txBody>
          <a:bodyPr/>
          <a:lstStyle/>
          <a:p>
            <a:r>
              <a:rPr lang="sv-SE"/>
              <a:t>Avdelningen för vård och omsorg</a:t>
            </a:r>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0393345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2022-12-22</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1887521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2022-12-22</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0253956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r>
              <a:rPr lang="sv-SE"/>
              <a:t>2022-12-22</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59822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2022-12-22</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402692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2023-02-02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2022-12-22</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12711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2022-12-22</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8325928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2022-12-22</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8840728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r>
              <a:rPr lang="sv-SE"/>
              <a:t>2022-12-22</a:t>
            </a:r>
            <a:endParaRPr lang="sv-SE" dirty="0"/>
          </a:p>
        </p:txBody>
      </p:sp>
      <p:sp>
        <p:nvSpPr>
          <p:cNvPr id="6" name="Platshållare för sidfot 5"/>
          <p:cNvSpPr>
            <a:spLocks noGrp="1"/>
          </p:cNvSpPr>
          <p:nvPr>
            <p:ph type="ftr" sz="quarter" idx="11"/>
          </p:nvPr>
        </p:nvSpPr>
        <p:spPr/>
        <p:txBody>
          <a:bodyPr/>
          <a:lstStyle/>
          <a:p>
            <a:r>
              <a:rPr lang="sv-SE"/>
              <a:t>Avdelningen för vård och omsorg</a:t>
            </a:r>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0603423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r>
              <a:rPr lang="sv-SE"/>
              <a:t>2022-12-22</a:t>
            </a:r>
            <a:endParaRPr lang="sv-SE" dirty="0"/>
          </a:p>
        </p:txBody>
      </p:sp>
      <p:sp>
        <p:nvSpPr>
          <p:cNvPr id="8" name="Platshållare för sidfot 7"/>
          <p:cNvSpPr>
            <a:spLocks noGrp="1"/>
          </p:cNvSpPr>
          <p:nvPr>
            <p:ph type="ftr" sz="quarter" idx="11"/>
          </p:nvPr>
        </p:nvSpPr>
        <p:spPr/>
        <p:txBody>
          <a:bodyPr/>
          <a:lstStyle/>
          <a:p>
            <a:r>
              <a:rPr lang="sv-SE"/>
              <a:t>Avdelningen för vård och omsorg</a:t>
            </a:r>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057245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2022-12-22</a:t>
            </a:r>
            <a:endParaRPr lang="sv-SE" dirty="0"/>
          </a:p>
        </p:txBody>
      </p:sp>
      <p:sp>
        <p:nvSpPr>
          <p:cNvPr id="4" name="Platshållare för sidfot 3"/>
          <p:cNvSpPr>
            <a:spLocks noGrp="1"/>
          </p:cNvSpPr>
          <p:nvPr>
            <p:ph type="ftr" sz="quarter" idx="11"/>
          </p:nvPr>
        </p:nvSpPr>
        <p:spPr/>
        <p:txBody>
          <a:bodyPr/>
          <a:lstStyle/>
          <a:p>
            <a:r>
              <a:rPr lang="sv-SE"/>
              <a:t>Avdelningen för vård och omsorg</a:t>
            </a:r>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780250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2022-12-22</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4230182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2022-12-22</a:t>
            </a:r>
            <a:endParaRPr lang="sv-SE" dirty="0"/>
          </a:p>
        </p:txBody>
      </p:sp>
      <p:sp>
        <p:nvSpPr>
          <p:cNvPr id="3" name="Platshållare för sidfot 2"/>
          <p:cNvSpPr>
            <a:spLocks noGrp="1"/>
          </p:cNvSpPr>
          <p:nvPr>
            <p:ph type="ftr" sz="quarter" idx="11"/>
          </p:nvPr>
        </p:nvSpPr>
        <p:spPr/>
        <p:txBody>
          <a:bodyPr/>
          <a:lstStyle/>
          <a:p>
            <a:r>
              <a:rPr lang="sv-SE"/>
              <a:t>Avdelningen för vård och omsorg</a:t>
            </a:r>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267905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r>
              <a:rPr lang="sv-SE"/>
              <a:t>2020-10-29</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1261258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marL="258763"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2020-10-29</a:t>
            </a:r>
            <a:endParaRPr lang="sv-SE" dirty="0"/>
          </a:p>
        </p:txBody>
      </p:sp>
      <p:sp>
        <p:nvSpPr>
          <p:cNvPr id="5" name="Platshållare för sidfot 4"/>
          <p:cNvSpPr>
            <a:spLocks noGrp="1"/>
          </p:cNvSpPr>
          <p:nvPr>
            <p:ph type="ftr" sz="quarter" idx="11"/>
          </p:nvPr>
        </p:nvSpPr>
        <p:spPr/>
        <p:txBody>
          <a:bodyPr/>
          <a:lstStyle/>
          <a:p>
            <a:r>
              <a:rPr lang="sv-SE"/>
              <a:t>Avdelningen för vård och omsorg</a:t>
            </a:r>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96672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2.png"/><Relationship Id="rId5" Type="http://schemas.openxmlformats.org/officeDocument/2006/relationships/slideLayout" Target="../slideLayouts/slideLayout74.xml"/><Relationship Id="rId10" Type="http://schemas.openxmlformats.org/officeDocument/2006/relationships/theme" Target="../theme/theme10.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2.png"/><Relationship Id="rId5" Type="http://schemas.openxmlformats.org/officeDocument/2006/relationships/slideLayout" Target="../slideLayouts/slideLayout83.xml"/><Relationship Id="rId10" Type="http://schemas.openxmlformats.org/officeDocument/2006/relationships/theme" Target="../theme/theme11.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image" Target="../media/image3.emf"/><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12.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2.png"/><Relationship Id="rId5" Type="http://schemas.openxmlformats.org/officeDocument/2006/relationships/slideLayout" Target="../slideLayouts/slideLayout102.xml"/><Relationship Id="rId10" Type="http://schemas.openxmlformats.org/officeDocument/2006/relationships/theme" Target="../theme/theme13.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0.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2.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13.jpe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3.emf"/><Relationship Id="rId5" Type="http://schemas.openxmlformats.org/officeDocument/2006/relationships/theme" Target="../theme/theme7.xml"/><Relationship Id="rId4"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2.png"/><Relationship Id="rId5" Type="http://schemas.openxmlformats.org/officeDocument/2006/relationships/slideLayout" Target="../slideLayouts/slideLayout56.xml"/><Relationship Id="rId10" Type="http://schemas.openxmlformats.org/officeDocument/2006/relationships/theme" Target="../theme/theme8.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2.png"/><Relationship Id="rId5" Type="http://schemas.openxmlformats.org/officeDocument/2006/relationships/slideLayout" Target="../slideLayouts/slideLayout65.xml"/><Relationship Id="rId10" Type="http://schemas.openxmlformats.org/officeDocument/2006/relationships/theme" Target="../theme/theme9.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2023-02-02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r>
              <a:rPr lang="sv-SE"/>
              <a:t>2022-12-15</a:t>
            </a:r>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0670798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hf hdr="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r>
              <a:rPr lang="sv-SE"/>
              <a:t>2022-12-22</a:t>
            </a:r>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206835269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hdr="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r>
              <a:rPr lang="sv-SE"/>
              <a:t>2022-12-22</a:t>
            </a:r>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pic>
        <p:nvPicPr>
          <p:cNvPr id="10" name="Bildobjekt 9"/>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29523310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Lst>
  <p:hf hdr="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r>
              <a:rPr lang="sv-SE"/>
              <a:t>2020-10-29</a:t>
            </a:r>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27706455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hf sldNum="0" hdr="0" ftr="0" dt="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2023-02-02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2023-02-02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2023-02-02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2023-02-02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2023-02-02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r>
              <a:rPr lang="sv-SE"/>
              <a:t>2023-01-19</a:t>
            </a:r>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r>
              <a:rPr lang="sv-SE"/>
              <a:t>Avdelningen för vård och omsorg</a:t>
            </a:r>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pic>
        <p:nvPicPr>
          <p:cNvPr id="10" name="Bildobjekt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9712676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r>
              <a:rPr lang="sv-SE"/>
              <a:t>2022-10-15</a:t>
            </a:r>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379036928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hdr="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r>
              <a:rPr lang="sv-SE"/>
              <a:t>2022-10-15</a:t>
            </a:r>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Avdelningen för vård och omsorg</a:t>
            </a:r>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35080363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hdr="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zoom.us/rec/share/bsVHyK3sBjwVaMitsX9oDhl5wj-Vz-4rOgwqT097LjB7f2fse8KbYVlcMAFJIYc.vYaf3gu-RZTFyCdd?startTime=167533119100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kr.se/skr/tjanster/rapporterochskrifter/publikationer/insatserforattutokavfu.68606.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lotta.gemzell@skr.s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arin.renger@skr.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lotta.gemzell@skr.s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kr.se/skr/tjanster/epostutskickprenumerera/periodiskautskicknyhetsbrev.1043.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3" Type="http://schemas.openxmlformats.org/officeDocument/2006/relationships/hyperlink" Target="https://skr.se/skr/tjanster/pressrum/nyheter/nyhetsarkiv/overenskommelseompsykiskhalsaochsuicidprevention.68418.html" TargetMode="External"/><Relationship Id="rId2" Type="http://schemas.openxmlformats.org/officeDocument/2006/relationships/image" Target="../media/image20.png"/><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1.xml.rels><?xml version="1.0" encoding="UTF-8" standalone="yes"?>
<Relationships xmlns="http://schemas.openxmlformats.org/package/2006/relationships"><Relationship Id="rId3" Type="http://schemas.openxmlformats.org/officeDocument/2006/relationships/hyperlink" Target="mailto:mikael.malm@skr.se" TargetMode="External"/><Relationship Id="rId2" Type="http://schemas.openxmlformats.org/officeDocument/2006/relationships/notesSlide" Target="../notesSlides/notesSlide18.xml"/><Relationship Id="rId1" Type="http://schemas.openxmlformats.org/officeDocument/2006/relationships/slideLayout" Target="../slideLayouts/slideLayout99.xml"/><Relationship Id="rId4" Type="http://schemas.openxmlformats.org/officeDocument/2006/relationships/hyperlink" Target="mailto:lisa.minell@skr.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B60F3F-4385-1C23-AE1D-64748BADAE02}"/>
              </a:ext>
            </a:extLst>
          </p:cNvPr>
          <p:cNvSpPr>
            <a:spLocks noGrp="1"/>
          </p:cNvSpPr>
          <p:nvPr>
            <p:ph type="ctrTitle"/>
          </p:nvPr>
        </p:nvSpPr>
        <p:spPr/>
        <p:txBody>
          <a:bodyPr/>
          <a:lstStyle/>
          <a:p>
            <a:r>
              <a:rPr lang="sv-SE" dirty="0"/>
              <a:t>SKR informerar RSS</a:t>
            </a:r>
            <a:br>
              <a:rPr lang="sv-SE" dirty="0"/>
            </a:br>
            <a:r>
              <a:rPr lang="sv-SE" dirty="0"/>
              <a:t>2 februari 2023</a:t>
            </a:r>
          </a:p>
        </p:txBody>
      </p:sp>
      <p:sp>
        <p:nvSpPr>
          <p:cNvPr id="3" name="Underrubrik 2">
            <a:extLst>
              <a:ext uri="{FF2B5EF4-FFF2-40B4-BE49-F238E27FC236}">
                <a16:creationId xmlns:a16="http://schemas.microsoft.com/office/drawing/2014/main" id="{4EF9C7A2-535E-D305-EB24-63B59B9C1523}"/>
              </a:ext>
            </a:extLst>
          </p:cNvPr>
          <p:cNvSpPr>
            <a:spLocks noGrp="1"/>
          </p:cNvSpPr>
          <p:nvPr>
            <p:ph type="subTitle" idx="1"/>
          </p:nvPr>
        </p:nvSpPr>
        <p:spPr/>
        <p:txBody>
          <a:bodyPr/>
          <a:lstStyle/>
          <a:p>
            <a:r>
              <a:rPr lang="pl-PL" dirty="0">
                <a:hlinkClick r:id="rId2"/>
              </a:rPr>
              <a:t>https://zoom.us/rec/share/bsVHyK3sBjwVaMitsX9oDhl5wj-Vz-4rOgwqT097LjB7f2fse8KbYVlcMAFJIYc.vYaf3gu-RZTFyCdd?startTime=1675331191000</a:t>
            </a:r>
            <a:endParaRPr lang="sv-SE" dirty="0"/>
          </a:p>
          <a:p>
            <a:r>
              <a:rPr lang="pl-PL" dirty="0"/>
              <a:t>Passcode: a6QV=.W.</a:t>
            </a:r>
            <a:endParaRPr lang="sv-SE" dirty="0"/>
          </a:p>
        </p:txBody>
      </p:sp>
    </p:spTree>
    <p:extLst>
      <p:ext uri="{BB962C8B-B14F-4D97-AF65-F5344CB8AC3E}">
        <p14:creationId xmlns:p14="http://schemas.microsoft.com/office/powerpoint/2010/main" val="274598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64233" y="1903149"/>
            <a:ext cx="9609825" cy="3738598"/>
          </a:xfrm>
        </p:spPr>
        <p:txBody>
          <a:bodyPr/>
          <a:lstStyle/>
          <a:p>
            <a:pPr marL="30163" indent="0">
              <a:buNone/>
            </a:pPr>
            <a:r>
              <a:rPr lang="sv-SE" dirty="0"/>
              <a:t>Kan exempelvis användas till att: </a:t>
            </a:r>
          </a:p>
          <a:p>
            <a:pPr marL="442913" indent="-412750">
              <a:buFont typeface="Arial" panose="020B0604020202020204" pitchFamily="34" charset="0"/>
              <a:buChar char="•"/>
            </a:pPr>
            <a:r>
              <a:rPr lang="sv-SE" dirty="0"/>
              <a:t>Stärka kompetensutvecklingen</a:t>
            </a:r>
          </a:p>
          <a:p>
            <a:pPr marL="442913" indent="-412750">
              <a:buFont typeface="Arial" panose="020B0604020202020204" pitchFamily="34" charset="0"/>
              <a:buChar char="•"/>
            </a:pPr>
            <a:r>
              <a:rPr lang="sv-SE" dirty="0"/>
              <a:t>Utveckla förutsättningar för </a:t>
            </a:r>
            <a:r>
              <a:rPr lang="sv-SE" dirty="0" err="1"/>
              <a:t>ViL</a:t>
            </a:r>
            <a:r>
              <a:rPr lang="sv-SE" dirty="0"/>
              <a:t>/VFU i primärvården</a:t>
            </a:r>
          </a:p>
          <a:p>
            <a:pPr marL="442913" indent="-412750">
              <a:buFont typeface="Arial" panose="020B0604020202020204" pitchFamily="34" charset="0"/>
              <a:buChar char="•"/>
            </a:pPr>
            <a:r>
              <a:rPr lang="sv-SE" dirty="0"/>
              <a:t>Utveckla utbildnings- och handledarkapaciteten</a:t>
            </a:r>
          </a:p>
          <a:p>
            <a:pPr marL="442913" indent="-412750">
              <a:buFont typeface="Arial" panose="020B0604020202020204" pitchFamily="34" charset="0"/>
              <a:buChar char="•"/>
            </a:pPr>
            <a:r>
              <a:rPr lang="sv-SE" dirty="0"/>
              <a:t>Utveckla goda lärandemiljöer</a:t>
            </a:r>
          </a:p>
          <a:p>
            <a:pPr marL="442913" indent="-412750">
              <a:buFont typeface="Arial" panose="020B0604020202020204" pitchFamily="34" charset="0"/>
              <a:buChar char="•"/>
            </a:pPr>
            <a:r>
              <a:rPr lang="sv-SE" dirty="0"/>
              <a:t>Utveckla samverkan mellan sjukvårdshuvudmän och lärosäten</a:t>
            </a:r>
          </a:p>
          <a:p>
            <a:pPr marL="442913" indent="-412750">
              <a:buFont typeface="Arial" panose="020B0604020202020204" pitchFamily="34" charset="0"/>
              <a:buChar char="•"/>
            </a:pPr>
            <a:r>
              <a:rPr lang="sv-SE" dirty="0"/>
              <a:t>Förstärka det strategiska arbetet med prognoser och dimensionering av läkares AT och ST</a:t>
            </a:r>
          </a:p>
        </p:txBody>
      </p:sp>
      <p:sp>
        <p:nvSpPr>
          <p:cNvPr id="2" name="Rubrik 1"/>
          <p:cNvSpPr>
            <a:spLocks noGrp="1"/>
          </p:cNvSpPr>
          <p:nvPr>
            <p:ph type="title"/>
          </p:nvPr>
        </p:nvSpPr>
        <p:spPr/>
        <p:txBody>
          <a:bodyPr/>
          <a:lstStyle/>
          <a:p>
            <a:pPr marL="571500" indent="-571500">
              <a:buFont typeface="Arial" panose="020B0604020202020204" pitchFamily="34" charset="0"/>
              <a:buChar char="•"/>
            </a:pPr>
            <a:r>
              <a:rPr lang="sv-SE" sz="3600" dirty="0"/>
              <a:t>Utbilda vårdens framtida medarbetare</a:t>
            </a:r>
          </a:p>
        </p:txBody>
      </p:sp>
    </p:spTree>
    <p:extLst>
      <p:ext uri="{BB962C8B-B14F-4D97-AF65-F5344CB8AC3E}">
        <p14:creationId xmlns:p14="http://schemas.microsoft.com/office/powerpoint/2010/main" val="283082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9ED4A10-4710-4DE9-8824-DF3795FADAF2}"/>
              </a:ext>
            </a:extLst>
          </p:cNvPr>
          <p:cNvSpPr>
            <a:spLocks noGrp="1"/>
          </p:cNvSpPr>
          <p:nvPr>
            <p:ph idx="1"/>
          </p:nvPr>
        </p:nvSpPr>
        <p:spPr>
          <a:xfrm>
            <a:off x="664233" y="2105994"/>
            <a:ext cx="10322856" cy="3738598"/>
          </a:xfrm>
        </p:spPr>
        <p:txBody>
          <a:bodyPr/>
          <a:lstStyle/>
          <a:p>
            <a:pPr>
              <a:spcAft>
                <a:spcPts val="1800"/>
              </a:spcAft>
              <a:buFont typeface="Arial" panose="020B0604020202020204" pitchFamily="34" charset="0"/>
              <a:buChar char="•"/>
            </a:pPr>
            <a:r>
              <a:rPr lang="sv-SE" sz="2800" dirty="0">
                <a:latin typeface="+mj-lt"/>
                <a:cs typeface="Times New Roman" panose="02020603050405020304" pitchFamily="18" charset="0"/>
              </a:rPr>
              <a:t>400 miljoner kronor till regionerna och 100 miljoner kronor till kommunerna för specialistsjuksköterskeutbildning. </a:t>
            </a:r>
          </a:p>
          <a:p>
            <a:pPr>
              <a:spcAft>
                <a:spcPts val="1800"/>
              </a:spcAft>
              <a:buFont typeface="Arial" panose="020B0604020202020204" pitchFamily="34" charset="0"/>
              <a:buChar char="•"/>
            </a:pPr>
            <a:r>
              <a:rPr lang="sv-SE" sz="2800" dirty="0">
                <a:latin typeface="+mj-lt"/>
                <a:cs typeface="Times New Roman" panose="02020603050405020304" pitchFamily="18" charset="0"/>
              </a:rPr>
              <a:t>100 miljoner kronor avsätts till regionerna för att möjliggöra utvecklings- och karriärmöjligheter för specialistsjuksköterskor.</a:t>
            </a:r>
          </a:p>
          <a:p>
            <a:pPr>
              <a:spcAft>
                <a:spcPts val="1800"/>
              </a:spcAft>
              <a:buFont typeface="Arial" panose="020B0604020202020204" pitchFamily="34" charset="0"/>
              <a:buChar char="•"/>
            </a:pPr>
            <a:r>
              <a:rPr lang="sv-SE" sz="2800" dirty="0">
                <a:latin typeface="+mj-lt"/>
                <a:cs typeface="Times New Roman" panose="02020603050405020304" pitchFamily="18" charset="0"/>
              </a:rPr>
              <a:t>250 miljoner kr till regioner och kommuner </a:t>
            </a:r>
            <a:r>
              <a:rPr lang="sv-SE" sz="2800" dirty="0"/>
              <a:t>som utökar antalet VFU-veckor för studenter på utbildningen mot sjuksköterskeexamen. </a:t>
            </a:r>
            <a:r>
              <a:rPr lang="sv-SE" sz="2800" b="1" dirty="0">
                <a:solidFill>
                  <a:schemeClr val="accent1"/>
                </a:solidFill>
              </a:rPr>
              <a:t>Ändrad rapportering 2023.</a:t>
            </a:r>
            <a:endParaRPr lang="sv-SE" sz="2800" b="1" dirty="0">
              <a:solidFill>
                <a:schemeClr val="accent1"/>
              </a:solidFill>
              <a:latin typeface="Garamond" panose="02020404030301010803" pitchFamily="18" charset="0"/>
              <a:ea typeface="Garamond" panose="02020404030301010803" pitchFamily="18" charset="0"/>
              <a:cs typeface="Times New Roman" panose="02020603050405020304" pitchFamily="18" charset="0"/>
            </a:endParaRPr>
          </a:p>
          <a:p>
            <a:pPr>
              <a:spcAft>
                <a:spcPts val="1800"/>
              </a:spcAft>
            </a:pPr>
            <a:endParaRPr lang="sv-SE" sz="2000" dirty="0"/>
          </a:p>
        </p:txBody>
      </p:sp>
      <p:sp>
        <p:nvSpPr>
          <p:cNvPr id="3" name="Rubrik 2">
            <a:extLst>
              <a:ext uri="{FF2B5EF4-FFF2-40B4-BE49-F238E27FC236}">
                <a16:creationId xmlns:a16="http://schemas.microsoft.com/office/drawing/2014/main" id="{B9A4C632-E14F-4D83-AB91-A093AA363AFF}"/>
              </a:ext>
            </a:extLst>
          </p:cNvPr>
          <p:cNvSpPr>
            <a:spLocks noGrp="1"/>
          </p:cNvSpPr>
          <p:nvPr>
            <p:ph type="title"/>
          </p:nvPr>
        </p:nvSpPr>
        <p:spPr/>
        <p:txBody>
          <a:bodyPr/>
          <a:lstStyle/>
          <a:p>
            <a:r>
              <a:rPr lang="sv-SE" sz="3600" dirty="0"/>
              <a:t>Riktade satsningar</a:t>
            </a:r>
          </a:p>
        </p:txBody>
      </p:sp>
    </p:spTree>
    <p:extLst>
      <p:ext uri="{BB962C8B-B14F-4D97-AF65-F5344CB8AC3E}">
        <p14:creationId xmlns:p14="http://schemas.microsoft.com/office/powerpoint/2010/main" val="3110707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E30E626-323C-4D15-B28C-B04E1F8A8567}"/>
              </a:ext>
            </a:extLst>
          </p:cNvPr>
          <p:cNvSpPr>
            <a:spLocks noGrp="1"/>
          </p:cNvSpPr>
          <p:nvPr>
            <p:ph idx="1"/>
          </p:nvPr>
        </p:nvSpPr>
        <p:spPr>
          <a:xfrm>
            <a:off x="664232" y="2076103"/>
            <a:ext cx="10239295" cy="3738598"/>
          </a:xfrm>
        </p:spPr>
        <p:txBody>
          <a:bodyPr/>
          <a:lstStyle/>
          <a:p>
            <a:pPr marL="30163" indent="0">
              <a:buNone/>
            </a:pPr>
            <a:r>
              <a:rPr lang="sv-SE" dirty="0">
                <a:latin typeface="+mj-lt"/>
                <a:cs typeface="Times New Roman" panose="02020603050405020304" pitchFamily="18" charset="0"/>
              </a:rPr>
              <a:t>250 miljoner kr till regioner och kommuner </a:t>
            </a:r>
            <a:r>
              <a:rPr lang="sv-SE" dirty="0"/>
              <a:t>som utökar antalet VFU-veckor för studenter på utbildningen mot sjuksköterskeexamen.</a:t>
            </a:r>
            <a:r>
              <a:rPr lang="sv-SE" dirty="0">
                <a:latin typeface="Garamond" panose="02020404030301010803" pitchFamily="18" charset="0"/>
                <a:ea typeface="Garamond" panose="02020404030301010803" pitchFamily="18" charset="0"/>
                <a:cs typeface="Times New Roman" panose="02020603050405020304" pitchFamily="18" charset="0"/>
              </a:rPr>
              <a:t> </a:t>
            </a:r>
          </a:p>
          <a:p>
            <a:pPr>
              <a:buFont typeface="Arial" panose="020B0604020202020204" pitchFamily="34" charset="0"/>
              <a:buChar char="•"/>
            </a:pPr>
            <a:r>
              <a:rPr lang="sv-SE" dirty="0"/>
              <a:t>Syftet med satsningen är att öka incitamenten för samtliga regioner och kommuner att ta emot fler studenter under utbildning</a:t>
            </a:r>
          </a:p>
          <a:p>
            <a:pPr>
              <a:buFont typeface="Arial" panose="020B0604020202020204" pitchFamily="34" charset="0"/>
              <a:buChar char="•"/>
            </a:pPr>
            <a:r>
              <a:rPr lang="sv-SE" dirty="0"/>
              <a:t>Stimulera utökningen av varaktiga platser under den treåriga grundutbildningens samtliga terminer. </a:t>
            </a:r>
          </a:p>
          <a:p>
            <a:pPr marL="30163" indent="0">
              <a:buNone/>
            </a:pPr>
            <a:r>
              <a:rPr lang="sv-SE" dirty="0">
                <a:solidFill>
                  <a:srgbClr val="FF0000"/>
                </a:solidFill>
              </a:rPr>
              <a:t>OBS! Rapportering till Socialstyrelsen senast den 31 mars 2023</a:t>
            </a:r>
          </a:p>
          <a:p>
            <a:endParaRPr lang="sv-SE" dirty="0"/>
          </a:p>
        </p:txBody>
      </p:sp>
      <p:sp>
        <p:nvSpPr>
          <p:cNvPr id="3" name="Rubrik 2">
            <a:extLst>
              <a:ext uri="{FF2B5EF4-FFF2-40B4-BE49-F238E27FC236}">
                <a16:creationId xmlns:a16="http://schemas.microsoft.com/office/drawing/2014/main" id="{A990A381-E7B2-4EA2-BF2F-B02C14809752}"/>
              </a:ext>
            </a:extLst>
          </p:cNvPr>
          <p:cNvSpPr>
            <a:spLocks noGrp="1"/>
          </p:cNvSpPr>
          <p:nvPr>
            <p:ph type="title"/>
          </p:nvPr>
        </p:nvSpPr>
        <p:spPr>
          <a:xfrm>
            <a:off x="664232" y="417402"/>
            <a:ext cx="9609825" cy="1231392"/>
          </a:xfrm>
        </p:spPr>
        <p:txBody>
          <a:bodyPr/>
          <a:lstStyle/>
          <a:p>
            <a:r>
              <a:rPr lang="sv-SE" sz="3600" dirty="0">
                <a:latin typeface="Arial" panose="020B0604020202020204" pitchFamily="34" charset="0"/>
                <a:ea typeface="Times New Roman" panose="02020603050405020304" pitchFamily="18" charset="0"/>
                <a:cs typeface="Times New Roman" panose="02020603050405020304" pitchFamily="18" charset="0"/>
              </a:rPr>
              <a:t>Verksamhetsförlagd utbildning för sjuksköterskestudenter</a:t>
            </a:r>
            <a:endParaRPr lang="sv-SE" sz="3600" dirty="0">
              <a:solidFill>
                <a:schemeClr val="accent1"/>
              </a:solidFill>
            </a:endParaRPr>
          </a:p>
        </p:txBody>
      </p:sp>
    </p:spTree>
    <p:extLst>
      <p:ext uri="{BB962C8B-B14F-4D97-AF65-F5344CB8AC3E}">
        <p14:creationId xmlns:p14="http://schemas.microsoft.com/office/powerpoint/2010/main" val="299601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2B5E4F8-21BC-4BF1-A520-1563EC9F0162}"/>
              </a:ext>
            </a:extLst>
          </p:cNvPr>
          <p:cNvSpPr>
            <a:spLocks noGrp="1"/>
          </p:cNvSpPr>
          <p:nvPr>
            <p:ph idx="1"/>
          </p:nvPr>
        </p:nvSpPr>
        <p:spPr>
          <a:xfrm>
            <a:off x="882315" y="710331"/>
            <a:ext cx="9897979" cy="3738598"/>
          </a:xfrm>
        </p:spPr>
        <p:txBody>
          <a:bodyPr/>
          <a:lstStyle/>
          <a:p>
            <a:pPr marL="30163" indent="0">
              <a:lnSpc>
                <a:spcPct val="115000"/>
              </a:lnSpc>
              <a:spcAft>
                <a:spcPts val="1400"/>
              </a:spcAft>
              <a:buNone/>
            </a:pPr>
            <a:r>
              <a:rPr lang="sv-SE" sz="3200" b="1" dirty="0">
                <a:effectLst/>
                <a:ea typeface="Garamond" panose="02020404030301010803" pitchFamily="18" charset="0"/>
                <a:cs typeface="Times New Roman" panose="02020603050405020304" pitchFamily="18" charset="0"/>
              </a:rPr>
              <a:t>VFU satsning</a:t>
            </a:r>
            <a:r>
              <a:rPr lang="sv-SE" sz="3200" b="1" dirty="0">
                <a:ea typeface="Garamond" panose="02020404030301010803" pitchFamily="18" charset="0"/>
                <a:cs typeface="Times New Roman" panose="02020603050405020304" pitchFamily="18" charset="0"/>
              </a:rPr>
              <a:t> 2023</a:t>
            </a:r>
            <a:endParaRPr lang="sv-SE" sz="3200" b="1" dirty="0">
              <a:effectLst/>
              <a:ea typeface="Garamond" panose="02020404030301010803" pitchFamily="18" charset="0"/>
              <a:cs typeface="Times New Roman" panose="02020603050405020304" pitchFamily="18" charset="0"/>
            </a:endParaRPr>
          </a:p>
          <a:p>
            <a:pPr marL="30163" indent="0">
              <a:lnSpc>
                <a:spcPct val="115000"/>
              </a:lnSpc>
              <a:spcAft>
                <a:spcPts val="1400"/>
              </a:spcAft>
              <a:buNone/>
            </a:pPr>
            <a:r>
              <a:rPr lang="sv-SE" sz="2500" dirty="0">
                <a:ea typeface="Garamond" panose="02020404030301010803" pitchFamily="18" charset="0"/>
                <a:cs typeface="Times New Roman" panose="02020603050405020304" pitchFamily="18" charset="0"/>
              </a:rPr>
              <a:t>Redovisning till Socialstyrelsen senast den </a:t>
            </a:r>
            <a:r>
              <a:rPr lang="sv-SE" sz="2500" b="1" dirty="0">
                <a:ea typeface="Garamond" panose="02020404030301010803" pitchFamily="18" charset="0"/>
                <a:cs typeface="Times New Roman" panose="02020603050405020304" pitchFamily="18" charset="0"/>
              </a:rPr>
              <a:t>31 mars 2023 </a:t>
            </a:r>
            <a:r>
              <a:rPr lang="sv-SE" sz="2500" dirty="0">
                <a:ea typeface="Garamond" panose="02020404030301010803" pitchFamily="18" charset="0"/>
                <a:cs typeface="Times New Roman" panose="02020603050405020304" pitchFamily="18" charset="0"/>
              </a:rPr>
              <a:t>ska innefatta: </a:t>
            </a:r>
          </a:p>
          <a:p>
            <a:pPr marL="442913" indent="-412750">
              <a:lnSpc>
                <a:spcPct val="115000"/>
              </a:lnSpc>
              <a:spcAft>
                <a:spcPts val="1400"/>
              </a:spcAft>
              <a:buFont typeface="Arial" panose="020B0604020202020204" pitchFamily="34" charset="0"/>
              <a:buChar char="•"/>
            </a:pPr>
            <a:r>
              <a:rPr lang="sv-SE" sz="2000" dirty="0">
                <a:ea typeface="Garamond" panose="02020404030301010803" pitchFamily="18" charset="0"/>
                <a:cs typeface="Times New Roman" panose="02020603050405020304" pitchFamily="18" charset="0"/>
              </a:rPr>
              <a:t>Antalet VFU-veckor och platser som genomförts i regionens/kommunens regi för sjuksköterskeutbildningen under </a:t>
            </a:r>
            <a:r>
              <a:rPr lang="sv-SE" sz="2000" b="1" dirty="0">
                <a:ea typeface="Garamond" panose="02020404030301010803" pitchFamily="18" charset="0"/>
                <a:cs typeface="Times New Roman" panose="02020603050405020304" pitchFamily="18" charset="0"/>
              </a:rPr>
              <a:t>vårterminen 2022</a:t>
            </a:r>
          </a:p>
          <a:p>
            <a:pPr marL="442913" indent="-412750">
              <a:lnSpc>
                <a:spcPct val="115000"/>
              </a:lnSpc>
              <a:spcAft>
                <a:spcPts val="1400"/>
              </a:spcAft>
              <a:buFont typeface="Arial" panose="020B0604020202020204" pitchFamily="34" charset="0"/>
              <a:buChar char="•"/>
            </a:pPr>
            <a:r>
              <a:rPr lang="sv-SE" sz="2000" dirty="0">
                <a:effectLst/>
                <a:ea typeface="Garamond" panose="02020404030301010803" pitchFamily="18" charset="0"/>
                <a:cs typeface="Times New Roman" panose="02020603050405020304" pitchFamily="18" charset="0"/>
              </a:rPr>
              <a:t>En uppskattning av antalet VFU-veckor och platser som kommer att kunna genomföras i regionen/kommunen regi </a:t>
            </a:r>
            <a:r>
              <a:rPr lang="sv-SE" sz="2000" b="1" dirty="0">
                <a:effectLst/>
                <a:ea typeface="Garamond" panose="02020404030301010803" pitchFamily="18" charset="0"/>
                <a:cs typeface="Times New Roman" panose="02020603050405020304" pitchFamily="18" charset="0"/>
              </a:rPr>
              <a:t>vårterminen 2023 </a:t>
            </a:r>
            <a:endParaRPr lang="sv-SE" sz="2000" b="1" dirty="0">
              <a:ea typeface="Garamond" panose="02020404030301010803" pitchFamily="18" charset="0"/>
              <a:cs typeface="Times New Roman" panose="02020603050405020304" pitchFamily="18" charset="0"/>
            </a:endParaRPr>
          </a:p>
          <a:p>
            <a:pPr marL="30163" indent="0">
              <a:lnSpc>
                <a:spcPct val="115000"/>
              </a:lnSpc>
              <a:spcAft>
                <a:spcPts val="1400"/>
              </a:spcAft>
              <a:buNone/>
            </a:pPr>
            <a:r>
              <a:rPr lang="sv-SE" sz="2500" dirty="0">
                <a:ea typeface="Garamond" panose="02020404030301010803" pitchFamily="18" charset="0"/>
                <a:cs typeface="Times New Roman" panose="02020603050405020304" pitchFamily="18" charset="0"/>
              </a:rPr>
              <a:t>Medel fördelas utifrån hur stor del av den totala ökningen av antalet VFU-veckor som aktuell kommun/region står för. </a:t>
            </a:r>
          </a:p>
          <a:p>
            <a:pPr marL="30163" indent="0">
              <a:lnSpc>
                <a:spcPct val="115000"/>
              </a:lnSpc>
              <a:spcAft>
                <a:spcPts val="1400"/>
              </a:spcAft>
              <a:buNone/>
            </a:pPr>
            <a:r>
              <a:rPr lang="sv-SE" sz="2500" dirty="0">
                <a:ea typeface="Garamond" panose="02020404030301010803" pitchFamily="18" charset="0"/>
                <a:cs typeface="Times New Roman" panose="02020603050405020304" pitchFamily="18" charset="0"/>
              </a:rPr>
              <a:t>Utbetalning av medel sker i april 2023. </a:t>
            </a:r>
          </a:p>
          <a:p>
            <a:pPr marL="442913" indent="-412750">
              <a:lnSpc>
                <a:spcPct val="115000"/>
              </a:lnSpc>
              <a:spcAft>
                <a:spcPts val="1400"/>
              </a:spcAft>
              <a:buFont typeface="Arial" panose="020B0604020202020204" pitchFamily="34" charset="0"/>
              <a:buChar char="•"/>
            </a:pPr>
            <a:endParaRPr lang="sv-SE" sz="2500" dirty="0">
              <a:ea typeface="Garamond" panose="02020404030301010803" pitchFamily="18" charset="0"/>
              <a:cs typeface="Times New Roman" panose="02020603050405020304" pitchFamily="18" charset="0"/>
            </a:endParaRPr>
          </a:p>
          <a:p>
            <a:pPr marL="30163" indent="0">
              <a:lnSpc>
                <a:spcPct val="115000"/>
              </a:lnSpc>
              <a:spcAft>
                <a:spcPts val="1400"/>
              </a:spcAft>
              <a:buNone/>
            </a:pPr>
            <a:endParaRPr lang="sv-SE" sz="2500" dirty="0">
              <a:ea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10502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64231" y="1818928"/>
            <a:ext cx="9609825" cy="3738598"/>
          </a:xfrm>
        </p:spPr>
        <p:txBody>
          <a:bodyPr/>
          <a:lstStyle/>
          <a:p>
            <a:pPr marL="30163" indent="0">
              <a:buNone/>
            </a:pPr>
            <a:r>
              <a:rPr lang="sv-SE" dirty="0"/>
              <a:t>400 miljoner kronor avsätts till regionerna och 100 miljoner till kommunerna. </a:t>
            </a:r>
          </a:p>
          <a:p>
            <a:pPr marL="442913" indent="-412750">
              <a:buFont typeface="Arial" panose="020B0604020202020204" pitchFamily="34" charset="0"/>
              <a:buChar char="•"/>
            </a:pPr>
            <a:r>
              <a:rPr lang="sv-SE" dirty="0"/>
              <a:t>Medel till insatser som syftar till att stimulera sjuksköterskor att vidareutbilda sig till specialistsjuksköterska.</a:t>
            </a:r>
          </a:p>
          <a:p>
            <a:pPr marL="442913" indent="-412750">
              <a:buFont typeface="Arial" panose="020B0604020202020204" pitchFamily="34" charset="0"/>
              <a:buChar char="•"/>
            </a:pPr>
            <a:r>
              <a:rPr lang="sv-SE" dirty="0"/>
              <a:t>Ska användas på ett sätt som syftar till att fler sjuksköterskor kombinerar studier med arbete. </a:t>
            </a:r>
          </a:p>
          <a:p>
            <a:pPr marL="442913" indent="-412750">
              <a:buFont typeface="Arial" panose="020B0604020202020204" pitchFamily="34" charset="0"/>
              <a:buChar char="•"/>
            </a:pPr>
            <a:r>
              <a:rPr lang="sv-SE" sz="2400" dirty="0"/>
              <a:t>Permanent satsning 400 </a:t>
            </a:r>
            <a:r>
              <a:rPr lang="sv-SE" sz="2400" dirty="0" err="1"/>
              <a:t>milj</a:t>
            </a:r>
            <a:r>
              <a:rPr lang="sv-SE" sz="2400" dirty="0"/>
              <a:t> kronor per år. </a:t>
            </a:r>
            <a:br>
              <a:rPr lang="sv-SE" sz="2400" dirty="0"/>
            </a:br>
            <a:r>
              <a:rPr lang="sv-SE" sz="2400" dirty="0"/>
              <a:t>Under 2020-2023 förstärkt med ytterligare 100 </a:t>
            </a:r>
            <a:r>
              <a:rPr lang="sv-SE" sz="2400" dirty="0" err="1"/>
              <a:t>milj</a:t>
            </a:r>
            <a:r>
              <a:rPr lang="sv-SE" sz="2400" dirty="0"/>
              <a:t> kr per år.</a:t>
            </a:r>
            <a:endParaRPr lang="sv-SE" dirty="0"/>
          </a:p>
        </p:txBody>
      </p:sp>
      <p:sp>
        <p:nvSpPr>
          <p:cNvPr id="2" name="Rubrik 1"/>
          <p:cNvSpPr>
            <a:spLocks noGrp="1"/>
          </p:cNvSpPr>
          <p:nvPr>
            <p:ph type="title"/>
          </p:nvPr>
        </p:nvSpPr>
        <p:spPr>
          <a:xfrm>
            <a:off x="664232" y="407877"/>
            <a:ext cx="9609825" cy="1231392"/>
          </a:xfrm>
        </p:spPr>
        <p:txBody>
          <a:bodyPr/>
          <a:lstStyle/>
          <a:p>
            <a:r>
              <a:rPr lang="sv-SE" sz="3600" dirty="0"/>
              <a:t>Vidareutbildning för sjuksköterskor</a:t>
            </a:r>
          </a:p>
        </p:txBody>
      </p:sp>
    </p:spTree>
    <p:extLst>
      <p:ext uri="{BB962C8B-B14F-4D97-AF65-F5344CB8AC3E}">
        <p14:creationId xmlns:p14="http://schemas.microsoft.com/office/powerpoint/2010/main" val="135163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30163" indent="0">
              <a:buNone/>
            </a:pPr>
            <a:r>
              <a:rPr lang="sv-SE" dirty="0"/>
              <a:t>100 miljoner avsätts till regionerna.</a:t>
            </a:r>
          </a:p>
          <a:p>
            <a:pPr>
              <a:buFont typeface="Arial" panose="020B0604020202020204" pitchFamily="34" charset="0"/>
              <a:buChar char="•"/>
            </a:pPr>
            <a:r>
              <a:rPr lang="sv-SE" dirty="0"/>
              <a:t>Medel till insatser som syftar till att öka attraktiviteten att bli specialistsjuksköterska.</a:t>
            </a:r>
          </a:p>
          <a:p>
            <a:pPr>
              <a:buFont typeface="Arial" panose="020B0604020202020204" pitchFamily="34" charset="0"/>
              <a:buChar char="•"/>
            </a:pPr>
            <a:r>
              <a:rPr lang="sv-SE" dirty="0"/>
              <a:t>Möjliggöra utvecklings- och karriärmöjligheter för specialistsjuksköterskor med fördjupad kompetens inom centrala områden. </a:t>
            </a:r>
          </a:p>
        </p:txBody>
      </p:sp>
      <p:sp>
        <p:nvSpPr>
          <p:cNvPr id="2" name="Rubrik 1"/>
          <p:cNvSpPr>
            <a:spLocks noGrp="1"/>
          </p:cNvSpPr>
          <p:nvPr>
            <p:ph type="title"/>
          </p:nvPr>
        </p:nvSpPr>
        <p:spPr>
          <a:xfrm>
            <a:off x="664232" y="493602"/>
            <a:ext cx="9609825" cy="1231392"/>
          </a:xfrm>
        </p:spPr>
        <p:txBody>
          <a:bodyPr/>
          <a:lstStyle/>
          <a:p>
            <a:r>
              <a:rPr lang="sv-SE" sz="3600" dirty="0"/>
              <a:t>Utvecklings- och karriärmöjligheter för specialistsjuksköterskor</a:t>
            </a:r>
          </a:p>
        </p:txBody>
      </p:sp>
    </p:spTree>
    <p:extLst>
      <p:ext uri="{BB962C8B-B14F-4D97-AF65-F5344CB8AC3E}">
        <p14:creationId xmlns:p14="http://schemas.microsoft.com/office/powerpoint/2010/main" val="342778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9" y="431256"/>
            <a:ext cx="9609825" cy="1231392"/>
          </a:xfrm>
        </p:spPr>
        <p:txBody>
          <a:bodyPr/>
          <a:lstStyle/>
          <a:p>
            <a:r>
              <a:rPr lang="sv-SE" sz="3600" dirty="0"/>
              <a:t>Redovisning</a:t>
            </a:r>
          </a:p>
        </p:txBody>
      </p:sp>
      <p:sp>
        <p:nvSpPr>
          <p:cNvPr id="3" name="Platshållare för innehåll 2"/>
          <p:cNvSpPr>
            <a:spLocks noGrp="1"/>
          </p:cNvSpPr>
          <p:nvPr>
            <p:ph idx="1"/>
          </p:nvPr>
        </p:nvSpPr>
        <p:spPr>
          <a:xfrm>
            <a:off x="664238" y="1497777"/>
            <a:ext cx="9609825" cy="4690585"/>
          </a:xfrm>
        </p:spPr>
        <p:txBody>
          <a:bodyPr/>
          <a:lstStyle/>
          <a:p>
            <a:pPr>
              <a:buFont typeface="Arial" panose="020B0604020202020204" pitchFamily="34" charset="0"/>
              <a:buChar char="•"/>
            </a:pPr>
            <a:r>
              <a:rPr lang="sv-SE" sz="2400" dirty="0">
                <a:ea typeface="Garamond" panose="02020404030301010803" pitchFamily="18" charset="0"/>
                <a:cs typeface="Times New Roman" panose="02020603050405020304" pitchFamily="18" charset="0"/>
              </a:rPr>
              <a:t>Redovisning av VFU till Socialstyrelsen senast den </a:t>
            </a:r>
            <a:r>
              <a:rPr lang="sv-SE" sz="2400" b="1" dirty="0">
                <a:ea typeface="Garamond" panose="02020404030301010803" pitchFamily="18" charset="0"/>
                <a:cs typeface="Times New Roman" panose="02020603050405020304" pitchFamily="18" charset="0"/>
              </a:rPr>
              <a:t>31 mars 2023</a:t>
            </a:r>
            <a:endParaRPr lang="sv-SE" dirty="0"/>
          </a:p>
          <a:p>
            <a:pPr marL="30163" indent="0">
              <a:buNone/>
            </a:pPr>
            <a:endParaRPr lang="sv-SE" dirty="0"/>
          </a:p>
          <a:p>
            <a:pPr marL="30163" indent="0">
              <a:buNone/>
            </a:pPr>
            <a:r>
              <a:rPr lang="sv-SE" dirty="0"/>
              <a:t>Frågeunderlag för redovisning tas fram av Socialstyrelsen senast 31 maj 2023</a:t>
            </a:r>
          </a:p>
          <a:p>
            <a:pPr>
              <a:buFont typeface="Arial" panose="020B0604020202020204" pitchFamily="34" charset="0"/>
              <a:buChar char="•"/>
            </a:pPr>
            <a:r>
              <a:rPr lang="sv-SE" dirty="0"/>
              <a:t>Regioner och RSS -  till Socialstyrelsen </a:t>
            </a:r>
          </a:p>
          <a:p>
            <a:r>
              <a:rPr lang="sv-SE" dirty="0"/>
              <a:t>helårsredovisning senast </a:t>
            </a:r>
            <a:r>
              <a:rPr lang="sv-SE" b="1" dirty="0"/>
              <a:t>31 mars 2024</a:t>
            </a:r>
          </a:p>
          <a:p>
            <a:pPr marL="30163" indent="0">
              <a:buNone/>
            </a:pPr>
            <a:endParaRPr lang="sv-SE" dirty="0"/>
          </a:p>
        </p:txBody>
      </p:sp>
    </p:spTree>
    <p:extLst>
      <p:ext uri="{BB962C8B-B14F-4D97-AF65-F5344CB8AC3E}">
        <p14:creationId xmlns:p14="http://schemas.microsoft.com/office/powerpoint/2010/main" val="86378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1CB7C32-52E7-4B10-C3B0-15A8124AB158}"/>
              </a:ext>
            </a:extLst>
          </p:cNvPr>
          <p:cNvPicPr>
            <a:picLocks noChangeAspect="1"/>
          </p:cNvPicPr>
          <p:nvPr/>
        </p:nvPicPr>
        <p:blipFill rotWithShape="1">
          <a:blip r:embed="rId3"/>
          <a:srcRect l="66352" t="27914" r="12405" b="24753"/>
          <a:stretch/>
        </p:blipFill>
        <p:spPr>
          <a:xfrm rot="294391">
            <a:off x="7875777" y="852573"/>
            <a:ext cx="3452687" cy="4808280"/>
          </a:xfrm>
          <a:prstGeom prst="rect">
            <a:avLst/>
          </a:prstGeom>
          <a:effectLst>
            <a:outerShdw blurRad="50800" dist="38100" dir="7200000" algn="t" rotWithShape="0">
              <a:prstClr val="black">
                <a:alpha val="40000"/>
              </a:prstClr>
            </a:outerShdw>
          </a:effectLst>
        </p:spPr>
      </p:pic>
      <p:sp>
        <p:nvSpPr>
          <p:cNvPr id="2" name="Rubrik 1">
            <a:extLst>
              <a:ext uri="{FF2B5EF4-FFF2-40B4-BE49-F238E27FC236}">
                <a16:creationId xmlns:a16="http://schemas.microsoft.com/office/drawing/2014/main" id="{35389CF5-C93E-E552-F4C4-DFF22550B046}"/>
              </a:ext>
            </a:extLst>
          </p:cNvPr>
          <p:cNvSpPr>
            <a:spLocks noGrp="1"/>
          </p:cNvSpPr>
          <p:nvPr>
            <p:ph type="title"/>
          </p:nvPr>
        </p:nvSpPr>
        <p:spPr>
          <a:xfrm>
            <a:off x="664234" y="874602"/>
            <a:ext cx="6055222" cy="1231392"/>
          </a:xfrm>
        </p:spPr>
        <p:txBody>
          <a:bodyPr/>
          <a:lstStyle/>
          <a:p>
            <a:r>
              <a:rPr lang="sv-SE" sz="4000" dirty="0">
                <a:latin typeface="+mn-lt"/>
                <a:ea typeface="+mn-ea"/>
                <a:cs typeface="Calibri" panose="020F0502020204030204" pitchFamily="34" charset="0"/>
              </a:rPr>
              <a:t>SKR:s uppdrag i Vårdens medarbetare</a:t>
            </a:r>
          </a:p>
        </p:txBody>
      </p:sp>
      <p:sp>
        <p:nvSpPr>
          <p:cNvPr id="3" name="Platshållare för innehåll 2">
            <a:extLst>
              <a:ext uri="{FF2B5EF4-FFF2-40B4-BE49-F238E27FC236}">
                <a16:creationId xmlns:a16="http://schemas.microsoft.com/office/drawing/2014/main" id="{CE9E97B8-EAB1-CCAD-9EE5-AF5FB7F3DF36}"/>
              </a:ext>
            </a:extLst>
          </p:cNvPr>
          <p:cNvSpPr>
            <a:spLocks noGrp="1"/>
          </p:cNvSpPr>
          <p:nvPr>
            <p:ph idx="1"/>
          </p:nvPr>
        </p:nvSpPr>
        <p:spPr>
          <a:xfrm>
            <a:off x="549450" y="3119402"/>
            <a:ext cx="6931187" cy="3738598"/>
          </a:xfrm>
        </p:spPr>
        <p:txBody>
          <a:bodyPr/>
          <a:lstStyle/>
          <a:p>
            <a:pPr marL="30163" indent="0">
              <a:buNone/>
            </a:pPr>
            <a:r>
              <a:rPr lang="sv-SE" sz="3200" b="1" dirty="0">
                <a:latin typeface="+mj-lt"/>
                <a:cs typeface="Calibri" panose="020F0502020204030204" pitchFamily="34" charset="0"/>
              </a:rPr>
              <a:t>SKR-rapport: </a:t>
            </a:r>
          </a:p>
          <a:p>
            <a:pPr marL="30163" indent="0">
              <a:buNone/>
            </a:pPr>
            <a:r>
              <a:rPr lang="sv-SE" sz="3200" b="1" dirty="0">
                <a:latin typeface="+mj-lt"/>
                <a:cs typeface="Calibri" panose="020F0502020204030204" pitchFamily="34" charset="0"/>
              </a:rPr>
              <a:t>Insatser för att utöka VFU </a:t>
            </a:r>
          </a:p>
          <a:p>
            <a:pPr marL="30163" indent="0">
              <a:buNone/>
            </a:pPr>
            <a:r>
              <a:rPr lang="sv-SE" sz="2000" b="0" i="0" u="none" strike="noStrike" dirty="0">
                <a:effectLst/>
                <a:latin typeface="Calibri" panose="020F0502020204030204" pitchFamily="34" charset="0"/>
                <a:cs typeface="Calibri" panose="020F0502020204030204" pitchFamily="34" charset="0"/>
                <a:hlinkClick r:id="rId4"/>
              </a:rPr>
              <a:t>https://skr.se/skr/tjanster/rapporterochskrifter/publikationer/insatserforattutokavfu.68606.html</a:t>
            </a:r>
            <a:endParaRPr lang="sv-SE" sz="2000" b="0" i="0" u="none" strike="noStrike" dirty="0">
              <a:effectLst/>
              <a:latin typeface="Calibri" panose="020F0502020204030204" pitchFamily="34" charset="0"/>
              <a:cs typeface="Calibri" panose="020F0502020204030204" pitchFamily="34" charset="0"/>
            </a:endParaRPr>
          </a:p>
          <a:p>
            <a:pPr marL="30163" indent="0">
              <a:buNone/>
            </a:pPr>
            <a:endParaRPr lang="sv-SE" sz="2000" dirty="0">
              <a:latin typeface="PromixaNovaRegular"/>
            </a:endParaRPr>
          </a:p>
          <a:p>
            <a:pPr marL="30163" indent="0">
              <a:buNone/>
            </a:pPr>
            <a:endParaRPr lang="sv-SE" sz="2800" dirty="0">
              <a:latin typeface="PromixaNovaRegular"/>
            </a:endParaRPr>
          </a:p>
        </p:txBody>
      </p:sp>
    </p:spTree>
    <p:extLst>
      <p:ext uri="{BB962C8B-B14F-4D97-AF65-F5344CB8AC3E}">
        <p14:creationId xmlns:p14="http://schemas.microsoft.com/office/powerpoint/2010/main" val="224110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C29CA5-D077-6713-9E80-92E0A7845BBE}"/>
              </a:ext>
            </a:extLst>
          </p:cNvPr>
          <p:cNvSpPr>
            <a:spLocks noGrp="1"/>
          </p:cNvSpPr>
          <p:nvPr>
            <p:ph type="title"/>
          </p:nvPr>
        </p:nvSpPr>
        <p:spPr>
          <a:xfrm>
            <a:off x="5140901" y="955272"/>
            <a:ext cx="6309495" cy="1231392"/>
          </a:xfrm>
        </p:spPr>
        <p:txBody>
          <a:bodyPr/>
          <a:lstStyle/>
          <a:p>
            <a:r>
              <a:rPr lang="sv-SE" sz="4000" dirty="0"/>
              <a:t>Vägar framåt för att öka antalet VFU-platser</a:t>
            </a:r>
            <a:endParaRPr lang="sv-SE" sz="8000" dirty="0"/>
          </a:p>
        </p:txBody>
      </p:sp>
      <p:sp>
        <p:nvSpPr>
          <p:cNvPr id="3" name="Platshållare för innehåll 2">
            <a:extLst>
              <a:ext uri="{FF2B5EF4-FFF2-40B4-BE49-F238E27FC236}">
                <a16:creationId xmlns:a16="http://schemas.microsoft.com/office/drawing/2014/main" id="{4F8AD445-39AC-91ED-FD07-7BACD65DCB3E}"/>
              </a:ext>
            </a:extLst>
          </p:cNvPr>
          <p:cNvSpPr>
            <a:spLocks noGrp="1"/>
          </p:cNvSpPr>
          <p:nvPr>
            <p:ph idx="1"/>
          </p:nvPr>
        </p:nvSpPr>
        <p:spPr>
          <a:xfrm>
            <a:off x="5140901" y="2466109"/>
            <a:ext cx="5554808" cy="3964010"/>
          </a:xfrm>
        </p:spPr>
        <p:txBody>
          <a:bodyPr/>
          <a:lstStyle/>
          <a:p>
            <a:pPr marL="30163" indent="0">
              <a:buNone/>
            </a:pPr>
            <a:r>
              <a:rPr lang="sv-SE" sz="3200" dirty="0"/>
              <a:t>Rapporten ger förslag med åtgärder och insatser på olika nivåer i systemet på fem olika områden.</a:t>
            </a:r>
          </a:p>
        </p:txBody>
      </p:sp>
      <p:pic>
        <p:nvPicPr>
          <p:cNvPr id="5" name="Bildobjekt 4">
            <a:extLst>
              <a:ext uri="{FF2B5EF4-FFF2-40B4-BE49-F238E27FC236}">
                <a16:creationId xmlns:a16="http://schemas.microsoft.com/office/drawing/2014/main" id="{D7D952AD-154E-0D18-C67C-90C781DBDDED}"/>
              </a:ext>
            </a:extLst>
          </p:cNvPr>
          <p:cNvPicPr>
            <a:picLocks noChangeAspect="1"/>
          </p:cNvPicPr>
          <p:nvPr/>
        </p:nvPicPr>
        <p:blipFill rotWithShape="1">
          <a:blip r:embed="rId3"/>
          <a:srcRect l="37477" t="26159" r="32795" b="13619"/>
          <a:stretch/>
        </p:blipFill>
        <p:spPr>
          <a:xfrm>
            <a:off x="741604" y="817627"/>
            <a:ext cx="4509269" cy="5138064"/>
          </a:xfrm>
          <a:prstGeom prst="rect">
            <a:avLst/>
          </a:prstGeom>
        </p:spPr>
      </p:pic>
    </p:spTree>
    <p:extLst>
      <p:ext uri="{BB962C8B-B14F-4D97-AF65-F5344CB8AC3E}">
        <p14:creationId xmlns:p14="http://schemas.microsoft.com/office/powerpoint/2010/main" val="3190277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Partsarbete mellan SKR/</a:t>
            </a:r>
            <a:r>
              <a:rPr lang="sv-SE" sz="3200" dirty="0" err="1"/>
              <a:t>Sobona</a:t>
            </a:r>
            <a:r>
              <a:rPr lang="sv-SE" sz="3200" dirty="0"/>
              <a:t> och Vårdförbundet om karriärmodeller (HÖK22)</a:t>
            </a:r>
          </a:p>
        </p:txBody>
      </p:sp>
      <p:sp>
        <p:nvSpPr>
          <p:cNvPr id="3" name="Platshållare för innehåll 2"/>
          <p:cNvSpPr>
            <a:spLocks noGrp="1"/>
          </p:cNvSpPr>
          <p:nvPr>
            <p:ph idx="1"/>
          </p:nvPr>
        </p:nvSpPr>
        <p:spPr>
          <a:xfrm>
            <a:off x="664232" y="1884783"/>
            <a:ext cx="10363432" cy="5487567"/>
          </a:xfrm>
        </p:spPr>
        <p:txBody>
          <a:bodyPr/>
          <a:lstStyle/>
          <a:p>
            <a:pPr marL="447675" indent="0">
              <a:buNone/>
            </a:pPr>
            <a:r>
              <a:rPr lang="sv-SE" sz="2000" dirty="0"/>
              <a:t>Centrala parter ska</a:t>
            </a:r>
          </a:p>
          <a:p>
            <a:pPr marL="804863" indent="-357188">
              <a:buFont typeface="Arial" panose="020B0604020202020204" pitchFamily="34" charset="0"/>
              <a:buChar char="•"/>
            </a:pPr>
            <a:r>
              <a:rPr lang="sv-SE" sz="2000" dirty="0"/>
              <a:t>Stödja lokalt arbete för att ta fram, utveckla och implementera karriärmodeller</a:t>
            </a:r>
          </a:p>
          <a:p>
            <a:pPr marL="804863" indent="-357188">
              <a:buFont typeface="Arial" panose="020B0604020202020204" pitchFamily="34" charset="0"/>
              <a:buChar char="•"/>
            </a:pPr>
            <a:r>
              <a:rPr lang="sv-SE" sz="2000" dirty="0"/>
              <a:t>Stödja samarbete och erfarenhetsbyte mellan regioner och kommuner med hänsyn till vårdens utveckling och omställningen mot Nära vård.</a:t>
            </a:r>
          </a:p>
          <a:p>
            <a:pPr marL="804863" indent="-357188">
              <a:buFont typeface="Arial" panose="020B0604020202020204" pitchFamily="34" charset="0"/>
              <a:buChar char="•"/>
            </a:pPr>
            <a:r>
              <a:rPr lang="sv-SE" sz="2000" dirty="0">
                <a:highlight>
                  <a:srgbClr val="F6F5F4"/>
                </a:highlight>
              </a:rPr>
              <a:t>Verka för att samtliga regioner och ett urval större kommuner senast i december 2022 har utvecklat karriärmodeller och påbörjat att införa dessa för Vårdförbundets yrkesgrupper. </a:t>
            </a:r>
            <a:r>
              <a:rPr lang="sv-SE" sz="2000" b="1" dirty="0">
                <a:highlight>
                  <a:srgbClr val="F6F5F4"/>
                </a:highlight>
              </a:rPr>
              <a:t>(HÖK19)</a:t>
            </a:r>
          </a:p>
          <a:p>
            <a:pPr marL="804863" indent="-357188">
              <a:buFont typeface="Arial" panose="020B0604020202020204" pitchFamily="34" charset="0"/>
              <a:buChar char="•"/>
            </a:pPr>
            <a:r>
              <a:rPr lang="sv-SE" sz="2000" dirty="0">
                <a:highlight>
                  <a:srgbClr val="FFFF00"/>
                </a:highlight>
              </a:rPr>
              <a:t>Under 2023 verka för att öka andelen kommuner som utvecklat karriärmodeller och börjat implementera dessa för Vårdförbundets yrkesgrupper. </a:t>
            </a:r>
            <a:r>
              <a:rPr lang="sv-SE" sz="2000" b="1" dirty="0">
                <a:highlight>
                  <a:srgbClr val="FFFF00"/>
                </a:highlight>
              </a:rPr>
              <a:t>(HÖK22)</a:t>
            </a:r>
          </a:p>
          <a:p>
            <a:pPr marL="30163" indent="0">
              <a:buNone/>
            </a:pPr>
            <a:endParaRPr lang="sv-SE" sz="2000" dirty="0"/>
          </a:p>
        </p:txBody>
      </p:sp>
      <p:sp>
        <p:nvSpPr>
          <p:cNvPr id="7" name="Platshållare för sidfot 4"/>
          <p:cNvSpPr>
            <a:spLocks noGrp="1"/>
          </p:cNvSpPr>
          <p:nvPr>
            <p:ph type="ftr" sz="quarter" idx="11"/>
          </p:nvPr>
        </p:nvSpPr>
        <p:spPr>
          <a:xfrm>
            <a:off x="2457449" y="6356350"/>
            <a:ext cx="6029326" cy="365125"/>
          </a:xfrm>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Lotta Gemzell, Avdelningen för arbetsgivarpolitik, SKR 2023-02-01</a:t>
            </a:r>
          </a:p>
        </p:txBody>
      </p:sp>
    </p:spTree>
    <p:extLst>
      <p:ext uri="{BB962C8B-B14F-4D97-AF65-F5344CB8AC3E}">
        <p14:creationId xmlns:p14="http://schemas.microsoft.com/office/powerpoint/2010/main" val="4193791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EB552C-F67F-6051-9435-8E723C66490B}"/>
              </a:ext>
            </a:extLst>
          </p:cNvPr>
          <p:cNvSpPr>
            <a:spLocks noGrp="1"/>
          </p:cNvSpPr>
          <p:nvPr>
            <p:ph type="title"/>
          </p:nvPr>
        </p:nvSpPr>
        <p:spPr/>
        <p:txBody>
          <a:bodyPr/>
          <a:lstStyle/>
          <a:p>
            <a:r>
              <a:rPr lang="sv-SE" dirty="0"/>
              <a:t>Program</a:t>
            </a:r>
          </a:p>
        </p:txBody>
      </p:sp>
      <p:sp>
        <p:nvSpPr>
          <p:cNvPr id="3" name="Platshållare för innehåll 2">
            <a:extLst>
              <a:ext uri="{FF2B5EF4-FFF2-40B4-BE49-F238E27FC236}">
                <a16:creationId xmlns:a16="http://schemas.microsoft.com/office/drawing/2014/main" id="{3EF9AC52-15F3-AE65-19C7-339F7E6FD116}"/>
              </a:ext>
            </a:extLst>
          </p:cNvPr>
          <p:cNvSpPr>
            <a:spLocks noGrp="1"/>
          </p:cNvSpPr>
          <p:nvPr>
            <p:ph idx="1"/>
          </p:nvPr>
        </p:nvSpPr>
        <p:spPr/>
        <p:txBody>
          <a:bodyPr/>
          <a:lstStyle/>
          <a:p>
            <a:pPr marL="30163" indent="0">
              <a:buNone/>
            </a:pPr>
            <a:r>
              <a:rPr lang="sv-SE" sz="2800" dirty="0">
                <a:effectLst/>
                <a:latin typeface="Calibri" panose="020F0502020204030204" pitchFamily="34" charset="0"/>
                <a:ea typeface="Calibri" panose="020F0502020204030204" pitchFamily="34" charset="0"/>
              </a:rPr>
              <a:t>10.45-11.15 Carin Renger och Lotta Gemzell om ök vårdens medarbetare och SKR/</a:t>
            </a:r>
            <a:r>
              <a:rPr lang="sv-SE" sz="2800" dirty="0" err="1">
                <a:effectLst/>
                <a:latin typeface="Calibri" panose="020F0502020204030204" pitchFamily="34" charset="0"/>
                <a:ea typeface="Calibri" panose="020F0502020204030204" pitchFamily="34" charset="0"/>
              </a:rPr>
              <a:t>Sobonas</a:t>
            </a:r>
            <a:r>
              <a:rPr lang="sv-SE" sz="2800" dirty="0">
                <a:effectLst/>
                <a:latin typeface="Calibri" panose="020F0502020204030204" pitchFamily="34" charset="0"/>
                <a:ea typeface="Calibri" panose="020F0502020204030204" pitchFamily="34" charset="0"/>
              </a:rPr>
              <a:t> partsgemensamt arbete med Vårdförbundet om karriärmodeller. </a:t>
            </a:r>
          </a:p>
          <a:p>
            <a:pPr marL="30163" indent="0">
              <a:buNone/>
            </a:pPr>
            <a:r>
              <a:rPr lang="sv-SE" sz="2800" dirty="0">
                <a:effectLst/>
                <a:latin typeface="Calibri" panose="020F0502020204030204" pitchFamily="34" charset="0"/>
                <a:ea typeface="Calibri" panose="020F0502020204030204" pitchFamily="34" charset="0"/>
              </a:rPr>
              <a:t>11.15-11.40 Lisbeth Löpare Johansson om ök Nära vård</a:t>
            </a:r>
          </a:p>
          <a:p>
            <a:pPr marL="30163" indent="0">
              <a:buNone/>
            </a:pPr>
            <a:r>
              <a:rPr lang="sv-SE" sz="2800" dirty="0">
                <a:latin typeface="Calibri" panose="020F0502020204030204" pitchFamily="34" charset="0"/>
                <a:ea typeface="Calibri" panose="020F0502020204030204" pitchFamily="34" charset="0"/>
              </a:rPr>
              <a:t>1</a:t>
            </a:r>
            <a:r>
              <a:rPr lang="sv-SE" sz="2800" dirty="0">
                <a:effectLst/>
                <a:latin typeface="Calibri" panose="020F0502020204030204" pitchFamily="34" charset="0"/>
                <a:ea typeface="Calibri" panose="020F0502020204030204" pitchFamily="34" charset="0"/>
              </a:rPr>
              <a:t>1.40-12.00 Mikael Malm om </a:t>
            </a:r>
            <a:r>
              <a:rPr lang="sv-SE" sz="2800" dirty="0" err="1">
                <a:effectLst/>
                <a:latin typeface="Calibri" panose="020F0502020204030204" pitchFamily="34" charset="0"/>
                <a:ea typeface="Calibri" panose="020F0502020204030204" pitchFamily="34" charset="0"/>
              </a:rPr>
              <a:t>öK</a:t>
            </a:r>
            <a:r>
              <a:rPr lang="sv-SE" sz="2800" dirty="0">
                <a:effectLst/>
                <a:latin typeface="Calibri" panose="020F0502020204030204" pitchFamily="34" charset="0"/>
                <a:ea typeface="Calibri" panose="020F0502020204030204" pitchFamily="34" charset="0"/>
              </a:rPr>
              <a:t> uppdrag psykisk hälsa</a:t>
            </a:r>
          </a:p>
          <a:p>
            <a:pPr marL="30163" indent="0">
              <a:buNone/>
            </a:pPr>
            <a:endParaRPr lang="sv-SE" sz="2800" dirty="0">
              <a:latin typeface="Calibri" panose="020F0502020204030204" pitchFamily="34" charset="0"/>
              <a:ea typeface="Calibri" panose="020F0502020204030204" pitchFamily="34" charset="0"/>
            </a:endParaRPr>
          </a:p>
          <a:p>
            <a:pPr marL="30163" indent="0">
              <a:buNone/>
            </a:pPr>
            <a:r>
              <a:rPr lang="sv-SE" sz="2800" dirty="0">
                <a:effectLst/>
                <a:latin typeface="Calibri" panose="020F0502020204030204" pitchFamily="34" charset="0"/>
                <a:ea typeface="Calibri" panose="020F0502020204030204" pitchFamily="34" charset="0"/>
              </a:rPr>
              <a:t>OBS! Vi spelar in”!</a:t>
            </a:r>
          </a:p>
          <a:p>
            <a:endParaRPr lang="sv-SE" dirty="0"/>
          </a:p>
        </p:txBody>
      </p:sp>
    </p:spTree>
    <p:extLst>
      <p:ext uri="{BB962C8B-B14F-4D97-AF65-F5344CB8AC3E}">
        <p14:creationId xmlns:p14="http://schemas.microsoft.com/office/powerpoint/2010/main" val="429138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FEB43-9250-FE8F-234A-3084BE96DDC9}"/>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400EE833-FF89-67E9-06F3-D6CC79436181}"/>
              </a:ext>
            </a:extLst>
          </p:cNvPr>
          <p:cNvSpPr>
            <a:spLocks noGrp="1"/>
          </p:cNvSpPr>
          <p:nvPr>
            <p:ph sz="half" idx="1"/>
          </p:nvPr>
        </p:nvSpPr>
        <p:spPr/>
        <p:txBody>
          <a:bodyPr/>
          <a:lstStyle/>
          <a:p>
            <a:endParaRPr lang="sv-SE"/>
          </a:p>
        </p:txBody>
      </p:sp>
      <p:sp>
        <p:nvSpPr>
          <p:cNvPr id="4" name="Platshållare för innehåll 3">
            <a:extLst>
              <a:ext uri="{FF2B5EF4-FFF2-40B4-BE49-F238E27FC236}">
                <a16:creationId xmlns:a16="http://schemas.microsoft.com/office/drawing/2014/main" id="{81383C26-D264-51FD-FAA5-92115D92A36E}"/>
              </a:ext>
            </a:extLst>
          </p:cNvPr>
          <p:cNvSpPr>
            <a:spLocks noGrp="1"/>
          </p:cNvSpPr>
          <p:nvPr>
            <p:ph sz="half" idx="2"/>
          </p:nvPr>
        </p:nvSpPr>
        <p:spPr/>
        <p:txBody>
          <a:bodyPr/>
          <a:lstStyle/>
          <a:p>
            <a:endParaRPr lang="sv-SE"/>
          </a:p>
        </p:txBody>
      </p:sp>
      <p:graphicFrame>
        <p:nvGraphicFramePr>
          <p:cNvPr id="5" name="\Templates\Excel standard_SKR_Liggande stapel.crtx" descr="\Templates\Excel standard_SKR_Liggande stapel.crtx">
            <a:extLst>
              <a:ext uri="{FF2B5EF4-FFF2-40B4-BE49-F238E27FC236}">
                <a16:creationId xmlns:a16="http://schemas.microsoft.com/office/drawing/2014/main" id="{9E68D844-1F20-51DC-EA45-9C8DF152212F}"/>
              </a:ext>
            </a:extLst>
          </p:cNvPr>
          <p:cNvGraphicFramePr>
            <a:graphicFrameLocks/>
          </p:cNvGraphicFramePr>
          <p:nvPr/>
        </p:nvGraphicFramePr>
        <p:xfrm>
          <a:off x="0" y="1"/>
          <a:ext cx="12192000" cy="685799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Rak koppling 5">
            <a:extLst>
              <a:ext uri="{FF2B5EF4-FFF2-40B4-BE49-F238E27FC236}">
                <a16:creationId xmlns:a16="http://schemas.microsoft.com/office/drawing/2014/main" id="{0C659309-5BD2-B5A5-B36B-4807AA67B594}"/>
              </a:ext>
            </a:extLst>
          </p:cNvPr>
          <p:cNvCxnSpPr>
            <a:cxnSpLocks/>
          </p:cNvCxnSpPr>
          <p:nvPr/>
        </p:nvCxnSpPr>
        <p:spPr>
          <a:xfrm>
            <a:off x="8607286" y="571222"/>
            <a:ext cx="0" cy="5754757"/>
          </a:xfrm>
          <a:prstGeom prst="line">
            <a:avLst/>
          </a:prstGeom>
          <a:ln w="38100">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7" name="Rak koppling 6">
            <a:extLst>
              <a:ext uri="{FF2B5EF4-FFF2-40B4-BE49-F238E27FC236}">
                <a16:creationId xmlns:a16="http://schemas.microsoft.com/office/drawing/2014/main" id="{A5DB92F7-8B08-62D2-5DCD-33B1CC8F9E25}"/>
              </a:ext>
            </a:extLst>
          </p:cNvPr>
          <p:cNvCxnSpPr>
            <a:cxnSpLocks/>
          </p:cNvCxnSpPr>
          <p:nvPr/>
        </p:nvCxnSpPr>
        <p:spPr>
          <a:xfrm>
            <a:off x="7558568" y="551621"/>
            <a:ext cx="0" cy="575475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ruta 7">
            <a:extLst>
              <a:ext uri="{FF2B5EF4-FFF2-40B4-BE49-F238E27FC236}">
                <a16:creationId xmlns:a16="http://schemas.microsoft.com/office/drawing/2014/main" id="{4FF07507-42F4-38CC-E6A8-1F245519B551}"/>
              </a:ext>
            </a:extLst>
          </p:cNvPr>
          <p:cNvSpPr txBox="1"/>
          <p:nvPr/>
        </p:nvSpPr>
        <p:spPr>
          <a:xfrm>
            <a:off x="9410617" y="164428"/>
            <a:ext cx="26604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Har påbörjat att utveckla modeller för Vårdförbundets yrkesgrupper </a:t>
            </a:r>
          </a:p>
        </p:txBody>
      </p:sp>
      <p:cxnSp>
        <p:nvCxnSpPr>
          <p:cNvPr id="9" name="Rak koppling 8">
            <a:extLst>
              <a:ext uri="{FF2B5EF4-FFF2-40B4-BE49-F238E27FC236}">
                <a16:creationId xmlns:a16="http://schemas.microsoft.com/office/drawing/2014/main" id="{AE5E997E-B23E-342F-1725-BA9E38DF05AF}"/>
              </a:ext>
            </a:extLst>
          </p:cNvPr>
          <p:cNvCxnSpPr>
            <a:cxnSpLocks/>
          </p:cNvCxnSpPr>
          <p:nvPr/>
        </p:nvCxnSpPr>
        <p:spPr>
          <a:xfrm>
            <a:off x="9240138" y="316564"/>
            <a:ext cx="151833" cy="0"/>
          </a:xfrm>
          <a:prstGeom prst="line">
            <a:avLst/>
          </a:prstGeom>
          <a:ln w="38100">
            <a:solidFill>
              <a:schemeClr val="accent2"/>
            </a:solidFill>
          </a:ln>
        </p:spPr>
        <p:style>
          <a:lnRef idx="3">
            <a:schemeClr val="accent1"/>
          </a:lnRef>
          <a:fillRef idx="0">
            <a:schemeClr val="accent1"/>
          </a:fillRef>
          <a:effectRef idx="2">
            <a:schemeClr val="accent1"/>
          </a:effectRef>
          <a:fontRef idx="minor">
            <a:schemeClr val="tx1"/>
          </a:fontRef>
        </p:style>
      </p:cxnSp>
      <p:sp>
        <p:nvSpPr>
          <p:cNvPr id="12" name="textruta 11">
            <a:extLst>
              <a:ext uri="{FF2B5EF4-FFF2-40B4-BE49-F238E27FC236}">
                <a16:creationId xmlns:a16="http://schemas.microsoft.com/office/drawing/2014/main" id="{C917E4F1-EF2B-DB7C-1DE9-939B1E3B3411}"/>
              </a:ext>
            </a:extLst>
          </p:cNvPr>
          <p:cNvSpPr txBox="1"/>
          <p:nvPr/>
        </p:nvSpPr>
        <p:spPr>
          <a:xfrm>
            <a:off x="9423535" y="611295"/>
            <a:ext cx="26604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Har påbörjat att införa modeller för Vårdförbundets yrkesgrupper </a:t>
            </a:r>
          </a:p>
        </p:txBody>
      </p:sp>
      <p:cxnSp>
        <p:nvCxnSpPr>
          <p:cNvPr id="13" name="Rak koppling 12">
            <a:extLst>
              <a:ext uri="{FF2B5EF4-FFF2-40B4-BE49-F238E27FC236}">
                <a16:creationId xmlns:a16="http://schemas.microsoft.com/office/drawing/2014/main" id="{C97A621D-2752-D31A-B2CC-F7B75048DBB4}"/>
              </a:ext>
            </a:extLst>
          </p:cNvPr>
          <p:cNvCxnSpPr>
            <a:cxnSpLocks/>
          </p:cNvCxnSpPr>
          <p:nvPr/>
        </p:nvCxnSpPr>
        <p:spPr>
          <a:xfrm>
            <a:off x="9253056" y="763431"/>
            <a:ext cx="151833" cy="0"/>
          </a:xfrm>
          <a:prstGeom prst="line">
            <a:avLst/>
          </a:prstGeom>
          <a:ln w="38100">
            <a:solidFill>
              <a:srgbClr val="00B050"/>
            </a:solidFill>
          </a:ln>
        </p:spPr>
        <p:style>
          <a:lnRef idx="3">
            <a:schemeClr val="accent1"/>
          </a:lnRef>
          <a:fillRef idx="0">
            <a:schemeClr val="accent1"/>
          </a:fillRef>
          <a:effectRef idx="2">
            <a:schemeClr val="accent1"/>
          </a:effectRef>
          <a:fontRef idx="minor">
            <a:schemeClr val="tx1"/>
          </a:fontRef>
        </p:style>
      </p:cxnSp>
      <p:sp>
        <p:nvSpPr>
          <p:cNvPr id="10" name="textruta 9">
            <a:extLst>
              <a:ext uri="{FF2B5EF4-FFF2-40B4-BE49-F238E27FC236}">
                <a16:creationId xmlns:a16="http://schemas.microsoft.com/office/drawing/2014/main" id="{8F5581BE-FB59-67E5-0375-5797C211FCA6}"/>
              </a:ext>
            </a:extLst>
          </p:cNvPr>
          <p:cNvSpPr txBox="1"/>
          <p:nvPr/>
        </p:nvSpPr>
        <p:spPr>
          <a:xfrm>
            <a:off x="9289211" y="1167396"/>
            <a:ext cx="2660418"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17 av 21 regioner har svarat. 14 regioner påbörjat att införa, och 3 regioner att utveckla, modeller för Vårdförbundets yrkesgrupper.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379045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401D2F3-BE5D-C0B3-D652-962E81441243}"/>
              </a:ext>
            </a:extLst>
          </p:cNvPr>
          <p:cNvSpPr/>
          <p:nvPr/>
        </p:nvSpPr>
        <p:spPr>
          <a:xfrm>
            <a:off x="9761838" y="0"/>
            <a:ext cx="2430162" cy="6858000"/>
          </a:xfrm>
          <a:prstGeom prst="rect">
            <a:avLst/>
          </a:prstGeom>
          <a:solidFill>
            <a:srgbClr val="F6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3" name="\Templates\Excel standard_SKR_Liggande stapel, omvänd ordning.crtx" descr="\Templates\Excel standard_SKR_Liggande stapel, omvänd ordning.crtx">
            <a:extLst>
              <a:ext uri="{FF2B5EF4-FFF2-40B4-BE49-F238E27FC236}">
                <a16:creationId xmlns:a16="http://schemas.microsoft.com/office/drawing/2014/main" id="{E9DAE514-E8A8-D152-8FFF-D6B395684862}"/>
              </a:ext>
            </a:extLst>
          </p:cNvPr>
          <p:cNvGraphicFramePr>
            <a:graphicFrameLocks/>
          </p:cNvGraphicFramePr>
          <p:nvPr/>
        </p:nvGraphicFramePr>
        <p:xfrm>
          <a:off x="0" y="0"/>
          <a:ext cx="9902307" cy="685800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Rak koppling 5">
            <a:extLst>
              <a:ext uri="{FF2B5EF4-FFF2-40B4-BE49-F238E27FC236}">
                <a16:creationId xmlns:a16="http://schemas.microsoft.com/office/drawing/2014/main" id="{109EBC33-F74E-05D8-584D-262501DED90C}"/>
              </a:ext>
            </a:extLst>
          </p:cNvPr>
          <p:cNvCxnSpPr>
            <a:cxnSpLocks/>
          </p:cNvCxnSpPr>
          <p:nvPr/>
        </p:nvCxnSpPr>
        <p:spPr>
          <a:xfrm>
            <a:off x="8207868" y="424140"/>
            <a:ext cx="0" cy="5754757"/>
          </a:xfrm>
          <a:prstGeom prst="line">
            <a:avLst/>
          </a:prstGeom>
          <a:ln w="38100">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7" name="Rak koppling 6">
            <a:extLst>
              <a:ext uri="{FF2B5EF4-FFF2-40B4-BE49-F238E27FC236}">
                <a16:creationId xmlns:a16="http://schemas.microsoft.com/office/drawing/2014/main" id="{FB684104-36DE-EF27-DAE8-7B67F91AA82C}"/>
              </a:ext>
            </a:extLst>
          </p:cNvPr>
          <p:cNvCxnSpPr>
            <a:cxnSpLocks/>
          </p:cNvCxnSpPr>
          <p:nvPr/>
        </p:nvCxnSpPr>
        <p:spPr>
          <a:xfrm>
            <a:off x="7455716" y="415694"/>
            <a:ext cx="0" cy="575475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ruta 7">
            <a:extLst>
              <a:ext uri="{FF2B5EF4-FFF2-40B4-BE49-F238E27FC236}">
                <a16:creationId xmlns:a16="http://schemas.microsoft.com/office/drawing/2014/main" id="{677F3B5A-835F-E8AE-8166-EBF55C080646}"/>
              </a:ext>
            </a:extLst>
          </p:cNvPr>
          <p:cNvSpPr txBox="1"/>
          <p:nvPr/>
        </p:nvSpPr>
        <p:spPr>
          <a:xfrm>
            <a:off x="9423535" y="1725508"/>
            <a:ext cx="23881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7 av 8 kommuner har infört modell för sjuksköterskor. </a:t>
            </a:r>
          </a:p>
        </p:txBody>
      </p:sp>
      <p:sp>
        <p:nvSpPr>
          <p:cNvPr id="9" name="textruta 8">
            <a:extLst>
              <a:ext uri="{FF2B5EF4-FFF2-40B4-BE49-F238E27FC236}">
                <a16:creationId xmlns:a16="http://schemas.microsoft.com/office/drawing/2014/main" id="{333E92BC-D2C2-0CBA-3982-39F5C8094CE1}"/>
              </a:ext>
            </a:extLst>
          </p:cNvPr>
          <p:cNvSpPr txBox="1"/>
          <p:nvPr/>
        </p:nvSpPr>
        <p:spPr>
          <a:xfrm>
            <a:off x="9424064" y="258557"/>
            <a:ext cx="266041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Har påbörjat att utveckla modeller för Vårdförbundets yrkesgrupper (sjuksköterskor) (1 </a:t>
            </a:r>
            <a:r>
              <a:rPr kumimoji="0" lang="sv-SE" sz="1100" b="0" i="0" u="none" strike="noStrike" kern="1200" cap="none" spc="0" normalizeH="0" baseline="0" noProof="0" dirty="0" err="1">
                <a:ln>
                  <a:noFill/>
                </a:ln>
                <a:solidFill>
                  <a:prstClr val="black"/>
                </a:solidFill>
                <a:effectLst/>
                <a:uLnTx/>
                <a:uFillTx/>
                <a:latin typeface="Arial"/>
                <a:ea typeface="+mn-ea"/>
                <a:cs typeface="+mn-cs"/>
              </a:rPr>
              <a:t>st</a:t>
            </a:r>
            <a:r>
              <a:rPr kumimoji="0" lang="sv-SE" sz="1100" b="0" i="0" u="none" strike="noStrike" kern="1200" cap="none" spc="0" normalizeH="0" baseline="0" noProof="0" dirty="0">
                <a:ln>
                  <a:noFill/>
                </a:ln>
                <a:solidFill>
                  <a:prstClr val="black"/>
                </a:solidFill>
                <a:effectLst/>
                <a:uLnTx/>
                <a:uFillTx/>
                <a:latin typeface="Arial"/>
                <a:ea typeface="+mn-ea"/>
                <a:cs typeface="+mn-cs"/>
              </a:rPr>
              <a:t>)</a:t>
            </a:r>
          </a:p>
        </p:txBody>
      </p:sp>
      <p:sp>
        <p:nvSpPr>
          <p:cNvPr id="10" name="textruta 9">
            <a:extLst>
              <a:ext uri="{FF2B5EF4-FFF2-40B4-BE49-F238E27FC236}">
                <a16:creationId xmlns:a16="http://schemas.microsoft.com/office/drawing/2014/main" id="{73BA3C0F-3DF2-8D89-935E-C222847C8F10}"/>
              </a:ext>
            </a:extLst>
          </p:cNvPr>
          <p:cNvSpPr txBox="1"/>
          <p:nvPr/>
        </p:nvSpPr>
        <p:spPr>
          <a:xfrm>
            <a:off x="9423535" y="866788"/>
            <a:ext cx="266041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Har påbörjat att införa modeller för Vårdförbundets yrkesgrupper (sjuksköterskor) (7 </a:t>
            </a:r>
            <a:r>
              <a:rPr kumimoji="0" lang="sv-SE" sz="1100" b="0" i="0" u="none" strike="noStrike" kern="1200" cap="none" spc="0" normalizeH="0" baseline="0" noProof="0" dirty="0" err="1">
                <a:ln>
                  <a:noFill/>
                </a:ln>
                <a:solidFill>
                  <a:prstClr val="black"/>
                </a:solidFill>
                <a:effectLst/>
                <a:uLnTx/>
                <a:uFillTx/>
                <a:latin typeface="Arial"/>
                <a:ea typeface="+mn-ea"/>
                <a:cs typeface="+mn-cs"/>
              </a:rPr>
              <a:t>st</a:t>
            </a:r>
            <a:r>
              <a:rPr kumimoji="0" lang="sv-SE" sz="11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11" name="Rak koppling 10">
            <a:extLst>
              <a:ext uri="{FF2B5EF4-FFF2-40B4-BE49-F238E27FC236}">
                <a16:creationId xmlns:a16="http://schemas.microsoft.com/office/drawing/2014/main" id="{265CDCAA-428D-6362-B224-3F5C9EA26570}"/>
              </a:ext>
            </a:extLst>
          </p:cNvPr>
          <p:cNvCxnSpPr>
            <a:cxnSpLocks/>
          </p:cNvCxnSpPr>
          <p:nvPr/>
        </p:nvCxnSpPr>
        <p:spPr>
          <a:xfrm>
            <a:off x="9240138" y="424140"/>
            <a:ext cx="151833" cy="0"/>
          </a:xfrm>
          <a:prstGeom prst="line">
            <a:avLst/>
          </a:prstGeom>
          <a:ln w="38100">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12" name="Rak koppling 11">
            <a:extLst>
              <a:ext uri="{FF2B5EF4-FFF2-40B4-BE49-F238E27FC236}">
                <a16:creationId xmlns:a16="http://schemas.microsoft.com/office/drawing/2014/main" id="{DC01A47E-7F50-CC98-F75B-57ECE75AAB5D}"/>
              </a:ext>
            </a:extLst>
          </p:cNvPr>
          <p:cNvCxnSpPr>
            <a:cxnSpLocks/>
          </p:cNvCxnSpPr>
          <p:nvPr/>
        </p:nvCxnSpPr>
        <p:spPr>
          <a:xfrm>
            <a:off x="9253056" y="1005477"/>
            <a:ext cx="151833" cy="0"/>
          </a:xfrm>
          <a:prstGeom prst="line">
            <a:avLst/>
          </a:prstGeom>
          <a:ln w="38100">
            <a:solidFill>
              <a:srgbClr val="00B05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427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910C8-C040-934A-9879-74583A0F0EF4}"/>
              </a:ext>
            </a:extLst>
          </p:cNvPr>
          <p:cNvSpPr>
            <a:spLocks noGrp="1"/>
          </p:cNvSpPr>
          <p:nvPr>
            <p:ph type="title"/>
          </p:nvPr>
        </p:nvSpPr>
        <p:spPr>
          <a:xfrm>
            <a:off x="664233" y="874602"/>
            <a:ext cx="9609825" cy="746380"/>
          </a:xfrm>
        </p:spPr>
        <p:txBody>
          <a:bodyPr/>
          <a:lstStyle/>
          <a:p>
            <a:r>
              <a:rPr lang="sv-SE" dirty="0"/>
              <a:t>Sammanfattning</a:t>
            </a:r>
            <a:br>
              <a:rPr lang="sv-SE" dirty="0"/>
            </a:br>
            <a:endParaRPr lang="sv-SE" dirty="0"/>
          </a:p>
        </p:txBody>
      </p:sp>
      <p:sp>
        <p:nvSpPr>
          <p:cNvPr id="3" name="Platshållare för innehåll 2">
            <a:extLst>
              <a:ext uri="{FF2B5EF4-FFF2-40B4-BE49-F238E27FC236}">
                <a16:creationId xmlns:a16="http://schemas.microsoft.com/office/drawing/2014/main" id="{1024D07B-88BC-EBCF-1311-6D5D502FB7DB}"/>
              </a:ext>
            </a:extLst>
          </p:cNvPr>
          <p:cNvSpPr>
            <a:spLocks noGrp="1"/>
          </p:cNvSpPr>
          <p:nvPr>
            <p:ph idx="1"/>
          </p:nvPr>
        </p:nvSpPr>
        <p:spPr/>
        <p:txBody>
          <a:bodyPr/>
          <a:lstStyle/>
          <a:p>
            <a:pPr>
              <a:buFont typeface="Arial" panose="020B0604020202020204" pitchFamily="34" charset="0"/>
              <a:buChar char="•"/>
            </a:pPr>
            <a:r>
              <a:rPr lang="sv-SE" sz="2800" dirty="0"/>
              <a:t>Ansökan om bidrag/redovisning av antal VFU-platser och veckor till Socialstyrelsen </a:t>
            </a:r>
            <a:r>
              <a:rPr lang="sv-SE" sz="2800" b="1" dirty="0">
                <a:latin typeface="+mj-lt"/>
                <a:cs typeface="Times New Roman" panose="02020603050405020304" pitchFamily="18" charset="0"/>
              </a:rPr>
              <a:t>senast den 31 mars 2023</a:t>
            </a:r>
            <a:r>
              <a:rPr lang="sv-SE" sz="2800" dirty="0"/>
              <a:t>.</a:t>
            </a:r>
          </a:p>
          <a:p>
            <a:pPr>
              <a:buFont typeface="Arial" panose="020B0604020202020204" pitchFamily="34" charset="0"/>
              <a:buChar char="•"/>
            </a:pPr>
            <a:r>
              <a:rPr lang="sv-SE" sz="2800" dirty="0"/>
              <a:t>Hur kan SKR stödja VFU-utökningen 2023?</a:t>
            </a:r>
          </a:p>
          <a:p>
            <a:pPr>
              <a:buFont typeface="Arial" panose="020B0604020202020204" pitchFamily="34" charset="0"/>
              <a:buChar char="•"/>
            </a:pPr>
            <a:r>
              <a:rPr lang="sv-SE" sz="2800" dirty="0"/>
              <a:t>SKR stödjer karriärarbetet vidare och att verka för att fler kommuner utvecklar och inför karriärmodeller. Vid intresse att veta mer om nätverk och fokusgrupper, ta kontakta </a:t>
            </a:r>
            <a:r>
              <a:rPr lang="sv-SE" sz="2800" dirty="0">
                <a:hlinkClick r:id="rId3"/>
              </a:rPr>
              <a:t>lotta.gemzell@skr.se</a:t>
            </a:r>
            <a:endParaRPr lang="sv-SE" sz="2800" dirty="0"/>
          </a:p>
          <a:p>
            <a:pPr>
              <a:buFont typeface="Arial" panose="020B0604020202020204" pitchFamily="34" charset="0"/>
              <a:buChar char="•"/>
            </a:pPr>
            <a:endParaRPr lang="sv-SE" sz="2800" dirty="0"/>
          </a:p>
          <a:p>
            <a:pPr>
              <a:buFont typeface="Arial" panose="020B0604020202020204" pitchFamily="34" charset="0"/>
              <a:buChar char="•"/>
            </a:pPr>
            <a:endParaRPr lang="sv-SE" sz="2800" dirty="0"/>
          </a:p>
        </p:txBody>
      </p:sp>
    </p:spTree>
    <p:extLst>
      <p:ext uri="{BB962C8B-B14F-4D97-AF65-F5344CB8AC3E}">
        <p14:creationId xmlns:p14="http://schemas.microsoft.com/office/powerpoint/2010/main" val="3870345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925318-3412-3F23-8FFE-31E4CA5B8935}"/>
              </a:ext>
            </a:extLst>
          </p:cNvPr>
          <p:cNvSpPr>
            <a:spLocks noGrp="1"/>
          </p:cNvSpPr>
          <p:nvPr>
            <p:ph type="title"/>
          </p:nvPr>
        </p:nvSpPr>
        <p:spPr/>
        <p:txBody>
          <a:bodyPr/>
          <a:lstStyle/>
          <a:p>
            <a:r>
              <a:rPr lang="sv-SE" dirty="0"/>
              <a:t>Kontakt – Vårdens medarbetare</a:t>
            </a:r>
          </a:p>
        </p:txBody>
      </p:sp>
      <p:sp>
        <p:nvSpPr>
          <p:cNvPr id="3" name="Platshållare för innehåll 2">
            <a:extLst>
              <a:ext uri="{FF2B5EF4-FFF2-40B4-BE49-F238E27FC236}">
                <a16:creationId xmlns:a16="http://schemas.microsoft.com/office/drawing/2014/main" id="{6DF03398-A8CF-17C3-8924-48E9982BE663}"/>
              </a:ext>
            </a:extLst>
          </p:cNvPr>
          <p:cNvSpPr>
            <a:spLocks noGrp="1"/>
          </p:cNvSpPr>
          <p:nvPr>
            <p:ph idx="1"/>
          </p:nvPr>
        </p:nvSpPr>
        <p:spPr/>
        <p:txBody>
          <a:bodyPr/>
          <a:lstStyle/>
          <a:p>
            <a:pPr marL="30163" indent="0">
              <a:buNone/>
            </a:pPr>
            <a:endParaRPr lang="sv-SE" sz="2400" dirty="0">
              <a:effectLst/>
              <a:ea typeface="Times New Roman" panose="02020603050405020304" pitchFamily="18" charset="0"/>
              <a:cs typeface="Times New Roman" panose="02020603050405020304" pitchFamily="18" charset="0"/>
            </a:endParaRPr>
          </a:p>
          <a:p>
            <a:pPr marL="30163" indent="0">
              <a:buNone/>
            </a:pPr>
            <a:r>
              <a:rPr lang="sv-SE" sz="2400" dirty="0">
                <a:effectLst/>
                <a:ea typeface="Times New Roman" panose="02020603050405020304" pitchFamily="18" charset="0"/>
                <a:cs typeface="Times New Roman" panose="02020603050405020304" pitchFamily="18" charset="0"/>
              </a:rPr>
              <a:t>Carin Renger, Avdelningen för vård och omsorg</a:t>
            </a:r>
          </a:p>
          <a:p>
            <a:pPr marL="30163" indent="0">
              <a:buNone/>
            </a:pPr>
            <a:r>
              <a:rPr lang="sv-SE" dirty="0">
                <a:ea typeface="Times New Roman" panose="02020603050405020304" pitchFamily="18" charset="0"/>
                <a:cs typeface="Times New Roman" panose="02020603050405020304" pitchFamily="18" charset="0"/>
                <a:hlinkClick r:id="rId3"/>
              </a:rPr>
              <a:t>carin.renger@skr.se</a:t>
            </a:r>
            <a:r>
              <a:rPr lang="sv-SE" dirty="0">
                <a:ea typeface="Times New Roman" panose="02020603050405020304" pitchFamily="18" charset="0"/>
                <a:cs typeface="Times New Roman" panose="02020603050405020304" pitchFamily="18" charset="0"/>
              </a:rPr>
              <a:t>, tfn 08-452 73 98</a:t>
            </a:r>
          </a:p>
          <a:p>
            <a:pPr marL="30163" indent="0">
              <a:buNone/>
            </a:pPr>
            <a:r>
              <a:rPr lang="sv-SE" dirty="0">
                <a:ea typeface="Times New Roman" panose="02020603050405020304" pitchFamily="18" charset="0"/>
                <a:cs typeface="Times New Roman" panose="02020603050405020304" pitchFamily="18" charset="0"/>
              </a:rPr>
              <a:t>Lotta Gemzell, Avdelningen för arbetsgivarpolitik</a:t>
            </a:r>
          </a:p>
          <a:p>
            <a:pPr marL="30163" indent="0">
              <a:buNone/>
            </a:pPr>
            <a:r>
              <a:rPr lang="sv-SE" dirty="0">
                <a:ea typeface="Times New Roman" panose="02020603050405020304" pitchFamily="18" charset="0"/>
                <a:cs typeface="Times New Roman" panose="02020603050405020304" pitchFamily="18" charset="0"/>
                <a:hlinkClick r:id="rId4"/>
              </a:rPr>
              <a:t>lotta.gemzell@skr.se</a:t>
            </a:r>
            <a:r>
              <a:rPr lang="sv-SE" dirty="0">
                <a:ea typeface="Times New Roman" panose="02020603050405020304" pitchFamily="18" charset="0"/>
                <a:cs typeface="Times New Roman" panose="02020603050405020304" pitchFamily="18" charset="0"/>
              </a:rPr>
              <a:t>, tfn 08-452 77 87</a:t>
            </a:r>
          </a:p>
          <a:p>
            <a:pPr marL="30163" indent="0">
              <a:buNone/>
            </a:pPr>
            <a:endParaRPr lang="sv-SE" dirty="0">
              <a:ea typeface="Times New Roman" panose="02020603050405020304" pitchFamily="18" charset="0"/>
              <a:cs typeface="Times New Roman" panose="02020603050405020304" pitchFamily="18" charset="0"/>
            </a:endParaRPr>
          </a:p>
          <a:p>
            <a:pPr marL="30163" indent="0">
              <a:buNone/>
            </a:pPr>
            <a:endParaRPr lang="sv-SE" sz="2400" dirty="0">
              <a:effectLst/>
              <a:ea typeface="Times New Roman" panose="02020603050405020304" pitchFamily="18" charset="0"/>
              <a:cs typeface="Times New Roman" panose="02020603050405020304" pitchFamily="18" charset="0"/>
            </a:endParaRPr>
          </a:p>
          <a:p>
            <a:pPr marL="30163" indent="0">
              <a:buNone/>
            </a:pPr>
            <a:endParaRPr lang="sv-SE" sz="2400" dirty="0">
              <a:effectLst/>
              <a:ea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4271049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a:extLst>
              <a:ext uri="{FF2B5EF4-FFF2-40B4-BE49-F238E27FC236}">
                <a16:creationId xmlns:a16="http://schemas.microsoft.com/office/drawing/2014/main" id="{9A09F75D-901A-4BDF-B59A-D1C22F7C1EE1}"/>
              </a:ext>
            </a:extLst>
          </p:cNvPr>
          <p:cNvSpPr txBox="1">
            <a:spLocks/>
          </p:cNvSpPr>
          <p:nvPr/>
        </p:nvSpPr>
        <p:spPr>
          <a:xfrm>
            <a:off x="490509" y="679797"/>
            <a:ext cx="7231091" cy="2161309"/>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3200" b="0" dirty="0"/>
              <a:t>Överenskommelse</a:t>
            </a:r>
            <a:r>
              <a:rPr lang="sv-SE" b="0" dirty="0"/>
              <a:t>   </a:t>
            </a:r>
            <a:br>
              <a:rPr lang="sv-SE" b="0" dirty="0"/>
            </a:br>
            <a:r>
              <a:rPr lang="sv-SE" b="0" dirty="0"/>
              <a:t/>
            </a:r>
            <a:br>
              <a:rPr lang="sv-SE" b="0" dirty="0"/>
            </a:br>
            <a:r>
              <a:rPr lang="sv-SE" sz="4800" b="0" dirty="0"/>
              <a:t>God och nära vård 2023</a:t>
            </a:r>
            <a:br>
              <a:rPr lang="sv-SE" sz="4800" b="0" dirty="0"/>
            </a:br>
            <a:r>
              <a:rPr lang="sv-SE" sz="3200" b="0" dirty="0"/>
              <a:t>En omställning av hälso- och sjukvården med primärvården som nav</a:t>
            </a:r>
            <a:endParaRPr lang="sv-SE" sz="3200" dirty="0"/>
          </a:p>
        </p:txBody>
      </p:sp>
      <p:pic>
        <p:nvPicPr>
          <p:cNvPr id="6" name="Platshållare för innehåll 6"/>
          <p:cNvPicPr>
            <a:picLocks noChangeAspect="1"/>
          </p:cNvPicPr>
          <p:nvPr/>
        </p:nvPicPr>
        <p:blipFill>
          <a:blip r:embed="rId2"/>
          <a:stretch>
            <a:fillRect/>
          </a:stretch>
        </p:blipFill>
        <p:spPr>
          <a:xfrm>
            <a:off x="7721600" y="1703482"/>
            <a:ext cx="4210787" cy="4262837"/>
          </a:xfrm>
          <a:prstGeom prst="rect">
            <a:avLst/>
          </a:prstGeom>
        </p:spPr>
      </p:pic>
    </p:spTree>
    <p:extLst>
      <p:ext uri="{BB962C8B-B14F-4D97-AF65-F5344CB8AC3E}">
        <p14:creationId xmlns:p14="http://schemas.microsoft.com/office/powerpoint/2010/main" val="323934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664241" y="874602"/>
            <a:ext cx="9609825" cy="1231392"/>
          </a:xfrm>
        </p:spPr>
        <p:txBody>
          <a:bodyPr/>
          <a:lstStyle/>
          <a:p>
            <a:r>
              <a:rPr lang="sv-SE" sz="3600" dirty="0"/>
              <a:t>Nära vård  ÖK 2023</a:t>
            </a:r>
            <a:br>
              <a:rPr lang="sv-SE" sz="3600" dirty="0"/>
            </a:br>
            <a:r>
              <a:rPr lang="sv-SE" sz="3600" dirty="0"/>
              <a:t> </a:t>
            </a:r>
          </a:p>
        </p:txBody>
      </p:sp>
      <p:sp>
        <p:nvSpPr>
          <p:cNvPr id="5" name="Platshållare för innehåll 2"/>
          <p:cNvSpPr>
            <a:spLocks noGrp="1"/>
          </p:cNvSpPr>
          <p:nvPr>
            <p:ph idx="1"/>
          </p:nvPr>
        </p:nvSpPr>
        <p:spPr>
          <a:xfrm>
            <a:off x="664240" y="2105994"/>
            <a:ext cx="9609825" cy="3738598"/>
          </a:xfrm>
        </p:spPr>
        <p:txBody>
          <a:bodyPr/>
          <a:lstStyle/>
          <a:p>
            <a:pPr marL="30163" indent="0">
              <a:buNone/>
            </a:pPr>
            <a:r>
              <a:rPr lang="sv-SE" dirty="0"/>
              <a:t>Endast mindre förändringar jämfört med ÖK 2022</a:t>
            </a:r>
          </a:p>
          <a:p>
            <a:pPr marL="30163" indent="0">
              <a:buNone/>
            </a:pPr>
            <a:endParaRPr lang="sv-SE" dirty="0"/>
          </a:p>
          <a:p>
            <a:pPr marL="30163" indent="0">
              <a:buNone/>
            </a:pPr>
            <a:r>
              <a:rPr lang="sv-SE" dirty="0"/>
              <a:t>Nära vård är ”ett förhållningssätt som avser en mer personcentrerad hälso- och sjukvård där samarbetet och samverkan mellan regioner och kommuner är central”</a:t>
            </a:r>
          </a:p>
          <a:p>
            <a:pPr marL="30163" indent="0">
              <a:buNone/>
            </a:pPr>
            <a:r>
              <a:rPr lang="sv-SE" dirty="0"/>
              <a:t>Omställningen till en god och nära vård pågår i kommuner och regioner. Arbetet kräver långsiktighet och uthållighet hos såväl regioner och kommunerna som staten.</a:t>
            </a:r>
          </a:p>
        </p:txBody>
      </p:sp>
    </p:spTree>
    <p:extLst>
      <p:ext uri="{BB962C8B-B14F-4D97-AF65-F5344CB8AC3E}">
        <p14:creationId xmlns:p14="http://schemas.microsoft.com/office/powerpoint/2010/main" val="129394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664241" y="874602"/>
            <a:ext cx="9609825" cy="1231392"/>
          </a:xfrm>
        </p:spPr>
        <p:txBody>
          <a:bodyPr/>
          <a:lstStyle/>
          <a:p>
            <a:r>
              <a:rPr lang="sv-SE" sz="3600" dirty="0"/>
              <a:t>Överenskommelsens utvecklingsområden </a:t>
            </a:r>
            <a:br>
              <a:rPr lang="sv-SE" sz="3600" dirty="0"/>
            </a:br>
            <a:r>
              <a:rPr lang="sv-SE" sz="3600" dirty="0"/>
              <a:t> </a:t>
            </a:r>
          </a:p>
        </p:txBody>
      </p:sp>
      <p:sp>
        <p:nvSpPr>
          <p:cNvPr id="5" name="Platshållare för innehåll 2"/>
          <p:cNvSpPr>
            <a:spLocks noGrp="1"/>
          </p:cNvSpPr>
          <p:nvPr>
            <p:ph idx="1"/>
          </p:nvPr>
        </p:nvSpPr>
        <p:spPr>
          <a:xfrm>
            <a:off x="664240" y="2105994"/>
            <a:ext cx="9609825" cy="3738598"/>
          </a:xfrm>
        </p:spPr>
        <p:txBody>
          <a:bodyPr/>
          <a:lstStyle/>
          <a:p>
            <a:r>
              <a:rPr lang="sv-SE" dirty="0"/>
              <a:t>Utvecklingen av den nära vården med primärvården som nav</a:t>
            </a:r>
          </a:p>
          <a:p>
            <a:pPr marL="30163" indent="0">
              <a:buNone/>
            </a:pPr>
            <a:endParaRPr lang="sv-SE" dirty="0"/>
          </a:p>
          <a:p>
            <a:r>
              <a:rPr lang="sv-SE" dirty="0"/>
              <a:t>Goda förutsättningar för vårdens medarbetare</a:t>
            </a:r>
          </a:p>
          <a:p>
            <a:pPr marL="30163" indent="0">
              <a:buNone/>
            </a:pPr>
            <a:endParaRPr lang="sv-SE" dirty="0"/>
          </a:p>
          <a:p>
            <a:r>
              <a:rPr lang="sv-SE" dirty="0"/>
              <a:t>Insatser inom ramen för Vision e-hälsa 2025</a:t>
            </a:r>
          </a:p>
          <a:p>
            <a:endParaRPr lang="sv-SE" dirty="0"/>
          </a:p>
          <a:p>
            <a:r>
              <a:rPr lang="sv-SE" dirty="0"/>
              <a:t>Förstärkning av ambulanssjukvården </a:t>
            </a:r>
          </a:p>
        </p:txBody>
      </p:sp>
    </p:spTree>
    <p:extLst>
      <p:ext uri="{BB962C8B-B14F-4D97-AF65-F5344CB8AC3E}">
        <p14:creationId xmlns:p14="http://schemas.microsoft.com/office/powerpoint/2010/main" val="1665066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664241" y="874602"/>
            <a:ext cx="9609825" cy="1231392"/>
          </a:xfrm>
        </p:spPr>
        <p:txBody>
          <a:bodyPr/>
          <a:lstStyle/>
          <a:p>
            <a:r>
              <a:rPr lang="sv-SE" sz="3600" dirty="0"/>
              <a:t>Ekonomisk omfattning av ÖK</a:t>
            </a:r>
          </a:p>
        </p:txBody>
      </p:sp>
      <p:sp>
        <p:nvSpPr>
          <p:cNvPr id="5" name="Platshållare för innehåll 2"/>
          <p:cNvSpPr>
            <a:spLocks noGrp="1"/>
          </p:cNvSpPr>
          <p:nvPr>
            <p:ph idx="1"/>
          </p:nvPr>
        </p:nvSpPr>
        <p:spPr>
          <a:xfrm>
            <a:off x="664241" y="2190403"/>
            <a:ext cx="9609825" cy="3738598"/>
          </a:xfrm>
        </p:spPr>
        <p:txBody>
          <a:bodyPr/>
          <a:lstStyle/>
          <a:p>
            <a:pPr marL="30163" indent="0">
              <a:buNone/>
            </a:pPr>
            <a:r>
              <a:rPr lang="sv-SE" dirty="0"/>
              <a:t>Överenskommelsen omfattar totalt 6 394,5 miljoner kronor. </a:t>
            </a:r>
          </a:p>
          <a:p>
            <a:r>
              <a:rPr lang="sv-SE" dirty="0"/>
              <a:t>5 043 miljoner kronor till regionerna </a:t>
            </a:r>
          </a:p>
          <a:p>
            <a:r>
              <a:rPr lang="sv-SE" dirty="0"/>
              <a:t>1 050 miljoner till kommunerna </a:t>
            </a:r>
          </a:p>
          <a:p>
            <a:r>
              <a:rPr lang="sv-SE" dirty="0"/>
              <a:t>250 miljoner kronor är avsatta för kommuner och regioner gemensamt för VFU för sjuksköterskor</a:t>
            </a:r>
          </a:p>
          <a:p>
            <a:r>
              <a:rPr lang="sv-SE" dirty="0"/>
              <a:t>51,5 miljoner till SKR för att stödja regioner och kommuner i utvecklingen</a:t>
            </a:r>
          </a:p>
          <a:p>
            <a:endParaRPr lang="sv-SE" dirty="0"/>
          </a:p>
        </p:txBody>
      </p:sp>
    </p:spTree>
    <p:extLst>
      <p:ext uri="{BB962C8B-B14F-4D97-AF65-F5344CB8AC3E}">
        <p14:creationId xmlns:p14="http://schemas.microsoft.com/office/powerpoint/2010/main" val="412759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664239" y="151568"/>
            <a:ext cx="9609825" cy="1231392"/>
          </a:xfrm>
        </p:spPr>
        <p:txBody>
          <a:bodyPr/>
          <a:lstStyle/>
          <a:p>
            <a:r>
              <a:rPr lang="sv-SE" sz="3600" dirty="0"/>
              <a:t>Utvecklingen av den nära vården med primärvården som nav</a:t>
            </a:r>
            <a:r>
              <a:rPr lang="sv-SE" dirty="0"/>
              <a:t/>
            </a:r>
            <a:br>
              <a:rPr lang="sv-SE" dirty="0"/>
            </a:br>
            <a:endParaRPr lang="sv-SE" dirty="0"/>
          </a:p>
        </p:txBody>
      </p:sp>
      <p:sp>
        <p:nvSpPr>
          <p:cNvPr id="5" name="Platshållare för innehåll 2"/>
          <p:cNvSpPr>
            <a:spLocks noGrp="1"/>
          </p:cNvSpPr>
          <p:nvPr>
            <p:ph idx="1"/>
          </p:nvPr>
        </p:nvSpPr>
        <p:spPr>
          <a:xfrm>
            <a:off x="664239" y="1382959"/>
            <a:ext cx="11604624" cy="4914473"/>
          </a:xfrm>
        </p:spPr>
        <p:txBody>
          <a:bodyPr/>
          <a:lstStyle/>
          <a:p>
            <a:pPr marL="30163" indent="0">
              <a:buNone/>
            </a:pPr>
            <a:r>
              <a:rPr lang="sv-SE" dirty="0"/>
              <a:t>Totalt 3 139 miljoner kronor  </a:t>
            </a:r>
          </a:p>
          <a:p>
            <a:pPr marL="30163" indent="0">
              <a:buNone/>
            </a:pPr>
            <a:r>
              <a:rPr lang="sv-SE" dirty="0"/>
              <a:t>2 389 miljoner kr till regionerna, varav 300 miljoner kr för primärvård på landsbygd</a:t>
            </a:r>
          </a:p>
          <a:p>
            <a:pPr marL="30163" indent="0">
              <a:buNone/>
            </a:pPr>
            <a:r>
              <a:rPr lang="sv-SE" dirty="0"/>
              <a:t>750 miljoner kr till kommunerna </a:t>
            </a:r>
          </a:p>
          <a:p>
            <a:pPr marL="30163" indent="0">
              <a:buNone/>
            </a:pPr>
            <a:r>
              <a:rPr lang="sv-SE" dirty="0"/>
              <a:t>Inom fem områden:</a:t>
            </a:r>
          </a:p>
          <a:p>
            <a:r>
              <a:rPr lang="sv-SE" dirty="0"/>
              <a:t>Insatser för att stödja omställningen till en Nära vård</a:t>
            </a:r>
          </a:p>
          <a:p>
            <a:r>
              <a:rPr lang="sv-SE" dirty="0"/>
              <a:t>Insatser för att förbättra tillgängligheten i primärvården</a:t>
            </a:r>
          </a:p>
          <a:p>
            <a:r>
              <a:rPr lang="sv-SE" dirty="0"/>
              <a:t>Insatser för att öka kontinuiteten och relationsskapande i hälso- och sjukvården</a:t>
            </a:r>
          </a:p>
          <a:p>
            <a:r>
              <a:rPr lang="sv-SE" dirty="0"/>
              <a:t>Insatser för att öka delaktighet och medskapande i hälso- och sjukvården</a:t>
            </a:r>
          </a:p>
          <a:p>
            <a:r>
              <a:rPr lang="sv-SE" dirty="0"/>
              <a:t>Insatser för att utveckla primärvården i landsbygd  </a:t>
            </a:r>
          </a:p>
        </p:txBody>
      </p:sp>
    </p:spTree>
    <p:extLst>
      <p:ext uri="{BB962C8B-B14F-4D97-AF65-F5344CB8AC3E}">
        <p14:creationId xmlns:p14="http://schemas.microsoft.com/office/powerpoint/2010/main" val="2335171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E8D85-032D-4D1D-A1B7-6DDD53E7E5E8}"/>
              </a:ext>
            </a:extLst>
          </p:cNvPr>
          <p:cNvSpPr>
            <a:spLocks noGrp="1"/>
          </p:cNvSpPr>
          <p:nvPr>
            <p:ph type="title"/>
          </p:nvPr>
        </p:nvSpPr>
        <p:spPr>
          <a:xfrm>
            <a:off x="521357" y="198327"/>
            <a:ext cx="9609825" cy="1231392"/>
          </a:xfrm>
        </p:spPr>
        <p:txBody>
          <a:bodyPr/>
          <a:lstStyle/>
          <a:p>
            <a:r>
              <a:rPr lang="sv-SE" sz="3600" dirty="0"/>
              <a:t>Utveckling av den nära vården med primärvården som nav - NYTT</a:t>
            </a:r>
          </a:p>
        </p:txBody>
      </p:sp>
      <p:sp>
        <p:nvSpPr>
          <p:cNvPr id="3" name="Platshållare för innehåll 2">
            <a:extLst>
              <a:ext uri="{FF2B5EF4-FFF2-40B4-BE49-F238E27FC236}">
                <a16:creationId xmlns:a16="http://schemas.microsoft.com/office/drawing/2014/main" id="{315960AE-4F01-47AD-AD64-9316613F09E4}"/>
              </a:ext>
            </a:extLst>
          </p:cNvPr>
          <p:cNvSpPr>
            <a:spLocks noGrp="1"/>
          </p:cNvSpPr>
          <p:nvPr>
            <p:ph idx="1"/>
          </p:nvPr>
        </p:nvSpPr>
        <p:spPr>
          <a:xfrm>
            <a:off x="664232" y="1704628"/>
            <a:ext cx="10337143" cy="3738598"/>
          </a:xfrm>
        </p:spPr>
        <p:txBody>
          <a:bodyPr/>
          <a:lstStyle/>
          <a:p>
            <a:pPr marL="30163" indent="0">
              <a:buNone/>
            </a:pPr>
            <a:r>
              <a:rPr lang="sv-SE" b="1" dirty="0"/>
              <a:t>Generellt:</a:t>
            </a:r>
            <a:endParaRPr lang="sv-SE" dirty="0"/>
          </a:p>
          <a:p>
            <a:r>
              <a:rPr lang="sv-SE" dirty="0"/>
              <a:t>Barnrättsperspektivet</a:t>
            </a:r>
          </a:p>
          <a:p>
            <a:r>
              <a:rPr lang="sv-SE" dirty="0"/>
              <a:t>Justering av texter om statliga utredningar med tillägg av </a:t>
            </a:r>
            <a:r>
              <a:rPr lang="sv-SE" dirty="0" err="1"/>
              <a:t>bla</a:t>
            </a:r>
            <a:r>
              <a:rPr lang="sv-SE" dirty="0"/>
              <a:t>. ”</a:t>
            </a:r>
            <a:r>
              <a:rPr lang="sv-SE" dirty="0" err="1"/>
              <a:t>äldreutredningen</a:t>
            </a:r>
            <a:r>
              <a:rPr lang="sv-SE" dirty="0"/>
              <a:t>”</a:t>
            </a:r>
          </a:p>
          <a:p>
            <a:r>
              <a:rPr lang="sv-SE" dirty="0"/>
              <a:t>Beskrivning av primärvårdsuppdraget</a:t>
            </a:r>
          </a:p>
          <a:p>
            <a:pPr marL="30163" indent="0">
              <a:buNone/>
            </a:pPr>
            <a:endParaRPr lang="sv-SE" dirty="0"/>
          </a:p>
          <a:p>
            <a:pPr marL="30163" indent="0">
              <a:buNone/>
            </a:pPr>
            <a:endParaRPr lang="sv-SE" dirty="0"/>
          </a:p>
          <a:p>
            <a:endParaRPr lang="sv-SE" dirty="0"/>
          </a:p>
        </p:txBody>
      </p:sp>
    </p:spTree>
    <p:extLst>
      <p:ext uri="{BB962C8B-B14F-4D97-AF65-F5344CB8AC3E}">
        <p14:creationId xmlns:p14="http://schemas.microsoft.com/office/powerpoint/2010/main" val="138374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57E32D-FD81-90F3-2CF5-38FD5B425686}"/>
              </a:ext>
            </a:extLst>
          </p:cNvPr>
          <p:cNvSpPr>
            <a:spLocks noGrp="1"/>
          </p:cNvSpPr>
          <p:nvPr>
            <p:ph type="title"/>
          </p:nvPr>
        </p:nvSpPr>
        <p:spPr>
          <a:xfrm>
            <a:off x="664233" y="533400"/>
            <a:ext cx="10613367" cy="1572594"/>
          </a:xfrm>
        </p:spPr>
        <p:txBody>
          <a:bodyPr/>
          <a:lstStyle/>
          <a:p>
            <a:r>
              <a:rPr lang="sv-SE" dirty="0"/>
              <a:t>Ingen ök 2023 om välfärdsteknik MEN</a:t>
            </a:r>
          </a:p>
        </p:txBody>
      </p:sp>
      <p:sp>
        <p:nvSpPr>
          <p:cNvPr id="3" name="Platshållare för innehåll 2">
            <a:extLst>
              <a:ext uri="{FF2B5EF4-FFF2-40B4-BE49-F238E27FC236}">
                <a16:creationId xmlns:a16="http://schemas.microsoft.com/office/drawing/2014/main" id="{DC5BA8AA-5346-0049-253D-9FAB1B13EEE0}"/>
              </a:ext>
            </a:extLst>
          </p:cNvPr>
          <p:cNvSpPr>
            <a:spLocks noGrp="1"/>
          </p:cNvSpPr>
          <p:nvPr>
            <p:ph idx="1"/>
          </p:nvPr>
        </p:nvSpPr>
        <p:spPr>
          <a:xfrm>
            <a:off x="664232" y="1571625"/>
            <a:ext cx="9609825" cy="4662176"/>
          </a:xfrm>
        </p:spPr>
        <p:txBody>
          <a:bodyPr/>
          <a:lstStyle/>
          <a:p>
            <a:pPr algn="l"/>
            <a:r>
              <a:rPr lang="sv-SE" sz="2800" dirty="0">
                <a:latin typeface="Calibri" panose="020F0502020204030204" pitchFamily="34" charset="0"/>
              </a:rPr>
              <a:t>SKR får fortsatt förtroende av regeringen att driva Kompetenscenter välfärdsteknik. För 2023 avsätts därför 14,5 miljoner för arbetet att genom digitalisering och välfärdsteknik utveckla äldreomsorgen.</a:t>
            </a:r>
          </a:p>
          <a:p>
            <a:pPr algn="l"/>
            <a:r>
              <a:rPr lang="sv-SE" sz="2800" dirty="0">
                <a:latin typeface="Calibri" panose="020F0502020204030204" pitchFamily="34" charset="0"/>
              </a:rPr>
              <a:t>SKR Kompetenscenter välfärdsteknik fortsätter under 2023 att erbjuda alla kommuner som står inför att införa digitala lösningar stöd och coachning i en rad frågor. Stödet kan ges digitalt som tidigare men även med personliga besök i er kommun.</a:t>
            </a:r>
          </a:p>
          <a:p>
            <a:pPr algn="l"/>
            <a:r>
              <a:rPr lang="sv-SE" sz="2800" dirty="0">
                <a:latin typeface="Calibri" panose="020F0502020204030204" pitchFamily="34" charset="0"/>
              </a:rPr>
              <a:t>Prenumerera på nyhetsbrevet! </a:t>
            </a:r>
            <a:r>
              <a:rPr lang="sv-SE" sz="2000" dirty="0">
                <a:hlinkClick r:id="rId2"/>
              </a:rPr>
              <a:t>Periodiska utskick, nyhetsbrev | SKR</a:t>
            </a:r>
            <a:endParaRPr lang="sv-SE" sz="2800" dirty="0">
              <a:latin typeface="Calibri" panose="020F0502020204030204" pitchFamily="34" charset="0"/>
            </a:endParaRPr>
          </a:p>
          <a:p>
            <a:endParaRPr lang="sv-SE" dirty="0"/>
          </a:p>
        </p:txBody>
      </p:sp>
    </p:spTree>
    <p:extLst>
      <p:ext uri="{BB962C8B-B14F-4D97-AF65-F5344CB8AC3E}">
        <p14:creationId xmlns:p14="http://schemas.microsoft.com/office/powerpoint/2010/main" val="822708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664238" y="174081"/>
            <a:ext cx="10651462" cy="1231392"/>
          </a:xfrm>
        </p:spPr>
        <p:txBody>
          <a:bodyPr/>
          <a:lstStyle/>
          <a:p>
            <a:r>
              <a:rPr lang="sv-SE" sz="3600" dirty="0"/>
              <a:t>Insatser för att stödja omställningsarbetet</a:t>
            </a:r>
            <a:br>
              <a:rPr lang="sv-SE" sz="3600" dirty="0"/>
            </a:br>
            <a:r>
              <a:rPr lang="sv-SE" sz="2400" dirty="0"/>
              <a:t>Utvecklingen av den nära vården med primärvården som nav</a:t>
            </a:r>
            <a:br>
              <a:rPr lang="sv-SE" sz="2400" dirty="0"/>
            </a:br>
            <a:r>
              <a:rPr lang="sv-SE" sz="3600" dirty="0"/>
              <a:t/>
            </a:r>
            <a:br>
              <a:rPr lang="sv-SE" sz="3600" dirty="0"/>
            </a:br>
            <a:r>
              <a:rPr lang="sv-SE" sz="3600" dirty="0"/>
              <a:t/>
            </a:r>
            <a:br>
              <a:rPr lang="sv-SE" sz="3600" dirty="0"/>
            </a:br>
            <a:endParaRPr lang="sv-SE" sz="3600" dirty="0"/>
          </a:p>
        </p:txBody>
      </p:sp>
      <p:sp>
        <p:nvSpPr>
          <p:cNvPr id="5" name="Platshållare för innehåll 2"/>
          <p:cNvSpPr>
            <a:spLocks noGrp="1"/>
          </p:cNvSpPr>
          <p:nvPr>
            <p:ph idx="1"/>
          </p:nvPr>
        </p:nvSpPr>
        <p:spPr>
          <a:xfrm>
            <a:off x="664238" y="1778000"/>
            <a:ext cx="9609825" cy="4132529"/>
          </a:xfrm>
        </p:spPr>
        <p:txBody>
          <a:bodyPr/>
          <a:lstStyle/>
          <a:p>
            <a:pPr marL="30163" indent="0">
              <a:buNone/>
            </a:pPr>
            <a:r>
              <a:rPr lang="sv-SE" sz="2000" b="1" dirty="0"/>
              <a:t>Generella insatser: </a:t>
            </a:r>
            <a:r>
              <a:rPr lang="sv-SE" sz="2000" dirty="0"/>
              <a:t>Personcenterat förhållningssätt,  samverkan region och kommun, samordning inom eller mellan vårdgivare, anpassning av vårdtjänster till de målgrupper som i hög grad behöver vårdens tjänster  mm.</a:t>
            </a:r>
          </a:p>
          <a:p>
            <a:pPr marL="30163" indent="0">
              <a:buNone/>
            </a:pPr>
            <a:r>
              <a:rPr lang="sv-SE" sz="2000" b="1" dirty="0"/>
              <a:t>Särskilda insatser:</a:t>
            </a:r>
          </a:p>
          <a:p>
            <a:r>
              <a:rPr lang="sv-SE" sz="2000" dirty="0"/>
              <a:t>Samverkan mellan regioner och kommuner</a:t>
            </a:r>
          </a:p>
          <a:p>
            <a:r>
              <a:rPr lang="sv-SE" sz="2000" dirty="0"/>
              <a:t>Hälsofrämjande, förebyggande och habiliterande/ rehabiliterande arbetssätt </a:t>
            </a:r>
          </a:p>
          <a:p>
            <a:r>
              <a:rPr lang="sv-SE" sz="2000" dirty="0"/>
              <a:t>Undvik slutenvård genom proaktiva arbetssätt</a:t>
            </a:r>
          </a:p>
          <a:p>
            <a:r>
              <a:rPr lang="sv-SE" sz="2000" dirty="0"/>
              <a:t>Ett ändamålsenligt resursutnyttjande för omställningen</a:t>
            </a:r>
          </a:p>
          <a:p>
            <a:r>
              <a:rPr lang="sv-SE" sz="2000" dirty="0"/>
              <a:t>Säkerställa privata aktörers medverkan i omställningen</a:t>
            </a:r>
          </a:p>
          <a:p>
            <a:endParaRPr lang="sv-SE" dirty="0"/>
          </a:p>
        </p:txBody>
      </p:sp>
    </p:spTree>
    <p:extLst>
      <p:ext uri="{BB962C8B-B14F-4D97-AF65-F5344CB8AC3E}">
        <p14:creationId xmlns:p14="http://schemas.microsoft.com/office/powerpoint/2010/main" val="1046234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7E714B-E97A-4D1D-9E87-82614431EECB}"/>
              </a:ext>
            </a:extLst>
          </p:cNvPr>
          <p:cNvSpPr>
            <a:spLocks noGrp="1"/>
          </p:cNvSpPr>
          <p:nvPr>
            <p:ph type="title"/>
          </p:nvPr>
        </p:nvSpPr>
        <p:spPr>
          <a:xfrm>
            <a:off x="673756" y="159934"/>
            <a:ext cx="9609825" cy="1231392"/>
          </a:xfrm>
        </p:spPr>
        <p:txBody>
          <a:bodyPr/>
          <a:lstStyle/>
          <a:p>
            <a:r>
              <a:rPr lang="sv-SE" sz="3600" dirty="0"/>
              <a:t>Särskilda insatsområden</a:t>
            </a:r>
            <a:br>
              <a:rPr lang="sv-SE" sz="3600" dirty="0"/>
            </a:br>
            <a:r>
              <a:rPr lang="sv-SE" sz="2400" dirty="0"/>
              <a:t>Utveckling av den nära vården med primärvården som nav</a:t>
            </a:r>
          </a:p>
        </p:txBody>
      </p:sp>
      <p:sp>
        <p:nvSpPr>
          <p:cNvPr id="3" name="Platshållare för innehåll 2">
            <a:extLst>
              <a:ext uri="{FF2B5EF4-FFF2-40B4-BE49-F238E27FC236}">
                <a16:creationId xmlns:a16="http://schemas.microsoft.com/office/drawing/2014/main" id="{AAC4DA06-AACD-4FA6-86B5-8F56F59037CC}"/>
              </a:ext>
            </a:extLst>
          </p:cNvPr>
          <p:cNvSpPr>
            <a:spLocks noGrp="1"/>
          </p:cNvSpPr>
          <p:nvPr>
            <p:ph idx="1"/>
          </p:nvPr>
        </p:nvSpPr>
        <p:spPr>
          <a:xfrm>
            <a:off x="673756" y="1451113"/>
            <a:ext cx="10346670" cy="5406887"/>
          </a:xfrm>
        </p:spPr>
        <p:txBody>
          <a:bodyPr/>
          <a:lstStyle/>
          <a:p>
            <a:pPr marL="30163" indent="0">
              <a:buNone/>
            </a:pPr>
            <a:r>
              <a:rPr lang="sv-SE" sz="2000" b="1" dirty="0"/>
              <a:t>Samverkan mellan regioner och kommuner</a:t>
            </a:r>
          </a:p>
          <a:p>
            <a:pPr marL="30163" indent="0">
              <a:buNone/>
            </a:pPr>
            <a:r>
              <a:rPr lang="sv-SE" sz="2000" b="1" dirty="0"/>
              <a:t>NYTT:</a:t>
            </a:r>
          </a:p>
          <a:p>
            <a:r>
              <a:rPr lang="sv-SE" sz="2000" dirty="0"/>
              <a:t>En central del för att kunna tillhandahålla en sammanhängande primärvård är att huvudmännen har en </a:t>
            </a:r>
            <a:r>
              <a:rPr lang="sv-SE" sz="2000" b="1" u="sng" dirty="0"/>
              <a:t>gemensam struktur för planering av primärvården</a:t>
            </a:r>
            <a:r>
              <a:rPr lang="sv-SE" sz="2000" dirty="0"/>
              <a:t>, hur den ska utformas och utvecklas</a:t>
            </a:r>
            <a:endParaRPr lang="sv-SE" sz="2000" u="sng" dirty="0"/>
          </a:p>
          <a:p>
            <a:r>
              <a:rPr lang="sv-SE" sz="2000" dirty="0"/>
              <a:t>Andra centrala aspekter del i den samverkan är att regionen och kommunerna i länet har en gemensam målbild för omställningen, en </a:t>
            </a:r>
            <a:r>
              <a:rPr lang="sv-SE" sz="2000" b="1" u="sng" dirty="0"/>
              <a:t>gemensam systemledning </a:t>
            </a:r>
            <a:r>
              <a:rPr lang="sv-SE" sz="2000" dirty="0"/>
              <a:t>samt en struktur för hur omställningen ska utvecklas och följas upp</a:t>
            </a:r>
          </a:p>
          <a:p>
            <a:pPr marL="30163" indent="0">
              <a:buNone/>
            </a:pPr>
            <a:endParaRPr lang="sv-SE" sz="2000" dirty="0"/>
          </a:p>
          <a:p>
            <a:pPr marL="30163" indent="0">
              <a:buNone/>
            </a:pPr>
            <a:endParaRPr lang="sv-SE" sz="2000" b="1" dirty="0"/>
          </a:p>
        </p:txBody>
      </p:sp>
    </p:spTree>
    <p:extLst>
      <p:ext uri="{BB962C8B-B14F-4D97-AF65-F5344CB8AC3E}">
        <p14:creationId xmlns:p14="http://schemas.microsoft.com/office/powerpoint/2010/main" val="173839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7820" y="266445"/>
            <a:ext cx="9763614" cy="1231392"/>
          </a:xfrm>
        </p:spPr>
        <p:txBody>
          <a:bodyPr/>
          <a:lstStyle/>
          <a:p>
            <a:r>
              <a:rPr lang="sv-SE" sz="3600" dirty="0"/>
              <a:t>Insatser för att förbättra tillgängligheten i primärvården </a:t>
            </a:r>
            <a:br>
              <a:rPr lang="sv-SE" sz="3600" dirty="0"/>
            </a:br>
            <a:r>
              <a:rPr lang="sv-SE" sz="2400" dirty="0"/>
              <a:t>Utvecklingen av den nära vården med primärvården som nav</a:t>
            </a:r>
            <a:br>
              <a:rPr lang="sv-SE" sz="2400" dirty="0"/>
            </a:br>
            <a:r>
              <a:rPr lang="sv-SE" sz="2400" dirty="0"/>
              <a:t/>
            </a:r>
            <a:br>
              <a:rPr lang="sv-SE" sz="2400" dirty="0"/>
            </a:br>
            <a:endParaRPr lang="sv-SE" sz="2400" dirty="0"/>
          </a:p>
        </p:txBody>
      </p:sp>
      <p:sp>
        <p:nvSpPr>
          <p:cNvPr id="3" name="Platshållare för innehåll 2"/>
          <p:cNvSpPr>
            <a:spLocks noGrp="1"/>
          </p:cNvSpPr>
          <p:nvPr>
            <p:ph idx="1"/>
          </p:nvPr>
        </p:nvSpPr>
        <p:spPr>
          <a:xfrm>
            <a:off x="646156" y="2133253"/>
            <a:ext cx="10899687" cy="3738598"/>
          </a:xfrm>
        </p:spPr>
        <p:txBody>
          <a:bodyPr/>
          <a:lstStyle/>
          <a:p>
            <a:pPr marL="30163" indent="0">
              <a:buNone/>
            </a:pPr>
            <a:r>
              <a:rPr lang="sv-SE" sz="2000" b="1" dirty="0"/>
              <a:t>Uppdrag till regionerna: </a:t>
            </a:r>
          </a:p>
          <a:p>
            <a:r>
              <a:rPr lang="sv-SE" sz="2000" dirty="0"/>
              <a:t>stärka såväl den digitala som den fysiska tillgängligheten i primärvården </a:t>
            </a:r>
          </a:p>
          <a:p>
            <a:r>
              <a:rPr lang="sv-SE" sz="2000" dirty="0"/>
              <a:t>särskilt beakta utvecklingen av tillgängligheten i glest befolkade områden och i socioekonomiskt utsatta områden </a:t>
            </a:r>
          </a:p>
          <a:p>
            <a:r>
              <a:rPr lang="sv-SE" sz="2000" dirty="0"/>
              <a:t>arbeta systematiskt och tillsammans med kommunerna med att förbättra tillgängligheten till sjukvård för äldre personer som i övrigt får sin hälso- och sjukvård inom kommunalt finansierade verksamheter.</a:t>
            </a:r>
          </a:p>
        </p:txBody>
      </p:sp>
    </p:spTree>
    <p:extLst>
      <p:ext uri="{BB962C8B-B14F-4D97-AF65-F5344CB8AC3E}">
        <p14:creationId xmlns:p14="http://schemas.microsoft.com/office/powerpoint/2010/main" val="1493727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3248" y="162469"/>
            <a:ext cx="9763614" cy="1231392"/>
          </a:xfrm>
        </p:spPr>
        <p:txBody>
          <a:bodyPr/>
          <a:lstStyle/>
          <a:p>
            <a:r>
              <a:rPr lang="sv-SE" sz="3600" dirty="0"/>
              <a:t>Insatser för att öka kontinuiteten och relationsskapande i hälso- och sjukvården </a:t>
            </a:r>
            <a:br>
              <a:rPr lang="sv-SE" sz="3600" dirty="0"/>
            </a:br>
            <a:r>
              <a:rPr lang="sv-SE" sz="2400" dirty="0"/>
              <a:t>Utvecklingen av den nära vården med primärvården som nav</a:t>
            </a:r>
            <a:br>
              <a:rPr lang="sv-SE" sz="2400" dirty="0"/>
            </a:br>
            <a:r>
              <a:rPr lang="sv-SE" sz="2400" dirty="0"/>
              <a:t/>
            </a:r>
            <a:br>
              <a:rPr lang="sv-SE" sz="2400" dirty="0"/>
            </a:br>
            <a:endParaRPr lang="sv-SE" sz="2400" dirty="0"/>
          </a:p>
        </p:txBody>
      </p:sp>
      <p:sp>
        <p:nvSpPr>
          <p:cNvPr id="3" name="Platshållare för innehåll 2"/>
          <p:cNvSpPr>
            <a:spLocks noGrp="1"/>
          </p:cNvSpPr>
          <p:nvPr>
            <p:ph idx="1"/>
          </p:nvPr>
        </p:nvSpPr>
        <p:spPr>
          <a:xfrm>
            <a:off x="697618" y="1697441"/>
            <a:ext cx="11316803" cy="4870336"/>
          </a:xfrm>
        </p:spPr>
        <p:txBody>
          <a:bodyPr/>
          <a:lstStyle/>
          <a:p>
            <a:pPr marL="30163" indent="0">
              <a:buNone/>
            </a:pPr>
            <a:r>
              <a:rPr lang="sv-SE" sz="2000" b="1" dirty="0"/>
              <a:t>Mål:</a:t>
            </a:r>
          </a:p>
          <a:p>
            <a:r>
              <a:rPr lang="sv-SE" sz="2000" dirty="0"/>
              <a:t>ska andelen i befolkningen som har en namngiven fast läkarkontakt i primärvård utgöra minst 55 procent.</a:t>
            </a:r>
          </a:p>
          <a:p>
            <a:r>
              <a:rPr lang="sv-SE" sz="2000" dirty="0"/>
              <a:t>ska en 20-procentig ökning av kontinuitetsindex till läkare samt kontinuitetsindex för patientens totala kontakter ha skett i primärvården regionen.</a:t>
            </a:r>
            <a:endParaRPr lang="sv-SE" sz="2000" b="1" dirty="0"/>
          </a:p>
          <a:p>
            <a:r>
              <a:rPr lang="sv-SE" sz="2000" dirty="0"/>
              <a:t>de som bor på SÄBO för äldre och som där får sin huvudsakliga hälso- och sjukvård ska andelen som har en fast läkarkontakt utgöra minst 80 procent och en betydande ökning av kontinuitetsindex till läkare ska ha skett.</a:t>
            </a:r>
          </a:p>
          <a:p>
            <a:pPr marL="30163" indent="0">
              <a:buNone/>
            </a:pPr>
            <a:r>
              <a:rPr lang="sv-SE" sz="2000" b="1" dirty="0"/>
              <a:t>NYTT </a:t>
            </a:r>
            <a:r>
              <a:rPr lang="sv-SE" sz="2000" dirty="0"/>
              <a:t>: </a:t>
            </a:r>
          </a:p>
          <a:p>
            <a:pPr marL="30163" indent="0">
              <a:buNone/>
            </a:pPr>
            <a:r>
              <a:rPr lang="sv-SE" sz="2000" dirty="0"/>
              <a:t>-Beskrivning av svårigheterna med att kartlägga måluppfyllelsen och att det saknas tillräckliga underlag för en revidering av målen i överenskommelsen för 2023</a:t>
            </a:r>
          </a:p>
          <a:p>
            <a:r>
              <a:rPr lang="sv-SE" sz="2000" dirty="0"/>
              <a:t>Utveckling av text kring fast vårdkontakt</a:t>
            </a:r>
          </a:p>
          <a:p>
            <a:pPr marL="30163" indent="0">
              <a:buNone/>
            </a:pPr>
            <a:endParaRPr lang="sv-SE" dirty="0"/>
          </a:p>
        </p:txBody>
      </p:sp>
    </p:spTree>
    <p:extLst>
      <p:ext uri="{BB962C8B-B14F-4D97-AF65-F5344CB8AC3E}">
        <p14:creationId xmlns:p14="http://schemas.microsoft.com/office/powerpoint/2010/main" val="95380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2450" y="187653"/>
            <a:ext cx="9846134" cy="1371855"/>
          </a:xfrm>
        </p:spPr>
        <p:txBody>
          <a:bodyPr/>
          <a:lstStyle/>
          <a:p>
            <a:r>
              <a:rPr lang="sv-SE" sz="3600" dirty="0"/>
              <a:t>Insatser för att öka kontinuiteten och relationsskapande i hälso- och sjukvården  </a:t>
            </a:r>
            <a:br>
              <a:rPr lang="sv-SE" sz="3600" dirty="0"/>
            </a:br>
            <a:r>
              <a:rPr lang="sv-SE" sz="2400" dirty="0"/>
              <a:t>Utvecklingen av den nära vården med primärvården som nav</a:t>
            </a:r>
            <a:br>
              <a:rPr lang="sv-SE" sz="2400" dirty="0"/>
            </a:br>
            <a:r>
              <a:rPr lang="sv-SE" sz="2400" dirty="0"/>
              <a:t/>
            </a:r>
            <a:br>
              <a:rPr lang="sv-SE" sz="2400" dirty="0"/>
            </a:br>
            <a:endParaRPr lang="sv-SE" sz="2400" dirty="0"/>
          </a:p>
        </p:txBody>
      </p:sp>
      <p:sp>
        <p:nvSpPr>
          <p:cNvPr id="3" name="Platshållare för innehåll 2"/>
          <p:cNvSpPr>
            <a:spLocks noGrp="1"/>
          </p:cNvSpPr>
          <p:nvPr>
            <p:ph idx="1"/>
          </p:nvPr>
        </p:nvSpPr>
        <p:spPr>
          <a:xfrm>
            <a:off x="702339" y="1826720"/>
            <a:ext cx="10419397" cy="5031279"/>
          </a:xfrm>
        </p:spPr>
        <p:txBody>
          <a:bodyPr/>
          <a:lstStyle/>
          <a:p>
            <a:pPr marL="30163" indent="0">
              <a:buNone/>
            </a:pPr>
            <a:r>
              <a:rPr lang="sv-SE" sz="2000" b="1" dirty="0"/>
              <a:t>Uppdrag till regionerna:</a:t>
            </a:r>
          </a:p>
          <a:p>
            <a:r>
              <a:rPr lang="sv-SE" sz="2000" dirty="0"/>
              <a:t> Utarbeta rutiner för dokumentation och registrering av uppgifter om en patients fasta läkarkontakt och fasta vårdkontakt</a:t>
            </a:r>
          </a:p>
          <a:p>
            <a:r>
              <a:rPr lang="sv-SE" sz="2000" dirty="0"/>
              <a:t>Säkerställa att patienter får information om vem som är deras fasta läkarkontakt och fasta vårdkontakt</a:t>
            </a:r>
          </a:p>
          <a:p>
            <a:r>
              <a:rPr lang="sv-SE" sz="2000" dirty="0"/>
              <a:t>Övrigt: exempel definiera uppdrag, ansvar och befogenheter utifrån lokala behov och förutsättningar. </a:t>
            </a:r>
          </a:p>
        </p:txBody>
      </p:sp>
    </p:spTree>
    <p:extLst>
      <p:ext uri="{BB962C8B-B14F-4D97-AF65-F5344CB8AC3E}">
        <p14:creationId xmlns:p14="http://schemas.microsoft.com/office/powerpoint/2010/main" val="3915072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2450" y="187653"/>
            <a:ext cx="9846134" cy="1371855"/>
          </a:xfrm>
        </p:spPr>
        <p:txBody>
          <a:bodyPr/>
          <a:lstStyle/>
          <a:p>
            <a:r>
              <a:rPr lang="sv-SE" sz="3600" dirty="0"/>
              <a:t>Insatser för att öka kontinuiteten och relationsskapande i hälso- och sjukvården  </a:t>
            </a:r>
            <a:br>
              <a:rPr lang="sv-SE" sz="3600" dirty="0"/>
            </a:br>
            <a:r>
              <a:rPr lang="sv-SE" sz="2400" dirty="0"/>
              <a:t>Utvecklingen av den nära vården med primärvården som nav</a:t>
            </a:r>
            <a:br>
              <a:rPr lang="sv-SE" sz="2400" dirty="0"/>
            </a:br>
            <a:r>
              <a:rPr lang="sv-SE" sz="2400" dirty="0"/>
              <a:t/>
            </a:r>
            <a:br>
              <a:rPr lang="sv-SE" sz="2400" dirty="0"/>
            </a:br>
            <a:endParaRPr lang="sv-SE" sz="2400" dirty="0"/>
          </a:p>
        </p:txBody>
      </p:sp>
      <p:sp>
        <p:nvSpPr>
          <p:cNvPr id="3" name="Platshållare för innehåll 2"/>
          <p:cNvSpPr>
            <a:spLocks noGrp="1"/>
          </p:cNvSpPr>
          <p:nvPr>
            <p:ph idx="1"/>
          </p:nvPr>
        </p:nvSpPr>
        <p:spPr>
          <a:xfrm>
            <a:off x="702339" y="1826720"/>
            <a:ext cx="11097397" cy="5031279"/>
          </a:xfrm>
        </p:spPr>
        <p:txBody>
          <a:bodyPr/>
          <a:lstStyle/>
          <a:p>
            <a:pPr marL="30163" indent="0">
              <a:buNone/>
            </a:pPr>
            <a:r>
              <a:rPr lang="sv-SE" sz="2000" b="1" dirty="0"/>
              <a:t>Uppdrag till regionerna:</a:t>
            </a:r>
          </a:p>
          <a:p>
            <a:pPr marL="30163" indent="0">
              <a:buNone/>
            </a:pPr>
            <a:r>
              <a:rPr lang="sv-SE" sz="2000" b="1" dirty="0"/>
              <a:t>NYTT:</a:t>
            </a:r>
          </a:p>
          <a:p>
            <a:r>
              <a:rPr lang="sv-SE" sz="2000" dirty="0"/>
              <a:t>Ge en redovisning av hur man avser arbeta mot Socialstyrelsens nationella riktvärde för fast läkarkontakt i primärvården om 1100 invånare per specialistläkare och 550 </a:t>
            </a:r>
            <a:r>
              <a:rPr lang="sv-SE" sz="2000" dirty="0" err="1"/>
              <a:t>st</a:t>
            </a:r>
            <a:r>
              <a:rPr lang="sv-SE" sz="2000" dirty="0"/>
              <a:t> per ST-läkare. Riktvärdet är framtaget som ett stöd när regionerna och enskilda hälso- och vårdcentraler planerar, fördelar resurser och gör uppföljningar. I planeringen är det av central betydelse att även väga in lokala förutsättningar. Siffran 1 100 är varken ett golv eller ett tak, utan behöver anpassas lokalt, utifrån bland annat vårdtyngd, vilka övriga professioner som finns verksamma på mottagningen och teamarbetets utformning.</a:t>
            </a:r>
          </a:p>
          <a:p>
            <a:r>
              <a:rPr lang="sv-SE" sz="2000" dirty="0"/>
              <a:t>Särskilt beakta behoven av personer med kommunal hälso- och sjukvård. </a:t>
            </a:r>
          </a:p>
          <a:p>
            <a:r>
              <a:rPr lang="sv-SE" sz="2000" dirty="0"/>
              <a:t>Upparbeta rutiner för att informera om möjligheten att få en fast vårdkontakt och/eller läkarkontakt. </a:t>
            </a:r>
          </a:p>
        </p:txBody>
      </p:sp>
    </p:spTree>
    <p:extLst>
      <p:ext uri="{BB962C8B-B14F-4D97-AF65-F5344CB8AC3E}">
        <p14:creationId xmlns:p14="http://schemas.microsoft.com/office/powerpoint/2010/main" val="1399548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8295" y="229310"/>
            <a:ext cx="9763614" cy="1231392"/>
          </a:xfrm>
        </p:spPr>
        <p:txBody>
          <a:bodyPr/>
          <a:lstStyle/>
          <a:p>
            <a:r>
              <a:rPr lang="sv-SE" sz="3600" dirty="0"/>
              <a:t>Insatser för att öka delaktighet och medskapande i hälso- och sjukvården </a:t>
            </a:r>
            <a:br>
              <a:rPr lang="sv-SE" sz="3600" dirty="0"/>
            </a:br>
            <a:r>
              <a:rPr lang="sv-SE" sz="2400" dirty="0"/>
              <a:t>Utvecklingen av den nära vården med primärvården som nav</a:t>
            </a:r>
            <a:br>
              <a:rPr lang="sv-SE" sz="2400" dirty="0"/>
            </a:br>
            <a:r>
              <a:rPr lang="sv-SE" sz="2400" dirty="0"/>
              <a:t/>
            </a:r>
            <a:br>
              <a:rPr lang="sv-SE" sz="2400" dirty="0"/>
            </a:br>
            <a:endParaRPr lang="sv-SE" sz="2400" dirty="0"/>
          </a:p>
        </p:txBody>
      </p:sp>
      <p:sp>
        <p:nvSpPr>
          <p:cNvPr id="3" name="Platshållare för innehåll 2"/>
          <p:cNvSpPr>
            <a:spLocks noGrp="1"/>
          </p:cNvSpPr>
          <p:nvPr>
            <p:ph idx="1"/>
          </p:nvPr>
        </p:nvSpPr>
        <p:spPr>
          <a:xfrm>
            <a:off x="654714" y="1883870"/>
            <a:ext cx="11208632" cy="4445367"/>
          </a:xfrm>
        </p:spPr>
        <p:txBody>
          <a:bodyPr/>
          <a:lstStyle/>
          <a:p>
            <a:pPr marL="30163" indent="0">
              <a:buNone/>
            </a:pPr>
            <a:r>
              <a:rPr lang="sv-SE" sz="2000" b="1" dirty="0"/>
              <a:t>Uppdrag till regionerna om </a:t>
            </a:r>
            <a:r>
              <a:rPr lang="sv-SE" sz="2000" b="1" dirty="0" err="1"/>
              <a:t>Patientkontrakt</a:t>
            </a:r>
            <a:r>
              <a:rPr lang="sv-SE" sz="2000" b="1" dirty="0"/>
              <a:t>:</a:t>
            </a:r>
          </a:p>
          <a:p>
            <a:r>
              <a:rPr lang="sv-SE" sz="2000" dirty="0"/>
              <a:t>Fortsätta införandet av </a:t>
            </a:r>
            <a:r>
              <a:rPr lang="sv-SE" sz="2000" dirty="0" err="1"/>
              <a:t>patientkontrakt</a:t>
            </a:r>
            <a:r>
              <a:rPr lang="sv-SE" sz="2000" dirty="0"/>
              <a:t> utifrån upprättade handlingsplaner för hur </a:t>
            </a:r>
            <a:r>
              <a:rPr lang="sv-SE" sz="2000" dirty="0" err="1"/>
              <a:t>patientkontrakt</a:t>
            </a:r>
            <a:r>
              <a:rPr lang="sv-SE" sz="2000" dirty="0"/>
              <a:t> implementeras, följs upp och utvärderas samt samverka med den kommunala hälso- och sjukvården i utvecklingen av </a:t>
            </a:r>
            <a:r>
              <a:rPr lang="sv-SE" sz="2000" dirty="0" err="1"/>
              <a:t>patientkontrakt</a:t>
            </a:r>
            <a:r>
              <a:rPr lang="sv-SE" sz="2000" dirty="0"/>
              <a:t> </a:t>
            </a:r>
            <a:r>
              <a:rPr lang="sv-SE" sz="2000" b="1" u="sng" dirty="0"/>
              <a:t>för patienter med insatser från båda huvudmännen</a:t>
            </a:r>
            <a:r>
              <a:rPr lang="sv-SE" sz="2000" dirty="0"/>
              <a:t>. </a:t>
            </a:r>
            <a:r>
              <a:rPr lang="sv-SE" sz="2000" b="1" dirty="0"/>
              <a:t>NYTT</a:t>
            </a:r>
          </a:p>
          <a:p>
            <a:pPr marL="30163" indent="0">
              <a:buNone/>
            </a:pPr>
            <a:r>
              <a:rPr lang="sv-SE" sz="2000" dirty="0"/>
              <a:t>− Inkludera </a:t>
            </a:r>
            <a:r>
              <a:rPr lang="sv-SE" sz="2000" dirty="0" err="1"/>
              <a:t>patientkontrakt</a:t>
            </a:r>
            <a:r>
              <a:rPr lang="sv-SE" sz="2000" dirty="0"/>
              <a:t> i arbetet med personcentrerade och sammanhållna vårdförlopp, som     implementeras i enlighet med beslut inom Regionernas nationella system för kunskapsstyrning.</a:t>
            </a:r>
          </a:p>
          <a:p>
            <a:pPr marL="30163" indent="0">
              <a:buNone/>
            </a:pPr>
            <a:r>
              <a:rPr lang="sv-SE" sz="2000" dirty="0"/>
              <a:t>− Ge information och utbildning till personal samt samverka med invånare och patienter för spridning av </a:t>
            </a:r>
            <a:r>
              <a:rPr lang="sv-SE" sz="2000" dirty="0" err="1"/>
              <a:t>patientkontrakt</a:t>
            </a:r>
            <a:r>
              <a:rPr lang="sv-SE" sz="2000" dirty="0"/>
              <a:t>.</a:t>
            </a:r>
          </a:p>
          <a:p>
            <a:pPr marL="30163" indent="0">
              <a:buNone/>
            </a:pPr>
            <a:r>
              <a:rPr lang="sv-SE" sz="2000" u="sng" dirty="0"/>
              <a:t>− </a:t>
            </a:r>
            <a:r>
              <a:rPr lang="sv-SE" sz="2000" b="1" u="sng" dirty="0"/>
              <a:t>Bidra till utvecklingen av arbetssätt och rutiner för en strukturerad dokumentation av </a:t>
            </a:r>
            <a:r>
              <a:rPr lang="sv-SE" sz="2000" b="1" u="sng" dirty="0" err="1"/>
              <a:t>patientkontrakt</a:t>
            </a:r>
            <a:r>
              <a:rPr lang="sv-SE" sz="2000" b="1" u="sng" dirty="0"/>
              <a:t> i lämpliga </a:t>
            </a:r>
            <a:r>
              <a:rPr lang="sv-SE" sz="2000" b="1" u="sng" dirty="0" err="1"/>
              <a:t>it-stöd</a:t>
            </a:r>
            <a:r>
              <a:rPr lang="sv-SE" sz="2000" b="1" dirty="0"/>
              <a:t>. </a:t>
            </a:r>
            <a:r>
              <a:rPr lang="sv-SE" sz="2000" b="1"/>
              <a:t>NY formulering</a:t>
            </a:r>
            <a:endParaRPr lang="sv-SE" sz="2000" b="1" dirty="0"/>
          </a:p>
        </p:txBody>
      </p:sp>
    </p:spTree>
    <p:extLst>
      <p:ext uri="{BB962C8B-B14F-4D97-AF65-F5344CB8AC3E}">
        <p14:creationId xmlns:p14="http://schemas.microsoft.com/office/powerpoint/2010/main" val="1360112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8295" y="229310"/>
            <a:ext cx="11080366" cy="2195838"/>
          </a:xfrm>
        </p:spPr>
        <p:txBody>
          <a:bodyPr/>
          <a:lstStyle/>
          <a:p>
            <a:r>
              <a:rPr lang="sv-SE" sz="3600" dirty="0"/>
              <a:t>NYTT:</a:t>
            </a:r>
            <a:br>
              <a:rPr lang="sv-SE" sz="3600" dirty="0"/>
            </a:br>
            <a:r>
              <a:rPr lang="sv-SE" sz="3600" dirty="0"/>
              <a:t>Insatser för att utveckla primärvården i landsbygd </a:t>
            </a:r>
            <a:br>
              <a:rPr lang="sv-SE" sz="3600" dirty="0"/>
            </a:br>
            <a:r>
              <a:rPr lang="sv-SE" sz="2400" dirty="0"/>
              <a:t>Utvecklingen av den nära vården med primärvården som nav</a:t>
            </a:r>
            <a:br>
              <a:rPr lang="sv-SE" sz="2400" dirty="0"/>
            </a:br>
            <a:r>
              <a:rPr lang="sv-SE" sz="2400" dirty="0"/>
              <a:t/>
            </a:r>
            <a:br>
              <a:rPr lang="sv-SE" sz="2400" dirty="0"/>
            </a:br>
            <a:endParaRPr lang="sv-SE" sz="2400" dirty="0"/>
          </a:p>
        </p:txBody>
      </p:sp>
      <p:sp>
        <p:nvSpPr>
          <p:cNvPr id="3" name="Platshållare för innehåll 2"/>
          <p:cNvSpPr>
            <a:spLocks noGrp="1"/>
          </p:cNvSpPr>
          <p:nvPr>
            <p:ph idx="1"/>
          </p:nvPr>
        </p:nvSpPr>
        <p:spPr>
          <a:xfrm>
            <a:off x="654714" y="1883870"/>
            <a:ext cx="11208632" cy="4445367"/>
          </a:xfrm>
        </p:spPr>
        <p:txBody>
          <a:bodyPr/>
          <a:lstStyle/>
          <a:p>
            <a:pPr marL="30163" indent="0">
              <a:buNone/>
            </a:pPr>
            <a:r>
              <a:rPr lang="sv-SE" sz="2000" dirty="0"/>
              <a:t>300 miljoner till regionerna fördelade med hjälp av en viktad fördelningsnyckel.</a:t>
            </a:r>
          </a:p>
          <a:p>
            <a:pPr marL="30163" indent="0">
              <a:buNone/>
            </a:pPr>
            <a:r>
              <a:rPr lang="sv-SE" sz="2000" dirty="0"/>
              <a:t>Då fördelningsnyckeln är ny kommer parterna att följa upp och vid behov utveckla fördelningsnyckeln inför framtida överenskommelser.</a:t>
            </a:r>
          </a:p>
          <a:p>
            <a:pPr marL="30163" indent="0">
              <a:buNone/>
            </a:pPr>
            <a:r>
              <a:rPr lang="sv-SE" sz="2000" b="1" dirty="0"/>
              <a:t>Uppdrag till regionerna:</a:t>
            </a:r>
          </a:p>
          <a:p>
            <a:r>
              <a:rPr lang="sv-SE" sz="2000" dirty="0"/>
              <a:t>Genomföra insatser vilka syftar till att utveckla primärvård i landsbygd, inom sina respektive regioner. </a:t>
            </a:r>
          </a:p>
          <a:p>
            <a:r>
              <a:rPr lang="sv-SE" sz="2000" dirty="0"/>
              <a:t>Exempelvis utveckla nya arbetssätt och modeller, införa eller utveckla digitala lösningar samt stärka teambaserade arbetssätt och samverkan mellan huvudmännen. </a:t>
            </a:r>
          </a:p>
          <a:p>
            <a:r>
              <a:rPr lang="sv-SE" sz="2000" dirty="0"/>
              <a:t>Regionerna bör i denna del samverka med relevanta kommuner inom länet när det gäller att stärka primärvården i landsbygd.</a:t>
            </a:r>
          </a:p>
        </p:txBody>
      </p:sp>
    </p:spTree>
    <p:extLst>
      <p:ext uri="{BB962C8B-B14F-4D97-AF65-F5344CB8AC3E}">
        <p14:creationId xmlns:p14="http://schemas.microsoft.com/office/powerpoint/2010/main" val="2647169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38412" y="155458"/>
            <a:ext cx="10465586" cy="1641537"/>
          </a:xfrm>
        </p:spPr>
        <p:txBody>
          <a:bodyPr/>
          <a:lstStyle/>
          <a:p>
            <a:r>
              <a:rPr lang="sv-SE" sz="3600" dirty="0"/>
              <a:t>Utvecklingen av den nära vården med primärvården som nav</a:t>
            </a:r>
            <a:br>
              <a:rPr lang="sv-SE" sz="3600" dirty="0"/>
            </a:br>
            <a:r>
              <a:rPr lang="sv-SE" sz="2000" dirty="0"/>
              <a:t>SKR uppdrag</a:t>
            </a:r>
          </a:p>
        </p:txBody>
      </p:sp>
      <p:sp>
        <p:nvSpPr>
          <p:cNvPr id="3" name="Platshållare för innehåll 2"/>
          <p:cNvSpPr>
            <a:spLocks noGrp="1"/>
          </p:cNvSpPr>
          <p:nvPr>
            <p:ph idx="1"/>
          </p:nvPr>
        </p:nvSpPr>
        <p:spPr>
          <a:xfrm>
            <a:off x="738412" y="1644881"/>
            <a:ext cx="9574790" cy="4623980"/>
          </a:xfrm>
        </p:spPr>
        <p:txBody>
          <a:bodyPr/>
          <a:lstStyle/>
          <a:p>
            <a:pPr>
              <a:buFont typeface="Arial" panose="020B0604020202020204" pitchFamily="34" charset="0"/>
              <a:buChar char="•"/>
            </a:pPr>
            <a:r>
              <a:rPr lang="sv-SE" sz="2000" dirty="0"/>
              <a:t>Stöd till strategiskt arbete, i samarbete med myndigheterna</a:t>
            </a:r>
          </a:p>
          <a:p>
            <a:pPr>
              <a:buFont typeface="Arial" panose="020B0604020202020204" pitchFamily="34" charset="0"/>
              <a:buChar char="•"/>
            </a:pPr>
            <a:r>
              <a:rPr lang="sv-SE" sz="2000" dirty="0"/>
              <a:t>Stöd till verksamhetsutveckling och nya arbetssätt</a:t>
            </a:r>
          </a:p>
          <a:p>
            <a:pPr>
              <a:buFont typeface="Arial" panose="020B0604020202020204" pitchFamily="34" charset="0"/>
              <a:buChar char="•"/>
            </a:pPr>
            <a:r>
              <a:rPr lang="sv-SE" sz="2000" dirty="0"/>
              <a:t>Berättelser och kommunikation</a:t>
            </a:r>
          </a:p>
          <a:p>
            <a:pPr>
              <a:buFont typeface="Arial" panose="020B0604020202020204" pitchFamily="34" charset="0"/>
              <a:buChar char="•"/>
            </a:pPr>
            <a:r>
              <a:rPr lang="sv-SE" sz="2000" dirty="0"/>
              <a:t>Ledarskapsstöd</a:t>
            </a:r>
          </a:p>
          <a:p>
            <a:pPr>
              <a:buFont typeface="Arial" panose="020B0604020202020204" pitchFamily="34" charset="0"/>
              <a:buChar char="•"/>
            </a:pPr>
            <a:r>
              <a:rPr lang="sv-SE" sz="2000" dirty="0"/>
              <a:t>Uppföljning och styrning</a:t>
            </a:r>
          </a:p>
          <a:p>
            <a:pPr>
              <a:buFont typeface="Arial" panose="020B0604020202020204" pitchFamily="34" charset="0"/>
              <a:buChar char="•"/>
            </a:pPr>
            <a:r>
              <a:rPr lang="sv-SE" sz="2000" dirty="0"/>
              <a:t>Stöd till arbetssätt som främjar kontinuitet</a:t>
            </a:r>
          </a:p>
          <a:p>
            <a:pPr>
              <a:buFont typeface="Arial" panose="020B0604020202020204" pitchFamily="34" charset="0"/>
              <a:buChar char="•"/>
            </a:pPr>
            <a:r>
              <a:rPr lang="sv-SE" sz="2000" dirty="0"/>
              <a:t>Kompetensförsörjning, utbildning och forskning </a:t>
            </a:r>
          </a:p>
          <a:p>
            <a:pPr>
              <a:buFont typeface="Arial" panose="020B0604020202020204" pitchFamily="34" charset="0"/>
              <a:buChar char="•"/>
            </a:pPr>
            <a:r>
              <a:rPr lang="sv-SE" sz="2000" dirty="0"/>
              <a:t>Långsiktig strategisk samverkan mellan RK och SKR</a:t>
            </a:r>
          </a:p>
          <a:p>
            <a:pPr>
              <a:buFont typeface="Arial" panose="020B0604020202020204" pitchFamily="34" charset="0"/>
              <a:buChar char="•"/>
            </a:pPr>
            <a:r>
              <a:rPr lang="sv-SE" sz="2000" dirty="0"/>
              <a:t>Patientkontrakt kommun och regioner</a:t>
            </a:r>
          </a:p>
          <a:p>
            <a:pPr marL="30163" indent="0">
              <a:buNone/>
            </a:pPr>
            <a:endParaRPr lang="sv-SE" sz="2000" dirty="0"/>
          </a:p>
          <a:p>
            <a:pPr marL="30163" indent="0">
              <a:buNone/>
            </a:pPr>
            <a:endParaRPr lang="sv-SE" dirty="0"/>
          </a:p>
          <a:p>
            <a:pPr marL="30163" indent="0">
              <a:buNone/>
            </a:pPr>
            <a:endParaRPr lang="sv-SE" dirty="0"/>
          </a:p>
        </p:txBody>
      </p:sp>
    </p:spTree>
    <p:extLst>
      <p:ext uri="{BB962C8B-B14F-4D97-AF65-F5344CB8AC3E}">
        <p14:creationId xmlns:p14="http://schemas.microsoft.com/office/powerpoint/2010/main" val="2945703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41" y="874602"/>
            <a:ext cx="9902159" cy="1231392"/>
          </a:xfrm>
        </p:spPr>
        <p:txBody>
          <a:bodyPr/>
          <a:lstStyle/>
          <a:p>
            <a:r>
              <a:rPr lang="sv-SE" sz="3600" dirty="0"/>
              <a:t>Insatser inom ramen för Vision e-hälsa 2025</a:t>
            </a:r>
            <a:br>
              <a:rPr lang="sv-SE" sz="3600" dirty="0"/>
            </a:br>
            <a:endParaRPr lang="sv-SE" sz="3600" dirty="0"/>
          </a:p>
        </p:txBody>
      </p:sp>
      <p:sp>
        <p:nvSpPr>
          <p:cNvPr id="3" name="Platshållare för innehåll 2"/>
          <p:cNvSpPr>
            <a:spLocks noGrp="1"/>
          </p:cNvSpPr>
          <p:nvPr>
            <p:ph idx="1"/>
          </p:nvPr>
        </p:nvSpPr>
        <p:spPr>
          <a:xfrm>
            <a:off x="664241" y="2171930"/>
            <a:ext cx="9609825" cy="3738598"/>
          </a:xfrm>
        </p:spPr>
        <p:txBody>
          <a:bodyPr/>
          <a:lstStyle/>
          <a:p>
            <a:pPr marL="30163" indent="0">
              <a:buNone/>
            </a:pPr>
            <a:r>
              <a:rPr lang="sv-SE" dirty="0"/>
              <a:t>100 miljoner kronor till regionerna:</a:t>
            </a:r>
          </a:p>
          <a:p>
            <a:r>
              <a:rPr lang="sv-SE" dirty="0"/>
              <a:t>insatser inom strukturerad vårdinformation och standardisering. Medlen får användas till att stärka nya, redan pågående insatser eller bibehålla effekter av redan gjorda satsningar.</a:t>
            </a:r>
          </a:p>
        </p:txBody>
      </p:sp>
    </p:spTree>
    <p:extLst>
      <p:ext uri="{BB962C8B-B14F-4D97-AF65-F5344CB8AC3E}">
        <p14:creationId xmlns:p14="http://schemas.microsoft.com/office/powerpoint/2010/main" val="129240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a:extLst>
              <a:ext uri="{FF2B5EF4-FFF2-40B4-BE49-F238E27FC236}">
                <a16:creationId xmlns:a16="http://schemas.microsoft.com/office/drawing/2014/main" id="{9A09F75D-901A-4BDF-B59A-D1C22F7C1EE1}"/>
              </a:ext>
            </a:extLst>
          </p:cNvPr>
          <p:cNvSpPr txBox="1">
            <a:spLocks/>
          </p:cNvSpPr>
          <p:nvPr/>
        </p:nvSpPr>
        <p:spPr>
          <a:xfrm>
            <a:off x="490509" y="679797"/>
            <a:ext cx="7231091" cy="2161309"/>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Arial"/>
                <a:ea typeface="+mj-ea"/>
                <a:cs typeface="+mj-cs"/>
              </a:rPr>
              <a:t>Överenskommelse</a:t>
            </a:r>
            <a:r>
              <a:rPr kumimoji="0" lang="sv-SE" sz="4400" b="0" i="0" u="none" strike="noStrike" kern="1200" cap="none" spc="0" normalizeH="0" baseline="0" noProof="0" dirty="0">
                <a:ln>
                  <a:noFill/>
                </a:ln>
                <a:solidFill>
                  <a:prstClr val="black"/>
                </a:solidFill>
                <a:effectLst/>
                <a:uLnTx/>
                <a:uFillTx/>
                <a:latin typeface="Arial"/>
                <a:ea typeface="+mj-ea"/>
                <a:cs typeface="+mj-cs"/>
              </a:rPr>
              <a:t>   </a:t>
            </a:r>
            <a:br>
              <a:rPr kumimoji="0" lang="sv-SE" sz="4400" b="0" i="0" u="none" strike="noStrike" kern="1200" cap="none" spc="0" normalizeH="0" baseline="0" noProof="0" dirty="0">
                <a:ln>
                  <a:noFill/>
                </a:ln>
                <a:solidFill>
                  <a:prstClr val="black"/>
                </a:solidFill>
                <a:effectLst/>
                <a:uLnTx/>
                <a:uFillTx/>
                <a:latin typeface="Arial"/>
                <a:ea typeface="+mj-ea"/>
                <a:cs typeface="+mj-cs"/>
              </a:rPr>
            </a:br>
            <a:r>
              <a:rPr kumimoji="0" lang="sv-SE" sz="4400" b="0" i="0" u="none" strike="noStrike" kern="1200" cap="none" spc="0" normalizeH="0" baseline="0" noProof="0" dirty="0">
                <a:ln>
                  <a:noFill/>
                </a:ln>
                <a:solidFill>
                  <a:prstClr val="black"/>
                </a:solidFill>
                <a:effectLst/>
                <a:uLnTx/>
                <a:uFillTx/>
                <a:latin typeface="Arial"/>
                <a:ea typeface="+mj-ea"/>
                <a:cs typeface="+mj-cs"/>
              </a:rPr>
              <a:t/>
            </a:r>
            <a:br>
              <a:rPr kumimoji="0" lang="sv-SE" sz="4400" b="0" i="0" u="none" strike="noStrike" kern="1200" cap="none" spc="0" normalizeH="0" baseline="0" noProof="0" dirty="0">
                <a:ln>
                  <a:noFill/>
                </a:ln>
                <a:solidFill>
                  <a:prstClr val="black"/>
                </a:solidFill>
                <a:effectLst/>
                <a:uLnTx/>
                <a:uFillTx/>
                <a:latin typeface="Arial"/>
                <a:ea typeface="+mj-ea"/>
                <a:cs typeface="+mj-cs"/>
              </a:rPr>
            </a:br>
            <a:r>
              <a:rPr kumimoji="0" lang="sv-SE" sz="4800" b="0" i="0" u="none" strike="noStrike" kern="1200" cap="none" spc="0" normalizeH="0" baseline="0" noProof="0" dirty="0">
                <a:ln>
                  <a:noFill/>
                </a:ln>
                <a:solidFill>
                  <a:prstClr val="black"/>
                </a:solidFill>
                <a:effectLst/>
                <a:uLnTx/>
                <a:uFillTx/>
                <a:latin typeface="Arial"/>
                <a:ea typeface="+mj-ea"/>
                <a:cs typeface="+mj-cs"/>
              </a:rPr>
              <a:t>God och nära vård 2023</a:t>
            </a:r>
            <a:br>
              <a:rPr kumimoji="0" lang="sv-SE" sz="4800" b="0" i="0" u="none" strike="noStrike" kern="1200" cap="none" spc="0" normalizeH="0" baseline="0" noProof="0" dirty="0">
                <a:ln>
                  <a:noFill/>
                </a:ln>
                <a:solidFill>
                  <a:prstClr val="black"/>
                </a:solidFill>
                <a:effectLst/>
                <a:uLnTx/>
                <a:uFillTx/>
                <a:latin typeface="Arial"/>
                <a:ea typeface="+mj-ea"/>
                <a:cs typeface="+mj-cs"/>
              </a:rPr>
            </a:br>
            <a:r>
              <a:rPr kumimoji="0" lang="sv-SE" sz="3200" b="0" i="0" u="none" strike="noStrike" kern="1200" cap="none" spc="0" normalizeH="0" baseline="0" noProof="0" dirty="0">
                <a:ln>
                  <a:noFill/>
                </a:ln>
                <a:solidFill>
                  <a:prstClr val="black"/>
                </a:solidFill>
                <a:effectLst/>
                <a:uLnTx/>
                <a:uFillTx/>
                <a:latin typeface="Arial"/>
                <a:ea typeface="+mj-ea"/>
                <a:cs typeface="+mj-cs"/>
              </a:rPr>
              <a:t>En omställning av hälso- och sjukvården med primärvården som nav</a:t>
            </a:r>
            <a:endParaRPr kumimoji="0" lang="sv-SE" sz="3200" b="1" i="0" u="none" strike="noStrike" kern="1200" cap="none" spc="0" normalizeH="0" baseline="0" noProof="0" dirty="0">
              <a:ln>
                <a:noFill/>
              </a:ln>
              <a:solidFill>
                <a:prstClr val="black"/>
              </a:solidFill>
              <a:effectLst/>
              <a:uLnTx/>
              <a:uFillTx/>
              <a:latin typeface="Arial"/>
              <a:ea typeface="+mj-ea"/>
              <a:cs typeface="+mj-cs"/>
            </a:endParaRPr>
          </a:p>
        </p:txBody>
      </p:sp>
      <p:pic>
        <p:nvPicPr>
          <p:cNvPr id="6" name="Platshållare för innehåll 6"/>
          <p:cNvPicPr>
            <a:picLocks noChangeAspect="1"/>
          </p:cNvPicPr>
          <p:nvPr/>
        </p:nvPicPr>
        <p:blipFill>
          <a:blip r:embed="rId2"/>
          <a:stretch>
            <a:fillRect/>
          </a:stretch>
        </p:blipFill>
        <p:spPr>
          <a:xfrm>
            <a:off x="7721600" y="1703482"/>
            <a:ext cx="4210787" cy="4262837"/>
          </a:xfrm>
          <a:prstGeom prst="rect">
            <a:avLst/>
          </a:prstGeom>
        </p:spPr>
      </p:pic>
    </p:spTree>
    <p:extLst>
      <p:ext uri="{BB962C8B-B14F-4D97-AF65-F5344CB8AC3E}">
        <p14:creationId xmlns:p14="http://schemas.microsoft.com/office/powerpoint/2010/main" val="2014462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9" y="431256"/>
            <a:ext cx="9609825" cy="1231392"/>
          </a:xfrm>
        </p:spPr>
        <p:txBody>
          <a:bodyPr/>
          <a:lstStyle/>
          <a:p>
            <a:r>
              <a:rPr lang="sv-SE" sz="3600" dirty="0"/>
              <a:t>Redovisning</a:t>
            </a:r>
          </a:p>
        </p:txBody>
      </p:sp>
      <p:sp>
        <p:nvSpPr>
          <p:cNvPr id="3" name="Platshållare för innehåll 2"/>
          <p:cNvSpPr>
            <a:spLocks noGrp="1"/>
          </p:cNvSpPr>
          <p:nvPr>
            <p:ph idx="1"/>
          </p:nvPr>
        </p:nvSpPr>
        <p:spPr>
          <a:xfrm>
            <a:off x="664238" y="1497777"/>
            <a:ext cx="9609825" cy="4690585"/>
          </a:xfrm>
        </p:spPr>
        <p:txBody>
          <a:bodyPr/>
          <a:lstStyle/>
          <a:p>
            <a:pPr marL="30163" indent="0">
              <a:buNone/>
            </a:pPr>
            <a:r>
              <a:rPr lang="sv-SE" dirty="0"/>
              <a:t>Frågeunderlag för redovisning tas fram av Socialstyrelsen senast 31 maj 2023</a:t>
            </a:r>
          </a:p>
          <a:p>
            <a:pPr>
              <a:buFont typeface="Arial" panose="020B0604020202020204" pitchFamily="34" charset="0"/>
              <a:buChar char="•"/>
            </a:pPr>
            <a:r>
              <a:rPr lang="sv-SE" dirty="0"/>
              <a:t>Regioner och RSS -  till Socialstyrelsen </a:t>
            </a:r>
          </a:p>
          <a:p>
            <a:r>
              <a:rPr lang="sv-SE" dirty="0"/>
              <a:t>slutredovisning senast 31 mars 2024</a:t>
            </a:r>
          </a:p>
          <a:p>
            <a:pPr>
              <a:buFont typeface="Arial" panose="020B0604020202020204" pitchFamily="34" charset="0"/>
              <a:buChar char="•"/>
            </a:pPr>
            <a:r>
              <a:rPr lang="sv-SE" dirty="0"/>
              <a:t>SKR- till Socialdepartementet </a:t>
            </a:r>
          </a:p>
          <a:p>
            <a:r>
              <a:rPr lang="sv-SE" dirty="0"/>
              <a:t>delrapport senast 30 september 2023. Även innehålla bedömning av vilka insatser som SKR preliminär ser som aktuella för en ev. ÖK 2024.</a:t>
            </a:r>
          </a:p>
          <a:p>
            <a:r>
              <a:rPr lang="sv-SE" dirty="0"/>
              <a:t>slutrapport 31 mars 2024</a:t>
            </a:r>
          </a:p>
          <a:p>
            <a:endParaRPr lang="sv-SE" dirty="0"/>
          </a:p>
        </p:txBody>
      </p:sp>
    </p:spTree>
    <p:extLst>
      <p:ext uri="{BB962C8B-B14F-4D97-AF65-F5344CB8AC3E}">
        <p14:creationId xmlns:p14="http://schemas.microsoft.com/office/powerpoint/2010/main" val="2289879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AA71A60-AB4D-6ADF-A105-C98A7279D143}"/>
              </a:ext>
            </a:extLst>
          </p:cNvPr>
          <p:cNvSpPr>
            <a:spLocks noGrp="1"/>
          </p:cNvSpPr>
          <p:nvPr>
            <p:ph type="title"/>
          </p:nvPr>
        </p:nvSpPr>
        <p:spPr>
          <a:xfrm>
            <a:off x="666000" y="2747964"/>
            <a:ext cx="9608400" cy="1757935"/>
          </a:xfrm>
        </p:spPr>
        <p:txBody>
          <a:bodyPr/>
          <a:lstStyle/>
          <a:p>
            <a:r>
              <a:rPr lang="sv-SE" sz="4000" dirty="0"/>
              <a:t>Överenskommelsen psykisk hälsa och suicidprevention 2023</a:t>
            </a:r>
          </a:p>
        </p:txBody>
      </p:sp>
    </p:spTree>
    <p:extLst>
      <p:ext uri="{BB962C8B-B14F-4D97-AF65-F5344CB8AC3E}">
        <p14:creationId xmlns:p14="http://schemas.microsoft.com/office/powerpoint/2010/main" val="3233760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AA88ED-430E-F041-7181-59A02CB7CD07}"/>
              </a:ext>
            </a:extLst>
          </p:cNvPr>
          <p:cNvSpPr>
            <a:spLocks noGrp="1"/>
          </p:cNvSpPr>
          <p:nvPr>
            <p:ph type="title"/>
          </p:nvPr>
        </p:nvSpPr>
        <p:spPr/>
        <p:txBody>
          <a:bodyPr/>
          <a:lstStyle/>
          <a:p>
            <a:r>
              <a:rPr lang="sv-SE" sz="4000" dirty="0"/>
              <a:t>Årliga överenskommelser 2012-2023</a:t>
            </a:r>
          </a:p>
        </p:txBody>
      </p:sp>
      <p:sp>
        <p:nvSpPr>
          <p:cNvPr id="3" name="Platshållare för innehåll 2">
            <a:extLst>
              <a:ext uri="{FF2B5EF4-FFF2-40B4-BE49-F238E27FC236}">
                <a16:creationId xmlns:a16="http://schemas.microsoft.com/office/drawing/2014/main" id="{3C8B5F65-8C9D-BACC-6D2D-C34169067DC1}"/>
              </a:ext>
            </a:extLst>
          </p:cNvPr>
          <p:cNvSpPr>
            <a:spLocks noGrp="1"/>
          </p:cNvSpPr>
          <p:nvPr>
            <p:ph idx="1"/>
          </p:nvPr>
        </p:nvSpPr>
        <p:spPr>
          <a:xfrm>
            <a:off x="664232" y="1909414"/>
            <a:ext cx="9609825" cy="3738598"/>
          </a:xfrm>
        </p:spPr>
        <p:txBody>
          <a:bodyPr/>
          <a:lstStyle/>
          <a:p>
            <a:r>
              <a:rPr lang="sv-SE" sz="2200" dirty="0"/>
              <a:t>Stöd till riktade insatser inom området psykisk ohälsa 2012-2015 (PRIO-satsningen)</a:t>
            </a:r>
          </a:p>
          <a:p>
            <a:r>
              <a:rPr lang="sv-SE" sz="2200" dirty="0"/>
              <a:t>Överenskommelser 2016-2018 – Insatser inom området psykisk hälsa</a:t>
            </a:r>
          </a:p>
          <a:p>
            <a:r>
              <a:rPr lang="sv-SE" sz="2200" dirty="0"/>
              <a:t>Överenskommelse inom området Psykisk hälsa 2019</a:t>
            </a:r>
          </a:p>
          <a:p>
            <a:r>
              <a:rPr lang="sv-SE" sz="2200" dirty="0"/>
              <a:t>Insatser inom området Psykisk hälsa 2020</a:t>
            </a:r>
          </a:p>
          <a:p>
            <a:r>
              <a:rPr lang="sv-SE" sz="2200" dirty="0"/>
              <a:t>Insatser inom området psykisk hälsa och suicidprevention 2021-2022</a:t>
            </a:r>
          </a:p>
          <a:p>
            <a:r>
              <a:rPr lang="sv-SE" sz="2200" dirty="0"/>
              <a:t>Insatser inom området psykisk hälsa och suicidprevention 2023</a:t>
            </a:r>
          </a:p>
          <a:p>
            <a:r>
              <a:rPr lang="sv-SE" sz="2200" dirty="0"/>
              <a:t>Sammanlagt har överenskommelserna omfattat drygt 14 miljarder kronor</a:t>
            </a:r>
          </a:p>
          <a:p>
            <a:endParaRPr lang="sv-SE" sz="2200" dirty="0"/>
          </a:p>
        </p:txBody>
      </p:sp>
      <p:sp>
        <p:nvSpPr>
          <p:cNvPr id="4" name="Platshållare för datum 3">
            <a:extLst>
              <a:ext uri="{FF2B5EF4-FFF2-40B4-BE49-F238E27FC236}">
                <a16:creationId xmlns:a16="http://schemas.microsoft.com/office/drawing/2014/main" id="{9717836C-DF10-9C88-DD28-76311EF151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2023-01-23</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26288815-CC77-F26A-3B17-70D0CCD4E6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Avdelningen för vård och omsorg</a:t>
            </a:r>
          </a:p>
        </p:txBody>
      </p:sp>
      <p:sp>
        <p:nvSpPr>
          <p:cNvPr id="6" name="Platshållare för bildnummer 5">
            <a:extLst>
              <a:ext uri="{FF2B5EF4-FFF2-40B4-BE49-F238E27FC236}">
                <a16:creationId xmlns:a16="http://schemas.microsoft.com/office/drawing/2014/main" id="{8E296E4B-000E-71BD-3D3E-667B108CEC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89560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AC4606-710E-E880-A0EA-80C48754C0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2023-01-23</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9A2172D0-508D-F1C5-A8C3-49DAD40F6C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138C9E0C-8AF7-1DF2-1348-43FA2380E8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Bildobjekt 5">
            <a:extLst>
              <a:ext uri="{FF2B5EF4-FFF2-40B4-BE49-F238E27FC236}">
                <a16:creationId xmlns:a16="http://schemas.microsoft.com/office/drawing/2014/main" id="{6D2437B9-0D24-0327-D477-22B9F551625F}"/>
              </a:ext>
            </a:extLst>
          </p:cNvPr>
          <p:cNvPicPr>
            <a:picLocks noChangeAspect="1"/>
          </p:cNvPicPr>
          <p:nvPr/>
        </p:nvPicPr>
        <p:blipFill>
          <a:blip r:embed="rId2"/>
          <a:stretch>
            <a:fillRect/>
          </a:stretch>
        </p:blipFill>
        <p:spPr>
          <a:xfrm>
            <a:off x="230744" y="285750"/>
            <a:ext cx="11696559" cy="5815013"/>
          </a:xfrm>
          <a:prstGeom prst="rect">
            <a:avLst/>
          </a:prstGeom>
        </p:spPr>
      </p:pic>
    </p:spTree>
    <p:extLst>
      <p:ext uri="{BB962C8B-B14F-4D97-AF65-F5344CB8AC3E}">
        <p14:creationId xmlns:p14="http://schemas.microsoft.com/office/powerpoint/2010/main" val="2946247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664233" y="482716"/>
            <a:ext cx="9609825" cy="1148165"/>
          </a:xfrm>
        </p:spPr>
        <p:txBody>
          <a:bodyPr/>
          <a:lstStyle/>
          <a:p>
            <a:r>
              <a:rPr lang="sv-SE" sz="3600" dirty="0"/>
              <a:t>Insatser inom området psykisk hälsa och suicidprevention 2023</a:t>
            </a:r>
          </a:p>
        </p:txBody>
      </p:sp>
      <p:sp>
        <p:nvSpPr>
          <p:cNvPr id="11" name="Platshållare för innehåll 2"/>
          <p:cNvSpPr>
            <a:spLocks noGrp="1"/>
          </p:cNvSpPr>
          <p:nvPr>
            <p:ph idx="1"/>
          </p:nvPr>
        </p:nvSpPr>
        <p:spPr>
          <a:xfrm>
            <a:off x="664232" y="1738457"/>
            <a:ext cx="7242639" cy="4353061"/>
          </a:xfrm>
        </p:spPr>
        <p:txBody>
          <a:bodyPr>
            <a:noAutofit/>
          </a:bodyPr>
          <a:lstStyle/>
          <a:p>
            <a:pPr>
              <a:spcBef>
                <a:spcPts val="600"/>
              </a:spcBef>
              <a:spcAft>
                <a:spcPts val="600"/>
              </a:spcAft>
              <a:buFont typeface="Wingdings" panose="05000000000000000000" pitchFamily="2" charset="2"/>
              <a:buChar char="§"/>
            </a:pPr>
            <a:r>
              <a:rPr lang="sv-SE" sz="1800" dirty="0"/>
              <a:t>Inför 2023 har SKR och staten varit överens om att det långsiktiga utvecklingsarbetet som har bedrivits inom området psykisk hälsa och suicidprevention behöver fortsätta. </a:t>
            </a:r>
          </a:p>
          <a:p>
            <a:pPr>
              <a:spcBef>
                <a:spcPts val="600"/>
              </a:spcBef>
              <a:spcAft>
                <a:spcPts val="600"/>
              </a:spcAft>
              <a:buFont typeface="Wingdings" panose="05000000000000000000" pitchFamily="2" charset="2"/>
              <a:buChar char="§"/>
            </a:pPr>
            <a:r>
              <a:rPr lang="sv-SE" sz="1800" dirty="0"/>
              <a:t>Insatser inom området psykisk hälsa och suicidprevention för 2023 har samma inriktning och ekonomiska villkor som för perioden 2021–2022.</a:t>
            </a:r>
          </a:p>
          <a:p>
            <a:pPr>
              <a:spcBef>
                <a:spcPts val="600"/>
              </a:spcBef>
              <a:spcAft>
                <a:spcPts val="600"/>
              </a:spcAft>
              <a:buFont typeface="Wingdings" panose="05000000000000000000" pitchFamily="2" charset="2"/>
              <a:buChar char="§"/>
            </a:pPr>
            <a:r>
              <a:rPr lang="sv-SE" sz="1800" dirty="0"/>
              <a:t>Överenskommelsen för 2023 omfattar 1 640 500 000 kronor varav 1 615 000 000 kr fördelas till kommuner och regioner för att möjliggöra, enskilt eller i samverkan, fortsatt långsiktigt och hållbart utvecklingsarbete inom området. </a:t>
            </a:r>
          </a:p>
          <a:p>
            <a:pPr>
              <a:spcBef>
                <a:spcPts val="600"/>
              </a:spcBef>
              <a:spcAft>
                <a:spcPts val="600"/>
              </a:spcAft>
              <a:buFont typeface="Wingdings" panose="05000000000000000000" pitchFamily="2" charset="2"/>
              <a:buChar char="§"/>
            </a:pPr>
            <a:r>
              <a:rPr lang="sv-SE" sz="1800" dirty="0"/>
              <a:t>25,5 miljoner tilldelas SKR för samordning och stöd till lokalt och regionalt förbättringsarbete i enlighet med överenskommelsen.</a:t>
            </a:r>
          </a:p>
          <a:p>
            <a:pPr>
              <a:spcBef>
                <a:spcPts val="600"/>
              </a:spcBef>
              <a:spcAft>
                <a:spcPts val="600"/>
              </a:spcAft>
              <a:buFont typeface="Wingdings" panose="05000000000000000000" pitchFamily="2" charset="2"/>
              <a:buChar char="§"/>
            </a:pPr>
            <a:r>
              <a:rPr lang="sv-SE" sz="1800" dirty="0"/>
              <a:t>Överenskommelsen beslutades av båda parter 22 december 2022.</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2023-01-17</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Bildobjekt 3">
            <a:extLst>
              <a:ext uri="{FF2B5EF4-FFF2-40B4-BE49-F238E27FC236}">
                <a16:creationId xmlns:a16="http://schemas.microsoft.com/office/drawing/2014/main" id="{86EF7E29-63FC-E3F0-978D-A2C770B30E71}"/>
              </a:ext>
            </a:extLst>
          </p:cNvPr>
          <p:cNvPicPr>
            <a:picLocks noChangeAspect="1"/>
          </p:cNvPicPr>
          <p:nvPr/>
        </p:nvPicPr>
        <p:blipFill>
          <a:blip r:embed="rId2"/>
          <a:stretch>
            <a:fillRect/>
          </a:stretch>
        </p:blipFill>
        <p:spPr>
          <a:xfrm>
            <a:off x="8068235" y="1027815"/>
            <a:ext cx="3696937" cy="4578608"/>
          </a:xfrm>
          <a:prstGeom prst="rect">
            <a:avLst/>
          </a:prstGeom>
        </p:spPr>
      </p:pic>
      <p:sp>
        <p:nvSpPr>
          <p:cNvPr id="6" name="textruta 5">
            <a:extLst>
              <a:ext uri="{FF2B5EF4-FFF2-40B4-BE49-F238E27FC236}">
                <a16:creationId xmlns:a16="http://schemas.microsoft.com/office/drawing/2014/main" id="{51C9CD03-25ED-5636-E715-E210F9692CDA}"/>
              </a:ext>
            </a:extLst>
          </p:cNvPr>
          <p:cNvSpPr txBox="1"/>
          <p:nvPr/>
        </p:nvSpPr>
        <p:spPr>
          <a:xfrm>
            <a:off x="9081652" y="5403269"/>
            <a:ext cx="21339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hlinkClick r:id="rId3"/>
              </a:rPr>
              <a:t>Länk till mer information </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84657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FC4BF-CBDB-D82A-ADB2-BED9EF3C4E1D}"/>
              </a:ext>
            </a:extLst>
          </p:cNvPr>
          <p:cNvSpPr>
            <a:spLocks noGrp="1"/>
          </p:cNvSpPr>
          <p:nvPr>
            <p:ph type="title"/>
          </p:nvPr>
        </p:nvSpPr>
        <p:spPr>
          <a:xfrm>
            <a:off x="664233" y="874602"/>
            <a:ext cx="9609825" cy="1231392"/>
          </a:xfrm>
        </p:spPr>
        <p:txBody>
          <a:bodyPr anchor="t">
            <a:normAutofit/>
          </a:bodyPr>
          <a:lstStyle/>
          <a:p>
            <a:r>
              <a:rPr lang="sv-SE"/>
              <a:t>Överenskommelsens målsättning</a:t>
            </a:r>
          </a:p>
        </p:txBody>
      </p:sp>
      <p:pic>
        <p:nvPicPr>
          <p:cNvPr id="8" name="Bildobjekt 7" descr="Två vandrare som hjälper varandra uppför en sten">
            <a:extLst>
              <a:ext uri="{FF2B5EF4-FFF2-40B4-BE49-F238E27FC236}">
                <a16:creationId xmlns:a16="http://schemas.microsoft.com/office/drawing/2014/main" id="{5A075E3E-0F87-EF09-1DA7-1F1B310B1A4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15840"/>
          <a:stretch/>
        </p:blipFill>
        <p:spPr>
          <a:xfrm>
            <a:off x="666000" y="1970367"/>
            <a:ext cx="4716000" cy="3740400"/>
          </a:xfrm>
          <a:prstGeom prst="rect">
            <a:avLst/>
          </a:prstGeom>
          <a:noFill/>
        </p:spPr>
      </p:pic>
      <p:sp>
        <p:nvSpPr>
          <p:cNvPr id="3" name="Platshållare för innehåll 2">
            <a:extLst>
              <a:ext uri="{FF2B5EF4-FFF2-40B4-BE49-F238E27FC236}">
                <a16:creationId xmlns:a16="http://schemas.microsoft.com/office/drawing/2014/main" id="{C444937E-741A-3448-435D-5AD8E5C9DE46}"/>
              </a:ext>
            </a:extLst>
          </p:cNvPr>
          <p:cNvSpPr>
            <a:spLocks noGrp="1"/>
          </p:cNvSpPr>
          <p:nvPr>
            <p:ph sz="half" idx="2"/>
          </p:nvPr>
        </p:nvSpPr>
        <p:spPr>
          <a:xfrm>
            <a:off x="5552325" y="1970367"/>
            <a:ext cx="4716000" cy="3740400"/>
          </a:xfrm>
        </p:spPr>
        <p:txBody>
          <a:bodyPr>
            <a:normAutofit/>
          </a:bodyPr>
          <a:lstStyle/>
          <a:p>
            <a:pPr>
              <a:lnSpc>
                <a:spcPct val="90000"/>
              </a:lnSpc>
            </a:pPr>
            <a:r>
              <a:rPr lang="sv-SE" sz="2000" dirty="0"/>
              <a:t>Öka tillgängligheten till vård och stöd av god kvalitet och att främja psykisk hälsa och förebygga och motverka psykisk ohälsa och suicid för personer i alla åldrar.</a:t>
            </a:r>
          </a:p>
          <a:p>
            <a:pPr>
              <a:lnSpc>
                <a:spcPct val="90000"/>
              </a:lnSpc>
            </a:pPr>
            <a:r>
              <a:rPr lang="sv-SE" sz="2000" dirty="0"/>
              <a:t>De insatser som vidtas med stöd av överenskommelsen ska bidra till ökad jämlikhet i hälsa, jämställdhet mellan kvinnor och män och att stärka barnrättsperspektivet i enlighet med barnkonventionen.</a:t>
            </a:r>
          </a:p>
        </p:txBody>
      </p:sp>
      <p:sp>
        <p:nvSpPr>
          <p:cNvPr id="4" name="Platshållare för datum 3">
            <a:extLst>
              <a:ext uri="{FF2B5EF4-FFF2-40B4-BE49-F238E27FC236}">
                <a16:creationId xmlns:a16="http://schemas.microsoft.com/office/drawing/2014/main" id="{FCCF8C03-3DD5-103A-0025-ED66525AF41A}"/>
              </a:ext>
            </a:extLst>
          </p:cNvPr>
          <p:cNvSpPr>
            <a:spLocks noGrp="1"/>
          </p:cNvSpPr>
          <p:nvPr>
            <p:ph type="dt" sz="half" idx="10"/>
          </p:nvPr>
        </p:nvSpPr>
        <p:spPr>
          <a:xfrm>
            <a:off x="664232" y="6356350"/>
            <a:ext cx="1269343"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2023-01-17</a:t>
            </a:r>
          </a:p>
        </p:txBody>
      </p:sp>
      <p:sp>
        <p:nvSpPr>
          <p:cNvPr id="5" name="Platshållare för sidfot 4">
            <a:extLst>
              <a:ext uri="{FF2B5EF4-FFF2-40B4-BE49-F238E27FC236}">
                <a16:creationId xmlns:a16="http://schemas.microsoft.com/office/drawing/2014/main" id="{E7B4FF4E-1DE5-C75A-3A1C-E92F77BDA705}"/>
              </a:ext>
            </a:extLst>
          </p:cNvPr>
          <p:cNvSpPr>
            <a:spLocks noGrp="1"/>
          </p:cNvSpPr>
          <p:nvPr>
            <p:ph type="ftr" sz="quarter" idx="11"/>
          </p:nvPr>
        </p:nvSpPr>
        <p:spPr>
          <a:xfrm>
            <a:off x="2457449" y="6356350"/>
            <a:ext cx="6029326"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p>
        </p:txBody>
      </p:sp>
      <p:sp>
        <p:nvSpPr>
          <p:cNvPr id="6" name="Platshållare för bildnummer 5">
            <a:extLst>
              <a:ext uri="{FF2B5EF4-FFF2-40B4-BE49-F238E27FC236}">
                <a16:creationId xmlns:a16="http://schemas.microsoft.com/office/drawing/2014/main" id="{88B0D434-4325-71BE-1EDF-9C7629201F1E}"/>
              </a:ext>
            </a:extLst>
          </p:cNvPr>
          <p:cNvSpPr>
            <a:spLocks noGrp="1"/>
          </p:cNvSpPr>
          <p:nvPr>
            <p:ph type="sldNum" sz="quarter" idx="12"/>
          </p:nvPr>
        </p:nvSpPr>
        <p:spPr>
          <a:xfrm>
            <a:off x="9009033" y="6356350"/>
            <a:ext cx="1270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67936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664234" y="441786"/>
            <a:ext cx="8344800" cy="1112405"/>
          </a:xfrm>
        </p:spPr>
        <p:txBody>
          <a:bodyPr/>
          <a:lstStyle/>
          <a:p>
            <a:r>
              <a:rPr lang="sv-SE" sz="3200" dirty="0"/>
              <a:t>Stödja ett fortsatt utvecklingsarbete med fokus på bl.a.</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2023-01-17</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Platshållare för innehåll 2"/>
          <p:cNvSpPr>
            <a:spLocks noGrp="1"/>
          </p:cNvSpPr>
          <p:nvPr>
            <p:ph idx="1"/>
          </p:nvPr>
        </p:nvSpPr>
        <p:spPr>
          <a:xfrm>
            <a:off x="664232" y="1553073"/>
            <a:ext cx="6919909" cy="4556779"/>
          </a:xfrm>
        </p:spPr>
        <p:txBody>
          <a:bodyPr>
            <a:noAutofit/>
          </a:bodyPr>
          <a:lstStyle/>
          <a:p>
            <a:pPr lvl="1">
              <a:spcBef>
                <a:spcPts val="600"/>
              </a:spcBef>
              <a:buFont typeface="Wingdings" panose="05000000000000000000" pitchFamily="2" charset="2"/>
              <a:buChar char="§"/>
            </a:pPr>
            <a:r>
              <a:rPr lang="sv-SE" dirty="0"/>
              <a:t>Insatser till barn och unga, stärka tillgängligheten.</a:t>
            </a:r>
          </a:p>
          <a:p>
            <a:pPr lvl="1">
              <a:spcBef>
                <a:spcPts val="600"/>
              </a:spcBef>
              <a:buFont typeface="Wingdings" panose="05000000000000000000" pitchFamily="2" charset="2"/>
              <a:buChar char="§"/>
            </a:pPr>
            <a:r>
              <a:rPr lang="sv-SE" dirty="0"/>
              <a:t>Prehospital akutpsykiatri och mobila lösningar.</a:t>
            </a:r>
          </a:p>
          <a:p>
            <a:pPr lvl="1">
              <a:spcBef>
                <a:spcPts val="600"/>
              </a:spcBef>
              <a:buFont typeface="Wingdings" panose="05000000000000000000" pitchFamily="2" charset="2"/>
              <a:buChar char="§"/>
            </a:pPr>
            <a:r>
              <a:rPr lang="sv-SE" dirty="0"/>
              <a:t>Omställningen till en god och nära vård.</a:t>
            </a:r>
          </a:p>
          <a:p>
            <a:pPr lvl="1">
              <a:spcBef>
                <a:spcPts val="600"/>
              </a:spcBef>
              <a:buFont typeface="Wingdings" panose="05000000000000000000" pitchFamily="2" charset="2"/>
              <a:buChar char="§"/>
            </a:pPr>
            <a:r>
              <a:rPr lang="sv-SE" dirty="0"/>
              <a:t>Sammanhållen vård för personer som har behov av insatser från båda huvudmännen, t.ex. personer med samsjuklighet.</a:t>
            </a:r>
          </a:p>
          <a:p>
            <a:pPr lvl="1">
              <a:spcBef>
                <a:spcPts val="600"/>
              </a:spcBef>
              <a:buFont typeface="Wingdings" panose="05000000000000000000" pitchFamily="2" charset="2"/>
              <a:buChar char="§"/>
            </a:pPr>
            <a:r>
              <a:rPr lang="sv-SE" dirty="0"/>
              <a:t>Heldygnsvård och psykiatrisk tvångsvård samt rättspsykiatri. </a:t>
            </a:r>
          </a:p>
          <a:p>
            <a:pPr lvl="1">
              <a:spcBef>
                <a:spcPts val="600"/>
              </a:spcBef>
              <a:buFont typeface="Wingdings" panose="05000000000000000000" pitchFamily="2" charset="2"/>
              <a:buChar char="§"/>
            </a:pPr>
            <a:r>
              <a:rPr lang="sv-SE" dirty="0"/>
              <a:t>Samverkan vid utskrivning från sluten psykiatrisk- och rättspsykiatrisk vård.</a:t>
            </a:r>
          </a:p>
          <a:p>
            <a:pPr lvl="1">
              <a:spcBef>
                <a:spcPts val="600"/>
              </a:spcBef>
              <a:buFont typeface="Wingdings" panose="05000000000000000000" pitchFamily="2" charset="2"/>
              <a:buChar char="§"/>
            </a:pPr>
            <a:r>
              <a:rPr lang="sv-SE" dirty="0"/>
              <a:t>Att stärka det suicidpreventiva arbetet på lokal och regional nivå.</a:t>
            </a:r>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Bildobjekt 8" descr="Kameralins">
            <a:extLst>
              <a:ext uri="{FF2B5EF4-FFF2-40B4-BE49-F238E27FC236}">
                <a16:creationId xmlns:a16="http://schemas.microsoft.com/office/drawing/2014/main" id="{2ECE605A-D137-FAF5-C6D9-580592DE86A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05842" y="2178979"/>
            <a:ext cx="4354328" cy="2902176"/>
          </a:xfrm>
          <a:prstGeom prst="rect">
            <a:avLst/>
          </a:prstGeom>
        </p:spPr>
      </p:pic>
    </p:spTree>
    <p:extLst>
      <p:ext uri="{BB962C8B-B14F-4D97-AF65-F5344CB8AC3E}">
        <p14:creationId xmlns:p14="http://schemas.microsoft.com/office/powerpoint/2010/main" val="3203971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tshållare för innehåll 7"/>
          <p:cNvGraphicFramePr>
            <a:graphicFrameLocks/>
          </p:cNvGraphicFramePr>
          <p:nvPr/>
        </p:nvGraphicFramePr>
        <p:xfrm>
          <a:off x="83127" y="72736"/>
          <a:ext cx="12022282" cy="6712527"/>
        </p:xfrm>
        <a:graphic>
          <a:graphicData uri="http://schemas.openxmlformats.org/drawingml/2006/table">
            <a:tbl>
              <a:tblPr firstRow="1" bandRow="1"/>
              <a:tblGrid>
                <a:gridCol w="10615129">
                  <a:extLst>
                    <a:ext uri="{9D8B030D-6E8A-4147-A177-3AD203B41FA5}">
                      <a16:colId xmlns:a16="http://schemas.microsoft.com/office/drawing/2014/main" val="20000"/>
                    </a:ext>
                  </a:extLst>
                </a:gridCol>
                <a:gridCol w="1407153">
                  <a:extLst>
                    <a:ext uri="{9D8B030D-6E8A-4147-A177-3AD203B41FA5}">
                      <a16:colId xmlns:a16="http://schemas.microsoft.com/office/drawing/2014/main" val="117691395"/>
                    </a:ext>
                  </a:extLst>
                </a:gridCol>
              </a:tblGrid>
              <a:tr h="306197">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sv-SE" sz="1400" dirty="0">
                          <a:solidFill>
                            <a:srgbClr val="0070C0"/>
                          </a:solidFill>
                          <a:latin typeface="Arial" panose="020B0604020202020204" pitchFamily="34" charset="0"/>
                          <a:cs typeface="Arial" panose="020B0604020202020204" pitchFamily="34" charset="0"/>
                        </a:rPr>
                        <a:t>Insatser inom området </a:t>
                      </a:r>
                      <a:r>
                        <a:rPr lang="sv-SE" sz="1400" baseline="0" dirty="0">
                          <a:solidFill>
                            <a:srgbClr val="0070C0"/>
                          </a:solidFill>
                          <a:latin typeface="Arial" panose="020B0604020202020204" pitchFamily="34" charset="0"/>
                          <a:cs typeface="Arial" panose="020B0604020202020204" pitchFamily="34" charset="0"/>
                        </a:rPr>
                        <a:t>psykisk hälsa och suicidprevention 2023 – Överenskommelse mellan staten och SKR</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E6460A">
                        <a:alpha val="18000"/>
                      </a:srgbClr>
                    </a:solidFill>
                  </a:tcPr>
                </a:tc>
                <a:tc hMerge="1">
                  <a:txBody>
                    <a:bodyPr/>
                    <a:lstStyle/>
                    <a:p>
                      <a:pPr algn="r"/>
                      <a:r>
                        <a:rPr lang="sv-SE" sz="1600" b="1" dirty="0">
                          <a:solidFill>
                            <a:srgbClr val="0070C0"/>
                          </a:solidFill>
                          <a:latin typeface="Arial" panose="020B0604020202020204" pitchFamily="34" charset="0"/>
                          <a:cs typeface="Arial" panose="020B0604020202020204" pitchFamily="34" charset="0"/>
                        </a:rPr>
                        <a:t>Kronor</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00"/>
                  </a:ext>
                </a:extLst>
              </a:tr>
              <a:tr h="3107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v-SE" sz="1400" b="1" dirty="0">
                          <a:latin typeface="Arial" panose="020B0604020202020204" pitchFamily="34" charset="0"/>
                          <a:cs typeface="Arial" panose="020B0604020202020204" pitchFamily="34" charset="0"/>
                        </a:rPr>
                        <a:t>Till regionerna:</a:t>
                      </a:r>
                    </a:p>
                  </a:txBody>
                  <a:tcPr marT="34290" marB="34290">
                    <a:lnL w="12700" cap="flat" cmpd="sng" algn="ctr">
                      <a:solidFill>
                        <a:schemeClr val="tx1"/>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b="1" dirty="0">
                          <a:latin typeface="Arial" panose="020B0604020202020204" pitchFamily="34" charset="0"/>
                          <a:cs typeface="Arial" panose="020B0604020202020204" pitchFamily="34" charset="0"/>
                        </a:rPr>
                        <a:t>Kronor</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01"/>
                  </a:ext>
                </a:extLst>
              </a:tr>
              <a:tr h="3308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baseline="0" dirty="0">
                          <a:latin typeface="Arial" panose="020B0604020202020204" pitchFamily="34" charset="0"/>
                          <a:cs typeface="Arial" panose="020B0604020202020204" pitchFamily="34" charset="0"/>
                        </a:rPr>
                        <a:t>För fortsatt utvecklingsarbete utifrån handlingsplaner och utveckling av mobila lösningar eller liknande. Fördelas efter befolkning.</a:t>
                      </a:r>
                    </a:p>
                  </a:txBody>
                  <a:tcPr marT="34290" marB="34290">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217 000 000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02"/>
                  </a:ext>
                </a:extLst>
              </a:tr>
              <a:tr h="31123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dk1"/>
                          </a:solidFill>
                          <a:effectLst/>
                          <a:latin typeface="Arial" panose="020B0604020202020204" pitchFamily="34" charset="0"/>
                          <a:ea typeface="+mn-ea"/>
                          <a:cs typeface="Arial" panose="020B0604020202020204" pitchFamily="34" charset="0"/>
                        </a:rPr>
                        <a:t>För insatser till barn och unga inklusive barn- och ungdomspsykiatrin. Fördelas efter andelen barn och unga 0–25 år. </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377 000 000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04"/>
                  </a:ext>
                </a:extLst>
              </a:tr>
              <a:tr h="310794">
                <a:tc>
                  <a:txBody>
                    <a:bodyPr/>
                    <a:lstStyle/>
                    <a:p>
                      <a:pPr marL="0" indent="0">
                        <a:buFontTx/>
                        <a:buNone/>
                      </a:pPr>
                      <a:r>
                        <a:rPr lang="sv-SE" sz="1400" b="0" dirty="0">
                          <a:solidFill>
                            <a:prstClr val="black"/>
                          </a:solidFill>
                          <a:latin typeface="Arial" panose="020B0604020202020204" pitchFamily="34" charset="0"/>
                          <a:cs typeface="Arial" panose="020B0604020202020204" pitchFamily="34" charset="0"/>
                        </a:rPr>
                        <a:t>För kunskapsbaserad och säker hälso- och sjukvård. Medlen fördelas efter befolkningsmängd.</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100 000 000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2885679407"/>
                  </a:ext>
                </a:extLst>
              </a:tr>
              <a:tr h="329107">
                <a:tc>
                  <a:txBody>
                    <a:bodyPr/>
                    <a:lstStyle/>
                    <a:p>
                      <a:pPr marL="0" indent="0">
                        <a:buFontTx/>
                        <a:buNone/>
                      </a:pPr>
                      <a:r>
                        <a:rPr lang="sv-SE" sz="1400" b="0" dirty="0">
                          <a:solidFill>
                            <a:prstClr val="black"/>
                          </a:solidFill>
                          <a:latin typeface="Arial" panose="020B0604020202020204" pitchFamily="34" charset="0"/>
                          <a:cs typeface="Arial" panose="020B0604020202020204" pitchFamily="34" charset="0"/>
                        </a:rPr>
                        <a:t>För att stärka den psykiatriska traumavården. Medlen fördelas efter befolkningsmängd.</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50 000 000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05"/>
                  </a:ext>
                </a:extLst>
              </a:tr>
              <a:tr h="323471">
                <a:tc>
                  <a:txBody>
                    <a:bodyPr/>
                    <a:lstStyle/>
                    <a:p>
                      <a:pPr marL="0" indent="0" algn="r">
                        <a:buFontTx/>
                        <a:buNone/>
                      </a:pPr>
                      <a:r>
                        <a:rPr lang="sv-SE" sz="1400" b="1" dirty="0">
                          <a:solidFill>
                            <a:prstClr val="black"/>
                          </a:solidFill>
                          <a:latin typeface="Arial" panose="020B0604020202020204" pitchFamily="34" charset="0"/>
                          <a:cs typeface="Arial" panose="020B0604020202020204" pitchFamily="34" charset="0"/>
                        </a:rPr>
                        <a:t>Totalt till regionerna: </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b="1" dirty="0">
                          <a:latin typeface="Arial" panose="020B0604020202020204" pitchFamily="34" charset="0"/>
                          <a:cs typeface="Arial" panose="020B0604020202020204" pitchFamily="34" charset="0"/>
                        </a:rPr>
                        <a:t>744 000 000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380729663"/>
                  </a:ext>
                </a:extLst>
              </a:tr>
              <a:tr h="3107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b="1" dirty="0">
                          <a:solidFill>
                            <a:prstClr val="black"/>
                          </a:solidFill>
                          <a:latin typeface="Arial" panose="020B0604020202020204" pitchFamily="34" charset="0"/>
                          <a:cs typeface="Arial" panose="020B0604020202020204" pitchFamily="34" charset="0"/>
                        </a:rPr>
                        <a:t>Till</a:t>
                      </a:r>
                      <a:r>
                        <a:rPr lang="sv-SE" sz="1400" b="1" baseline="0" dirty="0">
                          <a:solidFill>
                            <a:prstClr val="black"/>
                          </a:solidFill>
                          <a:latin typeface="Arial" panose="020B0604020202020204" pitchFamily="34" charset="0"/>
                          <a:cs typeface="Arial" panose="020B0604020202020204" pitchFamily="34" charset="0"/>
                        </a:rPr>
                        <a:t> k</a:t>
                      </a:r>
                      <a:r>
                        <a:rPr lang="sv-SE" sz="1400" b="1" dirty="0">
                          <a:solidFill>
                            <a:prstClr val="black"/>
                          </a:solidFill>
                          <a:latin typeface="Arial" panose="020B0604020202020204" pitchFamily="34" charset="0"/>
                          <a:cs typeface="Arial" panose="020B0604020202020204" pitchFamily="34" charset="0"/>
                        </a:rPr>
                        <a:t>ommunerna:</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endParaRPr lang="sv-SE" sz="1400" dirty="0">
                        <a:latin typeface="Arial" panose="020B0604020202020204" pitchFamily="34" charset="0"/>
                        <a:cs typeface="Arial" panose="020B0604020202020204" pitchFamily="34" charset="0"/>
                      </a:endParaRP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07"/>
                  </a:ext>
                </a:extLst>
              </a:tr>
              <a:tr h="3356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a:solidFill>
                            <a:prstClr val="black"/>
                          </a:solidFill>
                          <a:latin typeface="Arial" panose="020B0604020202020204" pitchFamily="34" charset="0"/>
                          <a:cs typeface="Arial" panose="020B0604020202020204" pitchFamily="34" charset="0"/>
                        </a:rPr>
                        <a:t>För fortsatt utvecklingsarbete utifrån handlingsplaner och utveckling av mobila lösningar eller liknande. Fördelas efter befolkning.</a:t>
                      </a:r>
                    </a:p>
                  </a:txBody>
                  <a:tcPr marT="34290" marB="34290">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197 000 000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08"/>
                  </a:ext>
                </a:extLst>
              </a:tr>
              <a:tr h="3215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b="0" dirty="0">
                          <a:solidFill>
                            <a:prstClr val="black"/>
                          </a:solidFill>
                          <a:latin typeface="Arial" panose="020B0604020202020204" pitchFamily="34" charset="0"/>
                          <a:cs typeface="Arial" panose="020B0604020202020204" pitchFamily="34" charset="0"/>
                        </a:rPr>
                        <a:t>För kunskapsbaserad och säker hälso- och sjukvård och socialtjänst. Medlen fördelas efter befolkningsmängd.</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100 000 000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2483675482"/>
                  </a:ext>
                </a:extLst>
              </a:tr>
              <a:tr h="3259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sv-SE" sz="1400" b="1" dirty="0">
                          <a:solidFill>
                            <a:prstClr val="black"/>
                          </a:solidFill>
                          <a:latin typeface="Arial" panose="020B0604020202020204" pitchFamily="34" charset="0"/>
                          <a:cs typeface="Arial" panose="020B0604020202020204" pitchFamily="34" charset="0"/>
                        </a:rPr>
                        <a:t>Totalt till kommunerna:</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tc>
                  <a:txBody>
                    <a:bodyPr/>
                    <a:lstStyle/>
                    <a:p>
                      <a:pPr algn="r"/>
                      <a:r>
                        <a:rPr lang="sv-SE" sz="1400" b="1" dirty="0">
                          <a:latin typeface="Arial" panose="020B0604020202020204" pitchFamily="34" charset="0"/>
                          <a:cs typeface="Arial" panose="020B0604020202020204" pitchFamily="34" charset="0"/>
                        </a:rPr>
                        <a:t>297 000 000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22812247"/>
                  </a:ext>
                </a:extLst>
              </a:tr>
              <a:tr h="31942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b="1" dirty="0">
                          <a:solidFill>
                            <a:prstClr val="black"/>
                          </a:solidFill>
                          <a:latin typeface="Arial" panose="020B0604020202020204" pitchFamily="34" charset="0"/>
                          <a:cs typeface="Arial" panose="020B0604020202020204" pitchFamily="34" charset="0"/>
                        </a:rPr>
                        <a:t>Länen (kommunerna och/eller regionerna):</a:t>
                      </a:r>
                    </a:p>
                  </a:txBody>
                  <a:tcPr marT="34290" marB="34290">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endParaRPr lang="sv-SE" sz="1400" dirty="0">
                        <a:latin typeface="Arial" panose="020B0604020202020204" pitchFamily="34" charset="0"/>
                        <a:cs typeface="Arial" panose="020B0604020202020204" pitchFamily="34" charset="0"/>
                      </a:endParaRP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09"/>
                  </a:ext>
                </a:extLst>
              </a:tr>
              <a:tr h="36085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fontAlgn="auto">
                        <a:spcBef>
                          <a:spcPts val="0"/>
                        </a:spcBef>
                        <a:spcAft>
                          <a:spcPts val="0"/>
                        </a:spcAft>
                        <a:buFontTx/>
                        <a:buNone/>
                      </a:pPr>
                      <a:r>
                        <a:rPr lang="sv-SE" sz="1400" dirty="0">
                          <a:solidFill>
                            <a:prstClr val="black"/>
                          </a:solidFill>
                          <a:latin typeface="Arial" panose="020B0604020202020204" pitchFamily="34" charset="0"/>
                          <a:cs typeface="Arial" panose="020B0604020202020204" pitchFamily="34" charset="0"/>
                        </a:rPr>
                        <a:t>För att stärka samverkan för personer som har behov av insatser från flera huvudmän. 5 miljoner/län, resten </a:t>
                      </a:r>
                      <a:r>
                        <a:rPr lang="sv-SE" sz="1400">
                          <a:solidFill>
                            <a:prstClr val="black"/>
                          </a:solidFill>
                          <a:latin typeface="Arial" panose="020B0604020202020204" pitchFamily="34" charset="0"/>
                          <a:cs typeface="Arial" panose="020B0604020202020204" pitchFamily="34" charset="0"/>
                        </a:rPr>
                        <a:t>efter befolkningsmängd. </a:t>
                      </a:r>
                      <a:endParaRPr lang="sv-SE" sz="1400" baseline="0" dirty="0">
                        <a:solidFill>
                          <a:prstClr val="black"/>
                        </a:solidFill>
                        <a:latin typeface="Arial" panose="020B0604020202020204" pitchFamily="34" charset="0"/>
                        <a:cs typeface="Arial" panose="020B0604020202020204" pitchFamily="34" charset="0"/>
                      </a:endParaRPr>
                    </a:p>
                  </a:txBody>
                  <a:tcPr marT="34290" marB="34290">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200 000 000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10"/>
                  </a:ext>
                </a:extLst>
              </a:tr>
              <a:tr h="331241">
                <a:tc>
                  <a:txBody>
                    <a:bodyPr/>
                    <a:lstStyle/>
                    <a:p>
                      <a:pPr marL="0" indent="0" fontAlgn="auto">
                        <a:spcBef>
                          <a:spcPts val="0"/>
                        </a:spcBef>
                        <a:spcAft>
                          <a:spcPts val="0"/>
                        </a:spcAft>
                        <a:buFontTx/>
                        <a:buNone/>
                      </a:pPr>
                      <a:r>
                        <a:rPr lang="sv-SE" sz="1400" baseline="0" dirty="0">
                          <a:solidFill>
                            <a:prstClr val="black"/>
                          </a:solidFill>
                          <a:latin typeface="Arial" panose="020B0604020202020204" pitchFamily="34" charset="0"/>
                          <a:cs typeface="Arial" panose="020B0604020202020204" pitchFamily="34" charset="0"/>
                        </a:rPr>
                        <a:t>För att stärka brukarmedverkan. 2 miljoner var till storstadsregionerna, övriga 1 miljon/län</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24 000 000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480046206"/>
                  </a:ext>
                </a:extLst>
              </a:tr>
              <a:tr h="351664">
                <a:tc>
                  <a:txBody>
                    <a:bodyPr/>
                    <a:lstStyle/>
                    <a:p>
                      <a:pPr marL="0" indent="0" fontAlgn="auto">
                        <a:spcBef>
                          <a:spcPts val="0"/>
                        </a:spcBef>
                        <a:spcAft>
                          <a:spcPts val="0"/>
                        </a:spcAft>
                        <a:buFontTx/>
                        <a:buNone/>
                      </a:pPr>
                      <a:r>
                        <a:rPr lang="sv-SE" sz="1400" baseline="0" dirty="0">
                          <a:solidFill>
                            <a:prstClr val="black"/>
                          </a:solidFill>
                          <a:latin typeface="Arial" panose="020B0604020202020204" pitchFamily="34" charset="0"/>
                          <a:cs typeface="Arial" panose="020B0604020202020204" pitchFamily="34" charset="0"/>
                        </a:rPr>
                        <a:t>För att stärka det suicidpreventiva arbetet på lokal och regional nivå. Medlen fördelas efter befolkningsmängd. </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200 000 000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463882266"/>
                  </a:ext>
                </a:extLst>
              </a:tr>
              <a:tr h="335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dk1"/>
                          </a:solidFill>
                          <a:effectLst/>
                          <a:latin typeface="Arial" panose="020B0604020202020204" pitchFamily="34" charset="0"/>
                          <a:ea typeface="+mn-ea"/>
                          <a:cs typeface="Arial" panose="020B0604020202020204" pitchFamily="34" charset="0"/>
                        </a:rPr>
                        <a:t>Till ungdomsmottagningarna för arbete med att främja psykisk hälsa. Medlen fördelas efter andelen barn och unga 0–25 år. </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dirty="0">
                          <a:latin typeface="Arial" panose="020B0604020202020204" pitchFamily="34" charset="0"/>
                          <a:cs typeface="Arial" panose="020B0604020202020204" pitchFamily="34" charset="0"/>
                        </a:rPr>
                        <a:t>150 000 000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2350281296"/>
                  </a:ext>
                </a:extLst>
              </a:tr>
              <a:tr h="30610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400" b="1" kern="1200" dirty="0">
                          <a:solidFill>
                            <a:schemeClr val="dk1"/>
                          </a:solidFill>
                          <a:effectLst/>
                          <a:latin typeface="Arial" panose="020B0604020202020204" pitchFamily="34" charset="0"/>
                          <a:ea typeface="+mn-ea"/>
                          <a:cs typeface="Arial" panose="020B0604020202020204" pitchFamily="34" charset="0"/>
                        </a:rPr>
                        <a:t>Totalt till länen:</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b="1" dirty="0">
                          <a:latin typeface="Arial" panose="020B0604020202020204" pitchFamily="34" charset="0"/>
                          <a:cs typeface="Arial" panose="020B0604020202020204" pitchFamily="34" charset="0"/>
                        </a:rPr>
                        <a:t>574 000 000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214987654"/>
                  </a:ext>
                </a:extLst>
              </a:tr>
              <a:tr h="31942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fontAlgn="auto">
                        <a:spcBef>
                          <a:spcPts val="0"/>
                        </a:spcBef>
                        <a:spcAft>
                          <a:spcPts val="0"/>
                        </a:spcAft>
                        <a:buFontTx/>
                        <a:buNone/>
                      </a:pPr>
                      <a:r>
                        <a:rPr lang="sv-SE" sz="1400" b="1" dirty="0">
                          <a:solidFill>
                            <a:prstClr val="black"/>
                          </a:solidFill>
                          <a:latin typeface="Arial" panose="020B0604020202020204" pitchFamily="34" charset="0"/>
                          <a:cs typeface="Arial" panose="020B0604020202020204" pitchFamily="34" charset="0"/>
                        </a:rPr>
                        <a:t>Utvecklingsmedel till SKR för samordning och stöd:</a:t>
                      </a:r>
                      <a:endParaRPr lang="sv-SE" sz="1400" dirty="0">
                        <a:solidFill>
                          <a:prstClr val="black"/>
                        </a:solidFill>
                        <a:latin typeface="Arial" panose="020B0604020202020204" pitchFamily="34" charset="0"/>
                        <a:cs typeface="Arial" panose="020B0604020202020204" pitchFamily="34" charset="0"/>
                      </a:endParaRPr>
                    </a:p>
                  </a:txBody>
                  <a:tcPr marT="34290" marB="34290">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endParaRPr lang="sv-SE" sz="1400" dirty="0">
                        <a:latin typeface="Arial" panose="020B0604020202020204" pitchFamily="34" charset="0"/>
                        <a:cs typeface="Arial" panose="020B0604020202020204" pitchFamily="34" charset="0"/>
                      </a:endParaRP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11"/>
                  </a:ext>
                </a:extLst>
              </a:tr>
              <a:tr h="5577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l" fontAlgn="auto">
                        <a:spcBef>
                          <a:spcPts val="0"/>
                        </a:spcBef>
                        <a:spcAft>
                          <a:spcPts val="0"/>
                        </a:spcAft>
                        <a:buFontTx/>
                        <a:buNone/>
                      </a:pPr>
                      <a:r>
                        <a:rPr lang="sv-SE" sz="1400" b="0" baseline="0" dirty="0">
                          <a:solidFill>
                            <a:prstClr val="black"/>
                          </a:solidFill>
                          <a:latin typeface="Arial" panose="020B0604020202020204" pitchFamily="34" charset="0"/>
                          <a:cs typeface="Arial" panose="020B0604020202020204" pitchFamily="34" charset="0"/>
                        </a:rPr>
                        <a:t>För att samordna huvudmännens utvecklingsarbete och utveckla initiativ och lösningar som kan användas som stöd till lokalt och regionalt förbättringsarbete.</a:t>
                      </a:r>
                      <a:endParaRPr lang="sv-SE" sz="1400" b="0" dirty="0">
                        <a:solidFill>
                          <a:prstClr val="black"/>
                        </a:solidFill>
                        <a:latin typeface="Arial" panose="020B0604020202020204" pitchFamily="34" charset="0"/>
                        <a:cs typeface="Arial" panose="020B0604020202020204" pitchFamily="34" charset="0"/>
                      </a:endParaRPr>
                    </a:p>
                  </a:txBody>
                  <a:tcPr marT="34290" marB="34290">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460A">
                        <a:alpha val="18000"/>
                      </a:srgbClr>
                    </a:solidFill>
                  </a:tcPr>
                </a:tc>
                <a:tc>
                  <a:txBody>
                    <a:bodyPr/>
                    <a:lstStyle/>
                    <a:p>
                      <a:pPr algn="r"/>
                      <a:r>
                        <a:rPr lang="sv-SE" sz="1400" b="0" dirty="0">
                          <a:latin typeface="Arial" panose="020B0604020202020204" pitchFamily="34" charset="0"/>
                          <a:cs typeface="Arial" panose="020B0604020202020204" pitchFamily="34" charset="0"/>
                        </a:rPr>
                        <a:t>25 500 000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12"/>
                  </a:ext>
                </a:extLst>
              </a:tr>
              <a:tr h="31398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r" fontAlgn="auto">
                        <a:spcBef>
                          <a:spcPts val="0"/>
                        </a:spcBef>
                        <a:spcAft>
                          <a:spcPts val="0"/>
                        </a:spcAft>
                        <a:buFont typeface="Arial" panose="020B0604020202020204" pitchFamily="34" charset="0"/>
                        <a:buNone/>
                      </a:pPr>
                      <a:r>
                        <a:rPr lang="sv-SE" sz="1400" b="1" dirty="0">
                          <a:solidFill>
                            <a:prstClr val="black"/>
                          </a:solidFill>
                          <a:latin typeface="Arial" panose="020B0604020202020204" pitchFamily="34" charset="0"/>
                          <a:cs typeface="Arial" panose="020B0604020202020204" pitchFamily="34" charset="0"/>
                        </a:rPr>
                        <a:t>Totalt hela överenskommelsen:</a:t>
                      </a:r>
                    </a:p>
                  </a:txBody>
                  <a:tcPr marT="34290" marB="3429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tc>
                  <a:txBody>
                    <a:bodyPr/>
                    <a:lstStyle/>
                    <a:p>
                      <a:pPr algn="r"/>
                      <a:r>
                        <a:rPr lang="sv-SE" sz="1400" b="1" dirty="0">
                          <a:latin typeface="Arial" panose="020B0604020202020204" pitchFamily="34" charset="0"/>
                          <a:cs typeface="Arial" panose="020B0604020202020204" pitchFamily="34" charset="0"/>
                        </a:rPr>
                        <a:t>1 640 500 000</a:t>
                      </a:r>
                    </a:p>
                  </a:txBody>
                  <a:tcPr marT="34290" marB="3429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460A">
                        <a:alpha val="18000"/>
                      </a:srgb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31888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64232" y="498936"/>
            <a:ext cx="9609825" cy="1173537"/>
          </a:xfrm>
        </p:spPr>
        <p:txBody>
          <a:bodyPr/>
          <a:lstStyle/>
          <a:p>
            <a:r>
              <a:rPr lang="sv-SE" sz="2800" dirty="0"/>
              <a:t>Insatser som SKR ska genomföra för att stödja kommuner och regioner i utvecklingen</a:t>
            </a:r>
          </a:p>
        </p:txBody>
      </p:sp>
      <p:sp>
        <p:nvSpPr>
          <p:cNvPr id="3" name="Platshållare för innehåll 2"/>
          <p:cNvSpPr>
            <a:spLocks noGrp="1"/>
          </p:cNvSpPr>
          <p:nvPr>
            <p:ph sz="half" idx="1"/>
          </p:nvPr>
        </p:nvSpPr>
        <p:spPr>
          <a:xfrm>
            <a:off x="665999" y="1600313"/>
            <a:ext cx="5306175" cy="4582279"/>
          </a:xfrm>
        </p:spPr>
        <p:txBody>
          <a:bodyPr/>
          <a:lstStyle/>
          <a:p>
            <a:r>
              <a:rPr lang="sv-SE" sz="1600" dirty="0"/>
              <a:t>Arbetssätt och organisering som ökar möjligheterna till att barn och unga får rätt insatser i rätt tid och på rätt nivå.</a:t>
            </a:r>
          </a:p>
          <a:p>
            <a:r>
              <a:rPr lang="sv-SE" sz="1600" dirty="0"/>
              <a:t>Omställningen till en god och nära vård avseende arbetet med psykisk hälsa, psykisk ohälsa och suicidprevention. </a:t>
            </a:r>
          </a:p>
          <a:p>
            <a:r>
              <a:rPr lang="sv-SE" sz="1600" dirty="0"/>
              <a:t>Det lokala och regionala suicidpreventiva arbetet med fokus på handlingsplaner och individ- och verksamhetsinriktade insatser.</a:t>
            </a:r>
          </a:p>
          <a:p>
            <a:r>
              <a:rPr lang="sv-SE" sz="1600" dirty="0"/>
              <a:t>Den psykiatriska heldygnsvården, den psykiatriska tvångsvården och rättspsykiatrin samt genom åtgärder för att minska tvångsåtgärder och stärka samverkan mellan och inom kommuner och regioner vid utskrivning från sluten psykiatrisk vård.</a:t>
            </a:r>
          </a:p>
        </p:txBody>
      </p:sp>
      <p:sp>
        <p:nvSpPr>
          <p:cNvPr id="8" name="Platshållare för innehåll 7"/>
          <p:cNvSpPr>
            <a:spLocks noGrp="1"/>
          </p:cNvSpPr>
          <p:nvPr>
            <p:ph sz="half" idx="2"/>
          </p:nvPr>
        </p:nvSpPr>
        <p:spPr>
          <a:xfrm>
            <a:off x="6161924" y="1600313"/>
            <a:ext cx="5306175" cy="4582279"/>
          </a:xfrm>
        </p:spPr>
        <p:txBody>
          <a:bodyPr/>
          <a:lstStyle/>
          <a:p>
            <a:r>
              <a:rPr lang="sv-SE" sz="1600" dirty="0"/>
              <a:t>Den </a:t>
            </a:r>
            <a:r>
              <a:rPr lang="sv-SE" sz="1600" dirty="0" err="1"/>
              <a:t>prehospitala</a:t>
            </a:r>
            <a:r>
              <a:rPr lang="sv-SE" sz="1600" dirty="0"/>
              <a:t> akutpsykiatrin, mobila lösningar och liknande samt att utveckla den digitala vården och omsorgen samt digitala lösningar.</a:t>
            </a:r>
          </a:p>
          <a:p>
            <a:r>
              <a:rPr lang="sv-SE" sz="1600" dirty="0"/>
              <a:t>Krisstöd och den psykiatriska traumavården. </a:t>
            </a:r>
          </a:p>
          <a:p>
            <a:r>
              <a:rPr lang="sv-SE" sz="1600" dirty="0"/>
              <a:t>Vården och omsorgen för personer med allvarliga, långvariga eller livslånga psykiatriska tillstånd eller för personer med stora samordningsbehov.</a:t>
            </a:r>
          </a:p>
          <a:p>
            <a:r>
              <a:rPr lang="sv-SE" sz="1600" dirty="0"/>
              <a:t>Stödja spridningen, användningen och implementeringen av nationella riktlinjer och nationella vård- och insatsprogram, i kommuner och regioner, för att i förlängningen få mer jämlika och kunskapsbaserade insatser.</a:t>
            </a:r>
          </a:p>
          <a:p>
            <a:r>
              <a:rPr lang="sv-SE" sz="1600" dirty="0"/>
              <a:t>Bidra med samordning och erfarenhetsutbyte kring utvecklingsarbetet och stöd till uppföljning och analyser som kan vara av intresse för flera kommuner och regioner.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2023-01-17</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Platshållare för sidfo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Avdelningen för vård och omsorg</a:t>
            </a: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9D212-3966-4D00-A59B-EFC19ACC45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18487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D33E6C-43DD-574C-1120-7C7F273B0601}"/>
              </a:ext>
            </a:extLst>
          </p:cNvPr>
          <p:cNvSpPr>
            <a:spLocks noGrp="1"/>
          </p:cNvSpPr>
          <p:nvPr>
            <p:ph type="title"/>
          </p:nvPr>
        </p:nvSpPr>
        <p:spPr/>
        <p:txBody>
          <a:bodyPr/>
          <a:lstStyle/>
          <a:p>
            <a:r>
              <a:rPr lang="sv-SE" dirty="0"/>
              <a:t>Samverkan med myndigheter</a:t>
            </a:r>
          </a:p>
        </p:txBody>
      </p:sp>
      <p:sp>
        <p:nvSpPr>
          <p:cNvPr id="6" name="Platshållare för innehåll 5">
            <a:extLst>
              <a:ext uri="{FF2B5EF4-FFF2-40B4-BE49-F238E27FC236}">
                <a16:creationId xmlns:a16="http://schemas.microsoft.com/office/drawing/2014/main" id="{378B4504-3BEA-8094-239B-719DD1F6D8D2}"/>
              </a:ext>
            </a:extLst>
          </p:cNvPr>
          <p:cNvSpPr>
            <a:spLocks noGrp="1"/>
          </p:cNvSpPr>
          <p:nvPr>
            <p:ph idx="1"/>
          </p:nvPr>
        </p:nvSpPr>
        <p:spPr/>
        <p:txBody>
          <a:bodyPr/>
          <a:lstStyle/>
          <a:p>
            <a:r>
              <a:rPr lang="sv-SE" dirty="0"/>
              <a:t>SKR ska även samverka med Folkhälsomyndigheten och Socialstyrelsen i deras uppdrag att ta fram anvisningar till kommuner och regioner för hur insatserna i överenskommelsen ska redovisas.</a:t>
            </a:r>
          </a:p>
          <a:p>
            <a:r>
              <a:rPr lang="sv-SE" dirty="0"/>
              <a:t>SKR ska därtill, senast den 31 januari 2023, till Socialdepartementet inkomma med uppgifter om mottagare för de länsgemensamma medlen, baserat på uppgifter från kommuner och regioner. </a:t>
            </a:r>
          </a:p>
        </p:txBody>
      </p:sp>
      <p:sp>
        <p:nvSpPr>
          <p:cNvPr id="7" name="Platshållare för datum 6">
            <a:extLst>
              <a:ext uri="{FF2B5EF4-FFF2-40B4-BE49-F238E27FC236}">
                <a16:creationId xmlns:a16="http://schemas.microsoft.com/office/drawing/2014/main" id="{50A3EFAF-F31A-3233-A893-22D419B8CA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2023-01-17</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D40E1E60-4A6C-9C0C-35D0-0626D0BC0D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958E6AF-D15E-0A39-0BE0-78D70D52E0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785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1"/>
          <p:cNvSpPr>
            <a:spLocks noGrp="1"/>
          </p:cNvSpPr>
          <p:nvPr>
            <p:ph type="title"/>
          </p:nvPr>
        </p:nvSpPr>
        <p:spPr>
          <a:xfrm>
            <a:off x="664241" y="874602"/>
            <a:ext cx="9609825" cy="1231392"/>
          </a:xfrm>
        </p:spPr>
        <p:txBody>
          <a:bodyPr/>
          <a:lstStyle/>
          <a:p>
            <a:r>
              <a:rPr lang="sv-SE" sz="3600" dirty="0"/>
              <a:t>Ekonomisk omfattning av ÖK</a:t>
            </a:r>
          </a:p>
        </p:txBody>
      </p:sp>
      <p:sp>
        <p:nvSpPr>
          <p:cNvPr id="5" name="Platshållare för innehåll 2"/>
          <p:cNvSpPr>
            <a:spLocks noGrp="1"/>
          </p:cNvSpPr>
          <p:nvPr>
            <p:ph idx="1"/>
          </p:nvPr>
        </p:nvSpPr>
        <p:spPr>
          <a:xfrm>
            <a:off x="664241" y="2190403"/>
            <a:ext cx="9609825" cy="3738598"/>
          </a:xfrm>
        </p:spPr>
        <p:txBody>
          <a:bodyPr/>
          <a:lstStyle/>
          <a:p>
            <a:pPr marL="30163" indent="0">
              <a:buNone/>
            </a:pPr>
            <a:r>
              <a:rPr lang="sv-SE" dirty="0"/>
              <a:t>Överenskommelsen omfattar totalt 6 394,5 miljoner kronor. </a:t>
            </a:r>
          </a:p>
          <a:p>
            <a:r>
              <a:rPr lang="sv-SE" dirty="0"/>
              <a:t>5 043 miljoner kronor till regionerna </a:t>
            </a:r>
          </a:p>
          <a:p>
            <a:r>
              <a:rPr lang="sv-SE" dirty="0"/>
              <a:t>1 050 miljoner till kommunerna </a:t>
            </a:r>
          </a:p>
          <a:p>
            <a:r>
              <a:rPr lang="sv-SE" dirty="0"/>
              <a:t>250 miljoner kronor är avsatta för kommuner och regioner gemensamt för VFU för sjuksköterskor</a:t>
            </a:r>
          </a:p>
          <a:p>
            <a:r>
              <a:rPr lang="sv-SE" dirty="0"/>
              <a:t>51,5 miljoner till SKR för att stödja regioner och kommuner i utvecklingen</a:t>
            </a:r>
          </a:p>
          <a:p>
            <a:endParaRPr lang="sv-SE" dirty="0"/>
          </a:p>
        </p:txBody>
      </p:sp>
    </p:spTree>
    <p:extLst>
      <p:ext uri="{BB962C8B-B14F-4D97-AF65-F5344CB8AC3E}">
        <p14:creationId xmlns:p14="http://schemas.microsoft.com/office/powerpoint/2010/main" val="300414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946B40-44AA-418D-D183-588E513213D1}"/>
              </a:ext>
            </a:extLst>
          </p:cNvPr>
          <p:cNvSpPr>
            <a:spLocks noGrp="1"/>
          </p:cNvSpPr>
          <p:nvPr>
            <p:ph type="title"/>
          </p:nvPr>
        </p:nvSpPr>
        <p:spPr/>
        <p:txBody>
          <a:bodyPr/>
          <a:lstStyle/>
          <a:p>
            <a:r>
              <a:rPr lang="sv-SE" sz="3600" dirty="0"/>
              <a:t>Kommuners och regioners redovisning och uppföljning av överenskommelsen</a:t>
            </a:r>
          </a:p>
        </p:txBody>
      </p:sp>
      <p:sp>
        <p:nvSpPr>
          <p:cNvPr id="3" name="Platshållare för innehåll 2">
            <a:extLst>
              <a:ext uri="{FF2B5EF4-FFF2-40B4-BE49-F238E27FC236}">
                <a16:creationId xmlns:a16="http://schemas.microsoft.com/office/drawing/2014/main" id="{EE5F61B0-24DA-3825-7E4A-5688BFAA9CBA}"/>
              </a:ext>
            </a:extLst>
          </p:cNvPr>
          <p:cNvSpPr>
            <a:spLocks noGrp="1"/>
          </p:cNvSpPr>
          <p:nvPr>
            <p:ph idx="1"/>
          </p:nvPr>
        </p:nvSpPr>
        <p:spPr/>
        <p:txBody>
          <a:bodyPr/>
          <a:lstStyle/>
          <a:p>
            <a:r>
              <a:rPr lang="sv-SE" dirty="0"/>
              <a:t>31 januari är sista svarsdatum för redovisning och inrapportering av insatserna i överenskommelsen 2022.</a:t>
            </a:r>
          </a:p>
          <a:p>
            <a:r>
              <a:rPr lang="sv-SE" dirty="0"/>
              <a:t>Redovisning av insatser som har genomförts samt användning och förbrukning av medel för verksamhetsåret 2023 ska inrapporteras senast den 31 mars 2024 i det enkätverktyg som tillhandahålls av Socialstyrelsen.</a:t>
            </a:r>
          </a:p>
        </p:txBody>
      </p:sp>
      <p:sp>
        <p:nvSpPr>
          <p:cNvPr id="4" name="Platshållare för datum 3">
            <a:extLst>
              <a:ext uri="{FF2B5EF4-FFF2-40B4-BE49-F238E27FC236}">
                <a16:creationId xmlns:a16="http://schemas.microsoft.com/office/drawing/2014/main" id="{73C3DF2F-C35A-0214-D704-B347CE7867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2023-01-17</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8386090-C469-0A27-5FC1-533F5AF268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21762F57-92A9-7BBC-61E5-98E16226A1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81590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Kontakt</a:t>
            </a:r>
          </a:p>
        </p:txBody>
      </p:sp>
      <p:sp>
        <p:nvSpPr>
          <p:cNvPr id="3" name="Platshållare för innehåll 2"/>
          <p:cNvSpPr>
            <a:spLocks noGrp="1"/>
          </p:cNvSpPr>
          <p:nvPr>
            <p:ph idx="1"/>
          </p:nvPr>
        </p:nvSpPr>
        <p:spPr>
          <a:xfrm>
            <a:off x="664232" y="2495203"/>
            <a:ext cx="9609825" cy="1806341"/>
          </a:xfrm>
        </p:spPr>
        <p:txBody>
          <a:bodyPr/>
          <a:lstStyle/>
          <a:p>
            <a:pPr marL="30163" indent="0">
              <a:buNone/>
            </a:pPr>
            <a:r>
              <a:rPr lang="sv-SE" sz="2000" b="1" dirty="0"/>
              <a:t>Mikael Malm</a:t>
            </a:r>
            <a:r>
              <a:rPr lang="sv-SE" sz="2000" dirty="0"/>
              <a:t>, handläggare, 08-452 78 31</a:t>
            </a:r>
            <a:br>
              <a:rPr lang="sv-SE" sz="2000" dirty="0"/>
            </a:br>
            <a:r>
              <a:rPr lang="sv-SE" sz="2000" dirty="0">
                <a:hlinkClick r:id="rId3"/>
              </a:rPr>
              <a:t>mikael.malm@skr.se</a:t>
            </a:r>
            <a:endParaRPr lang="sv-SE" sz="2000" dirty="0"/>
          </a:p>
          <a:p>
            <a:pPr marL="30163" indent="0">
              <a:spcAft>
                <a:spcPts val="0"/>
              </a:spcAft>
              <a:buNone/>
            </a:pPr>
            <a:r>
              <a:rPr lang="sv-SE" sz="2000" b="1" dirty="0"/>
              <a:t>Lisa Minell, </a:t>
            </a:r>
            <a:r>
              <a:rPr lang="sv-SE" sz="2000" dirty="0"/>
              <a:t>konsult, 08-452 73 78</a:t>
            </a:r>
          </a:p>
          <a:p>
            <a:pPr marL="30163" indent="0">
              <a:spcAft>
                <a:spcPts val="0"/>
              </a:spcAft>
              <a:buNone/>
            </a:pPr>
            <a:r>
              <a:rPr lang="sv-SE" sz="2000" dirty="0">
                <a:hlinkClick r:id="rId4"/>
              </a:rPr>
              <a:t>lisa.minell@skr.se</a:t>
            </a:r>
            <a:r>
              <a:rPr lang="sv-SE" sz="2000" dirty="0"/>
              <a: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2023-01-17</a:t>
            </a: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 för vård och omsorg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Platshållare för bildnumm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2915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664241" y="874602"/>
            <a:ext cx="9609825" cy="1231392"/>
          </a:xfrm>
        </p:spPr>
        <p:txBody>
          <a:bodyPr/>
          <a:lstStyle/>
          <a:p>
            <a:r>
              <a:rPr lang="sv-SE" sz="3600" dirty="0"/>
              <a:t>Överenskommelsens utvecklingsområden </a:t>
            </a:r>
            <a:br>
              <a:rPr lang="sv-SE" sz="3600" dirty="0"/>
            </a:br>
            <a:r>
              <a:rPr lang="sv-SE" sz="3600" dirty="0"/>
              <a:t> </a:t>
            </a:r>
          </a:p>
        </p:txBody>
      </p:sp>
      <p:sp>
        <p:nvSpPr>
          <p:cNvPr id="5" name="Platshållare för innehåll 2"/>
          <p:cNvSpPr>
            <a:spLocks noGrp="1"/>
          </p:cNvSpPr>
          <p:nvPr>
            <p:ph idx="1"/>
          </p:nvPr>
        </p:nvSpPr>
        <p:spPr>
          <a:xfrm>
            <a:off x="664240" y="2105994"/>
            <a:ext cx="9609825" cy="3738598"/>
          </a:xfrm>
        </p:spPr>
        <p:txBody>
          <a:bodyPr/>
          <a:lstStyle/>
          <a:p>
            <a:r>
              <a:rPr lang="sv-SE" dirty="0"/>
              <a:t>Utvecklingen av den nära vården med primärvården som nav</a:t>
            </a:r>
          </a:p>
          <a:p>
            <a:pPr marL="30163" indent="0">
              <a:buNone/>
            </a:pPr>
            <a:endParaRPr lang="sv-SE" dirty="0"/>
          </a:p>
          <a:p>
            <a:r>
              <a:rPr lang="sv-SE" b="1" dirty="0"/>
              <a:t>Goda förutsättningar för vårdens medarbetare</a:t>
            </a:r>
          </a:p>
          <a:p>
            <a:pPr marL="30163" indent="0">
              <a:buNone/>
            </a:pPr>
            <a:endParaRPr lang="sv-SE" dirty="0"/>
          </a:p>
          <a:p>
            <a:r>
              <a:rPr lang="sv-SE" dirty="0"/>
              <a:t>Insatser inom ramen för Vision e-hälsa 2025</a:t>
            </a:r>
          </a:p>
          <a:p>
            <a:endParaRPr lang="sv-SE" dirty="0"/>
          </a:p>
          <a:p>
            <a:r>
              <a:rPr lang="sv-SE" dirty="0"/>
              <a:t>Förstärkning av ambulanssjukvården </a:t>
            </a:r>
          </a:p>
        </p:txBody>
      </p:sp>
    </p:spTree>
    <p:extLst>
      <p:ext uri="{BB962C8B-B14F-4D97-AF65-F5344CB8AC3E}">
        <p14:creationId xmlns:p14="http://schemas.microsoft.com/office/powerpoint/2010/main" val="212299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500699F-03B5-4050-8806-359B6EB912F9}"/>
              </a:ext>
            </a:extLst>
          </p:cNvPr>
          <p:cNvSpPr>
            <a:spLocks noGrp="1"/>
          </p:cNvSpPr>
          <p:nvPr>
            <p:ph idx="1"/>
          </p:nvPr>
        </p:nvSpPr>
        <p:spPr>
          <a:xfrm>
            <a:off x="664233" y="2043856"/>
            <a:ext cx="10170023" cy="3738598"/>
          </a:xfrm>
        </p:spPr>
        <p:txBody>
          <a:bodyPr/>
          <a:lstStyle/>
          <a:p>
            <a:pPr marL="30163" indent="0">
              <a:buNone/>
            </a:pPr>
            <a:r>
              <a:rPr lang="sv-SE" sz="2000" dirty="0">
                <a:latin typeface="+mj-lt"/>
                <a:ea typeface="Times New Roman" panose="02020603050405020304" pitchFamily="18" charset="0"/>
                <a:cs typeface="Times New Roman" panose="02020603050405020304" pitchFamily="18" charset="0"/>
              </a:rPr>
              <a:t>Totalt 3</a:t>
            </a:r>
            <a:r>
              <a:rPr lang="sv-SE" sz="2000" dirty="0">
                <a:latin typeface="+mj-lt"/>
                <a:cs typeface="Times New Roman" panose="02020603050405020304" pitchFamily="18" charset="0"/>
              </a:rPr>
              <a:t> 049 miljoner kronor. </a:t>
            </a:r>
          </a:p>
          <a:p>
            <a:pPr marL="30163" indent="0">
              <a:buNone/>
            </a:pPr>
            <a:r>
              <a:rPr lang="sv-SE" sz="2000" dirty="0">
                <a:latin typeface="+mj-lt"/>
                <a:cs typeface="Times New Roman" panose="02020603050405020304" pitchFamily="18" charset="0"/>
              </a:rPr>
              <a:t>År 2023 fördelas</a:t>
            </a:r>
            <a:r>
              <a:rPr lang="sv-SE" sz="2000" dirty="0">
                <a:effectLst/>
                <a:latin typeface="+mj-lt"/>
                <a:ea typeface="Times New Roman" panose="02020603050405020304" pitchFamily="18" charset="0"/>
                <a:cs typeface="Times New Roman" panose="02020603050405020304" pitchFamily="18" charset="0"/>
              </a:rPr>
              <a:t> </a:t>
            </a:r>
            <a:r>
              <a:rPr lang="sv-SE" sz="2000" dirty="0">
                <a:latin typeface="+mj-lt"/>
                <a:cs typeface="Times New Roman" panose="02020603050405020304" pitchFamily="18" charset="0"/>
              </a:rPr>
              <a:t>1 999 miljoner kronor till regionerna</a:t>
            </a:r>
            <a:r>
              <a:rPr lang="sv-SE" sz="2000" dirty="0">
                <a:effectLst/>
                <a:latin typeface="+mj-lt"/>
                <a:ea typeface="Times New Roman" panose="02020603050405020304" pitchFamily="18" charset="0"/>
                <a:cs typeface="Times New Roman" panose="02020603050405020304" pitchFamily="18" charset="0"/>
              </a:rPr>
              <a:t> och </a:t>
            </a:r>
            <a:r>
              <a:rPr lang="sv-SE" sz="2000" dirty="0">
                <a:latin typeface="+mj-lt"/>
                <a:ea typeface="Times New Roman" panose="02020603050405020304" pitchFamily="18" charset="0"/>
                <a:cs typeface="Times New Roman" panose="02020603050405020304" pitchFamily="18" charset="0"/>
              </a:rPr>
              <a:t>20</a:t>
            </a:r>
            <a:r>
              <a:rPr lang="sv-SE" sz="2000" dirty="0">
                <a:effectLst/>
                <a:latin typeface="+mj-lt"/>
                <a:ea typeface="Times New Roman" panose="02020603050405020304" pitchFamily="18" charset="0"/>
                <a:cs typeface="Times New Roman" panose="02020603050405020304" pitchFamily="18" charset="0"/>
              </a:rPr>
              <a:t>0 miljoner kronor till kommunerna.</a:t>
            </a:r>
          </a:p>
          <a:p>
            <a:pPr marL="30163" indent="0">
              <a:spcAft>
                <a:spcPts val="600"/>
              </a:spcAft>
              <a:buNone/>
            </a:pPr>
            <a:r>
              <a:rPr lang="sv-SE" sz="2000" dirty="0">
                <a:effectLst/>
                <a:latin typeface="+mj-lt"/>
                <a:ea typeface="Times New Roman" panose="02020603050405020304" pitchFamily="18" charset="0"/>
                <a:cs typeface="Times New Roman" panose="02020603050405020304" pitchFamily="18" charset="0"/>
              </a:rPr>
              <a:t>Medlen får användas för följande områden:</a:t>
            </a:r>
          </a:p>
          <a:p>
            <a:pPr marL="720725" indent="-360363">
              <a:spcAft>
                <a:spcPts val="600"/>
              </a:spcAft>
              <a:buFont typeface="Arial" panose="020B0604020202020204" pitchFamily="34" charset="0"/>
              <a:buChar char="•"/>
            </a:pPr>
            <a:r>
              <a:rPr lang="sv-SE" sz="2000" dirty="0">
                <a:latin typeface="+mj-lt"/>
                <a:ea typeface="Times New Roman" panose="02020603050405020304" pitchFamily="18" charset="0"/>
                <a:cs typeface="Times New Roman" panose="02020603050405020304" pitchFamily="18" charset="0"/>
              </a:rPr>
              <a:t>E</a:t>
            </a:r>
            <a:r>
              <a:rPr lang="sv-SE" sz="2000" dirty="0">
                <a:effectLst/>
                <a:latin typeface="+mj-lt"/>
                <a:ea typeface="Times New Roman" panose="02020603050405020304" pitchFamily="18" charset="0"/>
                <a:cs typeface="Times New Roman" panose="02020603050405020304" pitchFamily="18" charset="0"/>
              </a:rPr>
              <a:t>n ändamålsenlig kompetensförsörjning för omställning till en nära vård</a:t>
            </a:r>
          </a:p>
          <a:p>
            <a:pPr marL="720725" indent="-360363">
              <a:spcAft>
                <a:spcPts val="600"/>
              </a:spcAft>
              <a:buFont typeface="Arial" panose="020B0604020202020204" pitchFamily="34" charset="0"/>
              <a:buChar char="•"/>
            </a:pPr>
            <a:r>
              <a:rPr lang="sv-SE" sz="2000" dirty="0">
                <a:latin typeface="+mj-lt"/>
                <a:ea typeface="Times New Roman" panose="02020603050405020304" pitchFamily="18" charset="0"/>
                <a:cs typeface="Times New Roman" panose="02020603050405020304" pitchFamily="18" charset="0"/>
              </a:rPr>
              <a:t>U</a:t>
            </a:r>
            <a:r>
              <a:rPr lang="sv-SE" sz="2000" dirty="0">
                <a:effectLst/>
                <a:latin typeface="+mj-lt"/>
                <a:ea typeface="Times New Roman" panose="02020603050405020304" pitchFamily="18" charset="0"/>
                <a:cs typeface="Times New Roman" panose="02020603050405020304" pitchFamily="18" charset="0"/>
              </a:rPr>
              <a:t>tveckla förutsättningarna på arbetsplatsen</a:t>
            </a:r>
          </a:p>
          <a:p>
            <a:pPr marL="720725" indent="-360363">
              <a:spcAft>
                <a:spcPts val="600"/>
              </a:spcAft>
              <a:buFont typeface="Arial" panose="020B0604020202020204" pitchFamily="34" charset="0"/>
              <a:buChar char="•"/>
            </a:pPr>
            <a:r>
              <a:rPr lang="sv-SE" sz="2000" dirty="0">
                <a:latin typeface="+mj-lt"/>
                <a:ea typeface="Times New Roman" panose="02020603050405020304" pitchFamily="18" charset="0"/>
                <a:cs typeface="Times New Roman" panose="02020603050405020304" pitchFamily="18" charset="0"/>
              </a:rPr>
              <a:t>U</a:t>
            </a:r>
            <a:r>
              <a:rPr lang="sv-SE" sz="2000" dirty="0">
                <a:effectLst/>
                <a:latin typeface="+mj-lt"/>
                <a:ea typeface="Times New Roman" panose="02020603050405020304" pitchFamily="18" charset="0"/>
                <a:cs typeface="Times New Roman" panose="02020603050405020304" pitchFamily="18" charset="0"/>
              </a:rPr>
              <a:t>tbilda vårdens framtida medarbetare</a:t>
            </a:r>
          </a:p>
          <a:p>
            <a:pPr marL="30163" indent="0">
              <a:spcAft>
                <a:spcPts val="600"/>
              </a:spcAft>
              <a:buNone/>
            </a:pPr>
            <a:endParaRPr lang="sv-SE" sz="2000" dirty="0">
              <a:effectLst/>
              <a:latin typeface="+mj-lt"/>
              <a:ea typeface="Times New Roman" panose="02020603050405020304" pitchFamily="18" charset="0"/>
              <a:cs typeface="Times New Roman" panose="02020603050405020304" pitchFamily="18" charset="0"/>
            </a:endParaRPr>
          </a:p>
          <a:p>
            <a:pPr>
              <a:spcAft>
                <a:spcPts val="600"/>
              </a:spcAft>
              <a:buFont typeface="Arial" panose="020B0604020202020204" pitchFamily="34" charset="0"/>
              <a:buChar char="•"/>
            </a:pPr>
            <a:endParaRPr lang="sv-SE" sz="2000" dirty="0">
              <a:latin typeface="+mj-lt"/>
            </a:endParaRPr>
          </a:p>
          <a:p>
            <a:endParaRPr lang="sv-SE" sz="2000" dirty="0"/>
          </a:p>
        </p:txBody>
      </p:sp>
      <p:sp>
        <p:nvSpPr>
          <p:cNvPr id="3" name="Rubrik 2">
            <a:extLst>
              <a:ext uri="{FF2B5EF4-FFF2-40B4-BE49-F238E27FC236}">
                <a16:creationId xmlns:a16="http://schemas.microsoft.com/office/drawing/2014/main" id="{2EC4F001-E7F6-4E41-A0F4-1A7B6B82C332}"/>
              </a:ext>
            </a:extLst>
          </p:cNvPr>
          <p:cNvSpPr>
            <a:spLocks noGrp="1"/>
          </p:cNvSpPr>
          <p:nvPr>
            <p:ph type="title"/>
          </p:nvPr>
        </p:nvSpPr>
        <p:spPr>
          <a:xfrm>
            <a:off x="664233" y="430265"/>
            <a:ext cx="9609825" cy="1231392"/>
          </a:xfrm>
        </p:spPr>
        <p:txBody>
          <a:bodyPr/>
          <a:lstStyle/>
          <a:p>
            <a:pPr marL="30162">
              <a:spcBef>
                <a:spcPts val="600"/>
              </a:spcBef>
              <a:spcAft>
                <a:spcPts val="600"/>
              </a:spcAft>
            </a:pPr>
            <a:r>
              <a:rPr lang="sv-SE" sz="3600" dirty="0"/>
              <a:t>Goda förutsättningar för vårdens medarbetare</a:t>
            </a:r>
          </a:p>
        </p:txBody>
      </p:sp>
      <p:sp>
        <p:nvSpPr>
          <p:cNvPr id="4" name="Platshållare för innehåll 2">
            <a:extLst>
              <a:ext uri="{FF2B5EF4-FFF2-40B4-BE49-F238E27FC236}">
                <a16:creationId xmlns:a16="http://schemas.microsoft.com/office/drawing/2014/main" id="{37BC42FB-827E-45E7-9588-6121AA2A8E3E}"/>
              </a:ext>
            </a:extLst>
          </p:cNvPr>
          <p:cNvSpPr txBox="1">
            <a:spLocks/>
          </p:cNvSpPr>
          <p:nvPr/>
        </p:nvSpPr>
        <p:spPr>
          <a:xfrm>
            <a:off x="-1483119" y="4465605"/>
            <a:ext cx="9609825"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1683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30163" indent="0">
              <a:buNone/>
            </a:pPr>
            <a:r>
              <a:rPr lang="sv-SE" dirty="0"/>
              <a:t>Kan exempelvis användas till: </a:t>
            </a:r>
          </a:p>
          <a:p>
            <a:pPr marL="442913" indent="-412750">
              <a:buFont typeface="Arial" panose="020B0604020202020204" pitchFamily="34" charset="0"/>
              <a:buChar char="•"/>
            </a:pPr>
            <a:r>
              <a:rPr lang="sv-SE" dirty="0"/>
              <a:t>Utveckling av teamet och interprofessionella arbetssätt</a:t>
            </a:r>
          </a:p>
          <a:p>
            <a:pPr marL="442913" indent="-412750">
              <a:buFont typeface="Arial" panose="020B0604020202020204" pitchFamily="34" charset="0"/>
              <a:buChar char="•"/>
            </a:pPr>
            <a:r>
              <a:rPr lang="sv-SE" dirty="0"/>
              <a:t>Utveckla arbetssätten</a:t>
            </a:r>
          </a:p>
          <a:p>
            <a:pPr marL="442913" indent="-412750">
              <a:buFont typeface="Arial" panose="020B0604020202020204" pitchFamily="34" charset="0"/>
              <a:buChar char="•"/>
            </a:pPr>
            <a:r>
              <a:rPr lang="sv-SE" dirty="0"/>
              <a:t>Modeller för kompetens- och karriärutveckling</a:t>
            </a:r>
          </a:p>
          <a:p>
            <a:pPr marL="442913" indent="-412750">
              <a:buFont typeface="Arial" panose="020B0604020202020204" pitchFamily="34" charset="0"/>
              <a:buChar char="•"/>
            </a:pPr>
            <a:r>
              <a:rPr lang="sv-SE" dirty="0"/>
              <a:t>Kapacitets- och produktionsplanering</a:t>
            </a:r>
          </a:p>
          <a:p>
            <a:pPr marL="442913" indent="-412750">
              <a:buFont typeface="Arial" panose="020B0604020202020204" pitchFamily="34" charset="0"/>
              <a:buChar char="•"/>
            </a:pPr>
            <a:r>
              <a:rPr lang="sv-SE" dirty="0"/>
              <a:t>Stärka samverkan mellan regioner och kommuner</a:t>
            </a:r>
          </a:p>
        </p:txBody>
      </p:sp>
      <p:sp>
        <p:nvSpPr>
          <p:cNvPr id="2" name="Rubrik 1"/>
          <p:cNvSpPr>
            <a:spLocks noGrp="1"/>
          </p:cNvSpPr>
          <p:nvPr>
            <p:ph type="title"/>
          </p:nvPr>
        </p:nvSpPr>
        <p:spPr/>
        <p:txBody>
          <a:bodyPr/>
          <a:lstStyle/>
          <a:p>
            <a:pPr marL="571500" indent="-571500">
              <a:buFont typeface="Arial" panose="020B0604020202020204" pitchFamily="34" charset="0"/>
              <a:buChar char="•"/>
            </a:pPr>
            <a:r>
              <a:rPr lang="sv-SE" sz="3600" dirty="0"/>
              <a:t>En ändamålsenlig kompetensförsörjning</a:t>
            </a:r>
          </a:p>
        </p:txBody>
      </p:sp>
    </p:spTree>
    <p:extLst>
      <p:ext uri="{BB962C8B-B14F-4D97-AF65-F5344CB8AC3E}">
        <p14:creationId xmlns:p14="http://schemas.microsoft.com/office/powerpoint/2010/main" val="126744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30163" indent="0">
              <a:buNone/>
            </a:pPr>
            <a:r>
              <a:rPr lang="sv-SE" dirty="0"/>
              <a:t>Kan exempelvis användas till att: </a:t>
            </a:r>
          </a:p>
          <a:p>
            <a:pPr marL="442913" indent="-412750">
              <a:buFont typeface="Arial" panose="020B0604020202020204" pitchFamily="34" charset="0"/>
              <a:buChar char="•"/>
            </a:pPr>
            <a:r>
              <a:rPr lang="sv-SE" dirty="0"/>
              <a:t>Stödja hälsofrämjande och hållbar arbetsmiljö</a:t>
            </a:r>
          </a:p>
          <a:p>
            <a:pPr marL="442913" indent="-412750">
              <a:buFont typeface="Arial" panose="020B0604020202020204" pitchFamily="34" charset="0"/>
              <a:buChar char="•"/>
            </a:pPr>
            <a:r>
              <a:rPr lang="sv-SE" dirty="0"/>
              <a:t>Stärka förutsättningarna för ledarskapet</a:t>
            </a:r>
          </a:p>
          <a:p>
            <a:pPr marL="442913" indent="-412750">
              <a:buFont typeface="Arial" panose="020B0604020202020204" pitchFamily="34" charset="0"/>
              <a:buChar char="•"/>
            </a:pPr>
            <a:r>
              <a:rPr lang="sv-SE" dirty="0"/>
              <a:t>Använda kompetens rätt</a:t>
            </a:r>
          </a:p>
          <a:p>
            <a:pPr marL="442913" indent="-412750">
              <a:buFont typeface="Arial" panose="020B0604020202020204" pitchFamily="34" charset="0"/>
              <a:buChar char="•"/>
            </a:pPr>
            <a:r>
              <a:rPr lang="sv-SE" dirty="0"/>
              <a:t>Minska behov av inhyrd personal</a:t>
            </a:r>
          </a:p>
          <a:p>
            <a:pPr marL="30163" indent="0">
              <a:buNone/>
            </a:pPr>
            <a:endParaRPr lang="sv-SE" dirty="0"/>
          </a:p>
          <a:p>
            <a:endParaRPr lang="sv-SE" dirty="0"/>
          </a:p>
        </p:txBody>
      </p:sp>
      <p:sp>
        <p:nvSpPr>
          <p:cNvPr id="2" name="Rubrik 1"/>
          <p:cNvSpPr>
            <a:spLocks noGrp="1"/>
          </p:cNvSpPr>
          <p:nvPr>
            <p:ph type="title"/>
          </p:nvPr>
        </p:nvSpPr>
        <p:spPr/>
        <p:txBody>
          <a:bodyPr/>
          <a:lstStyle/>
          <a:p>
            <a:pPr marL="571500" indent="-571500">
              <a:buFont typeface="Arial" panose="020B0604020202020204" pitchFamily="34" charset="0"/>
              <a:buChar char="•"/>
            </a:pPr>
            <a:r>
              <a:rPr lang="sv-SE" sz="3600" dirty="0"/>
              <a:t>Utveckla förutsättningarna på arbetsplatsen</a:t>
            </a:r>
          </a:p>
        </p:txBody>
      </p:sp>
    </p:spTree>
    <p:extLst>
      <p:ext uri="{BB962C8B-B14F-4D97-AF65-F5344CB8AC3E}">
        <p14:creationId xmlns:p14="http://schemas.microsoft.com/office/powerpoint/2010/main" val="1341399250"/>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0.xml><?xml version="1.0" encoding="utf-8"?>
<a:theme xmlns:a="http://schemas.openxmlformats.org/drawingml/2006/main" name="4_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B89EF165-2CBC-45BD-AA2F-B5486EFAD403}" vid="{3F5E6311-99C4-451D-B1A9-747533F76B6E}"/>
    </a:ext>
  </a:extLst>
</a:theme>
</file>

<file path=ppt/theme/theme11.xml><?xml version="1.0" encoding="utf-8"?>
<a:theme xmlns:a="http://schemas.openxmlformats.org/drawingml/2006/main" name="3_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B89EF165-2CBC-45BD-AA2F-B5486EFAD403}" vid="{3F5E6311-99C4-451D-B1A9-747533F76B6E}"/>
    </a:ext>
  </a:extLst>
</a:theme>
</file>

<file path=ppt/theme/theme12.xml><?xml version="1.0" encoding="utf-8"?>
<a:theme xmlns:a="http://schemas.openxmlformats.org/drawingml/2006/main" name="6_Vit SKL PPT">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7A82D390-1A40-4887-B4B6-55AE438167B8}"/>
    </a:ext>
  </a:extLst>
</a:theme>
</file>

<file path=ppt/theme/theme13.xml><?xml version="1.0" encoding="utf-8"?>
<a:theme xmlns:a="http://schemas.openxmlformats.org/drawingml/2006/main" name="5_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B89EF165-2CBC-45BD-AA2F-B5486EFAD403}" vid="{3F5E6311-99C4-451D-B1A9-747533F76B6E}"/>
    </a:ext>
  </a:ext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B89EF165-2CBC-45BD-AA2F-B5486EFAD403}" vid="{0A3FEB24-E917-4951-8869-97B28E3DACC4}"/>
    </a:ext>
  </a:extLst>
</a:theme>
</file>

<file path=ppt/theme/theme8.xml><?xml version="1.0" encoding="utf-8"?>
<a:theme xmlns:a="http://schemas.openxmlformats.org/drawingml/2006/main" name="2_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B89EF165-2CBC-45BD-AA2F-B5486EFAD403}" vid="{3F5E6311-99C4-451D-B1A9-747533F76B6E}"/>
    </a:ext>
  </a:extLst>
</a:theme>
</file>

<file path=ppt/theme/theme9.xml><?xml version="1.0" encoding="utf-8"?>
<a:theme xmlns:a="http://schemas.openxmlformats.org/drawingml/2006/main" name="6_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0D570E73-054C-4605-8AA2-FD84508492E2}"/>
    </a:ext>
  </a:extLst>
</a:theme>
</file>

<file path=ppt/theme/themeOverride1.xml><?xml version="1.0" encoding="utf-8"?>
<a:themeOverride xmlns:a="http://schemas.openxmlformats.org/drawingml/2006/main">
  <a:clrScheme name="SKR">
    <a:dk1>
      <a:sysClr val="windowText" lastClr="000000"/>
    </a:dk1>
    <a:lt1>
      <a:sysClr val="window" lastClr="FFFFFF"/>
    </a:lt1>
    <a:dk2>
      <a:srgbClr val="44546A"/>
    </a:dk2>
    <a:lt2>
      <a:srgbClr val="E7E6E6"/>
    </a:lt2>
    <a:accent1>
      <a:srgbClr val="005A69"/>
    </a:accent1>
    <a:accent2>
      <a:srgbClr val="E06C00"/>
    </a:accent2>
    <a:accent3>
      <a:srgbClr val="7D2B40"/>
    </a:accent3>
    <a:accent4>
      <a:srgbClr val="0071A1"/>
    </a:accent4>
    <a:accent5>
      <a:srgbClr val="7A5589"/>
    </a:accent5>
    <a:accent6>
      <a:srgbClr val="3A6E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KR">
    <a:dk1>
      <a:sysClr val="windowText" lastClr="000000"/>
    </a:dk1>
    <a:lt1>
      <a:sysClr val="window" lastClr="FFFFFF"/>
    </a:lt1>
    <a:dk2>
      <a:srgbClr val="44546A"/>
    </a:dk2>
    <a:lt2>
      <a:srgbClr val="E7E6E6"/>
    </a:lt2>
    <a:accent1>
      <a:srgbClr val="005A69"/>
    </a:accent1>
    <a:accent2>
      <a:srgbClr val="E06C00"/>
    </a:accent2>
    <a:accent3>
      <a:srgbClr val="7D2B40"/>
    </a:accent3>
    <a:accent4>
      <a:srgbClr val="0071A1"/>
    </a:accent4>
    <a:accent5>
      <a:srgbClr val="7A5589"/>
    </a:accent5>
    <a:accent6>
      <a:srgbClr val="3A6E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SKR</Template>
  <TotalTime>1975</TotalTime>
  <Words>4650</Words>
  <Application>Microsoft Office PowerPoint</Application>
  <PresentationFormat>Bredbild</PresentationFormat>
  <Paragraphs>422</Paragraphs>
  <Slides>51</Slides>
  <Notes>18</Notes>
  <HiddenSlides>2</HiddenSlides>
  <MMClips>0</MMClips>
  <ScaleCrop>false</ScaleCrop>
  <HeadingPairs>
    <vt:vector size="6" baseType="variant">
      <vt:variant>
        <vt:lpstr>Använt teckensnitt</vt:lpstr>
      </vt:variant>
      <vt:variant>
        <vt:i4>9</vt:i4>
      </vt:variant>
      <vt:variant>
        <vt:lpstr>Tema</vt:lpstr>
      </vt:variant>
      <vt:variant>
        <vt:i4>13</vt:i4>
      </vt:variant>
      <vt:variant>
        <vt:lpstr>Bildrubriker</vt:lpstr>
      </vt:variant>
      <vt:variant>
        <vt:i4>51</vt:i4>
      </vt:variant>
    </vt:vector>
  </HeadingPairs>
  <TitlesOfParts>
    <vt:vector size="73" baseType="lpstr">
      <vt:lpstr>Arial</vt:lpstr>
      <vt:lpstr>Calibri</vt:lpstr>
      <vt:lpstr>Calibri Light</vt:lpstr>
      <vt:lpstr>Garamond</vt:lpstr>
      <vt:lpstr>open sans</vt:lpstr>
      <vt:lpstr>PromixaNovaRegular</vt:lpstr>
      <vt:lpstr>Symbol</vt:lpstr>
      <vt:lpstr>Times New Roman</vt:lpstr>
      <vt:lpstr>Wingdings</vt:lpstr>
      <vt:lpstr>SKL PPT Gul</vt:lpstr>
      <vt:lpstr>SKL PPT Röd</vt:lpstr>
      <vt:lpstr>Inledningsbilder</vt:lpstr>
      <vt:lpstr>SKL PPT Mörk</vt:lpstr>
      <vt:lpstr>SKL PPT Svart</vt:lpstr>
      <vt:lpstr>SKL PPT Vit</vt:lpstr>
      <vt:lpstr>1_Inledningsbilder</vt:lpstr>
      <vt:lpstr>2_SKL PPT Röd</vt:lpstr>
      <vt:lpstr>6_SKL PPT Röd</vt:lpstr>
      <vt:lpstr>4_SKL PPT Röd</vt:lpstr>
      <vt:lpstr>3_SKL PPT Röd</vt:lpstr>
      <vt:lpstr>6_Vit SKL PPT</vt:lpstr>
      <vt:lpstr>5_SKL PPT Röd</vt:lpstr>
      <vt:lpstr>SKR informerar RSS 2 februari 2023</vt:lpstr>
      <vt:lpstr>Program</vt:lpstr>
      <vt:lpstr>Ingen ök 2023 om välfärdsteknik MEN</vt:lpstr>
      <vt:lpstr>PowerPoint-presentation</vt:lpstr>
      <vt:lpstr>Ekonomisk omfattning av ÖK</vt:lpstr>
      <vt:lpstr>Överenskommelsens utvecklingsområden   </vt:lpstr>
      <vt:lpstr>Goda förutsättningar för vårdens medarbetare</vt:lpstr>
      <vt:lpstr>En ändamålsenlig kompetensförsörjning</vt:lpstr>
      <vt:lpstr>Utveckla förutsättningarna på arbetsplatsen</vt:lpstr>
      <vt:lpstr>Utbilda vårdens framtida medarbetare</vt:lpstr>
      <vt:lpstr>Riktade satsningar</vt:lpstr>
      <vt:lpstr>Verksamhetsförlagd utbildning för sjuksköterskestudenter</vt:lpstr>
      <vt:lpstr>PowerPoint-presentation</vt:lpstr>
      <vt:lpstr>Vidareutbildning för sjuksköterskor</vt:lpstr>
      <vt:lpstr>Utvecklings- och karriärmöjligheter för specialistsjuksköterskor</vt:lpstr>
      <vt:lpstr>Redovisning</vt:lpstr>
      <vt:lpstr>SKR:s uppdrag i Vårdens medarbetare</vt:lpstr>
      <vt:lpstr>Vägar framåt för att öka antalet VFU-platser</vt:lpstr>
      <vt:lpstr>Partsarbete mellan SKR/Sobona och Vårdförbundet om karriärmodeller (HÖK22)</vt:lpstr>
      <vt:lpstr>PowerPoint-presentation</vt:lpstr>
      <vt:lpstr>PowerPoint-presentation</vt:lpstr>
      <vt:lpstr>Sammanfattning </vt:lpstr>
      <vt:lpstr>Kontakt – Vårdens medarbetare</vt:lpstr>
      <vt:lpstr>PowerPoint-presentation</vt:lpstr>
      <vt:lpstr>Nära vård  ÖK 2023  </vt:lpstr>
      <vt:lpstr>Överenskommelsens utvecklingsområden   </vt:lpstr>
      <vt:lpstr>Ekonomisk omfattning av ÖK</vt:lpstr>
      <vt:lpstr>Utvecklingen av den nära vården med primärvården som nav </vt:lpstr>
      <vt:lpstr>Utveckling av den nära vården med primärvården som nav - NYTT</vt:lpstr>
      <vt:lpstr>Insatser för att stödja omställningsarbetet Utvecklingen av den nära vården med primärvården som nav   </vt:lpstr>
      <vt:lpstr>Särskilda insatsområden Utveckling av den nära vården med primärvården som nav</vt:lpstr>
      <vt:lpstr>Insatser för att förbättra tillgängligheten i primärvården  Utvecklingen av den nära vården med primärvården som nav  </vt:lpstr>
      <vt:lpstr>Insatser för att öka kontinuiteten och relationsskapande i hälso- och sjukvården  Utvecklingen av den nära vården med primärvården som nav  </vt:lpstr>
      <vt:lpstr>Insatser för att öka kontinuiteten och relationsskapande i hälso- och sjukvården   Utvecklingen av den nära vården med primärvården som nav  </vt:lpstr>
      <vt:lpstr>Insatser för att öka kontinuiteten och relationsskapande i hälso- och sjukvården   Utvecklingen av den nära vården med primärvården som nav  </vt:lpstr>
      <vt:lpstr>Insatser för att öka delaktighet och medskapande i hälso- och sjukvården  Utvecklingen av den nära vården med primärvården som nav  </vt:lpstr>
      <vt:lpstr>NYTT: Insatser för att utveckla primärvården i landsbygd  Utvecklingen av den nära vården med primärvården som nav  </vt:lpstr>
      <vt:lpstr>Utvecklingen av den nära vården med primärvården som nav SKR uppdrag</vt:lpstr>
      <vt:lpstr>Insatser inom ramen för Vision e-hälsa 2025 </vt:lpstr>
      <vt:lpstr>Redovisning</vt:lpstr>
      <vt:lpstr>Överenskommelsen psykisk hälsa och suicidprevention 2023</vt:lpstr>
      <vt:lpstr>Årliga överenskommelser 2012-2023</vt:lpstr>
      <vt:lpstr>PowerPoint-presentation</vt:lpstr>
      <vt:lpstr>Insatser inom området psykisk hälsa och suicidprevention 2023</vt:lpstr>
      <vt:lpstr>Överenskommelsens målsättning</vt:lpstr>
      <vt:lpstr>Stödja ett fortsatt utvecklingsarbete med fokus på bl.a.</vt:lpstr>
      <vt:lpstr>PowerPoint-presentation</vt:lpstr>
      <vt:lpstr>Insatser som SKR ska genomföra för att stödja kommuner och regioner i utvecklingen</vt:lpstr>
      <vt:lpstr>Samverkan med myndigheter</vt:lpstr>
      <vt:lpstr>Kommuners och regioners redovisning och uppföljning av överenskommelsen</vt:lpstr>
      <vt:lpstr>Kontakt</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Thorne-Holst Mimi</dc:creator>
  <cp:lastModifiedBy>Mårtensson Tanja /Ledningsstöd och strategi Hälso- och sjukvård Dalarna /Falun</cp:lastModifiedBy>
  <cp:revision>21</cp:revision>
  <dcterms:created xsi:type="dcterms:W3CDTF">2021-02-02T11:53:43Z</dcterms:created>
  <dcterms:modified xsi:type="dcterms:W3CDTF">2023-02-02T15:23:19Z</dcterms:modified>
</cp:coreProperties>
</file>