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6.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7" r:id="rId7"/>
    <p:sldMasterId id="2147483726" r:id="rId8"/>
    <p:sldMasterId id="2147483732" r:id="rId9"/>
    <p:sldMasterId id="2147483742" r:id="rId10"/>
    <p:sldMasterId id="2147483745" r:id="rId11"/>
    <p:sldMasterId id="2147483754" r:id="rId12"/>
    <p:sldMasterId id="2147483775" r:id="rId13"/>
    <p:sldMasterId id="2147483790" r:id="rId14"/>
    <p:sldMasterId id="2147483802" r:id="rId15"/>
    <p:sldMasterId id="2147483812" r:id="rId16"/>
    <p:sldMasterId id="2147483821" r:id="rId17"/>
    <p:sldMasterId id="2147483840" r:id="rId18"/>
    <p:sldMasterId id="2147483848" r:id="rId19"/>
    <p:sldMasterId id="2147483857" r:id="rId20"/>
    <p:sldMasterId id="2147483871" r:id="rId21"/>
    <p:sldMasterId id="2147483883" r:id="rId22"/>
    <p:sldMasterId id="2147483893" r:id="rId23"/>
    <p:sldMasterId id="2147483905" r:id="rId24"/>
    <p:sldMasterId id="2147483915" r:id="rId25"/>
    <p:sldMasterId id="2147483929" r:id="rId26"/>
    <p:sldMasterId id="2147483943" r:id="rId27"/>
    <p:sldMasterId id="2147483957" r:id="rId28"/>
    <p:sldMasterId id="2147483966" r:id="rId29"/>
    <p:sldMasterId id="2147483979" r:id="rId30"/>
  </p:sldMasterIdLst>
  <p:notesMasterIdLst>
    <p:notesMasterId r:id="rId205"/>
  </p:notesMasterIdLst>
  <p:sldIdLst>
    <p:sldId id="266" r:id="rId31"/>
    <p:sldId id="267" r:id="rId32"/>
    <p:sldId id="4815" r:id="rId33"/>
    <p:sldId id="4816" r:id="rId34"/>
    <p:sldId id="4817" r:id="rId35"/>
    <p:sldId id="1441" r:id="rId36"/>
    <p:sldId id="1473" r:id="rId37"/>
    <p:sldId id="1859" r:id="rId38"/>
    <p:sldId id="1223" r:id="rId39"/>
    <p:sldId id="273" r:id="rId40"/>
    <p:sldId id="658" r:id="rId41"/>
    <p:sldId id="1442" r:id="rId42"/>
    <p:sldId id="1388" r:id="rId43"/>
    <p:sldId id="513" r:id="rId44"/>
    <p:sldId id="1431" r:id="rId45"/>
    <p:sldId id="1435" r:id="rId46"/>
    <p:sldId id="1417" r:id="rId47"/>
    <p:sldId id="1408" r:id="rId48"/>
    <p:sldId id="1397" r:id="rId49"/>
    <p:sldId id="1421" r:id="rId50"/>
    <p:sldId id="1469" r:id="rId51"/>
    <p:sldId id="1854" r:id="rId52"/>
    <p:sldId id="1857" r:id="rId53"/>
    <p:sldId id="1858" r:id="rId54"/>
    <p:sldId id="1860" r:id="rId55"/>
    <p:sldId id="1862" r:id="rId56"/>
    <p:sldId id="1444" r:id="rId57"/>
    <p:sldId id="640" r:id="rId58"/>
    <p:sldId id="4818" r:id="rId59"/>
    <p:sldId id="265" r:id="rId60"/>
    <p:sldId id="9418" r:id="rId61"/>
    <p:sldId id="9411" r:id="rId62"/>
    <p:sldId id="9420" r:id="rId63"/>
    <p:sldId id="9413" r:id="rId64"/>
    <p:sldId id="270" r:id="rId65"/>
    <p:sldId id="9422" r:id="rId66"/>
    <p:sldId id="9441" r:id="rId67"/>
    <p:sldId id="9442" r:id="rId68"/>
    <p:sldId id="9435" r:id="rId69"/>
    <p:sldId id="9439" r:id="rId70"/>
    <p:sldId id="9423" r:id="rId71"/>
    <p:sldId id="4819" r:id="rId72"/>
    <p:sldId id="299" r:id="rId73"/>
    <p:sldId id="312" r:id="rId74"/>
    <p:sldId id="2923" r:id="rId75"/>
    <p:sldId id="2835" r:id="rId76"/>
    <p:sldId id="2884" r:id="rId77"/>
    <p:sldId id="2883" r:id="rId78"/>
    <p:sldId id="837" r:id="rId79"/>
    <p:sldId id="838" r:id="rId80"/>
    <p:sldId id="2924" r:id="rId81"/>
    <p:sldId id="2826" r:id="rId82"/>
    <p:sldId id="2824" r:id="rId83"/>
    <p:sldId id="778" r:id="rId84"/>
    <p:sldId id="2823" r:id="rId85"/>
    <p:sldId id="2147374765" r:id="rId86"/>
    <p:sldId id="2837" r:id="rId87"/>
    <p:sldId id="275" r:id="rId88"/>
    <p:sldId id="2925" r:id="rId89"/>
    <p:sldId id="2891" r:id="rId90"/>
    <p:sldId id="2892" r:id="rId91"/>
    <p:sldId id="2905" r:id="rId92"/>
    <p:sldId id="2838" r:id="rId93"/>
    <p:sldId id="766" r:id="rId94"/>
    <p:sldId id="321" r:id="rId95"/>
    <p:sldId id="2840" r:id="rId96"/>
    <p:sldId id="2841" r:id="rId97"/>
    <p:sldId id="2842" r:id="rId98"/>
    <p:sldId id="2843" r:id="rId99"/>
    <p:sldId id="2844" r:id="rId100"/>
    <p:sldId id="264" r:id="rId101"/>
    <p:sldId id="2147374766" r:id="rId102"/>
    <p:sldId id="2851" r:id="rId103"/>
    <p:sldId id="2852" r:id="rId104"/>
    <p:sldId id="2919" r:id="rId105"/>
    <p:sldId id="2853" r:id="rId106"/>
    <p:sldId id="2914" r:id="rId107"/>
    <p:sldId id="4837" r:id="rId108"/>
    <p:sldId id="271" r:id="rId109"/>
    <p:sldId id="4821" r:id="rId110"/>
    <p:sldId id="5115" r:id="rId111"/>
    <p:sldId id="5114" r:id="rId112"/>
    <p:sldId id="5118" r:id="rId113"/>
    <p:sldId id="272" r:id="rId114"/>
    <p:sldId id="5085" r:id="rId115"/>
    <p:sldId id="5079" r:id="rId116"/>
    <p:sldId id="293" r:id="rId117"/>
    <p:sldId id="5075" r:id="rId118"/>
    <p:sldId id="5119" r:id="rId119"/>
    <p:sldId id="5117" r:id="rId120"/>
    <p:sldId id="2142533588" r:id="rId121"/>
    <p:sldId id="2142533583" r:id="rId122"/>
    <p:sldId id="5218" r:id="rId123"/>
    <p:sldId id="2142533584" r:id="rId124"/>
    <p:sldId id="256" r:id="rId125"/>
    <p:sldId id="257" r:id="rId126"/>
    <p:sldId id="260" r:id="rId127"/>
    <p:sldId id="263" r:id="rId128"/>
    <p:sldId id="2142533587" r:id="rId129"/>
    <p:sldId id="2142533586" r:id="rId130"/>
    <p:sldId id="4822" r:id="rId131"/>
    <p:sldId id="2546" r:id="rId132"/>
    <p:sldId id="5167" r:id="rId133"/>
    <p:sldId id="5193" r:id="rId134"/>
    <p:sldId id="5168" r:id="rId135"/>
    <p:sldId id="5185" r:id="rId136"/>
    <p:sldId id="5194" r:id="rId137"/>
    <p:sldId id="5171" r:id="rId138"/>
    <p:sldId id="5186" r:id="rId139"/>
    <p:sldId id="5172" r:id="rId140"/>
    <p:sldId id="5187" r:id="rId141"/>
    <p:sldId id="5174" r:id="rId142"/>
    <p:sldId id="5188" r:id="rId143"/>
    <p:sldId id="5176" r:id="rId144"/>
    <p:sldId id="5189" r:id="rId145"/>
    <p:sldId id="5195" r:id="rId146"/>
    <p:sldId id="5178" r:id="rId147"/>
    <p:sldId id="5190" r:id="rId148"/>
    <p:sldId id="5180" r:id="rId149"/>
    <p:sldId id="5191" r:id="rId150"/>
    <p:sldId id="5182" r:id="rId151"/>
    <p:sldId id="5192" r:id="rId152"/>
    <p:sldId id="5196" r:id="rId153"/>
    <p:sldId id="5197" r:id="rId154"/>
    <p:sldId id="5198" r:id="rId155"/>
    <p:sldId id="5162" r:id="rId156"/>
    <p:sldId id="5165" r:id="rId157"/>
    <p:sldId id="4824" r:id="rId158"/>
    <p:sldId id="4825" r:id="rId159"/>
    <p:sldId id="5139" r:id="rId160"/>
    <p:sldId id="5140" r:id="rId161"/>
    <p:sldId id="2081" r:id="rId162"/>
    <p:sldId id="2134960553" r:id="rId163"/>
    <p:sldId id="2142533591" r:id="rId164"/>
    <p:sldId id="268" r:id="rId165"/>
    <p:sldId id="2147374767" r:id="rId166"/>
    <p:sldId id="2142533594" r:id="rId167"/>
    <p:sldId id="274" r:id="rId168"/>
    <p:sldId id="2147374768" r:id="rId169"/>
    <p:sldId id="2147374760" r:id="rId170"/>
    <p:sldId id="2147374761" r:id="rId171"/>
    <p:sldId id="2147374762" r:id="rId172"/>
    <p:sldId id="2147374763" r:id="rId173"/>
    <p:sldId id="287" r:id="rId174"/>
    <p:sldId id="2142533595" r:id="rId175"/>
    <p:sldId id="2142533596" r:id="rId176"/>
    <p:sldId id="2142533597" r:id="rId177"/>
    <p:sldId id="2142533598" r:id="rId178"/>
    <p:sldId id="2147374758" r:id="rId179"/>
    <p:sldId id="259" r:id="rId180"/>
    <p:sldId id="10445" r:id="rId181"/>
    <p:sldId id="4833" r:id="rId182"/>
    <p:sldId id="4834" r:id="rId183"/>
    <p:sldId id="2147374764" r:id="rId184"/>
    <p:sldId id="5104" r:id="rId185"/>
    <p:sldId id="5692" r:id="rId186"/>
    <p:sldId id="11975" r:id="rId187"/>
    <p:sldId id="11976" r:id="rId188"/>
    <p:sldId id="11977" r:id="rId189"/>
    <p:sldId id="11978" r:id="rId190"/>
    <p:sldId id="11333" r:id="rId191"/>
    <p:sldId id="4835" r:id="rId192"/>
    <p:sldId id="4838" r:id="rId193"/>
    <p:sldId id="261" r:id="rId194"/>
    <p:sldId id="15769" r:id="rId195"/>
    <p:sldId id="262" r:id="rId196"/>
    <p:sldId id="15768" r:id="rId197"/>
    <p:sldId id="269" r:id="rId198"/>
    <p:sldId id="2350" r:id="rId199"/>
    <p:sldId id="15770" r:id="rId200"/>
    <p:sldId id="2349" r:id="rId201"/>
    <p:sldId id="4823" r:id="rId202"/>
    <p:sldId id="277" r:id="rId203"/>
    <p:sldId id="375" r:id="rId20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8CDBEAE6-A7BC-485F-A837-C6D1AC89F7F1}">
          <p14:sldIdLst>
            <p14:sldId id="266"/>
            <p14:sldId id="267"/>
            <p14:sldId id="4815"/>
            <p14:sldId id="4816"/>
            <p14:sldId id="4817"/>
            <p14:sldId id="1441"/>
            <p14:sldId id="1473"/>
            <p14:sldId id="1859"/>
            <p14:sldId id="1223"/>
            <p14:sldId id="273"/>
            <p14:sldId id="658"/>
            <p14:sldId id="1442"/>
            <p14:sldId id="1388"/>
            <p14:sldId id="513"/>
            <p14:sldId id="1431"/>
            <p14:sldId id="1435"/>
            <p14:sldId id="1417"/>
            <p14:sldId id="1408"/>
            <p14:sldId id="1397"/>
            <p14:sldId id="1421"/>
            <p14:sldId id="1469"/>
            <p14:sldId id="1854"/>
            <p14:sldId id="1857"/>
            <p14:sldId id="1858"/>
            <p14:sldId id="1860"/>
            <p14:sldId id="1862"/>
            <p14:sldId id="1444"/>
            <p14:sldId id="640"/>
            <p14:sldId id="4818"/>
            <p14:sldId id="265"/>
            <p14:sldId id="9418"/>
            <p14:sldId id="9411"/>
            <p14:sldId id="9420"/>
            <p14:sldId id="9413"/>
            <p14:sldId id="270"/>
            <p14:sldId id="9422"/>
            <p14:sldId id="9441"/>
            <p14:sldId id="9442"/>
            <p14:sldId id="9435"/>
            <p14:sldId id="9439"/>
            <p14:sldId id="9423"/>
            <p14:sldId id="4819"/>
          </p14:sldIdLst>
        </p14:section>
        <p14:section name="Inledning" id="{C02FE865-520E-4B69-BE62-FD4AC2CB5717}">
          <p14:sldIdLst>
            <p14:sldId id="299"/>
            <p14:sldId id="312"/>
            <p14:sldId id="2923"/>
            <p14:sldId id="2835"/>
            <p14:sldId id="2884"/>
            <p14:sldId id="2883"/>
            <p14:sldId id="837"/>
            <p14:sldId id="838"/>
            <p14:sldId id="2924"/>
            <p14:sldId id="2826"/>
            <p14:sldId id="2824"/>
            <p14:sldId id="778"/>
            <p14:sldId id="2823"/>
            <p14:sldId id="2147374765"/>
            <p14:sldId id="2837"/>
            <p14:sldId id="275"/>
          </p14:sldIdLst>
        </p14:section>
        <p14:section name="Framgångsfaktorer" id="{7CA598D1-1486-4A27-AF2F-C88CFA864E1F}">
          <p14:sldIdLst>
            <p14:sldId id="2925"/>
            <p14:sldId id="2891"/>
            <p14:sldId id="2892"/>
            <p14:sldId id="2905"/>
          </p14:sldIdLst>
        </p14:section>
        <p14:section name="Att leda i förändring" id="{300B27C5-446F-4955-AAC0-F54FB26FDA51}">
          <p14:sldIdLst>
            <p14:sldId id="2838"/>
            <p14:sldId id="766"/>
            <p14:sldId id="321"/>
            <p14:sldId id="2840"/>
            <p14:sldId id="2841"/>
            <p14:sldId id="2842"/>
            <p14:sldId id="2843"/>
            <p14:sldId id="2844"/>
            <p14:sldId id="264"/>
            <p14:sldId id="2147374766"/>
            <p14:sldId id="2851"/>
            <p14:sldId id="2852"/>
            <p14:sldId id="2919"/>
            <p14:sldId id="2853"/>
          </p14:sldIdLst>
        </p14:section>
        <p14:section name="Avslutning" id="{94859E74-DC0A-44D0-8545-A042F38C8DED}">
          <p14:sldIdLst>
            <p14:sldId id="2914"/>
            <p14:sldId id="4837"/>
            <p14:sldId id="271"/>
            <p14:sldId id="4821"/>
            <p14:sldId id="5115"/>
            <p14:sldId id="5114"/>
            <p14:sldId id="5118"/>
            <p14:sldId id="272"/>
            <p14:sldId id="5085"/>
            <p14:sldId id="5079"/>
            <p14:sldId id="293"/>
            <p14:sldId id="5075"/>
            <p14:sldId id="5119"/>
            <p14:sldId id="5117"/>
            <p14:sldId id="2142533588"/>
            <p14:sldId id="2142533583"/>
            <p14:sldId id="5218"/>
            <p14:sldId id="2142533584"/>
            <p14:sldId id="256"/>
            <p14:sldId id="257"/>
            <p14:sldId id="260"/>
            <p14:sldId id="263"/>
            <p14:sldId id="2142533587"/>
            <p14:sldId id="2142533586"/>
            <p14:sldId id="4822"/>
            <p14:sldId id="2546"/>
            <p14:sldId id="5167"/>
            <p14:sldId id="5193"/>
            <p14:sldId id="5168"/>
            <p14:sldId id="5185"/>
            <p14:sldId id="5194"/>
            <p14:sldId id="5171"/>
            <p14:sldId id="5186"/>
            <p14:sldId id="5172"/>
            <p14:sldId id="5187"/>
            <p14:sldId id="5174"/>
            <p14:sldId id="5188"/>
            <p14:sldId id="5176"/>
            <p14:sldId id="5189"/>
            <p14:sldId id="5195"/>
            <p14:sldId id="5178"/>
            <p14:sldId id="5190"/>
            <p14:sldId id="5180"/>
            <p14:sldId id="5191"/>
            <p14:sldId id="5182"/>
            <p14:sldId id="5192"/>
            <p14:sldId id="5196"/>
            <p14:sldId id="5197"/>
            <p14:sldId id="5198"/>
            <p14:sldId id="5162"/>
            <p14:sldId id="5165"/>
            <p14:sldId id="4824"/>
            <p14:sldId id="4825"/>
            <p14:sldId id="5139"/>
            <p14:sldId id="5140"/>
            <p14:sldId id="2081"/>
            <p14:sldId id="2134960553"/>
            <p14:sldId id="2142533591"/>
            <p14:sldId id="268"/>
            <p14:sldId id="2147374767"/>
            <p14:sldId id="2142533594"/>
            <p14:sldId id="274"/>
            <p14:sldId id="2147374768"/>
            <p14:sldId id="2147374760"/>
            <p14:sldId id="2147374761"/>
            <p14:sldId id="2147374762"/>
            <p14:sldId id="2147374763"/>
            <p14:sldId id="287"/>
            <p14:sldId id="2142533595"/>
            <p14:sldId id="2142533596"/>
            <p14:sldId id="2142533597"/>
            <p14:sldId id="2142533598"/>
            <p14:sldId id="2147374758"/>
            <p14:sldId id="259"/>
            <p14:sldId id="10445"/>
            <p14:sldId id="4833"/>
            <p14:sldId id="4834"/>
            <p14:sldId id="2147374764"/>
            <p14:sldId id="5104"/>
            <p14:sldId id="5692"/>
            <p14:sldId id="11975"/>
            <p14:sldId id="11976"/>
            <p14:sldId id="11977"/>
            <p14:sldId id="11978"/>
            <p14:sldId id="11333"/>
            <p14:sldId id="4835"/>
            <p14:sldId id="4838"/>
            <p14:sldId id="261"/>
            <p14:sldId id="15769"/>
            <p14:sldId id="262"/>
            <p14:sldId id="15768"/>
            <p14:sldId id="269"/>
            <p14:sldId id="2350"/>
            <p14:sldId id="15770"/>
            <p14:sldId id="2349"/>
            <p14:sldId id="4823"/>
            <p14:sldId id="277"/>
            <p14:sldId id="3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lsen Anna" initials="NA" lastIdx="1" clrIdx="0">
    <p:extLst>
      <p:ext uri="{19B8F6BF-5375-455C-9EA6-DF929625EA0E}">
        <p15:presenceInfo xmlns:p15="http://schemas.microsoft.com/office/powerpoint/2012/main" userId="S::anna.nielsen@skr.se::62d1b203-1e2f-46b6-bc0b-50113c41a4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53171" autoAdjust="0"/>
  </p:normalViewPr>
  <p:slideViewPr>
    <p:cSldViewPr snapToGrid="0">
      <p:cViewPr varScale="1">
        <p:scale>
          <a:sx n="57" d="100"/>
          <a:sy n="57" d="100"/>
        </p:scale>
        <p:origin x="22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38" Type="http://schemas.openxmlformats.org/officeDocument/2006/relationships/slide" Target="slides/slide108.xml"/><Relationship Id="rId159" Type="http://schemas.openxmlformats.org/officeDocument/2006/relationships/slide" Target="slides/slide129.xml"/><Relationship Id="rId170" Type="http://schemas.openxmlformats.org/officeDocument/2006/relationships/slide" Target="slides/slide140.xml"/><Relationship Id="rId191" Type="http://schemas.openxmlformats.org/officeDocument/2006/relationships/slide" Target="slides/slide161.xml"/><Relationship Id="rId205"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144" Type="http://schemas.openxmlformats.org/officeDocument/2006/relationships/slide" Target="slides/slide114.xml"/><Relationship Id="rId149"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60" Type="http://schemas.openxmlformats.org/officeDocument/2006/relationships/slide" Target="slides/slide130.xml"/><Relationship Id="rId165" Type="http://schemas.openxmlformats.org/officeDocument/2006/relationships/slide" Target="slides/slide135.xml"/><Relationship Id="rId181" Type="http://schemas.openxmlformats.org/officeDocument/2006/relationships/slide" Target="slides/slide151.xml"/><Relationship Id="rId186" Type="http://schemas.openxmlformats.org/officeDocument/2006/relationships/slide" Target="slides/slide1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slide" Target="slides/slide104.xml"/><Relationship Id="rId139" Type="http://schemas.openxmlformats.org/officeDocument/2006/relationships/slide" Target="slides/slide109.xml"/><Relationship Id="rId80" Type="http://schemas.openxmlformats.org/officeDocument/2006/relationships/slide" Target="slides/slide50.xml"/><Relationship Id="rId85" Type="http://schemas.openxmlformats.org/officeDocument/2006/relationships/slide" Target="slides/slide55.xml"/><Relationship Id="rId150" Type="http://schemas.openxmlformats.org/officeDocument/2006/relationships/slide" Target="slides/slide120.xml"/><Relationship Id="rId155" Type="http://schemas.openxmlformats.org/officeDocument/2006/relationships/slide" Target="slides/slide125.xml"/><Relationship Id="rId171" Type="http://schemas.openxmlformats.org/officeDocument/2006/relationships/slide" Target="slides/slide141.xml"/><Relationship Id="rId176" Type="http://schemas.openxmlformats.org/officeDocument/2006/relationships/slide" Target="slides/slide146.xml"/><Relationship Id="rId192" Type="http://schemas.openxmlformats.org/officeDocument/2006/relationships/slide" Target="slides/slide162.xml"/><Relationship Id="rId197" Type="http://schemas.openxmlformats.org/officeDocument/2006/relationships/slide" Target="slides/slide167.xml"/><Relationship Id="rId206" Type="http://schemas.openxmlformats.org/officeDocument/2006/relationships/commentAuthors" Target="commentAuthors.xml"/><Relationship Id="rId201" Type="http://schemas.openxmlformats.org/officeDocument/2006/relationships/slide" Target="slides/slide17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40" Type="http://schemas.openxmlformats.org/officeDocument/2006/relationships/slide" Target="slides/slide110.xml"/><Relationship Id="rId145" Type="http://schemas.openxmlformats.org/officeDocument/2006/relationships/slide" Target="slides/slide115.xml"/><Relationship Id="rId161" Type="http://schemas.openxmlformats.org/officeDocument/2006/relationships/slide" Target="slides/slide131.xml"/><Relationship Id="rId166" Type="http://schemas.openxmlformats.org/officeDocument/2006/relationships/slide" Target="slides/slide136.xml"/><Relationship Id="rId182" Type="http://schemas.openxmlformats.org/officeDocument/2006/relationships/slide" Target="slides/slide152.xml"/><Relationship Id="rId187"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slide" Target="slides/slide100.xml"/><Relationship Id="rId135" Type="http://schemas.openxmlformats.org/officeDocument/2006/relationships/slide" Target="slides/slide105.xml"/><Relationship Id="rId151" Type="http://schemas.openxmlformats.org/officeDocument/2006/relationships/slide" Target="slides/slide121.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172" Type="http://schemas.openxmlformats.org/officeDocument/2006/relationships/slide" Target="slides/slide142.xml"/><Relationship Id="rId193" Type="http://schemas.openxmlformats.org/officeDocument/2006/relationships/slide" Target="slides/slide163.xml"/><Relationship Id="rId202" Type="http://schemas.openxmlformats.org/officeDocument/2006/relationships/slide" Target="slides/slide172.xml"/><Relationship Id="rId207"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199" Type="http://schemas.openxmlformats.org/officeDocument/2006/relationships/slide" Target="slides/slide169.xml"/><Relationship Id="rId203" Type="http://schemas.openxmlformats.org/officeDocument/2006/relationships/slide" Target="slides/slide173.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189"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slide" Target="slides/slide149.xml"/><Relationship Id="rId195" Type="http://schemas.openxmlformats.org/officeDocument/2006/relationships/slide" Target="slides/slide165.xml"/><Relationship Id="rId209" Type="http://schemas.openxmlformats.org/officeDocument/2006/relationships/theme" Target="theme/theme1.xml"/><Relationship Id="rId190" Type="http://schemas.openxmlformats.org/officeDocument/2006/relationships/slide" Target="slides/slide160.xml"/><Relationship Id="rId204"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 Id="rId185"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0.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ecbf952d4a8f567e/Dokument/_SKR/Eh&#228;lsaenk&#228;ten/Bearbetning%20juni%2022/Bearbetning%20f&#246;r%20Lofs-seminarium.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Blad1!$A$2</c:f>
              <c:strCache>
                <c:ptCount val="1"/>
                <c:pt idx="0">
                  <c:v>Breddinfört</c:v>
                </c:pt>
              </c:strCache>
            </c:strRef>
          </c:tx>
          <c:spPr>
            <a:solidFill>
              <a:schemeClr val="accent1"/>
            </a:solidFill>
            <a:ln>
              <a:noFill/>
            </a:ln>
            <a:effectLst/>
          </c:spPr>
          <c:invertIfNegative val="0"/>
          <c:cat>
            <c:strRef>
              <c:f>Blad1!$B$1:$D$1</c:f>
              <c:strCache>
                <c:ptCount val="3"/>
                <c:pt idx="0">
                  <c:v>Nattillsyn</c:v>
                </c:pt>
                <c:pt idx="1">
                  <c:v>GPS-larm</c:v>
                </c:pt>
                <c:pt idx="2">
                  <c:v>Medicingivare</c:v>
                </c:pt>
              </c:strCache>
            </c:strRef>
          </c:cat>
          <c:val>
            <c:numRef>
              <c:f>Blad1!$B$2:$D$2</c:f>
              <c:numCache>
                <c:formatCode>0</c:formatCode>
                <c:ptCount val="3"/>
                <c:pt idx="0">
                  <c:v>62.413793103448278</c:v>
                </c:pt>
                <c:pt idx="1">
                  <c:v>41.379310344827587</c:v>
                </c:pt>
                <c:pt idx="2">
                  <c:v>20.689655172413794</c:v>
                </c:pt>
              </c:numCache>
            </c:numRef>
          </c:val>
          <c:extLst>
            <c:ext xmlns:c16="http://schemas.microsoft.com/office/drawing/2014/chart" uri="{C3380CC4-5D6E-409C-BE32-E72D297353CC}">
              <c16:uniqueId val="{00000000-D6F4-4C9B-9531-3B4504110B90}"/>
            </c:ext>
          </c:extLst>
        </c:ser>
        <c:ser>
          <c:idx val="1"/>
          <c:order val="1"/>
          <c:tx>
            <c:strRef>
              <c:f>Blad1!$A$3</c:f>
              <c:strCache>
                <c:ptCount val="1"/>
                <c:pt idx="0">
                  <c:v>Pilot- eller testverksamhet</c:v>
                </c:pt>
              </c:strCache>
            </c:strRef>
          </c:tx>
          <c:spPr>
            <a:solidFill>
              <a:schemeClr val="accent2"/>
            </a:solidFill>
            <a:ln>
              <a:noFill/>
            </a:ln>
            <a:effectLst/>
          </c:spPr>
          <c:invertIfNegative val="0"/>
          <c:cat>
            <c:strRef>
              <c:f>Blad1!$B$1:$D$1</c:f>
              <c:strCache>
                <c:ptCount val="3"/>
                <c:pt idx="0">
                  <c:v>Nattillsyn</c:v>
                </c:pt>
                <c:pt idx="1">
                  <c:v>GPS-larm</c:v>
                </c:pt>
                <c:pt idx="2">
                  <c:v>Medicingivare</c:v>
                </c:pt>
              </c:strCache>
            </c:strRef>
          </c:cat>
          <c:val>
            <c:numRef>
              <c:f>Blad1!$B$3:$D$3</c:f>
              <c:numCache>
                <c:formatCode>0</c:formatCode>
                <c:ptCount val="3"/>
                <c:pt idx="0">
                  <c:v>15.172413793103448</c:v>
                </c:pt>
                <c:pt idx="1">
                  <c:v>19.655172413793103</c:v>
                </c:pt>
                <c:pt idx="2">
                  <c:v>17.241379310344829</c:v>
                </c:pt>
              </c:numCache>
            </c:numRef>
          </c:val>
          <c:extLst>
            <c:ext xmlns:c16="http://schemas.microsoft.com/office/drawing/2014/chart" uri="{C3380CC4-5D6E-409C-BE32-E72D297353CC}">
              <c16:uniqueId val="{00000001-D6F4-4C9B-9531-3B4504110B90}"/>
            </c:ext>
          </c:extLst>
        </c:ser>
        <c:dLbls>
          <c:showLegendKey val="0"/>
          <c:showVal val="0"/>
          <c:showCatName val="0"/>
          <c:showSerName val="0"/>
          <c:showPercent val="0"/>
          <c:showBubbleSize val="0"/>
        </c:dLbls>
        <c:gapWidth val="219"/>
        <c:overlap val="100"/>
        <c:axId val="2121154832"/>
        <c:axId val="2121168144"/>
      </c:barChart>
      <c:catAx>
        <c:axId val="212115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2121168144"/>
        <c:crosses val="autoZero"/>
        <c:auto val="1"/>
        <c:lblAlgn val="ctr"/>
        <c:lblOffset val="100"/>
        <c:noMultiLvlLbl val="0"/>
      </c:catAx>
      <c:valAx>
        <c:axId val="2121168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sv-SE" sz="1600"/>
                  <a:t>Andel av alla kommuner i</a:t>
                </a:r>
                <a:r>
                  <a:rPr lang="sv-SE" sz="1600" baseline="0"/>
                  <a:t> procent</a:t>
                </a:r>
                <a:endParaRPr lang="sv-SE"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2121154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Blad1!$B$1</c:f>
              <c:strCache>
                <c:ptCount val="1"/>
                <c:pt idx="0">
                  <c:v>Nattillsyn</c:v>
                </c:pt>
              </c:strCache>
            </c:strRef>
          </c:tx>
          <c:spPr>
            <a:ln w="57150" cap="rnd">
              <a:solidFill>
                <a:schemeClr val="accent2"/>
              </a:solidFill>
              <a:round/>
            </a:ln>
            <a:effectLst/>
          </c:spPr>
          <c:marker>
            <c:symbol val="none"/>
          </c:marker>
          <c:cat>
            <c:numRef>
              <c:f>Blad1!$A$2:$A$7</c:f>
              <c:numCache>
                <c:formatCode>General</c:formatCode>
                <c:ptCount val="6"/>
                <c:pt idx="0">
                  <c:v>2017</c:v>
                </c:pt>
                <c:pt idx="1">
                  <c:v>2018</c:v>
                </c:pt>
                <c:pt idx="2">
                  <c:v>2019</c:v>
                </c:pt>
                <c:pt idx="3">
                  <c:v>2020</c:v>
                </c:pt>
                <c:pt idx="4">
                  <c:v>2021</c:v>
                </c:pt>
                <c:pt idx="5">
                  <c:v>2022</c:v>
                </c:pt>
              </c:numCache>
            </c:numRef>
          </c:cat>
          <c:val>
            <c:numRef>
              <c:f>Blad1!$B$2:$B$7</c:f>
              <c:numCache>
                <c:formatCode>General</c:formatCode>
                <c:ptCount val="6"/>
                <c:pt idx="1">
                  <c:v>863</c:v>
                </c:pt>
                <c:pt idx="2">
                  <c:v>1308</c:v>
                </c:pt>
                <c:pt idx="3">
                  <c:v>2153</c:v>
                </c:pt>
                <c:pt idx="4">
                  <c:v>3146</c:v>
                </c:pt>
                <c:pt idx="5">
                  <c:v>3360</c:v>
                </c:pt>
              </c:numCache>
            </c:numRef>
          </c:val>
          <c:smooth val="0"/>
          <c:extLst>
            <c:ext xmlns:c16="http://schemas.microsoft.com/office/drawing/2014/chart" uri="{C3380CC4-5D6E-409C-BE32-E72D297353CC}">
              <c16:uniqueId val="{00000001-20F2-40BC-8CFE-F7BB9919C7A2}"/>
            </c:ext>
          </c:extLst>
        </c:ser>
        <c:ser>
          <c:idx val="2"/>
          <c:order val="1"/>
          <c:tx>
            <c:strRef>
              <c:f>Blad1!$C$1</c:f>
              <c:strCache>
                <c:ptCount val="1"/>
                <c:pt idx="0">
                  <c:v>GPS-larm</c:v>
                </c:pt>
              </c:strCache>
            </c:strRef>
          </c:tx>
          <c:spPr>
            <a:ln w="57150" cap="rnd">
              <a:solidFill>
                <a:schemeClr val="accent3"/>
              </a:solidFill>
              <a:round/>
            </a:ln>
            <a:effectLst/>
          </c:spPr>
          <c:marker>
            <c:symbol val="none"/>
          </c:marker>
          <c:cat>
            <c:numRef>
              <c:f>Blad1!$A$2:$A$7</c:f>
              <c:numCache>
                <c:formatCode>General</c:formatCode>
                <c:ptCount val="6"/>
                <c:pt idx="0">
                  <c:v>2017</c:v>
                </c:pt>
                <c:pt idx="1">
                  <c:v>2018</c:v>
                </c:pt>
                <c:pt idx="2">
                  <c:v>2019</c:v>
                </c:pt>
                <c:pt idx="3">
                  <c:v>2020</c:v>
                </c:pt>
                <c:pt idx="4">
                  <c:v>2021</c:v>
                </c:pt>
                <c:pt idx="5">
                  <c:v>2022</c:v>
                </c:pt>
              </c:numCache>
            </c:numRef>
          </c:cat>
          <c:val>
            <c:numRef>
              <c:f>Blad1!$C$2:$C$7</c:f>
              <c:numCache>
                <c:formatCode>General</c:formatCode>
                <c:ptCount val="6"/>
                <c:pt idx="0">
                  <c:v>325</c:v>
                </c:pt>
                <c:pt idx="1">
                  <c:v>674</c:v>
                </c:pt>
                <c:pt idx="2">
                  <c:v>1028</c:v>
                </c:pt>
                <c:pt idx="3">
                  <c:v>1304</c:v>
                </c:pt>
                <c:pt idx="4">
                  <c:v>1819</c:v>
                </c:pt>
                <c:pt idx="5">
                  <c:v>2092</c:v>
                </c:pt>
              </c:numCache>
            </c:numRef>
          </c:val>
          <c:smooth val="0"/>
          <c:extLst>
            <c:ext xmlns:c16="http://schemas.microsoft.com/office/drawing/2014/chart" uri="{C3380CC4-5D6E-409C-BE32-E72D297353CC}">
              <c16:uniqueId val="{00000002-20F2-40BC-8CFE-F7BB9919C7A2}"/>
            </c:ext>
          </c:extLst>
        </c:ser>
        <c:ser>
          <c:idx val="3"/>
          <c:order val="2"/>
          <c:tx>
            <c:strRef>
              <c:f>Blad1!$D$1</c:f>
              <c:strCache>
                <c:ptCount val="1"/>
                <c:pt idx="0">
                  <c:v>Medicingivare</c:v>
                </c:pt>
              </c:strCache>
            </c:strRef>
          </c:tx>
          <c:spPr>
            <a:ln w="57150" cap="flat" cmpd="sng" algn="ctr">
              <a:solidFill>
                <a:schemeClr val="accent1"/>
              </a:solidFill>
              <a:prstDash val="solid"/>
              <a:miter lim="800000"/>
            </a:ln>
            <a:effectLst/>
          </c:spPr>
          <c:marker>
            <c:symbol val="none"/>
          </c:marker>
          <c:cat>
            <c:numRef>
              <c:f>Blad1!$A$2:$A$7</c:f>
              <c:numCache>
                <c:formatCode>General</c:formatCode>
                <c:ptCount val="6"/>
                <c:pt idx="0">
                  <c:v>2017</c:v>
                </c:pt>
                <c:pt idx="1">
                  <c:v>2018</c:v>
                </c:pt>
                <c:pt idx="2">
                  <c:v>2019</c:v>
                </c:pt>
                <c:pt idx="3">
                  <c:v>2020</c:v>
                </c:pt>
                <c:pt idx="4">
                  <c:v>2021</c:v>
                </c:pt>
                <c:pt idx="5">
                  <c:v>2022</c:v>
                </c:pt>
              </c:numCache>
            </c:numRef>
          </c:cat>
          <c:val>
            <c:numRef>
              <c:f>Blad1!$D$2:$D$7</c:f>
              <c:numCache>
                <c:formatCode>General</c:formatCode>
                <c:ptCount val="6"/>
                <c:pt idx="3">
                  <c:v>578</c:v>
                </c:pt>
                <c:pt idx="4">
                  <c:v>768</c:v>
                </c:pt>
                <c:pt idx="5">
                  <c:v>1033</c:v>
                </c:pt>
              </c:numCache>
            </c:numRef>
          </c:val>
          <c:smooth val="0"/>
          <c:extLst>
            <c:ext xmlns:c16="http://schemas.microsoft.com/office/drawing/2014/chart" uri="{C3380CC4-5D6E-409C-BE32-E72D297353CC}">
              <c16:uniqueId val="{00000003-20F2-40BC-8CFE-F7BB9919C7A2}"/>
            </c:ext>
          </c:extLst>
        </c:ser>
        <c:dLbls>
          <c:showLegendKey val="0"/>
          <c:showVal val="0"/>
          <c:showCatName val="0"/>
          <c:showSerName val="0"/>
          <c:showPercent val="0"/>
          <c:showBubbleSize val="0"/>
        </c:dLbls>
        <c:smooth val="0"/>
        <c:axId val="1088147872"/>
        <c:axId val="1088142048"/>
      </c:lineChart>
      <c:catAx>
        <c:axId val="108814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088142048"/>
        <c:crosses val="autoZero"/>
        <c:auto val="1"/>
        <c:lblAlgn val="ctr"/>
        <c:lblOffset val="100"/>
        <c:noMultiLvlLbl val="0"/>
      </c:catAx>
      <c:valAx>
        <c:axId val="108814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08814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sv-SE" sz="2400"/>
              <a:t>Införandegrad</a:t>
            </a:r>
            <a:r>
              <a:rPr lang="sv-SE" sz="2400" baseline="0"/>
              <a:t> för tre välfärdstekniker</a:t>
            </a:r>
            <a:endParaRPr lang="sv-SE" sz="2400"/>
          </a:p>
        </c:rich>
      </c:tx>
      <c:layout>
        <c:manualLayout>
          <c:xMode val="edge"/>
          <c:yMode val="edge"/>
          <c:x val="0.12264262134179861"/>
          <c:y val="1.261050534531518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stacked"/>
        <c:varyColors val="0"/>
        <c:ser>
          <c:idx val="0"/>
          <c:order val="0"/>
          <c:tx>
            <c:strRef>
              <c:f>'Grad av användning per teknik'!$A$2</c:f>
              <c:strCache>
                <c:ptCount val="1"/>
                <c:pt idx="0">
                  <c:v>Fullskalig användning</c:v>
                </c:pt>
              </c:strCache>
            </c:strRef>
          </c:tx>
          <c:spPr>
            <a:solidFill>
              <a:srgbClr val="009500"/>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teknik'!$B$2:$D$2</c:f>
              <c:numCache>
                <c:formatCode>General</c:formatCode>
                <c:ptCount val="3"/>
                <c:pt idx="0">
                  <c:v>16</c:v>
                </c:pt>
                <c:pt idx="1">
                  <c:v>7</c:v>
                </c:pt>
                <c:pt idx="2">
                  <c:v>5</c:v>
                </c:pt>
              </c:numCache>
            </c:numRef>
          </c:val>
          <c:extLst>
            <c:ext xmlns:c16="http://schemas.microsoft.com/office/drawing/2014/chart" uri="{C3380CC4-5D6E-409C-BE32-E72D297353CC}">
              <c16:uniqueId val="{00000000-D0BE-4525-A50A-EA993129E350}"/>
            </c:ext>
          </c:extLst>
        </c:ser>
        <c:ser>
          <c:idx val="1"/>
          <c:order val="1"/>
          <c:tx>
            <c:strRef>
              <c:f>'Grad av användning per teknik'!$A$3</c:f>
              <c:strCache>
                <c:ptCount val="1"/>
                <c:pt idx="0">
                  <c:v>På väg mot fullskalig användning</c:v>
                </c:pt>
              </c:strCache>
            </c:strRef>
          </c:tx>
          <c:spPr>
            <a:solidFill>
              <a:srgbClr val="86FF86"/>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teknik'!$B$3:$D$3</c:f>
              <c:numCache>
                <c:formatCode>General</c:formatCode>
                <c:ptCount val="3"/>
                <c:pt idx="0">
                  <c:v>29</c:v>
                </c:pt>
                <c:pt idx="1">
                  <c:v>14</c:v>
                </c:pt>
                <c:pt idx="2">
                  <c:v>18</c:v>
                </c:pt>
              </c:numCache>
            </c:numRef>
          </c:val>
          <c:extLst>
            <c:ext xmlns:c16="http://schemas.microsoft.com/office/drawing/2014/chart" uri="{C3380CC4-5D6E-409C-BE32-E72D297353CC}">
              <c16:uniqueId val="{00000001-D0BE-4525-A50A-EA993129E350}"/>
            </c:ext>
          </c:extLst>
        </c:ser>
        <c:ser>
          <c:idx val="2"/>
          <c:order val="2"/>
          <c:tx>
            <c:strRef>
              <c:f>'Grad av användning per teknik'!$A$4</c:f>
              <c:strCache>
                <c:ptCount val="1"/>
                <c:pt idx="0">
                  <c:v>Få användare</c:v>
                </c:pt>
              </c:strCache>
            </c:strRef>
          </c:tx>
          <c:spPr>
            <a:solidFill>
              <a:srgbClr val="FFFF69"/>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teknik'!$B$4:$D$4</c:f>
              <c:numCache>
                <c:formatCode>General</c:formatCode>
                <c:ptCount val="3"/>
                <c:pt idx="0">
                  <c:v>157</c:v>
                </c:pt>
                <c:pt idx="1">
                  <c:v>104</c:v>
                </c:pt>
                <c:pt idx="2">
                  <c:v>63</c:v>
                </c:pt>
              </c:numCache>
            </c:numRef>
          </c:val>
          <c:extLst>
            <c:ext xmlns:c16="http://schemas.microsoft.com/office/drawing/2014/chart" uri="{C3380CC4-5D6E-409C-BE32-E72D297353CC}">
              <c16:uniqueId val="{00000002-D0BE-4525-A50A-EA993129E350}"/>
            </c:ext>
          </c:extLst>
        </c:ser>
        <c:ser>
          <c:idx val="3"/>
          <c:order val="3"/>
          <c:tx>
            <c:strRef>
              <c:f>'Grad av användning per teknik'!$A$5</c:f>
              <c:strCache>
                <c:ptCount val="1"/>
                <c:pt idx="0">
                  <c:v>Erbjuder men 0 användare</c:v>
                </c:pt>
              </c:strCache>
            </c:strRef>
          </c:tx>
          <c:spPr>
            <a:solidFill>
              <a:srgbClr val="FAAAAA"/>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teknik'!$B$5:$D$5</c:f>
              <c:numCache>
                <c:formatCode>General</c:formatCode>
                <c:ptCount val="3"/>
                <c:pt idx="0">
                  <c:v>23</c:v>
                </c:pt>
                <c:pt idx="1">
                  <c:v>52</c:v>
                </c:pt>
                <c:pt idx="2">
                  <c:v>24</c:v>
                </c:pt>
              </c:numCache>
            </c:numRef>
          </c:val>
          <c:extLst>
            <c:ext xmlns:c16="http://schemas.microsoft.com/office/drawing/2014/chart" uri="{C3380CC4-5D6E-409C-BE32-E72D297353CC}">
              <c16:uniqueId val="{00000003-D0BE-4525-A50A-EA993129E350}"/>
            </c:ext>
          </c:extLst>
        </c:ser>
        <c:dLbls>
          <c:showLegendKey val="0"/>
          <c:showVal val="0"/>
          <c:showCatName val="0"/>
          <c:showSerName val="0"/>
          <c:showPercent val="0"/>
          <c:showBubbleSize val="0"/>
        </c:dLbls>
        <c:gapWidth val="219"/>
        <c:overlap val="100"/>
        <c:axId val="658708400"/>
        <c:axId val="658704240"/>
      </c:barChart>
      <c:catAx>
        <c:axId val="65870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658704240"/>
        <c:crosses val="autoZero"/>
        <c:auto val="1"/>
        <c:lblAlgn val="ctr"/>
        <c:lblOffset val="100"/>
        <c:noMultiLvlLbl val="0"/>
      </c:catAx>
      <c:valAx>
        <c:axId val="65870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sv-SE" sz="1600" dirty="0"/>
                  <a:t>Antal kommuner 2022</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58708400"/>
        <c:crosses val="autoZero"/>
        <c:crossBetween val="between"/>
      </c:valAx>
      <c:spPr>
        <a:noFill/>
        <a:ln>
          <a:noFill/>
        </a:ln>
        <a:effectLst/>
      </c:spPr>
    </c:plotArea>
    <c:legend>
      <c:legendPos val="r"/>
      <c:layout>
        <c:manualLayout>
          <c:xMode val="edge"/>
          <c:yMode val="edge"/>
          <c:x val="0.71248449585235096"/>
          <c:y val="0.71045220577101076"/>
          <c:w val="0.27825030447742921"/>
          <c:h val="0.225766108886252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DDAC3-53CF-4CB0-A081-322D0E1328A3}"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CEECBBF4-A26C-492B-8CD4-7A7CE597E591}">
      <dgm:prSet/>
      <dgm:spPr>
        <a:xfrm>
          <a:off x="0" y="265667"/>
          <a:ext cx="6031346" cy="775710"/>
        </a:xfrm>
        <a:prstGeom prst="roundRect">
          <a:avLst/>
        </a:prstGeom>
        <a:solidFill>
          <a:srgbClr val="EDD896"/>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err="1">
              <a:solidFill>
                <a:sysClr val="window" lastClr="FFFFFF"/>
              </a:solidFill>
              <a:latin typeface="Franklin Gothic Medium"/>
              <a:ea typeface="+mn-ea"/>
              <a:cs typeface="+mn-cs"/>
            </a:rPr>
            <a:t>Rätt</a:t>
          </a:r>
          <a:r>
            <a:rPr lang="en-US">
              <a:solidFill>
                <a:sysClr val="window" lastClr="FFFFFF"/>
              </a:solidFill>
              <a:latin typeface="Franklin Gothic Medium"/>
              <a:ea typeface="+mn-ea"/>
              <a:cs typeface="+mn-cs"/>
            </a:rPr>
            <a:t> </a:t>
          </a:r>
          <a:r>
            <a:rPr lang="en-US" err="1">
              <a:solidFill>
                <a:sysClr val="window" lastClr="FFFFFF"/>
              </a:solidFill>
              <a:latin typeface="Franklin Gothic Medium"/>
              <a:ea typeface="+mn-ea"/>
              <a:cs typeface="+mn-cs"/>
            </a:rPr>
            <a:t>insats</a:t>
          </a:r>
          <a:r>
            <a:rPr lang="en-US">
              <a:solidFill>
                <a:sysClr val="window" lastClr="FFFFFF"/>
              </a:solidFill>
              <a:latin typeface="Franklin Gothic Medium"/>
              <a:ea typeface="+mn-ea"/>
              <a:cs typeface="+mn-cs"/>
            </a:rPr>
            <a:t> </a:t>
          </a:r>
          <a:r>
            <a:rPr lang="en-US" err="1">
              <a:solidFill>
                <a:sysClr val="window" lastClr="FFFFFF"/>
              </a:solidFill>
              <a:latin typeface="Franklin Gothic Medium"/>
              <a:ea typeface="+mn-ea"/>
              <a:cs typeface="+mn-cs"/>
            </a:rPr>
            <a:t>i</a:t>
          </a:r>
          <a:r>
            <a:rPr lang="en-US">
              <a:solidFill>
                <a:sysClr val="window" lastClr="FFFFFF"/>
              </a:solidFill>
              <a:latin typeface="Franklin Gothic Medium"/>
              <a:ea typeface="+mn-ea"/>
              <a:cs typeface="+mn-cs"/>
            </a:rPr>
            <a:t> </a:t>
          </a:r>
          <a:r>
            <a:rPr lang="en-US" err="1">
              <a:solidFill>
                <a:sysClr val="window" lastClr="FFFFFF"/>
              </a:solidFill>
              <a:latin typeface="Franklin Gothic Medium"/>
              <a:ea typeface="+mn-ea"/>
              <a:cs typeface="+mn-cs"/>
            </a:rPr>
            <a:t>rätt</a:t>
          </a:r>
          <a:r>
            <a:rPr lang="en-US">
              <a:solidFill>
                <a:sysClr val="window" lastClr="FFFFFF"/>
              </a:solidFill>
              <a:latin typeface="Franklin Gothic Medium"/>
              <a:ea typeface="+mn-ea"/>
              <a:cs typeface="+mn-cs"/>
            </a:rPr>
            <a:t> </a:t>
          </a:r>
          <a:r>
            <a:rPr lang="en-US" err="1">
              <a:solidFill>
                <a:sysClr val="window" lastClr="FFFFFF"/>
              </a:solidFill>
              <a:latin typeface="Franklin Gothic Medium"/>
              <a:ea typeface="+mn-ea"/>
              <a:cs typeface="+mn-cs"/>
            </a:rPr>
            <a:t>tid</a:t>
          </a:r>
          <a:r>
            <a:rPr lang="en-US">
              <a:solidFill>
                <a:sysClr val="window" lastClr="FFFFFF"/>
              </a:solidFill>
              <a:latin typeface="Franklin Gothic Medium"/>
              <a:ea typeface="+mn-ea"/>
              <a:cs typeface="+mn-cs"/>
            </a:rPr>
            <a:t> till </a:t>
          </a:r>
          <a:r>
            <a:rPr lang="en-US" err="1">
              <a:solidFill>
                <a:sysClr val="window" lastClr="FFFFFF"/>
              </a:solidFill>
              <a:latin typeface="Franklin Gothic Medium"/>
              <a:ea typeface="+mn-ea"/>
              <a:cs typeface="+mn-cs"/>
            </a:rPr>
            <a:t>rätt</a:t>
          </a:r>
          <a:r>
            <a:rPr lang="en-US">
              <a:solidFill>
                <a:sysClr val="window" lastClr="FFFFFF"/>
              </a:solidFill>
              <a:latin typeface="Franklin Gothic Medium"/>
              <a:ea typeface="+mn-ea"/>
              <a:cs typeface="+mn-cs"/>
            </a:rPr>
            <a:t> pris</a:t>
          </a:r>
        </a:p>
      </dgm:t>
    </dgm:pt>
    <dgm:pt modelId="{D1E6D67A-1C06-4585-A978-2D867EEB4F14}" type="parTrans" cxnId="{BA347A8A-F4D4-461B-9232-B81A0C28DEAF}">
      <dgm:prSet/>
      <dgm:spPr/>
      <dgm:t>
        <a:bodyPr/>
        <a:lstStyle/>
        <a:p>
          <a:endParaRPr lang="en-US"/>
        </a:p>
      </dgm:t>
    </dgm:pt>
    <dgm:pt modelId="{EE736EF3-1E11-414C-B785-62191ABBEEC9}" type="sibTrans" cxnId="{BA347A8A-F4D4-461B-9232-B81A0C28DEAF}">
      <dgm:prSet/>
      <dgm:spPr/>
      <dgm:t>
        <a:bodyPr/>
        <a:lstStyle/>
        <a:p>
          <a:endParaRPr lang="en-US"/>
        </a:p>
      </dgm:t>
    </dgm:pt>
    <dgm:pt modelId="{10FF8ECD-FD96-4701-AE83-42B96359EF33}">
      <dgm:prSet/>
      <dgm:spPr>
        <a:xfrm>
          <a:off x="0" y="1460482"/>
          <a:ext cx="6031346" cy="775710"/>
        </a:xfrm>
        <a:prstGeom prst="roundRect">
          <a:avLst/>
        </a:prstGeom>
        <a:solidFill>
          <a:srgbClr val="F6AD90"/>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err="1">
              <a:solidFill>
                <a:sysClr val="window" lastClr="FFFFFF"/>
              </a:solidFill>
              <a:latin typeface="Franklin Gothic Medium"/>
              <a:ea typeface="+mn-ea"/>
              <a:cs typeface="+mn-cs"/>
            </a:rPr>
            <a:t>Tydliga</a:t>
          </a:r>
          <a:r>
            <a:rPr lang="en-US">
              <a:solidFill>
                <a:sysClr val="window" lastClr="FFFFFF"/>
              </a:solidFill>
              <a:latin typeface="Franklin Gothic Medium"/>
              <a:ea typeface="+mn-ea"/>
              <a:cs typeface="+mn-cs"/>
            </a:rPr>
            <a:t> </a:t>
          </a:r>
          <a:r>
            <a:rPr lang="en-US" err="1">
              <a:solidFill>
                <a:sysClr val="window" lastClr="FFFFFF"/>
              </a:solidFill>
              <a:latin typeface="Franklin Gothic Medium"/>
              <a:ea typeface="+mn-ea"/>
              <a:cs typeface="+mn-cs"/>
            </a:rPr>
            <a:t>samordningsvinster</a:t>
          </a:r>
          <a:endParaRPr lang="en-US">
            <a:solidFill>
              <a:sysClr val="window" lastClr="FFFFFF"/>
            </a:solidFill>
            <a:latin typeface="Franklin Gothic Medium"/>
            <a:ea typeface="+mn-ea"/>
            <a:cs typeface="+mn-cs"/>
          </a:endParaRPr>
        </a:p>
      </dgm:t>
    </dgm:pt>
    <dgm:pt modelId="{0DF83FBF-1993-4C46-A9D5-81ECCFCBB575}" type="parTrans" cxnId="{AF79C498-B23B-480E-AFF7-DFB067B826D3}">
      <dgm:prSet/>
      <dgm:spPr/>
      <dgm:t>
        <a:bodyPr/>
        <a:lstStyle/>
        <a:p>
          <a:endParaRPr lang="en-US"/>
        </a:p>
      </dgm:t>
    </dgm:pt>
    <dgm:pt modelId="{5EDC852F-82FD-477B-B4F6-7F45EF5F2D4D}" type="sibTrans" cxnId="{AF79C498-B23B-480E-AFF7-DFB067B826D3}">
      <dgm:prSet/>
      <dgm:spPr/>
      <dgm:t>
        <a:bodyPr/>
        <a:lstStyle/>
        <a:p>
          <a:endParaRPr lang="en-US"/>
        </a:p>
      </dgm:t>
    </dgm:pt>
    <dgm:pt modelId="{C198ECAB-16F2-4FAC-9FA1-E9DF36429564}">
      <dgm:prSet/>
      <dgm:spPr>
        <a:xfrm>
          <a:off x="0" y="2509603"/>
          <a:ext cx="6031346" cy="775710"/>
        </a:xfrm>
        <a:prstGeom prst="roundRect">
          <a:avLst/>
        </a:prstGeom>
        <a:solidFill>
          <a:srgbClr val="8E0826">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err="1">
              <a:solidFill>
                <a:sysClr val="window" lastClr="FFFFFF"/>
              </a:solidFill>
              <a:latin typeface="Franklin Gothic Medium"/>
              <a:ea typeface="+mn-ea"/>
              <a:cs typeface="+mn-cs"/>
            </a:rPr>
            <a:t>Kontroll</a:t>
          </a:r>
          <a:r>
            <a:rPr lang="en-US">
              <a:solidFill>
                <a:sysClr val="window" lastClr="FFFFFF"/>
              </a:solidFill>
              <a:latin typeface="Franklin Gothic Medium"/>
              <a:ea typeface="+mn-ea"/>
              <a:cs typeface="+mn-cs"/>
            </a:rPr>
            <a:t> under </a:t>
          </a:r>
          <a:r>
            <a:rPr lang="en-US" err="1">
              <a:solidFill>
                <a:sysClr val="window" lastClr="FFFFFF"/>
              </a:solidFill>
              <a:latin typeface="Franklin Gothic Medium"/>
              <a:ea typeface="+mn-ea"/>
              <a:cs typeface="+mn-cs"/>
            </a:rPr>
            <a:t>hela</a:t>
          </a:r>
          <a:r>
            <a:rPr lang="en-US">
              <a:solidFill>
                <a:sysClr val="window" lastClr="FFFFFF"/>
              </a:solidFill>
              <a:latin typeface="Franklin Gothic Medium"/>
              <a:ea typeface="+mn-ea"/>
              <a:cs typeface="+mn-cs"/>
            </a:rPr>
            <a:t> </a:t>
          </a:r>
          <a:r>
            <a:rPr lang="en-US" err="1">
              <a:solidFill>
                <a:sysClr val="window" lastClr="FFFFFF"/>
              </a:solidFill>
              <a:latin typeface="Franklin Gothic Medium"/>
              <a:ea typeface="+mn-ea"/>
              <a:cs typeface="+mn-cs"/>
            </a:rPr>
            <a:t>processen</a:t>
          </a:r>
          <a:endParaRPr lang="en-US">
            <a:solidFill>
              <a:sysClr val="window" lastClr="FFFFFF"/>
            </a:solidFill>
            <a:latin typeface="Franklin Gothic Medium"/>
            <a:ea typeface="+mn-ea"/>
            <a:cs typeface="+mn-cs"/>
          </a:endParaRPr>
        </a:p>
      </dgm:t>
    </dgm:pt>
    <dgm:pt modelId="{CE168E9A-EF73-4311-B960-1F9B3BC38019}" type="parTrans" cxnId="{91E245E5-57F8-4081-8FC0-163B49CCCC41}">
      <dgm:prSet/>
      <dgm:spPr/>
      <dgm:t>
        <a:bodyPr/>
        <a:lstStyle/>
        <a:p>
          <a:endParaRPr lang="sv-SE"/>
        </a:p>
      </dgm:t>
    </dgm:pt>
    <dgm:pt modelId="{0B28083E-D1CC-4F10-AA1E-DB69D021CFEF}" type="sibTrans" cxnId="{91E245E5-57F8-4081-8FC0-163B49CCCC41}">
      <dgm:prSet/>
      <dgm:spPr/>
      <dgm:t>
        <a:bodyPr/>
        <a:lstStyle/>
        <a:p>
          <a:endParaRPr lang="sv-SE"/>
        </a:p>
      </dgm:t>
    </dgm:pt>
    <dgm:pt modelId="{1DE6458A-4241-4831-99D6-6005F9035B14}" type="pres">
      <dgm:prSet presAssocID="{9CFDDAC3-53CF-4CB0-A081-322D0E1328A3}" presName="linear" presStyleCnt="0">
        <dgm:presLayoutVars>
          <dgm:animLvl val="lvl"/>
          <dgm:resizeHandles val="exact"/>
        </dgm:presLayoutVars>
      </dgm:prSet>
      <dgm:spPr/>
      <dgm:t>
        <a:bodyPr/>
        <a:lstStyle/>
        <a:p>
          <a:endParaRPr lang="sv-SE"/>
        </a:p>
      </dgm:t>
    </dgm:pt>
    <dgm:pt modelId="{B2074324-1970-4B82-A2FC-85E1AA6BFE54}" type="pres">
      <dgm:prSet presAssocID="{CEECBBF4-A26C-492B-8CD4-7A7CE597E591}" presName="parentText" presStyleLbl="node1" presStyleIdx="0" presStyleCnt="3" custLinFactY="-28782" custLinFactNeighborX="-88249" custLinFactNeighborY="-100000">
        <dgm:presLayoutVars>
          <dgm:chMax val="0"/>
          <dgm:bulletEnabled val="1"/>
        </dgm:presLayoutVars>
      </dgm:prSet>
      <dgm:spPr/>
      <dgm:t>
        <a:bodyPr/>
        <a:lstStyle/>
        <a:p>
          <a:endParaRPr lang="sv-SE"/>
        </a:p>
      </dgm:t>
    </dgm:pt>
    <dgm:pt modelId="{6F2144E0-4F8D-404C-8862-2D5C7353DD60}" type="pres">
      <dgm:prSet presAssocID="{EE736EF3-1E11-414C-B785-62191ABBEEC9}" presName="spacer" presStyleCnt="0"/>
      <dgm:spPr/>
    </dgm:pt>
    <dgm:pt modelId="{94D35634-560E-45E7-B19A-F1BA4015F410}" type="pres">
      <dgm:prSet presAssocID="{10FF8ECD-FD96-4701-AE83-42B96359EF33}" presName="parentText" presStyleLbl="node1" presStyleIdx="1" presStyleCnt="3" custLinFactNeighborY="1">
        <dgm:presLayoutVars>
          <dgm:chMax val="0"/>
          <dgm:bulletEnabled val="1"/>
        </dgm:presLayoutVars>
      </dgm:prSet>
      <dgm:spPr/>
      <dgm:t>
        <a:bodyPr/>
        <a:lstStyle/>
        <a:p>
          <a:endParaRPr lang="sv-SE"/>
        </a:p>
      </dgm:t>
    </dgm:pt>
    <dgm:pt modelId="{8F01944D-A1E3-42E4-8BD4-7AE93DDB8C37}" type="pres">
      <dgm:prSet presAssocID="{5EDC852F-82FD-477B-B4F6-7F45EF5F2D4D}" presName="spacer" presStyleCnt="0"/>
      <dgm:spPr/>
    </dgm:pt>
    <dgm:pt modelId="{A86AC66E-D3F0-40C1-A8DE-A51F4B361EA6}" type="pres">
      <dgm:prSet presAssocID="{C198ECAB-16F2-4FAC-9FA1-E9DF36429564}" presName="parentText" presStyleLbl="node1" presStyleIdx="2" presStyleCnt="3" custLinFactY="10000" custLinFactNeighborY="100000">
        <dgm:presLayoutVars>
          <dgm:chMax val="0"/>
          <dgm:bulletEnabled val="1"/>
        </dgm:presLayoutVars>
      </dgm:prSet>
      <dgm:spPr/>
      <dgm:t>
        <a:bodyPr/>
        <a:lstStyle/>
        <a:p>
          <a:endParaRPr lang="sv-SE"/>
        </a:p>
      </dgm:t>
    </dgm:pt>
  </dgm:ptLst>
  <dgm:cxnLst>
    <dgm:cxn modelId="{902D581E-1008-40B3-8BF8-E38DA31E8617}" type="presOf" srcId="{9CFDDAC3-53CF-4CB0-A081-322D0E1328A3}" destId="{1DE6458A-4241-4831-99D6-6005F9035B14}" srcOrd="0" destOrd="0" presId="urn:microsoft.com/office/officeart/2005/8/layout/vList2"/>
    <dgm:cxn modelId="{72BB09DA-D370-4BF3-AE38-EEE9C6997954}" type="presOf" srcId="{10FF8ECD-FD96-4701-AE83-42B96359EF33}" destId="{94D35634-560E-45E7-B19A-F1BA4015F410}" srcOrd="0" destOrd="0" presId="urn:microsoft.com/office/officeart/2005/8/layout/vList2"/>
    <dgm:cxn modelId="{8E58EA40-8558-4E7F-A99A-1FCED9DCD95A}" type="presOf" srcId="{CEECBBF4-A26C-492B-8CD4-7A7CE597E591}" destId="{B2074324-1970-4B82-A2FC-85E1AA6BFE54}" srcOrd="0" destOrd="0" presId="urn:microsoft.com/office/officeart/2005/8/layout/vList2"/>
    <dgm:cxn modelId="{AF79C498-B23B-480E-AFF7-DFB067B826D3}" srcId="{9CFDDAC3-53CF-4CB0-A081-322D0E1328A3}" destId="{10FF8ECD-FD96-4701-AE83-42B96359EF33}" srcOrd="1" destOrd="0" parTransId="{0DF83FBF-1993-4C46-A9D5-81ECCFCBB575}" sibTransId="{5EDC852F-82FD-477B-B4F6-7F45EF5F2D4D}"/>
    <dgm:cxn modelId="{91E245E5-57F8-4081-8FC0-163B49CCCC41}" srcId="{9CFDDAC3-53CF-4CB0-A081-322D0E1328A3}" destId="{C198ECAB-16F2-4FAC-9FA1-E9DF36429564}" srcOrd="2" destOrd="0" parTransId="{CE168E9A-EF73-4311-B960-1F9B3BC38019}" sibTransId="{0B28083E-D1CC-4F10-AA1E-DB69D021CFEF}"/>
    <dgm:cxn modelId="{BA347A8A-F4D4-461B-9232-B81A0C28DEAF}" srcId="{9CFDDAC3-53CF-4CB0-A081-322D0E1328A3}" destId="{CEECBBF4-A26C-492B-8CD4-7A7CE597E591}" srcOrd="0" destOrd="0" parTransId="{D1E6D67A-1C06-4585-A978-2D867EEB4F14}" sibTransId="{EE736EF3-1E11-414C-B785-62191ABBEEC9}"/>
    <dgm:cxn modelId="{7A5D8BB2-36FD-483D-A854-5D772F111D82}" type="presOf" srcId="{C198ECAB-16F2-4FAC-9FA1-E9DF36429564}" destId="{A86AC66E-D3F0-40C1-A8DE-A51F4B361EA6}" srcOrd="0" destOrd="0" presId="urn:microsoft.com/office/officeart/2005/8/layout/vList2"/>
    <dgm:cxn modelId="{C856409A-8D39-463E-95EA-3644F1767A5F}" type="presParOf" srcId="{1DE6458A-4241-4831-99D6-6005F9035B14}" destId="{B2074324-1970-4B82-A2FC-85E1AA6BFE54}" srcOrd="0" destOrd="0" presId="urn:microsoft.com/office/officeart/2005/8/layout/vList2"/>
    <dgm:cxn modelId="{EC218D26-E452-47D5-A2E0-1F26A2828A19}" type="presParOf" srcId="{1DE6458A-4241-4831-99D6-6005F9035B14}" destId="{6F2144E0-4F8D-404C-8862-2D5C7353DD60}" srcOrd="1" destOrd="0" presId="urn:microsoft.com/office/officeart/2005/8/layout/vList2"/>
    <dgm:cxn modelId="{0DE66E8D-179C-4F83-950B-CF37A3938011}" type="presParOf" srcId="{1DE6458A-4241-4831-99D6-6005F9035B14}" destId="{94D35634-560E-45E7-B19A-F1BA4015F410}" srcOrd="2" destOrd="0" presId="urn:microsoft.com/office/officeart/2005/8/layout/vList2"/>
    <dgm:cxn modelId="{509D3F52-AF2B-446A-9EA0-8650EF95CCBC}" type="presParOf" srcId="{1DE6458A-4241-4831-99D6-6005F9035B14}" destId="{8F01944D-A1E3-42E4-8BD4-7AE93DDB8C37}" srcOrd="3" destOrd="0" presId="urn:microsoft.com/office/officeart/2005/8/layout/vList2"/>
    <dgm:cxn modelId="{EF1717C9-8C9B-4F9E-89D3-9A3F42C39F3C}" type="presParOf" srcId="{1DE6458A-4241-4831-99D6-6005F9035B14}" destId="{A86AC66E-D3F0-40C1-A8DE-A51F4B361EA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74324-1970-4B82-A2FC-85E1AA6BFE54}">
      <dsp:nvSpPr>
        <dsp:cNvPr id="0" name=""/>
        <dsp:cNvSpPr/>
      </dsp:nvSpPr>
      <dsp:spPr>
        <a:xfrm>
          <a:off x="0" y="376286"/>
          <a:ext cx="5361417" cy="684450"/>
        </a:xfrm>
        <a:prstGeom prst="roundRect">
          <a:avLst/>
        </a:prstGeom>
        <a:solidFill>
          <a:srgbClr val="EDD896"/>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buNone/>
          </a:pPr>
          <a:r>
            <a:rPr lang="en-US" sz="3000" kern="1200" err="1">
              <a:solidFill>
                <a:sysClr val="window" lastClr="FFFFFF"/>
              </a:solidFill>
              <a:latin typeface="Franklin Gothic Medium"/>
              <a:ea typeface="+mn-ea"/>
              <a:cs typeface="+mn-cs"/>
            </a:rPr>
            <a:t>Rätt</a:t>
          </a:r>
          <a:r>
            <a:rPr lang="en-US" sz="3000" kern="1200">
              <a:solidFill>
                <a:sysClr val="window" lastClr="FFFFFF"/>
              </a:solidFill>
              <a:latin typeface="Franklin Gothic Medium"/>
              <a:ea typeface="+mn-ea"/>
              <a:cs typeface="+mn-cs"/>
            </a:rPr>
            <a:t> </a:t>
          </a:r>
          <a:r>
            <a:rPr lang="en-US" sz="3000" kern="1200" err="1">
              <a:solidFill>
                <a:sysClr val="window" lastClr="FFFFFF"/>
              </a:solidFill>
              <a:latin typeface="Franklin Gothic Medium"/>
              <a:ea typeface="+mn-ea"/>
              <a:cs typeface="+mn-cs"/>
            </a:rPr>
            <a:t>insats</a:t>
          </a:r>
          <a:r>
            <a:rPr lang="en-US" sz="3000" kern="1200">
              <a:solidFill>
                <a:sysClr val="window" lastClr="FFFFFF"/>
              </a:solidFill>
              <a:latin typeface="Franklin Gothic Medium"/>
              <a:ea typeface="+mn-ea"/>
              <a:cs typeface="+mn-cs"/>
            </a:rPr>
            <a:t> </a:t>
          </a:r>
          <a:r>
            <a:rPr lang="en-US" sz="3000" kern="1200" err="1">
              <a:solidFill>
                <a:sysClr val="window" lastClr="FFFFFF"/>
              </a:solidFill>
              <a:latin typeface="Franklin Gothic Medium"/>
              <a:ea typeface="+mn-ea"/>
              <a:cs typeface="+mn-cs"/>
            </a:rPr>
            <a:t>i</a:t>
          </a:r>
          <a:r>
            <a:rPr lang="en-US" sz="3000" kern="1200">
              <a:solidFill>
                <a:sysClr val="window" lastClr="FFFFFF"/>
              </a:solidFill>
              <a:latin typeface="Franklin Gothic Medium"/>
              <a:ea typeface="+mn-ea"/>
              <a:cs typeface="+mn-cs"/>
            </a:rPr>
            <a:t> </a:t>
          </a:r>
          <a:r>
            <a:rPr lang="en-US" sz="3000" kern="1200" err="1">
              <a:solidFill>
                <a:sysClr val="window" lastClr="FFFFFF"/>
              </a:solidFill>
              <a:latin typeface="Franklin Gothic Medium"/>
              <a:ea typeface="+mn-ea"/>
              <a:cs typeface="+mn-cs"/>
            </a:rPr>
            <a:t>rätt</a:t>
          </a:r>
          <a:r>
            <a:rPr lang="en-US" sz="3000" kern="1200">
              <a:solidFill>
                <a:sysClr val="window" lastClr="FFFFFF"/>
              </a:solidFill>
              <a:latin typeface="Franklin Gothic Medium"/>
              <a:ea typeface="+mn-ea"/>
              <a:cs typeface="+mn-cs"/>
            </a:rPr>
            <a:t> </a:t>
          </a:r>
          <a:r>
            <a:rPr lang="en-US" sz="3000" kern="1200" err="1">
              <a:solidFill>
                <a:sysClr val="window" lastClr="FFFFFF"/>
              </a:solidFill>
              <a:latin typeface="Franklin Gothic Medium"/>
              <a:ea typeface="+mn-ea"/>
              <a:cs typeface="+mn-cs"/>
            </a:rPr>
            <a:t>tid</a:t>
          </a:r>
          <a:r>
            <a:rPr lang="en-US" sz="3000" kern="1200">
              <a:solidFill>
                <a:sysClr val="window" lastClr="FFFFFF"/>
              </a:solidFill>
              <a:latin typeface="Franklin Gothic Medium"/>
              <a:ea typeface="+mn-ea"/>
              <a:cs typeface="+mn-cs"/>
            </a:rPr>
            <a:t> till </a:t>
          </a:r>
          <a:r>
            <a:rPr lang="en-US" sz="3000" kern="1200" err="1">
              <a:solidFill>
                <a:sysClr val="window" lastClr="FFFFFF"/>
              </a:solidFill>
              <a:latin typeface="Franklin Gothic Medium"/>
              <a:ea typeface="+mn-ea"/>
              <a:cs typeface="+mn-cs"/>
            </a:rPr>
            <a:t>rätt</a:t>
          </a:r>
          <a:r>
            <a:rPr lang="en-US" sz="3000" kern="1200">
              <a:solidFill>
                <a:sysClr val="window" lastClr="FFFFFF"/>
              </a:solidFill>
              <a:latin typeface="Franklin Gothic Medium"/>
              <a:ea typeface="+mn-ea"/>
              <a:cs typeface="+mn-cs"/>
            </a:rPr>
            <a:t> pris</a:t>
          </a:r>
        </a:p>
      </dsp:txBody>
      <dsp:txXfrm>
        <a:off x="33412" y="409698"/>
        <a:ext cx="5294593" cy="617626"/>
      </dsp:txXfrm>
    </dsp:sp>
    <dsp:sp modelId="{94D35634-560E-45E7-B19A-F1BA4015F410}">
      <dsp:nvSpPr>
        <dsp:cNvPr id="0" name=""/>
        <dsp:cNvSpPr/>
      </dsp:nvSpPr>
      <dsp:spPr>
        <a:xfrm>
          <a:off x="0" y="1430535"/>
          <a:ext cx="5361417" cy="684450"/>
        </a:xfrm>
        <a:prstGeom prst="roundRect">
          <a:avLst/>
        </a:prstGeom>
        <a:solidFill>
          <a:srgbClr val="F6AD9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buNone/>
          </a:pPr>
          <a:r>
            <a:rPr lang="en-US" sz="3000" kern="1200" err="1">
              <a:solidFill>
                <a:sysClr val="window" lastClr="FFFFFF"/>
              </a:solidFill>
              <a:latin typeface="Franklin Gothic Medium"/>
              <a:ea typeface="+mn-ea"/>
              <a:cs typeface="+mn-cs"/>
            </a:rPr>
            <a:t>Tydliga</a:t>
          </a:r>
          <a:r>
            <a:rPr lang="en-US" sz="3000" kern="1200">
              <a:solidFill>
                <a:sysClr val="window" lastClr="FFFFFF"/>
              </a:solidFill>
              <a:latin typeface="Franklin Gothic Medium"/>
              <a:ea typeface="+mn-ea"/>
              <a:cs typeface="+mn-cs"/>
            </a:rPr>
            <a:t> </a:t>
          </a:r>
          <a:r>
            <a:rPr lang="en-US" sz="3000" kern="1200" err="1">
              <a:solidFill>
                <a:sysClr val="window" lastClr="FFFFFF"/>
              </a:solidFill>
              <a:latin typeface="Franklin Gothic Medium"/>
              <a:ea typeface="+mn-ea"/>
              <a:cs typeface="+mn-cs"/>
            </a:rPr>
            <a:t>samordningsvinster</a:t>
          </a:r>
          <a:endParaRPr lang="en-US" sz="3000" kern="1200">
            <a:solidFill>
              <a:sysClr val="window" lastClr="FFFFFF"/>
            </a:solidFill>
            <a:latin typeface="Franklin Gothic Medium"/>
            <a:ea typeface="+mn-ea"/>
            <a:cs typeface="+mn-cs"/>
          </a:endParaRPr>
        </a:p>
      </dsp:txBody>
      <dsp:txXfrm>
        <a:off x="33412" y="1463947"/>
        <a:ext cx="5294593" cy="617626"/>
      </dsp:txXfrm>
    </dsp:sp>
    <dsp:sp modelId="{A86AC66E-D3F0-40C1-A8DE-A51F4B361EA6}">
      <dsp:nvSpPr>
        <dsp:cNvPr id="0" name=""/>
        <dsp:cNvSpPr/>
      </dsp:nvSpPr>
      <dsp:spPr>
        <a:xfrm>
          <a:off x="0" y="2356229"/>
          <a:ext cx="5361417" cy="684450"/>
        </a:xfrm>
        <a:prstGeom prst="roundRect">
          <a:avLst/>
        </a:prstGeom>
        <a:solidFill>
          <a:srgbClr val="8E0826">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buNone/>
          </a:pPr>
          <a:r>
            <a:rPr lang="en-US" sz="3000" kern="1200" err="1">
              <a:solidFill>
                <a:sysClr val="window" lastClr="FFFFFF"/>
              </a:solidFill>
              <a:latin typeface="Franklin Gothic Medium"/>
              <a:ea typeface="+mn-ea"/>
              <a:cs typeface="+mn-cs"/>
            </a:rPr>
            <a:t>Kontroll</a:t>
          </a:r>
          <a:r>
            <a:rPr lang="en-US" sz="3000" kern="1200">
              <a:solidFill>
                <a:sysClr val="window" lastClr="FFFFFF"/>
              </a:solidFill>
              <a:latin typeface="Franklin Gothic Medium"/>
              <a:ea typeface="+mn-ea"/>
              <a:cs typeface="+mn-cs"/>
            </a:rPr>
            <a:t> under </a:t>
          </a:r>
          <a:r>
            <a:rPr lang="en-US" sz="3000" kern="1200" err="1">
              <a:solidFill>
                <a:sysClr val="window" lastClr="FFFFFF"/>
              </a:solidFill>
              <a:latin typeface="Franklin Gothic Medium"/>
              <a:ea typeface="+mn-ea"/>
              <a:cs typeface="+mn-cs"/>
            </a:rPr>
            <a:t>hela</a:t>
          </a:r>
          <a:r>
            <a:rPr lang="en-US" sz="3000" kern="1200">
              <a:solidFill>
                <a:sysClr val="window" lastClr="FFFFFF"/>
              </a:solidFill>
              <a:latin typeface="Franklin Gothic Medium"/>
              <a:ea typeface="+mn-ea"/>
              <a:cs typeface="+mn-cs"/>
            </a:rPr>
            <a:t> </a:t>
          </a:r>
          <a:r>
            <a:rPr lang="en-US" sz="3000" kern="1200" err="1">
              <a:solidFill>
                <a:sysClr val="window" lastClr="FFFFFF"/>
              </a:solidFill>
              <a:latin typeface="Franklin Gothic Medium"/>
              <a:ea typeface="+mn-ea"/>
              <a:cs typeface="+mn-cs"/>
            </a:rPr>
            <a:t>processen</a:t>
          </a:r>
          <a:endParaRPr lang="en-US" sz="3000" kern="1200">
            <a:solidFill>
              <a:sysClr val="window" lastClr="FFFFFF"/>
            </a:solidFill>
            <a:latin typeface="Franklin Gothic Medium"/>
            <a:ea typeface="+mn-ea"/>
            <a:cs typeface="+mn-cs"/>
          </a:endParaRPr>
        </a:p>
      </dsp:txBody>
      <dsp:txXfrm>
        <a:off x="33412" y="2389641"/>
        <a:ext cx="5294593" cy="6176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84C1F-AD8E-468A-9CE7-F666262646BA}" type="datetimeFigureOut">
              <a:rPr lang="sv-SE" smtClean="0"/>
              <a:t>2023-03-21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9EF64-7B05-462D-BF0D-18E515D51FE0}" type="slidenum">
              <a:rPr lang="sv-SE" smtClean="0"/>
              <a:t>‹#›</a:t>
            </a:fld>
            <a:endParaRPr lang="sv-SE"/>
          </a:p>
        </p:txBody>
      </p:sp>
    </p:spTree>
    <p:extLst>
      <p:ext uri="{BB962C8B-B14F-4D97-AF65-F5344CB8AC3E}">
        <p14:creationId xmlns:p14="http://schemas.microsoft.com/office/powerpoint/2010/main" val="172744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regeringen.se/rattsliga-dokument/kommittedirektiv/2023/02/dir.-202316"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skatteverket.se/privat/folkbokforing/skyddadepersonuppgifter.4.18e1b10334ebe8bc80001711.html"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469EF64-7B05-462D-BF0D-18E515D51FE0}" type="slidenum">
              <a:rPr lang="sv-SE" smtClean="0"/>
              <a:t>1</a:t>
            </a:fld>
            <a:endParaRPr lang="sv-SE"/>
          </a:p>
        </p:txBody>
      </p:sp>
    </p:spTree>
    <p:extLst>
      <p:ext uri="{BB962C8B-B14F-4D97-AF65-F5344CB8AC3E}">
        <p14:creationId xmlns:p14="http://schemas.microsoft.com/office/powerpoint/2010/main" val="333083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5042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C2E8-5A7C-4501-94AA-64B7337D521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628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Berätta hur vi tänkte: </a:t>
            </a:r>
          </a:p>
          <a:p>
            <a:pPr marL="171450" indent="-171450">
              <a:buFontTx/>
              <a:buChar char="-"/>
            </a:pPr>
            <a:r>
              <a:rPr lang="sv-SE" dirty="0"/>
              <a:t>Alla jobbar med det mer eller mindre</a:t>
            </a:r>
          </a:p>
          <a:p>
            <a:pPr marL="171450" indent="-171450">
              <a:buFontTx/>
              <a:buChar char="-"/>
            </a:pPr>
            <a:r>
              <a:rPr lang="sv-SE" dirty="0"/>
              <a:t>Kan vara skönt att veta att alla har ungefär samma bild av det stöd som ges. </a:t>
            </a:r>
          </a:p>
          <a:p>
            <a:pPr marL="171450" indent="-171450">
              <a:buFontTx/>
              <a:buChar char="-"/>
            </a:pPr>
            <a:r>
              <a:rPr lang="sv-SE" dirty="0"/>
              <a:t>Om vi skriver ner det är det lättare att prata om det och bli tydliga </a:t>
            </a:r>
          </a:p>
          <a:p>
            <a:pPr marL="171450" indent="-171450">
              <a:buFontTx/>
              <a:buChar char="-"/>
            </a:pPr>
            <a:r>
              <a:rPr lang="sv-SE" dirty="0"/>
              <a:t>Egentligen inget nytt…  </a:t>
            </a:r>
          </a:p>
          <a:p>
            <a:pPr marL="171450" indent="-171450">
              <a:buFontTx/>
              <a:buChar char="-"/>
            </a:pPr>
            <a:r>
              <a:rPr lang="sv-SE" dirty="0"/>
              <a:t>Vi vet ju att RSS har olika uppdrag och förutsättningar men går det att ”fånga” de viktigaste så här?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7E7E5-26AC-4975-B664-3DC748EADA4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93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Mejla om dom har ytterligare synpunkter.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7E7E5-26AC-4975-B664-3DC748EADA4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0738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VI KAN BJUDA IN ÄNDÅ</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7E7E5-26AC-4975-B664-3DC748EADA4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8059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C2E8-5A7C-4501-94AA-64B7337D521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249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0D031-32B0-46C6-8A39-1F434DC880A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874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50000"/>
              </a:lnSpc>
              <a:spcAft>
                <a:spcPts val="800"/>
              </a:spcAft>
            </a:pPr>
            <a:endParaRPr lang="sv-SE"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I SSR:s rapport uppger också 7 procent att de pga. rädsla inte har vågat att besluta om tvångsomhändertaganden av barn.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3B064-4ECF-445A-AB8D-AD0706F34A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730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50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Vi har fått ta del av vittnesmål från medarbetare inom socialtjänsten om </a:t>
            </a:r>
            <a:r>
              <a:rPr lang="sv-SE" sz="1800" u="sng" dirty="0">
                <a:effectLst/>
                <a:latin typeface="Calibri" panose="020F0502020204030204" pitchFamily="34" charset="0"/>
                <a:ea typeface="Calibri" panose="020F0502020204030204" pitchFamily="34" charset="0"/>
                <a:cs typeface="Calibri" panose="020F0502020204030204" pitchFamily="34" charset="0"/>
              </a:rPr>
              <a:t>hur</a:t>
            </a:r>
            <a:r>
              <a:rPr lang="sv-SE" sz="1800" dirty="0">
                <a:effectLst/>
                <a:latin typeface="Calibri" panose="020F0502020204030204" pitchFamily="34" charset="0"/>
                <a:ea typeface="Calibri" panose="020F0502020204030204" pitchFamily="34" charset="0"/>
                <a:cs typeface="Calibri" panose="020F0502020204030204" pitchFamily="34" charset="0"/>
              </a:rPr>
              <a:t> de har utsatts för hot och hat, och hur det påverkar dem.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Calibri" panose="020F0502020204030204" pitchFamily="34" charset="0"/>
              </a:rPr>
              <a:t>Det handlar exempelvis om trakasserier via telefon, e-post och sms.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Calibri" panose="020F0502020204030204" pitchFamily="34" charset="0"/>
              </a:rPr>
              <a:t>Jag har också fått berättat för mig om att det blir allt vanligare att personer följer med klienter in på möten och filmar socialsekreterare, vilket så klart upplevs obehagligt.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Calibri" panose="020F0502020204030204" pitchFamily="34" charset="0"/>
              </a:rPr>
              <a:t>Det händer även att medarbetare förföljs när de går hem. Och man får höra att de vet var ens barn går i förskola.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v-SE" sz="1800" dirty="0">
                <a:effectLst/>
                <a:latin typeface="Calibri" panose="020F0502020204030204" pitchFamily="34" charset="0"/>
                <a:ea typeface="Calibri" panose="020F0502020204030204" pitchFamily="34" charset="0"/>
                <a:cs typeface="Calibri" panose="020F0502020204030204" pitchFamily="34" charset="0"/>
              </a:rPr>
              <a:t>Och hela tiden finns hotet om att personliga uppgifter eller filmade klipp ska spridas på olika sociala medieplattformar. Och </a:t>
            </a:r>
            <a:r>
              <a:rPr lang="sv-SE" sz="1800" u="sng" dirty="0">
                <a:effectLst/>
                <a:latin typeface="Calibri" panose="020F0502020204030204" pitchFamily="34" charset="0"/>
                <a:ea typeface="Calibri" panose="020F0502020204030204" pitchFamily="34" charset="0"/>
                <a:cs typeface="Calibri" panose="020F0502020204030204" pitchFamily="34" charset="0"/>
              </a:rPr>
              <a:t>om</a:t>
            </a:r>
            <a:r>
              <a:rPr lang="sv-SE" sz="1800" dirty="0">
                <a:effectLst/>
                <a:latin typeface="Calibri" panose="020F0502020204030204" pitchFamily="34" charset="0"/>
                <a:ea typeface="Calibri" panose="020F0502020204030204" pitchFamily="34" charset="0"/>
                <a:cs typeface="Calibri" panose="020F0502020204030204" pitchFamily="34" charset="0"/>
              </a:rPr>
              <a:t> de publiceras är det mycket svårt att få bort dem därifrån.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Det här är bara några berättelser från medarbetare som dagligen arbetar med att upprätthålla samhällets yttersta skyddsnät för de mest utsatta.</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3B064-4ECF-445A-AB8D-AD0706F34A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052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3B064-4ECF-445A-AB8D-AD0706F34A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4025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dirty="0"/>
              <a:t>På pressträff 3 februari underströk statsministern att socialtjänsten är ett helt kommunalt ansvar och finns i Sveriges alla 290 kommuner. Men han underströk också att hantera </a:t>
            </a:r>
            <a:r>
              <a:rPr lang="sv-SE" sz="2400" dirty="0" err="1"/>
              <a:t>desinformationskamapanjer</a:t>
            </a:r>
            <a:r>
              <a:rPr lang="sv-SE" sz="2400" dirty="0"/>
              <a:t> är ingen kommunal kärnuppgift – här måste staten vara mycket mer närvarande och det är tydligt att staten inte fullt ut tagit det ansvaret.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2400" dirty="0"/>
              <a:t>SKR förutsätter att SI även har ett ansvar att delge de kommuner information om att de har socialsekreterare som är drabbade/uthängda på sociala medier.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2400" dirty="0"/>
              <a:t>3 februari kom omarbetad lagrådsremiss om ny lag om ordningsvakter – där de mycket snabbt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400" dirty="0"/>
          </a:p>
          <a:p>
            <a:pPr algn="l"/>
            <a:r>
              <a:rPr lang="sv-SE" sz="3600" b="1" i="0" dirty="0">
                <a:solidFill>
                  <a:srgbClr val="555555"/>
                </a:solidFill>
                <a:effectLst/>
                <a:latin typeface="calibri" panose="020F0502020204030204" pitchFamily="34" charset="0"/>
              </a:rPr>
              <a:t>Tilläggsdirektiv till Utredningen om åtgärder för att minska offentliganställdas utsatthet</a:t>
            </a:r>
          </a:p>
          <a:p>
            <a:pPr algn="l"/>
            <a:r>
              <a:rPr lang="sv-SE" sz="3600" b="0" i="0" dirty="0">
                <a:solidFill>
                  <a:srgbClr val="555555"/>
                </a:solidFill>
                <a:effectLst/>
                <a:latin typeface="calibri" panose="020F0502020204030204" pitchFamily="34" charset="0"/>
              </a:rPr>
              <a:t>Den 21 april 2022 beslutade regeringen om åtgärder för att minska offentliganställdas utsatthet. Utredaren får nu, utöver vad som framgår av de ursprungliga direktiven – när det gäller offentliganställda som med anledning av sina arbetsuppgifter löper en förhöjd risk för att utsättas för våld, hot, trakasserier eller annan otillbörlig påverkan, i uppdrag att oavsett ställningstagande i sak lämna författningsförslag som innebär</a:t>
            </a:r>
          </a:p>
          <a:p>
            <a:pPr algn="l">
              <a:buFont typeface="Arial" panose="020B0604020202020204" pitchFamily="34" charset="0"/>
              <a:buChar char="•"/>
            </a:pPr>
            <a:r>
              <a:rPr lang="sv-SE" sz="3600" b="0" i="0" dirty="0">
                <a:solidFill>
                  <a:srgbClr val="555555"/>
                </a:solidFill>
                <a:effectLst/>
                <a:latin typeface="calibri" panose="020F0502020204030204" pitchFamily="34" charset="0"/>
              </a:rPr>
              <a:t>minskad exponering av offentliganställdas namn i beslut och andra handlingar som dokumenterar åtgärder</a:t>
            </a:r>
          </a:p>
          <a:p>
            <a:pPr algn="l">
              <a:buFont typeface="Arial" panose="020B0604020202020204" pitchFamily="34" charset="0"/>
              <a:buChar char="•"/>
            </a:pPr>
            <a:r>
              <a:rPr lang="sv-SE" sz="3600" b="0" i="0" dirty="0">
                <a:solidFill>
                  <a:srgbClr val="555555"/>
                </a:solidFill>
                <a:effectLst/>
                <a:latin typeface="calibri" panose="020F0502020204030204" pitchFamily="34" charset="0"/>
              </a:rPr>
              <a:t>ett starkare skydd för uppgifter om offentliganställda och deras närstående.</a:t>
            </a:r>
          </a:p>
          <a:p>
            <a:pPr algn="l"/>
            <a:r>
              <a:rPr lang="sv-SE" sz="3600" b="0" i="0" dirty="0">
                <a:solidFill>
                  <a:srgbClr val="555555"/>
                </a:solidFill>
                <a:effectLst/>
                <a:latin typeface="calibri" panose="020F0502020204030204" pitchFamily="34" charset="0"/>
              </a:rPr>
              <a:t>Utredaren får också, utöver vad som framgår av de ursprungliga direktiven, i uppdrag att oavsett ställningstagande i sak, lämna författningsförslag som innebär att straffet för våld eller hot mot tjänsteman skärps och att ett nytt brott som tar sikte på förolämpningar mot tjänstemän införs.</a:t>
            </a:r>
          </a:p>
          <a:p>
            <a:pPr algn="l"/>
            <a:r>
              <a:rPr lang="sv-SE" sz="3600" b="0" i="0" u="sng" dirty="0">
                <a:solidFill>
                  <a:srgbClr val="555555"/>
                </a:solidFill>
                <a:effectLst/>
                <a:latin typeface="calibri" panose="020F0502020204030204" pitchFamily="34" charset="0"/>
                <a:hlinkClick r:id="rId3"/>
              </a:rPr>
              <a:t>Tilläggsdirektiv till Utredningen om åtgärder för att minska offentliganställdas utsatthet (Ju 2022:02)Länk till annan webbplats, öppnas i nytt fönster.</a:t>
            </a:r>
            <a:r>
              <a:rPr lang="sv-SE" sz="3600" b="0" i="0" dirty="0">
                <a:solidFill>
                  <a:srgbClr val="555555"/>
                </a:solidFill>
                <a:effectLst/>
                <a:latin typeface="calibri" panose="020F0502020204030204" pitchFamily="34"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40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3B064-4ECF-445A-AB8D-AD0706F34A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36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13FEA-B1FC-448A-A3BB-FDF93F5ACA6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947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600"/>
              </a:lnSpc>
              <a:spcBef>
                <a:spcPts val="800"/>
              </a:spcBef>
              <a:spcAft>
                <a:spcPts val="400"/>
              </a:spcAft>
            </a:pPr>
            <a:r>
              <a:rPr lang="sv-SE" sz="1800" b="1" dirty="0">
                <a:effectLst/>
                <a:latin typeface="Calibri Light" panose="020F0302020204030204" pitchFamily="34" charset="0"/>
                <a:ea typeface="Calibri" panose="020F0502020204030204" pitchFamily="34" charset="0"/>
              </a:rPr>
              <a:t>”Otillåten påverkan” införs som ett nytt brott</a:t>
            </a:r>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Utifrån samhällets utveckling och den rådande situationen ser SKR ett behov av att regeringen ser över om ett nytt brott, otillåten påverkan, kan införas. Brottet skulle kunna konstrueras likt lagstiftning som finns för olaga förföljelse (</a:t>
            </a:r>
            <a:r>
              <a:rPr lang="sv-SE" sz="1800" dirty="0" err="1">
                <a:effectLst/>
                <a:latin typeface="Calibri" panose="020F0502020204030204" pitchFamily="34" charset="0"/>
                <a:ea typeface="Calibri" panose="020F0502020204030204" pitchFamily="34" charset="0"/>
              </a:rPr>
              <a:t>stalkning</a:t>
            </a:r>
            <a:r>
              <a:rPr lang="sv-SE" sz="1800" dirty="0">
                <a:effectLst/>
                <a:latin typeface="Calibri" panose="020F0502020204030204" pitchFamily="34" charset="0"/>
                <a:ea typeface="Calibri" panose="020F0502020204030204" pitchFamily="34" charset="0"/>
              </a:rPr>
              <a:t>) och grov fridskränkning och bygga på att fler gärningar utgör led i en upprepad kränkning av en personen. Ett sådant brott skulle möjliggöra lagföring av de som idag systematiskt utsätter anställda för påverkan genom aktiviteter som ligger inom ramen för vad som bedöms som lagligt samt öka möjligheten att lägga samma flera olika aktiviteter för att uppnå ett högre straffvärde. Frågan skulle kunna omhändertas i utredningen </a:t>
            </a:r>
            <a:r>
              <a:rPr lang="sv-SE" sz="1800" i="1" dirty="0">
                <a:effectLst/>
                <a:latin typeface="Calibri" panose="020F0502020204030204" pitchFamily="34" charset="0"/>
                <a:ea typeface="Calibri" panose="020F0502020204030204" pitchFamily="34" charset="0"/>
              </a:rPr>
              <a:t>Åtgärder mot otillåten påverkan och korruption  (Dir. 2022:112</a:t>
            </a:r>
            <a:r>
              <a:rPr lang="sv-SE" sz="1800" dirty="0">
                <a:effectLst/>
                <a:latin typeface="Calibri" panose="020F0502020204030204" pitchFamily="34" charset="0"/>
                <a:ea typeface="Calibri" panose="020F0502020204030204" pitchFamily="34" charset="0"/>
              </a:rPr>
              <a:t>) där författnings-ändringar kan föreslås.</a:t>
            </a:r>
          </a:p>
          <a:p>
            <a:endParaRPr lang="sv-SE" sz="1800" dirty="0">
              <a:effectLst/>
              <a:latin typeface="Calibri" panose="020F050202020403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rPr>
              <a:t>OBS! Regeringen har lagt ned ovanstående utredning och vid möte med SKR uppgett att ett sådant brott är mycket svårt att införa</a:t>
            </a:r>
          </a:p>
          <a:p>
            <a:r>
              <a:rPr lang="sv-SE" sz="1800" dirty="0">
                <a:effectLst/>
                <a:latin typeface="Calibri" panose="020F0502020204030204" pitchFamily="34" charset="0"/>
                <a:ea typeface="Calibri" panose="020F0502020204030204" pitchFamily="34" charset="0"/>
              </a:rPr>
              <a:t> </a:t>
            </a:r>
          </a:p>
          <a:p>
            <a:pPr>
              <a:lnSpc>
                <a:spcPts val="1600"/>
              </a:lnSpc>
              <a:spcBef>
                <a:spcPts val="800"/>
              </a:spcBef>
              <a:spcAft>
                <a:spcPts val="400"/>
              </a:spcAft>
            </a:pPr>
            <a:r>
              <a:rPr lang="sv-SE" sz="1800" b="1" dirty="0">
                <a:effectLst/>
                <a:latin typeface="Calibri" panose="020F0502020204030204" pitchFamily="34" charset="0"/>
                <a:ea typeface="Calibri" panose="020F0502020204030204" pitchFamily="34" charset="0"/>
              </a:rPr>
              <a:t>Skärpt ansvar för de sociala medieföretagen</a:t>
            </a:r>
            <a:endParaRPr lang="sv-SE" sz="1800" dirty="0">
              <a:effectLst/>
              <a:latin typeface="Calibri" panose="020F0502020204030204" pitchFamily="34" charset="0"/>
              <a:ea typeface="Calibri" panose="020F0502020204030204" pitchFamily="34" charset="0"/>
            </a:endParaRPr>
          </a:p>
          <a:p>
            <a:pPr>
              <a:lnSpc>
                <a:spcPts val="1200"/>
              </a:lnSpc>
              <a:spcAft>
                <a:spcPts val="1000"/>
              </a:spcAft>
            </a:pPr>
            <a:r>
              <a:rPr lang="sv-SE" sz="1800" dirty="0">
                <a:effectLst/>
                <a:latin typeface="Calibri" panose="020F0502020204030204" pitchFamily="34" charset="0"/>
                <a:ea typeface="Calibri" panose="020F0502020204030204" pitchFamily="34" charset="0"/>
              </a:rPr>
              <a:t>Mot bakgrund av den ökade användningen av sociala medier ser SKR ett behov av att se över hur man kan skärpa de sociala medieföretagens ansvar när det gäller hat, hot, trakasserier och annan otillåten påverkan på plattformarna. Särskilda åtgärder krävs för att motverka det </a:t>
            </a:r>
            <a:r>
              <a:rPr lang="sv-SE" sz="1800" dirty="0" err="1">
                <a:effectLst/>
                <a:latin typeface="Calibri" panose="020F0502020204030204" pitchFamily="34" charset="0"/>
                <a:ea typeface="Calibri" panose="020F0502020204030204" pitchFamily="34" charset="0"/>
              </a:rPr>
              <a:t>näthat</a:t>
            </a:r>
            <a:r>
              <a:rPr lang="sv-SE" sz="1800" dirty="0">
                <a:effectLst/>
                <a:latin typeface="Calibri" panose="020F0502020204030204" pitchFamily="34" charset="0"/>
                <a:ea typeface="Calibri" panose="020F0502020204030204" pitchFamily="34" charset="0"/>
              </a:rPr>
              <a:t> som idag påverkar förtroendevalda, olika yrkesgrupper och andra demokratiaktörer i sina uppdrag. Näthatet påverkar också vårt samhälle i stort, genom att bland annat bryta ner tilltron till beslutsfattande församlingar, tilltron till myndigheter och nyhetsmedier samt att det starkt avgränsar viljan att delta i det demokratiska samtalet. En översyn skulle kunna identifiera vilka delar av rättskedjan som behöver utvecklas och effektiviseras för att motverka näthatet.</a:t>
            </a:r>
          </a:p>
          <a:p>
            <a:pPr>
              <a:lnSpc>
                <a:spcPts val="1200"/>
              </a:lnSpc>
              <a:spcAft>
                <a:spcPts val="1000"/>
              </a:spcAft>
            </a:pPr>
            <a:r>
              <a:rPr lang="sv-SE" sz="1800" dirty="0">
                <a:effectLst/>
                <a:latin typeface="Calibri" panose="020F0502020204030204" pitchFamily="34" charset="0"/>
                <a:ea typeface="Calibri" panose="020F0502020204030204" pitchFamily="34" charset="0"/>
              </a:rPr>
              <a:t>Såväl betänkandet från Kommittén Nationell satsning på medie- och informationskunnighet och det demokratiska samtalet (SOU 2020:56) som Europarådets rapport Hatretorik och falska nyheter - effekten på lokala och regionala förtroendevaldas arbetsvillkor lyfter behoven av</a:t>
            </a:r>
          </a:p>
          <a:p>
            <a:pPr marL="342900" lvl="0" indent="-342900">
              <a:lnSpc>
                <a:spcPts val="1200"/>
              </a:lnSpc>
              <a:buFont typeface="Times New Roman" panose="02020603050405020304" pitchFamily="18" charset="0"/>
              <a:buChar char="-"/>
            </a:pPr>
            <a:r>
              <a:rPr lang="sv-SE" sz="1800" dirty="0">
                <a:effectLst/>
                <a:latin typeface="Calibri" panose="020F0502020204030204" pitchFamily="34" charset="0"/>
                <a:ea typeface="Times New Roman" panose="02020603050405020304" pitchFamily="18" charset="0"/>
              </a:rPr>
              <a:t>en övergripande nationell strategi för att hantera </a:t>
            </a:r>
            <a:r>
              <a:rPr lang="sv-SE" sz="1800" dirty="0" err="1">
                <a:effectLst/>
                <a:latin typeface="Calibri" panose="020F0502020204030204" pitchFamily="34" charset="0"/>
                <a:ea typeface="Times New Roman" panose="02020603050405020304" pitchFamily="18" charset="0"/>
              </a:rPr>
              <a:t>näthat</a:t>
            </a:r>
            <a:r>
              <a:rPr lang="sv-SE" sz="1800" dirty="0">
                <a:effectLst/>
                <a:latin typeface="Calibri" panose="020F0502020204030204" pitchFamily="34" charset="0"/>
                <a:ea typeface="Times New Roman" panose="02020603050405020304" pitchFamily="18" charset="0"/>
              </a:rPr>
              <a:t> och falska nyheter samt uppnå en stark motståndskraft, och</a:t>
            </a:r>
          </a:p>
          <a:p>
            <a:pPr marL="342900" lvl="0" indent="-342900">
              <a:lnSpc>
                <a:spcPts val="1200"/>
              </a:lnSpc>
              <a:buFont typeface="Times New Roman" panose="02020603050405020304" pitchFamily="18" charset="0"/>
              <a:buChar char="-"/>
            </a:pPr>
            <a:r>
              <a:rPr lang="sv-SE" sz="1800" dirty="0">
                <a:effectLst/>
                <a:latin typeface="Calibri" panose="020F0502020204030204" pitchFamily="34" charset="0"/>
                <a:ea typeface="Times New Roman" panose="02020603050405020304" pitchFamily="18" charset="0"/>
              </a:rPr>
              <a:t>en översyn av rättsliga åtgärder mot </a:t>
            </a:r>
            <a:r>
              <a:rPr lang="sv-SE" sz="1800" dirty="0" err="1">
                <a:effectLst/>
                <a:latin typeface="Calibri" panose="020F0502020204030204" pitchFamily="34" charset="0"/>
                <a:ea typeface="Times New Roman" panose="02020603050405020304" pitchFamily="18" charset="0"/>
              </a:rPr>
              <a:t>näthat</a:t>
            </a:r>
            <a:r>
              <a:rPr lang="sv-SE" sz="1800" dirty="0">
                <a:effectLst/>
                <a:latin typeface="Calibri" panose="020F0502020204030204" pitchFamily="34" charset="0"/>
                <a:ea typeface="Times New Roman" panose="02020603050405020304" pitchFamily="18" charset="0"/>
              </a:rPr>
              <a:t>.</a:t>
            </a:r>
          </a:p>
          <a:p>
            <a:pPr>
              <a:lnSpc>
                <a:spcPts val="1200"/>
              </a:lnSpc>
            </a:pPr>
            <a:r>
              <a:rPr lang="sv-SE" sz="1800" dirty="0">
                <a:effectLst/>
                <a:latin typeface="Calibri" panose="020F0502020204030204" pitchFamily="34" charset="0"/>
                <a:ea typeface="Calibri" panose="020F0502020204030204" pitchFamily="34" charset="0"/>
              </a:rPr>
              <a:t> </a:t>
            </a:r>
          </a:p>
          <a:p>
            <a:pPr>
              <a:lnSpc>
                <a:spcPts val="1600"/>
              </a:lnSpc>
              <a:spcBef>
                <a:spcPts val="800"/>
              </a:spcBef>
              <a:spcAft>
                <a:spcPts val="400"/>
              </a:spcAft>
            </a:pPr>
            <a:r>
              <a:rPr lang="sv-SE" sz="1800" b="1" dirty="0">
                <a:effectLst/>
                <a:latin typeface="Calibri" panose="020F0502020204030204" pitchFamily="34" charset="0"/>
                <a:ea typeface="Calibri" panose="020F0502020204030204" pitchFamily="34" charset="0"/>
              </a:rPr>
              <a:t>Kommunen/regionen som målsägande vid polisanmälan</a:t>
            </a:r>
            <a:endParaRPr lang="sv-SE" sz="1800" dirty="0">
              <a:effectLst/>
              <a:latin typeface="Calibri" panose="020F0502020204030204" pitchFamily="34" charset="0"/>
              <a:ea typeface="Calibri" panose="020F0502020204030204" pitchFamily="34" charset="0"/>
            </a:endParaRPr>
          </a:p>
          <a:p>
            <a:pPr>
              <a:lnSpc>
                <a:spcPts val="1500"/>
              </a:lnSpc>
              <a:spcAft>
                <a:spcPts val="600"/>
              </a:spcAft>
            </a:pPr>
            <a:r>
              <a:rPr lang="sv-SE" sz="1800" dirty="0">
                <a:effectLst/>
                <a:latin typeface="Calibri" panose="020F0502020204030204" pitchFamily="34" charset="0"/>
                <a:ea typeface="Calibri" panose="020F0502020204030204" pitchFamily="34" charset="0"/>
              </a:rPr>
              <a:t>När otillåten påverkan och hot ska polisanmälas är det idag den enskilde tjänstepersonen som är målsägande, vilket innebär att personuppgifter och hemadress röjs till den misstänkte. Detta minskar anställdas vilja att polisanmäla de brott de utsätts för. Oro finns också för att en polisanmälan ”eldar på” hoten än mer, särskilt som det vanligtvis inte blir några konsekvenser för gärningsmannen utifrån befintlig lagstiftning. Det är svårt att få dessa personer dömda, bland annat med hänvisning till att vissa handlingar som kan uppfattas som hotfulla i sig inte är brottsliga. Straffvärdet är också lågt vid eventuell dom. Samma resonemang finns beträffande anmälan jämlikt 3 kap. 3 a § arbetsmiljölagen (1977:1160) till Arbetsmiljöverket vid allvarliga hot och våldshändelser. SKR ser att det här bör vara kommunen/regionen och inte ansvarig chef som är anmälare SKR utesluter inte att liknande behov kan finnas beträffande arbetsskadeanmälan till Försäkringskassan. </a:t>
            </a:r>
          </a:p>
          <a:p>
            <a:pPr>
              <a:lnSpc>
                <a:spcPts val="1500"/>
              </a:lnSpc>
              <a:spcAft>
                <a:spcPts val="600"/>
              </a:spcAft>
            </a:pPr>
            <a:r>
              <a:rPr lang="sv-SE" sz="1800" dirty="0">
                <a:effectLst/>
                <a:latin typeface="Calibri" panose="020F0502020204030204" pitchFamily="34" charset="0"/>
                <a:ea typeface="Calibri" panose="020F0502020204030204" pitchFamily="34" charset="0"/>
              </a:rPr>
              <a:t>Att otillåten påverkan, hot och våld mot anställda ska betraktas som otillåten påverkan, hot och våld mot offentlig verksamhet är viktigt, och SKR ser ett behov av att utreda detta i syfte att brotten ska kunna lagföras som brott mot offentlig verksamhet, där verksamhetens juridiska person blir målsägande i stället för den enskilde tjänstepersonen. </a:t>
            </a:r>
          </a:p>
          <a:p>
            <a:pPr>
              <a:lnSpc>
                <a:spcPts val="1500"/>
              </a:lnSpc>
              <a:spcAft>
                <a:spcPts val="600"/>
              </a:spcAft>
            </a:pPr>
            <a:r>
              <a:rPr lang="sv-SE" sz="1800" dirty="0">
                <a:effectLst/>
                <a:latin typeface="Calibri" panose="020F0502020204030204" pitchFamily="34" charset="0"/>
                <a:ea typeface="Calibri" panose="020F0502020204030204" pitchFamily="34" charset="0"/>
              </a:rPr>
              <a:t> </a:t>
            </a:r>
          </a:p>
          <a:p>
            <a:pPr>
              <a:lnSpc>
                <a:spcPts val="1600"/>
              </a:lnSpc>
              <a:spcBef>
                <a:spcPts val="800"/>
              </a:spcBef>
              <a:spcAft>
                <a:spcPts val="400"/>
              </a:spcAft>
            </a:pPr>
            <a:r>
              <a:rPr lang="sv-SE" sz="1800" b="1" dirty="0">
                <a:effectLst/>
                <a:latin typeface="Calibri" panose="020F0502020204030204" pitchFamily="34" charset="0"/>
                <a:ea typeface="Calibri" panose="020F0502020204030204" pitchFamily="34" charset="0"/>
              </a:rPr>
              <a:t>Polisiära resurser för att skydda kommunal personal</a:t>
            </a:r>
            <a:endParaRPr lang="sv-SE" sz="1800" dirty="0">
              <a:effectLst/>
              <a:latin typeface="Calibri" panose="020F0502020204030204" pitchFamily="34" charset="0"/>
              <a:ea typeface="Calibri" panose="020F0502020204030204" pitchFamily="34" charset="0"/>
            </a:endParaRPr>
          </a:p>
          <a:p>
            <a:pPr>
              <a:lnSpc>
                <a:spcPts val="1500"/>
              </a:lnSpc>
              <a:spcAft>
                <a:spcPts val="600"/>
              </a:spcAft>
            </a:pPr>
            <a:r>
              <a:rPr lang="sv-SE" sz="1800" dirty="0">
                <a:effectLst/>
                <a:latin typeface="Calibri" panose="020F0502020204030204" pitchFamily="34" charset="0"/>
                <a:ea typeface="Calibri" panose="020F0502020204030204" pitchFamily="34" charset="0"/>
              </a:rPr>
              <a:t>Polisens ansvar kan förstärkas när det gäller otillåten påverkan mot tjänstepersoner och förtroendevalda i kommuner och regioner då det handlar om lokal kriminell inverkan som är direkt samhällspåverkande och demokratihotande. SKR vill understryka vikten av tillgång till stöd från polisen när tjänstepersoner och förtroendevalda polisanmäler hot, vid ansökan om handräckning samt genom hot- och riskbedömningar i olika lägen. SKR är väl medvetna om den utmaning inom kompetensförsörjningen som polisen liksom den kommunala och regionala välfärden står inför. Icke desto mindre får inte välfärdens personal stå ensamma och oskyddade inför otillåten påverkan, hot och våld. Utan polisens medverkan i dessa delar når vi inte kriminalpolitikens mål - att minska brottsligheten och öka människors trygghet.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3B064-4ECF-445A-AB8D-AD0706F34A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7326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3B064-4ECF-445A-AB8D-AD0706F34A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4472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825"/>
              </a:spcBef>
            </a:pPr>
            <a:r>
              <a:rPr lang="sv-SE" sz="1800" dirty="0">
                <a:solidFill>
                  <a:srgbClr val="000000"/>
                </a:solidFill>
                <a:effectLst/>
                <a:latin typeface="Times New Roman" panose="02020603050405020304" pitchFamily="18" charset="0"/>
                <a:ea typeface="Calibri" panose="020F0502020204030204" pitchFamily="34" charset="0"/>
              </a:rPr>
              <a:t>”</a:t>
            </a:r>
            <a:r>
              <a:rPr lang="sv-SE" sz="1800" dirty="0">
                <a:solidFill>
                  <a:srgbClr val="000000"/>
                </a:solidFill>
                <a:effectLst/>
                <a:latin typeface="Open Sans" panose="020B0606030504020204" pitchFamily="34" charset="0"/>
                <a:ea typeface="Calibri" panose="020F0502020204030204" pitchFamily="34" charset="0"/>
              </a:rPr>
              <a:t> Vissa personer behöver ha någon form av skydd för sina personuppgifter redan i ett förebyggande syfte till exempel på grund av att de har ett yrke som typiskt sett innebär en ökad risk för hot. I sådana fall kan du normalt sett tilldela en sekretessmarkering men även skyddad folkbokföring kan komma i fråga om kraven för detta är uppfyllda.</a:t>
            </a:r>
            <a:endParaRPr lang="sv-SE" sz="1800" dirty="0">
              <a:effectLst/>
              <a:latin typeface="Times New Roman" panose="02020603050405020304" pitchFamily="18" charset="0"/>
              <a:ea typeface="Calibri" panose="020F0502020204030204" pitchFamily="34" charset="0"/>
            </a:endParaRPr>
          </a:p>
          <a:p>
            <a:pPr>
              <a:spcBef>
                <a:spcPts val="825"/>
              </a:spcBef>
            </a:pPr>
            <a:r>
              <a:rPr lang="sv-SE" sz="1800" dirty="0">
                <a:solidFill>
                  <a:srgbClr val="000000"/>
                </a:solidFill>
                <a:effectLst/>
                <a:latin typeface="Open Sans" panose="020B0606030504020204" pitchFamily="34" charset="0"/>
                <a:ea typeface="Calibri" panose="020F0502020204030204" pitchFamily="34" charset="0"/>
              </a:rPr>
              <a:t>När en person ansöker om skyddad folkbokföring eller sekretessmarkering i förebyggande syfte till exempel på grund av sitt arbete behöver du i de flesta fall inte säkerställa att hen har flyttat eftersom att risken för hot finns i framtiden. Det kan till exempel gälla poliser, åklagare eller vittnen där gärningspersonen inte vet vem vittnet är. Det kan även gälla andra yrkesgrupper som inte tillhör en myndighet, men där det kan finnas en förhöjd risk att bli utsatt för hot eller trakasserier.</a:t>
            </a:r>
            <a:endParaRPr lang="sv-SE" sz="1800" dirty="0">
              <a:effectLst/>
              <a:latin typeface="Times New Roman" panose="02020603050405020304" pitchFamily="18" charset="0"/>
              <a:ea typeface="Calibri" panose="020F0502020204030204" pitchFamily="34" charset="0"/>
            </a:endParaRPr>
          </a:p>
          <a:p>
            <a:pPr>
              <a:spcBef>
                <a:spcPts val="825"/>
              </a:spcBef>
            </a:pPr>
            <a:r>
              <a:rPr lang="sv-SE" sz="1800" dirty="0">
                <a:solidFill>
                  <a:srgbClr val="000000"/>
                </a:solidFill>
                <a:effectLst/>
                <a:latin typeface="Open Sans" panose="020B0606030504020204" pitchFamily="34" charset="0"/>
                <a:ea typeface="Calibri" panose="020F0502020204030204" pitchFamily="34" charset="0"/>
              </a:rPr>
              <a:t>Till en ansökan i förebyggande syfte ska det normalt finnas någon form av intyg från arbetsgivarens säkerhetsavdelning, arbetsgivare eller motsvarande. Om det inte finns någon säkerhetsavdelning kan vi hänvisa personen till Polismyndigheten. Vi kan också själva begära ett yttrande från Polismyndigheten, lämna inte ut mer uppgifter än vad som är nödvändigt. Om det är ett vittne som söker skydd i förebyggande syfte ska det finnas ett intyg eller yttrande från polisen i utredningen. Ett beslut om att bevilja skyddade personuppgifter i förebyggande syfte ska normalt vara tidsbegränsat till fem år.”</a:t>
            </a:r>
            <a:endParaRPr lang="sv-SE" sz="1800" dirty="0">
              <a:effectLst/>
              <a:latin typeface="Times New Roman" panose="02020603050405020304" pitchFamily="18" charset="0"/>
              <a:ea typeface="Calibri" panose="020F0502020204030204" pitchFamily="34" charset="0"/>
            </a:endParaRPr>
          </a:p>
          <a:p>
            <a:pPr>
              <a:spcBef>
                <a:spcPts val="825"/>
              </a:spcBef>
            </a:pPr>
            <a:r>
              <a:rPr lang="sv-SE" sz="1800" dirty="0">
                <a:solidFill>
                  <a:srgbClr val="000000"/>
                </a:solidFill>
                <a:effectLst/>
                <a:latin typeface="Open Sans" panose="020B0606030504020204" pitchFamily="34" charset="0"/>
                <a:ea typeface="Calibri" panose="020F0502020204030204" pitchFamily="34" charset="0"/>
              </a:rPr>
              <a:t>Länken till Skatteverket hemsida där det finns generell information om skydd samt ansökningsblanketter är.</a:t>
            </a:r>
            <a:endParaRPr lang="sv-SE" sz="1800" dirty="0">
              <a:effectLst/>
              <a:latin typeface="Times New Roman" panose="02020603050405020304" pitchFamily="18" charset="0"/>
              <a:ea typeface="Calibri" panose="020F0502020204030204" pitchFamily="34" charset="0"/>
            </a:endParaRPr>
          </a:p>
          <a:p>
            <a:pPr>
              <a:spcBef>
                <a:spcPts val="825"/>
              </a:spcBef>
            </a:pPr>
            <a:r>
              <a:rPr lang="sv-SE" sz="1800" u="sng" dirty="0">
                <a:solidFill>
                  <a:srgbClr val="000000"/>
                </a:solidFill>
                <a:effectLst/>
                <a:latin typeface="Open Sans" panose="020B0606030504020204" pitchFamily="34" charset="0"/>
                <a:ea typeface="Calibri" panose="020F0502020204030204" pitchFamily="34" charset="0"/>
                <a:hlinkClick r:id="rId3"/>
              </a:rPr>
              <a:t>https://www.skatteverket.se/privat/folkbokforing/skyddadepersonuppgifter.4.18e1b10334ebe8bc80001711.html</a:t>
            </a:r>
            <a:endParaRPr lang="sv-SE" sz="1800" dirty="0">
              <a:effectLst/>
              <a:latin typeface="Times New Roman" panose="02020603050405020304" pitchFamily="18" charset="0"/>
              <a:ea typeface="Calibri" panose="020F0502020204030204" pitchFamily="34" charset="0"/>
            </a:endParaRPr>
          </a:p>
          <a:p>
            <a:pPr>
              <a:spcBef>
                <a:spcPts val="825"/>
              </a:spcBef>
            </a:pPr>
            <a:r>
              <a:rPr lang="sv-SE" sz="1800" dirty="0">
                <a:solidFill>
                  <a:srgbClr val="000000"/>
                </a:solidFill>
                <a:effectLst/>
                <a:latin typeface="Open Sans" panose="020B0606030504020204" pitchFamily="34" charset="0"/>
                <a:ea typeface="Calibri" panose="020F0502020204030204" pitchFamily="34" charset="0"/>
              </a:rPr>
              <a:t>Hoppas detta hjälper!</a:t>
            </a:r>
            <a:endParaRPr lang="sv-SE" sz="1800" dirty="0">
              <a:effectLst/>
              <a:latin typeface="Times New Roman" panose="02020603050405020304" pitchFamily="18" charset="0"/>
              <a:ea typeface="Calibri" panose="020F0502020204030204" pitchFamily="34" charset="0"/>
            </a:endParaRPr>
          </a:p>
          <a:p>
            <a:pPr>
              <a:spcBef>
                <a:spcPts val="825"/>
              </a:spcBef>
            </a:pPr>
            <a:r>
              <a:rPr lang="sv-SE" sz="1800" dirty="0">
                <a:solidFill>
                  <a:srgbClr val="000000"/>
                </a:solidFill>
                <a:effectLst/>
                <a:latin typeface="Open Sans" panose="020B0606030504020204" pitchFamily="34" charset="0"/>
                <a:ea typeface="Calibri" panose="020F0502020204030204" pitchFamily="34" charset="0"/>
              </a:rPr>
              <a:t>Om ni har några fler frågor är det bara att höra av sig. </a:t>
            </a:r>
            <a:endParaRPr lang="sv-SE" sz="1800" dirty="0">
              <a:effectLst/>
              <a:latin typeface="Times New Roman" panose="02020603050405020304" pitchFamily="18" charset="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3664-317A-41DD-81D2-76A3520D889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8818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0373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fld id="{8FB7F2EF-F1A0-4F0B-AEE7-4412044D72D3}" type="slidenum">
              <a:rPr lang="sv-SE" smtClean="0"/>
              <a:t>174</a:t>
            </a:fld>
            <a:endParaRPr lang="sv-SE"/>
          </a:p>
        </p:txBody>
      </p:sp>
    </p:spTree>
    <p:extLst>
      <p:ext uri="{BB962C8B-B14F-4D97-AF65-F5344CB8AC3E}">
        <p14:creationId xmlns:p14="http://schemas.microsoft.com/office/powerpoint/2010/main" val="67687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287"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83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09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739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335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58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31A6D-5D00-4AB0-9604-FBB3EAB5F65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970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472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31A6D-5D00-4AB0-9604-FBB3EAB5F65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01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Petra Hultén - Gävleborg</a:t>
            </a:r>
          </a:p>
          <a:p>
            <a:endParaRPr lang="sv-SE" dirty="0"/>
          </a:p>
        </p:txBody>
      </p:sp>
      <p:sp>
        <p:nvSpPr>
          <p:cNvPr id="4" name="Platshållare för bildnummer 3"/>
          <p:cNvSpPr>
            <a:spLocks noGrp="1"/>
          </p:cNvSpPr>
          <p:nvPr>
            <p:ph type="sldNum" sz="quarter" idx="5"/>
          </p:nvPr>
        </p:nvSpPr>
        <p:spPr/>
        <p:txBody>
          <a:bodyPr/>
          <a:lstStyle/>
          <a:p>
            <a:fld id="{B469EF64-7B05-462D-BF0D-18E515D51FE0}" type="slidenum">
              <a:rPr lang="sv-SE" smtClean="0"/>
              <a:t>2</a:t>
            </a:fld>
            <a:endParaRPr lang="sv-SE"/>
          </a:p>
        </p:txBody>
      </p:sp>
    </p:spTree>
    <p:extLst>
      <p:ext uri="{BB962C8B-B14F-4D97-AF65-F5344CB8AC3E}">
        <p14:creationId xmlns:p14="http://schemas.microsoft.com/office/powerpoint/2010/main" val="3135594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352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57238"/>
            <a:ext cx="5486400" cy="3086100"/>
          </a:xfrm>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5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689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57238"/>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177E52-82DE-47D0-9FE5-740F9E1ED27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924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379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38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973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Vi behöver jobba annorlunda, dels för att bli effektivare med tanke på att vi inte kommer ha lika många händer och fötter, personal helt enkelt men också för att det finns en förväntan från invånarna. En del handlar om just digitala lösningar, en del om automatisering och att använda sig av AI. </a:t>
            </a:r>
          </a:p>
          <a:p>
            <a:endParaRPr lang="sv-SE" sz="1200"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Målbild, digital </a:t>
            </a:r>
            <a:r>
              <a:rPr lang="sv-SE" dirty="0" err="1"/>
              <a:t>roadmap</a:t>
            </a:r>
            <a:r>
              <a:rPr lang="sv-SE" dirty="0"/>
              <a:t> och våga digitalt först. Det är där vi ser att vi lyckas. Vissa delar handlar om att gå i den takt som samhällsutvecklingen är när det gäller teknik och andra delar där vi ser störst behov/nytta.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EE8A9-BF9D-4C03-B707-E14D7F8970A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71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EE8A9-BF9D-4C03-B707-E14D7F8970A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386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En del handlar om just digitala lösningar, en del om </a:t>
            </a:r>
            <a:r>
              <a:rPr lang="sv-SE" sz="1200" dirty="0" err="1"/>
              <a:t>automaitsering</a:t>
            </a:r>
            <a:r>
              <a:rPr lang="sv-SE" sz="1200" dirty="0"/>
              <a:t> och att använda sig av 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algn="l"/>
            <a:r>
              <a:rPr lang="sv-SE" sz="1200" dirty="0"/>
              <a:t>Olika sätt att kommunicera säkert, dels handlar det om kommunikation med brukare, de vi träffar men också med samverkansparter till exempel, regionen, skolan, myndigheter. Digitala videomöten</a:t>
            </a:r>
            <a:r>
              <a:rPr lang="sv-SE" b="0" i="0" dirty="0">
                <a:solidFill>
                  <a:srgbClr val="353636"/>
                </a:solidFill>
                <a:effectLst/>
                <a:latin typeface="Open Sans" panose="020B0606030504020204" pitchFamily="34" charset="0"/>
              </a:rPr>
              <a:t> är en videomötestjänst som är särskilt utvecklad för möten där känslig information hanteras mellan invånare och persona. Säkra samtal mellan kurator, skolsköterska och elev, för SIP, vårdplaneringsmöten etc. Alla mötesdeltagare måste identifiera sig med e-legitimation och all kommunikation som förmedlas under mötena krypteras. Det är en garanti för att rätt personer, med rätt behörighet, deltar i mötet och att inga känsliga uppgifter kommer på avvägar. Med Digitalt möte kan kommuner och regioner enkelt komma igång med säkra möten på distans.</a:t>
            </a:r>
          </a:p>
          <a:p>
            <a:pPr algn="l"/>
            <a:endParaRPr lang="sv-SE" b="0" i="0" dirty="0">
              <a:solidFill>
                <a:srgbClr val="353636"/>
              </a:solidFill>
              <a:effectLst/>
              <a:latin typeface="Open Sans" panose="020B0606030504020204" pitchFamily="34" charset="0"/>
            </a:endParaRPr>
          </a:p>
          <a:p>
            <a:pPr algn="l"/>
            <a:r>
              <a:rPr lang="sv-SE" b="0" i="0" dirty="0" err="1">
                <a:solidFill>
                  <a:srgbClr val="353636"/>
                </a:solidFill>
                <a:effectLst/>
                <a:latin typeface="Open Sans" panose="020B0606030504020204" pitchFamily="34" charset="0"/>
              </a:rPr>
              <a:t>Appar</a:t>
            </a:r>
            <a:r>
              <a:rPr lang="sv-SE" b="0" i="0" dirty="0">
                <a:solidFill>
                  <a:srgbClr val="353636"/>
                </a:solidFill>
                <a:effectLst/>
                <a:latin typeface="Open Sans" panose="020B0606030504020204" pitchFamily="34" charset="0"/>
              </a:rPr>
              <a:t>: </a:t>
            </a:r>
            <a:r>
              <a:rPr lang="sv-SE" b="0" i="0" dirty="0" err="1">
                <a:solidFill>
                  <a:srgbClr val="353636"/>
                </a:solidFill>
                <a:effectLst/>
                <a:latin typeface="Open Sans" panose="020B0606030504020204" pitchFamily="34" charset="0"/>
              </a:rPr>
              <a:t>Previct</a:t>
            </a:r>
            <a:r>
              <a:rPr lang="sv-SE" b="0" i="0" dirty="0">
                <a:solidFill>
                  <a:srgbClr val="353636"/>
                </a:solidFill>
                <a:effectLst/>
                <a:latin typeface="Open Sans" panose="020B0606030504020204" pitchFamily="34" charset="0"/>
              </a:rPr>
              <a:t>….</a:t>
            </a:r>
          </a:p>
          <a:p>
            <a:pPr algn="l"/>
            <a:endParaRPr lang="sv-SE" b="0" i="0" dirty="0">
              <a:solidFill>
                <a:srgbClr val="353636"/>
              </a:solidFill>
              <a:effectLst/>
              <a:latin typeface="Open Sans" panose="020B0606030504020204" pitchFamily="34" charset="0"/>
            </a:endParaRPr>
          </a:p>
          <a:p>
            <a:pPr algn="l"/>
            <a:r>
              <a:rPr lang="sv-SE" b="0" i="0" dirty="0">
                <a:solidFill>
                  <a:srgbClr val="353636"/>
                </a:solidFill>
                <a:effectLst/>
                <a:latin typeface="Open Sans" panose="020B0606030504020204" pitchFamily="34" charset="0"/>
              </a:rPr>
              <a:t>Välfärdstekniska lösningar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EE8A9-BF9D-4C03-B707-E14D7F8970A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67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C84CA-13CA-48B3-86B9-646132EC4A6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208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Användarna</a:t>
            </a:r>
            <a:r>
              <a:rPr lang="en-US" sz="1200" dirty="0">
                <a:solidFill>
                  <a:schemeClr val="tx1"/>
                </a:solidFill>
              </a:rPr>
              <a:t> av </a:t>
            </a:r>
            <a:r>
              <a:rPr lang="sv-SE" sz="1200" noProof="0" dirty="0">
                <a:solidFill>
                  <a:schemeClr val="tx1"/>
                </a:solidFill>
              </a:rPr>
              <a:t>SDK</a:t>
            </a:r>
            <a:r>
              <a:rPr lang="en-US" sz="1200" dirty="0">
                <a:solidFill>
                  <a:schemeClr val="tx1"/>
                </a:solidFill>
              </a:rPr>
              <a:t> </a:t>
            </a:r>
            <a:r>
              <a:rPr lang="en-US" sz="1200" dirty="0" err="1">
                <a:solidFill>
                  <a:schemeClr val="tx1"/>
                </a:solidFill>
              </a:rPr>
              <a:t>är</a:t>
            </a:r>
            <a:r>
              <a:rPr lang="en-US" sz="1200" dirty="0">
                <a:solidFill>
                  <a:schemeClr val="tx1"/>
                </a:solidFill>
              </a:rPr>
              <a:t> </a:t>
            </a:r>
            <a:r>
              <a:rPr lang="en-US" sz="1200" dirty="0" err="1">
                <a:solidFill>
                  <a:schemeClr val="tx1"/>
                </a:solidFill>
              </a:rPr>
              <a:t>alltså</a:t>
            </a:r>
            <a:r>
              <a:rPr lang="en-US" sz="1200" dirty="0">
                <a:solidFill>
                  <a:schemeClr val="tx1"/>
                </a:solidFill>
              </a:rPr>
              <a:t> </a:t>
            </a:r>
            <a:r>
              <a:rPr lang="en-US" sz="1200" dirty="0" err="1">
                <a:solidFill>
                  <a:schemeClr val="tx1"/>
                </a:solidFill>
              </a:rPr>
              <a:t>medarbetare</a:t>
            </a:r>
            <a:r>
              <a:rPr lang="en-US" sz="1200" dirty="0">
                <a:solidFill>
                  <a:schemeClr val="tx1"/>
                </a:solidFill>
              </a:rPr>
              <a:t>. </a:t>
            </a:r>
            <a:r>
              <a:rPr lang="en-US" sz="1200" dirty="0" err="1">
                <a:solidFill>
                  <a:schemeClr val="tx1"/>
                </a:solidFill>
              </a:rPr>
              <a:t>Berör</a:t>
            </a:r>
            <a:r>
              <a:rPr lang="en-US" sz="1200" dirty="0">
                <a:solidFill>
                  <a:schemeClr val="tx1"/>
                </a:solidFill>
              </a:rPr>
              <a:t> </a:t>
            </a:r>
            <a:r>
              <a:rPr lang="en-US" sz="1200" dirty="0" err="1">
                <a:solidFill>
                  <a:schemeClr val="tx1"/>
                </a:solidFill>
              </a:rPr>
              <a:t>inte</a:t>
            </a:r>
            <a:r>
              <a:rPr lang="en-US" sz="1200" dirty="0">
                <a:solidFill>
                  <a:schemeClr val="tx1"/>
                </a:solidFill>
              </a:rPr>
              <a:t> </a:t>
            </a:r>
            <a:r>
              <a:rPr lang="en-US" sz="1200" dirty="0" err="1">
                <a:solidFill>
                  <a:schemeClr val="tx1"/>
                </a:solidFill>
              </a:rPr>
              <a:t>endast</a:t>
            </a:r>
            <a:r>
              <a:rPr lang="en-US" sz="1200" dirty="0">
                <a:solidFill>
                  <a:schemeClr val="tx1"/>
                </a:solidFill>
              </a:rPr>
              <a:t> socialtjänst men </a:t>
            </a:r>
            <a:r>
              <a:rPr lang="en-US" sz="1200" dirty="0" err="1">
                <a:solidFill>
                  <a:schemeClr val="tx1"/>
                </a:solidFill>
              </a:rPr>
              <a:t>kan</a:t>
            </a:r>
            <a:r>
              <a:rPr lang="en-US" sz="1200" dirty="0">
                <a:solidFill>
                  <a:schemeClr val="tx1"/>
                </a:solidFill>
              </a:rPr>
              <a:t> </a:t>
            </a:r>
            <a:r>
              <a:rPr lang="en-US" sz="1200" dirty="0" err="1">
                <a:solidFill>
                  <a:schemeClr val="tx1"/>
                </a:solidFill>
              </a:rPr>
              <a:t>göra</a:t>
            </a:r>
            <a:r>
              <a:rPr lang="en-US" sz="1200" dirty="0">
                <a:solidFill>
                  <a:schemeClr val="tx1"/>
                </a:solidFill>
              </a:rPr>
              <a:t> </a:t>
            </a:r>
            <a:r>
              <a:rPr lang="en-US" sz="1200" dirty="0" err="1">
                <a:solidFill>
                  <a:schemeClr val="tx1"/>
                </a:solidFill>
              </a:rPr>
              <a:t>en</a:t>
            </a:r>
            <a:r>
              <a:rPr lang="en-US" sz="1200" dirty="0">
                <a:solidFill>
                  <a:schemeClr val="tx1"/>
                </a:solidFill>
              </a:rPr>
              <a:t> </a:t>
            </a:r>
            <a:r>
              <a:rPr lang="en-US" sz="1200" dirty="0" err="1">
                <a:solidFill>
                  <a:schemeClr val="tx1"/>
                </a:solidFill>
              </a:rPr>
              <a:t>tydlig</a:t>
            </a:r>
            <a:r>
              <a:rPr lang="en-US" sz="1200" dirty="0">
                <a:solidFill>
                  <a:schemeClr val="tx1"/>
                </a:solidFill>
              </a:rPr>
              <a:t> </a:t>
            </a:r>
            <a:r>
              <a:rPr lang="en-US" sz="1200" dirty="0" err="1">
                <a:solidFill>
                  <a:schemeClr val="tx1"/>
                </a:solidFill>
              </a:rPr>
              <a:t>skillnad</a:t>
            </a:r>
            <a:r>
              <a:rPr lang="en-US" sz="1200" dirty="0">
                <a:solidFill>
                  <a:schemeClr val="tx1"/>
                </a:solidFill>
              </a:rPr>
              <a:t> för just </a:t>
            </a:r>
            <a:r>
              <a:rPr lang="en-US" sz="1200" dirty="0" err="1">
                <a:solidFill>
                  <a:schemeClr val="tx1"/>
                </a:solidFill>
              </a:rPr>
              <a:t>våra</a:t>
            </a:r>
            <a:r>
              <a:rPr lang="en-US" sz="1200" dirty="0">
                <a:solidFill>
                  <a:schemeClr val="tx1"/>
                </a:solidFill>
              </a:rPr>
              <a:t> </a:t>
            </a:r>
            <a:r>
              <a:rPr lang="en-US" sz="1200" dirty="0" err="1">
                <a:solidFill>
                  <a:schemeClr val="tx1"/>
                </a:solidFill>
              </a:rPr>
              <a:t>verksamhetsområden</a:t>
            </a:r>
            <a:r>
              <a:rPr lang="en-US" sz="1200" dirty="0">
                <a:solidFill>
                  <a:schemeClr val="tx1"/>
                </a:solidFill>
              </a:rPr>
              <a: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EE8A9-BF9D-4C03-B707-E14D7F8970A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138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32401-A43E-4892-9F77-6ECAF7C83167}"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94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32401-A43E-4892-9F77-6ECAF7C83167}"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06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32401-A43E-4892-9F77-6ECAF7C83167}"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12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32401-A43E-4892-9F77-6ECAF7C83167}"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992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000000"/>
                </a:solidFill>
                <a:effectLst/>
                <a:latin typeface="Arial" panose="020B0604020202020204" pitchFamily="34" charset="0"/>
                <a:cs typeface="Arial" panose="020B0604020202020204" pitchFamily="34" charset="0"/>
              </a:rPr>
              <a:t>Från 1 juli 2022 får kommuner möjlighet att delegera beslut till en automatiserad beslutsfunktion. Men även om det handlar inte om att automatiserad process hela vägen till beslut finns det många ex. där man kan automatisera delar av processen. Uddevalla har flera processer i gång, </a:t>
            </a:r>
            <a:r>
              <a:rPr lang="sv-SE" dirty="0"/>
              <a:t>nettoeffekt på 5 mkr på 1 år, 3,5 medarbetare till 2. Likaså med automatisering, kanske kommit igång med någon process men väldigt många fler, och även om det är inte hela vägen.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Lund – automatisering trygghetslarm, där man ser att nästan alla får beviljat. Istället för att lägga den manuella tiden automatiseras processen vilket innebär att det inte behöver vara en handläggare innan. Beslut kan ges samma dag.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AI, kan ibland kännas långt bort och avancerat, framförallt i det offentliga men AI finns inom vardagen idag, när vi lyssnar på musik, får tips på likande låtar, streamer…Inget som säger att man inte kan börja med AI idag. Flera kommuner som tittar på det, handlar om att se vilka t.ex. är personer med få insatser och vad kan vi se att insatsordningen brukar vara, behov som uppstår med tiden. Kan vi </a:t>
            </a:r>
            <a:r>
              <a:rPr lang="sv-SE" dirty="0" err="1"/>
              <a:t>anlaysera</a:t>
            </a:r>
            <a:r>
              <a:rPr lang="sv-SE" dirty="0"/>
              <a:t> </a:t>
            </a:r>
            <a:r>
              <a:rPr lang="sv-SE" dirty="0" err="1"/>
              <a:t>datan</a:t>
            </a:r>
            <a:r>
              <a:rPr lang="sv-SE" dirty="0"/>
              <a:t> och istället se vad vi kan göra innan man når tid. Förebygga fallolyckor, kan vi stöd med tidigare info/data kunna förutse när det finns ökad risk.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BoU samla info från tidigare utredningar, insatser som givits. Få göra det med AI, kan korta ned utredningstiderna.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låta ibland litet men om vi ser hur många processer som vi kan automatisera, tiden vi ska spara och därmed också mindre behov av handläggare så kan det göra stor skillnad. Det jag återigen vill tajta lite om är att vi inte fastnar i enstaka processer utan breddare samt också ser vad är det vi då kan dra ned på. Om vi sedan ska dubbelkolla allt, så FK informerade om deras </a:t>
            </a:r>
            <a:r>
              <a:rPr lang="sv-SE" dirty="0" err="1"/>
              <a:t>automatiseringresa</a:t>
            </a:r>
            <a:r>
              <a:rPr lang="sv-SE" dirty="0"/>
              <a:t> när det gäller uträkningar, hur man dubbelkollade om roboten räknade rätt vilket den gjorde i största grad, fel på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000000"/>
              </a:solidFill>
              <a:effectLst/>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EE8A9-BF9D-4C03-B707-E14D7F8970A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300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EE8A9-BF9D-4C03-B707-E14D7F8970A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76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042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808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96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57238"/>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Franklin Gothic Book" panose="020B0503020102020204" pitchFamily="34" charset="0"/>
                <a:ea typeface="+mn-ea"/>
                <a:cs typeface="+mn-cs"/>
              </a:rPr>
              <a:t/>
            </a:r>
            <a:br>
              <a:rPr lang="sv-SE" sz="1200" b="0" i="0" u="none" strike="noStrike" kern="1200" baseline="0" dirty="0">
                <a:solidFill>
                  <a:schemeClr val="tx1"/>
                </a:solidFill>
                <a:latin typeface="Franklin Gothic Book" panose="020B0503020102020204" pitchFamily="34" charset="0"/>
                <a:ea typeface="+mn-ea"/>
                <a:cs typeface="+mn-cs"/>
              </a:rPr>
            </a:br>
            <a:endParaRPr lang="sv-SE" sz="1200" b="0" i="0" u="none" strike="noStrike" kern="1200" baseline="0" dirty="0">
              <a:solidFill>
                <a:schemeClr val="tx1"/>
              </a:solidFill>
              <a:latin typeface="Franklin Gothic Book" panose="020B0503020102020204" pitchFamily="34" charset="0"/>
              <a:ea typeface="+mn-ea"/>
              <a:cs typeface="+mn-cs"/>
            </a:endParaRPr>
          </a:p>
          <a:p>
            <a:endParaRPr lang="sv-SE" dirty="0"/>
          </a:p>
        </p:txBody>
      </p:sp>
    </p:spTree>
    <p:extLst>
      <p:ext uri="{BB962C8B-B14F-4D97-AF65-F5344CB8AC3E}">
        <p14:creationId xmlns:p14="http://schemas.microsoft.com/office/powerpoint/2010/main" val="4287806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00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83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BA467-E92C-4680-A298-A6281C8DCE7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982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702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915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88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94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 bort en av bilderna 972</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229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här steget är vanligt att hoppa över eller snarare påskynda för att man är så ivrig att komma framåt. Vi tänker att vi alla är överens och vet vart vi ska så vi skriver ihop ett dokument lite snabbt och sen kör vi. </a:t>
            </a:r>
            <a:endParaRPr lang="sv-SE">
              <a:cs typeface="Calibri" panose="020F0502020204030204"/>
            </a:endParaRPr>
          </a:p>
          <a:p>
            <a:r>
              <a:rPr lang="sv-SE">
                <a:cs typeface="Calibri" panose="020F0502020204030204"/>
              </a:rPr>
              <a:t>Om vi hoppas över eller skyndar på detta steg så kommer vi få ta igen det senare när vi känner att vi inte kommer framåt och alla undrar vad som händer. Målbilden som kanske är framtagen är inte förankrad eller genomarbetad vilket betyder att vi alla sitter med olika målbilder. </a:t>
            </a:r>
          </a:p>
          <a:p>
            <a:r>
              <a:rPr lang="sv-SE">
                <a:cs typeface="Calibri" panose="020F0502020204030204"/>
              </a:rPr>
              <a:t>Den här är vanligt.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596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I detta moment så tycker jag mig se tidigare införanden att allt går enligt plan men ändå får vi inte det att slå igenom. Vi kanske inte får ut så många digitala tillsyn som vi inte vill ha eller antal läkemedelsautomater. Vi kan då fråga oss om vår viktigaste målgrupp som biståndshandläggare och sjuksköterskor som ska bevilja detta är med på banan. Har de fått vara med i förändringen???</a:t>
            </a:r>
          </a:p>
          <a:p>
            <a:r>
              <a:rPr lang="sv-SE">
                <a:cs typeface="Calibri"/>
              </a:rPr>
              <a:t>Vi har en tendens att glömma de viktigaste i förändringar-</a:t>
            </a:r>
            <a:endParaRPr lang="sv-SE"/>
          </a:p>
          <a:p>
            <a:r>
              <a:rPr lang="sv-SE"/>
              <a:t>Läkemedelsautomater: Alla vill utom sjuksköterskorna som beslutar om vem som ska få 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70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207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Om vi saknar att kompetensutveckla personalen som ska arbeta med förändringen så kommer vi heller inte få genomslag. </a:t>
            </a:r>
            <a:endParaRPr lang="sv-SE"/>
          </a:p>
          <a:p>
            <a:r>
              <a:rPr lang="sv-SE" err="1">
                <a:cs typeface="Calibri" panose="020F0502020204030204"/>
              </a:rPr>
              <a:t>T.ex</a:t>
            </a:r>
            <a:r>
              <a:rPr lang="sv-SE">
                <a:cs typeface="Calibri" panose="020F0502020204030204"/>
              </a:rPr>
              <a:t> Undersköterskorna</a:t>
            </a:r>
            <a:r>
              <a:rPr lang="sv-SE"/>
              <a:t> som ska göra digital </a:t>
            </a:r>
            <a:r>
              <a:rPr lang="sv-SE" err="1"/>
              <a:t>nattillsyn</a:t>
            </a:r>
            <a:r>
              <a:rPr lang="sv-SE"/>
              <a:t> på äldreboendet känner sig osäkra på den digitala tjänsten och fortsätter att gå runt och titta till = väcka de boende</a:t>
            </a:r>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621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Vi alla vet att vi vill börja använda mobila trygghetslarm med upphandlingen fördröjs då vi saknar resurser. Eller så kanske det är så att upphandlingen genomförs men vi satsar inte tillräckligt på införandet och förändringen vilket gör att för få antal resurser sätts på för stort arbete vilket gör att det skapas frustration</a:t>
            </a:r>
            <a:endParaRPr lang="sv-SE"/>
          </a:p>
          <a:p>
            <a:endParaRPr lang="sv-SE"/>
          </a:p>
          <a:p>
            <a:r>
              <a:rPr lang="sv-SE"/>
              <a:t>Alla vill börja använda mobila trygghetslarm men upphandlingen dröjer för resurser saknas</a:t>
            </a:r>
            <a:endParaRPr lang="sv-SE">
              <a:cs typeface="Calibri" panose="020F0502020204030204"/>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116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...och gör vi det klassiska att vi bara skyndar oss på produkten och införande utan att se över förutsättningarna och det förberedande arbetet så blir vi ineffektiva. Vi tror vi går framåt men kommer köra i diket.</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335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cs typeface="Calibri"/>
              </a:rPr>
              <a:t>Lena</a:t>
            </a:r>
            <a:endParaRPr lang="sv-SE" b="1"/>
          </a:p>
          <a:p>
            <a:r>
              <a:rPr lang="sv-SE"/>
              <a:t>Ett sätt att även påverka förändringskurvan till det positiva är att lägga tyngdpunkten på det mänskliga perspektivet </a:t>
            </a:r>
            <a:r>
              <a:rPr lang="sv-SE" err="1"/>
              <a:t>istf</a:t>
            </a:r>
            <a:r>
              <a:rPr lang="sv-SE"/>
              <a:t> det strukturella perspektivet. På så sätt får vi merparten att vara med på förändringen i tid och inte i slutet</a:t>
            </a:r>
            <a:endParaRPr lang="en-US">
              <a:cs typeface="Calibri" panose="020F0502020204030204"/>
            </a:endParaRPr>
          </a:p>
          <a:p>
            <a:pPr marL="171450" indent="-171450">
              <a:buFont typeface="Arial"/>
              <a:buChar char="•"/>
            </a:pPr>
            <a:endParaRPr lang="sv-SE"/>
          </a:p>
          <a:p>
            <a:r>
              <a:rPr lang="sv-SE"/>
              <a:t>Dra kopplingar till vikten av att arbeta med både det hårda och mjuka i relation till varandra. </a:t>
            </a:r>
            <a:endParaRPr lang="sv-SE">
              <a:cs typeface="Calibri" panose="020F0502020204030204"/>
            </a:endParaRPr>
          </a:p>
          <a:p>
            <a:endParaRPr lang="en-US">
              <a:cs typeface="Calibri"/>
            </a:endParaRPr>
          </a:p>
          <a:p>
            <a:r>
              <a:rPr lang="en-US">
                <a:ea typeface="Calibri" panose="020F0502020204030204"/>
                <a:cs typeface="Calibri"/>
              </a:rPr>
              <a:t>Källa: Boken och författare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266E0-DA8E-4144-A238-33EBC6D3939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978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11:20-11:25</a:t>
            </a:r>
          </a:p>
          <a:p>
            <a:r>
              <a:rPr lang="sv-SE">
                <a:cs typeface="Calibri" panose="020F0502020204030204"/>
              </a:rPr>
              <a:t>Lena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080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11:20-11:25</a:t>
            </a:r>
          </a:p>
          <a:p>
            <a:r>
              <a:rPr lang="sv-SE">
                <a:cs typeface="Calibri" panose="020F0502020204030204"/>
              </a:rPr>
              <a:t>Lena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5380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Lena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533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Vi etablerade nätverk för kommunikatörer och de har medverkat i den form de kunnat.</a:t>
            </a:r>
          </a:p>
          <a:p>
            <a:r>
              <a:rPr lang="sv-SE">
                <a:cs typeface="Calibri"/>
              </a:rPr>
              <a:t>Vi har haft samarbete kring filmproduktion, nyhetsproduktion och strategisk kommunikationsrådgivning.</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42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OLA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Vi ska försöka ge er en bild av de regionala samverkans- och stödstrukturerna och det arbete som bedrivs där för att stödja kommunerna och socialtjänstens verksamheter. </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280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a:p>
            <a:r>
              <a:rPr lang="sv-SE" dirty="0"/>
              <a:t>Vi tänkte lägga upp den här tiden tillsammans såhär!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9F9E1-8942-4C7F-8A68-7BB76128A5C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72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endParaRPr lang="sv-SE" sz="1800" dirty="0">
              <a:solidFill>
                <a:srgbClr val="000000"/>
              </a:solidFill>
              <a:effectLst/>
              <a:latin typeface="Calibri" panose="020F0502020204030204" pitchFamily="34" charset="0"/>
              <a:ea typeface="Times New Roman" panose="02020603050405020304" pitchFamily="18" charset="0"/>
            </a:endParaRPr>
          </a:p>
          <a:p>
            <a:pPr fontAlgn="base"/>
            <a:endParaRPr lang="sv-SE" sz="1800" dirty="0">
              <a:solidFill>
                <a:srgbClr val="000000"/>
              </a:solidFill>
              <a:effectLst/>
              <a:latin typeface="Calibri" panose="020F0502020204030204" pitchFamily="34" charset="0"/>
              <a:ea typeface="Times New Roman" panose="02020603050405020304" pitchFamily="18" charset="0"/>
            </a:endParaRPr>
          </a:p>
          <a:p>
            <a:endParaRPr lang="sv-SE" sz="1200" dirty="0">
              <a:cs typeface="Calibri"/>
            </a:endParaRPr>
          </a:p>
          <a:p>
            <a:endParaRPr lang="sv-SE" sz="1200" dirty="0">
              <a:cs typeface="Calibri"/>
            </a:endParaRPr>
          </a:p>
          <a:p>
            <a:endParaRPr lang="sv-SE" sz="1200"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498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OLA: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rPr>
              <a:t>Ni har ju särskilt bett om att denna tid ska handla om RSS och deras uppdrag. Därför har vi också lagt upp tiden så.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Vi vill med den här bilden poängtera att det inte handlar om EN enhetlig struktur utan om 24 olika länsstrukturer med väldigt olika förutsättningar. Det är det som den här bilden försöker visa lite grand.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CAMILLA: tar hand om presentationsrundan. Ber er att sträcka upp handen och säga hej när jag säger ert RSS.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Norrbottens Eva Lakso</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Västerbottens Monica Wahlström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Västernorrlands Sirpa Virtanen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Jämtland/Härjedalen Elin 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Dalarna Tanja Mårtensson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Gävleborg Emelie Printz och Petra Hultén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Uppsala Nima Najafi</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Värmland Anna Gund och Sandra Nätt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Stockholm Malin Carlson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Sörmland Titti Kendall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Västmanland tyvärr inte här idag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Örebro Ingmar </a:t>
            </a:r>
            <a:r>
              <a:rPr lang="sv-SE" sz="1200" dirty="0" err="1">
                <a:effectLst/>
                <a:latin typeface="Calibri" panose="020F0502020204030204" pitchFamily="34" charset="0"/>
              </a:rPr>
              <a:t>Ångman</a:t>
            </a: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Östergötland Camilla Salomonsson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Jönköping vår ordförande för nätverket Ola Götesson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Kronoberg Marcus Johansson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Gotland Öystein Berge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Västra Götaland som är uppdelat i 4 RSS och ett samordningsförbund som heter: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err="1">
                <a:effectLst/>
                <a:latin typeface="Calibri" panose="020F0502020204030204" pitchFamily="34" charset="0"/>
              </a:rPr>
              <a:t>Västkom</a:t>
            </a:r>
            <a:r>
              <a:rPr lang="sv-SE" sz="1200" dirty="0">
                <a:effectLst/>
                <a:latin typeface="Calibri" panose="020F0502020204030204" pitchFamily="34" charset="0"/>
              </a:rPr>
              <a:t> Charlotta Wilhelmsson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Fyrbodal Lis Palm och Karin Engström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Borås Helen Nordling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Skaraborg Lena Ludvigsson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Göteborgsregionen Lena </a:t>
            </a:r>
            <a:r>
              <a:rPr lang="sv-SE" sz="1200" dirty="0" err="1">
                <a:effectLst/>
                <a:latin typeface="Calibri" panose="020F0502020204030204" pitchFamily="34" charset="0"/>
              </a:rPr>
              <a:t>Holmlynd</a:t>
            </a:r>
            <a:r>
              <a:rPr lang="sv-SE" sz="1200" dirty="0">
                <a:effectLst/>
                <a:latin typeface="Calibri" panose="020F0502020204030204" pitchFamily="34" charset="0"/>
              </a:rPr>
              <a:t> och Sara Nordenhielm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Blekinge Birgitta Nilsson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Halland Maria </a:t>
            </a:r>
            <a:r>
              <a:rPr lang="sv-SE" sz="1200" dirty="0" err="1">
                <a:effectLst/>
                <a:latin typeface="Calibri" panose="020F0502020204030204" pitchFamily="34" charset="0"/>
              </a:rPr>
              <a:t>NIlsson</a:t>
            </a: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Kalmar Cecilia Fridh</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Skåne Mats Renard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SKR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Socialdepartementet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81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MARI</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814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MARI</a:t>
            </a:r>
          </a:p>
          <a:p>
            <a:r>
              <a:rPr lang="sv-SE" baseline="0" dirty="0"/>
              <a:t>Alla kommuner i Sverige finns i en RSS.</a:t>
            </a:r>
          </a:p>
          <a:p>
            <a:r>
              <a:rPr lang="sv-SE" baseline="0" dirty="0"/>
              <a:t>RSS kan bestå av olika strategiska funktioner såsom politiska beredningar, ledningsgrupper, styr- och arbetsgrupper,  och FoU-miljöer samt utvecklingsledare. Till detta kommer nätverk och andra arenor för samverkan mellan verksamheter och aktörer i länet. </a:t>
            </a:r>
          </a:p>
          <a:p>
            <a:endParaRPr lang="sv-SE" baseline="0" dirty="0"/>
          </a:p>
          <a:p>
            <a:r>
              <a:rPr lang="sv-SE" baseline="0" dirty="0"/>
              <a:t>Man arbetar på uppdrag av kommuner och regioner och är nära knutet till länets socialchefsnätverk.</a:t>
            </a:r>
          </a:p>
          <a:p>
            <a:endParaRPr lang="sv-SE" dirty="0"/>
          </a:p>
          <a:p>
            <a:r>
              <a:rPr lang="sv-SE" dirty="0"/>
              <a:t>Oftast ligger funktionen RSS inom ramen</a:t>
            </a:r>
            <a:r>
              <a:rPr lang="sv-SE" baseline="0" dirty="0"/>
              <a:t> för</a:t>
            </a:r>
            <a:r>
              <a:rPr lang="sv-SE" dirty="0"/>
              <a:t> kommunförbund, kommunalförbund eller på en region</a:t>
            </a:r>
            <a:r>
              <a:rPr lang="sv-SE" baseline="0" dirty="0"/>
              <a:t>. </a:t>
            </a:r>
          </a:p>
          <a:p>
            <a:endParaRPr lang="sv-SE" baseline="0"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0423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MARI</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RSSerna</a:t>
            </a:r>
            <a:r>
              <a:rPr lang="sv-SE" dirty="0"/>
              <a:t> organiseras olika och bedriver sin verksamhet utifrån regionala och lokal behov och prioriteringar. Det är därför inte en enhetlig verksamhet som ser exakt likadan ut runt om i landet. Finansieringen av de regionala samverkans- och stödstrukturerna präglas också av lokala och regionala förutsättningar. Därför finns det idag stora skillnader i hur väl olika RSS är resurssatta. Men kärnuppdraget är gemensamt, det handlar 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lvl="0"/>
            <a:r>
              <a:rPr lang="sv-SE" b="1" dirty="0"/>
              <a:t>Samverkan</a:t>
            </a:r>
            <a:r>
              <a:rPr lang="sv-SE" dirty="0"/>
              <a:t> i frågor som rör socialtjänst och hälso- och sjukvård mellan kommuner och mellan kommuner och regioner,</a:t>
            </a:r>
          </a:p>
          <a:p>
            <a:r>
              <a:rPr lang="sv-SE" b="1" dirty="0"/>
              <a:t>Utvecklingen </a:t>
            </a:r>
            <a:r>
              <a:rPr lang="sv-SE" dirty="0"/>
              <a:t>av kunskapsbaserad socialtjänst och kommunal hälso- och sjukvård på regional och lokal nivå anpassat till regionala och lokala prioriteringar,</a:t>
            </a:r>
          </a:p>
          <a:p>
            <a:pPr lvl="0"/>
            <a:r>
              <a:rPr lang="sv-SE" dirty="0"/>
              <a:t>Att stödja huvudmännen i </a:t>
            </a:r>
            <a:r>
              <a:rPr lang="sv-SE" b="1" dirty="0"/>
              <a:t>dialogen</a:t>
            </a:r>
            <a:r>
              <a:rPr lang="sv-SE" dirty="0"/>
              <a:t> om kunskapsutveckling och kunskapsstyrning,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RSS arbetar i de frågor där det blir mer effektivt att göra saker gemensamt mellan kommunerna och mellan kommunerna och regionen.</a:t>
            </a:r>
          </a:p>
          <a:p>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730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MARI</a:t>
            </a: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Säg det som står på bilden här först först!!</a:t>
            </a: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Här finns kraft och kapacitet att bygga på och staten kan bidra och förstärka! </a:t>
            </a:r>
          </a:p>
          <a:p>
            <a:r>
              <a:rPr lang="sv-SE" sz="1800" dirty="0">
                <a:effectLst/>
                <a:latin typeface="Arial" panose="020B0604020202020204" pitchFamily="34" charset="0"/>
                <a:ea typeface="Times New Roman" panose="02020603050405020304" pitchFamily="18" charset="0"/>
                <a:cs typeface="Times New Roman" panose="02020603050405020304" pitchFamily="18" charset="0"/>
              </a:rPr>
              <a:t>SKR har på kommunernas uppdrag länge </a:t>
            </a:r>
            <a:r>
              <a:rPr lang="sv-SE" sz="1800" dirty="0" err="1">
                <a:effectLst/>
                <a:latin typeface="Arial" panose="020B0604020202020204" pitchFamily="34" charset="0"/>
                <a:ea typeface="Times New Roman" panose="02020603050405020304" pitchFamily="18" charset="0"/>
                <a:cs typeface="Times New Roman" panose="02020603050405020304" pitchFamily="18" charset="0"/>
              </a:rPr>
              <a:t>intressebevakat</a:t>
            </a:r>
            <a:r>
              <a:rPr lang="sv-SE" sz="1800" dirty="0">
                <a:effectLst/>
                <a:latin typeface="Arial" panose="020B0604020202020204" pitchFamily="34" charset="0"/>
                <a:ea typeface="Times New Roman" panose="02020603050405020304" pitchFamily="18" charset="0"/>
                <a:cs typeface="Times New Roman" panose="02020603050405020304" pitchFamily="18" charset="0"/>
              </a:rPr>
              <a:t> för långsiktiga förutsättningar för </a:t>
            </a:r>
            <a:r>
              <a:rPr lang="sv-SE" sz="1800" dirty="0" err="1">
                <a:effectLst/>
                <a:latin typeface="Arial" panose="020B0604020202020204" pitchFamily="34" charset="0"/>
                <a:ea typeface="Times New Roman" panose="02020603050405020304" pitchFamily="18" charset="0"/>
                <a:cs typeface="Times New Roman" panose="02020603050405020304" pitchFamily="18" charset="0"/>
              </a:rPr>
              <a:t>RSSerna</a:t>
            </a:r>
            <a:r>
              <a:rPr lang="sv-SE" sz="1800" dirty="0">
                <a:effectLst/>
                <a:latin typeface="Arial" panose="020B0604020202020204" pitchFamily="34" charset="0"/>
                <a:ea typeface="Times New Roman" panose="02020603050405020304" pitchFamily="18" charset="0"/>
                <a:cs typeface="Times New Roman" panose="02020603050405020304" pitchFamily="18" charset="0"/>
              </a:rPr>
              <a:t> verksamheter.</a:t>
            </a: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sv-SE" sz="3600" dirty="0"/>
              <a:t>I återrapporteringar av de överenskommelser som jag pratade om tidigare har SKR påtalat behovet av långsiktiga b.la ekonomiska  förutsättningar för RSS</a:t>
            </a:r>
          </a:p>
          <a:p>
            <a:r>
              <a:rPr lang="sv-SE" sz="3600" dirty="0"/>
              <a:t>I kunskapsstyrningsutredningen för hälso- och sjukvård lyfte SKR in vikten av RSS</a:t>
            </a:r>
          </a:p>
          <a:p>
            <a:r>
              <a:rPr lang="sv-SE" sz="3600" dirty="0"/>
              <a:t>I utredningen om en ny socialtjänstlag har SKR väckt frågan om behovet av en reglering av RSS för att säkra en långsiktig stabilitet och finansiering</a:t>
            </a:r>
          </a:p>
          <a:p>
            <a:r>
              <a:rPr lang="sv-SE" sz="3600" dirty="0"/>
              <a:t>Skrivelser från SKR, FSS, SSR och Vision har också lyft behov av reglering och finansiering av RSS</a:t>
            </a: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sv-SE"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5BE13-638B-4778-90CF-6B06F35A32F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5038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a:p>
            <a:r>
              <a:rPr lang="sv-SE" dirty="0"/>
              <a:t>Vi finns representerade på nationell nivå både i övergripande nätverk och för specifika sakområden. Den nationella samverkan stärker oss i vårt uppdrag regionalt och här finns också stor möjlighet för oss att vara med och påverka nationella satsningar.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0107C-2ED0-4BA6-AB56-2D5BC09AA58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798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a:p>
            <a:r>
              <a:rPr lang="sv-SE" dirty="0"/>
              <a:t>I de flesta län försöker man spegla de nätverk som finns nationellt för att få ut maximal nytta. Men regionalt behöver vi samverka för en mängd olika frågor med olika aktörer och RSS är en viktig aktör för att organisera och driva detta. Några exempel på aktörer vi samverkar med är till exempel högskolor och universitet, länsstyrelserna, näringslivet, gymnasium, elevhälsan</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444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a:t>
            </a:r>
          </a:p>
          <a:p>
            <a:r>
              <a:rPr lang="sv-SE" dirty="0"/>
              <a:t>Partnerskapet är ytterligare en samverkansarena där </a:t>
            </a:r>
            <a:r>
              <a:rPr lang="sv-SE" dirty="0" err="1"/>
              <a:t>RSSerna</a:t>
            </a:r>
            <a:r>
              <a:rPr lang="sv-SE" dirty="0"/>
              <a:t> finns med för att påverka men också för att bedriva ”verkstad” i gemensamma utvecklingsarbeten tillsammans med SKR och Socialstyrelsen och de andra myndigheterna som medverkar. Här testar vi oss fram och prioriterar gemensamt viktiga frågor för socialtjänstens kunskapsutveckling.</a:t>
            </a:r>
          </a:p>
          <a:p>
            <a:endParaRPr lang="sv-SE" dirty="0"/>
          </a:p>
          <a:p>
            <a:r>
              <a:rPr lang="sv-SE" dirty="0"/>
              <a:t>Det var exempelvis inom ramen för Partnerskapet som de inledande förstudierna inför breddinförande av Yrkesresan genomfördes. Det är ett gott exempel på ett gemensam prioritering där alla parter i Partnerskapet långsiktigt har tagit ansvar för en viktig fråga för socialtjänsten. </a:t>
            </a:r>
          </a:p>
          <a:p>
            <a:endParaRPr lang="sv-SE" dirty="0"/>
          </a:p>
          <a:p>
            <a:r>
              <a:rPr lang="sv-SE" dirty="0"/>
              <a:t>Ett annat exempel är det arbete vi gjort för att stödja den lokala nivån med individbaserad systematisk uppföljning. Här finns goda exempel framtagna och publicerade på Kunskapsguiden; vi har tagit fram utbildningsmaterial och vi har genomfört ett flertal webbsändningar där hundratals medarbetare i kommunerna medverkat.</a:t>
            </a:r>
          </a:p>
          <a:p>
            <a:endParaRPr lang="sv-SE" dirty="0"/>
          </a:p>
          <a:p>
            <a:r>
              <a:rPr lang="sv-SE" dirty="0"/>
              <a:t>Just nu är 10 RSS och 65 kommuner med i ett utvecklingsprojekt kopplat till Socialstyrelsens kunskapsstöd med rekommendationer om insatser till barn och unga för att förhindra återfall i brott. Målet är att fler barn ska kunna erbjudas dessa insatser men också att hitta en modell där vi i samverkan förbättrar förutsättningarna för implementering av nya arbetssätt i socialtjänsten.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983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bett två RSS som är ganska olika att ta fram några exempel</a:t>
            </a:r>
          </a:p>
        </p:txBody>
      </p:sp>
      <p:sp>
        <p:nvSpPr>
          <p:cNvPr id="4" name="Platshållare för bildnummer 3"/>
          <p:cNvSpPr>
            <a:spLocks noGrp="1"/>
          </p:cNvSpPr>
          <p:nvPr>
            <p:ph type="sldNum" sz="quarter" idx="5"/>
          </p:nvPr>
        </p:nvSpPr>
        <p:spPr/>
        <p:txBody>
          <a:bodyPr/>
          <a:lstStyle/>
          <a:p>
            <a:fld id="{B469EF64-7B05-462D-BF0D-18E515D51FE0}" type="slidenum">
              <a:rPr lang="sv-SE" smtClean="0"/>
              <a:t>91</a:t>
            </a:fld>
            <a:endParaRPr lang="sv-SE"/>
          </a:p>
        </p:txBody>
      </p:sp>
    </p:spTree>
    <p:extLst>
      <p:ext uri="{BB962C8B-B14F-4D97-AF65-F5344CB8AC3E}">
        <p14:creationId xmlns:p14="http://schemas.microsoft.com/office/powerpoint/2010/main" val="34198668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LENA</a:t>
            </a:r>
          </a:p>
          <a:p>
            <a:r>
              <a:rPr lang="sv-SE" dirty="0"/>
              <a:t>Börjar med ett exempel där alla </a:t>
            </a:r>
            <a:r>
              <a:rPr lang="sv-SE" dirty="0" err="1"/>
              <a:t>RSSer</a:t>
            </a:r>
            <a:r>
              <a:rPr lang="sv-SE" dirty="0"/>
              <a:t> är involverade…</a:t>
            </a:r>
          </a:p>
          <a:p>
            <a:r>
              <a:rPr lang="sv-SE" dirty="0"/>
              <a:t>Det startade i GR men är nu en gemensam nationell satsning på kompetensutveckling för socialtjänstens medarbetare.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47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1172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65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LENA</a:t>
            </a:r>
          </a:p>
          <a:p>
            <a:r>
              <a:rPr lang="sv-SE" dirty="0"/>
              <a:t>GR – Barn och unga</a:t>
            </a:r>
          </a:p>
          <a:p>
            <a:r>
              <a:rPr lang="sv-SE" dirty="0"/>
              <a:t>Västernorrland – Funktionshinder</a:t>
            </a:r>
          </a:p>
          <a:p>
            <a:r>
              <a:rPr lang="sv-SE" dirty="0"/>
              <a:t>Jönköping – Missbruk och beroende</a:t>
            </a:r>
          </a:p>
          <a:p>
            <a:r>
              <a:rPr lang="sv-SE" dirty="0"/>
              <a:t>Östergötland - Äldreomsorgen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904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EMELIE</a:t>
            </a:r>
          </a:p>
        </p:txBody>
      </p:sp>
      <p:sp>
        <p:nvSpPr>
          <p:cNvPr id="4" name="Platshållare för bildnummer 3"/>
          <p:cNvSpPr>
            <a:spLocks noGrp="1"/>
          </p:cNvSpPr>
          <p:nvPr>
            <p:ph type="sldNum" sz="quarter" idx="5"/>
          </p:nvPr>
        </p:nvSpPr>
        <p:spPr/>
        <p:txBody>
          <a:bodyPr/>
          <a:lstStyle/>
          <a:p>
            <a:fld id="{B469EF64-7B05-462D-BF0D-18E515D51FE0}" type="slidenum">
              <a:rPr lang="sv-SE" smtClean="0"/>
              <a:t>95</a:t>
            </a:fld>
            <a:endParaRPr lang="sv-SE"/>
          </a:p>
        </p:txBody>
      </p:sp>
    </p:spTree>
    <p:extLst>
      <p:ext uri="{BB962C8B-B14F-4D97-AF65-F5344CB8AC3E}">
        <p14:creationId xmlns:p14="http://schemas.microsoft.com/office/powerpoint/2010/main" val="15994647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A685-B8A4-403F-AFBC-1637FB6C2EC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3322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57238"/>
            <a:ext cx="5486400" cy="3086100"/>
          </a:xfrm>
        </p:spPr>
      </p:sp>
      <p:sp>
        <p:nvSpPr>
          <p:cNvPr id="3" name="Platshållare för anteckningar 2"/>
          <p:cNvSpPr>
            <a:spLocks noGrp="1"/>
          </p:cNvSpPr>
          <p:nvPr>
            <p:ph type="body" idx="1"/>
          </p:nvPr>
        </p:nvSpPr>
        <p:spPr/>
        <p:txBody>
          <a:bodyPr/>
          <a:lstStyle/>
          <a:p>
            <a:r>
              <a:rPr lang="sv-SE" dirty="0"/>
              <a:t>LENA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215E9-F162-4B89-889F-CAEAD303BD4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5827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73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8873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 2</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1989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 2</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13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 2</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8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6862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Referensgruppen – bolla med några få- återkomma till helgrupp</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6805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Vilket stödbehov finns? Workshop?? Skriftligt/enkät?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4277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7623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Tanken med Instruktionen:</a:t>
            </a:r>
          </a:p>
          <a:p>
            <a:r>
              <a:rPr lang="sv-SE" dirty="0"/>
              <a:t>Stöd för RSS i planering</a:t>
            </a:r>
          </a:p>
          <a:p>
            <a:r>
              <a:rPr lang="sv-SE" dirty="0"/>
              <a:t>Förtydliga uppdraget</a:t>
            </a:r>
          </a:p>
          <a:p>
            <a:r>
              <a:rPr lang="sv-SE" dirty="0"/>
              <a:t>Utgångspunkt för ”Plan för genomförande”</a:t>
            </a:r>
          </a:p>
          <a:p>
            <a:r>
              <a:rPr lang="sv-SE" dirty="0"/>
              <a:t>Kan användas vid kommunikation med kommunerna</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129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Avslut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8598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 och U</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30216-4E78-49A4-A695-49939075E27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8982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469EF64-7B05-462D-BF0D-18E515D51FE0}" type="slidenum">
              <a:rPr lang="sv-SE" smtClean="0"/>
              <a:t>129</a:t>
            </a:fld>
            <a:endParaRPr lang="sv-SE"/>
          </a:p>
        </p:txBody>
      </p:sp>
    </p:spTree>
    <p:extLst>
      <p:ext uri="{BB962C8B-B14F-4D97-AF65-F5344CB8AC3E}">
        <p14:creationId xmlns:p14="http://schemas.microsoft.com/office/powerpoint/2010/main" val="21061204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A4C8A-E23D-4898-9CE6-096DAA15A10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3986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Minsta gemensamma nämnare. Tanken är att de övergripande fokusområdena ska hjälpa till att styra åt samma håll, men varje verksamhetsområde väljer sitt egna fokus. </a:t>
            </a:r>
          </a:p>
          <a:p>
            <a:pPr>
              <a:lnSpc>
                <a:spcPct val="107000"/>
              </a:lnSpc>
              <a:spcAft>
                <a:spcPts val="800"/>
              </a:spcAf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Gemensamt för SKR, RSS-nätverket och BoU-nätverket är fokus på hur vi kan klara omställningen till en hållbar socialtjänst – framtidens socialtjänst. Förslagen i slutbetänkandet är under behandling, och en proposition är tänkt att komma 2024. Förslagen är dock sprungna ur en analys kring vilka förändringar som behöver göras för att vi framgent ska klara av att leverera vård, stöd och skydd med hög kvalitet som ger ett gott utfall. </a:t>
            </a:r>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1B51C-5BD8-46A9-A299-4FF54723A5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3892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Från BoU-nätverket kom önskemål om att behålla fokusområden över tid, och att 2022 års fokus ska behållas. </a:t>
            </a:r>
          </a:p>
          <a:p>
            <a:pPr>
              <a:lnSpc>
                <a:spcPct val="107000"/>
              </a:lnSpc>
              <a:spcAft>
                <a:spcPts val="800"/>
              </a:spcAft>
            </a:pPr>
            <a:r>
              <a:rPr lang="sv-SE" sz="1200">
                <a:effectLst/>
                <a:latin typeface="Calibri" panose="020F0502020204030204" pitchFamily="34" charset="0"/>
                <a:ea typeface="Calibri" panose="020F0502020204030204" pitchFamily="34" charset="0"/>
                <a:cs typeface="Times New Roman" panose="02020603050405020304" pitchFamily="18" charset="0"/>
              </a:rPr>
              <a:t>För att möjliggöra större insatser inom ramen för våra fokusområden är förslaget detta år uppdelat i större fokusområden, nedbrutet på mål och delmål och i de fall där det är tillämpligt även specifika metoder eller konkreta insatser som ryms inom ett visst fokusområde. </a:t>
            </a:r>
          </a:p>
          <a:p>
            <a:pPr>
              <a:lnSpc>
                <a:spcPct val="107000"/>
              </a:lnSpc>
              <a:spcAft>
                <a:spcPts val="800"/>
              </a:spcAf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a:latin typeface="Calibri" panose="020F0502020204030204" pitchFamily="34" charset="0"/>
                <a:ea typeface="Calibri" panose="020F0502020204030204" pitchFamily="34" charset="0"/>
                <a:cs typeface="Times New Roman" panose="02020603050405020304" pitchFamily="18" charset="0"/>
              </a:rPr>
              <a:t>Detta är en sammanställning av inspel kring nätverkets fortsatta arbete, samt mer konkreta, begränsade områden, aktiviteter, projekt eller stöd som BoU-nätverket uttryckt intresse och som ryms inom ramen för förslaget till fokusområden. </a:t>
            </a:r>
          </a:p>
          <a:p>
            <a:pPr>
              <a:lnSpc>
                <a:spcPct val="107000"/>
              </a:lnSpc>
              <a:spcAft>
                <a:spcPts val="800"/>
              </a:spcAft>
            </a:pPr>
            <a:endParaRPr lang="sv-S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1B51C-5BD8-46A9-A299-4FF54723A5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3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61C96-ED3C-4710-B8C2-E80301A59E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625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1B51C-5BD8-46A9-A299-4FF54723A5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354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effectLst/>
                <a:latin typeface="Arial" panose="020B0604020202020204" pitchFamily="34" charset="0"/>
                <a:ea typeface="Calibri" panose="020F0502020204030204" pitchFamily="34" charset="0"/>
                <a:cs typeface="Times New Roman" panose="02020603050405020304" pitchFamily="18" charset="0"/>
              </a:rPr>
              <a:t>Kompetensförsörjning inom äldreomsorgen </a:t>
            </a:r>
            <a:r>
              <a:rPr lang="sv-SE" sz="1800" dirty="0">
                <a:effectLst/>
                <a:latin typeface="Arial" panose="020B0604020202020204" pitchFamily="34" charset="0"/>
                <a:ea typeface="Calibri" panose="020F0502020204030204" pitchFamily="34" charset="0"/>
                <a:cs typeface="Times New Roman" panose="02020603050405020304" pitchFamily="18" charset="0"/>
              </a:rPr>
              <a:t/>
            </a:r>
            <a:br>
              <a:rPr lang="sv-SE" sz="1800" dirty="0">
                <a:effectLst/>
                <a:latin typeface="Arial" panose="020B0604020202020204" pitchFamily="34" charset="0"/>
                <a:ea typeface="Calibri" panose="020F0502020204030204" pitchFamily="34" charset="0"/>
                <a:cs typeface="Times New Roman" panose="02020603050405020304" pitchFamily="18" charset="0"/>
              </a:rPr>
            </a:br>
            <a:r>
              <a:rPr lang="sv-SE" sz="1800" i="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Förnya, behålla och utveckla kompetens</a:t>
            </a: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All personal bör ha lämplig vård- och omsorgsutbildning; följa och bidra i arbetet med nationella yrkesresor, specifikt äldreomsorg. Sprida, ge information och input till varandra gällande andra utbildningar inom äldreomsorgens  </a:t>
            </a:r>
            <a:r>
              <a:rPr lang="sv-SE"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och kommunal hälso- och sjukvård </a:t>
            </a: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områden. </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Utveckla karriärvägar; informera nätverket samt sprida goda exempel utifrån kommunernas arbete</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i="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Stärk ledarskapet</a:t>
            </a: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Chefers organisatoriska förutsättningar; följa Socialstyrelsens regeringsuppdrag gällande första linjens chefer. Sprida goda exempel utifrån kommuners arbete.</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Kompetensutveckling till chefer; sprida kunskap om utbildningar som riktar sig till chefer på olika nivåer. </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i="1"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Ta tillvara ny teknik</a:t>
            </a: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Samverka med digitaliseringsnätverket för att stödja och implementera nya arbetssätt. </a:t>
            </a:r>
            <a:r>
              <a:rPr lang="sv-SE"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Få in perspektivet välfärdsteknik.</a:t>
            </a: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a:t>
            </a:r>
            <a:r>
              <a:rPr lang="sv-SE"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Samverkan med nätverket för systematisk uppföljning och analys.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u="sng"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Personer som önskar delta i arbetsgrupp kompetensförsörjning inom äldreomsorgen:</a:t>
            </a:r>
            <a:r>
              <a:rPr lang="sv-SE" sz="1800" b="1"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 Dagmar S, Carina M, Anna H, Matilda 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31BAE-BC39-4529-98EC-D71B1A45228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8073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Följa diskussionerna och utvecklingen av eventuell ny socialtjänstlag.</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Nätverket ska (tillsammans med SKR) bidra till att hålla kommunerna informerade om vad som händer inom ramen för omställningen till en mer förebyggande och kunskapsbaserad socialtjänst.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Är det enbart socialtjänsten eller även kunskapsstyrning inom hälso- och sjukvård?</a:t>
            </a:r>
            <a:br>
              <a:rPr lang="sv-SE"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Följa hur förslag gällande äldreomsorgslag och stärkt medicinsk kompetens i kommuner kommer påverka området. </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Sprida, ge information och input till varandra gällande utvecklingsarbeten/forskningsuppdrag i länen.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31BAE-BC39-4529-98EC-D71B1A45228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8094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Stödja och stärka den kommunala hälso-sjukvården, internt i kommunerna (kommunala primärvården). (arbetsgrupp) Tillsätta arbetsgrupp/er för att definiera vad som är specifikt för den kommunala primärvården för att få en gemensam bild på lokal/regional och nationell nivå.</a:t>
            </a:r>
            <a:b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br>
            <a:r>
              <a:rPr lang="sv-SE" sz="18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 Stödja kommunerna i det hälsofrämjande och förebyggande arbetet. (arbetsgrupp)</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u="sng"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Personer som önskar delta i arbetsgrupp</a:t>
            </a:r>
            <a:r>
              <a:rPr lang="sv-SE"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u="sng"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Stärkt kommunal vård och omsorg i omställningen till nära vård:</a:t>
            </a:r>
            <a:r>
              <a:rPr lang="sv-SE" sz="1800" b="1"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 Åsa H, Anna H, Maria L deltar gärna i arbetsgrupp hälsofrämjande/förebyggande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31BAE-BC39-4529-98EC-D71B1A45228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4600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AE23CB-64B7-4457-ABEE-2B16A3C24D4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348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469EF64-7B05-462D-BF0D-18E515D51FE0}" type="slidenum">
              <a:rPr lang="sv-SE" smtClean="0"/>
              <a:t>148</a:t>
            </a:fld>
            <a:endParaRPr lang="sv-SE"/>
          </a:p>
        </p:txBody>
      </p:sp>
    </p:spTree>
    <p:extLst>
      <p:ext uri="{BB962C8B-B14F-4D97-AF65-F5344CB8AC3E}">
        <p14:creationId xmlns:p14="http://schemas.microsoft.com/office/powerpoint/2010/main" val="41677418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100-75B2-4503-9117-D19E31D2F46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102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Tx/>
              <a:buChar char="-"/>
            </a:pPr>
            <a:r>
              <a:rPr lang="sv-SE" sz="1800" dirty="0">
                <a:effectLst/>
                <a:latin typeface="Calibri" panose="020F0502020204030204" pitchFamily="34" charset="0"/>
                <a:ea typeface="Times New Roman" panose="02020603050405020304" pitchFamily="18" charset="0"/>
              </a:rPr>
              <a:t>Digitalisering bär med sig stora möjligheter att stödja omställningen till Nära vård. Vi kan skapa förutsättningar för ett aktivt samskapande mellan patienten om vården, stöd för den egen hälsa och en sammanhållen vård och omsorg. Samtidigt ger digitaliseringen stora möjligheterna för alla aktörer kring individen som ska kunna arbeta proaktivt, hälsofrämjande och ha förutsättningar att ge bästa möjliga vård och omsorg. Här behöver nätverket kunna vara involverade och se hur vi kan lyfta och stödja utvecklingen av nära vård med stöd av digitaliseringen.  </a:t>
            </a:r>
          </a:p>
          <a:p>
            <a:pPr marL="285750" indent="-285750">
              <a:buFontTx/>
              <a:buChar char="-"/>
            </a:pPr>
            <a:r>
              <a:rPr lang="sv-SE" sz="1800" dirty="0">
                <a:effectLst/>
                <a:latin typeface="Calibri" panose="020F0502020204030204" pitchFamily="34" charset="0"/>
                <a:ea typeface="Times New Roman" panose="02020603050405020304" pitchFamily="18" charset="0"/>
              </a:rPr>
              <a:t>Förändrade arbetssätt krävs inom socialtjänsten, utifrån den kompetensutmaning vi står inför men också nya </a:t>
            </a:r>
            <a:r>
              <a:rPr lang="sv-SE" sz="1800" dirty="0" err="1">
                <a:effectLst/>
                <a:latin typeface="Calibri" panose="020F0502020204030204" pitchFamily="34" charset="0"/>
                <a:ea typeface="Times New Roman" panose="02020603050405020304" pitchFamily="18" charset="0"/>
              </a:rPr>
              <a:t>SoL</a:t>
            </a:r>
            <a:r>
              <a:rPr lang="sv-SE" sz="1800" dirty="0">
                <a:effectLst/>
                <a:latin typeface="Calibri" panose="020F0502020204030204" pitchFamily="34" charset="0"/>
                <a:ea typeface="Times New Roman" panose="02020603050405020304" pitchFamily="18" charset="0"/>
              </a:rPr>
              <a:t> som ställer kräv med mer tillgänglig och förebyggande arbetssätt. Hur kan digitaliseringen vara en del av denna omställning. Nätverket ska vara involverade och stödjande i det</a:t>
            </a:r>
          </a:p>
          <a:p>
            <a:pPr marL="285750" indent="-285750">
              <a:buFontTx/>
              <a:buChar char="-"/>
            </a:pPr>
            <a:r>
              <a:rPr lang="sv-SE" sz="1800" dirty="0">
                <a:effectLst/>
                <a:latin typeface="Calibri" panose="020F0502020204030204" pitchFamily="34" charset="0"/>
                <a:ea typeface="Times New Roman" panose="02020603050405020304" pitchFamily="18" charset="0"/>
              </a:rPr>
              <a:t>Dela erfarenheter och utbyte kring hur man kan arbeta med digitaliseringsutvecklingen på länsnivå utifrån ett styrning och organisationsperspektiv</a:t>
            </a:r>
          </a:p>
          <a:p>
            <a:pPr marL="285750" indent="-285750">
              <a:buFontTx/>
              <a:buChar char="-"/>
            </a:pPr>
            <a:r>
              <a:rPr lang="sv-SE" sz="1800" dirty="0">
                <a:effectLst/>
                <a:latin typeface="Calibri" panose="020F0502020204030204" pitchFamily="34" charset="0"/>
                <a:ea typeface="Times New Roman" panose="02020603050405020304" pitchFamily="18" charset="0"/>
              </a:rPr>
              <a:t>Samverkan med andra nätverk för att se hur verksamhetsutveckling kan bedrivas, vilka arbetssätt kan tas bort och vad behöver vi fokusera på. Dela erfarenheter</a:t>
            </a:r>
          </a:p>
          <a:p>
            <a:pPr marL="285750" indent="-285750">
              <a:buFontTx/>
              <a:buChar char="-"/>
            </a:pPr>
            <a:r>
              <a:rPr lang="sv-SE" sz="1800" dirty="0">
                <a:effectLst/>
                <a:latin typeface="Calibri" panose="020F0502020204030204" pitchFamily="34" charset="0"/>
                <a:ea typeface="Times New Roman" panose="02020603050405020304" pitchFamily="18" charset="0"/>
              </a:rPr>
              <a:t>Vara delaktiga i arbetet med utveckling av verksamhetssystem, hur dialog och styrning kan föras gentemot leverantörer. Inspel </a:t>
            </a:r>
            <a:r>
              <a:rPr lang="sv-SE" sz="1800">
                <a:effectLst/>
                <a:latin typeface="Calibri" panose="020F0502020204030204" pitchFamily="34" charset="0"/>
                <a:ea typeface="Times New Roman" panose="02020603050405020304" pitchFamily="18" charset="0"/>
              </a:rPr>
              <a:t>och erfarenheter</a:t>
            </a:r>
            <a:endParaRPr lang="sv-SE" sz="1800" dirty="0">
              <a:effectLst/>
              <a:latin typeface="Calibri" panose="020F0502020204030204" pitchFamily="34" charset="0"/>
              <a:ea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6FBC9-A4B0-4F67-9FF3-94B697127CB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95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Lotta presenterar sig, vi jobbar tillsammans…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7E7E5-26AC-4975-B664-3DC748EADA4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2600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Calibri" panose="020F0502020204030204" pitchFamily="34" charset="0"/>
              </a:rPr>
              <a:t>Vi valt att ta upp detta med bara RSS idag men att det kommer lite annan information imorgon på det gemensamma mötet med NSK-s.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63635-7DF3-4B69-9450-4419E7B1397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06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 Höjdpunkter">
    <p:bg>
      <p:bgPr>
        <a:solidFill>
          <a:srgbClr val="00A39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0A8DF1-135E-41D9-A358-DF73E42B5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82949" y="5722206"/>
            <a:ext cx="1861781" cy="1317840"/>
          </a:xfrm>
          <a:prstGeom prst="rect">
            <a:avLst/>
          </a:prstGeom>
        </p:spPr>
      </p:pic>
      <p:cxnSp>
        <p:nvCxnSpPr>
          <p:cNvPr id="5" name="Rak koppling 4">
            <a:extLst>
              <a:ext uri="{FF2B5EF4-FFF2-40B4-BE49-F238E27FC236}">
                <a16:creationId xmlns:a16="http://schemas.microsoft.com/office/drawing/2014/main" id="{8F77B704-7D6E-4C24-9487-07F63CEA3690}"/>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77102C89-7FBB-45C6-B1C7-08DDFACCBE4C}"/>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9" name="Platshållare för text 2">
            <a:extLst>
              <a:ext uri="{FF2B5EF4-FFF2-40B4-BE49-F238E27FC236}">
                <a16:creationId xmlns:a16="http://schemas.microsoft.com/office/drawing/2014/main" id="{474C0EB5-C90D-4C77-B148-971D3F78F2CE}"/>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6313154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Höjdpunkter">
    <p:bg>
      <p:bgPr>
        <a:solidFill>
          <a:srgbClr val="F6AD90"/>
        </a:solidFill>
        <a:effectLst/>
      </p:bgPr>
    </p:bg>
    <p:spTree>
      <p:nvGrpSpPr>
        <p:cNvPr id="1" name=""/>
        <p:cNvGrpSpPr/>
        <p:nvPr/>
      </p:nvGrpSpPr>
      <p:grpSpPr>
        <a:xfrm>
          <a:off x="0" y="0"/>
          <a:ext cx="0" cy="0"/>
          <a:chOff x="0" y="0"/>
          <a:chExt cx="0" cy="0"/>
        </a:xfrm>
      </p:grpSpPr>
      <p:pic>
        <p:nvPicPr>
          <p:cNvPr id="14" name="Bildobjekt 13" descr="Göteborgsregionens logotyp">
            <a:extLst>
              <a:ext uri="{FF2B5EF4-FFF2-40B4-BE49-F238E27FC236}">
                <a16:creationId xmlns:a16="http://schemas.microsoft.com/office/drawing/2014/main" id="{ADD88BE7-EF2D-43A8-9A77-8D097D1CC3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15" name="Rak koppling 14">
            <a:extLst>
              <a:ext uri="{FF2B5EF4-FFF2-40B4-BE49-F238E27FC236}">
                <a16:creationId xmlns:a16="http://schemas.microsoft.com/office/drawing/2014/main" id="{C87CF425-1615-4295-A328-F19ED34FD60C}"/>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120AF09B-F968-4004-B99C-4264B0E28B53}"/>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8" name="Platshållare för text 2">
            <a:extLst>
              <a:ext uri="{FF2B5EF4-FFF2-40B4-BE49-F238E27FC236}">
                <a16:creationId xmlns:a16="http://schemas.microsoft.com/office/drawing/2014/main" id="{A7C11C69-663C-4726-87EF-B4FE75ED77F4}"/>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849131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Höjdpunkter">
    <p:bg>
      <p:bgPr>
        <a:solidFill>
          <a:srgbClr val="EDD896"/>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31B4C27B-863C-45F4-80A5-7FD69833CB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CC5F43A6-507F-4F70-8ED7-3020DE1B4CDA}"/>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8" name="Rubrik 1">
            <a:extLst>
              <a:ext uri="{FF2B5EF4-FFF2-40B4-BE49-F238E27FC236}">
                <a16:creationId xmlns:a16="http://schemas.microsoft.com/office/drawing/2014/main" id="{3BD34C93-1FE7-40DE-B59E-540BD1AFE72B}"/>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1" name="Platshållare för text 2">
            <a:extLst>
              <a:ext uri="{FF2B5EF4-FFF2-40B4-BE49-F238E27FC236}">
                <a16:creationId xmlns:a16="http://schemas.microsoft.com/office/drawing/2014/main" id="{B9A1D6E0-29CD-4165-B4CA-F6C3BC0CAD8F}"/>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909793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Höjdpunkter">
    <p:bg>
      <p:bgPr>
        <a:solidFill>
          <a:srgbClr val="FFED00"/>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99ADDF15-7503-4130-9171-ADE00CAFB5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7C6CC956-F115-469A-BC51-BBB832421AB1}"/>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261E77E8-0953-4957-80EA-EB6B592D79A5}"/>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2A57F156-AD40-4944-BB44-B066D106BB59}"/>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3322544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Höjdpunkter">
    <p:bg>
      <p:bgPr>
        <a:solidFill>
          <a:srgbClr val="EBD1D0"/>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48F4BAE1-A9D1-4845-ABAC-E2E14B9FAC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8341FC9C-6D6A-475F-BF89-B52C227ED954}"/>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F7955402-0598-41FD-9CAA-E486A0BDC1EA}"/>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D5E9AA3A-A55E-4B4B-B1DE-4E3CCFE7FCC8}"/>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44244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Höjdpunkter">
    <p:bg>
      <p:bgPr>
        <a:solidFill>
          <a:srgbClr val="A9CFE0"/>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8AF81BBE-E87C-4728-944E-E356721ED4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30DA6B90-A7A8-4EE5-8DD9-70571D7D3795}"/>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1196869B-8C15-4F9D-8437-F540AC069039}"/>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128DDA2E-D026-4950-9D23-DFDD391689DF}"/>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10031655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 Höjdpunkter">
    <p:bg>
      <p:bgPr>
        <a:solidFill>
          <a:srgbClr val="8E0826"/>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C08F6798-2B80-452E-AE89-B063FBDA5C1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3" name="Rak koppling 2">
            <a:extLst>
              <a:ext uri="{FF2B5EF4-FFF2-40B4-BE49-F238E27FC236}">
                <a16:creationId xmlns:a16="http://schemas.microsoft.com/office/drawing/2014/main" id="{AD2DBA4F-AD5A-44CD-A702-7CFC60E01BCD}"/>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Rubrik 1">
            <a:extLst>
              <a:ext uri="{FF2B5EF4-FFF2-40B4-BE49-F238E27FC236}">
                <a16:creationId xmlns:a16="http://schemas.microsoft.com/office/drawing/2014/main" id="{936E6F85-2BDD-427B-98D4-A314EA0817EB}"/>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8" name="Platshållare för text 2">
            <a:extLst>
              <a:ext uri="{FF2B5EF4-FFF2-40B4-BE49-F238E27FC236}">
                <a16:creationId xmlns:a16="http://schemas.microsoft.com/office/drawing/2014/main" id="{9F1D912E-5A91-49EB-BC15-D821C44E687D}"/>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12162302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 Höjdpunkter">
    <p:bg>
      <p:bgPr>
        <a:solidFill>
          <a:srgbClr val="1A7267"/>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13EEE344-11D3-4778-9335-5B0596B1BB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5" name="Rak koppling 4">
            <a:extLst>
              <a:ext uri="{FF2B5EF4-FFF2-40B4-BE49-F238E27FC236}">
                <a16:creationId xmlns:a16="http://schemas.microsoft.com/office/drawing/2014/main" id="{D857E9AD-C5BE-41E3-B030-5B2B242311F7}"/>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071BAD6C-0D47-4008-9C72-A7FEC36AC608}"/>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9" name="Platshållare för text 2">
            <a:extLst>
              <a:ext uri="{FF2B5EF4-FFF2-40B4-BE49-F238E27FC236}">
                <a16:creationId xmlns:a16="http://schemas.microsoft.com/office/drawing/2014/main" id="{13242446-2EF2-4CC2-B104-DE0046C80F7E}"/>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31244684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 Höjdpunkter">
    <p:bg>
      <p:bgPr>
        <a:solidFill>
          <a:srgbClr val="00A39B"/>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620A8DF1-135E-41D9-A358-DF73E42B51F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5" name="Rak koppling 4">
            <a:extLst>
              <a:ext uri="{FF2B5EF4-FFF2-40B4-BE49-F238E27FC236}">
                <a16:creationId xmlns:a16="http://schemas.microsoft.com/office/drawing/2014/main" id="{8F77B704-7D6E-4C24-9487-07F63CEA3690}"/>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77102C89-7FBB-45C6-B1C7-08DDFACCBE4C}"/>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9" name="Platshållare för text 2">
            <a:extLst>
              <a:ext uri="{FF2B5EF4-FFF2-40B4-BE49-F238E27FC236}">
                <a16:creationId xmlns:a16="http://schemas.microsoft.com/office/drawing/2014/main" id="{474C0EB5-C90D-4C77-B148-971D3F78F2CE}"/>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9193566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 Innehåll_text+karta">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A8490630-40A3-4AA0-A7D4-C16AED74B318}"/>
              </a:ext>
            </a:extLst>
          </p:cNvPr>
          <p:cNvSpPr>
            <a:spLocks noGrp="1"/>
          </p:cNvSpPr>
          <p:nvPr>
            <p:ph type="title" hasCustomPrompt="1"/>
          </p:nvPr>
        </p:nvSpPr>
        <p:spPr>
          <a:xfrm>
            <a:off x="745586" y="481240"/>
            <a:ext cx="7925448" cy="723446"/>
          </a:xfrm>
          <a:prstGeom prst="rect">
            <a:avLst/>
          </a:prstGeom>
        </p:spPr>
        <p:txBody>
          <a:bodyPr/>
          <a:lstStyle>
            <a:lvl1pPr>
              <a:lnSpc>
                <a:spcPct val="100000"/>
              </a:lnSpc>
              <a:defRPr/>
            </a:lvl1pPr>
          </a:lstStyle>
          <a:p>
            <a:r>
              <a:rPr lang="sv-SE"/>
              <a:t>Klicka här för att ändra rubrik, 40p</a:t>
            </a:r>
          </a:p>
        </p:txBody>
      </p:sp>
      <p:sp>
        <p:nvSpPr>
          <p:cNvPr id="8" name="Platshållare för text 5">
            <a:extLst>
              <a:ext uri="{FF2B5EF4-FFF2-40B4-BE49-F238E27FC236}">
                <a16:creationId xmlns:a16="http://schemas.microsoft.com/office/drawing/2014/main" id="{DCC0DA6B-8107-421B-A5FB-9BE4BE57F04F}"/>
              </a:ext>
            </a:extLst>
          </p:cNvPr>
          <p:cNvSpPr>
            <a:spLocks noGrp="1"/>
          </p:cNvSpPr>
          <p:nvPr>
            <p:ph type="body" sz="quarter" idx="13" hasCustomPrompt="1"/>
          </p:nvPr>
        </p:nvSpPr>
        <p:spPr>
          <a:xfrm>
            <a:off x="773722" y="1408280"/>
            <a:ext cx="7358400" cy="419066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lvl="0"/>
            <a:r>
              <a:rPr lang="sv-SE"/>
              <a:t>Här kan du lägga en text som hör till kartan. </a:t>
            </a:r>
            <a:br>
              <a:rPr lang="sv-SE"/>
            </a:br>
            <a:r>
              <a:rPr lang="sv-SE"/>
              <a:t>I powerpoint-mallen för statistik finns fler exempel på tillämpning av kartan.</a:t>
            </a:r>
            <a:br>
              <a:rPr lang="sv-SE"/>
            </a:br>
            <a:r>
              <a:rPr lang="sv-SE"/>
              <a:t>Ändra inte utseende eller placering av rubrik och text.</a:t>
            </a:r>
            <a:br>
              <a:rPr lang="sv-SE"/>
            </a:br>
            <a:r>
              <a:rPr lang="sv-SE"/>
              <a:t>Texten ska vara 24p.</a:t>
            </a:r>
          </a:p>
        </p:txBody>
      </p:sp>
      <p:grpSp>
        <p:nvGrpSpPr>
          <p:cNvPr id="3" name="Grupp 2">
            <a:extLst>
              <a:ext uri="{FF2B5EF4-FFF2-40B4-BE49-F238E27FC236}">
                <a16:creationId xmlns:a16="http://schemas.microsoft.com/office/drawing/2014/main" id="{61826E27-AB62-4BC5-A31E-F9AA48705FC3}"/>
              </a:ext>
            </a:extLst>
          </p:cNvPr>
          <p:cNvGrpSpPr/>
          <p:nvPr userDrawn="1"/>
        </p:nvGrpSpPr>
        <p:grpSpPr>
          <a:xfrm>
            <a:off x="9194855" y="4617426"/>
            <a:ext cx="2481976" cy="1231284"/>
            <a:chOff x="9194855" y="4617426"/>
            <a:chExt cx="2481976" cy="1231284"/>
          </a:xfrm>
        </p:grpSpPr>
        <p:sp>
          <p:nvSpPr>
            <p:cNvPr id="10" name="textruta 9">
              <a:extLst>
                <a:ext uri="{FF2B5EF4-FFF2-40B4-BE49-F238E27FC236}">
                  <a16:creationId xmlns:a16="http://schemas.microsoft.com/office/drawing/2014/main" id="{0602836B-AB79-4B8B-A413-39EAEC18F0E4}"/>
                </a:ext>
              </a:extLst>
            </p:cNvPr>
            <p:cNvSpPr txBox="1"/>
            <p:nvPr userDrawn="1"/>
          </p:nvSpPr>
          <p:spPr>
            <a:xfrm>
              <a:off x="9194855" y="4679159"/>
              <a:ext cx="1123974" cy="1169551"/>
            </a:xfrm>
            <a:prstGeom prst="rect">
              <a:avLst/>
            </a:prstGeom>
            <a:noFill/>
          </p:spPr>
          <p:txBody>
            <a:bodyPr wrap="square" rtlCol="0">
              <a:spAutoFit/>
            </a:bodyPr>
            <a:lstStyle/>
            <a:p>
              <a:pPr marL="0" indent="0">
                <a:buNone/>
                <a:tabLst>
                  <a:tab pos="180000" algn="l"/>
                  <a:tab pos="216000" algn="l"/>
                </a:tabLst>
              </a:pPr>
              <a:r>
                <a:rPr lang="sv-SE" sz="1000">
                  <a:latin typeface="Franklin Gothic Book" panose="020B0503020102020204" pitchFamily="34" charset="0"/>
                </a:rPr>
                <a:t>1	Ale</a:t>
              </a:r>
            </a:p>
            <a:p>
              <a:pPr marL="0" indent="0">
                <a:buNone/>
                <a:tabLst>
                  <a:tab pos="180000" algn="l"/>
                  <a:tab pos="216000" algn="l"/>
                </a:tabLst>
              </a:pPr>
              <a:r>
                <a:rPr lang="sv-SE" sz="1000">
                  <a:latin typeface="Franklin Gothic Book" panose="020B0503020102020204" pitchFamily="34" charset="0"/>
                </a:rPr>
                <a:t>2	Alingsås</a:t>
              </a:r>
            </a:p>
            <a:p>
              <a:pPr marL="0" indent="0">
                <a:buNone/>
                <a:tabLst>
                  <a:tab pos="180000" algn="l"/>
                  <a:tab pos="216000" algn="l"/>
                </a:tabLst>
              </a:pPr>
              <a:r>
                <a:rPr lang="sv-SE" sz="1000">
                  <a:latin typeface="Franklin Gothic Book" panose="020B0503020102020204" pitchFamily="34" charset="0"/>
                </a:rPr>
                <a:t>3	Göteborg</a:t>
              </a:r>
            </a:p>
            <a:p>
              <a:pPr marL="0" indent="0">
                <a:buNone/>
                <a:tabLst>
                  <a:tab pos="180000" algn="l"/>
                  <a:tab pos="216000" algn="l"/>
                </a:tabLst>
              </a:pPr>
              <a:r>
                <a:rPr lang="sv-SE" sz="1000">
                  <a:latin typeface="Franklin Gothic Book" panose="020B0503020102020204" pitchFamily="34" charset="0"/>
                </a:rPr>
                <a:t>4	Härryda</a:t>
              </a:r>
            </a:p>
            <a:p>
              <a:pPr marL="0" indent="0">
                <a:buNone/>
                <a:tabLst>
                  <a:tab pos="180000" algn="l"/>
                  <a:tab pos="216000" algn="l"/>
                </a:tabLst>
              </a:pPr>
              <a:r>
                <a:rPr lang="sv-SE" sz="1000">
                  <a:latin typeface="Franklin Gothic Book" panose="020B0503020102020204" pitchFamily="34" charset="0"/>
                </a:rPr>
                <a:t>5	Kungsbacka</a:t>
              </a:r>
            </a:p>
            <a:p>
              <a:pPr marL="0" indent="0">
                <a:buNone/>
                <a:tabLst>
                  <a:tab pos="180000" algn="l"/>
                  <a:tab pos="216000" algn="l"/>
                </a:tabLst>
              </a:pPr>
              <a:r>
                <a:rPr lang="sv-SE" sz="1000">
                  <a:latin typeface="Franklin Gothic Book" panose="020B0503020102020204" pitchFamily="34" charset="0"/>
                </a:rPr>
                <a:t>6	Kungälv</a:t>
              </a:r>
            </a:p>
            <a:p>
              <a:pPr marL="0" indent="0">
                <a:buNone/>
                <a:tabLst>
                  <a:tab pos="180000" algn="l"/>
                  <a:tab pos="216000" algn="l"/>
                </a:tabLst>
              </a:pPr>
              <a:r>
                <a:rPr lang="sv-SE" sz="1000">
                  <a:latin typeface="Franklin Gothic Book" panose="020B0503020102020204" pitchFamily="34" charset="0"/>
                </a:rPr>
                <a:t>7	Lerum</a:t>
              </a:r>
            </a:p>
          </p:txBody>
        </p:sp>
        <p:sp>
          <p:nvSpPr>
            <p:cNvPr id="11" name="textruta 10">
              <a:extLst>
                <a:ext uri="{FF2B5EF4-FFF2-40B4-BE49-F238E27FC236}">
                  <a16:creationId xmlns:a16="http://schemas.microsoft.com/office/drawing/2014/main" id="{0B57EE7E-9E44-474D-A7CF-6168EC243D1E}"/>
                </a:ext>
              </a:extLst>
            </p:cNvPr>
            <p:cNvSpPr txBox="1"/>
            <p:nvPr userDrawn="1"/>
          </p:nvSpPr>
          <p:spPr>
            <a:xfrm>
              <a:off x="10252843" y="4679159"/>
              <a:ext cx="1423988" cy="1015663"/>
            </a:xfrm>
            <a:prstGeom prst="rect">
              <a:avLst/>
            </a:prstGeom>
            <a:noFill/>
          </p:spPr>
          <p:txBody>
            <a:bodyPr wrap="square" rtlCol="0">
              <a:spAutoFit/>
            </a:bodyPr>
            <a:lstStyle/>
            <a:p>
              <a:pPr marL="0" indent="0">
                <a:buNone/>
                <a:tabLst>
                  <a:tab pos="216000" algn="l"/>
                </a:tabLst>
              </a:pPr>
              <a:r>
                <a:rPr lang="sv-SE" sz="1000">
                  <a:latin typeface="Franklin Gothic Book" panose="020B0503020102020204" pitchFamily="34" charset="0"/>
                </a:rPr>
                <a:t>8	Lilla Edet</a:t>
              </a:r>
            </a:p>
            <a:p>
              <a:pPr marL="0" indent="0">
                <a:buNone/>
                <a:tabLst>
                  <a:tab pos="216000" algn="l"/>
                </a:tabLst>
              </a:pPr>
              <a:r>
                <a:rPr lang="sv-SE" sz="1000">
                  <a:latin typeface="Franklin Gothic Book" panose="020B0503020102020204" pitchFamily="34" charset="0"/>
                </a:rPr>
                <a:t>9	Mölndal</a:t>
              </a:r>
            </a:p>
            <a:p>
              <a:pPr marL="0" indent="0">
                <a:buNone/>
                <a:tabLst>
                  <a:tab pos="216000" algn="l"/>
                </a:tabLst>
              </a:pPr>
              <a:r>
                <a:rPr lang="sv-SE" sz="1000">
                  <a:latin typeface="Franklin Gothic Book" panose="020B0503020102020204" pitchFamily="34" charset="0"/>
                </a:rPr>
                <a:t>10	Partille</a:t>
              </a:r>
            </a:p>
            <a:p>
              <a:pPr marL="0" indent="0">
                <a:buNone/>
                <a:tabLst>
                  <a:tab pos="216000" algn="l"/>
                </a:tabLst>
              </a:pPr>
              <a:r>
                <a:rPr lang="sv-SE" sz="1000">
                  <a:latin typeface="Franklin Gothic Book" panose="020B0503020102020204" pitchFamily="34" charset="0"/>
                </a:rPr>
                <a:t>11	Stenungsund</a:t>
              </a:r>
            </a:p>
            <a:p>
              <a:pPr marL="0" indent="0">
                <a:buNone/>
                <a:tabLst>
                  <a:tab pos="216000" algn="l"/>
                </a:tabLst>
              </a:pPr>
              <a:r>
                <a:rPr lang="sv-SE" sz="1000">
                  <a:latin typeface="Franklin Gothic Book" panose="020B0503020102020204" pitchFamily="34" charset="0"/>
                </a:rPr>
                <a:t>12	Tjörn</a:t>
              </a:r>
            </a:p>
            <a:p>
              <a:pPr marL="0" indent="0">
                <a:buNone/>
                <a:tabLst>
                  <a:tab pos="216000" algn="l"/>
                </a:tabLst>
              </a:pPr>
              <a:r>
                <a:rPr lang="sv-SE" sz="1000">
                  <a:latin typeface="Franklin Gothic Book" panose="020B0503020102020204" pitchFamily="34" charset="0"/>
                </a:rPr>
                <a:t>13	Öckerö</a:t>
              </a:r>
            </a:p>
          </p:txBody>
        </p:sp>
        <p:cxnSp>
          <p:nvCxnSpPr>
            <p:cNvPr id="12" name="Rak koppling 11">
              <a:extLst>
                <a:ext uri="{FF2B5EF4-FFF2-40B4-BE49-F238E27FC236}">
                  <a16:creationId xmlns:a16="http://schemas.microsoft.com/office/drawing/2014/main" id="{5FCD9C84-673F-4FAA-AAE7-41836397CDB3}"/>
                </a:ext>
              </a:extLst>
            </p:cNvPr>
            <p:cNvCxnSpPr>
              <a:cxnSpLocks/>
            </p:cNvCxnSpPr>
            <p:nvPr userDrawn="1"/>
          </p:nvCxnSpPr>
          <p:spPr>
            <a:xfrm>
              <a:off x="9272838" y="4617426"/>
              <a:ext cx="20493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upp 1">
            <a:extLst>
              <a:ext uri="{FF2B5EF4-FFF2-40B4-BE49-F238E27FC236}">
                <a16:creationId xmlns:a16="http://schemas.microsoft.com/office/drawing/2014/main" id="{45E48FF8-B959-4911-953B-B0CA190CA39C}"/>
              </a:ext>
            </a:extLst>
          </p:cNvPr>
          <p:cNvGrpSpPr/>
          <p:nvPr userDrawn="1"/>
        </p:nvGrpSpPr>
        <p:grpSpPr>
          <a:xfrm>
            <a:off x="8763876" y="198958"/>
            <a:ext cx="2977934" cy="4280536"/>
            <a:chOff x="8763876" y="198958"/>
            <a:chExt cx="2977934" cy="4280536"/>
          </a:xfrm>
        </p:grpSpPr>
        <p:sp>
          <p:nvSpPr>
            <p:cNvPr id="14" name="Freeform 5">
              <a:extLst>
                <a:ext uri="{FF2B5EF4-FFF2-40B4-BE49-F238E27FC236}">
                  <a16:creationId xmlns:a16="http://schemas.microsoft.com/office/drawing/2014/main" id="{DDB6EBC6-1A0D-42EB-A5E1-6F7A6A3CFCB0}"/>
                </a:ext>
              </a:extLst>
            </p:cNvPr>
            <p:cNvSpPr>
              <a:spLocks/>
            </p:cNvSpPr>
            <p:nvPr/>
          </p:nvSpPr>
          <p:spPr bwMode="auto">
            <a:xfrm>
              <a:off x="9662581" y="3370399"/>
              <a:ext cx="1146758" cy="1109095"/>
            </a:xfrm>
            <a:custGeom>
              <a:avLst/>
              <a:gdLst>
                <a:gd name="T0" fmla="*/ 519 w 570"/>
                <a:gd name="T1" fmla="*/ 296 h 552"/>
                <a:gd name="T2" fmla="*/ 496 w 570"/>
                <a:gd name="T3" fmla="*/ 259 h 552"/>
                <a:gd name="T4" fmla="*/ 505 w 570"/>
                <a:gd name="T5" fmla="*/ 203 h 552"/>
                <a:gd name="T6" fmla="*/ 497 w 570"/>
                <a:gd name="T7" fmla="*/ 129 h 552"/>
                <a:gd name="T8" fmla="*/ 515 w 570"/>
                <a:gd name="T9" fmla="*/ 67 h 552"/>
                <a:gd name="T10" fmla="*/ 478 w 570"/>
                <a:gd name="T11" fmla="*/ 14 h 552"/>
                <a:gd name="T12" fmla="*/ 449 w 570"/>
                <a:gd name="T13" fmla="*/ 9 h 552"/>
                <a:gd name="T14" fmla="*/ 386 w 570"/>
                <a:gd name="T15" fmla="*/ 37 h 552"/>
                <a:gd name="T16" fmla="*/ 283 w 570"/>
                <a:gd name="T17" fmla="*/ 61 h 552"/>
                <a:gd name="T18" fmla="*/ 182 w 570"/>
                <a:gd name="T19" fmla="*/ 61 h 552"/>
                <a:gd name="T20" fmla="*/ 137 w 570"/>
                <a:gd name="T21" fmla="*/ 43 h 552"/>
                <a:gd name="T22" fmla="*/ 66 w 570"/>
                <a:gd name="T23" fmla="*/ 31 h 552"/>
                <a:gd name="T24" fmla="*/ 60 w 570"/>
                <a:gd name="T25" fmla="*/ 107 h 552"/>
                <a:gd name="T26" fmla="*/ 75 w 570"/>
                <a:gd name="T27" fmla="*/ 206 h 552"/>
                <a:gd name="T28" fmla="*/ 36 w 570"/>
                <a:gd name="T29" fmla="*/ 240 h 552"/>
                <a:gd name="T30" fmla="*/ 23 w 570"/>
                <a:gd name="T31" fmla="*/ 370 h 552"/>
                <a:gd name="T32" fmla="*/ 68 w 570"/>
                <a:gd name="T33" fmla="*/ 390 h 552"/>
                <a:gd name="T34" fmla="*/ 61 w 570"/>
                <a:gd name="T35" fmla="*/ 432 h 552"/>
                <a:gd name="T36" fmla="*/ 70 w 570"/>
                <a:gd name="T37" fmla="*/ 458 h 552"/>
                <a:gd name="T38" fmla="*/ 162 w 570"/>
                <a:gd name="T39" fmla="*/ 354 h 552"/>
                <a:gd name="T40" fmla="*/ 236 w 570"/>
                <a:gd name="T41" fmla="*/ 320 h 552"/>
                <a:gd name="T42" fmla="*/ 212 w 570"/>
                <a:gd name="T43" fmla="*/ 385 h 552"/>
                <a:gd name="T44" fmla="*/ 241 w 570"/>
                <a:gd name="T45" fmla="*/ 394 h 552"/>
                <a:gd name="T46" fmla="*/ 263 w 570"/>
                <a:gd name="T47" fmla="*/ 421 h 552"/>
                <a:gd name="T48" fmla="*/ 233 w 570"/>
                <a:gd name="T49" fmla="*/ 446 h 552"/>
                <a:gd name="T50" fmla="*/ 199 w 570"/>
                <a:gd name="T51" fmla="*/ 470 h 552"/>
                <a:gd name="T52" fmla="*/ 278 w 570"/>
                <a:gd name="T53" fmla="*/ 550 h 552"/>
                <a:gd name="T54" fmla="*/ 350 w 570"/>
                <a:gd name="T55" fmla="*/ 525 h 552"/>
                <a:gd name="T56" fmla="*/ 388 w 570"/>
                <a:gd name="T57" fmla="*/ 527 h 552"/>
                <a:gd name="T58" fmla="*/ 465 w 570"/>
                <a:gd name="T59" fmla="*/ 526 h 552"/>
                <a:gd name="T60" fmla="*/ 520 w 570"/>
                <a:gd name="T61" fmla="*/ 502 h 552"/>
                <a:gd name="T62" fmla="*/ 550 w 570"/>
                <a:gd name="T63" fmla="*/ 467 h 552"/>
                <a:gd name="T64" fmla="*/ 569 w 570"/>
                <a:gd name="T65" fmla="*/ 378 h 552"/>
                <a:gd name="T66" fmla="*/ 519 w 570"/>
                <a:gd name="T67" fmla="*/ 29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0" h="552">
                  <a:moveTo>
                    <a:pt x="519" y="296"/>
                  </a:moveTo>
                  <a:cubicBezTo>
                    <a:pt x="500" y="282"/>
                    <a:pt x="496" y="269"/>
                    <a:pt x="496" y="259"/>
                  </a:cubicBezTo>
                  <a:cubicBezTo>
                    <a:pt x="495" y="250"/>
                    <a:pt x="504" y="219"/>
                    <a:pt x="505" y="203"/>
                  </a:cubicBezTo>
                  <a:cubicBezTo>
                    <a:pt x="506" y="187"/>
                    <a:pt x="498" y="149"/>
                    <a:pt x="497" y="129"/>
                  </a:cubicBezTo>
                  <a:cubicBezTo>
                    <a:pt x="496" y="109"/>
                    <a:pt x="512" y="86"/>
                    <a:pt x="515" y="67"/>
                  </a:cubicBezTo>
                  <a:cubicBezTo>
                    <a:pt x="517" y="49"/>
                    <a:pt x="487" y="28"/>
                    <a:pt x="478" y="14"/>
                  </a:cubicBezTo>
                  <a:cubicBezTo>
                    <a:pt x="468" y="0"/>
                    <a:pt x="458" y="4"/>
                    <a:pt x="449" y="9"/>
                  </a:cubicBezTo>
                  <a:cubicBezTo>
                    <a:pt x="440" y="14"/>
                    <a:pt x="410" y="27"/>
                    <a:pt x="386" y="37"/>
                  </a:cubicBezTo>
                  <a:cubicBezTo>
                    <a:pt x="362" y="47"/>
                    <a:pt x="310" y="57"/>
                    <a:pt x="283" y="61"/>
                  </a:cubicBezTo>
                  <a:cubicBezTo>
                    <a:pt x="257" y="66"/>
                    <a:pt x="212" y="66"/>
                    <a:pt x="182" y="61"/>
                  </a:cubicBezTo>
                  <a:cubicBezTo>
                    <a:pt x="152" y="57"/>
                    <a:pt x="152" y="52"/>
                    <a:pt x="137" y="43"/>
                  </a:cubicBezTo>
                  <a:cubicBezTo>
                    <a:pt x="109" y="25"/>
                    <a:pt x="79" y="24"/>
                    <a:pt x="66" y="31"/>
                  </a:cubicBezTo>
                  <a:cubicBezTo>
                    <a:pt x="55" y="38"/>
                    <a:pt x="41" y="71"/>
                    <a:pt x="60" y="107"/>
                  </a:cubicBezTo>
                  <a:cubicBezTo>
                    <a:pt x="65" y="115"/>
                    <a:pt x="92" y="177"/>
                    <a:pt x="75" y="206"/>
                  </a:cubicBezTo>
                  <a:cubicBezTo>
                    <a:pt x="70" y="213"/>
                    <a:pt x="53" y="229"/>
                    <a:pt x="36" y="240"/>
                  </a:cubicBezTo>
                  <a:cubicBezTo>
                    <a:pt x="0" y="265"/>
                    <a:pt x="3" y="340"/>
                    <a:pt x="23" y="370"/>
                  </a:cubicBezTo>
                  <a:cubicBezTo>
                    <a:pt x="41" y="400"/>
                    <a:pt x="61" y="382"/>
                    <a:pt x="68" y="390"/>
                  </a:cubicBezTo>
                  <a:cubicBezTo>
                    <a:pt x="75" y="397"/>
                    <a:pt x="64" y="415"/>
                    <a:pt x="61" y="432"/>
                  </a:cubicBezTo>
                  <a:cubicBezTo>
                    <a:pt x="58" y="450"/>
                    <a:pt x="63" y="455"/>
                    <a:pt x="70" y="458"/>
                  </a:cubicBezTo>
                  <a:cubicBezTo>
                    <a:pt x="126" y="480"/>
                    <a:pt x="144" y="395"/>
                    <a:pt x="162" y="354"/>
                  </a:cubicBezTo>
                  <a:cubicBezTo>
                    <a:pt x="199" y="269"/>
                    <a:pt x="242" y="281"/>
                    <a:pt x="236" y="320"/>
                  </a:cubicBezTo>
                  <a:cubicBezTo>
                    <a:pt x="233" y="341"/>
                    <a:pt x="208" y="373"/>
                    <a:pt x="212" y="385"/>
                  </a:cubicBezTo>
                  <a:cubicBezTo>
                    <a:pt x="215" y="395"/>
                    <a:pt x="227" y="393"/>
                    <a:pt x="241" y="394"/>
                  </a:cubicBezTo>
                  <a:cubicBezTo>
                    <a:pt x="254" y="394"/>
                    <a:pt x="262" y="408"/>
                    <a:pt x="263" y="421"/>
                  </a:cubicBezTo>
                  <a:cubicBezTo>
                    <a:pt x="263" y="432"/>
                    <a:pt x="255" y="444"/>
                    <a:pt x="233" y="446"/>
                  </a:cubicBezTo>
                  <a:cubicBezTo>
                    <a:pt x="211" y="447"/>
                    <a:pt x="204" y="459"/>
                    <a:pt x="199" y="470"/>
                  </a:cubicBezTo>
                  <a:cubicBezTo>
                    <a:pt x="172" y="529"/>
                    <a:pt x="254" y="552"/>
                    <a:pt x="278" y="550"/>
                  </a:cubicBezTo>
                  <a:cubicBezTo>
                    <a:pt x="309" y="548"/>
                    <a:pt x="339" y="530"/>
                    <a:pt x="350" y="525"/>
                  </a:cubicBezTo>
                  <a:cubicBezTo>
                    <a:pt x="360" y="520"/>
                    <a:pt x="373" y="520"/>
                    <a:pt x="388" y="527"/>
                  </a:cubicBezTo>
                  <a:cubicBezTo>
                    <a:pt x="434" y="550"/>
                    <a:pt x="458" y="532"/>
                    <a:pt x="465" y="526"/>
                  </a:cubicBezTo>
                  <a:cubicBezTo>
                    <a:pt x="472" y="521"/>
                    <a:pt x="500" y="504"/>
                    <a:pt x="520" y="502"/>
                  </a:cubicBezTo>
                  <a:cubicBezTo>
                    <a:pt x="541" y="499"/>
                    <a:pt x="547" y="478"/>
                    <a:pt x="550" y="467"/>
                  </a:cubicBezTo>
                  <a:cubicBezTo>
                    <a:pt x="553" y="456"/>
                    <a:pt x="568" y="415"/>
                    <a:pt x="569" y="378"/>
                  </a:cubicBezTo>
                  <a:cubicBezTo>
                    <a:pt x="570" y="340"/>
                    <a:pt x="538" y="310"/>
                    <a:pt x="519" y="2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6">
              <a:extLst>
                <a:ext uri="{FF2B5EF4-FFF2-40B4-BE49-F238E27FC236}">
                  <a16:creationId xmlns:a16="http://schemas.microsoft.com/office/drawing/2014/main" id="{594AF2E1-DE5C-4AC6-9F98-BB996DB9603D}"/>
                </a:ext>
              </a:extLst>
            </p:cNvPr>
            <p:cNvSpPr>
              <a:spLocks/>
            </p:cNvSpPr>
            <p:nvPr/>
          </p:nvSpPr>
          <p:spPr bwMode="auto">
            <a:xfrm>
              <a:off x="10080764" y="198958"/>
              <a:ext cx="875328" cy="1293511"/>
            </a:xfrm>
            <a:custGeom>
              <a:avLst/>
              <a:gdLst>
                <a:gd name="T0" fmla="*/ 32 w 435"/>
                <a:gd name="T1" fmla="*/ 403 h 644"/>
                <a:gd name="T2" fmla="*/ 45 w 435"/>
                <a:gd name="T3" fmla="*/ 433 h 644"/>
                <a:gd name="T4" fmla="*/ 50 w 435"/>
                <a:gd name="T5" fmla="*/ 549 h 644"/>
                <a:gd name="T6" fmla="*/ 74 w 435"/>
                <a:gd name="T7" fmla="*/ 604 h 644"/>
                <a:gd name="T8" fmla="*/ 142 w 435"/>
                <a:gd name="T9" fmla="*/ 643 h 644"/>
                <a:gd name="T10" fmla="*/ 186 w 435"/>
                <a:gd name="T11" fmla="*/ 631 h 644"/>
                <a:gd name="T12" fmla="*/ 243 w 435"/>
                <a:gd name="T13" fmla="*/ 619 h 644"/>
                <a:gd name="T14" fmla="*/ 308 w 435"/>
                <a:gd name="T15" fmla="*/ 560 h 644"/>
                <a:gd name="T16" fmla="*/ 372 w 435"/>
                <a:gd name="T17" fmla="*/ 509 h 644"/>
                <a:gd name="T18" fmla="*/ 409 w 435"/>
                <a:gd name="T19" fmla="*/ 483 h 644"/>
                <a:gd name="T20" fmla="*/ 425 w 435"/>
                <a:gd name="T21" fmla="*/ 445 h 644"/>
                <a:gd name="T22" fmla="*/ 425 w 435"/>
                <a:gd name="T23" fmla="*/ 421 h 644"/>
                <a:gd name="T24" fmla="*/ 319 w 435"/>
                <a:gd name="T25" fmla="*/ 420 h 644"/>
                <a:gd name="T26" fmla="*/ 239 w 435"/>
                <a:gd name="T27" fmla="*/ 379 h 644"/>
                <a:gd name="T28" fmla="*/ 229 w 435"/>
                <a:gd name="T29" fmla="*/ 192 h 644"/>
                <a:gd name="T30" fmla="*/ 273 w 435"/>
                <a:gd name="T31" fmla="*/ 148 h 644"/>
                <a:gd name="T32" fmla="*/ 286 w 435"/>
                <a:gd name="T33" fmla="*/ 111 h 644"/>
                <a:gd name="T34" fmla="*/ 255 w 435"/>
                <a:gd name="T35" fmla="*/ 92 h 644"/>
                <a:gd name="T36" fmla="*/ 216 w 435"/>
                <a:gd name="T37" fmla="*/ 83 h 644"/>
                <a:gd name="T38" fmla="*/ 213 w 435"/>
                <a:gd name="T39" fmla="*/ 52 h 644"/>
                <a:gd name="T40" fmla="*/ 196 w 435"/>
                <a:gd name="T41" fmla="*/ 1 h 644"/>
                <a:gd name="T42" fmla="*/ 94 w 435"/>
                <a:gd name="T43" fmla="*/ 115 h 644"/>
                <a:gd name="T44" fmla="*/ 10 w 435"/>
                <a:gd name="T45" fmla="*/ 305 h 644"/>
                <a:gd name="T46" fmla="*/ 3 w 435"/>
                <a:gd name="T47" fmla="*/ 366 h 644"/>
                <a:gd name="T48" fmla="*/ 32 w 435"/>
                <a:gd name="T49" fmla="*/ 40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5" h="644">
                  <a:moveTo>
                    <a:pt x="32" y="403"/>
                  </a:moveTo>
                  <a:cubicBezTo>
                    <a:pt x="38" y="406"/>
                    <a:pt x="44" y="414"/>
                    <a:pt x="45" y="433"/>
                  </a:cubicBezTo>
                  <a:cubicBezTo>
                    <a:pt x="45" y="438"/>
                    <a:pt x="46" y="527"/>
                    <a:pt x="50" y="549"/>
                  </a:cubicBezTo>
                  <a:cubicBezTo>
                    <a:pt x="54" y="573"/>
                    <a:pt x="57" y="591"/>
                    <a:pt x="74" y="604"/>
                  </a:cubicBezTo>
                  <a:cubicBezTo>
                    <a:pt x="79" y="609"/>
                    <a:pt x="119" y="641"/>
                    <a:pt x="142" y="643"/>
                  </a:cubicBezTo>
                  <a:cubicBezTo>
                    <a:pt x="156" y="644"/>
                    <a:pt x="165" y="634"/>
                    <a:pt x="186" y="631"/>
                  </a:cubicBezTo>
                  <a:cubicBezTo>
                    <a:pt x="207" y="627"/>
                    <a:pt x="224" y="628"/>
                    <a:pt x="243" y="619"/>
                  </a:cubicBezTo>
                  <a:cubicBezTo>
                    <a:pt x="268" y="607"/>
                    <a:pt x="292" y="574"/>
                    <a:pt x="308" y="560"/>
                  </a:cubicBezTo>
                  <a:cubicBezTo>
                    <a:pt x="323" y="546"/>
                    <a:pt x="347" y="514"/>
                    <a:pt x="372" y="509"/>
                  </a:cubicBezTo>
                  <a:cubicBezTo>
                    <a:pt x="389" y="506"/>
                    <a:pt x="405" y="497"/>
                    <a:pt x="409" y="483"/>
                  </a:cubicBezTo>
                  <a:cubicBezTo>
                    <a:pt x="414" y="470"/>
                    <a:pt x="418" y="455"/>
                    <a:pt x="425" y="445"/>
                  </a:cubicBezTo>
                  <a:cubicBezTo>
                    <a:pt x="435" y="431"/>
                    <a:pt x="430" y="424"/>
                    <a:pt x="425" y="421"/>
                  </a:cubicBezTo>
                  <a:cubicBezTo>
                    <a:pt x="410" y="411"/>
                    <a:pt x="340" y="420"/>
                    <a:pt x="319" y="420"/>
                  </a:cubicBezTo>
                  <a:cubicBezTo>
                    <a:pt x="290" y="420"/>
                    <a:pt x="253" y="391"/>
                    <a:pt x="239" y="379"/>
                  </a:cubicBezTo>
                  <a:cubicBezTo>
                    <a:pt x="203" y="349"/>
                    <a:pt x="203" y="240"/>
                    <a:pt x="229" y="192"/>
                  </a:cubicBezTo>
                  <a:cubicBezTo>
                    <a:pt x="235" y="179"/>
                    <a:pt x="251" y="160"/>
                    <a:pt x="273" y="148"/>
                  </a:cubicBezTo>
                  <a:cubicBezTo>
                    <a:pt x="295" y="137"/>
                    <a:pt x="290" y="120"/>
                    <a:pt x="286" y="111"/>
                  </a:cubicBezTo>
                  <a:cubicBezTo>
                    <a:pt x="282" y="102"/>
                    <a:pt x="271" y="92"/>
                    <a:pt x="255" y="92"/>
                  </a:cubicBezTo>
                  <a:cubicBezTo>
                    <a:pt x="240" y="92"/>
                    <a:pt x="223" y="88"/>
                    <a:pt x="216" y="83"/>
                  </a:cubicBezTo>
                  <a:cubicBezTo>
                    <a:pt x="210" y="77"/>
                    <a:pt x="208" y="63"/>
                    <a:pt x="213" y="52"/>
                  </a:cubicBezTo>
                  <a:cubicBezTo>
                    <a:pt x="226" y="25"/>
                    <a:pt x="215" y="2"/>
                    <a:pt x="196" y="1"/>
                  </a:cubicBezTo>
                  <a:cubicBezTo>
                    <a:pt x="177" y="0"/>
                    <a:pt x="106" y="56"/>
                    <a:pt x="94" y="115"/>
                  </a:cubicBezTo>
                  <a:cubicBezTo>
                    <a:pt x="80" y="179"/>
                    <a:pt x="49" y="223"/>
                    <a:pt x="10" y="305"/>
                  </a:cubicBezTo>
                  <a:cubicBezTo>
                    <a:pt x="3" y="318"/>
                    <a:pt x="0" y="346"/>
                    <a:pt x="3" y="366"/>
                  </a:cubicBezTo>
                  <a:cubicBezTo>
                    <a:pt x="7" y="386"/>
                    <a:pt x="18" y="396"/>
                    <a:pt x="32" y="4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7">
              <a:extLst>
                <a:ext uri="{FF2B5EF4-FFF2-40B4-BE49-F238E27FC236}">
                  <a16:creationId xmlns:a16="http://schemas.microsoft.com/office/drawing/2014/main" id="{7FFBE290-1BB0-41E6-9025-9F3FDA89E07D}"/>
                </a:ext>
              </a:extLst>
            </p:cNvPr>
            <p:cNvSpPr>
              <a:spLocks/>
            </p:cNvSpPr>
            <p:nvPr/>
          </p:nvSpPr>
          <p:spPr bwMode="auto">
            <a:xfrm>
              <a:off x="10902846" y="662597"/>
              <a:ext cx="838964" cy="1976631"/>
            </a:xfrm>
            <a:custGeom>
              <a:avLst/>
              <a:gdLst>
                <a:gd name="T0" fmla="*/ 412 w 417"/>
                <a:gd name="T1" fmla="*/ 170 h 984"/>
                <a:gd name="T2" fmla="*/ 362 w 417"/>
                <a:gd name="T3" fmla="*/ 87 h 984"/>
                <a:gd name="T4" fmla="*/ 279 w 417"/>
                <a:gd name="T5" fmla="*/ 64 h 984"/>
                <a:gd name="T6" fmla="*/ 235 w 417"/>
                <a:gd name="T7" fmla="*/ 36 h 984"/>
                <a:gd name="T8" fmla="*/ 188 w 417"/>
                <a:gd name="T9" fmla="*/ 3 h 984"/>
                <a:gd name="T10" fmla="*/ 51 w 417"/>
                <a:gd name="T11" fmla="*/ 58 h 984"/>
                <a:gd name="T12" fmla="*/ 28 w 417"/>
                <a:gd name="T13" fmla="*/ 127 h 984"/>
                <a:gd name="T14" fmla="*/ 27 w 417"/>
                <a:gd name="T15" fmla="*/ 172 h 984"/>
                <a:gd name="T16" fmla="*/ 75 w 417"/>
                <a:gd name="T17" fmla="*/ 216 h 984"/>
                <a:gd name="T18" fmla="*/ 56 w 417"/>
                <a:gd name="T19" fmla="*/ 379 h 984"/>
                <a:gd name="T20" fmla="*/ 11 w 417"/>
                <a:gd name="T21" fmla="*/ 438 h 984"/>
                <a:gd name="T22" fmla="*/ 11 w 417"/>
                <a:gd name="T23" fmla="*/ 513 h 984"/>
                <a:gd name="T24" fmla="*/ 14 w 417"/>
                <a:gd name="T25" fmla="*/ 569 h 984"/>
                <a:gd name="T26" fmla="*/ 38 w 417"/>
                <a:gd name="T27" fmla="*/ 605 h 984"/>
                <a:gd name="T28" fmla="*/ 67 w 417"/>
                <a:gd name="T29" fmla="*/ 696 h 984"/>
                <a:gd name="T30" fmla="*/ 63 w 417"/>
                <a:gd name="T31" fmla="*/ 827 h 984"/>
                <a:gd name="T32" fmla="*/ 84 w 417"/>
                <a:gd name="T33" fmla="*/ 878 h 984"/>
                <a:gd name="T34" fmla="*/ 115 w 417"/>
                <a:gd name="T35" fmla="*/ 943 h 984"/>
                <a:gd name="T36" fmla="*/ 180 w 417"/>
                <a:gd name="T37" fmla="*/ 966 h 984"/>
                <a:gd name="T38" fmla="*/ 256 w 417"/>
                <a:gd name="T39" fmla="*/ 881 h 984"/>
                <a:gd name="T40" fmla="*/ 343 w 417"/>
                <a:gd name="T41" fmla="*/ 804 h 984"/>
                <a:gd name="T42" fmla="*/ 343 w 417"/>
                <a:gd name="T43" fmla="*/ 748 h 984"/>
                <a:gd name="T44" fmla="*/ 341 w 417"/>
                <a:gd name="T45" fmla="*/ 662 h 984"/>
                <a:gd name="T46" fmla="*/ 320 w 417"/>
                <a:gd name="T47" fmla="*/ 573 h 984"/>
                <a:gd name="T48" fmla="*/ 214 w 417"/>
                <a:gd name="T49" fmla="*/ 442 h 984"/>
                <a:gd name="T50" fmla="*/ 282 w 417"/>
                <a:gd name="T51" fmla="*/ 349 h 984"/>
                <a:gd name="T52" fmla="*/ 361 w 417"/>
                <a:gd name="T53" fmla="*/ 289 h 984"/>
                <a:gd name="T54" fmla="*/ 412 w 417"/>
                <a:gd name="T55" fmla="*/ 17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7" h="984">
                  <a:moveTo>
                    <a:pt x="412" y="170"/>
                  </a:moveTo>
                  <a:cubicBezTo>
                    <a:pt x="406" y="126"/>
                    <a:pt x="388" y="102"/>
                    <a:pt x="362" y="87"/>
                  </a:cubicBezTo>
                  <a:cubicBezTo>
                    <a:pt x="338" y="73"/>
                    <a:pt x="303" y="69"/>
                    <a:pt x="279" y="64"/>
                  </a:cubicBezTo>
                  <a:cubicBezTo>
                    <a:pt x="255" y="60"/>
                    <a:pt x="243" y="49"/>
                    <a:pt x="235" y="36"/>
                  </a:cubicBezTo>
                  <a:cubicBezTo>
                    <a:pt x="228" y="23"/>
                    <a:pt x="213" y="6"/>
                    <a:pt x="188" y="3"/>
                  </a:cubicBezTo>
                  <a:cubicBezTo>
                    <a:pt x="164" y="0"/>
                    <a:pt x="88" y="7"/>
                    <a:pt x="51" y="58"/>
                  </a:cubicBezTo>
                  <a:cubicBezTo>
                    <a:pt x="30" y="86"/>
                    <a:pt x="46" y="102"/>
                    <a:pt x="28" y="127"/>
                  </a:cubicBezTo>
                  <a:cubicBezTo>
                    <a:pt x="16" y="143"/>
                    <a:pt x="17" y="158"/>
                    <a:pt x="27" y="172"/>
                  </a:cubicBezTo>
                  <a:cubicBezTo>
                    <a:pt x="40" y="191"/>
                    <a:pt x="45" y="194"/>
                    <a:pt x="75" y="216"/>
                  </a:cubicBezTo>
                  <a:cubicBezTo>
                    <a:pt x="138" y="261"/>
                    <a:pt x="85" y="345"/>
                    <a:pt x="56" y="379"/>
                  </a:cubicBezTo>
                  <a:cubicBezTo>
                    <a:pt x="30" y="411"/>
                    <a:pt x="14" y="418"/>
                    <a:pt x="11" y="438"/>
                  </a:cubicBezTo>
                  <a:cubicBezTo>
                    <a:pt x="7" y="474"/>
                    <a:pt x="20" y="487"/>
                    <a:pt x="11" y="513"/>
                  </a:cubicBezTo>
                  <a:cubicBezTo>
                    <a:pt x="0" y="541"/>
                    <a:pt x="6" y="555"/>
                    <a:pt x="14" y="569"/>
                  </a:cubicBezTo>
                  <a:cubicBezTo>
                    <a:pt x="23" y="585"/>
                    <a:pt x="25" y="585"/>
                    <a:pt x="38" y="605"/>
                  </a:cubicBezTo>
                  <a:cubicBezTo>
                    <a:pt x="59" y="637"/>
                    <a:pt x="63" y="663"/>
                    <a:pt x="67" y="696"/>
                  </a:cubicBezTo>
                  <a:cubicBezTo>
                    <a:pt x="71" y="729"/>
                    <a:pt x="64" y="791"/>
                    <a:pt x="63" y="827"/>
                  </a:cubicBezTo>
                  <a:cubicBezTo>
                    <a:pt x="62" y="862"/>
                    <a:pt x="75" y="868"/>
                    <a:pt x="84" y="878"/>
                  </a:cubicBezTo>
                  <a:cubicBezTo>
                    <a:pt x="92" y="888"/>
                    <a:pt x="106" y="895"/>
                    <a:pt x="115" y="943"/>
                  </a:cubicBezTo>
                  <a:cubicBezTo>
                    <a:pt x="122" y="984"/>
                    <a:pt x="165" y="970"/>
                    <a:pt x="180" y="966"/>
                  </a:cubicBezTo>
                  <a:cubicBezTo>
                    <a:pt x="206" y="960"/>
                    <a:pt x="250" y="921"/>
                    <a:pt x="256" y="881"/>
                  </a:cubicBezTo>
                  <a:cubicBezTo>
                    <a:pt x="264" y="834"/>
                    <a:pt x="325" y="823"/>
                    <a:pt x="343" y="804"/>
                  </a:cubicBezTo>
                  <a:cubicBezTo>
                    <a:pt x="361" y="785"/>
                    <a:pt x="351" y="757"/>
                    <a:pt x="343" y="748"/>
                  </a:cubicBezTo>
                  <a:cubicBezTo>
                    <a:pt x="336" y="738"/>
                    <a:pt x="326" y="716"/>
                    <a:pt x="341" y="662"/>
                  </a:cubicBezTo>
                  <a:cubicBezTo>
                    <a:pt x="357" y="609"/>
                    <a:pt x="342" y="585"/>
                    <a:pt x="320" y="573"/>
                  </a:cubicBezTo>
                  <a:cubicBezTo>
                    <a:pt x="305" y="565"/>
                    <a:pt x="201" y="526"/>
                    <a:pt x="214" y="442"/>
                  </a:cubicBezTo>
                  <a:cubicBezTo>
                    <a:pt x="219" y="409"/>
                    <a:pt x="252" y="373"/>
                    <a:pt x="282" y="349"/>
                  </a:cubicBezTo>
                  <a:cubicBezTo>
                    <a:pt x="312" y="324"/>
                    <a:pt x="345" y="304"/>
                    <a:pt x="361" y="289"/>
                  </a:cubicBezTo>
                  <a:cubicBezTo>
                    <a:pt x="411" y="246"/>
                    <a:pt x="417" y="206"/>
                    <a:pt x="412" y="17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8">
              <a:extLst>
                <a:ext uri="{FF2B5EF4-FFF2-40B4-BE49-F238E27FC236}">
                  <a16:creationId xmlns:a16="http://schemas.microsoft.com/office/drawing/2014/main" id="{151D2C63-C96C-4F2C-89DB-81A9542099F2}"/>
                </a:ext>
              </a:extLst>
            </p:cNvPr>
            <p:cNvSpPr>
              <a:spLocks/>
            </p:cNvSpPr>
            <p:nvPr/>
          </p:nvSpPr>
          <p:spPr bwMode="auto">
            <a:xfrm>
              <a:off x="10198947" y="2498967"/>
              <a:ext cx="300002" cy="353248"/>
            </a:xfrm>
            <a:custGeom>
              <a:avLst/>
              <a:gdLst>
                <a:gd name="T0" fmla="*/ 123 w 149"/>
                <a:gd name="T1" fmla="*/ 4 h 176"/>
                <a:gd name="T2" fmla="*/ 67 w 149"/>
                <a:gd name="T3" fmla="*/ 6 h 176"/>
                <a:gd name="T4" fmla="*/ 19 w 149"/>
                <a:gd name="T5" fmla="*/ 70 h 176"/>
                <a:gd name="T6" fmla="*/ 8 w 149"/>
                <a:gd name="T7" fmla="*/ 135 h 176"/>
                <a:gd name="T8" fmla="*/ 39 w 149"/>
                <a:gd name="T9" fmla="*/ 173 h 176"/>
                <a:gd name="T10" fmla="*/ 133 w 149"/>
                <a:gd name="T11" fmla="*/ 115 h 176"/>
                <a:gd name="T12" fmla="*/ 149 w 149"/>
                <a:gd name="T13" fmla="*/ 66 h 176"/>
                <a:gd name="T14" fmla="*/ 123 w 149"/>
                <a:gd name="T15" fmla="*/ 4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176">
                  <a:moveTo>
                    <a:pt x="123" y="4"/>
                  </a:moveTo>
                  <a:cubicBezTo>
                    <a:pt x="110" y="0"/>
                    <a:pt x="86" y="0"/>
                    <a:pt x="67" y="6"/>
                  </a:cubicBezTo>
                  <a:cubicBezTo>
                    <a:pt x="30" y="18"/>
                    <a:pt x="34" y="47"/>
                    <a:pt x="19" y="70"/>
                  </a:cubicBezTo>
                  <a:cubicBezTo>
                    <a:pt x="0" y="101"/>
                    <a:pt x="1" y="112"/>
                    <a:pt x="8" y="135"/>
                  </a:cubicBezTo>
                  <a:cubicBezTo>
                    <a:pt x="18" y="164"/>
                    <a:pt x="25" y="171"/>
                    <a:pt x="39" y="173"/>
                  </a:cubicBezTo>
                  <a:cubicBezTo>
                    <a:pt x="64" y="176"/>
                    <a:pt x="121" y="133"/>
                    <a:pt x="133" y="115"/>
                  </a:cubicBezTo>
                  <a:cubicBezTo>
                    <a:pt x="144" y="97"/>
                    <a:pt x="149" y="86"/>
                    <a:pt x="149" y="66"/>
                  </a:cubicBezTo>
                  <a:cubicBezTo>
                    <a:pt x="149" y="51"/>
                    <a:pt x="149" y="12"/>
                    <a:pt x="123"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9">
              <a:extLst>
                <a:ext uri="{FF2B5EF4-FFF2-40B4-BE49-F238E27FC236}">
                  <a16:creationId xmlns:a16="http://schemas.microsoft.com/office/drawing/2014/main" id="{FDA7E3A3-98D8-453C-945E-1D6858A57D7D}"/>
                </a:ext>
              </a:extLst>
            </p:cNvPr>
            <p:cNvSpPr>
              <a:spLocks/>
            </p:cNvSpPr>
            <p:nvPr/>
          </p:nvSpPr>
          <p:spPr bwMode="auto">
            <a:xfrm>
              <a:off x="9892452" y="2876890"/>
              <a:ext cx="693509" cy="598704"/>
            </a:xfrm>
            <a:custGeom>
              <a:avLst/>
              <a:gdLst>
                <a:gd name="T0" fmla="*/ 148 w 345"/>
                <a:gd name="T1" fmla="*/ 41 h 298"/>
                <a:gd name="T2" fmla="*/ 117 w 345"/>
                <a:gd name="T3" fmla="*/ 7 h 298"/>
                <a:gd name="T4" fmla="*/ 54 w 345"/>
                <a:gd name="T5" fmla="*/ 6 h 298"/>
                <a:gd name="T6" fmla="*/ 1 w 345"/>
                <a:gd name="T7" fmla="*/ 65 h 298"/>
                <a:gd name="T8" fmla="*/ 20 w 345"/>
                <a:gd name="T9" fmla="*/ 131 h 298"/>
                <a:gd name="T10" fmla="*/ 26 w 345"/>
                <a:gd name="T11" fmla="*/ 231 h 298"/>
                <a:gd name="T12" fmla="*/ 67 w 345"/>
                <a:gd name="T13" fmla="*/ 289 h 298"/>
                <a:gd name="T14" fmla="*/ 231 w 345"/>
                <a:gd name="T15" fmla="*/ 275 h 298"/>
                <a:gd name="T16" fmla="*/ 343 w 345"/>
                <a:gd name="T17" fmla="*/ 226 h 298"/>
                <a:gd name="T18" fmla="*/ 321 w 345"/>
                <a:gd name="T19" fmla="*/ 186 h 298"/>
                <a:gd name="T20" fmla="*/ 216 w 345"/>
                <a:gd name="T21" fmla="*/ 145 h 298"/>
                <a:gd name="T22" fmla="*/ 145 w 345"/>
                <a:gd name="T23" fmla="*/ 128 h 298"/>
                <a:gd name="T24" fmla="*/ 137 w 345"/>
                <a:gd name="T25" fmla="*/ 83 h 298"/>
                <a:gd name="T26" fmla="*/ 148 w 345"/>
                <a:gd name="T27" fmla="*/ 4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298">
                  <a:moveTo>
                    <a:pt x="148" y="41"/>
                  </a:moveTo>
                  <a:cubicBezTo>
                    <a:pt x="147" y="24"/>
                    <a:pt x="135" y="14"/>
                    <a:pt x="117" y="7"/>
                  </a:cubicBezTo>
                  <a:cubicBezTo>
                    <a:pt x="99" y="0"/>
                    <a:pt x="76" y="0"/>
                    <a:pt x="54" y="6"/>
                  </a:cubicBezTo>
                  <a:cubicBezTo>
                    <a:pt x="21" y="15"/>
                    <a:pt x="2" y="41"/>
                    <a:pt x="1" y="65"/>
                  </a:cubicBezTo>
                  <a:cubicBezTo>
                    <a:pt x="0" y="90"/>
                    <a:pt x="14" y="111"/>
                    <a:pt x="20" y="131"/>
                  </a:cubicBezTo>
                  <a:cubicBezTo>
                    <a:pt x="28" y="157"/>
                    <a:pt x="29" y="193"/>
                    <a:pt x="26" y="231"/>
                  </a:cubicBezTo>
                  <a:cubicBezTo>
                    <a:pt x="23" y="263"/>
                    <a:pt x="29" y="278"/>
                    <a:pt x="67" y="289"/>
                  </a:cubicBezTo>
                  <a:cubicBezTo>
                    <a:pt x="97" y="298"/>
                    <a:pt x="169" y="290"/>
                    <a:pt x="231" y="275"/>
                  </a:cubicBezTo>
                  <a:cubicBezTo>
                    <a:pt x="294" y="260"/>
                    <a:pt x="340" y="239"/>
                    <a:pt x="343" y="226"/>
                  </a:cubicBezTo>
                  <a:cubicBezTo>
                    <a:pt x="345" y="214"/>
                    <a:pt x="345" y="207"/>
                    <a:pt x="321" y="186"/>
                  </a:cubicBezTo>
                  <a:cubicBezTo>
                    <a:pt x="296" y="165"/>
                    <a:pt x="267" y="143"/>
                    <a:pt x="216" y="145"/>
                  </a:cubicBezTo>
                  <a:cubicBezTo>
                    <a:pt x="178" y="147"/>
                    <a:pt x="157" y="139"/>
                    <a:pt x="145" y="128"/>
                  </a:cubicBezTo>
                  <a:cubicBezTo>
                    <a:pt x="134" y="119"/>
                    <a:pt x="123" y="103"/>
                    <a:pt x="137" y="83"/>
                  </a:cubicBezTo>
                  <a:cubicBezTo>
                    <a:pt x="147" y="68"/>
                    <a:pt x="149" y="59"/>
                    <a:pt x="148"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2">
              <a:extLst>
                <a:ext uri="{FF2B5EF4-FFF2-40B4-BE49-F238E27FC236}">
                  <a16:creationId xmlns:a16="http://schemas.microsoft.com/office/drawing/2014/main" id="{FA1EFDAA-FD50-41EC-881E-092A6CD509EB}"/>
                </a:ext>
              </a:extLst>
            </p:cNvPr>
            <p:cNvSpPr>
              <a:spLocks/>
            </p:cNvSpPr>
            <p:nvPr/>
          </p:nvSpPr>
          <p:spPr bwMode="auto">
            <a:xfrm>
              <a:off x="9527515" y="769090"/>
              <a:ext cx="633769" cy="872731"/>
            </a:xfrm>
            <a:custGeom>
              <a:avLst/>
              <a:gdLst>
                <a:gd name="T0" fmla="*/ 11 w 315"/>
                <a:gd name="T1" fmla="*/ 399 h 434"/>
                <a:gd name="T2" fmla="*/ 54 w 315"/>
                <a:gd name="T3" fmla="*/ 421 h 434"/>
                <a:gd name="T4" fmla="*/ 124 w 315"/>
                <a:gd name="T5" fmla="*/ 433 h 434"/>
                <a:gd name="T6" fmla="*/ 195 w 315"/>
                <a:gd name="T7" fmla="*/ 423 h 434"/>
                <a:gd name="T8" fmla="*/ 234 w 315"/>
                <a:gd name="T9" fmla="*/ 406 h 434"/>
                <a:gd name="T10" fmla="*/ 260 w 315"/>
                <a:gd name="T11" fmla="*/ 347 h 434"/>
                <a:gd name="T12" fmla="*/ 303 w 315"/>
                <a:gd name="T13" fmla="*/ 299 h 434"/>
                <a:gd name="T14" fmla="*/ 305 w 315"/>
                <a:gd name="T15" fmla="*/ 155 h 434"/>
                <a:gd name="T16" fmla="*/ 280 w 315"/>
                <a:gd name="T17" fmla="*/ 119 h 434"/>
                <a:gd name="T18" fmla="*/ 263 w 315"/>
                <a:gd name="T19" fmla="*/ 80 h 434"/>
                <a:gd name="T20" fmla="*/ 233 w 315"/>
                <a:gd name="T21" fmla="*/ 57 h 434"/>
                <a:gd name="T22" fmla="*/ 201 w 315"/>
                <a:gd name="T23" fmla="*/ 54 h 434"/>
                <a:gd name="T24" fmla="*/ 174 w 315"/>
                <a:gd name="T25" fmla="*/ 15 h 434"/>
                <a:gd name="T26" fmla="*/ 127 w 315"/>
                <a:gd name="T27" fmla="*/ 15 h 434"/>
                <a:gd name="T28" fmla="*/ 75 w 315"/>
                <a:gd name="T29" fmla="*/ 136 h 434"/>
                <a:gd name="T30" fmla="*/ 58 w 315"/>
                <a:gd name="T31" fmla="*/ 247 h 434"/>
                <a:gd name="T32" fmla="*/ 11 w 315"/>
                <a:gd name="T33" fmla="*/ 39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434">
                  <a:moveTo>
                    <a:pt x="11" y="399"/>
                  </a:moveTo>
                  <a:cubicBezTo>
                    <a:pt x="15" y="414"/>
                    <a:pt x="38" y="418"/>
                    <a:pt x="54" y="421"/>
                  </a:cubicBezTo>
                  <a:cubicBezTo>
                    <a:pt x="69" y="423"/>
                    <a:pt x="90" y="434"/>
                    <a:pt x="124" y="433"/>
                  </a:cubicBezTo>
                  <a:cubicBezTo>
                    <a:pt x="155" y="432"/>
                    <a:pt x="173" y="425"/>
                    <a:pt x="195" y="423"/>
                  </a:cubicBezTo>
                  <a:cubicBezTo>
                    <a:pt x="214" y="422"/>
                    <a:pt x="224" y="419"/>
                    <a:pt x="234" y="406"/>
                  </a:cubicBezTo>
                  <a:cubicBezTo>
                    <a:pt x="241" y="398"/>
                    <a:pt x="243" y="371"/>
                    <a:pt x="260" y="347"/>
                  </a:cubicBezTo>
                  <a:cubicBezTo>
                    <a:pt x="276" y="324"/>
                    <a:pt x="294" y="323"/>
                    <a:pt x="303" y="299"/>
                  </a:cubicBezTo>
                  <a:cubicBezTo>
                    <a:pt x="315" y="264"/>
                    <a:pt x="305" y="166"/>
                    <a:pt x="305" y="155"/>
                  </a:cubicBezTo>
                  <a:cubicBezTo>
                    <a:pt x="304" y="133"/>
                    <a:pt x="290" y="128"/>
                    <a:pt x="280" y="119"/>
                  </a:cubicBezTo>
                  <a:cubicBezTo>
                    <a:pt x="269" y="111"/>
                    <a:pt x="263" y="98"/>
                    <a:pt x="263" y="80"/>
                  </a:cubicBezTo>
                  <a:cubicBezTo>
                    <a:pt x="264" y="63"/>
                    <a:pt x="246" y="54"/>
                    <a:pt x="233" y="57"/>
                  </a:cubicBezTo>
                  <a:cubicBezTo>
                    <a:pt x="220" y="60"/>
                    <a:pt x="208" y="60"/>
                    <a:pt x="201" y="54"/>
                  </a:cubicBezTo>
                  <a:cubicBezTo>
                    <a:pt x="190" y="46"/>
                    <a:pt x="190" y="27"/>
                    <a:pt x="174" y="15"/>
                  </a:cubicBezTo>
                  <a:cubicBezTo>
                    <a:pt x="157" y="1"/>
                    <a:pt x="139" y="0"/>
                    <a:pt x="127" y="15"/>
                  </a:cubicBezTo>
                  <a:cubicBezTo>
                    <a:pt x="89" y="60"/>
                    <a:pt x="99" y="107"/>
                    <a:pt x="75" y="136"/>
                  </a:cubicBezTo>
                  <a:cubicBezTo>
                    <a:pt x="50" y="165"/>
                    <a:pt x="55" y="209"/>
                    <a:pt x="58" y="247"/>
                  </a:cubicBezTo>
                  <a:cubicBezTo>
                    <a:pt x="66" y="348"/>
                    <a:pt x="0" y="359"/>
                    <a:pt x="11" y="3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3">
              <a:extLst>
                <a:ext uri="{FF2B5EF4-FFF2-40B4-BE49-F238E27FC236}">
                  <a16:creationId xmlns:a16="http://schemas.microsoft.com/office/drawing/2014/main" id="{06402A3E-BD51-422E-8405-62DBB02CD7B0}"/>
                </a:ext>
              </a:extLst>
            </p:cNvPr>
            <p:cNvSpPr>
              <a:spLocks/>
            </p:cNvSpPr>
            <p:nvPr/>
          </p:nvSpPr>
          <p:spPr bwMode="auto">
            <a:xfrm>
              <a:off x="10065180" y="1095065"/>
              <a:ext cx="1020783" cy="1219486"/>
            </a:xfrm>
            <a:custGeom>
              <a:avLst/>
              <a:gdLst>
                <a:gd name="T0" fmla="*/ 491 w 508"/>
                <a:gd name="T1" fmla="*/ 19 h 607"/>
                <a:gd name="T2" fmla="*/ 458 w 508"/>
                <a:gd name="T3" fmla="*/ 1 h 607"/>
                <a:gd name="T4" fmla="*/ 426 w 508"/>
                <a:gd name="T5" fmla="*/ 55 h 607"/>
                <a:gd name="T6" fmla="*/ 375 w 508"/>
                <a:gd name="T7" fmla="*/ 85 h 607"/>
                <a:gd name="T8" fmla="*/ 283 w 508"/>
                <a:gd name="T9" fmla="*/ 173 h 607"/>
                <a:gd name="T10" fmla="*/ 213 w 508"/>
                <a:gd name="T11" fmla="*/ 200 h 607"/>
                <a:gd name="T12" fmla="*/ 164 w 508"/>
                <a:gd name="T13" fmla="*/ 219 h 607"/>
                <a:gd name="T14" fmla="*/ 145 w 508"/>
                <a:gd name="T15" fmla="*/ 265 h 607"/>
                <a:gd name="T16" fmla="*/ 91 w 508"/>
                <a:gd name="T17" fmla="*/ 351 h 607"/>
                <a:gd name="T18" fmla="*/ 37 w 508"/>
                <a:gd name="T19" fmla="*/ 423 h 607"/>
                <a:gd name="T20" fmla="*/ 26 w 508"/>
                <a:gd name="T21" fmla="*/ 586 h 607"/>
                <a:gd name="T22" fmla="*/ 226 w 508"/>
                <a:gd name="T23" fmla="*/ 475 h 607"/>
                <a:gd name="T24" fmla="*/ 302 w 508"/>
                <a:gd name="T25" fmla="*/ 439 h 607"/>
                <a:gd name="T26" fmla="*/ 333 w 508"/>
                <a:gd name="T27" fmla="*/ 383 h 607"/>
                <a:gd name="T28" fmla="*/ 353 w 508"/>
                <a:gd name="T29" fmla="*/ 302 h 607"/>
                <a:gd name="T30" fmla="*/ 403 w 508"/>
                <a:gd name="T31" fmla="*/ 257 h 607"/>
                <a:gd name="T32" fmla="*/ 418 w 508"/>
                <a:gd name="T33" fmla="*/ 204 h 607"/>
                <a:gd name="T34" fmla="*/ 505 w 508"/>
                <a:gd name="T35" fmla="*/ 65 h 607"/>
                <a:gd name="T36" fmla="*/ 491 w 508"/>
                <a:gd name="T37" fmla="*/ 19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8" h="607">
                  <a:moveTo>
                    <a:pt x="491" y="19"/>
                  </a:moveTo>
                  <a:cubicBezTo>
                    <a:pt x="476" y="0"/>
                    <a:pt x="466" y="0"/>
                    <a:pt x="458" y="1"/>
                  </a:cubicBezTo>
                  <a:cubicBezTo>
                    <a:pt x="434" y="6"/>
                    <a:pt x="435" y="37"/>
                    <a:pt x="426" y="55"/>
                  </a:cubicBezTo>
                  <a:cubicBezTo>
                    <a:pt x="418" y="69"/>
                    <a:pt x="392" y="76"/>
                    <a:pt x="375" y="85"/>
                  </a:cubicBezTo>
                  <a:cubicBezTo>
                    <a:pt x="346" y="99"/>
                    <a:pt x="292" y="163"/>
                    <a:pt x="283" y="173"/>
                  </a:cubicBezTo>
                  <a:cubicBezTo>
                    <a:pt x="273" y="182"/>
                    <a:pt x="239" y="199"/>
                    <a:pt x="213" y="200"/>
                  </a:cubicBezTo>
                  <a:cubicBezTo>
                    <a:pt x="188" y="201"/>
                    <a:pt x="173" y="208"/>
                    <a:pt x="164" y="219"/>
                  </a:cubicBezTo>
                  <a:cubicBezTo>
                    <a:pt x="155" y="229"/>
                    <a:pt x="155" y="242"/>
                    <a:pt x="145" y="265"/>
                  </a:cubicBezTo>
                  <a:cubicBezTo>
                    <a:pt x="132" y="294"/>
                    <a:pt x="119" y="320"/>
                    <a:pt x="91" y="351"/>
                  </a:cubicBezTo>
                  <a:cubicBezTo>
                    <a:pt x="62" y="382"/>
                    <a:pt x="53" y="393"/>
                    <a:pt x="37" y="423"/>
                  </a:cubicBezTo>
                  <a:cubicBezTo>
                    <a:pt x="10" y="474"/>
                    <a:pt x="0" y="575"/>
                    <a:pt x="26" y="586"/>
                  </a:cubicBezTo>
                  <a:cubicBezTo>
                    <a:pt x="74" y="607"/>
                    <a:pt x="132" y="498"/>
                    <a:pt x="226" y="475"/>
                  </a:cubicBezTo>
                  <a:cubicBezTo>
                    <a:pt x="253" y="468"/>
                    <a:pt x="290" y="445"/>
                    <a:pt x="302" y="439"/>
                  </a:cubicBezTo>
                  <a:cubicBezTo>
                    <a:pt x="317" y="431"/>
                    <a:pt x="329" y="416"/>
                    <a:pt x="333" y="383"/>
                  </a:cubicBezTo>
                  <a:cubicBezTo>
                    <a:pt x="337" y="350"/>
                    <a:pt x="337" y="320"/>
                    <a:pt x="353" y="302"/>
                  </a:cubicBezTo>
                  <a:cubicBezTo>
                    <a:pt x="368" y="284"/>
                    <a:pt x="392" y="272"/>
                    <a:pt x="403" y="257"/>
                  </a:cubicBezTo>
                  <a:cubicBezTo>
                    <a:pt x="417" y="238"/>
                    <a:pt x="405" y="227"/>
                    <a:pt x="418" y="204"/>
                  </a:cubicBezTo>
                  <a:cubicBezTo>
                    <a:pt x="432" y="178"/>
                    <a:pt x="492" y="132"/>
                    <a:pt x="505" y="65"/>
                  </a:cubicBezTo>
                  <a:cubicBezTo>
                    <a:pt x="508" y="49"/>
                    <a:pt x="507" y="38"/>
                    <a:pt x="491"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4">
              <a:extLst>
                <a:ext uri="{FF2B5EF4-FFF2-40B4-BE49-F238E27FC236}">
                  <a16:creationId xmlns:a16="http://schemas.microsoft.com/office/drawing/2014/main" id="{7F99DC1D-F270-4D19-8739-B2E375CF43E0}"/>
                </a:ext>
              </a:extLst>
            </p:cNvPr>
            <p:cNvSpPr>
              <a:spLocks/>
            </p:cNvSpPr>
            <p:nvPr/>
          </p:nvSpPr>
          <p:spPr bwMode="auto">
            <a:xfrm>
              <a:off x="10487260" y="1657406"/>
              <a:ext cx="629873" cy="1175330"/>
            </a:xfrm>
            <a:custGeom>
              <a:avLst/>
              <a:gdLst>
                <a:gd name="T0" fmla="*/ 259 w 313"/>
                <a:gd name="T1" fmla="*/ 212 h 585"/>
                <a:gd name="T2" fmla="*/ 232 w 313"/>
                <a:gd name="T3" fmla="*/ 124 h 585"/>
                <a:gd name="T4" fmla="*/ 210 w 313"/>
                <a:gd name="T5" fmla="*/ 91 h 585"/>
                <a:gd name="T6" fmla="*/ 194 w 313"/>
                <a:gd name="T7" fmla="*/ 36 h 585"/>
                <a:gd name="T8" fmla="*/ 197 w 313"/>
                <a:gd name="T9" fmla="*/ 4 h 585"/>
                <a:gd name="T10" fmla="*/ 153 w 313"/>
                <a:gd name="T11" fmla="*/ 46 h 585"/>
                <a:gd name="T12" fmla="*/ 140 w 313"/>
                <a:gd name="T13" fmla="*/ 116 h 585"/>
                <a:gd name="T14" fmla="*/ 113 w 313"/>
                <a:gd name="T15" fmla="*/ 168 h 585"/>
                <a:gd name="T16" fmla="*/ 47 w 313"/>
                <a:gd name="T17" fmla="*/ 204 h 585"/>
                <a:gd name="T18" fmla="*/ 21 w 313"/>
                <a:gd name="T19" fmla="*/ 268 h 585"/>
                <a:gd name="T20" fmla="*/ 64 w 313"/>
                <a:gd name="T21" fmla="*/ 387 h 585"/>
                <a:gd name="T22" fmla="*/ 21 w 313"/>
                <a:gd name="T23" fmla="*/ 472 h 585"/>
                <a:gd name="T24" fmla="*/ 70 w 313"/>
                <a:gd name="T25" fmla="*/ 521 h 585"/>
                <a:gd name="T26" fmla="*/ 159 w 313"/>
                <a:gd name="T27" fmla="*/ 530 h 585"/>
                <a:gd name="T28" fmla="*/ 212 w 313"/>
                <a:gd name="T29" fmla="*/ 559 h 585"/>
                <a:gd name="T30" fmla="*/ 304 w 313"/>
                <a:gd name="T31" fmla="*/ 469 h 585"/>
                <a:gd name="T32" fmla="*/ 299 w 313"/>
                <a:gd name="T33" fmla="*/ 420 h 585"/>
                <a:gd name="T34" fmla="*/ 263 w 313"/>
                <a:gd name="T35" fmla="*/ 375 h 585"/>
                <a:gd name="T36" fmla="*/ 257 w 313"/>
                <a:gd name="T37" fmla="*/ 309 h 585"/>
                <a:gd name="T38" fmla="*/ 259 w 313"/>
                <a:gd name="T39" fmla="*/ 21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585">
                  <a:moveTo>
                    <a:pt x="259" y="212"/>
                  </a:moveTo>
                  <a:cubicBezTo>
                    <a:pt x="257" y="191"/>
                    <a:pt x="246" y="147"/>
                    <a:pt x="232" y="124"/>
                  </a:cubicBezTo>
                  <a:cubicBezTo>
                    <a:pt x="223" y="109"/>
                    <a:pt x="219" y="103"/>
                    <a:pt x="210" y="91"/>
                  </a:cubicBezTo>
                  <a:cubicBezTo>
                    <a:pt x="196" y="74"/>
                    <a:pt x="190" y="55"/>
                    <a:pt x="194" y="36"/>
                  </a:cubicBezTo>
                  <a:cubicBezTo>
                    <a:pt x="197" y="21"/>
                    <a:pt x="208" y="10"/>
                    <a:pt x="197" y="4"/>
                  </a:cubicBezTo>
                  <a:cubicBezTo>
                    <a:pt x="190" y="0"/>
                    <a:pt x="166" y="22"/>
                    <a:pt x="153" y="46"/>
                  </a:cubicBezTo>
                  <a:cubicBezTo>
                    <a:pt x="146" y="62"/>
                    <a:pt x="144" y="90"/>
                    <a:pt x="140" y="116"/>
                  </a:cubicBezTo>
                  <a:cubicBezTo>
                    <a:pt x="136" y="141"/>
                    <a:pt x="124" y="159"/>
                    <a:pt x="113" y="168"/>
                  </a:cubicBezTo>
                  <a:cubicBezTo>
                    <a:pt x="101" y="177"/>
                    <a:pt x="64" y="197"/>
                    <a:pt x="47" y="204"/>
                  </a:cubicBezTo>
                  <a:cubicBezTo>
                    <a:pt x="0" y="222"/>
                    <a:pt x="8" y="252"/>
                    <a:pt x="21" y="268"/>
                  </a:cubicBezTo>
                  <a:cubicBezTo>
                    <a:pt x="30" y="280"/>
                    <a:pt x="89" y="333"/>
                    <a:pt x="64" y="387"/>
                  </a:cubicBezTo>
                  <a:cubicBezTo>
                    <a:pt x="53" y="410"/>
                    <a:pt x="21" y="414"/>
                    <a:pt x="21" y="472"/>
                  </a:cubicBezTo>
                  <a:cubicBezTo>
                    <a:pt x="21" y="512"/>
                    <a:pt x="58" y="520"/>
                    <a:pt x="70" y="521"/>
                  </a:cubicBezTo>
                  <a:cubicBezTo>
                    <a:pt x="83" y="523"/>
                    <a:pt x="142" y="526"/>
                    <a:pt x="159" y="530"/>
                  </a:cubicBezTo>
                  <a:cubicBezTo>
                    <a:pt x="181" y="534"/>
                    <a:pt x="200" y="554"/>
                    <a:pt x="212" y="559"/>
                  </a:cubicBezTo>
                  <a:cubicBezTo>
                    <a:pt x="273" y="585"/>
                    <a:pt x="299" y="485"/>
                    <a:pt x="304" y="469"/>
                  </a:cubicBezTo>
                  <a:cubicBezTo>
                    <a:pt x="313" y="443"/>
                    <a:pt x="305" y="430"/>
                    <a:pt x="299" y="420"/>
                  </a:cubicBezTo>
                  <a:cubicBezTo>
                    <a:pt x="292" y="408"/>
                    <a:pt x="274" y="393"/>
                    <a:pt x="263" y="375"/>
                  </a:cubicBezTo>
                  <a:cubicBezTo>
                    <a:pt x="257" y="367"/>
                    <a:pt x="252" y="342"/>
                    <a:pt x="257" y="309"/>
                  </a:cubicBezTo>
                  <a:cubicBezTo>
                    <a:pt x="262" y="276"/>
                    <a:pt x="261" y="233"/>
                    <a:pt x="259" y="2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6">
              <a:extLst>
                <a:ext uri="{FF2B5EF4-FFF2-40B4-BE49-F238E27FC236}">
                  <a16:creationId xmlns:a16="http://schemas.microsoft.com/office/drawing/2014/main" id="{40D758B5-7632-4FF1-B186-08A7C4306052}"/>
                </a:ext>
              </a:extLst>
            </p:cNvPr>
            <p:cNvSpPr>
              <a:spLocks/>
            </p:cNvSpPr>
            <p:nvPr/>
          </p:nvSpPr>
          <p:spPr bwMode="auto">
            <a:xfrm>
              <a:off x="10176868" y="2705461"/>
              <a:ext cx="1074031" cy="645457"/>
            </a:xfrm>
            <a:custGeom>
              <a:avLst/>
              <a:gdLst>
                <a:gd name="T0" fmla="*/ 452 w 534"/>
                <a:gd name="T1" fmla="*/ 75 h 321"/>
                <a:gd name="T2" fmla="*/ 416 w 534"/>
                <a:gd name="T3" fmla="*/ 57 h 321"/>
                <a:gd name="T4" fmla="*/ 361 w 534"/>
                <a:gd name="T5" fmla="*/ 55 h 321"/>
                <a:gd name="T6" fmla="*/ 292 w 534"/>
                <a:gd name="T7" fmla="*/ 22 h 321"/>
                <a:gd name="T8" fmla="*/ 172 w 534"/>
                <a:gd name="T9" fmla="*/ 7 h 321"/>
                <a:gd name="T10" fmla="*/ 115 w 534"/>
                <a:gd name="T11" fmla="*/ 58 h 321"/>
                <a:gd name="T12" fmla="*/ 30 w 534"/>
                <a:gd name="T13" fmla="*/ 87 h 321"/>
                <a:gd name="T14" fmla="*/ 16 w 534"/>
                <a:gd name="T15" fmla="*/ 95 h 321"/>
                <a:gd name="T16" fmla="*/ 21 w 534"/>
                <a:gd name="T17" fmla="*/ 123 h 321"/>
                <a:gd name="T18" fmla="*/ 11 w 534"/>
                <a:gd name="T19" fmla="*/ 168 h 321"/>
                <a:gd name="T20" fmla="*/ 6 w 534"/>
                <a:gd name="T21" fmla="*/ 198 h 321"/>
                <a:gd name="T22" fmla="*/ 48 w 534"/>
                <a:gd name="T23" fmla="*/ 217 h 321"/>
                <a:gd name="T24" fmla="*/ 92 w 534"/>
                <a:gd name="T25" fmla="*/ 216 h 321"/>
                <a:gd name="T26" fmla="*/ 147 w 534"/>
                <a:gd name="T27" fmla="*/ 231 h 321"/>
                <a:gd name="T28" fmla="*/ 190 w 534"/>
                <a:gd name="T29" fmla="*/ 261 h 321"/>
                <a:gd name="T30" fmla="*/ 210 w 534"/>
                <a:gd name="T31" fmla="*/ 281 h 321"/>
                <a:gd name="T32" fmla="*/ 250 w 534"/>
                <a:gd name="T33" fmla="*/ 284 h 321"/>
                <a:gd name="T34" fmla="*/ 289 w 534"/>
                <a:gd name="T35" fmla="*/ 252 h 321"/>
                <a:gd name="T36" fmla="*/ 316 w 534"/>
                <a:gd name="T37" fmla="*/ 274 h 321"/>
                <a:gd name="T38" fmla="*/ 339 w 534"/>
                <a:gd name="T39" fmla="*/ 287 h 321"/>
                <a:gd name="T40" fmla="*/ 377 w 534"/>
                <a:gd name="T41" fmla="*/ 283 h 321"/>
                <a:gd name="T42" fmla="*/ 393 w 534"/>
                <a:gd name="T43" fmla="*/ 306 h 321"/>
                <a:gd name="T44" fmla="*/ 423 w 534"/>
                <a:gd name="T45" fmla="*/ 312 h 321"/>
                <a:gd name="T46" fmla="*/ 469 w 534"/>
                <a:gd name="T47" fmla="*/ 290 h 321"/>
                <a:gd name="T48" fmla="*/ 515 w 534"/>
                <a:gd name="T49" fmla="*/ 258 h 321"/>
                <a:gd name="T50" fmla="*/ 532 w 534"/>
                <a:gd name="T51" fmla="*/ 215 h 321"/>
                <a:gd name="T52" fmla="*/ 523 w 534"/>
                <a:gd name="T53" fmla="*/ 163 h 321"/>
                <a:gd name="T54" fmla="*/ 452 w 534"/>
                <a:gd name="T55" fmla="*/ 7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4" h="321">
                  <a:moveTo>
                    <a:pt x="452" y="75"/>
                  </a:moveTo>
                  <a:cubicBezTo>
                    <a:pt x="435" y="53"/>
                    <a:pt x="425" y="57"/>
                    <a:pt x="416" y="57"/>
                  </a:cubicBezTo>
                  <a:cubicBezTo>
                    <a:pt x="404" y="59"/>
                    <a:pt x="381" y="65"/>
                    <a:pt x="361" y="55"/>
                  </a:cubicBezTo>
                  <a:cubicBezTo>
                    <a:pt x="343" y="45"/>
                    <a:pt x="319" y="22"/>
                    <a:pt x="292" y="22"/>
                  </a:cubicBezTo>
                  <a:cubicBezTo>
                    <a:pt x="198" y="21"/>
                    <a:pt x="198" y="0"/>
                    <a:pt x="172" y="7"/>
                  </a:cubicBezTo>
                  <a:cubicBezTo>
                    <a:pt x="158" y="10"/>
                    <a:pt x="147" y="37"/>
                    <a:pt x="115" y="58"/>
                  </a:cubicBezTo>
                  <a:cubicBezTo>
                    <a:pt x="64" y="93"/>
                    <a:pt x="41" y="85"/>
                    <a:pt x="30" y="87"/>
                  </a:cubicBezTo>
                  <a:cubicBezTo>
                    <a:pt x="24" y="87"/>
                    <a:pt x="20" y="89"/>
                    <a:pt x="16" y="95"/>
                  </a:cubicBezTo>
                  <a:cubicBezTo>
                    <a:pt x="13" y="101"/>
                    <a:pt x="19" y="114"/>
                    <a:pt x="21" y="123"/>
                  </a:cubicBezTo>
                  <a:cubicBezTo>
                    <a:pt x="26" y="147"/>
                    <a:pt x="18" y="160"/>
                    <a:pt x="11" y="168"/>
                  </a:cubicBezTo>
                  <a:cubicBezTo>
                    <a:pt x="3" y="177"/>
                    <a:pt x="0" y="187"/>
                    <a:pt x="6" y="198"/>
                  </a:cubicBezTo>
                  <a:cubicBezTo>
                    <a:pt x="12" y="210"/>
                    <a:pt x="29" y="215"/>
                    <a:pt x="48" y="217"/>
                  </a:cubicBezTo>
                  <a:cubicBezTo>
                    <a:pt x="66" y="218"/>
                    <a:pt x="72" y="215"/>
                    <a:pt x="92" y="216"/>
                  </a:cubicBezTo>
                  <a:cubicBezTo>
                    <a:pt x="114" y="219"/>
                    <a:pt x="147" y="231"/>
                    <a:pt x="147" y="231"/>
                  </a:cubicBezTo>
                  <a:cubicBezTo>
                    <a:pt x="158" y="235"/>
                    <a:pt x="178" y="250"/>
                    <a:pt x="190" y="261"/>
                  </a:cubicBezTo>
                  <a:cubicBezTo>
                    <a:pt x="202" y="273"/>
                    <a:pt x="204" y="274"/>
                    <a:pt x="210" y="281"/>
                  </a:cubicBezTo>
                  <a:cubicBezTo>
                    <a:pt x="223" y="294"/>
                    <a:pt x="241" y="289"/>
                    <a:pt x="250" y="284"/>
                  </a:cubicBezTo>
                  <a:cubicBezTo>
                    <a:pt x="262" y="276"/>
                    <a:pt x="279" y="259"/>
                    <a:pt x="289" y="252"/>
                  </a:cubicBezTo>
                  <a:cubicBezTo>
                    <a:pt x="310" y="237"/>
                    <a:pt x="312" y="264"/>
                    <a:pt x="316" y="274"/>
                  </a:cubicBezTo>
                  <a:cubicBezTo>
                    <a:pt x="320" y="287"/>
                    <a:pt x="330" y="289"/>
                    <a:pt x="339" y="287"/>
                  </a:cubicBezTo>
                  <a:cubicBezTo>
                    <a:pt x="353" y="283"/>
                    <a:pt x="370" y="278"/>
                    <a:pt x="377" y="283"/>
                  </a:cubicBezTo>
                  <a:cubicBezTo>
                    <a:pt x="385" y="288"/>
                    <a:pt x="385" y="292"/>
                    <a:pt x="393" y="306"/>
                  </a:cubicBezTo>
                  <a:cubicBezTo>
                    <a:pt x="401" y="321"/>
                    <a:pt x="419" y="315"/>
                    <a:pt x="423" y="312"/>
                  </a:cubicBezTo>
                  <a:cubicBezTo>
                    <a:pt x="426" y="310"/>
                    <a:pt x="459" y="297"/>
                    <a:pt x="469" y="290"/>
                  </a:cubicBezTo>
                  <a:cubicBezTo>
                    <a:pt x="479" y="284"/>
                    <a:pt x="503" y="273"/>
                    <a:pt x="515" y="258"/>
                  </a:cubicBezTo>
                  <a:cubicBezTo>
                    <a:pt x="529" y="241"/>
                    <a:pt x="531" y="225"/>
                    <a:pt x="532" y="215"/>
                  </a:cubicBezTo>
                  <a:cubicBezTo>
                    <a:pt x="534" y="199"/>
                    <a:pt x="533" y="181"/>
                    <a:pt x="523" y="163"/>
                  </a:cubicBezTo>
                  <a:cubicBezTo>
                    <a:pt x="513" y="144"/>
                    <a:pt x="469" y="96"/>
                    <a:pt x="452"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23" name="Grupp 22">
              <a:extLst>
                <a:ext uri="{FF2B5EF4-FFF2-40B4-BE49-F238E27FC236}">
                  <a16:creationId xmlns:a16="http://schemas.microsoft.com/office/drawing/2014/main" id="{DAA76847-3C11-433A-BF06-2880069D53CA}"/>
                </a:ext>
              </a:extLst>
            </p:cNvPr>
            <p:cNvGrpSpPr/>
            <p:nvPr/>
          </p:nvGrpSpPr>
          <p:grpSpPr>
            <a:xfrm>
              <a:off x="9210631" y="2123641"/>
              <a:ext cx="1385720" cy="1664942"/>
              <a:chOff x="8476946" y="2535674"/>
              <a:chExt cx="1693863" cy="2035176"/>
            </a:xfrm>
          </p:grpSpPr>
          <p:sp>
            <p:nvSpPr>
              <p:cNvPr id="54" name="Freeform 26">
                <a:extLst>
                  <a:ext uri="{FF2B5EF4-FFF2-40B4-BE49-F238E27FC236}">
                    <a16:creationId xmlns:a16="http://schemas.microsoft.com/office/drawing/2014/main" id="{A1F51981-9894-4D3D-92B7-4FC14DFE68E1}"/>
                  </a:ext>
                </a:extLst>
              </p:cNvPr>
              <p:cNvSpPr>
                <a:spLocks/>
              </p:cNvSpPr>
              <p:nvPr/>
            </p:nvSpPr>
            <p:spPr bwMode="auto">
              <a:xfrm>
                <a:off x="8781746" y="3802499"/>
                <a:ext cx="95250" cy="120650"/>
              </a:xfrm>
              <a:custGeom>
                <a:avLst/>
                <a:gdLst>
                  <a:gd name="T0" fmla="*/ 38 w 39"/>
                  <a:gd name="T1" fmla="*/ 14 h 49"/>
                  <a:gd name="T2" fmla="*/ 34 w 39"/>
                  <a:gd name="T3" fmla="*/ 4 h 49"/>
                  <a:gd name="T4" fmla="*/ 29 w 39"/>
                  <a:gd name="T5" fmla="*/ 1 h 49"/>
                  <a:gd name="T6" fmla="*/ 20 w 39"/>
                  <a:gd name="T7" fmla="*/ 6 h 49"/>
                  <a:gd name="T8" fmla="*/ 5 w 39"/>
                  <a:gd name="T9" fmla="*/ 19 h 49"/>
                  <a:gd name="T10" fmla="*/ 1 w 39"/>
                  <a:gd name="T11" fmla="*/ 34 h 49"/>
                  <a:gd name="T12" fmla="*/ 6 w 39"/>
                  <a:gd name="T13" fmla="*/ 42 h 49"/>
                  <a:gd name="T14" fmla="*/ 11 w 39"/>
                  <a:gd name="T15" fmla="*/ 43 h 49"/>
                  <a:gd name="T16" fmla="*/ 13 w 39"/>
                  <a:gd name="T17" fmla="*/ 42 h 49"/>
                  <a:gd name="T18" fmla="*/ 14 w 39"/>
                  <a:gd name="T19" fmla="*/ 44 h 49"/>
                  <a:gd name="T20" fmla="*/ 16 w 39"/>
                  <a:gd name="T21" fmla="*/ 47 h 49"/>
                  <a:gd name="T22" fmla="*/ 20 w 39"/>
                  <a:gd name="T23" fmla="*/ 48 h 49"/>
                  <a:gd name="T24" fmla="*/ 27 w 39"/>
                  <a:gd name="T25" fmla="*/ 48 h 49"/>
                  <a:gd name="T26" fmla="*/ 34 w 39"/>
                  <a:gd name="T27" fmla="*/ 44 h 49"/>
                  <a:gd name="T28" fmla="*/ 32 w 39"/>
                  <a:gd name="T29" fmla="*/ 38 h 49"/>
                  <a:gd name="T30" fmla="*/ 29 w 39"/>
                  <a:gd name="T31" fmla="*/ 34 h 49"/>
                  <a:gd name="T32" fmla="*/ 32 w 39"/>
                  <a:gd name="T33" fmla="*/ 24 h 49"/>
                  <a:gd name="T34" fmla="*/ 38 w 39"/>
                  <a:gd name="T35"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9">
                    <a:moveTo>
                      <a:pt x="38" y="14"/>
                    </a:moveTo>
                    <a:cubicBezTo>
                      <a:pt x="39" y="10"/>
                      <a:pt x="37" y="6"/>
                      <a:pt x="34" y="4"/>
                    </a:cubicBezTo>
                    <a:cubicBezTo>
                      <a:pt x="33" y="2"/>
                      <a:pt x="31" y="1"/>
                      <a:pt x="29" y="1"/>
                    </a:cubicBezTo>
                    <a:cubicBezTo>
                      <a:pt x="25" y="0"/>
                      <a:pt x="23" y="4"/>
                      <a:pt x="20" y="6"/>
                    </a:cubicBezTo>
                    <a:cubicBezTo>
                      <a:pt x="15" y="11"/>
                      <a:pt x="9" y="14"/>
                      <a:pt x="5" y="19"/>
                    </a:cubicBezTo>
                    <a:cubicBezTo>
                      <a:pt x="2" y="24"/>
                      <a:pt x="0" y="29"/>
                      <a:pt x="1" y="34"/>
                    </a:cubicBezTo>
                    <a:cubicBezTo>
                      <a:pt x="2" y="38"/>
                      <a:pt x="3" y="41"/>
                      <a:pt x="6" y="42"/>
                    </a:cubicBezTo>
                    <a:cubicBezTo>
                      <a:pt x="8" y="43"/>
                      <a:pt x="9" y="43"/>
                      <a:pt x="11" y="43"/>
                    </a:cubicBezTo>
                    <a:cubicBezTo>
                      <a:pt x="11" y="42"/>
                      <a:pt x="12" y="42"/>
                      <a:pt x="13" y="42"/>
                    </a:cubicBezTo>
                    <a:cubicBezTo>
                      <a:pt x="14" y="42"/>
                      <a:pt x="14" y="43"/>
                      <a:pt x="14" y="44"/>
                    </a:cubicBezTo>
                    <a:cubicBezTo>
                      <a:pt x="14" y="45"/>
                      <a:pt x="15" y="46"/>
                      <a:pt x="16" y="47"/>
                    </a:cubicBezTo>
                    <a:cubicBezTo>
                      <a:pt x="17" y="48"/>
                      <a:pt x="18" y="48"/>
                      <a:pt x="20" y="48"/>
                    </a:cubicBezTo>
                    <a:cubicBezTo>
                      <a:pt x="22" y="49"/>
                      <a:pt x="24" y="49"/>
                      <a:pt x="27" y="48"/>
                    </a:cubicBezTo>
                    <a:cubicBezTo>
                      <a:pt x="30" y="48"/>
                      <a:pt x="33" y="47"/>
                      <a:pt x="34" y="44"/>
                    </a:cubicBezTo>
                    <a:cubicBezTo>
                      <a:pt x="34" y="42"/>
                      <a:pt x="33" y="40"/>
                      <a:pt x="32" y="38"/>
                    </a:cubicBezTo>
                    <a:cubicBezTo>
                      <a:pt x="31" y="37"/>
                      <a:pt x="30" y="35"/>
                      <a:pt x="29" y="34"/>
                    </a:cubicBezTo>
                    <a:cubicBezTo>
                      <a:pt x="28" y="30"/>
                      <a:pt x="30" y="26"/>
                      <a:pt x="32" y="24"/>
                    </a:cubicBezTo>
                    <a:cubicBezTo>
                      <a:pt x="34" y="21"/>
                      <a:pt x="37" y="18"/>
                      <a:pt x="38"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15">
                <a:extLst>
                  <a:ext uri="{FF2B5EF4-FFF2-40B4-BE49-F238E27FC236}">
                    <a16:creationId xmlns:a16="http://schemas.microsoft.com/office/drawing/2014/main" id="{F7F0830E-2509-49D8-89F8-3EA139CCE33C}"/>
                  </a:ext>
                </a:extLst>
              </p:cNvPr>
              <p:cNvSpPr>
                <a:spLocks/>
              </p:cNvSpPr>
              <p:nvPr/>
            </p:nvSpPr>
            <p:spPr bwMode="auto">
              <a:xfrm>
                <a:off x="8591246" y="2535674"/>
                <a:ext cx="1579563" cy="1558925"/>
              </a:xfrm>
              <a:custGeom>
                <a:avLst/>
                <a:gdLst>
                  <a:gd name="T0" fmla="*/ 200 w 642"/>
                  <a:gd name="T1" fmla="*/ 530 h 635"/>
                  <a:gd name="T2" fmla="*/ 235 w 642"/>
                  <a:gd name="T3" fmla="*/ 528 h 635"/>
                  <a:gd name="T4" fmla="*/ 234 w 642"/>
                  <a:gd name="T5" fmla="*/ 556 h 635"/>
                  <a:gd name="T6" fmla="*/ 231 w 642"/>
                  <a:gd name="T7" fmla="*/ 610 h 635"/>
                  <a:gd name="T8" fmla="*/ 275 w 642"/>
                  <a:gd name="T9" fmla="*/ 633 h 635"/>
                  <a:gd name="T10" fmla="*/ 302 w 642"/>
                  <a:gd name="T11" fmla="*/ 597 h 635"/>
                  <a:gd name="T12" fmla="*/ 287 w 642"/>
                  <a:gd name="T13" fmla="*/ 482 h 635"/>
                  <a:gd name="T14" fmla="*/ 284 w 642"/>
                  <a:gd name="T15" fmla="*/ 413 h 635"/>
                  <a:gd name="T16" fmla="*/ 343 w 642"/>
                  <a:gd name="T17" fmla="*/ 363 h 635"/>
                  <a:gd name="T18" fmla="*/ 415 w 642"/>
                  <a:gd name="T19" fmla="*/ 368 h 635"/>
                  <a:gd name="T20" fmla="*/ 442 w 642"/>
                  <a:gd name="T21" fmla="*/ 368 h 635"/>
                  <a:gd name="T22" fmla="*/ 439 w 642"/>
                  <a:gd name="T23" fmla="*/ 330 h 635"/>
                  <a:gd name="T24" fmla="*/ 449 w 642"/>
                  <a:gd name="T25" fmla="*/ 251 h 635"/>
                  <a:gd name="T26" fmla="*/ 463 w 642"/>
                  <a:gd name="T27" fmla="*/ 216 h 635"/>
                  <a:gd name="T28" fmla="*/ 556 w 642"/>
                  <a:gd name="T29" fmla="*/ 173 h 635"/>
                  <a:gd name="T30" fmla="*/ 636 w 642"/>
                  <a:gd name="T31" fmla="*/ 141 h 635"/>
                  <a:gd name="T32" fmla="*/ 629 w 642"/>
                  <a:gd name="T33" fmla="*/ 85 h 635"/>
                  <a:gd name="T34" fmla="*/ 528 w 642"/>
                  <a:gd name="T35" fmla="*/ 27 h 635"/>
                  <a:gd name="T36" fmla="*/ 398 w 642"/>
                  <a:gd name="T37" fmla="*/ 112 h 635"/>
                  <a:gd name="T38" fmla="*/ 308 w 642"/>
                  <a:gd name="T39" fmla="*/ 112 h 635"/>
                  <a:gd name="T40" fmla="*/ 265 w 642"/>
                  <a:gd name="T41" fmla="*/ 74 h 635"/>
                  <a:gd name="T42" fmla="*/ 231 w 642"/>
                  <a:gd name="T43" fmla="*/ 73 h 635"/>
                  <a:gd name="T44" fmla="*/ 188 w 642"/>
                  <a:gd name="T45" fmla="*/ 121 h 635"/>
                  <a:gd name="T46" fmla="*/ 91 w 642"/>
                  <a:gd name="T47" fmla="*/ 223 h 635"/>
                  <a:gd name="T48" fmla="*/ 79 w 642"/>
                  <a:gd name="T49" fmla="*/ 240 h 635"/>
                  <a:gd name="T50" fmla="*/ 26 w 642"/>
                  <a:gd name="T51" fmla="*/ 259 h 635"/>
                  <a:gd name="T52" fmla="*/ 4 w 642"/>
                  <a:gd name="T53" fmla="*/ 320 h 635"/>
                  <a:gd name="T54" fmla="*/ 47 w 642"/>
                  <a:gd name="T55" fmla="*/ 355 h 635"/>
                  <a:gd name="T56" fmla="*/ 91 w 642"/>
                  <a:gd name="T57" fmla="*/ 334 h 635"/>
                  <a:gd name="T58" fmla="*/ 117 w 642"/>
                  <a:gd name="T59" fmla="*/ 346 h 635"/>
                  <a:gd name="T60" fmla="*/ 141 w 642"/>
                  <a:gd name="T61" fmla="*/ 368 h 635"/>
                  <a:gd name="T62" fmla="*/ 212 w 642"/>
                  <a:gd name="T63" fmla="*/ 362 h 635"/>
                  <a:gd name="T64" fmla="*/ 272 w 642"/>
                  <a:gd name="T65" fmla="*/ 324 h 635"/>
                  <a:gd name="T66" fmla="*/ 296 w 642"/>
                  <a:gd name="T67" fmla="*/ 311 h 635"/>
                  <a:gd name="T68" fmla="*/ 289 w 642"/>
                  <a:gd name="T69" fmla="*/ 344 h 635"/>
                  <a:gd name="T70" fmla="*/ 234 w 642"/>
                  <a:gd name="T71" fmla="*/ 373 h 635"/>
                  <a:gd name="T72" fmla="*/ 162 w 642"/>
                  <a:gd name="T73" fmla="*/ 411 h 635"/>
                  <a:gd name="T74" fmla="*/ 187 w 642"/>
                  <a:gd name="T75" fmla="*/ 547 h 635"/>
                  <a:gd name="T76" fmla="*/ 200 w 642"/>
                  <a:gd name="T77" fmla="*/ 53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635">
                    <a:moveTo>
                      <a:pt x="200" y="530"/>
                    </a:moveTo>
                    <a:cubicBezTo>
                      <a:pt x="210" y="498"/>
                      <a:pt x="230" y="511"/>
                      <a:pt x="235" y="528"/>
                    </a:cubicBezTo>
                    <a:cubicBezTo>
                      <a:pt x="237" y="535"/>
                      <a:pt x="240" y="541"/>
                      <a:pt x="234" y="556"/>
                    </a:cubicBezTo>
                    <a:cubicBezTo>
                      <a:pt x="228" y="568"/>
                      <a:pt x="225" y="589"/>
                      <a:pt x="231" y="610"/>
                    </a:cubicBezTo>
                    <a:cubicBezTo>
                      <a:pt x="236" y="631"/>
                      <a:pt x="261" y="630"/>
                      <a:pt x="275" y="633"/>
                    </a:cubicBezTo>
                    <a:cubicBezTo>
                      <a:pt x="288" y="635"/>
                      <a:pt x="299" y="624"/>
                      <a:pt x="302" y="597"/>
                    </a:cubicBezTo>
                    <a:cubicBezTo>
                      <a:pt x="302" y="591"/>
                      <a:pt x="316" y="527"/>
                      <a:pt x="287" y="482"/>
                    </a:cubicBezTo>
                    <a:cubicBezTo>
                      <a:pt x="271" y="458"/>
                      <a:pt x="279" y="424"/>
                      <a:pt x="284" y="413"/>
                    </a:cubicBezTo>
                    <a:cubicBezTo>
                      <a:pt x="292" y="393"/>
                      <a:pt x="310" y="373"/>
                      <a:pt x="343" y="363"/>
                    </a:cubicBezTo>
                    <a:cubicBezTo>
                      <a:pt x="364" y="357"/>
                      <a:pt x="386" y="358"/>
                      <a:pt x="415" y="368"/>
                    </a:cubicBezTo>
                    <a:cubicBezTo>
                      <a:pt x="420" y="370"/>
                      <a:pt x="437" y="374"/>
                      <a:pt x="442" y="368"/>
                    </a:cubicBezTo>
                    <a:cubicBezTo>
                      <a:pt x="449" y="361"/>
                      <a:pt x="447" y="350"/>
                      <a:pt x="439" y="330"/>
                    </a:cubicBezTo>
                    <a:cubicBezTo>
                      <a:pt x="424" y="294"/>
                      <a:pt x="438" y="267"/>
                      <a:pt x="449" y="251"/>
                    </a:cubicBezTo>
                    <a:cubicBezTo>
                      <a:pt x="458" y="238"/>
                      <a:pt x="458" y="228"/>
                      <a:pt x="463" y="216"/>
                    </a:cubicBezTo>
                    <a:cubicBezTo>
                      <a:pt x="484" y="165"/>
                      <a:pt x="534" y="166"/>
                      <a:pt x="556" y="173"/>
                    </a:cubicBezTo>
                    <a:cubicBezTo>
                      <a:pt x="615" y="190"/>
                      <a:pt x="629" y="159"/>
                      <a:pt x="636" y="141"/>
                    </a:cubicBezTo>
                    <a:cubicBezTo>
                      <a:pt x="642" y="128"/>
                      <a:pt x="642" y="107"/>
                      <a:pt x="629" y="85"/>
                    </a:cubicBezTo>
                    <a:cubicBezTo>
                      <a:pt x="614" y="60"/>
                      <a:pt x="579" y="0"/>
                      <a:pt x="528" y="27"/>
                    </a:cubicBezTo>
                    <a:cubicBezTo>
                      <a:pt x="501" y="42"/>
                      <a:pt x="442" y="100"/>
                      <a:pt x="398" y="112"/>
                    </a:cubicBezTo>
                    <a:cubicBezTo>
                      <a:pt x="343" y="126"/>
                      <a:pt x="317" y="115"/>
                      <a:pt x="308" y="112"/>
                    </a:cubicBezTo>
                    <a:cubicBezTo>
                      <a:pt x="299" y="108"/>
                      <a:pt x="276" y="89"/>
                      <a:pt x="265" y="74"/>
                    </a:cubicBezTo>
                    <a:cubicBezTo>
                      <a:pt x="254" y="59"/>
                      <a:pt x="241" y="67"/>
                      <a:pt x="231" y="73"/>
                    </a:cubicBezTo>
                    <a:cubicBezTo>
                      <a:pt x="224" y="78"/>
                      <a:pt x="197" y="106"/>
                      <a:pt x="188" y="121"/>
                    </a:cubicBezTo>
                    <a:cubicBezTo>
                      <a:pt x="154" y="175"/>
                      <a:pt x="79" y="149"/>
                      <a:pt x="91" y="223"/>
                    </a:cubicBezTo>
                    <a:cubicBezTo>
                      <a:pt x="92" y="230"/>
                      <a:pt x="91" y="236"/>
                      <a:pt x="79" y="240"/>
                    </a:cubicBezTo>
                    <a:cubicBezTo>
                      <a:pt x="72" y="243"/>
                      <a:pt x="46" y="248"/>
                      <a:pt x="26" y="259"/>
                    </a:cubicBezTo>
                    <a:cubicBezTo>
                      <a:pt x="6" y="270"/>
                      <a:pt x="0" y="294"/>
                      <a:pt x="4" y="320"/>
                    </a:cubicBezTo>
                    <a:cubicBezTo>
                      <a:pt x="8" y="345"/>
                      <a:pt x="25" y="358"/>
                      <a:pt x="47" y="355"/>
                    </a:cubicBezTo>
                    <a:cubicBezTo>
                      <a:pt x="69" y="352"/>
                      <a:pt x="66" y="340"/>
                      <a:pt x="91" y="334"/>
                    </a:cubicBezTo>
                    <a:cubicBezTo>
                      <a:pt x="110" y="330"/>
                      <a:pt x="112" y="340"/>
                      <a:pt x="117" y="346"/>
                    </a:cubicBezTo>
                    <a:cubicBezTo>
                      <a:pt x="121" y="351"/>
                      <a:pt x="125" y="360"/>
                      <a:pt x="141" y="368"/>
                    </a:cubicBezTo>
                    <a:cubicBezTo>
                      <a:pt x="157" y="376"/>
                      <a:pt x="176" y="370"/>
                      <a:pt x="212" y="362"/>
                    </a:cubicBezTo>
                    <a:cubicBezTo>
                      <a:pt x="247" y="353"/>
                      <a:pt x="266" y="331"/>
                      <a:pt x="272" y="324"/>
                    </a:cubicBezTo>
                    <a:cubicBezTo>
                      <a:pt x="278" y="317"/>
                      <a:pt x="289" y="305"/>
                      <a:pt x="296" y="311"/>
                    </a:cubicBezTo>
                    <a:cubicBezTo>
                      <a:pt x="303" y="316"/>
                      <a:pt x="297" y="333"/>
                      <a:pt x="289" y="344"/>
                    </a:cubicBezTo>
                    <a:cubicBezTo>
                      <a:pt x="281" y="356"/>
                      <a:pt x="256" y="366"/>
                      <a:pt x="234" y="373"/>
                    </a:cubicBezTo>
                    <a:cubicBezTo>
                      <a:pt x="212" y="380"/>
                      <a:pt x="180" y="400"/>
                      <a:pt x="162" y="411"/>
                    </a:cubicBezTo>
                    <a:cubicBezTo>
                      <a:pt x="124" y="434"/>
                      <a:pt x="166" y="543"/>
                      <a:pt x="187" y="547"/>
                    </a:cubicBezTo>
                    <a:cubicBezTo>
                      <a:pt x="196" y="548"/>
                      <a:pt x="198" y="536"/>
                      <a:pt x="200" y="5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24">
                <a:extLst>
                  <a:ext uri="{FF2B5EF4-FFF2-40B4-BE49-F238E27FC236}">
                    <a16:creationId xmlns:a16="http://schemas.microsoft.com/office/drawing/2014/main" id="{74AEC9D0-1404-4D57-BD11-FB0C678F1AE6}"/>
                  </a:ext>
                </a:extLst>
              </p:cNvPr>
              <p:cNvSpPr>
                <a:spLocks/>
              </p:cNvSpPr>
              <p:nvPr/>
            </p:nvSpPr>
            <p:spPr bwMode="auto">
              <a:xfrm>
                <a:off x="8562671" y="3610412"/>
                <a:ext cx="187325" cy="236538"/>
              </a:xfrm>
              <a:custGeom>
                <a:avLst/>
                <a:gdLst>
                  <a:gd name="T0" fmla="*/ 11 w 76"/>
                  <a:gd name="T1" fmla="*/ 65 h 96"/>
                  <a:gd name="T2" fmla="*/ 29 w 76"/>
                  <a:gd name="T3" fmla="*/ 88 h 96"/>
                  <a:gd name="T4" fmla="*/ 42 w 76"/>
                  <a:gd name="T5" fmla="*/ 94 h 96"/>
                  <a:gd name="T6" fmla="*/ 56 w 76"/>
                  <a:gd name="T7" fmla="*/ 96 h 96"/>
                  <a:gd name="T8" fmla="*/ 68 w 76"/>
                  <a:gd name="T9" fmla="*/ 91 h 96"/>
                  <a:gd name="T10" fmla="*/ 75 w 76"/>
                  <a:gd name="T11" fmla="*/ 78 h 96"/>
                  <a:gd name="T12" fmla="*/ 73 w 76"/>
                  <a:gd name="T13" fmla="*/ 59 h 96"/>
                  <a:gd name="T14" fmla="*/ 73 w 76"/>
                  <a:gd name="T15" fmla="*/ 57 h 96"/>
                  <a:gd name="T16" fmla="*/ 66 w 76"/>
                  <a:gd name="T17" fmla="*/ 21 h 96"/>
                  <a:gd name="T18" fmla="*/ 63 w 76"/>
                  <a:gd name="T19" fmla="*/ 11 h 96"/>
                  <a:gd name="T20" fmla="*/ 55 w 76"/>
                  <a:gd name="T21" fmla="*/ 4 h 96"/>
                  <a:gd name="T22" fmla="*/ 44 w 76"/>
                  <a:gd name="T23" fmla="*/ 0 h 96"/>
                  <a:gd name="T24" fmla="*/ 34 w 76"/>
                  <a:gd name="T25" fmla="*/ 9 h 96"/>
                  <a:gd name="T26" fmla="*/ 24 w 76"/>
                  <a:gd name="T27" fmla="*/ 20 h 96"/>
                  <a:gd name="T28" fmla="*/ 13 w 76"/>
                  <a:gd name="T29" fmla="*/ 22 h 96"/>
                  <a:gd name="T30" fmla="*/ 7 w 76"/>
                  <a:gd name="T31" fmla="*/ 31 h 96"/>
                  <a:gd name="T32" fmla="*/ 5 w 76"/>
                  <a:gd name="T33" fmla="*/ 43 h 96"/>
                  <a:gd name="T34" fmla="*/ 2 w 76"/>
                  <a:gd name="T35" fmla="*/ 50 h 96"/>
                  <a:gd name="T36" fmla="*/ 1 w 76"/>
                  <a:gd name="T37" fmla="*/ 57 h 96"/>
                  <a:gd name="T38" fmla="*/ 11 w 76"/>
                  <a:gd name="T39"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6">
                    <a:moveTo>
                      <a:pt x="11" y="65"/>
                    </a:moveTo>
                    <a:cubicBezTo>
                      <a:pt x="19" y="71"/>
                      <a:pt x="21" y="82"/>
                      <a:pt x="29" y="88"/>
                    </a:cubicBezTo>
                    <a:cubicBezTo>
                      <a:pt x="32" y="92"/>
                      <a:pt x="37" y="93"/>
                      <a:pt x="42" y="94"/>
                    </a:cubicBezTo>
                    <a:cubicBezTo>
                      <a:pt x="47" y="95"/>
                      <a:pt x="51" y="96"/>
                      <a:pt x="56" y="96"/>
                    </a:cubicBezTo>
                    <a:cubicBezTo>
                      <a:pt x="60" y="95"/>
                      <a:pt x="65" y="94"/>
                      <a:pt x="68" y="91"/>
                    </a:cubicBezTo>
                    <a:cubicBezTo>
                      <a:pt x="72" y="88"/>
                      <a:pt x="74" y="83"/>
                      <a:pt x="75" y="78"/>
                    </a:cubicBezTo>
                    <a:cubicBezTo>
                      <a:pt x="76" y="71"/>
                      <a:pt x="75" y="65"/>
                      <a:pt x="73" y="59"/>
                    </a:cubicBezTo>
                    <a:cubicBezTo>
                      <a:pt x="73" y="57"/>
                      <a:pt x="73" y="57"/>
                      <a:pt x="73" y="57"/>
                    </a:cubicBezTo>
                    <a:cubicBezTo>
                      <a:pt x="69" y="45"/>
                      <a:pt x="68" y="33"/>
                      <a:pt x="66" y="21"/>
                    </a:cubicBezTo>
                    <a:cubicBezTo>
                      <a:pt x="66" y="17"/>
                      <a:pt x="65" y="14"/>
                      <a:pt x="63" y="11"/>
                    </a:cubicBezTo>
                    <a:cubicBezTo>
                      <a:pt x="61" y="8"/>
                      <a:pt x="58" y="6"/>
                      <a:pt x="55" y="4"/>
                    </a:cubicBezTo>
                    <a:cubicBezTo>
                      <a:pt x="51" y="2"/>
                      <a:pt x="48" y="0"/>
                      <a:pt x="44" y="0"/>
                    </a:cubicBezTo>
                    <a:cubicBezTo>
                      <a:pt x="39" y="1"/>
                      <a:pt x="36" y="5"/>
                      <a:pt x="34" y="9"/>
                    </a:cubicBezTo>
                    <a:cubicBezTo>
                      <a:pt x="31" y="14"/>
                      <a:pt x="28" y="18"/>
                      <a:pt x="24" y="20"/>
                    </a:cubicBezTo>
                    <a:cubicBezTo>
                      <a:pt x="20" y="21"/>
                      <a:pt x="16" y="20"/>
                      <a:pt x="13" y="22"/>
                    </a:cubicBezTo>
                    <a:cubicBezTo>
                      <a:pt x="10" y="24"/>
                      <a:pt x="8" y="28"/>
                      <a:pt x="7" y="31"/>
                    </a:cubicBezTo>
                    <a:cubicBezTo>
                      <a:pt x="6" y="35"/>
                      <a:pt x="6" y="39"/>
                      <a:pt x="5" y="43"/>
                    </a:cubicBezTo>
                    <a:cubicBezTo>
                      <a:pt x="4" y="45"/>
                      <a:pt x="3" y="47"/>
                      <a:pt x="2" y="50"/>
                    </a:cubicBezTo>
                    <a:cubicBezTo>
                      <a:pt x="1" y="52"/>
                      <a:pt x="0" y="55"/>
                      <a:pt x="1" y="57"/>
                    </a:cubicBezTo>
                    <a:cubicBezTo>
                      <a:pt x="3" y="61"/>
                      <a:pt x="8" y="63"/>
                      <a:pt x="11" y="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25">
                <a:extLst>
                  <a:ext uri="{FF2B5EF4-FFF2-40B4-BE49-F238E27FC236}">
                    <a16:creationId xmlns:a16="http://schemas.microsoft.com/office/drawing/2014/main" id="{3AF1F4DD-863D-4E9E-BE84-FB00F6F34680}"/>
                  </a:ext>
                </a:extLst>
              </p:cNvPr>
              <p:cNvSpPr>
                <a:spLocks/>
              </p:cNvSpPr>
              <p:nvPr/>
            </p:nvSpPr>
            <p:spPr bwMode="auto">
              <a:xfrm>
                <a:off x="8749996" y="3635812"/>
                <a:ext cx="117475" cy="136525"/>
              </a:xfrm>
              <a:custGeom>
                <a:avLst/>
                <a:gdLst>
                  <a:gd name="T0" fmla="*/ 33 w 48"/>
                  <a:gd name="T1" fmla="*/ 2 h 56"/>
                  <a:gd name="T2" fmla="*/ 14 w 48"/>
                  <a:gd name="T3" fmla="*/ 4 h 56"/>
                  <a:gd name="T4" fmla="*/ 2 w 48"/>
                  <a:gd name="T5" fmla="*/ 14 h 56"/>
                  <a:gd name="T6" fmla="*/ 0 w 48"/>
                  <a:gd name="T7" fmla="*/ 22 h 56"/>
                  <a:gd name="T8" fmla="*/ 6 w 48"/>
                  <a:gd name="T9" fmla="*/ 33 h 56"/>
                  <a:gd name="T10" fmla="*/ 16 w 48"/>
                  <a:gd name="T11" fmla="*/ 43 h 56"/>
                  <a:gd name="T12" fmla="*/ 24 w 48"/>
                  <a:gd name="T13" fmla="*/ 52 h 56"/>
                  <a:gd name="T14" fmla="*/ 25 w 48"/>
                  <a:gd name="T15" fmla="*/ 53 h 56"/>
                  <a:gd name="T16" fmla="*/ 30 w 48"/>
                  <a:gd name="T17" fmla="*/ 51 h 56"/>
                  <a:gd name="T18" fmla="*/ 46 w 48"/>
                  <a:gd name="T19" fmla="*/ 25 h 56"/>
                  <a:gd name="T20" fmla="*/ 47 w 48"/>
                  <a:gd name="T21" fmla="*/ 13 h 56"/>
                  <a:gd name="T22" fmla="*/ 33 w 48"/>
                  <a:gd name="T2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6">
                    <a:moveTo>
                      <a:pt x="33" y="2"/>
                    </a:moveTo>
                    <a:cubicBezTo>
                      <a:pt x="26" y="0"/>
                      <a:pt x="20" y="2"/>
                      <a:pt x="14" y="4"/>
                    </a:cubicBezTo>
                    <a:cubicBezTo>
                      <a:pt x="9" y="6"/>
                      <a:pt x="4" y="9"/>
                      <a:pt x="2" y="14"/>
                    </a:cubicBezTo>
                    <a:cubicBezTo>
                      <a:pt x="0" y="16"/>
                      <a:pt x="0" y="19"/>
                      <a:pt x="0" y="22"/>
                    </a:cubicBezTo>
                    <a:cubicBezTo>
                      <a:pt x="1" y="26"/>
                      <a:pt x="4" y="30"/>
                      <a:pt x="6" y="33"/>
                    </a:cubicBezTo>
                    <a:cubicBezTo>
                      <a:pt x="10" y="36"/>
                      <a:pt x="13" y="39"/>
                      <a:pt x="16" y="43"/>
                    </a:cubicBezTo>
                    <a:cubicBezTo>
                      <a:pt x="20" y="46"/>
                      <a:pt x="21" y="48"/>
                      <a:pt x="24" y="52"/>
                    </a:cubicBezTo>
                    <a:cubicBezTo>
                      <a:pt x="25" y="53"/>
                      <a:pt x="25" y="53"/>
                      <a:pt x="25" y="53"/>
                    </a:cubicBezTo>
                    <a:cubicBezTo>
                      <a:pt x="26" y="56"/>
                      <a:pt x="29" y="52"/>
                      <a:pt x="30" y="51"/>
                    </a:cubicBezTo>
                    <a:cubicBezTo>
                      <a:pt x="38" y="44"/>
                      <a:pt x="43" y="35"/>
                      <a:pt x="46" y="25"/>
                    </a:cubicBezTo>
                    <a:cubicBezTo>
                      <a:pt x="47" y="21"/>
                      <a:pt x="48" y="17"/>
                      <a:pt x="47" y="13"/>
                    </a:cubicBezTo>
                    <a:cubicBezTo>
                      <a:pt x="45" y="7"/>
                      <a:pt x="39" y="3"/>
                      <a:pt x="3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Freeform 27">
                <a:extLst>
                  <a:ext uri="{FF2B5EF4-FFF2-40B4-BE49-F238E27FC236}">
                    <a16:creationId xmlns:a16="http://schemas.microsoft.com/office/drawing/2014/main" id="{93FF14FE-5BF3-4BA7-BC1D-72E74BB3311D}"/>
                  </a:ext>
                </a:extLst>
              </p:cNvPr>
              <p:cNvSpPr>
                <a:spLocks/>
              </p:cNvSpPr>
              <p:nvPr/>
            </p:nvSpPr>
            <p:spPr bwMode="auto">
              <a:xfrm>
                <a:off x="8476946" y="3927912"/>
                <a:ext cx="112713" cy="66675"/>
              </a:xfrm>
              <a:custGeom>
                <a:avLst/>
                <a:gdLst>
                  <a:gd name="T0" fmla="*/ 42 w 46"/>
                  <a:gd name="T1" fmla="*/ 22 h 27"/>
                  <a:gd name="T2" fmla="*/ 45 w 46"/>
                  <a:gd name="T3" fmla="*/ 12 h 27"/>
                  <a:gd name="T4" fmla="*/ 45 w 46"/>
                  <a:gd name="T5" fmla="*/ 7 h 27"/>
                  <a:gd name="T6" fmla="*/ 39 w 46"/>
                  <a:gd name="T7" fmla="*/ 4 h 27"/>
                  <a:gd name="T8" fmla="*/ 27 w 46"/>
                  <a:gd name="T9" fmla="*/ 3 h 27"/>
                  <a:gd name="T10" fmla="*/ 22 w 46"/>
                  <a:gd name="T11" fmla="*/ 6 h 27"/>
                  <a:gd name="T12" fmla="*/ 20 w 46"/>
                  <a:gd name="T13" fmla="*/ 12 h 27"/>
                  <a:gd name="T14" fmla="*/ 16 w 46"/>
                  <a:gd name="T15" fmla="*/ 13 h 27"/>
                  <a:gd name="T16" fmla="*/ 14 w 46"/>
                  <a:gd name="T17" fmla="*/ 12 h 27"/>
                  <a:gd name="T18" fmla="*/ 13 w 46"/>
                  <a:gd name="T19" fmla="*/ 10 h 27"/>
                  <a:gd name="T20" fmla="*/ 13 w 46"/>
                  <a:gd name="T21" fmla="*/ 9 h 27"/>
                  <a:gd name="T22" fmla="*/ 13 w 46"/>
                  <a:gd name="T23" fmla="*/ 6 h 27"/>
                  <a:gd name="T24" fmla="*/ 12 w 46"/>
                  <a:gd name="T25" fmla="*/ 3 h 27"/>
                  <a:gd name="T26" fmla="*/ 6 w 46"/>
                  <a:gd name="T27" fmla="*/ 1 h 27"/>
                  <a:gd name="T28" fmla="*/ 2 w 46"/>
                  <a:gd name="T29" fmla="*/ 7 h 27"/>
                  <a:gd name="T30" fmla="*/ 0 w 46"/>
                  <a:gd name="T31" fmla="*/ 16 h 27"/>
                  <a:gd name="T32" fmla="*/ 0 w 46"/>
                  <a:gd name="T33" fmla="*/ 21 h 27"/>
                  <a:gd name="T34" fmla="*/ 1 w 46"/>
                  <a:gd name="T35" fmla="*/ 26 h 27"/>
                  <a:gd name="T36" fmla="*/ 7 w 46"/>
                  <a:gd name="T37" fmla="*/ 27 h 27"/>
                  <a:gd name="T38" fmla="*/ 19 w 46"/>
                  <a:gd name="T39" fmla="*/ 24 h 27"/>
                  <a:gd name="T40" fmla="*/ 25 w 46"/>
                  <a:gd name="T41" fmla="*/ 23 h 27"/>
                  <a:gd name="T42" fmla="*/ 33 w 46"/>
                  <a:gd name="T43" fmla="*/ 26 h 27"/>
                  <a:gd name="T44" fmla="*/ 42 w 46"/>
                  <a:gd name="T4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27">
                    <a:moveTo>
                      <a:pt x="42" y="22"/>
                    </a:moveTo>
                    <a:cubicBezTo>
                      <a:pt x="44" y="19"/>
                      <a:pt x="45" y="16"/>
                      <a:pt x="45" y="12"/>
                    </a:cubicBezTo>
                    <a:cubicBezTo>
                      <a:pt x="46" y="11"/>
                      <a:pt x="46" y="9"/>
                      <a:pt x="45" y="7"/>
                    </a:cubicBezTo>
                    <a:cubicBezTo>
                      <a:pt x="44" y="5"/>
                      <a:pt x="42" y="4"/>
                      <a:pt x="39" y="4"/>
                    </a:cubicBezTo>
                    <a:cubicBezTo>
                      <a:pt x="35" y="3"/>
                      <a:pt x="31" y="2"/>
                      <a:pt x="27" y="3"/>
                    </a:cubicBezTo>
                    <a:cubicBezTo>
                      <a:pt x="25" y="3"/>
                      <a:pt x="23" y="4"/>
                      <a:pt x="22" y="6"/>
                    </a:cubicBezTo>
                    <a:cubicBezTo>
                      <a:pt x="21" y="8"/>
                      <a:pt x="22" y="11"/>
                      <a:pt x="20" y="12"/>
                    </a:cubicBezTo>
                    <a:cubicBezTo>
                      <a:pt x="19" y="13"/>
                      <a:pt x="18" y="13"/>
                      <a:pt x="16" y="13"/>
                    </a:cubicBezTo>
                    <a:cubicBezTo>
                      <a:pt x="16" y="12"/>
                      <a:pt x="15" y="12"/>
                      <a:pt x="14" y="12"/>
                    </a:cubicBezTo>
                    <a:cubicBezTo>
                      <a:pt x="14" y="11"/>
                      <a:pt x="13" y="11"/>
                      <a:pt x="13" y="10"/>
                    </a:cubicBezTo>
                    <a:cubicBezTo>
                      <a:pt x="13" y="10"/>
                      <a:pt x="13" y="10"/>
                      <a:pt x="13" y="9"/>
                    </a:cubicBezTo>
                    <a:cubicBezTo>
                      <a:pt x="13" y="8"/>
                      <a:pt x="13" y="7"/>
                      <a:pt x="13" y="6"/>
                    </a:cubicBezTo>
                    <a:cubicBezTo>
                      <a:pt x="13" y="5"/>
                      <a:pt x="12" y="4"/>
                      <a:pt x="12" y="3"/>
                    </a:cubicBezTo>
                    <a:cubicBezTo>
                      <a:pt x="10" y="1"/>
                      <a:pt x="8" y="0"/>
                      <a:pt x="6" y="1"/>
                    </a:cubicBezTo>
                    <a:cubicBezTo>
                      <a:pt x="4" y="2"/>
                      <a:pt x="3" y="5"/>
                      <a:pt x="2" y="7"/>
                    </a:cubicBezTo>
                    <a:cubicBezTo>
                      <a:pt x="2" y="10"/>
                      <a:pt x="1" y="13"/>
                      <a:pt x="0" y="16"/>
                    </a:cubicBezTo>
                    <a:cubicBezTo>
                      <a:pt x="0" y="18"/>
                      <a:pt x="0" y="19"/>
                      <a:pt x="0" y="21"/>
                    </a:cubicBezTo>
                    <a:cubicBezTo>
                      <a:pt x="0" y="23"/>
                      <a:pt x="0" y="24"/>
                      <a:pt x="1" y="26"/>
                    </a:cubicBezTo>
                    <a:cubicBezTo>
                      <a:pt x="3" y="27"/>
                      <a:pt x="5" y="27"/>
                      <a:pt x="7" y="27"/>
                    </a:cubicBezTo>
                    <a:cubicBezTo>
                      <a:pt x="11" y="27"/>
                      <a:pt x="15" y="25"/>
                      <a:pt x="19" y="24"/>
                    </a:cubicBezTo>
                    <a:cubicBezTo>
                      <a:pt x="21" y="23"/>
                      <a:pt x="23" y="23"/>
                      <a:pt x="25" y="23"/>
                    </a:cubicBezTo>
                    <a:cubicBezTo>
                      <a:pt x="28" y="23"/>
                      <a:pt x="30" y="26"/>
                      <a:pt x="33" y="26"/>
                    </a:cubicBezTo>
                    <a:cubicBezTo>
                      <a:pt x="36" y="27"/>
                      <a:pt x="40" y="25"/>
                      <a:pt x="42"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28">
                <a:extLst>
                  <a:ext uri="{FF2B5EF4-FFF2-40B4-BE49-F238E27FC236}">
                    <a16:creationId xmlns:a16="http://schemas.microsoft.com/office/drawing/2014/main" id="{5B1C97F2-1789-48F7-B0B0-316BA0A35F50}"/>
                  </a:ext>
                </a:extLst>
              </p:cNvPr>
              <p:cNvSpPr>
                <a:spLocks/>
              </p:cNvSpPr>
              <p:nvPr/>
            </p:nvSpPr>
            <p:spPr bwMode="auto">
              <a:xfrm>
                <a:off x="8570609" y="3954899"/>
                <a:ext cx="212725" cy="255588"/>
              </a:xfrm>
              <a:custGeom>
                <a:avLst/>
                <a:gdLst>
                  <a:gd name="T0" fmla="*/ 54 w 87"/>
                  <a:gd name="T1" fmla="*/ 102 h 104"/>
                  <a:gd name="T2" fmla="*/ 69 w 87"/>
                  <a:gd name="T3" fmla="*/ 87 h 104"/>
                  <a:gd name="T4" fmla="*/ 73 w 87"/>
                  <a:gd name="T5" fmla="*/ 71 h 104"/>
                  <a:gd name="T6" fmla="*/ 85 w 87"/>
                  <a:gd name="T7" fmla="*/ 55 h 104"/>
                  <a:gd name="T8" fmla="*/ 84 w 87"/>
                  <a:gd name="T9" fmla="*/ 47 h 104"/>
                  <a:gd name="T10" fmla="*/ 86 w 87"/>
                  <a:gd name="T11" fmla="*/ 28 h 104"/>
                  <a:gd name="T12" fmla="*/ 79 w 87"/>
                  <a:gd name="T13" fmla="*/ 11 h 104"/>
                  <a:gd name="T14" fmla="*/ 54 w 87"/>
                  <a:gd name="T15" fmla="*/ 10 h 104"/>
                  <a:gd name="T16" fmla="*/ 46 w 87"/>
                  <a:gd name="T17" fmla="*/ 2 h 104"/>
                  <a:gd name="T18" fmla="*/ 38 w 87"/>
                  <a:gd name="T19" fmla="*/ 0 h 104"/>
                  <a:gd name="T20" fmla="*/ 25 w 87"/>
                  <a:gd name="T21" fmla="*/ 3 h 104"/>
                  <a:gd name="T22" fmla="*/ 10 w 87"/>
                  <a:gd name="T23" fmla="*/ 22 h 104"/>
                  <a:gd name="T24" fmla="*/ 3 w 87"/>
                  <a:gd name="T25" fmla="*/ 27 h 104"/>
                  <a:gd name="T26" fmla="*/ 1 w 87"/>
                  <a:gd name="T27" fmla="*/ 33 h 104"/>
                  <a:gd name="T28" fmla="*/ 6 w 87"/>
                  <a:gd name="T29" fmla="*/ 38 h 104"/>
                  <a:gd name="T30" fmla="*/ 13 w 87"/>
                  <a:gd name="T31" fmla="*/ 39 h 104"/>
                  <a:gd name="T32" fmla="*/ 24 w 87"/>
                  <a:gd name="T33" fmla="*/ 38 h 104"/>
                  <a:gd name="T34" fmla="*/ 31 w 87"/>
                  <a:gd name="T35" fmla="*/ 38 h 104"/>
                  <a:gd name="T36" fmla="*/ 35 w 87"/>
                  <a:gd name="T37" fmla="*/ 43 h 104"/>
                  <a:gd name="T38" fmla="*/ 34 w 87"/>
                  <a:gd name="T39" fmla="*/ 47 h 104"/>
                  <a:gd name="T40" fmla="*/ 30 w 87"/>
                  <a:gd name="T41" fmla="*/ 53 h 104"/>
                  <a:gd name="T42" fmla="*/ 27 w 87"/>
                  <a:gd name="T43" fmla="*/ 60 h 104"/>
                  <a:gd name="T44" fmla="*/ 18 w 87"/>
                  <a:gd name="T45" fmla="*/ 72 h 104"/>
                  <a:gd name="T46" fmla="*/ 20 w 87"/>
                  <a:gd name="T47" fmla="*/ 78 h 104"/>
                  <a:gd name="T48" fmla="*/ 24 w 87"/>
                  <a:gd name="T49" fmla="*/ 82 h 104"/>
                  <a:gd name="T50" fmla="*/ 30 w 87"/>
                  <a:gd name="T51" fmla="*/ 90 h 104"/>
                  <a:gd name="T52" fmla="*/ 33 w 87"/>
                  <a:gd name="T53" fmla="*/ 98 h 104"/>
                  <a:gd name="T54" fmla="*/ 54 w 87"/>
                  <a:gd name="T55"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04">
                    <a:moveTo>
                      <a:pt x="54" y="102"/>
                    </a:moveTo>
                    <a:cubicBezTo>
                      <a:pt x="61" y="100"/>
                      <a:pt x="67" y="94"/>
                      <a:pt x="69" y="87"/>
                    </a:cubicBezTo>
                    <a:cubicBezTo>
                      <a:pt x="71" y="82"/>
                      <a:pt x="71" y="76"/>
                      <a:pt x="73" y="71"/>
                    </a:cubicBezTo>
                    <a:cubicBezTo>
                      <a:pt x="77" y="65"/>
                      <a:pt x="84" y="62"/>
                      <a:pt x="85" y="55"/>
                    </a:cubicBezTo>
                    <a:cubicBezTo>
                      <a:pt x="86" y="52"/>
                      <a:pt x="85" y="50"/>
                      <a:pt x="84" y="47"/>
                    </a:cubicBezTo>
                    <a:cubicBezTo>
                      <a:pt x="84" y="40"/>
                      <a:pt x="86" y="34"/>
                      <a:pt x="86" y="28"/>
                    </a:cubicBezTo>
                    <a:cubicBezTo>
                      <a:pt x="87" y="21"/>
                      <a:pt x="85" y="14"/>
                      <a:pt x="79" y="11"/>
                    </a:cubicBezTo>
                    <a:cubicBezTo>
                      <a:pt x="71" y="8"/>
                      <a:pt x="62" y="15"/>
                      <a:pt x="54" y="10"/>
                    </a:cubicBezTo>
                    <a:cubicBezTo>
                      <a:pt x="51" y="8"/>
                      <a:pt x="49" y="4"/>
                      <a:pt x="46" y="2"/>
                    </a:cubicBezTo>
                    <a:cubicBezTo>
                      <a:pt x="43" y="0"/>
                      <a:pt x="41" y="0"/>
                      <a:pt x="38" y="0"/>
                    </a:cubicBezTo>
                    <a:cubicBezTo>
                      <a:pt x="34" y="0"/>
                      <a:pt x="29" y="1"/>
                      <a:pt x="25" y="3"/>
                    </a:cubicBezTo>
                    <a:cubicBezTo>
                      <a:pt x="18" y="8"/>
                      <a:pt x="16" y="17"/>
                      <a:pt x="10" y="22"/>
                    </a:cubicBezTo>
                    <a:cubicBezTo>
                      <a:pt x="8" y="23"/>
                      <a:pt x="5" y="25"/>
                      <a:pt x="3" y="27"/>
                    </a:cubicBezTo>
                    <a:cubicBezTo>
                      <a:pt x="1" y="28"/>
                      <a:pt x="0" y="31"/>
                      <a:pt x="1" y="33"/>
                    </a:cubicBezTo>
                    <a:cubicBezTo>
                      <a:pt x="1" y="36"/>
                      <a:pt x="3" y="38"/>
                      <a:pt x="6" y="38"/>
                    </a:cubicBezTo>
                    <a:cubicBezTo>
                      <a:pt x="8" y="39"/>
                      <a:pt x="10" y="39"/>
                      <a:pt x="13" y="39"/>
                    </a:cubicBezTo>
                    <a:cubicBezTo>
                      <a:pt x="16" y="38"/>
                      <a:pt x="20" y="38"/>
                      <a:pt x="24" y="38"/>
                    </a:cubicBezTo>
                    <a:cubicBezTo>
                      <a:pt x="26" y="38"/>
                      <a:pt x="29" y="37"/>
                      <a:pt x="31" y="38"/>
                    </a:cubicBezTo>
                    <a:cubicBezTo>
                      <a:pt x="33" y="39"/>
                      <a:pt x="35" y="41"/>
                      <a:pt x="35" y="43"/>
                    </a:cubicBezTo>
                    <a:cubicBezTo>
                      <a:pt x="35" y="44"/>
                      <a:pt x="34" y="46"/>
                      <a:pt x="34" y="47"/>
                    </a:cubicBezTo>
                    <a:cubicBezTo>
                      <a:pt x="34" y="48"/>
                      <a:pt x="31" y="52"/>
                      <a:pt x="30" y="53"/>
                    </a:cubicBezTo>
                    <a:cubicBezTo>
                      <a:pt x="29" y="55"/>
                      <a:pt x="28" y="57"/>
                      <a:pt x="27" y="60"/>
                    </a:cubicBezTo>
                    <a:cubicBezTo>
                      <a:pt x="25" y="63"/>
                      <a:pt x="19" y="68"/>
                      <a:pt x="18" y="72"/>
                    </a:cubicBezTo>
                    <a:cubicBezTo>
                      <a:pt x="18" y="74"/>
                      <a:pt x="18" y="76"/>
                      <a:pt x="20" y="78"/>
                    </a:cubicBezTo>
                    <a:cubicBezTo>
                      <a:pt x="21" y="80"/>
                      <a:pt x="23" y="81"/>
                      <a:pt x="24" y="82"/>
                    </a:cubicBezTo>
                    <a:cubicBezTo>
                      <a:pt x="27" y="84"/>
                      <a:pt x="29" y="86"/>
                      <a:pt x="30" y="90"/>
                    </a:cubicBezTo>
                    <a:cubicBezTo>
                      <a:pt x="31" y="93"/>
                      <a:pt x="31" y="96"/>
                      <a:pt x="33" y="98"/>
                    </a:cubicBezTo>
                    <a:cubicBezTo>
                      <a:pt x="39" y="102"/>
                      <a:pt x="47" y="104"/>
                      <a:pt x="54" y="1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29">
                <a:extLst>
                  <a:ext uri="{FF2B5EF4-FFF2-40B4-BE49-F238E27FC236}">
                    <a16:creationId xmlns:a16="http://schemas.microsoft.com/office/drawing/2014/main" id="{432B15BF-6BA7-4F80-987E-D96F6F6B5F00}"/>
                  </a:ext>
                </a:extLst>
              </p:cNvPr>
              <p:cNvSpPr>
                <a:spLocks/>
              </p:cNvSpPr>
              <p:nvPr/>
            </p:nvSpPr>
            <p:spPr bwMode="auto">
              <a:xfrm>
                <a:off x="8738884" y="4054912"/>
                <a:ext cx="165100" cy="204788"/>
              </a:xfrm>
              <a:custGeom>
                <a:avLst/>
                <a:gdLst>
                  <a:gd name="T0" fmla="*/ 58 w 67"/>
                  <a:gd name="T1" fmla="*/ 55 h 83"/>
                  <a:gd name="T2" fmla="*/ 53 w 67"/>
                  <a:gd name="T3" fmla="*/ 51 h 83"/>
                  <a:gd name="T4" fmla="*/ 52 w 67"/>
                  <a:gd name="T5" fmla="*/ 47 h 83"/>
                  <a:gd name="T6" fmla="*/ 49 w 67"/>
                  <a:gd name="T7" fmla="*/ 41 h 83"/>
                  <a:gd name="T8" fmla="*/ 45 w 67"/>
                  <a:gd name="T9" fmla="*/ 36 h 83"/>
                  <a:gd name="T10" fmla="*/ 45 w 67"/>
                  <a:gd name="T11" fmla="*/ 35 h 83"/>
                  <a:gd name="T12" fmla="*/ 57 w 67"/>
                  <a:gd name="T13" fmla="*/ 24 h 83"/>
                  <a:gd name="T14" fmla="*/ 65 w 67"/>
                  <a:gd name="T15" fmla="*/ 15 h 83"/>
                  <a:gd name="T16" fmla="*/ 64 w 67"/>
                  <a:gd name="T17" fmla="*/ 3 h 83"/>
                  <a:gd name="T18" fmla="*/ 52 w 67"/>
                  <a:gd name="T19" fmla="*/ 1 h 83"/>
                  <a:gd name="T20" fmla="*/ 44 w 67"/>
                  <a:gd name="T21" fmla="*/ 5 h 83"/>
                  <a:gd name="T22" fmla="*/ 41 w 67"/>
                  <a:gd name="T23" fmla="*/ 11 h 83"/>
                  <a:gd name="T24" fmla="*/ 35 w 67"/>
                  <a:gd name="T25" fmla="*/ 16 h 83"/>
                  <a:gd name="T26" fmla="*/ 27 w 67"/>
                  <a:gd name="T27" fmla="*/ 19 h 83"/>
                  <a:gd name="T28" fmla="*/ 22 w 67"/>
                  <a:gd name="T29" fmla="*/ 25 h 83"/>
                  <a:gd name="T30" fmla="*/ 24 w 67"/>
                  <a:gd name="T31" fmla="*/ 32 h 83"/>
                  <a:gd name="T32" fmla="*/ 22 w 67"/>
                  <a:gd name="T33" fmla="*/ 38 h 83"/>
                  <a:gd name="T34" fmla="*/ 12 w 67"/>
                  <a:gd name="T35" fmla="*/ 52 h 83"/>
                  <a:gd name="T36" fmla="*/ 7 w 67"/>
                  <a:gd name="T37" fmla="*/ 58 h 83"/>
                  <a:gd name="T38" fmla="*/ 3 w 67"/>
                  <a:gd name="T39" fmla="*/ 66 h 83"/>
                  <a:gd name="T40" fmla="*/ 5 w 67"/>
                  <a:gd name="T41" fmla="*/ 67 h 83"/>
                  <a:gd name="T42" fmla="*/ 23 w 67"/>
                  <a:gd name="T43" fmla="*/ 74 h 83"/>
                  <a:gd name="T44" fmla="*/ 38 w 67"/>
                  <a:gd name="T45" fmla="*/ 82 h 83"/>
                  <a:gd name="T46" fmla="*/ 61 w 67"/>
                  <a:gd name="T47" fmla="*/ 76 h 83"/>
                  <a:gd name="T48" fmla="*/ 65 w 67"/>
                  <a:gd name="T49" fmla="*/ 74 h 83"/>
                  <a:gd name="T50" fmla="*/ 66 w 67"/>
                  <a:gd name="T51" fmla="*/ 67 h 83"/>
                  <a:gd name="T52" fmla="*/ 58 w 67"/>
                  <a:gd name="T53"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83">
                    <a:moveTo>
                      <a:pt x="58" y="55"/>
                    </a:moveTo>
                    <a:cubicBezTo>
                      <a:pt x="56" y="54"/>
                      <a:pt x="54" y="53"/>
                      <a:pt x="53" y="51"/>
                    </a:cubicBezTo>
                    <a:cubicBezTo>
                      <a:pt x="52" y="50"/>
                      <a:pt x="52" y="49"/>
                      <a:pt x="52" y="47"/>
                    </a:cubicBezTo>
                    <a:cubicBezTo>
                      <a:pt x="51" y="45"/>
                      <a:pt x="50" y="43"/>
                      <a:pt x="49" y="41"/>
                    </a:cubicBezTo>
                    <a:cubicBezTo>
                      <a:pt x="47" y="39"/>
                      <a:pt x="46" y="38"/>
                      <a:pt x="45" y="36"/>
                    </a:cubicBezTo>
                    <a:cubicBezTo>
                      <a:pt x="45" y="35"/>
                      <a:pt x="45" y="35"/>
                      <a:pt x="45" y="35"/>
                    </a:cubicBezTo>
                    <a:cubicBezTo>
                      <a:pt x="44" y="29"/>
                      <a:pt x="53" y="26"/>
                      <a:pt x="57" y="24"/>
                    </a:cubicBezTo>
                    <a:cubicBezTo>
                      <a:pt x="60" y="22"/>
                      <a:pt x="64" y="19"/>
                      <a:pt x="65" y="15"/>
                    </a:cubicBezTo>
                    <a:cubicBezTo>
                      <a:pt x="67" y="11"/>
                      <a:pt x="67" y="6"/>
                      <a:pt x="64" y="3"/>
                    </a:cubicBezTo>
                    <a:cubicBezTo>
                      <a:pt x="61" y="0"/>
                      <a:pt x="56" y="0"/>
                      <a:pt x="52" y="1"/>
                    </a:cubicBezTo>
                    <a:cubicBezTo>
                      <a:pt x="49" y="2"/>
                      <a:pt x="46" y="3"/>
                      <a:pt x="44" y="5"/>
                    </a:cubicBezTo>
                    <a:cubicBezTo>
                      <a:pt x="43" y="7"/>
                      <a:pt x="42" y="9"/>
                      <a:pt x="41" y="11"/>
                    </a:cubicBezTo>
                    <a:cubicBezTo>
                      <a:pt x="40" y="13"/>
                      <a:pt x="38" y="15"/>
                      <a:pt x="35" y="16"/>
                    </a:cubicBezTo>
                    <a:cubicBezTo>
                      <a:pt x="32" y="18"/>
                      <a:pt x="30" y="18"/>
                      <a:pt x="27" y="19"/>
                    </a:cubicBezTo>
                    <a:cubicBezTo>
                      <a:pt x="24" y="20"/>
                      <a:pt x="22" y="22"/>
                      <a:pt x="22" y="25"/>
                    </a:cubicBezTo>
                    <a:cubicBezTo>
                      <a:pt x="22" y="28"/>
                      <a:pt x="24" y="30"/>
                      <a:pt x="24" y="32"/>
                    </a:cubicBezTo>
                    <a:cubicBezTo>
                      <a:pt x="24" y="34"/>
                      <a:pt x="23" y="36"/>
                      <a:pt x="22" y="38"/>
                    </a:cubicBezTo>
                    <a:cubicBezTo>
                      <a:pt x="19" y="43"/>
                      <a:pt x="16" y="47"/>
                      <a:pt x="12" y="52"/>
                    </a:cubicBezTo>
                    <a:cubicBezTo>
                      <a:pt x="10" y="54"/>
                      <a:pt x="9" y="56"/>
                      <a:pt x="7" y="58"/>
                    </a:cubicBezTo>
                    <a:cubicBezTo>
                      <a:pt x="5" y="59"/>
                      <a:pt x="0" y="63"/>
                      <a:pt x="3" y="66"/>
                    </a:cubicBezTo>
                    <a:cubicBezTo>
                      <a:pt x="4" y="66"/>
                      <a:pt x="5" y="66"/>
                      <a:pt x="5" y="67"/>
                    </a:cubicBezTo>
                    <a:cubicBezTo>
                      <a:pt x="12" y="68"/>
                      <a:pt x="18" y="71"/>
                      <a:pt x="23" y="74"/>
                    </a:cubicBezTo>
                    <a:cubicBezTo>
                      <a:pt x="28" y="77"/>
                      <a:pt x="33" y="80"/>
                      <a:pt x="38" y="82"/>
                    </a:cubicBezTo>
                    <a:cubicBezTo>
                      <a:pt x="46" y="83"/>
                      <a:pt x="54" y="80"/>
                      <a:pt x="61" y="76"/>
                    </a:cubicBezTo>
                    <a:cubicBezTo>
                      <a:pt x="63" y="76"/>
                      <a:pt x="64" y="75"/>
                      <a:pt x="65" y="74"/>
                    </a:cubicBezTo>
                    <a:cubicBezTo>
                      <a:pt x="67" y="72"/>
                      <a:pt x="67" y="69"/>
                      <a:pt x="66" y="67"/>
                    </a:cubicBezTo>
                    <a:cubicBezTo>
                      <a:pt x="65" y="62"/>
                      <a:pt x="62" y="58"/>
                      <a:pt x="58"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Freeform 30">
                <a:extLst>
                  <a:ext uri="{FF2B5EF4-FFF2-40B4-BE49-F238E27FC236}">
                    <a16:creationId xmlns:a16="http://schemas.microsoft.com/office/drawing/2014/main" id="{DBF9D7ED-C6F0-47A2-B35A-CF2B8DB01759}"/>
                  </a:ext>
                </a:extLst>
              </p:cNvPr>
              <p:cNvSpPr>
                <a:spLocks/>
              </p:cNvSpPr>
              <p:nvPr/>
            </p:nvSpPr>
            <p:spPr bwMode="auto">
              <a:xfrm>
                <a:off x="8673796" y="4286687"/>
                <a:ext cx="109538" cy="284163"/>
              </a:xfrm>
              <a:custGeom>
                <a:avLst/>
                <a:gdLst>
                  <a:gd name="T0" fmla="*/ 31 w 45"/>
                  <a:gd name="T1" fmla="*/ 5 h 116"/>
                  <a:gd name="T2" fmla="*/ 13 w 45"/>
                  <a:gd name="T3" fmla="*/ 6 h 116"/>
                  <a:gd name="T4" fmla="*/ 11 w 45"/>
                  <a:gd name="T5" fmla="*/ 8 h 116"/>
                  <a:gd name="T6" fmla="*/ 9 w 45"/>
                  <a:gd name="T7" fmla="*/ 24 h 116"/>
                  <a:gd name="T8" fmla="*/ 10 w 45"/>
                  <a:gd name="T9" fmla="*/ 41 h 116"/>
                  <a:gd name="T10" fmla="*/ 8 w 45"/>
                  <a:gd name="T11" fmla="*/ 50 h 116"/>
                  <a:gd name="T12" fmla="*/ 4 w 45"/>
                  <a:gd name="T13" fmla="*/ 52 h 116"/>
                  <a:gd name="T14" fmla="*/ 2 w 45"/>
                  <a:gd name="T15" fmla="*/ 62 h 116"/>
                  <a:gd name="T16" fmla="*/ 5 w 45"/>
                  <a:gd name="T17" fmla="*/ 72 h 116"/>
                  <a:gd name="T18" fmla="*/ 1 w 45"/>
                  <a:gd name="T19" fmla="*/ 91 h 116"/>
                  <a:gd name="T20" fmla="*/ 9 w 45"/>
                  <a:gd name="T21" fmla="*/ 110 h 116"/>
                  <a:gd name="T22" fmla="*/ 13 w 45"/>
                  <a:gd name="T23" fmla="*/ 114 h 116"/>
                  <a:gd name="T24" fmla="*/ 28 w 45"/>
                  <a:gd name="T25" fmla="*/ 115 h 116"/>
                  <a:gd name="T26" fmla="*/ 35 w 45"/>
                  <a:gd name="T27" fmla="*/ 115 h 116"/>
                  <a:gd name="T28" fmla="*/ 37 w 45"/>
                  <a:gd name="T29" fmla="*/ 114 h 116"/>
                  <a:gd name="T30" fmla="*/ 37 w 45"/>
                  <a:gd name="T31" fmla="*/ 106 h 116"/>
                  <a:gd name="T32" fmla="*/ 38 w 45"/>
                  <a:gd name="T33" fmla="*/ 90 h 116"/>
                  <a:gd name="T34" fmla="*/ 41 w 45"/>
                  <a:gd name="T35" fmla="*/ 81 h 116"/>
                  <a:gd name="T36" fmla="*/ 38 w 45"/>
                  <a:gd name="T37" fmla="*/ 60 h 116"/>
                  <a:gd name="T38" fmla="*/ 44 w 45"/>
                  <a:gd name="T39" fmla="*/ 26 h 116"/>
                  <a:gd name="T40" fmla="*/ 43 w 45"/>
                  <a:gd name="T41" fmla="*/ 13 h 116"/>
                  <a:gd name="T42" fmla="*/ 31 w 45"/>
                  <a:gd name="T43" fmla="*/ 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116">
                    <a:moveTo>
                      <a:pt x="31" y="5"/>
                    </a:moveTo>
                    <a:cubicBezTo>
                      <a:pt x="25" y="2"/>
                      <a:pt x="18" y="0"/>
                      <a:pt x="13" y="6"/>
                    </a:cubicBezTo>
                    <a:cubicBezTo>
                      <a:pt x="12" y="7"/>
                      <a:pt x="11" y="7"/>
                      <a:pt x="11" y="8"/>
                    </a:cubicBezTo>
                    <a:cubicBezTo>
                      <a:pt x="8" y="13"/>
                      <a:pt x="9" y="19"/>
                      <a:pt x="9" y="24"/>
                    </a:cubicBezTo>
                    <a:cubicBezTo>
                      <a:pt x="9" y="30"/>
                      <a:pt x="10" y="36"/>
                      <a:pt x="10" y="41"/>
                    </a:cubicBezTo>
                    <a:cubicBezTo>
                      <a:pt x="10" y="45"/>
                      <a:pt x="10" y="48"/>
                      <a:pt x="8" y="50"/>
                    </a:cubicBezTo>
                    <a:cubicBezTo>
                      <a:pt x="7" y="51"/>
                      <a:pt x="5" y="52"/>
                      <a:pt x="4" y="52"/>
                    </a:cubicBezTo>
                    <a:cubicBezTo>
                      <a:pt x="2" y="55"/>
                      <a:pt x="1" y="59"/>
                      <a:pt x="2" y="62"/>
                    </a:cubicBezTo>
                    <a:cubicBezTo>
                      <a:pt x="3" y="66"/>
                      <a:pt x="5" y="69"/>
                      <a:pt x="5" y="72"/>
                    </a:cubicBezTo>
                    <a:cubicBezTo>
                      <a:pt x="5" y="79"/>
                      <a:pt x="1" y="85"/>
                      <a:pt x="1" y="91"/>
                    </a:cubicBezTo>
                    <a:cubicBezTo>
                      <a:pt x="0" y="98"/>
                      <a:pt x="5" y="104"/>
                      <a:pt x="9" y="110"/>
                    </a:cubicBezTo>
                    <a:cubicBezTo>
                      <a:pt x="10" y="111"/>
                      <a:pt x="12" y="113"/>
                      <a:pt x="13" y="114"/>
                    </a:cubicBezTo>
                    <a:cubicBezTo>
                      <a:pt x="18" y="116"/>
                      <a:pt x="23" y="114"/>
                      <a:pt x="28" y="115"/>
                    </a:cubicBezTo>
                    <a:cubicBezTo>
                      <a:pt x="30" y="115"/>
                      <a:pt x="33" y="116"/>
                      <a:pt x="35" y="115"/>
                    </a:cubicBezTo>
                    <a:cubicBezTo>
                      <a:pt x="35" y="115"/>
                      <a:pt x="36" y="115"/>
                      <a:pt x="37" y="114"/>
                    </a:cubicBezTo>
                    <a:cubicBezTo>
                      <a:pt x="38" y="111"/>
                      <a:pt x="37" y="108"/>
                      <a:pt x="37" y="106"/>
                    </a:cubicBezTo>
                    <a:cubicBezTo>
                      <a:pt x="36" y="101"/>
                      <a:pt x="36" y="95"/>
                      <a:pt x="38" y="90"/>
                    </a:cubicBezTo>
                    <a:cubicBezTo>
                      <a:pt x="39" y="87"/>
                      <a:pt x="40" y="84"/>
                      <a:pt x="41" y="81"/>
                    </a:cubicBezTo>
                    <a:cubicBezTo>
                      <a:pt x="42" y="74"/>
                      <a:pt x="39" y="67"/>
                      <a:pt x="38" y="60"/>
                    </a:cubicBezTo>
                    <a:cubicBezTo>
                      <a:pt x="36" y="48"/>
                      <a:pt x="41" y="37"/>
                      <a:pt x="44" y="26"/>
                    </a:cubicBezTo>
                    <a:cubicBezTo>
                      <a:pt x="45" y="22"/>
                      <a:pt x="45" y="17"/>
                      <a:pt x="43" y="13"/>
                    </a:cubicBezTo>
                    <a:cubicBezTo>
                      <a:pt x="40" y="8"/>
                      <a:pt x="36" y="6"/>
                      <a:pt x="3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nvGrpSpPr>
            <p:cNvPr id="24" name="Grupp 23">
              <a:extLst>
                <a:ext uri="{FF2B5EF4-FFF2-40B4-BE49-F238E27FC236}">
                  <a16:creationId xmlns:a16="http://schemas.microsoft.com/office/drawing/2014/main" id="{47A68088-BF56-4D13-9B66-4C51A4DAD8A8}"/>
                </a:ext>
              </a:extLst>
            </p:cNvPr>
            <p:cNvGrpSpPr/>
            <p:nvPr/>
          </p:nvGrpSpPr>
          <p:grpSpPr>
            <a:xfrm>
              <a:off x="8763876" y="1422339"/>
              <a:ext cx="1577929" cy="1016887"/>
              <a:chOff x="7930846" y="1678424"/>
              <a:chExt cx="1928813" cy="1243013"/>
            </a:xfrm>
            <a:solidFill>
              <a:schemeClr val="tx1"/>
            </a:solidFill>
          </p:grpSpPr>
          <p:sp>
            <p:nvSpPr>
              <p:cNvPr id="50" name="Freeform 10">
                <a:extLst>
                  <a:ext uri="{FF2B5EF4-FFF2-40B4-BE49-F238E27FC236}">
                    <a16:creationId xmlns:a16="http://schemas.microsoft.com/office/drawing/2014/main" id="{4662A45F-DC1F-49BB-A557-F74107C8A953}"/>
                  </a:ext>
                </a:extLst>
              </p:cNvPr>
              <p:cNvSpPr>
                <a:spLocks/>
              </p:cNvSpPr>
              <p:nvPr/>
            </p:nvSpPr>
            <p:spPr bwMode="auto">
              <a:xfrm>
                <a:off x="8549971" y="1678424"/>
                <a:ext cx="1309688" cy="1243013"/>
              </a:xfrm>
              <a:custGeom>
                <a:avLst/>
                <a:gdLst>
                  <a:gd name="T0" fmla="*/ 49 w 533"/>
                  <a:gd name="T1" fmla="*/ 497 h 506"/>
                  <a:gd name="T2" fmla="*/ 87 w 533"/>
                  <a:gd name="T3" fmla="*/ 489 h 506"/>
                  <a:gd name="T4" fmla="*/ 167 w 533"/>
                  <a:gd name="T5" fmla="*/ 480 h 506"/>
                  <a:gd name="T6" fmla="*/ 268 w 533"/>
                  <a:gd name="T7" fmla="*/ 395 h 506"/>
                  <a:gd name="T8" fmla="*/ 301 w 533"/>
                  <a:gd name="T9" fmla="*/ 428 h 506"/>
                  <a:gd name="T10" fmla="*/ 386 w 533"/>
                  <a:gd name="T11" fmla="*/ 399 h 506"/>
                  <a:gd name="T12" fmla="*/ 494 w 533"/>
                  <a:gd name="T13" fmla="*/ 147 h 506"/>
                  <a:gd name="T14" fmla="*/ 530 w 533"/>
                  <a:gd name="T15" fmla="*/ 64 h 506"/>
                  <a:gd name="T16" fmla="*/ 459 w 533"/>
                  <a:gd name="T17" fmla="*/ 5 h 506"/>
                  <a:gd name="T18" fmla="*/ 416 w 533"/>
                  <a:gd name="T19" fmla="*/ 20 h 506"/>
                  <a:gd name="T20" fmla="*/ 376 w 533"/>
                  <a:gd name="T21" fmla="*/ 95 h 506"/>
                  <a:gd name="T22" fmla="*/ 334 w 533"/>
                  <a:gd name="T23" fmla="*/ 116 h 506"/>
                  <a:gd name="T24" fmla="*/ 289 w 533"/>
                  <a:gd name="T25" fmla="*/ 120 h 506"/>
                  <a:gd name="T26" fmla="*/ 219 w 533"/>
                  <a:gd name="T27" fmla="*/ 124 h 506"/>
                  <a:gd name="T28" fmla="*/ 157 w 533"/>
                  <a:gd name="T29" fmla="*/ 106 h 506"/>
                  <a:gd name="T30" fmla="*/ 119 w 533"/>
                  <a:gd name="T31" fmla="*/ 106 h 506"/>
                  <a:gd name="T32" fmla="*/ 117 w 533"/>
                  <a:gd name="T33" fmla="*/ 191 h 506"/>
                  <a:gd name="T34" fmla="*/ 120 w 533"/>
                  <a:gd name="T35" fmla="*/ 221 h 506"/>
                  <a:gd name="T36" fmla="*/ 102 w 533"/>
                  <a:gd name="T37" fmla="*/ 233 h 506"/>
                  <a:gd name="T38" fmla="*/ 46 w 533"/>
                  <a:gd name="T39" fmla="*/ 264 h 506"/>
                  <a:gd name="T40" fmla="*/ 47 w 533"/>
                  <a:gd name="T41" fmla="*/ 289 h 506"/>
                  <a:gd name="T42" fmla="*/ 16 w 533"/>
                  <a:gd name="T43" fmla="*/ 318 h 506"/>
                  <a:gd name="T44" fmla="*/ 12 w 533"/>
                  <a:gd name="T45" fmla="*/ 372 h 506"/>
                  <a:gd name="T46" fmla="*/ 26 w 533"/>
                  <a:gd name="T47" fmla="*/ 416 h 506"/>
                  <a:gd name="T48" fmla="*/ 47 w 533"/>
                  <a:gd name="T49" fmla="*/ 469 h 506"/>
                  <a:gd name="T50" fmla="*/ 49 w 533"/>
                  <a:gd name="T51"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3" h="506">
                    <a:moveTo>
                      <a:pt x="49" y="497"/>
                    </a:moveTo>
                    <a:cubicBezTo>
                      <a:pt x="60" y="506"/>
                      <a:pt x="70" y="493"/>
                      <a:pt x="87" y="489"/>
                    </a:cubicBezTo>
                    <a:cubicBezTo>
                      <a:pt x="101" y="487"/>
                      <a:pt x="145" y="490"/>
                      <a:pt x="167" y="480"/>
                    </a:cubicBezTo>
                    <a:cubicBezTo>
                      <a:pt x="191" y="469"/>
                      <a:pt x="236" y="394"/>
                      <a:pt x="268" y="395"/>
                    </a:cubicBezTo>
                    <a:cubicBezTo>
                      <a:pt x="284" y="396"/>
                      <a:pt x="286" y="413"/>
                      <a:pt x="301" y="428"/>
                    </a:cubicBezTo>
                    <a:cubicBezTo>
                      <a:pt x="345" y="472"/>
                      <a:pt x="385" y="436"/>
                      <a:pt x="386" y="399"/>
                    </a:cubicBezTo>
                    <a:cubicBezTo>
                      <a:pt x="392" y="218"/>
                      <a:pt x="445" y="219"/>
                      <a:pt x="494" y="147"/>
                    </a:cubicBezTo>
                    <a:cubicBezTo>
                      <a:pt x="521" y="108"/>
                      <a:pt x="533" y="79"/>
                      <a:pt x="530" y="64"/>
                    </a:cubicBezTo>
                    <a:cubicBezTo>
                      <a:pt x="523" y="34"/>
                      <a:pt x="472" y="10"/>
                      <a:pt x="459" y="5"/>
                    </a:cubicBezTo>
                    <a:cubicBezTo>
                      <a:pt x="445" y="0"/>
                      <a:pt x="429" y="6"/>
                      <a:pt x="416" y="20"/>
                    </a:cubicBezTo>
                    <a:cubicBezTo>
                      <a:pt x="396" y="40"/>
                      <a:pt x="385" y="82"/>
                      <a:pt x="376" y="95"/>
                    </a:cubicBezTo>
                    <a:cubicBezTo>
                      <a:pt x="367" y="108"/>
                      <a:pt x="351" y="115"/>
                      <a:pt x="334" y="116"/>
                    </a:cubicBezTo>
                    <a:cubicBezTo>
                      <a:pt x="322" y="117"/>
                      <a:pt x="299" y="118"/>
                      <a:pt x="289" y="120"/>
                    </a:cubicBezTo>
                    <a:cubicBezTo>
                      <a:pt x="279" y="122"/>
                      <a:pt x="245" y="130"/>
                      <a:pt x="219" y="124"/>
                    </a:cubicBezTo>
                    <a:cubicBezTo>
                      <a:pt x="194" y="118"/>
                      <a:pt x="168" y="110"/>
                      <a:pt x="157" y="106"/>
                    </a:cubicBezTo>
                    <a:cubicBezTo>
                      <a:pt x="145" y="103"/>
                      <a:pt x="132" y="99"/>
                      <a:pt x="119" y="106"/>
                    </a:cubicBezTo>
                    <a:cubicBezTo>
                      <a:pt x="99" y="118"/>
                      <a:pt x="79" y="154"/>
                      <a:pt x="117" y="191"/>
                    </a:cubicBezTo>
                    <a:cubicBezTo>
                      <a:pt x="126" y="200"/>
                      <a:pt x="132" y="218"/>
                      <a:pt x="120" y="221"/>
                    </a:cubicBezTo>
                    <a:cubicBezTo>
                      <a:pt x="108" y="223"/>
                      <a:pt x="104" y="226"/>
                      <a:pt x="102" y="233"/>
                    </a:cubicBezTo>
                    <a:cubicBezTo>
                      <a:pt x="89" y="265"/>
                      <a:pt x="59" y="243"/>
                      <a:pt x="46" y="264"/>
                    </a:cubicBezTo>
                    <a:cubicBezTo>
                      <a:pt x="41" y="271"/>
                      <a:pt x="49" y="277"/>
                      <a:pt x="47" y="289"/>
                    </a:cubicBezTo>
                    <a:cubicBezTo>
                      <a:pt x="45" y="308"/>
                      <a:pt x="24" y="306"/>
                      <a:pt x="16" y="318"/>
                    </a:cubicBezTo>
                    <a:cubicBezTo>
                      <a:pt x="0" y="339"/>
                      <a:pt x="26" y="349"/>
                      <a:pt x="12" y="372"/>
                    </a:cubicBezTo>
                    <a:cubicBezTo>
                      <a:pt x="5" y="383"/>
                      <a:pt x="9" y="398"/>
                      <a:pt x="26" y="416"/>
                    </a:cubicBezTo>
                    <a:cubicBezTo>
                      <a:pt x="43" y="435"/>
                      <a:pt x="47" y="457"/>
                      <a:pt x="47" y="469"/>
                    </a:cubicBezTo>
                    <a:cubicBezTo>
                      <a:pt x="47" y="480"/>
                      <a:pt x="42" y="493"/>
                      <a:pt x="4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31">
                <a:extLst>
                  <a:ext uri="{FF2B5EF4-FFF2-40B4-BE49-F238E27FC236}">
                    <a16:creationId xmlns:a16="http://schemas.microsoft.com/office/drawing/2014/main" id="{A3A6B45F-A916-49A5-AADA-C23B79A15549}"/>
                  </a:ext>
                </a:extLst>
              </p:cNvPr>
              <p:cNvSpPr>
                <a:spLocks/>
              </p:cNvSpPr>
              <p:nvPr/>
            </p:nvSpPr>
            <p:spPr bwMode="auto">
              <a:xfrm>
                <a:off x="8051496" y="2276912"/>
                <a:ext cx="398463" cy="268288"/>
              </a:xfrm>
              <a:custGeom>
                <a:avLst/>
                <a:gdLst>
                  <a:gd name="T0" fmla="*/ 162 w 162"/>
                  <a:gd name="T1" fmla="*/ 95 h 109"/>
                  <a:gd name="T2" fmla="*/ 161 w 162"/>
                  <a:gd name="T3" fmla="*/ 91 h 109"/>
                  <a:gd name="T4" fmla="*/ 134 w 162"/>
                  <a:gd name="T5" fmla="*/ 48 h 109"/>
                  <a:gd name="T6" fmla="*/ 129 w 162"/>
                  <a:gd name="T7" fmla="*/ 30 h 109"/>
                  <a:gd name="T8" fmla="*/ 114 w 162"/>
                  <a:gd name="T9" fmla="*/ 14 h 109"/>
                  <a:gd name="T10" fmla="*/ 100 w 162"/>
                  <a:gd name="T11" fmla="*/ 9 h 109"/>
                  <a:gd name="T12" fmla="*/ 67 w 162"/>
                  <a:gd name="T13" fmla="*/ 1 h 109"/>
                  <a:gd name="T14" fmla="*/ 4 w 162"/>
                  <a:gd name="T15" fmla="*/ 33 h 109"/>
                  <a:gd name="T16" fmla="*/ 2 w 162"/>
                  <a:gd name="T17" fmla="*/ 38 h 109"/>
                  <a:gd name="T18" fmla="*/ 14 w 162"/>
                  <a:gd name="T19" fmla="*/ 51 h 109"/>
                  <a:gd name="T20" fmla="*/ 25 w 162"/>
                  <a:gd name="T21" fmla="*/ 56 h 109"/>
                  <a:gd name="T22" fmla="*/ 27 w 162"/>
                  <a:gd name="T23" fmla="*/ 65 h 109"/>
                  <a:gd name="T24" fmla="*/ 27 w 162"/>
                  <a:gd name="T25" fmla="*/ 75 h 109"/>
                  <a:gd name="T26" fmla="*/ 36 w 162"/>
                  <a:gd name="T27" fmla="*/ 79 h 109"/>
                  <a:gd name="T28" fmla="*/ 39 w 162"/>
                  <a:gd name="T29" fmla="*/ 72 h 109"/>
                  <a:gd name="T30" fmla="*/ 47 w 162"/>
                  <a:gd name="T31" fmla="*/ 63 h 109"/>
                  <a:gd name="T32" fmla="*/ 59 w 162"/>
                  <a:gd name="T33" fmla="*/ 65 h 109"/>
                  <a:gd name="T34" fmla="*/ 68 w 162"/>
                  <a:gd name="T35" fmla="*/ 73 h 109"/>
                  <a:gd name="T36" fmla="*/ 76 w 162"/>
                  <a:gd name="T37" fmla="*/ 69 h 109"/>
                  <a:gd name="T38" fmla="*/ 89 w 162"/>
                  <a:gd name="T39" fmla="*/ 63 h 109"/>
                  <a:gd name="T40" fmla="*/ 89 w 162"/>
                  <a:gd name="T41" fmla="*/ 64 h 109"/>
                  <a:gd name="T42" fmla="*/ 91 w 162"/>
                  <a:gd name="T43" fmla="*/ 72 h 109"/>
                  <a:gd name="T44" fmla="*/ 85 w 162"/>
                  <a:gd name="T45" fmla="*/ 79 h 109"/>
                  <a:gd name="T46" fmla="*/ 77 w 162"/>
                  <a:gd name="T47" fmla="*/ 93 h 109"/>
                  <a:gd name="T48" fmla="*/ 78 w 162"/>
                  <a:gd name="T49" fmla="*/ 101 h 109"/>
                  <a:gd name="T50" fmla="*/ 82 w 162"/>
                  <a:gd name="T51" fmla="*/ 103 h 109"/>
                  <a:gd name="T52" fmla="*/ 153 w 162"/>
                  <a:gd name="T53" fmla="*/ 103 h 109"/>
                  <a:gd name="T54" fmla="*/ 162 w 162"/>
                  <a:gd name="T55"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 h="109">
                    <a:moveTo>
                      <a:pt x="162" y="95"/>
                    </a:moveTo>
                    <a:cubicBezTo>
                      <a:pt x="162" y="94"/>
                      <a:pt x="161" y="92"/>
                      <a:pt x="161" y="91"/>
                    </a:cubicBezTo>
                    <a:cubicBezTo>
                      <a:pt x="154" y="76"/>
                      <a:pt x="140" y="64"/>
                      <a:pt x="134" y="48"/>
                    </a:cubicBezTo>
                    <a:cubicBezTo>
                      <a:pt x="132" y="42"/>
                      <a:pt x="131" y="36"/>
                      <a:pt x="129" y="30"/>
                    </a:cubicBezTo>
                    <a:cubicBezTo>
                      <a:pt x="126" y="23"/>
                      <a:pt x="121" y="18"/>
                      <a:pt x="114" y="14"/>
                    </a:cubicBezTo>
                    <a:cubicBezTo>
                      <a:pt x="110" y="11"/>
                      <a:pt x="105" y="10"/>
                      <a:pt x="100" y="9"/>
                    </a:cubicBezTo>
                    <a:cubicBezTo>
                      <a:pt x="89" y="5"/>
                      <a:pt x="79" y="2"/>
                      <a:pt x="67" y="1"/>
                    </a:cubicBezTo>
                    <a:cubicBezTo>
                      <a:pt x="43" y="0"/>
                      <a:pt x="18" y="12"/>
                      <a:pt x="4" y="33"/>
                    </a:cubicBezTo>
                    <a:cubicBezTo>
                      <a:pt x="3" y="34"/>
                      <a:pt x="2" y="36"/>
                      <a:pt x="2" y="38"/>
                    </a:cubicBezTo>
                    <a:cubicBezTo>
                      <a:pt x="0" y="44"/>
                      <a:pt x="7" y="49"/>
                      <a:pt x="14" y="51"/>
                    </a:cubicBezTo>
                    <a:cubicBezTo>
                      <a:pt x="18" y="52"/>
                      <a:pt x="22" y="53"/>
                      <a:pt x="25" y="56"/>
                    </a:cubicBezTo>
                    <a:cubicBezTo>
                      <a:pt x="27" y="58"/>
                      <a:pt x="27" y="62"/>
                      <a:pt x="27" y="65"/>
                    </a:cubicBezTo>
                    <a:cubicBezTo>
                      <a:pt x="26" y="69"/>
                      <a:pt x="26" y="72"/>
                      <a:pt x="27" y="75"/>
                    </a:cubicBezTo>
                    <a:cubicBezTo>
                      <a:pt x="29" y="78"/>
                      <a:pt x="33" y="80"/>
                      <a:pt x="36" y="79"/>
                    </a:cubicBezTo>
                    <a:cubicBezTo>
                      <a:pt x="38" y="77"/>
                      <a:pt x="38" y="75"/>
                      <a:pt x="39" y="72"/>
                    </a:cubicBezTo>
                    <a:cubicBezTo>
                      <a:pt x="40" y="68"/>
                      <a:pt x="43" y="65"/>
                      <a:pt x="47" y="63"/>
                    </a:cubicBezTo>
                    <a:cubicBezTo>
                      <a:pt x="51" y="61"/>
                      <a:pt x="56" y="62"/>
                      <a:pt x="59" y="65"/>
                    </a:cubicBezTo>
                    <a:cubicBezTo>
                      <a:pt x="62" y="67"/>
                      <a:pt x="64" y="72"/>
                      <a:pt x="68" y="73"/>
                    </a:cubicBezTo>
                    <a:cubicBezTo>
                      <a:pt x="71" y="73"/>
                      <a:pt x="73" y="71"/>
                      <a:pt x="76" y="69"/>
                    </a:cubicBezTo>
                    <a:cubicBezTo>
                      <a:pt x="80" y="66"/>
                      <a:pt x="84" y="64"/>
                      <a:pt x="89" y="63"/>
                    </a:cubicBezTo>
                    <a:cubicBezTo>
                      <a:pt x="89" y="64"/>
                      <a:pt x="89" y="64"/>
                      <a:pt x="89" y="64"/>
                    </a:cubicBezTo>
                    <a:cubicBezTo>
                      <a:pt x="92" y="66"/>
                      <a:pt x="92" y="70"/>
                      <a:pt x="91" y="72"/>
                    </a:cubicBezTo>
                    <a:cubicBezTo>
                      <a:pt x="89" y="75"/>
                      <a:pt x="87" y="77"/>
                      <a:pt x="85" y="79"/>
                    </a:cubicBezTo>
                    <a:cubicBezTo>
                      <a:pt x="82" y="83"/>
                      <a:pt x="79" y="88"/>
                      <a:pt x="77" y="93"/>
                    </a:cubicBezTo>
                    <a:cubicBezTo>
                      <a:pt x="76" y="96"/>
                      <a:pt x="76" y="99"/>
                      <a:pt x="78" y="101"/>
                    </a:cubicBezTo>
                    <a:cubicBezTo>
                      <a:pt x="79" y="102"/>
                      <a:pt x="80" y="102"/>
                      <a:pt x="82" y="103"/>
                    </a:cubicBezTo>
                    <a:cubicBezTo>
                      <a:pt x="105" y="109"/>
                      <a:pt x="130" y="109"/>
                      <a:pt x="153" y="103"/>
                    </a:cubicBezTo>
                    <a:cubicBezTo>
                      <a:pt x="157" y="102"/>
                      <a:pt x="162" y="100"/>
                      <a:pt x="162"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32">
                <a:extLst>
                  <a:ext uri="{FF2B5EF4-FFF2-40B4-BE49-F238E27FC236}">
                    <a16:creationId xmlns:a16="http://schemas.microsoft.com/office/drawing/2014/main" id="{301775FD-D2C2-45C5-98FE-CEA0A2BA33E0}"/>
                  </a:ext>
                </a:extLst>
              </p:cNvPr>
              <p:cNvSpPr>
                <a:spLocks/>
              </p:cNvSpPr>
              <p:nvPr/>
            </p:nvSpPr>
            <p:spPr bwMode="auto">
              <a:xfrm>
                <a:off x="7930846" y="2407087"/>
                <a:ext cx="176213" cy="103188"/>
              </a:xfrm>
              <a:custGeom>
                <a:avLst/>
                <a:gdLst>
                  <a:gd name="T0" fmla="*/ 69 w 72"/>
                  <a:gd name="T1" fmla="*/ 34 h 42"/>
                  <a:gd name="T2" fmla="*/ 72 w 72"/>
                  <a:gd name="T3" fmla="*/ 28 h 42"/>
                  <a:gd name="T4" fmla="*/ 70 w 72"/>
                  <a:gd name="T5" fmla="*/ 23 h 42"/>
                  <a:gd name="T6" fmla="*/ 66 w 72"/>
                  <a:gd name="T7" fmla="*/ 14 h 42"/>
                  <a:gd name="T8" fmla="*/ 50 w 72"/>
                  <a:gd name="T9" fmla="*/ 5 h 42"/>
                  <a:gd name="T10" fmla="*/ 31 w 72"/>
                  <a:gd name="T11" fmla="*/ 3 h 42"/>
                  <a:gd name="T12" fmla="*/ 13 w 72"/>
                  <a:gd name="T13" fmla="*/ 1 h 42"/>
                  <a:gd name="T14" fmla="*/ 1 w 72"/>
                  <a:gd name="T15" fmla="*/ 12 h 42"/>
                  <a:gd name="T16" fmla="*/ 8 w 72"/>
                  <a:gd name="T17" fmla="*/ 24 h 42"/>
                  <a:gd name="T18" fmla="*/ 23 w 72"/>
                  <a:gd name="T19" fmla="*/ 30 h 42"/>
                  <a:gd name="T20" fmla="*/ 46 w 72"/>
                  <a:gd name="T21" fmla="*/ 41 h 42"/>
                  <a:gd name="T22" fmla="*/ 69 w 72"/>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42">
                    <a:moveTo>
                      <a:pt x="69" y="34"/>
                    </a:moveTo>
                    <a:cubicBezTo>
                      <a:pt x="70" y="33"/>
                      <a:pt x="72" y="30"/>
                      <a:pt x="72" y="28"/>
                    </a:cubicBezTo>
                    <a:cubicBezTo>
                      <a:pt x="72" y="26"/>
                      <a:pt x="71" y="24"/>
                      <a:pt x="70" y="23"/>
                    </a:cubicBezTo>
                    <a:cubicBezTo>
                      <a:pt x="69" y="20"/>
                      <a:pt x="68" y="17"/>
                      <a:pt x="66" y="14"/>
                    </a:cubicBezTo>
                    <a:cubicBezTo>
                      <a:pt x="63" y="9"/>
                      <a:pt x="56" y="6"/>
                      <a:pt x="50" y="5"/>
                    </a:cubicBezTo>
                    <a:cubicBezTo>
                      <a:pt x="44" y="3"/>
                      <a:pt x="37" y="3"/>
                      <a:pt x="31" y="3"/>
                    </a:cubicBezTo>
                    <a:cubicBezTo>
                      <a:pt x="25" y="2"/>
                      <a:pt x="19" y="0"/>
                      <a:pt x="13" y="1"/>
                    </a:cubicBezTo>
                    <a:cubicBezTo>
                      <a:pt x="7" y="2"/>
                      <a:pt x="1" y="6"/>
                      <a:pt x="1" y="12"/>
                    </a:cubicBezTo>
                    <a:cubicBezTo>
                      <a:pt x="0" y="17"/>
                      <a:pt x="4" y="22"/>
                      <a:pt x="8" y="24"/>
                    </a:cubicBezTo>
                    <a:cubicBezTo>
                      <a:pt x="13" y="27"/>
                      <a:pt x="18" y="28"/>
                      <a:pt x="23" y="30"/>
                    </a:cubicBezTo>
                    <a:cubicBezTo>
                      <a:pt x="30" y="33"/>
                      <a:pt x="39" y="37"/>
                      <a:pt x="46" y="41"/>
                    </a:cubicBezTo>
                    <a:cubicBezTo>
                      <a:pt x="54" y="42"/>
                      <a:pt x="62" y="40"/>
                      <a:pt x="6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33">
                <a:extLst>
                  <a:ext uri="{FF2B5EF4-FFF2-40B4-BE49-F238E27FC236}">
                    <a16:creationId xmlns:a16="http://schemas.microsoft.com/office/drawing/2014/main" id="{49318DBF-F7F8-4E54-9E1B-8F67114A5CBA}"/>
                  </a:ext>
                </a:extLst>
              </p:cNvPr>
              <p:cNvSpPr>
                <a:spLocks/>
              </p:cNvSpPr>
              <p:nvPr/>
            </p:nvSpPr>
            <p:spPr bwMode="auto">
              <a:xfrm>
                <a:off x="8384871" y="2222937"/>
                <a:ext cx="219075" cy="276225"/>
              </a:xfrm>
              <a:custGeom>
                <a:avLst/>
                <a:gdLst>
                  <a:gd name="T0" fmla="*/ 64 w 89"/>
                  <a:gd name="T1" fmla="*/ 61 h 112"/>
                  <a:gd name="T2" fmla="*/ 77 w 89"/>
                  <a:gd name="T3" fmla="*/ 53 h 112"/>
                  <a:gd name="T4" fmla="*/ 82 w 89"/>
                  <a:gd name="T5" fmla="*/ 44 h 112"/>
                  <a:gd name="T6" fmla="*/ 81 w 89"/>
                  <a:gd name="T7" fmla="*/ 23 h 112"/>
                  <a:gd name="T8" fmla="*/ 86 w 89"/>
                  <a:gd name="T9" fmla="*/ 14 h 112"/>
                  <a:gd name="T10" fmla="*/ 86 w 89"/>
                  <a:gd name="T11" fmla="*/ 3 h 112"/>
                  <a:gd name="T12" fmla="*/ 72 w 89"/>
                  <a:gd name="T13" fmla="*/ 5 h 112"/>
                  <a:gd name="T14" fmla="*/ 58 w 89"/>
                  <a:gd name="T15" fmla="*/ 14 h 112"/>
                  <a:gd name="T16" fmla="*/ 54 w 89"/>
                  <a:gd name="T17" fmla="*/ 16 h 112"/>
                  <a:gd name="T18" fmla="*/ 49 w 89"/>
                  <a:gd name="T19" fmla="*/ 15 h 112"/>
                  <a:gd name="T20" fmla="*/ 34 w 89"/>
                  <a:gd name="T21" fmla="*/ 8 h 112"/>
                  <a:gd name="T22" fmla="*/ 22 w 89"/>
                  <a:gd name="T23" fmla="*/ 5 h 112"/>
                  <a:gd name="T24" fmla="*/ 10 w 89"/>
                  <a:gd name="T25" fmla="*/ 8 h 112"/>
                  <a:gd name="T26" fmla="*/ 5 w 89"/>
                  <a:gd name="T27" fmla="*/ 32 h 112"/>
                  <a:gd name="T28" fmla="*/ 1 w 89"/>
                  <a:gd name="T29" fmla="*/ 41 h 112"/>
                  <a:gd name="T30" fmla="*/ 7 w 89"/>
                  <a:gd name="T31" fmla="*/ 57 h 112"/>
                  <a:gd name="T32" fmla="*/ 18 w 89"/>
                  <a:gd name="T33" fmla="*/ 69 h 112"/>
                  <a:gd name="T34" fmla="*/ 24 w 89"/>
                  <a:gd name="T35" fmla="*/ 84 h 112"/>
                  <a:gd name="T36" fmla="*/ 41 w 89"/>
                  <a:gd name="T37" fmla="*/ 110 h 112"/>
                  <a:gd name="T38" fmla="*/ 45 w 89"/>
                  <a:gd name="T39" fmla="*/ 112 h 112"/>
                  <a:gd name="T40" fmla="*/ 49 w 89"/>
                  <a:gd name="T41" fmla="*/ 110 h 112"/>
                  <a:gd name="T42" fmla="*/ 47 w 89"/>
                  <a:gd name="T43" fmla="*/ 111 h 112"/>
                  <a:gd name="T44" fmla="*/ 59 w 89"/>
                  <a:gd name="T45" fmla="*/ 82 h 112"/>
                  <a:gd name="T46" fmla="*/ 64 w 89"/>
                  <a:gd name="T47" fmla="*/ 6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112">
                    <a:moveTo>
                      <a:pt x="64" y="61"/>
                    </a:moveTo>
                    <a:cubicBezTo>
                      <a:pt x="68" y="58"/>
                      <a:pt x="73" y="56"/>
                      <a:pt x="77" y="53"/>
                    </a:cubicBezTo>
                    <a:cubicBezTo>
                      <a:pt x="80" y="51"/>
                      <a:pt x="82" y="47"/>
                      <a:pt x="82" y="44"/>
                    </a:cubicBezTo>
                    <a:cubicBezTo>
                      <a:pt x="83" y="37"/>
                      <a:pt x="79" y="30"/>
                      <a:pt x="81" y="23"/>
                    </a:cubicBezTo>
                    <a:cubicBezTo>
                      <a:pt x="82" y="20"/>
                      <a:pt x="85" y="17"/>
                      <a:pt x="86" y="14"/>
                    </a:cubicBezTo>
                    <a:cubicBezTo>
                      <a:pt x="88" y="10"/>
                      <a:pt x="89" y="6"/>
                      <a:pt x="86" y="3"/>
                    </a:cubicBezTo>
                    <a:cubicBezTo>
                      <a:pt x="82" y="0"/>
                      <a:pt x="76" y="2"/>
                      <a:pt x="72" y="5"/>
                    </a:cubicBezTo>
                    <a:cubicBezTo>
                      <a:pt x="67" y="8"/>
                      <a:pt x="63" y="11"/>
                      <a:pt x="58" y="14"/>
                    </a:cubicBezTo>
                    <a:cubicBezTo>
                      <a:pt x="57" y="15"/>
                      <a:pt x="55" y="15"/>
                      <a:pt x="54" y="16"/>
                    </a:cubicBezTo>
                    <a:cubicBezTo>
                      <a:pt x="53" y="16"/>
                      <a:pt x="51" y="15"/>
                      <a:pt x="49" y="15"/>
                    </a:cubicBezTo>
                    <a:cubicBezTo>
                      <a:pt x="44" y="12"/>
                      <a:pt x="39" y="10"/>
                      <a:pt x="34" y="8"/>
                    </a:cubicBezTo>
                    <a:cubicBezTo>
                      <a:pt x="30" y="7"/>
                      <a:pt x="26" y="5"/>
                      <a:pt x="22" y="5"/>
                    </a:cubicBezTo>
                    <a:cubicBezTo>
                      <a:pt x="18" y="4"/>
                      <a:pt x="13" y="5"/>
                      <a:pt x="10" y="8"/>
                    </a:cubicBezTo>
                    <a:cubicBezTo>
                      <a:pt x="5" y="14"/>
                      <a:pt x="8" y="24"/>
                      <a:pt x="5" y="32"/>
                    </a:cubicBezTo>
                    <a:cubicBezTo>
                      <a:pt x="4" y="35"/>
                      <a:pt x="2" y="38"/>
                      <a:pt x="1" y="41"/>
                    </a:cubicBezTo>
                    <a:cubicBezTo>
                      <a:pt x="0" y="47"/>
                      <a:pt x="3" y="52"/>
                      <a:pt x="7" y="57"/>
                    </a:cubicBezTo>
                    <a:cubicBezTo>
                      <a:pt x="10" y="61"/>
                      <a:pt x="15" y="64"/>
                      <a:pt x="18" y="69"/>
                    </a:cubicBezTo>
                    <a:cubicBezTo>
                      <a:pt x="21" y="74"/>
                      <a:pt x="22" y="79"/>
                      <a:pt x="24" y="84"/>
                    </a:cubicBezTo>
                    <a:cubicBezTo>
                      <a:pt x="27" y="94"/>
                      <a:pt x="33" y="103"/>
                      <a:pt x="41" y="110"/>
                    </a:cubicBezTo>
                    <a:cubicBezTo>
                      <a:pt x="42" y="111"/>
                      <a:pt x="44" y="112"/>
                      <a:pt x="45" y="112"/>
                    </a:cubicBezTo>
                    <a:cubicBezTo>
                      <a:pt x="47" y="112"/>
                      <a:pt x="48" y="111"/>
                      <a:pt x="49" y="110"/>
                    </a:cubicBezTo>
                    <a:cubicBezTo>
                      <a:pt x="47" y="111"/>
                      <a:pt x="47" y="111"/>
                      <a:pt x="47" y="111"/>
                    </a:cubicBezTo>
                    <a:cubicBezTo>
                      <a:pt x="53" y="102"/>
                      <a:pt x="58" y="93"/>
                      <a:pt x="59" y="82"/>
                    </a:cubicBezTo>
                    <a:cubicBezTo>
                      <a:pt x="60" y="75"/>
                      <a:pt x="59" y="66"/>
                      <a:pt x="6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nvGrpSpPr>
            <p:cNvPr id="25" name="Grupp 24">
              <a:extLst>
                <a:ext uri="{FF2B5EF4-FFF2-40B4-BE49-F238E27FC236}">
                  <a16:creationId xmlns:a16="http://schemas.microsoft.com/office/drawing/2014/main" id="{5676A108-70FC-4686-99E9-CD65FF10FCD3}"/>
                </a:ext>
              </a:extLst>
            </p:cNvPr>
            <p:cNvGrpSpPr/>
            <p:nvPr/>
          </p:nvGrpSpPr>
          <p:grpSpPr>
            <a:xfrm>
              <a:off x="8962578" y="1014546"/>
              <a:ext cx="609094" cy="779225"/>
              <a:chOff x="8173734" y="1179949"/>
              <a:chExt cx="744538" cy="952501"/>
            </a:xfrm>
          </p:grpSpPr>
          <p:sp>
            <p:nvSpPr>
              <p:cNvPr id="46" name="Freeform 11">
                <a:extLst>
                  <a:ext uri="{FF2B5EF4-FFF2-40B4-BE49-F238E27FC236}">
                    <a16:creationId xmlns:a16="http://schemas.microsoft.com/office/drawing/2014/main" id="{37B6E7EB-46E9-4099-AE35-F1046CDDF41E}"/>
                  </a:ext>
                </a:extLst>
              </p:cNvPr>
              <p:cNvSpPr>
                <a:spLocks/>
              </p:cNvSpPr>
              <p:nvPr/>
            </p:nvSpPr>
            <p:spPr bwMode="auto">
              <a:xfrm>
                <a:off x="8173734" y="1197412"/>
                <a:ext cx="698500" cy="808038"/>
              </a:xfrm>
              <a:custGeom>
                <a:avLst/>
                <a:gdLst>
                  <a:gd name="T0" fmla="*/ 34 w 284"/>
                  <a:gd name="T1" fmla="*/ 145 h 329"/>
                  <a:gd name="T2" fmla="*/ 81 w 284"/>
                  <a:gd name="T3" fmla="*/ 159 h 329"/>
                  <a:gd name="T4" fmla="*/ 43 w 284"/>
                  <a:gd name="T5" fmla="*/ 187 h 329"/>
                  <a:gd name="T6" fmla="*/ 23 w 284"/>
                  <a:gd name="T7" fmla="*/ 255 h 329"/>
                  <a:gd name="T8" fmla="*/ 39 w 284"/>
                  <a:gd name="T9" fmla="*/ 277 h 329"/>
                  <a:gd name="T10" fmla="*/ 53 w 284"/>
                  <a:gd name="T11" fmla="*/ 302 h 329"/>
                  <a:gd name="T12" fmla="*/ 87 w 284"/>
                  <a:gd name="T13" fmla="*/ 327 h 329"/>
                  <a:gd name="T14" fmla="*/ 109 w 284"/>
                  <a:gd name="T15" fmla="*/ 293 h 329"/>
                  <a:gd name="T16" fmla="*/ 126 w 284"/>
                  <a:gd name="T17" fmla="*/ 275 h 329"/>
                  <a:gd name="T18" fmla="*/ 177 w 284"/>
                  <a:gd name="T19" fmla="*/ 262 h 329"/>
                  <a:gd name="T20" fmla="*/ 200 w 284"/>
                  <a:gd name="T21" fmla="*/ 186 h 329"/>
                  <a:gd name="T22" fmla="*/ 232 w 284"/>
                  <a:gd name="T23" fmla="*/ 168 h 329"/>
                  <a:gd name="T24" fmla="*/ 226 w 284"/>
                  <a:gd name="T25" fmla="*/ 209 h 329"/>
                  <a:gd name="T26" fmla="*/ 263 w 284"/>
                  <a:gd name="T27" fmla="*/ 196 h 329"/>
                  <a:gd name="T28" fmla="*/ 280 w 284"/>
                  <a:gd name="T29" fmla="*/ 105 h 329"/>
                  <a:gd name="T30" fmla="*/ 252 w 284"/>
                  <a:gd name="T31" fmla="*/ 51 h 329"/>
                  <a:gd name="T32" fmla="*/ 215 w 284"/>
                  <a:gd name="T33" fmla="*/ 44 h 329"/>
                  <a:gd name="T34" fmla="*/ 212 w 284"/>
                  <a:gd name="T35" fmla="*/ 10 h 329"/>
                  <a:gd name="T36" fmla="*/ 160 w 284"/>
                  <a:gd name="T37" fmla="*/ 28 h 329"/>
                  <a:gd name="T38" fmla="*/ 153 w 284"/>
                  <a:gd name="T39" fmla="*/ 62 h 329"/>
                  <a:gd name="T40" fmla="*/ 120 w 284"/>
                  <a:gd name="T41" fmla="*/ 82 h 329"/>
                  <a:gd name="T42" fmla="*/ 69 w 284"/>
                  <a:gd name="T43" fmla="*/ 65 h 329"/>
                  <a:gd name="T44" fmla="*/ 32 w 284"/>
                  <a:gd name="T45" fmla="*/ 65 h 329"/>
                  <a:gd name="T46" fmla="*/ 1 w 284"/>
                  <a:gd name="T47" fmla="*/ 118 h 329"/>
                  <a:gd name="T48" fmla="*/ 34 w 284"/>
                  <a:gd name="T49" fmla="*/ 14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329">
                    <a:moveTo>
                      <a:pt x="34" y="145"/>
                    </a:moveTo>
                    <a:cubicBezTo>
                      <a:pt x="53" y="145"/>
                      <a:pt x="80" y="146"/>
                      <a:pt x="81" y="159"/>
                    </a:cubicBezTo>
                    <a:cubicBezTo>
                      <a:pt x="82" y="171"/>
                      <a:pt x="68" y="182"/>
                      <a:pt x="43" y="187"/>
                    </a:cubicBezTo>
                    <a:cubicBezTo>
                      <a:pt x="18" y="192"/>
                      <a:pt x="23" y="239"/>
                      <a:pt x="23" y="255"/>
                    </a:cubicBezTo>
                    <a:cubicBezTo>
                      <a:pt x="22" y="271"/>
                      <a:pt x="32" y="275"/>
                      <a:pt x="39" y="277"/>
                    </a:cubicBezTo>
                    <a:cubicBezTo>
                      <a:pt x="45" y="278"/>
                      <a:pt x="52" y="281"/>
                      <a:pt x="53" y="302"/>
                    </a:cubicBezTo>
                    <a:cubicBezTo>
                      <a:pt x="53" y="322"/>
                      <a:pt x="72" y="329"/>
                      <a:pt x="87" y="327"/>
                    </a:cubicBezTo>
                    <a:cubicBezTo>
                      <a:pt x="103" y="325"/>
                      <a:pt x="111" y="304"/>
                      <a:pt x="109" y="293"/>
                    </a:cubicBezTo>
                    <a:cubicBezTo>
                      <a:pt x="107" y="282"/>
                      <a:pt x="112" y="278"/>
                      <a:pt x="126" y="275"/>
                    </a:cubicBezTo>
                    <a:cubicBezTo>
                      <a:pt x="140" y="273"/>
                      <a:pt x="169" y="269"/>
                      <a:pt x="177" y="262"/>
                    </a:cubicBezTo>
                    <a:cubicBezTo>
                      <a:pt x="185" y="254"/>
                      <a:pt x="196" y="196"/>
                      <a:pt x="200" y="186"/>
                    </a:cubicBezTo>
                    <a:cubicBezTo>
                      <a:pt x="205" y="176"/>
                      <a:pt x="220" y="156"/>
                      <a:pt x="232" y="168"/>
                    </a:cubicBezTo>
                    <a:cubicBezTo>
                      <a:pt x="245" y="179"/>
                      <a:pt x="213" y="192"/>
                      <a:pt x="226" y="209"/>
                    </a:cubicBezTo>
                    <a:cubicBezTo>
                      <a:pt x="232" y="218"/>
                      <a:pt x="252" y="207"/>
                      <a:pt x="263" y="196"/>
                    </a:cubicBezTo>
                    <a:cubicBezTo>
                      <a:pt x="271" y="187"/>
                      <a:pt x="275" y="150"/>
                      <a:pt x="280" y="105"/>
                    </a:cubicBezTo>
                    <a:cubicBezTo>
                      <a:pt x="284" y="60"/>
                      <a:pt x="269" y="52"/>
                      <a:pt x="252" y="51"/>
                    </a:cubicBezTo>
                    <a:cubicBezTo>
                      <a:pt x="236" y="51"/>
                      <a:pt x="225" y="55"/>
                      <a:pt x="215" y="44"/>
                    </a:cubicBezTo>
                    <a:cubicBezTo>
                      <a:pt x="205" y="33"/>
                      <a:pt x="224" y="20"/>
                      <a:pt x="212" y="10"/>
                    </a:cubicBezTo>
                    <a:cubicBezTo>
                      <a:pt x="200" y="0"/>
                      <a:pt x="168" y="12"/>
                      <a:pt x="160" y="28"/>
                    </a:cubicBezTo>
                    <a:cubicBezTo>
                      <a:pt x="151" y="45"/>
                      <a:pt x="157" y="51"/>
                      <a:pt x="153" y="62"/>
                    </a:cubicBezTo>
                    <a:cubicBezTo>
                      <a:pt x="149" y="73"/>
                      <a:pt x="133" y="81"/>
                      <a:pt x="120" y="82"/>
                    </a:cubicBezTo>
                    <a:cubicBezTo>
                      <a:pt x="100" y="82"/>
                      <a:pt x="80" y="73"/>
                      <a:pt x="69" y="65"/>
                    </a:cubicBezTo>
                    <a:cubicBezTo>
                      <a:pt x="58" y="57"/>
                      <a:pt x="46" y="53"/>
                      <a:pt x="32" y="65"/>
                    </a:cubicBezTo>
                    <a:cubicBezTo>
                      <a:pt x="19" y="77"/>
                      <a:pt x="0" y="105"/>
                      <a:pt x="1" y="118"/>
                    </a:cubicBezTo>
                    <a:cubicBezTo>
                      <a:pt x="3" y="131"/>
                      <a:pt x="15" y="146"/>
                      <a:pt x="34" y="1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7">
                <a:extLst>
                  <a:ext uri="{FF2B5EF4-FFF2-40B4-BE49-F238E27FC236}">
                    <a16:creationId xmlns:a16="http://schemas.microsoft.com/office/drawing/2014/main" id="{DA13CFD3-EB60-4354-B5CF-3A02FE3DB564}"/>
                  </a:ext>
                </a:extLst>
              </p:cNvPr>
              <p:cNvSpPr>
                <a:spLocks/>
              </p:cNvSpPr>
              <p:nvPr/>
            </p:nvSpPr>
            <p:spPr bwMode="auto">
              <a:xfrm>
                <a:off x="8796034" y="1179949"/>
                <a:ext cx="122238" cy="134938"/>
              </a:xfrm>
              <a:custGeom>
                <a:avLst/>
                <a:gdLst>
                  <a:gd name="T0" fmla="*/ 40 w 50"/>
                  <a:gd name="T1" fmla="*/ 41 h 55"/>
                  <a:gd name="T2" fmla="*/ 44 w 50"/>
                  <a:gd name="T3" fmla="*/ 13 h 55"/>
                  <a:gd name="T4" fmla="*/ 24 w 50"/>
                  <a:gd name="T5" fmla="*/ 4 h 55"/>
                  <a:gd name="T6" fmla="*/ 4 w 50"/>
                  <a:gd name="T7" fmla="*/ 25 h 55"/>
                  <a:gd name="T8" fmla="*/ 5 w 50"/>
                  <a:gd name="T9" fmla="*/ 47 h 55"/>
                  <a:gd name="T10" fmla="*/ 40 w 50"/>
                  <a:gd name="T11" fmla="*/ 41 h 55"/>
                </a:gdLst>
                <a:ahLst/>
                <a:cxnLst>
                  <a:cxn ang="0">
                    <a:pos x="T0" y="T1"/>
                  </a:cxn>
                  <a:cxn ang="0">
                    <a:pos x="T2" y="T3"/>
                  </a:cxn>
                  <a:cxn ang="0">
                    <a:pos x="T4" y="T5"/>
                  </a:cxn>
                  <a:cxn ang="0">
                    <a:pos x="T6" y="T7"/>
                  </a:cxn>
                  <a:cxn ang="0">
                    <a:pos x="T8" y="T9"/>
                  </a:cxn>
                  <a:cxn ang="0">
                    <a:pos x="T10" y="T11"/>
                  </a:cxn>
                </a:cxnLst>
                <a:rect l="0" t="0" r="r" b="b"/>
                <a:pathLst>
                  <a:path w="50" h="55">
                    <a:moveTo>
                      <a:pt x="40" y="41"/>
                    </a:moveTo>
                    <a:cubicBezTo>
                      <a:pt x="50" y="37"/>
                      <a:pt x="45" y="18"/>
                      <a:pt x="44" y="13"/>
                    </a:cubicBezTo>
                    <a:cubicBezTo>
                      <a:pt x="43" y="8"/>
                      <a:pt x="31" y="0"/>
                      <a:pt x="24" y="4"/>
                    </a:cubicBezTo>
                    <a:cubicBezTo>
                      <a:pt x="16" y="8"/>
                      <a:pt x="5" y="16"/>
                      <a:pt x="4" y="25"/>
                    </a:cubicBezTo>
                    <a:cubicBezTo>
                      <a:pt x="4" y="25"/>
                      <a:pt x="0" y="39"/>
                      <a:pt x="5" y="47"/>
                    </a:cubicBezTo>
                    <a:cubicBezTo>
                      <a:pt x="10" y="55"/>
                      <a:pt x="30" y="46"/>
                      <a:pt x="40"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34">
                <a:extLst>
                  <a:ext uri="{FF2B5EF4-FFF2-40B4-BE49-F238E27FC236}">
                    <a16:creationId xmlns:a16="http://schemas.microsoft.com/office/drawing/2014/main" id="{9D64564B-F66B-4B40-B1A3-7EEA95914D0A}"/>
                  </a:ext>
                </a:extLst>
              </p:cNvPr>
              <p:cNvSpPr>
                <a:spLocks/>
              </p:cNvSpPr>
              <p:nvPr/>
            </p:nvSpPr>
            <p:spPr bwMode="auto">
              <a:xfrm>
                <a:off x="8429321" y="2000687"/>
                <a:ext cx="125413" cy="95250"/>
              </a:xfrm>
              <a:custGeom>
                <a:avLst/>
                <a:gdLst>
                  <a:gd name="T0" fmla="*/ 7 w 51"/>
                  <a:gd name="T1" fmla="*/ 38 h 39"/>
                  <a:gd name="T2" fmla="*/ 12 w 51"/>
                  <a:gd name="T3" fmla="*/ 39 h 39"/>
                  <a:gd name="T4" fmla="*/ 20 w 51"/>
                  <a:gd name="T5" fmla="*/ 38 h 39"/>
                  <a:gd name="T6" fmla="*/ 31 w 51"/>
                  <a:gd name="T7" fmla="*/ 34 h 39"/>
                  <a:gd name="T8" fmla="*/ 40 w 51"/>
                  <a:gd name="T9" fmla="*/ 30 h 39"/>
                  <a:gd name="T10" fmla="*/ 50 w 51"/>
                  <a:gd name="T11" fmla="*/ 24 h 39"/>
                  <a:gd name="T12" fmla="*/ 49 w 51"/>
                  <a:gd name="T13" fmla="*/ 17 h 39"/>
                  <a:gd name="T14" fmla="*/ 45 w 51"/>
                  <a:gd name="T15" fmla="*/ 6 h 39"/>
                  <a:gd name="T16" fmla="*/ 42 w 51"/>
                  <a:gd name="T17" fmla="*/ 1 h 39"/>
                  <a:gd name="T18" fmla="*/ 37 w 51"/>
                  <a:gd name="T19" fmla="*/ 1 h 39"/>
                  <a:gd name="T20" fmla="*/ 16 w 51"/>
                  <a:gd name="T21" fmla="*/ 6 h 39"/>
                  <a:gd name="T22" fmla="*/ 3 w 51"/>
                  <a:gd name="T23" fmla="*/ 14 h 39"/>
                  <a:gd name="T24" fmla="*/ 1 w 51"/>
                  <a:gd name="T25" fmla="*/ 30 h 39"/>
                  <a:gd name="T26" fmla="*/ 7 w 51"/>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39">
                    <a:moveTo>
                      <a:pt x="7" y="38"/>
                    </a:moveTo>
                    <a:cubicBezTo>
                      <a:pt x="9" y="39"/>
                      <a:pt x="11" y="39"/>
                      <a:pt x="12" y="39"/>
                    </a:cubicBezTo>
                    <a:cubicBezTo>
                      <a:pt x="15" y="39"/>
                      <a:pt x="18" y="39"/>
                      <a:pt x="20" y="38"/>
                    </a:cubicBezTo>
                    <a:cubicBezTo>
                      <a:pt x="31" y="34"/>
                      <a:pt x="31" y="34"/>
                      <a:pt x="31" y="34"/>
                    </a:cubicBezTo>
                    <a:cubicBezTo>
                      <a:pt x="34" y="33"/>
                      <a:pt x="37" y="32"/>
                      <a:pt x="40" y="30"/>
                    </a:cubicBezTo>
                    <a:cubicBezTo>
                      <a:pt x="42" y="27"/>
                      <a:pt x="48" y="27"/>
                      <a:pt x="50" y="24"/>
                    </a:cubicBezTo>
                    <a:cubicBezTo>
                      <a:pt x="51" y="22"/>
                      <a:pt x="50" y="19"/>
                      <a:pt x="49" y="17"/>
                    </a:cubicBezTo>
                    <a:cubicBezTo>
                      <a:pt x="48" y="13"/>
                      <a:pt x="46" y="10"/>
                      <a:pt x="45" y="6"/>
                    </a:cubicBezTo>
                    <a:cubicBezTo>
                      <a:pt x="44" y="4"/>
                      <a:pt x="44" y="2"/>
                      <a:pt x="42" y="1"/>
                    </a:cubicBezTo>
                    <a:cubicBezTo>
                      <a:pt x="41" y="1"/>
                      <a:pt x="39" y="0"/>
                      <a:pt x="37" y="1"/>
                    </a:cubicBezTo>
                    <a:cubicBezTo>
                      <a:pt x="30" y="1"/>
                      <a:pt x="23" y="3"/>
                      <a:pt x="16" y="6"/>
                    </a:cubicBezTo>
                    <a:cubicBezTo>
                      <a:pt x="11" y="8"/>
                      <a:pt x="6" y="10"/>
                      <a:pt x="3" y="14"/>
                    </a:cubicBezTo>
                    <a:cubicBezTo>
                      <a:pt x="0" y="18"/>
                      <a:pt x="0" y="25"/>
                      <a:pt x="1" y="30"/>
                    </a:cubicBezTo>
                    <a:cubicBezTo>
                      <a:pt x="2" y="33"/>
                      <a:pt x="4" y="36"/>
                      <a:pt x="7"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35">
                <a:extLst>
                  <a:ext uri="{FF2B5EF4-FFF2-40B4-BE49-F238E27FC236}">
                    <a16:creationId xmlns:a16="http://schemas.microsoft.com/office/drawing/2014/main" id="{3C41F0A1-C19C-4107-B7E6-550410E53890}"/>
                  </a:ext>
                </a:extLst>
              </p:cNvPr>
              <p:cNvSpPr>
                <a:spLocks/>
              </p:cNvSpPr>
              <p:nvPr/>
            </p:nvSpPr>
            <p:spPr bwMode="auto">
              <a:xfrm>
                <a:off x="8276921" y="2064187"/>
                <a:ext cx="79375" cy="68263"/>
              </a:xfrm>
              <a:custGeom>
                <a:avLst/>
                <a:gdLst>
                  <a:gd name="T0" fmla="*/ 2 w 32"/>
                  <a:gd name="T1" fmla="*/ 13 h 28"/>
                  <a:gd name="T2" fmla="*/ 0 w 32"/>
                  <a:gd name="T3" fmla="*/ 19 h 28"/>
                  <a:gd name="T4" fmla="*/ 3 w 32"/>
                  <a:gd name="T5" fmla="*/ 25 h 28"/>
                  <a:gd name="T6" fmla="*/ 16 w 32"/>
                  <a:gd name="T7" fmla="*/ 27 h 28"/>
                  <a:gd name="T8" fmla="*/ 29 w 32"/>
                  <a:gd name="T9" fmla="*/ 18 h 28"/>
                  <a:gd name="T10" fmla="*/ 29 w 32"/>
                  <a:gd name="T11" fmla="*/ 4 h 28"/>
                  <a:gd name="T12" fmla="*/ 27 w 32"/>
                  <a:gd name="T13" fmla="*/ 1 h 28"/>
                  <a:gd name="T14" fmla="*/ 22 w 32"/>
                  <a:gd name="T15" fmla="*/ 0 h 28"/>
                  <a:gd name="T16" fmla="*/ 17 w 32"/>
                  <a:gd name="T17" fmla="*/ 0 h 28"/>
                  <a:gd name="T18" fmla="*/ 9 w 32"/>
                  <a:gd name="T19" fmla="*/ 2 h 28"/>
                  <a:gd name="T20" fmla="*/ 5 w 32"/>
                  <a:gd name="T21" fmla="*/ 8 h 28"/>
                  <a:gd name="T22" fmla="*/ 2 w 32"/>
                  <a:gd name="T23"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8">
                    <a:moveTo>
                      <a:pt x="2" y="13"/>
                    </a:moveTo>
                    <a:cubicBezTo>
                      <a:pt x="1" y="15"/>
                      <a:pt x="0" y="17"/>
                      <a:pt x="0" y="19"/>
                    </a:cubicBezTo>
                    <a:cubicBezTo>
                      <a:pt x="0" y="21"/>
                      <a:pt x="1" y="23"/>
                      <a:pt x="3" y="25"/>
                    </a:cubicBezTo>
                    <a:cubicBezTo>
                      <a:pt x="7" y="27"/>
                      <a:pt x="11" y="28"/>
                      <a:pt x="16" y="27"/>
                    </a:cubicBezTo>
                    <a:cubicBezTo>
                      <a:pt x="21" y="26"/>
                      <a:pt x="26" y="23"/>
                      <a:pt x="29" y="18"/>
                    </a:cubicBezTo>
                    <a:cubicBezTo>
                      <a:pt x="31" y="14"/>
                      <a:pt x="32" y="8"/>
                      <a:pt x="29" y="4"/>
                    </a:cubicBezTo>
                    <a:cubicBezTo>
                      <a:pt x="29" y="3"/>
                      <a:pt x="28" y="2"/>
                      <a:pt x="27" y="1"/>
                    </a:cubicBezTo>
                    <a:cubicBezTo>
                      <a:pt x="26" y="0"/>
                      <a:pt x="24" y="0"/>
                      <a:pt x="22" y="0"/>
                    </a:cubicBezTo>
                    <a:cubicBezTo>
                      <a:pt x="20" y="0"/>
                      <a:pt x="19" y="0"/>
                      <a:pt x="17" y="0"/>
                    </a:cubicBezTo>
                    <a:cubicBezTo>
                      <a:pt x="14" y="0"/>
                      <a:pt x="12" y="1"/>
                      <a:pt x="9" y="2"/>
                    </a:cubicBezTo>
                    <a:cubicBezTo>
                      <a:pt x="8" y="4"/>
                      <a:pt x="6" y="6"/>
                      <a:pt x="5" y="8"/>
                    </a:cubicBezTo>
                    <a:cubicBezTo>
                      <a:pt x="4" y="10"/>
                      <a:pt x="3" y="12"/>
                      <a:pt x="2"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6" name="Rectangle 36">
              <a:extLst>
                <a:ext uri="{FF2B5EF4-FFF2-40B4-BE49-F238E27FC236}">
                  <a16:creationId xmlns:a16="http://schemas.microsoft.com/office/drawing/2014/main" id="{AE861DBE-955C-483B-BCFA-CEA9687A1097}"/>
                </a:ext>
              </a:extLst>
            </p:cNvPr>
            <p:cNvSpPr>
              <a:spLocks noChangeArrowheads="1"/>
            </p:cNvSpPr>
            <p:nvPr/>
          </p:nvSpPr>
          <p:spPr bwMode="auto">
            <a:xfrm>
              <a:off x="9188553" y="1223638"/>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12</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27" name="Rectangle 37">
              <a:extLst>
                <a:ext uri="{FF2B5EF4-FFF2-40B4-BE49-F238E27FC236}">
                  <a16:creationId xmlns:a16="http://schemas.microsoft.com/office/drawing/2014/main" id="{CCB78CE2-8E80-465A-84ED-46B3A5175BC3}"/>
                </a:ext>
              </a:extLst>
            </p:cNvPr>
            <p:cNvSpPr>
              <a:spLocks noChangeArrowheads="1"/>
            </p:cNvSpPr>
            <p:nvPr/>
          </p:nvSpPr>
          <p:spPr bwMode="auto">
            <a:xfrm>
              <a:off x="9827517" y="1223638"/>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11</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grpSp>
          <p:nvGrpSpPr>
            <p:cNvPr id="28" name="Grupp 27">
              <a:extLst>
                <a:ext uri="{FF2B5EF4-FFF2-40B4-BE49-F238E27FC236}">
                  <a16:creationId xmlns:a16="http://schemas.microsoft.com/office/drawing/2014/main" id="{E403C967-E7CF-4DD7-8CF3-C11170C60A9F}"/>
                </a:ext>
              </a:extLst>
            </p:cNvPr>
            <p:cNvGrpSpPr/>
            <p:nvPr/>
          </p:nvGrpSpPr>
          <p:grpSpPr>
            <a:xfrm>
              <a:off x="8841798" y="2257408"/>
              <a:ext cx="414288" cy="890913"/>
              <a:chOff x="8026096" y="2699187"/>
              <a:chExt cx="506413" cy="1089025"/>
            </a:xfrm>
          </p:grpSpPr>
          <p:sp>
            <p:nvSpPr>
              <p:cNvPr id="40" name="Freeform 18">
                <a:extLst>
                  <a:ext uri="{FF2B5EF4-FFF2-40B4-BE49-F238E27FC236}">
                    <a16:creationId xmlns:a16="http://schemas.microsoft.com/office/drawing/2014/main" id="{9C8E281A-48E1-4F06-B8E3-012EADB9C1B3}"/>
                  </a:ext>
                </a:extLst>
              </p:cNvPr>
              <p:cNvSpPr>
                <a:spLocks/>
              </p:cNvSpPr>
              <p:nvPr/>
            </p:nvSpPr>
            <p:spPr bwMode="auto">
              <a:xfrm>
                <a:off x="8189609" y="3083362"/>
                <a:ext cx="157163" cy="193675"/>
              </a:xfrm>
              <a:custGeom>
                <a:avLst/>
                <a:gdLst>
                  <a:gd name="T0" fmla="*/ 19 w 64"/>
                  <a:gd name="T1" fmla="*/ 42 h 79"/>
                  <a:gd name="T2" fmla="*/ 28 w 64"/>
                  <a:gd name="T3" fmla="*/ 53 h 79"/>
                  <a:gd name="T4" fmla="*/ 38 w 64"/>
                  <a:gd name="T5" fmla="*/ 61 h 79"/>
                  <a:gd name="T6" fmla="*/ 40 w 64"/>
                  <a:gd name="T7" fmla="*/ 64 h 79"/>
                  <a:gd name="T8" fmla="*/ 45 w 64"/>
                  <a:gd name="T9" fmla="*/ 72 h 79"/>
                  <a:gd name="T10" fmla="*/ 46 w 64"/>
                  <a:gd name="T11" fmla="*/ 72 h 79"/>
                  <a:gd name="T12" fmla="*/ 53 w 64"/>
                  <a:gd name="T13" fmla="*/ 77 h 79"/>
                  <a:gd name="T14" fmla="*/ 56 w 64"/>
                  <a:gd name="T15" fmla="*/ 69 h 79"/>
                  <a:gd name="T16" fmla="*/ 63 w 64"/>
                  <a:gd name="T17" fmla="*/ 52 h 79"/>
                  <a:gd name="T18" fmla="*/ 36 w 64"/>
                  <a:gd name="T19" fmla="*/ 11 h 79"/>
                  <a:gd name="T20" fmla="*/ 25 w 64"/>
                  <a:gd name="T21" fmla="*/ 7 h 79"/>
                  <a:gd name="T22" fmla="*/ 15 w 64"/>
                  <a:gd name="T23" fmla="*/ 3 h 79"/>
                  <a:gd name="T24" fmla="*/ 11 w 64"/>
                  <a:gd name="T25" fmla="*/ 11 h 79"/>
                  <a:gd name="T26" fmla="*/ 6 w 64"/>
                  <a:gd name="T27" fmla="*/ 19 h 79"/>
                  <a:gd name="T28" fmla="*/ 1 w 64"/>
                  <a:gd name="T29" fmla="*/ 21 h 79"/>
                  <a:gd name="T30" fmla="*/ 2 w 64"/>
                  <a:gd name="T31" fmla="*/ 26 h 79"/>
                  <a:gd name="T32" fmla="*/ 19 w 64"/>
                  <a:gd name="T33"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79">
                    <a:moveTo>
                      <a:pt x="19" y="42"/>
                    </a:moveTo>
                    <a:cubicBezTo>
                      <a:pt x="21" y="46"/>
                      <a:pt x="24" y="49"/>
                      <a:pt x="28" y="53"/>
                    </a:cubicBezTo>
                    <a:cubicBezTo>
                      <a:pt x="31" y="56"/>
                      <a:pt x="35" y="58"/>
                      <a:pt x="38" y="61"/>
                    </a:cubicBezTo>
                    <a:cubicBezTo>
                      <a:pt x="39" y="62"/>
                      <a:pt x="40" y="63"/>
                      <a:pt x="40" y="64"/>
                    </a:cubicBezTo>
                    <a:cubicBezTo>
                      <a:pt x="42" y="66"/>
                      <a:pt x="44" y="69"/>
                      <a:pt x="45" y="72"/>
                    </a:cubicBezTo>
                    <a:cubicBezTo>
                      <a:pt x="46" y="72"/>
                      <a:pt x="46" y="72"/>
                      <a:pt x="46" y="72"/>
                    </a:cubicBezTo>
                    <a:cubicBezTo>
                      <a:pt x="47" y="75"/>
                      <a:pt x="50" y="79"/>
                      <a:pt x="53" y="77"/>
                    </a:cubicBezTo>
                    <a:cubicBezTo>
                      <a:pt x="55" y="75"/>
                      <a:pt x="55" y="71"/>
                      <a:pt x="56" y="69"/>
                    </a:cubicBezTo>
                    <a:cubicBezTo>
                      <a:pt x="58" y="63"/>
                      <a:pt x="64" y="59"/>
                      <a:pt x="63" y="52"/>
                    </a:cubicBezTo>
                    <a:cubicBezTo>
                      <a:pt x="60" y="36"/>
                      <a:pt x="52" y="17"/>
                      <a:pt x="36" y="11"/>
                    </a:cubicBezTo>
                    <a:cubicBezTo>
                      <a:pt x="32" y="10"/>
                      <a:pt x="28" y="9"/>
                      <a:pt x="25" y="7"/>
                    </a:cubicBezTo>
                    <a:cubicBezTo>
                      <a:pt x="22" y="5"/>
                      <a:pt x="19" y="0"/>
                      <a:pt x="15" y="3"/>
                    </a:cubicBezTo>
                    <a:cubicBezTo>
                      <a:pt x="12" y="5"/>
                      <a:pt x="11" y="9"/>
                      <a:pt x="11" y="11"/>
                    </a:cubicBezTo>
                    <a:cubicBezTo>
                      <a:pt x="10" y="14"/>
                      <a:pt x="9" y="17"/>
                      <a:pt x="6" y="19"/>
                    </a:cubicBezTo>
                    <a:cubicBezTo>
                      <a:pt x="4" y="20"/>
                      <a:pt x="2" y="20"/>
                      <a:pt x="1" y="21"/>
                    </a:cubicBezTo>
                    <a:cubicBezTo>
                      <a:pt x="0" y="23"/>
                      <a:pt x="1" y="25"/>
                      <a:pt x="2" y="26"/>
                    </a:cubicBezTo>
                    <a:cubicBezTo>
                      <a:pt x="8" y="31"/>
                      <a:pt x="14" y="35"/>
                      <a:pt x="19"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9">
                <a:extLst>
                  <a:ext uri="{FF2B5EF4-FFF2-40B4-BE49-F238E27FC236}">
                    <a16:creationId xmlns:a16="http://schemas.microsoft.com/office/drawing/2014/main" id="{E197E1C7-478C-4C16-9A53-535627E9ED7C}"/>
                  </a:ext>
                </a:extLst>
              </p:cNvPr>
              <p:cNvSpPr>
                <a:spLocks/>
              </p:cNvSpPr>
              <p:nvPr/>
            </p:nvSpPr>
            <p:spPr bwMode="auto">
              <a:xfrm>
                <a:off x="8102296" y="3453249"/>
                <a:ext cx="300038" cy="219075"/>
              </a:xfrm>
              <a:custGeom>
                <a:avLst/>
                <a:gdLst>
                  <a:gd name="T0" fmla="*/ 111 w 122"/>
                  <a:gd name="T1" fmla="*/ 46 h 89"/>
                  <a:gd name="T2" fmla="*/ 111 w 122"/>
                  <a:gd name="T3" fmla="*/ 18 h 89"/>
                  <a:gd name="T4" fmla="*/ 103 w 122"/>
                  <a:gd name="T5" fmla="*/ 12 h 89"/>
                  <a:gd name="T6" fmla="*/ 96 w 122"/>
                  <a:gd name="T7" fmla="*/ 15 h 89"/>
                  <a:gd name="T8" fmla="*/ 90 w 122"/>
                  <a:gd name="T9" fmla="*/ 19 h 89"/>
                  <a:gd name="T10" fmla="*/ 76 w 122"/>
                  <a:gd name="T11" fmla="*/ 17 h 89"/>
                  <a:gd name="T12" fmla="*/ 58 w 122"/>
                  <a:gd name="T13" fmla="*/ 23 h 89"/>
                  <a:gd name="T14" fmla="*/ 46 w 122"/>
                  <a:gd name="T15" fmla="*/ 5 h 89"/>
                  <a:gd name="T16" fmla="*/ 26 w 122"/>
                  <a:gd name="T17" fmla="*/ 0 h 89"/>
                  <a:gd name="T18" fmla="*/ 8 w 122"/>
                  <a:gd name="T19" fmla="*/ 12 h 89"/>
                  <a:gd name="T20" fmla="*/ 1 w 122"/>
                  <a:gd name="T21" fmla="*/ 27 h 89"/>
                  <a:gd name="T22" fmla="*/ 1 w 122"/>
                  <a:gd name="T23" fmla="*/ 28 h 89"/>
                  <a:gd name="T24" fmla="*/ 5 w 122"/>
                  <a:gd name="T25" fmla="*/ 42 h 89"/>
                  <a:gd name="T26" fmla="*/ 20 w 122"/>
                  <a:gd name="T27" fmla="*/ 44 h 89"/>
                  <a:gd name="T28" fmla="*/ 24 w 122"/>
                  <a:gd name="T29" fmla="*/ 38 h 89"/>
                  <a:gd name="T30" fmla="*/ 30 w 122"/>
                  <a:gd name="T31" fmla="*/ 41 h 89"/>
                  <a:gd name="T32" fmla="*/ 36 w 122"/>
                  <a:gd name="T33" fmla="*/ 46 h 89"/>
                  <a:gd name="T34" fmla="*/ 46 w 122"/>
                  <a:gd name="T35" fmla="*/ 56 h 89"/>
                  <a:gd name="T36" fmla="*/ 51 w 122"/>
                  <a:gd name="T37" fmla="*/ 70 h 89"/>
                  <a:gd name="T38" fmla="*/ 57 w 122"/>
                  <a:gd name="T39" fmla="*/ 80 h 89"/>
                  <a:gd name="T40" fmla="*/ 68 w 122"/>
                  <a:gd name="T41" fmla="*/ 83 h 89"/>
                  <a:gd name="T42" fmla="*/ 80 w 122"/>
                  <a:gd name="T43" fmla="*/ 81 h 89"/>
                  <a:gd name="T44" fmla="*/ 89 w 122"/>
                  <a:gd name="T45" fmla="*/ 78 h 89"/>
                  <a:gd name="T46" fmla="*/ 94 w 122"/>
                  <a:gd name="T47" fmla="*/ 81 h 89"/>
                  <a:gd name="T48" fmla="*/ 102 w 122"/>
                  <a:gd name="T49" fmla="*/ 86 h 89"/>
                  <a:gd name="T50" fmla="*/ 116 w 122"/>
                  <a:gd name="T51" fmla="*/ 85 h 89"/>
                  <a:gd name="T52" fmla="*/ 122 w 122"/>
                  <a:gd name="T53" fmla="*/ 79 h 89"/>
                  <a:gd name="T54" fmla="*/ 118 w 122"/>
                  <a:gd name="T55" fmla="*/ 70 h 89"/>
                  <a:gd name="T56" fmla="*/ 111 w 122"/>
                  <a:gd name="T57" fmla="*/ 4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2" h="89">
                    <a:moveTo>
                      <a:pt x="111" y="46"/>
                    </a:moveTo>
                    <a:cubicBezTo>
                      <a:pt x="110" y="37"/>
                      <a:pt x="107" y="27"/>
                      <a:pt x="111" y="18"/>
                    </a:cubicBezTo>
                    <a:cubicBezTo>
                      <a:pt x="113" y="13"/>
                      <a:pt x="108" y="12"/>
                      <a:pt x="103" y="12"/>
                    </a:cubicBezTo>
                    <a:cubicBezTo>
                      <a:pt x="101" y="12"/>
                      <a:pt x="98" y="13"/>
                      <a:pt x="96" y="15"/>
                    </a:cubicBezTo>
                    <a:cubicBezTo>
                      <a:pt x="94" y="16"/>
                      <a:pt x="93" y="19"/>
                      <a:pt x="90" y="19"/>
                    </a:cubicBezTo>
                    <a:cubicBezTo>
                      <a:pt x="85" y="21"/>
                      <a:pt x="81" y="16"/>
                      <a:pt x="76" y="17"/>
                    </a:cubicBezTo>
                    <a:cubicBezTo>
                      <a:pt x="71" y="19"/>
                      <a:pt x="64" y="26"/>
                      <a:pt x="58" y="23"/>
                    </a:cubicBezTo>
                    <a:cubicBezTo>
                      <a:pt x="52" y="19"/>
                      <a:pt x="51" y="10"/>
                      <a:pt x="46" y="5"/>
                    </a:cubicBezTo>
                    <a:cubicBezTo>
                      <a:pt x="41" y="1"/>
                      <a:pt x="32" y="0"/>
                      <a:pt x="26" y="0"/>
                    </a:cubicBezTo>
                    <a:cubicBezTo>
                      <a:pt x="18" y="1"/>
                      <a:pt x="12" y="5"/>
                      <a:pt x="8" y="12"/>
                    </a:cubicBezTo>
                    <a:cubicBezTo>
                      <a:pt x="5" y="16"/>
                      <a:pt x="1" y="21"/>
                      <a:pt x="1" y="27"/>
                    </a:cubicBezTo>
                    <a:cubicBezTo>
                      <a:pt x="1" y="27"/>
                      <a:pt x="1" y="27"/>
                      <a:pt x="1" y="28"/>
                    </a:cubicBezTo>
                    <a:cubicBezTo>
                      <a:pt x="0" y="33"/>
                      <a:pt x="2" y="38"/>
                      <a:pt x="5" y="42"/>
                    </a:cubicBezTo>
                    <a:cubicBezTo>
                      <a:pt x="8" y="47"/>
                      <a:pt x="16" y="49"/>
                      <a:pt x="20" y="44"/>
                    </a:cubicBezTo>
                    <a:cubicBezTo>
                      <a:pt x="21" y="43"/>
                      <a:pt x="22" y="38"/>
                      <a:pt x="24" y="38"/>
                    </a:cubicBezTo>
                    <a:cubicBezTo>
                      <a:pt x="26" y="38"/>
                      <a:pt x="28" y="40"/>
                      <a:pt x="30" y="41"/>
                    </a:cubicBezTo>
                    <a:cubicBezTo>
                      <a:pt x="32" y="43"/>
                      <a:pt x="34" y="45"/>
                      <a:pt x="36" y="46"/>
                    </a:cubicBezTo>
                    <a:cubicBezTo>
                      <a:pt x="39" y="50"/>
                      <a:pt x="43" y="53"/>
                      <a:pt x="46" y="56"/>
                    </a:cubicBezTo>
                    <a:cubicBezTo>
                      <a:pt x="50" y="61"/>
                      <a:pt x="50" y="65"/>
                      <a:pt x="51" y="70"/>
                    </a:cubicBezTo>
                    <a:cubicBezTo>
                      <a:pt x="52" y="74"/>
                      <a:pt x="54" y="78"/>
                      <a:pt x="57" y="80"/>
                    </a:cubicBezTo>
                    <a:cubicBezTo>
                      <a:pt x="60" y="83"/>
                      <a:pt x="64" y="83"/>
                      <a:pt x="68" y="83"/>
                    </a:cubicBezTo>
                    <a:cubicBezTo>
                      <a:pt x="72" y="82"/>
                      <a:pt x="76" y="82"/>
                      <a:pt x="80" y="81"/>
                    </a:cubicBezTo>
                    <a:cubicBezTo>
                      <a:pt x="83" y="80"/>
                      <a:pt x="86" y="77"/>
                      <a:pt x="89" y="78"/>
                    </a:cubicBezTo>
                    <a:cubicBezTo>
                      <a:pt x="91" y="79"/>
                      <a:pt x="92" y="80"/>
                      <a:pt x="94" y="81"/>
                    </a:cubicBezTo>
                    <a:cubicBezTo>
                      <a:pt x="97" y="83"/>
                      <a:pt x="99" y="84"/>
                      <a:pt x="102" y="86"/>
                    </a:cubicBezTo>
                    <a:cubicBezTo>
                      <a:pt x="106" y="89"/>
                      <a:pt x="112" y="87"/>
                      <a:pt x="116" y="85"/>
                    </a:cubicBezTo>
                    <a:cubicBezTo>
                      <a:pt x="119" y="84"/>
                      <a:pt x="122" y="82"/>
                      <a:pt x="122" y="79"/>
                    </a:cubicBezTo>
                    <a:cubicBezTo>
                      <a:pt x="122" y="76"/>
                      <a:pt x="119" y="73"/>
                      <a:pt x="118" y="70"/>
                    </a:cubicBezTo>
                    <a:cubicBezTo>
                      <a:pt x="114" y="63"/>
                      <a:pt x="112" y="55"/>
                      <a:pt x="111"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0">
                <a:extLst>
                  <a:ext uri="{FF2B5EF4-FFF2-40B4-BE49-F238E27FC236}">
                    <a16:creationId xmlns:a16="http://schemas.microsoft.com/office/drawing/2014/main" id="{69093B62-7F61-4A97-8EB7-353F03E07582}"/>
                  </a:ext>
                </a:extLst>
              </p:cNvPr>
              <p:cNvSpPr>
                <a:spLocks/>
              </p:cNvSpPr>
              <p:nvPr/>
            </p:nvSpPr>
            <p:spPr bwMode="auto">
              <a:xfrm>
                <a:off x="8365821" y="2992874"/>
                <a:ext cx="166688" cy="411163"/>
              </a:xfrm>
              <a:custGeom>
                <a:avLst/>
                <a:gdLst>
                  <a:gd name="T0" fmla="*/ 48 w 68"/>
                  <a:gd name="T1" fmla="*/ 119 h 168"/>
                  <a:gd name="T2" fmla="*/ 66 w 68"/>
                  <a:gd name="T3" fmla="*/ 74 h 168"/>
                  <a:gd name="T4" fmla="*/ 68 w 68"/>
                  <a:gd name="T5" fmla="*/ 64 h 168"/>
                  <a:gd name="T6" fmla="*/ 63 w 68"/>
                  <a:gd name="T7" fmla="*/ 55 h 168"/>
                  <a:gd name="T8" fmla="*/ 58 w 68"/>
                  <a:gd name="T9" fmla="*/ 52 h 168"/>
                  <a:gd name="T10" fmla="*/ 49 w 68"/>
                  <a:gd name="T11" fmla="*/ 37 h 168"/>
                  <a:gd name="T12" fmla="*/ 49 w 68"/>
                  <a:gd name="T13" fmla="*/ 20 h 168"/>
                  <a:gd name="T14" fmla="*/ 38 w 68"/>
                  <a:gd name="T15" fmla="*/ 1 h 168"/>
                  <a:gd name="T16" fmla="*/ 25 w 68"/>
                  <a:gd name="T17" fmla="*/ 3 h 168"/>
                  <a:gd name="T18" fmla="*/ 14 w 68"/>
                  <a:gd name="T19" fmla="*/ 25 h 168"/>
                  <a:gd name="T20" fmla="*/ 10 w 68"/>
                  <a:gd name="T21" fmla="*/ 47 h 168"/>
                  <a:gd name="T22" fmla="*/ 1 w 68"/>
                  <a:gd name="T23" fmla="*/ 66 h 168"/>
                  <a:gd name="T24" fmla="*/ 4 w 68"/>
                  <a:gd name="T25" fmla="*/ 79 h 168"/>
                  <a:gd name="T26" fmla="*/ 7 w 68"/>
                  <a:gd name="T27" fmla="*/ 111 h 168"/>
                  <a:gd name="T28" fmla="*/ 35 w 68"/>
                  <a:gd name="T29" fmla="*/ 167 h 168"/>
                  <a:gd name="T30" fmla="*/ 40 w 68"/>
                  <a:gd name="T31" fmla="*/ 168 h 168"/>
                  <a:gd name="T32" fmla="*/ 44 w 68"/>
                  <a:gd name="T33" fmla="*/ 162 h 168"/>
                  <a:gd name="T34" fmla="*/ 48 w 68"/>
                  <a:gd name="T35" fmla="*/ 11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68">
                    <a:moveTo>
                      <a:pt x="48" y="119"/>
                    </a:moveTo>
                    <a:cubicBezTo>
                      <a:pt x="53" y="103"/>
                      <a:pt x="62" y="90"/>
                      <a:pt x="66" y="74"/>
                    </a:cubicBezTo>
                    <a:cubicBezTo>
                      <a:pt x="67" y="71"/>
                      <a:pt x="68" y="67"/>
                      <a:pt x="68" y="64"/>
                    </a:cubicBezTo>
                    <a:cubicBezTo>
                      <a:pt x="68" y="60"/>
                      <a:pt x="66" y="57"/>
                      <a:pt x="63" y="55"/>
                    </a:cubicBezTo>
                    <a:cubicBezTo>
                      <a:pt x="62" y="53"/>
                      <a:pt x="59" y="53"/>
                      <a:pt x="58" y="52"/>
                    </a:cubicBezTo>
                    <a:cubicBezTo>
                      <a:pt x="52" y="49"/>
                      <a:pt x="50" y="43"/>
                      <a:pt x="49" y="37"/>
                    </a:cubicBezTo>
                    <a:cubicBezTo>
                      <a:pt x="48" y="31"/>
                      <a:pt x="49" y="25"/>
                      <a:pt x="49" y="20"/>
                    </a:cubicBezTo>
                    <a:cubicBezTo>
                      <a:pt x="49" y="12"/>
                      <a:pt x="46" y="4"/>
                      <a:pt x="38" y="1"/>
                    </a:cubicBezTo>
                    <a:cubicBezTo>
                      <a:pt x="33" y="0"/>
                      <a:pt x="28" y="0"/>
                      <a:pt x="25" y="3"/>
                    </a:cubicBezTo>
                    <a:cubicBezTo>
                      <a:pt x="17" y="7"/>
                      <a:pt x="14" y="17"/>
                      <a:pt x="14" y="25"/>
                    </a:cubicBezTo>
                    <a:cubicBezTo>
                      <a:pt x="13" y="33"/>
                      <a:pt x="13" y="40"/>
                      <a:pt x="10" y="47"/>
                    </a:cubicBezTo>
                    <a:cubicBezTo>
                      <a:pt x="7" y="53"/>
                      <a:pt x="1" y="59"/>
                      <a:pt x="1" y="66"/>
                    </a:cubicBezTo>
                    <a:cubicBezTo>
                      <a:pt x="0" y="71"/>
                      <a:pt x="2" y="75"/>
                      <a:pt x="4" y="79"/>
                    </a:cubicBezTo>
                    <a:cubicBezTo>
                      <a:pt x="7" y="90"/>
                      <a:pt x="6" y="101"/>
                      <a:pt x="7" y="111"/>
                    </a:cubicBezTo>
                    <a:cubicBezTo>
                      <a:pt x="9" y="132"/>
                      <a:pt x="19" y="153"/>
                      <a:pt x="35" y="167"/>
                    </a:cubicBezTo>
                    <a:cubicBezTo>
                      <a:pt x="36" y="168"/>
                      <a:pt x="38" y="168"/>
                      <a:pt x="40" y="168"/>
                    </a:cubicBezTo>
                    <a:cubicBezTo>
                      <a:pt x="42" y="167"/>
                      <a:pt x="44" y="165"/>
                      <a:pt x="44" y="162"/>
                    </a:cubicBezTo>
                    <a:cubicBezTo>
                      <a:pt x="44" y="147"/>
                      <a:pt x="43" y="134"/>
                      <a:pt x="48" y="1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21">
                <a:extLst>
                  <a:ext uri="{FF2B5EF4-FFF2-40B4-BE49-F238E27FC236}">
                    <a16:creationId xmlns:a16="http://schemas.microsoft.com/office/drawing/2014/main" id="{380C5AF2-05D3-4775-8BE9-665CB43506B9}"/>
                  </a:ext>
                </a:extLst>
              </p:cNvPr>
              <p:cNvSpPr>
                <a:spLocks/>
              </p:cNvSpPr>
              <p:nvPr/>
            </p:nvSpPr>
            <p:spPr bwMode="auto">
              <a:xfrm>
                <a:off x="8189609" y="3253224"/>
                <a:ext cx="171450" cy="230188"/>
              </a:xfrm>
              <a:custGeom>
                <a:avLst/>
                <a:gdLst>
                  <a:gd name="T0" fmla="*/ 69 w 70"/>
                  <a:gd name="T1" fmla="*/ 69 h 94"/>
                  <a:gd name="T2" fmla="*/ 70 w 70"/>
                  <a:gd name="T3" fmla="*/ 66 h 94"/>
                  <a:gd name="T4" fmla="*/ 64 w 70"/>
                  <a:gd name="T5" fmla="*/ 58 h 94"/>
                  <a:gd name="T6" fmla="*/ 42 w 70"/>
                  <a:gd name="T7" fmla="*/ 9 h 94"/>
                  <a:gd name="T8" fmla="*/ 15 w 70"/>
                  <a:gd name="T9" fmla="*/ 4 h 94"/>
                  <a:gd name="T10" fmla="*/ 0 w 70"/>
                  <a:gd name="T11" fmla="*/ 28 h 94"/>
                  <a:gd name="T12" fmla="*/ 5 w 70"/>
                  <a:gd name="T13" fmla="*/ 51 h 94"/>
                  <a:gd name="T14" fmla="*/ 11 w 70"/>
                  <a:gd name="T15" fmla="*/ 78 h 94"/>
                  <a:gd name="T16" fmla="*/ 32 w 70"/>
                  <a:gd name="T17" fmla="*/ 93 h 94"/>
                  <a:gd name="T18" fmla="*/ 47 w 70"/>
                  <a:gd name="T19" fmla="*/ 87 h 94"/>
                  <a:gd name="T20" fmla="*/ 59 w 70"/>
                  <a:gd name="T21" fmla="*/ 80 h 94"/>
                  <a:gd name="T22" fmla="*/ 58 w 70"/>
                  <a:gd name="T23" fmla="*/ 82 h 94"/>
                  <a:gd name="T24" fmla="*/ 69 w 70"/>
                  <a:gd name="T25" fmla="*/ 6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94">
                    <a:moveTo>
                      <a:pt x="69" y="69"/>
                    </a:moveTo>
                    <a:cubicBezTo>
                      <a:pt x="69" y="68"/>
                      <a:pt x="70" y="67"/>
                      <a:pt x="70" y="66"/>
                    </a:cubicBezTo>
                    <a:cubicBezTo>
                      <a:pt x="70" y="62"/>
                      <a:pt x="66" y="60"/>
                      <a:pt x="64" y="58"/>
                    </a:cubicBezTo>
                    <a:cubicBezTo>
                      <a:pt x="50" y="47"/>
                      <a:pt x="55" y="23"/>
                      <a:pt x="42" y="9"/>
                    </a:cubicBezTo>
                    <a:cubicBezTo>
                      <a:pt x="36" y="2"/>
                      <a:pt x="24" y="0"/>
                      <a:pt x="15" y="4"/>
                    </a:cubicBezTo>
                    <a:cubicBezTo>
                      <a:pt x="6" y="8"/>
                      <a:pt x="0" y="18"/>
                      <a:pt x="0" y="28"/>
                    </a:cubicBezTo>
                    <a:cubicBezTo>
                      <a:pt x="0" y="36"/>
                      <a:pt x="3" y="43"/>
                      <a:pt x="5" y="51"/>
                    </a:cubicBezTo>
                    <a:cubicBezTo>
                      <a:pt x="7" y="60"/>
                      <a:pt x="8" y="69"/>
                      <a:pt x="11" y="78"/>
                    </a:cubicBezTo>
                    <a:cubicBezTo>
                      <a:pt x="15" y="86"/>
                      <a:pt x="23" y="94"/>
                      <a:pt x="32" y="93"/>
                    </a:cubicBezTo>
                    <a:cubicBezTo>
                      <a:pt x="37" y="93"/>
                      <a:pt x="42" y="90"/>
                      <a:pt x="47" y="87"/>
                    </a:cubicBezTo>
                    <a:cubicBezTo>
                      <a:pt x="51" y="85"/>
                      <a:pt x="55" y="83"/>
                      <a:pt x="59" y="80"/>
                    </a:cubicBezTo>
                    <a:cubicBezTo>
                      <a:pt x="58" y="82"/>
                      <a:pt x="58" y="82"/>
                      <a:pt x="58" y="82"/>
                    </a:cubicBezTo>
                    <a:cubicBezTo>
                      <a:pt x="63" y="78"/>
                      <a:pt x="66" y="74"/>
                      <a:pt x="69" y="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22">
                <a:extLst>
                  <a:ext uri="{FF2B5EF4-FFF2-40B4-BE49-F238E27FC236}">
                    <a16:creationId xmlns:a16="http://schemas.microsoft.com/office/drawing/2014/main" id="{ED1BA5B4-A0F8-4812-B15A-2334D166351F}"/>
                  </a:ext>
                </a:extLst>
              </p:cNvPr>
              <p:cNvSpPr>
                <a:spLocks/>
              </p:cNvSpPr>
              <p:nvPr/>
            </p:nvSpPr>
            <p:spPr bwMode="auto">
              <a:xfrm>
                <a:off x="8272159" y="3689787"/>
                <a:ext cx="96838" cy="98425"/>
              </a:xfrm>
              <a:custGeom>
                <a:avLst/>
                <a:gdLst>
                  <a:gd name="T0" fmla="*/ 32 w 39"/>
                  <a:gd name="T1" fmla="*/ 0 h 40"/>
                  <a:gd name="T2" fmla="*/ 12 w 39"/>
                  <a:gd name="T3" fmla="*/ 6 h 40"/>
                  <a:gd name="T4" fmla="*/ 6 w 39"/>
                  <a:gd name="T5" fmla="*/ 7 h 40"/>
                  <a:gd name="T6" fmla="*/ 1 w 39"/>
                  <a:gd name="T7" fmla="*/ 13 h 40"/>
                  <a:gd name="T8" fmla="*/ 6 w 39"/>
                  <a:gd name="T9" fmla="*/ 29 h 40"/>
                  <a:gd name="T10" fmla="*/ 20 w 39"/>
                  <a:gd name="T11" fmla="*/ 37 h 40"/>
                  <a:gd name="T12" fmla="*/ 22 w 39"/>
                  <a:gd name="T13" fmla="*/ 38 h 40"/>
                  <a:gd name="T14" fmla="*/ 24 w 39"/>
                  <a:gd name="T15" fmla="*/ 40 h 40"/>
                  <a:gd name="T16" fmla="*/ 25 w 39"/>
                  <a:gd name="T17" fmla="*/ 40 h 40"/>
                  <a:gd name="T18" fmla="*/ 27 w 39"/>
                  <a:gd name="T19" fmla="*/ 38 h 40"/>
                  <a:gd name="T20" fmla="*/ 31 w 39"/>
                  <a:gd name="T21" fmla="*/ 34 h 40"/>
                  <a:gd name="T22" fmla="*/ 33 w 39"/>
                  <a:gd name="T23" fmla="*/ 30 h 40"/>
                  <a:gd name="T24" fmla="*/ 34 w 39"/>
                  <a:gd name="T25" fmla="*/ 28 h 40"/>
                  <a:gd name="T26" fmla="*/ 34 w 39"/>
                  <a:gd name="T27" fmla="*/ 26 h 40"/>
                  <a:gd name="T28" fmla="*/ 38 w 39"/>
                  <a:gd name="T29" fmla="*/ 8 h 40"/>
                  <a:gd name="T30" fmla="*/ 39 w 39"/>
                  <a:gd name="T31" fmla="*/ 7 h 40"/>
                  <a:gd name="T32" fmla="*/ 38 w 39"/>
                  <a:gd name="T33" fmla="*/ 3 h 40"/>
                  <a:gd name="T34" fmla="*/ 32 w 39"/>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0">
                    <a:moveTo>
                      <a:pt x="32" y="0"/>
                    </a:moveTo>
                    <a:cubicBezTo>
                      <a:pt x="25" y="1"/>
                      <a:pt x="19" y="5"/>
                      <a:pt x="12" y="6"/>
                    </a:cubicBezTo>
                    <a:cubicBezTo>
                      <a:pt x="10" y="7"/>
                      <a:pt x="8" y="6"/>
                      <a:pt x="6" y="7"/>
                    </a:cubicBezTo>
                    <a:cubicBezTo>
                      <a:pt x="3" y="8"/>
                      <a:pt x="2" y="11"/>
                      <a:pt x="1" y="13"/>
                    </a:cubicBezTo>
                    <a:cubicBezTo>
                      <a:pt x="0" y="19"/>
                      <a:pt x="2" y="25"/>
                      <a:pt x="6" y="29"/>
                    </a:cubicBezTo>
                    <a:cubicBezTo>
                      <a:pt x="9" y="33"/>
                      <a:pt x="15" y="35"/>
                      <a:pt x="20" y="37"/>
                    </a:cubicBezTo>
                    <a:cubicBezTo>
                      <a:pt x="21" y="37"/>
                      <a:pt x="21" y="37"/>
                      <a:pt x="22" y="38"/>
                    </a:cubicBezTo>
                    <a:cubicBezTo>
                      <a:pt x="22" y="39"/>
                      <a:pt x="23" y="40"/>
                      <a:pt x="24" y="40"/>
                    </a:cubicBezTo>
                    <a:cubicBezTo>
                      <a:pt x="24" y="40"/>
                      <a:pt x="25" y="40"/>
                      <a:pt x="25" y="40"/>
                    </a:cubicBezTo>
                    <a:cubicBezTo>
                      <a:pt x="26" y="40"/>
                      <a:pt x="27" y="39"/>
                      <a:pt x="27" y="38"/>
                    </a:cubicBezTo>
                    <a:cubicBezTo>
                      <a:pt x="28" y="37"/>
                      <a:pt x="30" y="35"/>
                      <a:pt x="31" y="34"/>
                    </a:cubicBezTo>
                    <a:cubicBezTo>
                      <a:pt x="31" y="32"/>
                      <a:pt x="32" y="31"/>
                      <a:pt x="33" y="30"/>
                    </a:cubicBezTo>
                    <a:cubicBezTo>
                      <a:pt x="33" y="29"/>
                      <a:pt x="33" y="28"/>
                      <a:pt x="34" y="28"/>
                    </a:cubicBezTo>
                    <a:cubicBezTo>
                      <a:pt x="34" y="27"/>
                      <a:pt x="34" y="26"/>
                      <a:pt x="34" y="26"/>
                    </a:cubicBezTo>
                    <a:cubicBezTo>
                      <a:pt x="36" y="20"/>
                      <a:pt x="37" y="14"/>
                      <a:pt x="38" y="8"/>
                    </a:cubicBezTo>
                    <a:cubicBezTo>
                      <a:pt x="39" y="8"/>
                      <a:pt x="39" y="7"/>
                      <a:pt x="39" y="7"/>
                    </a:cubicBezTo>
                    <a:cubicBezTo>
                      <a:pt x="39" y="6"/>
                      <a:pt x="39" y="5"/>
                      <a:pt x="38" y="3"/>
                    </a:cubicBezTo>
                    <a:cubicBezTo>
                      <a:pt x="38" y="1"/>
                      <a:pt x="35" y="0"/>
                      <a:pt x="3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23">
                <a:extLst>
                  <a:ext uri="{FF2B5EF4-FFF2-40B4-BE49-F238E27FC236}">
                    <a16:creationId xmlns:a16="http://schemas.microsoft.com/office/drawing/2014/main" id="{B57FA739-4B1C-4F73-AC6A-0FA3367B91E6}"/>
                  </a:ext>
                </a:extLst>
              </p:cNvPr>
              <p:cNvSpPr>
                <a:spLocks/>
              </p:cNvSpPr>
              <p:nvPr/>
            </p:nvSpPr>
            <p:spPr bwMode="auto">
              <a:xfrm>
                <a:off x="8026096" y="2699187"/>
                <a:ext cx="150813" cy="201613"/>
              </a:xfrm>
              <a:custGeom>
                <a:avLst/>
                <a:gdLst>
                  <a:gd name="T0" fmla="*/ 41 w 61"/>
                  <a:gd name="T1" fmla="*/ 77 h 82"/>
                  <a:gd name="T2" fmla="*/ 58 w 61"/>
                  <a:gd name="T3" fmla="*/ 61 h 82"/>
                  <a:gd name="T4" fmla="*/ 59 w 61"/>
                  <a:gd name="T5" fmla="*/ 59 h 82"/>
                  <a:gd name="T6" fmla="*/ 60 w 61"/>
                  <a:gd name="T7" fmla="*/ 48 h 82"/>
                  <a:gd name="T8" fmla="*/ 54 w 61"/>
                  <a:gd name="T9" fmla="*/ 39 h 82"/>
                  <a:gd name="T10" fmla="*/ 36 w 61"/>
                  <a:gd name="T11" fmla="*/ 14 h 82"/>
                  <a:gd name="T12" fmla="*/ 31 w 61"/>
                  <a:gd name="T13" fmla="*/ 5 h 82"/>
                  <a:gd name="T14" fmla="*/ 21 w 61"/>
                  <a:gd name="T15" fmla="*/ 1 h 82"/>
                  <a:gd name="T16" fmla="*/ 14 w 61"/>
                  <a:gd name="T17" fmla="*/ 6 h 82"/>
                  <a:gd name="T18" fmla="*/ 2 w 61"/>
                  <a:gd name="T19" fmla="*/ 49 h 82"/>
                  <a:gd name="T20" fmla="*/ 7 w 61"/>
                  <a:gd name="T21" fmla="*/ 67 h 82"/>
                  <a:gd name="T22" fmla="*/ 21 w 61"/>
                  <a:gd name="T23" fmla="*/ 80 h 82"/>
                  <a:gd name="T24" fmla="*/ 40 w 61"/>
                  <a:gd name="T25" fmla="*/ 78 h 82"/>
                  <a:gd name="T26" fmla="*/ 41 w 61"/>
                  <a:gd name="T2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82">
                    <a:moveTo>
                      <a:pt x="41" y="77"/>
                    </a:moveTo>
                    <a:cubicBezTo>
                      <a:pt x="48" y="74"/>
                      <a:pt x="54" y="68"/>
                      <a:pt x="58" y="61"/>
                    </a:cubicBezTo>
                    <a:cubicBezTo>
                      <a:pt x="58" y="60"/>
                      <a:pt x="58" y="59"/>
                      <a:pt x="59" y="59"/>
                    </a:cubicBezTo>
                    <a:cubicBezTo>
                      <a:pt x="60" y="55"/>
                      <a:pt x="61" y="51"/>
                      <a:pt x="60" y="48"/>
                    </a:cubicBezTo>
                    <a:cubicBezTo>
                      <a:pt x="59" y="45"/>
                      <a:pt x="56" y="42"/>
                      <a:pt x="54" y="39"/>
                    </a:cubicBezTo>
                    <a:cubicBezTo>
                      <a:pt x="47" y="32"/>
                      <a:pt x="41" y="23"/>
                      <a:pt x="36" y="14"/>
                    </a:cubicBezTo>
                    <a:cubicBezTo>
                      <a:pt x="35" y="11"/>
                      <a:pt x="33" y="8"/>
                      <a:pt x="31" y="5"/>
                    </a:cubicBezTo>
                    <a:cubicBezTo>
                      <a:pt x="28" y="2"/>
                      <a:pt x="25" y="0"/>
                      <a:pt x="21" y="1"/>
                    </a:cubicBezTo>
                    <a:cubicBezTo>
                      <a:pt x="18" y="2"/>
                      <a:pt x="16" y="4"/>
                      <a:pt x="14" y="6"/>
                    </a:cubicBezTo>
                    <a:cubicBezTo>
                      <a:pt x="4" y="17"/>
                      <a:pt x="0" y="34"/>
                      <a:pt x="2" y="49"/>
                    </a:cubicBezTo>
                    <a:cubicBezTo>
                      <a:pt x="3" y="55"/>
                      <a:pt x="4" y="62"/>
                      <a:pt x="7" y="67"/>
                    </a:cubicBezTo>
                    <a:cubicBezTo>
                      <a:pt x="10" y="73"/>
                      <a:pt x="15" y="77"/>
                      <a:pt x="21" y="80"/>
                    </a:cubicBezTo>
                    <a:cubicBezTo>
                      <a:pt x="27" y="82"/>
                      <a:pt x="35" y="82"/>
                      <a:pt x="40" y="78"/>
                    </a:cubicBezTo>
                    <a:lnTo>
                      <a:pt x="41"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9" name="Rectangle 38">
              <a:extLst>
                <a:ext uri="{FF2B5EF4-FFF2-40B4-BE49-F238E27FC236}">
                  <a16:creationId xmlns:a16="http://schemas.microsoft.com/office/drawing/2014/main" id="{7DF7F3EE-6FE6-4B2A-B201-E008950231FE}"/>
                </a:ext>
              </a:extLst>
            </p:cNvPr>
            <p:cNvSpPr>
              <a:spLocks noChangeArrowheads="1"/>
            </p:cNvSpPr>
            <p:nvPr/>
          </p:nvSpPr>
          <p:spPr bwMode="auto">
            <a:xfrm>
              <a:off x="8793747" y="2632734"/>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1D1D1B"/>
                  </a:solidFill>
                  <a:effectLst/>
                  <a:latin typeface="Franklin Gothic Book" panose="020B0503020102020204" pitchFamily="34" charset="0"/>
                </a:rPr>
                <a:t>13</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0" name="Rectangle 39">
              <a:extLst>
                <a:ext uri="{FF2B5EF4-FFF2-40B4-BE49-F238E27FC236}">
                  <a16:creationId xmlns:a16="http://schemas.microsoft.com/office/drawing/2014/main" id="{D3666EBE-6954-408F-B4D1-3DDFBFFBF0F3}"/>
                </a:ext>
              </a:extLst>
            </p:cNvPr>
            <p:cNvSpPr>
              <a:spLocks noChangeArrowheads="1"/>
            </p:cNvSpPr>
            <p:nvPr/>
          </p:nvSpPr>
          <p:spPr bwMode="auto">
            <a:xfrm>
              <a:off x="10285960" y="2602864"/>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10</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1" name="Rectangle 40">
              <a:extLst>
                <a:ext uri="{FF2B5EF4-FFF2-40B4-BE49-F238E27FC236}">
                  <a16:creationId xmlns:a16="http://schemas.microsoft.com/office/drawing/2014/main" id="{67970E82-BD20-458A-A316-2CB7EB6E3D0A}"/>
                </a:ext>
              </a:extLst>
            </p:cNvPr>
            <p:cNvSpPr>
              <a:spLocks noChangeArrowheads="1"/>
            </p:cNvSpPr>
            <p:nvPr/>
          </p:nvSpPr>
          <p:spPr bwMode="auto">
            <a:xfrm>
              <a:off x="9674270" y="1823640"/>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6</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2" name="Rectangle 41">
              <a:extLst>
                <a:ext uri="{FF2B5EF4-FFF2-40B4-BE49-F238E27FC236}">
                  <a16:creationId xmlns:a16="http://schemas.microsoft.com/office/drawing/2014/main" id="{C59B7D77-B756-435C-82B8-AFA780682B34}"/>
                </a:ext>
              </a:extLst>
            </p:cNvPr>
            <p:cNvSpPr>
              <a:spLocks noChangeArrowheads="1"/>
            </p:cNvSpPr>
            <p:nvPr/>
          </p:nvSpPr>
          <p:spPr bwMode="auto">
            <a:xfrm>
              <a:off x="9827517" y="2443123"/>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3</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3" name="Rectangle 42">
              <a:extLst>
                <a:ext uri="{FF2B5EF4-FFF2-40B4-BE49-F238E27FC236}">
                  <a16:creationId xmlns:a16="http://schemas.microsoft.com/office/drawing/2014/main" id="{8B8337D5-6FF1-4A2F-BCC9-B1DF73B3DB94}"/>
                </a:ext>
              </a:extLst>
            </p:cNvPr>
            <p:cNvSpPr>
              <a:spLocks noChangeArrowheads="1"/>
            </p:cNvSpPr>
            <p:nvPr/>
          </p:nvSpPr>
          <p:spPr bwMode="auto">
            <a:xfrm>
              <a:off x="10128817" y="3219749"/>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9</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4" name="Rectangle 43">
              <a:extLst>
                <a:ext uri="{FF2B5EF4-FFF2-40B4-BE49-F238E27FC236}">
                  <a16:creationId xmlns:a16="http://schemas.microsoft.com/office/drawing/2014/main" id="{81110BD9-ECD3-400A-9031-001C9D0E6D43}"/>
                </a:ext>
              </a:extLst>
            </p:cNvPr>
            <p:cNvSpPr>
              <a:spLocks noChangeArrowheads="1"/>
            </p:cNvSpPr>
            <p:nvPr/>
          </p:nvSpPr>
          <p:spPr bwMode="auto">
            <a:xfrm>
              <a:off x="9944400" y="3595075"/>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5</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5" name="Rectangle 44">
              <a:extLst>
                <a:ext uri="{FF2B5EF4-FFF2-40B4-BE49-F238E27FC236}">
                  <a16:creationId xmlns:a16="http://schemas.microsoft.com/office/drawing/2014/main" id="{9796B8EC-9977-4F48-8A12-563C760B4CDA}"/>
                </a:ext>
              </a:extLst>
            </p:cNvPr>
            <p:cNvSpPr>
              <a:spLocks noChangeArrowheads="1"/>
            </p:cNvSpPr>
            <p:nvPr/>
          </p:nvSpPr>
          <p:spPr bwMode="auto">
            <a:xfrm>
              <a:off x="10439207" y="2917151"/>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4</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6" name="Rectangle 45">
              <a:extLst>
                <a:ext uri="{FF2B5EF4-FFF2-40B4-BE49-F238E27FC236}">
                  <a16:creationId xmlns:a16="http://schemas.microsoft.com/office/drawing/2014/main" id="{4980B918-54DC-4618-BF19-66B7AA234A48}"/>
                </a:ext>
              </a:extLst>
            </p:cNvPr>
            <p:cNvSpPr>
              <a:spLocks noChangeArrowheads="1"/>
            </p:cNvSpPr>
            <p:nvPr/>
          </p:nvSpPr>
          <p:spPr bwMode="auto">
            <a:xfrm>
              <a:off x="10722325" y="2169096"/>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7</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7" name="Rectangle 46">
              <a:extLst>
                <a:ext uri="{FF2B5EF4-FFF2-40B4-BE49-F238E27FC236}">
                  <a16:creationId xmlns:a16="http://schemas.microsoft.com/office/drawing/2014/main" id="{269C015C-F879-4545-8472-20A60FD3B8ED}"/>
                </a:ext>
              </a:extLst>
            </p:cNvPr>
            <p:cNvSpPr>
              <a:spLocks noChangeArrowheads="1"/>
            </p:cNvSpPr>
            <p:nvPr/>
          </p:nvSpPr>
          <p:spPr bwMode="auto">
            <a:xfrm>
              <a:off x="11205444" y="849610"/>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2</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8" name="Rectangle 47">
              <a:extLst>
                <a:ext uri="{FF2B5EF4-FFF2-40B4-BE49-F238E27FC236}">
                  <a16:creationId xmlns:a16="http://schemas.microsoft.com/office/drawing/2014/main" id="{ED01B873-E939-4C0A-82CD-5CA07C464657}"/>
                </a:ext>
              </a:extLst>
            </p:cNvPr>
            <p:cNvSpPr>
              <a:spLocks noChangeArrowheads="1"/>
            </p:cNvSpPr>
            <p:nvPr/>
          </p:nvSpPr>
          <p:spPr bwMode="auto">
            <a:xfrm>
              <a:off x="10252193" y="787272"/>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8</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9" name="Rectangle 48">
              <a:extLst>
                <a:ext uri="{FF2B5EF4-FFF2-40B4-BE49-F238E27FC236}">
                  <a16:creationId xmlns:a16="http://schemas.microsoft.com/office/drawing/2014/main" id="{4F02B359-36D9-4863-95EC-84E012259B71}"/>
                </a:ext>
              </a:extLst>
            </p:cNvPr>
            <p:cNvSpPr>
              <a:spLocks noChangeArrowheads="1"/>
            </p:cNvSpPr>
            <p:nvPr/>
          </p:nvSpPr>
          <p:spPr bwMode="auto">
            <a:xfrm>
              <a:off x="10472974" y="1627535"/>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grpSp>
    </p:spTree>
    <p:extLst>
      <p:ext uri="{BB962C8B-B14F-4D97-AF65-F5344CB8AC3E}">
        <p14:creationId xmlns:p14="http://schemas.microsoft.com/office/powerpoint/2010/main" val="1125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 Innehåll_rubrik+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ACBEF20-0DF2-4D22-83DF-D42AA9C45785}"/>
              </a:ext>
            </a:extLst>
          </p:cNvPr>
          <p:cNvSpPr>
            <a:spLocks noGrp="1"/>
          </p:cNvSpPr>
          <p:nvPr>
            <p:ph type="title" hasCustomPrompt="1"/>
          </p:nvPr>
        </p:nvSpPr>
        <p:spPr>
          <a:xfrm>
            <a:off x="738000" y="481240"/>
            <a:ext cx="10621108" cy="723446"/>
          </a:xfrm>
          <a:prstGeom prst="rect">
            <a:avLst/>
          </a:prstGeom>
        </p:spPr>
        <p:txBody>
          <a:bodyPr/>
          <a:lstStyle>
            <a:lvl1pPr>
              <a:lnSpc>
                <a:spcPct val="100000"/>
              </a:lnSpc>
              <a:defRPr/>
            </a:lvl1pPr>
          </a:lstStyle>
          <a:p>
            <a:r>
              <a:rPr lang="sv-SE"/>
              <a:t>Klicka här för att ändra rubrik, 40p</a:t>
            </a:r>
          </a:p>
        </p:txBody>
      </p:sp>
      <p:sp>
        <p:nvSpPr>
          <p:cNvPr id="11" name="Platshållare för innehåll 3">
            <a:extLst>
              <a:ext uri="{FF2B5EF4-FFF2-40B4-BE49-F238E27FC236}">
                <a16:creationId xmlns:a16="http://schemas.microsoft.com/office/drawing/2014/main" id="{210438D5-55EE-48E2-BC37-587C258191E0}"/>
              </a:ext>
            </a:extLst>
          </p:cNvPr>
          <p:cNvSpPr>
            <a:spLocks noGrp="1" noChangeAspect="1"/>
          </p:cNvSpPr>
          <p:nvPr>
            <p:ph sz="half" idx="15" hasCustomPrompt="1"/>
          </p:nvPr>
        </p:nvSpPr>
        <p:spPr>
          <a:xfrm>
            <a:off x="787791" y="1392702"/>
            <a:ext cx="10611012" cy="4211390"/>
          </a:xfrm>
          <a:prstGeom prst="rect">
            <a:avLst/>
          </a:prstGeom>
        </p:spPr>
        <p:txBody>
          <a:bodyPr/>
          <a:lstStyle>
            <a:lvl1pPr marL="0" indent="0">
              <a:buNone/>
              <a:defRPr sz="2400"/>
            </a:lvl1pPr>
          </a:lstStyle>
          <a:p>
            <a:pPr lvl="0"/>
            <a:r>
              <a:rPr lang="sv-SE"/>
              <a:t>Infoga bild, diagram eller tabell.</a:t>
            </a:r>
          </a:p>
        </p:txBody>
      </p:sp>
    </p:spTree>
    <p:extLst>
      <p:ext uri="{BB962C8B-B14F-4D97-AF65-F5344CB8AC3E}">
        <p14:creationId xmlns:p14="http://schemas.microsoft.com/office/powerpoint/2010/main" val="1964410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 Innehåll_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C72E34-C42D-4E80-99DF-AFE2C21E0FB8}"/>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a:t>Klicka här för att ändra rubrik, 40p</a:t>
            </a:r>
          </a:p>
        </p:txBody>
      </p:sp>
      <p:sp>
        <p:nvSpPr>
          <p:cNvPr id="8" name="Platshållare för text 5">
            <a:extLst>
              <a:ext uri="{FF2B5EF4-FFF2-40B4-BE49-F238E27FC236}">
                <a16:creationId xmlns:a16="http://schemas.microsoft.com/office/drawing/2014/main" id="{D1656D18-9EC3-4299-AB22-9DCE2592945E}"/>
              </a:ext>
            </a:extLst>
          </p:cNvPr>
          <p:cNvSpPr>
            <a:spLocks noGrp="1"/>
          </p:cNvSpPr>
          <p:nvPr>
            <p:ph type="body" sz="quarter" idx="13" hasCustomPrompt="1"/>
          </p:nvPr>
        </p:nvSpPr>
        <p:spPr>
          <a:xfrm>
            <a:off x="748437" y="1408280"/>
            <a:ext cx="7356985" cy="4190662"/>
          </a:xfrm>
          <a:prstGeom prst="rect">
            <a:avLst/>
          </a:prstGeom>
        </p:spPr>
        <p:txBody>
          <a:bodyPr/>
          <a:lstStyle>
            <a:lvl1pPr marL="0" indent="0">
              <a:lnSpc>
                <a:spcPct val="100000"/>
              </a:lnSpc>
              <a:spcBef>
                <a:spcPts val="0"/>
              </a:spcBef>
              <a:buFontTx/>
              <a:buNone/>
              <a:defRPr sz="2400"/>
            </a:lvl1pPr>
          </a:lstStyle>
          <a:p>
            <a:pPr lvl="0"/>
            <a:r>
              <a:rPr lang="sv-SE"/>
              <a:t>Så här ska det se ut om texten ligger på en spalt. Obs! Gör inte textblocket bredare så att texten går över hela sidan. Då blir den för svårläst. </a:t>
            </a:r>
            <a:br>
              <a:rPr lang="sv-SE"/>
            </a:br>
            <a:r>
              <a:rPr lang="sv-SE"/>
              <a:t>Ändra inte utseende eller placering av rubrik och text.</a:t>
            </a:r>
            <a:br>
              <a:rPr lang="sv-SE"/>
            </a:br>
            <a:r>
              <a:rPr lang="sv-SE"/>
              <a:t>Texten ska vara 24p.</a:t>
            </a:r>
            <a:br>
              <a:rPr lang="sv-SE"/>
            </a:br>
            <a:r>
              <a:rPr lang="sv-SE"/>
              <a:t>Eventuellt kan du lägga till en liten bild till höger om texten.</a:t>
            </a:r>
          </a:p>
        </p:txBody>
      </p:sp>
    </p:spTree>
    <p:extLst>
      <p:ext uri="{BB962C8B-B14F-4D97-AF65-F5344CB8AC3E}">
        <p14:creationId xmlns:p14="http://schemas.microsoft.com/office/powerpoint/2010/main" val="909043217"/>
      </p:ext>
    </p:extLst>
  </p:cSld>
  <p:clrMapOvr>
    <a:masterClrMapping/>
  </p:clrMapOvr>
  <p:extLst>
    <p:ext uri="{DCECCB84-F9BA-43D5-87BE-67443E8EF086}">
      <p15:sldGuideLst xmlns:p15="http://schemas.microsoft.com/office/powerpoint/2012/main">
        <p15:guide id="1" orient="horz" pos="958">
          <p15:clr>
            <a:srgbClr val="FBAE40"/>
          </p15:clr>
        </p15:guide>
        <p15:guide id="2" pos="46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4586360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2023-03-21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81331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2023-03-15</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47250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2023-03-15</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55553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2023-03-15</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253199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2023-03-15</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93708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2023-03-15</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0113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r>
              <a:rPr lang="sv-SE"/>
              <a:t>2023-03-15</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2446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2023-03-15</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92038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2023-03-15</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241089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2023-03-15</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175227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2023-03-15</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4242733568"/>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84180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0121283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1241092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457DAEE-8716-FC16-0CE7-B6E25F6D1E63}"/>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40744025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0413764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454961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986526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558051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1294692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064716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5296127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2004830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934679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66483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4976116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18329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7444875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3791334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8195376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9230435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3465279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5220953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4923581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988742" y="616841"/>
            <a:ext cx="9144000" cy="609793"/>
          </a:xfrm>
        </p:spPr>
        <p:txBody>
          <a:bodyPr anchor="b">
            <a:normAutofit/>
          </a:bodyPr>
          <a:lstStyle>
            <a:lvl1pPr algn="l">
              <a:defRPr sz="3600"/>
            </a:lvl1pPr>
          </a:lstStyle>
          <a:p>
            <a:r>
              <a:rPr lang="sv-SE"/>
              <a:t>Klicka här för att ändra format</a:t>
            </a:r>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989013" y="1422400"/>
            <a:ext cx="9144000" cy="41862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059638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39BEDAC0-5874-E04B-91DB-F5F975627185}"/>
              </a:ext>
            </a:extLst>
          </p:cNvPr>
          <p:cNvSpPr>
            <a:spLocks noGrp="1"/>
          </p:cNvSpPr>
          <p:nvPr>
            <p:ph type="ctrTitle"/>
          </p:nvPr>
        </p:nvSpPr>
        <p:spPr>
          <a:xfrm>
            <a:off x="3350942" y="2349500"/>
            <a:ext cx="5158058" cy="1219200"/>
          </a:xfrm>
        </p:spPr>
        <p:txBody>
          <a:bodyPr anchor="b">
            <a:normAutofit/>
          </a:bodyPr>
          <a:lstStyle>
            <a:lvl1pPr algn="ctr">
              <a:defRPr sz="3600"/>
            </a:lvl1pPr>
          </a:lstStyle>
          <a:p>
            <a:r>
              <a:rPr lang="sv-SE"/>
              <a:t>Klicka här för att ändra format</a:t>
            </a:r>
          </a:p>
        </p:txBody>
      </p:sp>
    </p:spTree>
    <p:extLst>
      <p:ext uri="{BB962C8B-B14F-4D97-AF65-F5344CB8AC3E}">
        <p14:creationId xmlns:p14="http://schemas.microsoft.com/office/powerpoint/2010/main" val="17230237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C4D5F23-7C9C-F741-BD57-C8983CF39840}"/>
              </a:ext>
            </a:extLst>
          </p:cNvPr>
          <p:cNvSpPr>
            <a:spLocks noGrp="1"/>
          </p:cNvSpPr>
          <p:nvPr>
            <p:ph type="ctrTitle"/>
          </p:nvPr>
        </p:nvSpPr>
        <p:spPr>
          <a:xfrm>
            <a:off x="988742" y="616841"/>
            <a:ext cx="9144000" cy="609793"/>
          </a:xfrm>
        </p:spPr>
        <p:txBody>
          <a:bodyPr anchor="b">
            <a:normAutofit/>
          </a:bodyPr>
          <a:lstStyle>
            <a:lvl1pPr algn="l">
              <a:defRPr sz="3600"/>
            </a:lvl1pPr>
          </a:lstStyle>
          <a:p>
            <a:r>
              <a:rPr lang="sv-SE"/>
              <a:t>Klicka här för att ändra format</a:t>
            </a:r>
          </a:p>
        </p:txBody>
      </p:sp>
      <p:sp>
        <p:nvSpPr>
          <p:cNvPr id="4" name="Platshållare för diagram 3">
            <a:extLst>
              <a:ext uri="{FF2B5EF4-FFF2-40B4-BE49-F238E27FC236}">
                <a16:creationId xmlns:a16="http://schemas.microsoft.com/office/drawing/2014/main" id="{25595C8F-5C86-AD41-81CB-49F231878EF4}"/>
              </a:ext>
            </a:extLst>
          </p:cNvPr>
          <p:cNvSpPr>
            <a:spLocks noGrp="1"/>
          </p:cNvSpPr>
          <p:nvPr>
            <p:ph type="chart" sz="quarter" idx="10"/>
          </p:nvPr>
        </p:nvSpPr>
        <p:spPr>
          <a:xfrm>
            <a:off x="988742" y="1397000"/>
            <a:ext cx="9144000" cy="4737100"/>
          </a:xfrm>
        </p:spPr>
        <p:txBody>
          <a:bodyPr/>
          <a:lstStyle/>
          <a:p>
            <a:r>
              <a:rPr lang="sv-SE"/>
              <a:t>Klicka på ikonen för att lägga till ett diagram</a:t>
            </a:r>
          </a:p>
        </p:txBody>
      </p:sp>
    </p:spTree>
    <p:extLst>
      <p:ext uri="{BB962C8B-B14F-4D97-AF65-F5344CB8AC3E}">
        <p14:creationId xmlns:p14="http://schemas.microsoft.com/office/powerpoint/2010/main" val="2078599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_Anpassad layout">
    <p:spTree>
      <p:nvGrpSpPr>
        <p:cNvPr id="1" name=""/>
        <p:cNvGrpSpPr/>
        <p:nvPr/>
      </p:nvGrpSpPr>
      <p:grpSpPr>
        <a:xfrm>
          <a:off x="0" y="0"/>
          <a:ext cx="0" cy="0"/>
          <a:chOff x="0" y="0"/>
          <a:chExt cx="0" cy="0"/>
        </a:xfrm>
      </p:grpSpPr>
      <p:sp>
        <p:nvSpPr>
          <p:cNvPr id="3" name="Platshållare för bild 15">
            <a:extLst>
              <a:ext uri="{FF2B5EF4-FFF2-40B4-BE49-F238E27FC236}">
                <a16:creationId xmlns:a16="http://schemas.microsoft.com/office/drawing/2014/main" id="{627232BD-4CA2-2247-B71E-E9AC38B6CEFA}"/>
              </a:ext>
            </a:extLst>
          </p:cNvPr>
          <p:cNvSpPr>
            <a:spLocks noGrp="1"/>
          </p:cNvSpPr>
          <p:nvPr>
            <p:ph type="pic" sz="quarter" idx="10"/>
          </p:nvPr>
        </p:nvSpPr>
        <p:spPr>
          <a:xfrm>
            <a:off x="0" y="0"/>
            <a:ext cx="12192000" cy="7161696"/>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66A257AA-5F16-1A4A-B3E3-DA688DDA87C4}"/>
              </a:ext>
            </a:extLst>
          </p:cNvPr>
          <p:cNvGrpSpPr/>
          <p:nvPr/>
        </p:nvGrpSpPr>
        <p:grpSpPr>
          <a:xfrm>
            <a:off x="10444481" y="5727126"/>
            <a:ext cx="2222205" cy="884879"/>
            <a:chOff x="10242697" y="5607996"/>
            <a:chExt cx="2222205" cy="884879"/>
          </a:xfrm>
        </p:grpSpPr>
        <p:sp>
          <p:nvSpPr>
            <p:cNvPr id="5" name="textruta 4">
              <a:extLst>
                <a:ext uri="{FF2B5EF4-FFF2-40B4-BE49-F238E27FC236}">
                  <a16:creationId xmlns:a16="http://schemas.microsoft.com/office/drawing/2014/main" id="{4DDCF8DE-35BF-CE4C-84F1-345F9BD1A59D}"/>
                </a:ext>
              </a:extLst>
            </p:cNvPr>
            <p:cNvSpPr txBox="1"/>
            <p:nvPr/>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6" name="textruta 5">
              <a:extLst>
                <a:ext uri="{FF2B5EF4-FFF2-40B4-BE49-F238E27FC236}">
                  <a16:creationId xmlns:a16="http://schemas.microsoft.com/office/drawing/2014/main" id="{36D91317-B3A4-F44F-A50E-7262129857E7}"/>
                </a:ext>
              </a:extLst>
            </p:cNvPr>
            <p:cNvSpPr txBox="1"/>
            <p:nvPr/>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7" name="Rak 6">
              <a:extLst>
                <a:ext uri="{FF2B5EF4-FFF2-40B4-BE49-F238E27FC236}">
                  <a16:creationId xmlns:a16="http://schemas.microsoft.com/office/drawing/2014/main" id="{2677C2A9-EE1A-3D47-A628-E42AF60ADC3A}"/>
                </a:ext>
              </a:extLst>
            </p:cNvPr>
            <p:cNvCxnSpPr>
              <a:cxnSpLocks/>
            </p:cNvCxnSpPr>
            <p:nvPr/>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upp 7">
            <a:extLst>
              <a:ext uri="{FF2B5EF4-FFF2-40B4-BE49-F238E27FC236}">
                <a16:creationId xmlns:a16="http://schemas.microsoft.com/office/drawing/2014/main" id="{B1819E8B-7BDB-6141-977D-7EF44C3E334F}"/>
              </a:ext>
            </a:extLst>
          </p:cNvPr>
          <p:cNvGrpSpPr/>
          <p:nvPr userDrawn="1"/>
        </p:nvGrpSpPr>
        <p:grpSpPr>
          <a:xfrm>
            <a:off x="10444481" y="5727126"/>
            <a:ext cx="2222205" cy="884879"/>
            <a:chOff x="10242697" y="5607996"/>
            <a:chExt cx="2222205" cy="884879"/>
          </a:xfrm>
        </p:grpSpPr>
        <p:sp>
          <p:nvSpPr>
            <p:cNvPr id="9" name="textruta 8">
              <a:extLst>
                <a:ext uri="{FF2B5EF4-FFF2-40B4-BE49-F238E27FC236}">
                  <a16:creationId xmlns:a16="http://schemas.microsoft.com/office/drawing/2014/main" id="{FF6F8030-A4CC-C748-A26E-38FD2E87979A}"/>
                </a:ext>
              </a:extLst>
            </p:cNvPr>
            <p:cNvSpPr txBox="1"/>
            <p:nvPr userDrawn="1"/>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10" name="textruta 9">
              <a:extLst>
                <a:ext uri="{FF2B5EF4-FFF2-40B4-BE49-F238E27FC236}">
                  <a16:creationId xmlns:a16="http://schemas.microsoft.com/office/drawing/2014/main" id="{2685D7D2-FDF8-F246-859F-C45D301F4D2E}"/>
                </a:ext>
              </a:extLst>
            </p:cNvPr>
            <p:cNvSpPr txBox="1"/>
            <p:nvPr userDrawn="1"/>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11" name="Rak 10">
              <a:extLst>
                <a:ext uri="{FF2B5EF4-FFF2-40B4-BE49-F238E27FC236}">
                  <a16:creationId xmlns:a16="http://schemas.microsoft.com/office/drawing/2014/main" id="{690F618A-4C54-7A4A-8027-63A38AD9A5F8}"/>
                </a:ext>
              </a:extLst>
            </p:cNvPr>
            <p:cNvCxnSpPr>
              <a:cxnSpLocks/>
            </p:cNvCxnSpPr>
            <p:nvPr userDrawn="1"/>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3224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5919A7-E5E7-E447-AC47-3628E2C2C37E}"/>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 name="Grupp 3">
            <a:extLst>
              <a:ext uri="{FF2B5EF4-FFF2-40B4-BE49-F238E27FC236}">
                <a16:creationId xmlns:a16="http://schemas.microsoft.com/office/drawing/2014/main" id="{BD851597-1D96-1F49-9B1A-ED0727F4581C}"/>
              </a:ext>
            </a:extLst>
          </p:cNvPr>
          <p:cNvGrpSpPr/>
          <p:nvPr/>
        </p:nvGrpSpPr>
        <p:grpSpPr>
          <a:xfrm>
            <a:off x="10242697" y="5607996"/>
            <a:ext cx="2222205" cy="884879"/>
            <a:chOff x="10242697" y="5607996"/>
            <a:chExt cx="2222205" cy="884879"/>
          </a:xfrm>
        </p:grpSpPr>
        <p:sp>
          <p:nvSpPr>
            <p:cNvPr id="5" name="textruta 4">
              <a:extLst>
                <a:ext uri="{FF2B5EF4-FFF2-40B4-BE49-F238E27FC236}">
                  <a16:creationId xmlns:a16="http://schemas.microsoft.com/office/drawing/2014/main" id="{51D8CF96-0018-FD40-88CB-DC6ACA2FB156}"/>
                </a:ext>
              </a:extLst>
            </p:cNvPr>
            <p:cNvSpPr txBox="1"/>
            <p:nvPr/>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6" name="textruta 5">
              <a:extLst>
                <a:ext uri="{FF2B5EF4-FFF2-40B4-BE49-F238E27FC236}">
                  <a16:creationId xmlns:a16="http://schemas.microsoft.com/office/drawing/2014/main" id="{A2A8A072-9169-BC43-801A-A61BF591F032}"/>
                </a:ext>
              </a:extLst>
            </p:cNvPr>
            <p:cNvSpPr txBox="1"/>
            <p:nvPr/>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7" name="Rak 6">
              <a:extLst>
                <a:ext uri="{FF2B5EF4-FFF2-40B4-BE49-F238E27FC236}">
                  <a16:creationId xmlns:a16="http://schemas.microsoft.com/office/drawing/2014/main" id="{9E836D9E-4AB0-0C41-802B-ED4298D608B2}"/>
                </a:ext>
              </a:extLst>
            </p:cNvPr>
            <p:cNvCxnSpPr>
              <a:cxnSpLocks/>
            </p:cNvCxnSpPr>
            <p:nvPr/>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Platshållare för text 11">
            <a:extLst>
              <a:ext uri="{FF2B5EF4-FFF2-40B4-BE49-F238E27FC236}">
                <a16:creationId xmlns:a16="http://schemas.microsoft.com/office/drawing/2014/main" id="{3BC94B7A-F171-604C-9683-0DB769480ECF}"/>
              </a:ext>
            </a:extLst>
          </p:cNvPr>
          <p:cNvSpPr>
            <a:spLocks noGrp="1"/>
          </p:cNvSpPr>
          <p:nvPr>
            <p:ph type="body" sz="quarter" idx="10"/>
          </p:nvPr>
        </p:nvSpPr>
        <p:spPr>
          <a:xfrm>
            <a:off x="1141413" y="1574800"/>
            <a:ext cx="9144000" cy="4186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text 20">
            <a:extLst>
              <a:ext uri="{FF2B5EF4-FFF2-40B4-BE49-F238E27FC236}">
                <a16:creationId xmlns:a16="http://schemas.microsoft.com/office/drawing/2014/main" id="{42676A12-DB87-3E48-8425-B6EE63037088}"/>
              </a:ext>
            </a:extLst>
          </p:cNvPr>
          <p:cNvSpPr>
            <a:spLocks noGrp="1"/>
          </p:cNvSpPr>
          <p:nvPr>
            <p:ph type="body" sz="quarter" idx="12"/>
          </p:nvPr>
        </p:nvSpPr>
        <p:spPr>
          <a:xfrm>
            <a:off x="1141413" y="761565"/>
            <a:ext cx="9144000" cy="660400"/>
          </a:xfrm>
        </p:spPr>
        <p:txBody>
          <a:bodyPr>
            <a:noAutofit/>
          </a:bodyPr>
          <a:lstStyle>
            <a:lvl1pPr>
              <a:defRPr sz="3600" b="1">
                <a:solidFill>
                  <a:schemeClr val="bg1"/>
                </a:solidFill>
              </a:defRPr>
            </a:lvl1pPr>
          </a:lstStyle>
          <a:p>
            <a:pPr lvl="0"/>
            <a:r>
              <a:rPr lang="sv-SE"/>
              <a:t>Redigera format för bakgrundstext</a:t>
            </a:r>
          </a:p>
        </p:txBody>
      </p:sp>
      <p:grpSp>
        <p:nvGrpSpPr>
          <p:cNvPr id="11" name="Grupp 10">
            <a:extLst>
              <a:ext uri="{FF2B5EF4-FFF2-40B4-BE49-F238E27FC236}">
                <a16:creationId xmlns:a16="http://schemas.microsoft.com/office/drawing/2014/main" id="{67BBF980-C512-0447-A28B-C4C2C1F78096}"/>
              </a:ext>
            </a:extLst>
          </p:cNvPr>
          <p:cNvGrpSpPr/>
          <p:nvPr userDrawn="1"/>
        </p:nvGrpSpPr>
        <p:grpSpPr>
          <a:xfrm>
            <a:off x="10242697" y="5607996"/>
            <a:ext cx="2222205" cy="884879"/>
            <a:chOff x="10242697" y="5607996"/>
            <a:chExt cx="2222205" cy="884879"/>
          </a:xfrm>
        </p:grpSpPr>
        <p:sp>
          <p:nvSpPr>
            <p:cNvPr id="12" name="textruta 11">
              <a:extLst>
                <a:ext uri="{FF2B5EF4-FFF2-40B4-BE49-F238E27FC236}">
                  <a16:creationId xmlns:a16="http://schemas.microsoft.com/office/drawing/2014/main" id="{4CB3DB73-CD80-6941-876E-37F777FC5E4F}"/>
                </a:ext>
              </a:extLst>
            </p:cNvPr>
            <p:cNvSpPr txBox="1"/>
            <p:nvPr userDrawn="1"/>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13" name="textruta 12">
              <a:extLst>
                <a:ext uri="{FF2B5EF4-FFF2-40B4-BE49-F238E27FC236}">
                  <a16:creationId xmlns:a16="http://schemas.microsoft.com/office/drawing/2014/main" id="{2322C6A7-FC94-F84A-9ED7-D07BAFDC4FFA}"/>
                </a:ext>
              </a:extLst>
            </p:cNvPr>
            <p:cNvSpPr txBox="1"/>
            <p:nvPr userDrawn="1"/>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14" name="Rak 13">
              <a:extLst>
                <a:ext uri="{FF2B5EF4-FFF2-40B4-BE49-F238E27FC236}">
                  <a16:creationId xmlns:a16="http://schemas.microsoft.com/office/drawing/2014/main" id="{47BA1FC6-63BA-2641-B133-B828EDB49E3A}"/>
                </a:ext>
              </a:extLst>
            </p:cNvPr>
            <p:cNvCxnSpPr>
              <a:cxnSpLocks/>
            </p:cNvCxnSpPr>
            <p:nvPr userDrawn="1"/>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7884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5ECCEBBD-DCC5-9D46-8E00-EA10C52082DB}"/>
              </a:ext>
            </a:extLst>
          </p:cNvPr>
          <p:cNvSpPr>
            <a:spLocks noGrp="1"/>
          </p:cNvSpPr>
          <p:nvPr>
            <p:ph type="ctrTitle"/>
          </p:nvPr>
        </p:nvSpPr>
        <p:spPr>
          <a:xfrm>
            <a:off x="5829302" y="743841"/>
            <a:ext cx="4127500" cy="805559"/>
          </a:xfrm>
        </p:spPr>
        <p:txBody>
          <a:bodyPr anchor="b">
            <a:noAutofit/>
          </a:bodyPr>
          <a:lstStyle>
            <a:lvl1pPr algn="l">
              <a:defRPr sz="2800"/>
            </a:lvl1pPr>
          </a:lstStyle>
          <a:p>
            <a:r>
              <a:rPr lang="sv-SE"/>
              <a:t>Klicka här för att ändra format</a:t>
            </a:r>
          </a:p>
        </p:txBody>
      </p:sp>
      <p:sp>
        <p:nvSpPr>
          <p:cNvPr id="4" name="Platshållare för text 11">
            <a:extLst>
              <a:ext uri="{FF2B5EF4-FFF2-40B4-BE49-F238E27FC236}">
                <a16:creationId xmlns:a16="http://schemas.microsoft.com/office/drawing/2014/main" id="{5B50278C-4D2B-704E-A5F0-C7A065AD63B0}"/>
              </a:ext>
            </a:extLst>
          </p:cNvPr>
          <p:cNvSpPr>
            <a:spLocks noGrp="1"/>
          </p:cNvSpPr>
          <p:nvPr>
            <p:ph type="body" sz="quarter" idx="10"/>
          </p:nvPr>
        </p:nvSpPr>
        <p:spPr>
          <a:xfrm>
            <a:off x="5829302" y="1727200"/>
            <a:ext cx="4127500" cy="4186238"/>
          </a:xfrm>
        </p:spPr>
        <p:txBody>
          <a:bodyPr/>
          <a:lstStyle>
            <a:lvl1pPr marL="342900" indent="-342900">
              <a:buFont typeface="Arial" panose="020B0604020202020204" pitchFamily="34" charset="0"/>
              <a:buChar char="•"/>
              <a:defRPr/>
            </a:lvl1pPr>
          </a:lstStyle>
          <a:p>
            <a:pPr lvl="0"/>
            <a:r>
              <a:rPr lang="sv-SE"/>
              <a:t>Redigera format för bakgrundstext</a:t>
            </a:r>
          </a:p>
        </p:txBody>
      </p:sp>
      <p:sp>
        <p:nvSpPr>
          <p:cNvPr id="5" name="Platshållare för bild 3">
            <a:extLst>
              <a:ext uri="{FF2B5EF4-FFF2-40B4-BE49-F238E27FC236}">
                <a16:creationId xmlns:a16="http://schemas.microsoft.com/office/drawing/2014/main" id="{95429808-FCC4-BF42-A19A-25EAACB20599}"/>
              </a:ext>
            </a:extLst>
          </p:cNvPr>
          <p:cNvSpPr>
            <a:spLocks noGrp="1"/>
          </p:cNvSpPr>
          <p:nvPr>
            <p:ph type="pic" sz="quarter" idx="11"/>
          </p:nvPr>
        </p:nvSpPr>
        <p:spPr>
          <a:xfrm>
            <a:off x="0" y="0"/>
            <a:ext cx="5257800" cy="6642100"/>
          </a:xfrm>
        </p:spPr>
        <p:txBody>
          <a:bodyPr/>
          <a:lstStyle/>
          <a:p>
            <a:r>
              <a:rPr lang="sv-SE"/>
              <a:t>Klicka på ikonen för att lägga till en bild</a:t>
            </a:r>
          </a:p>
        </p:txBody>
      </p:sp>
    </p:spTree>
    <p:extLst>
      <p:ext uri="{BB962C8B-B14F-4D97-AF65-F5344CB8AC3E}">
        <p14:creationId xmlns:p14="http://schemas.microsoft.com/office/powerpoint/2010/main" val="38312912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BD277BC-95F3-4B35-8076-98A717458A04}" type="datetime1">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4159529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684394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9407646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6B07FC5-EC85-B7B6-5E62-A7123BF77678}"/>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8314528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060767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9324945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99692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355312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509445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3673053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377451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41212993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853987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67417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542687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2687806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24962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5214120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5054335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265306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cSld name="1_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9459669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5002618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428536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2024239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7869656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9978524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4728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6473396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2917086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9910287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20966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2565808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101081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453841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149433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020421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695658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308663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2131088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694828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1911215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01BAC5-F379-844E-6C2A-525287F3A8B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EBBD3BB-1A69-AD36-3EFD-79A9EB579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00F647A-1DF8-A0A6-9807-901C0E5CCE19}"/>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5" name="Platshållare för sidfot 4">
            <a:extLst>
              <a:ext uri="{FF2B5EF4-FFF2-40B4-BE49-F238E27FC236}">
                <a16:creationId xmlns:a16="http://schemas.microsoft.com/office/drawing/2014/main" id="{794ECADB-A66B-2CDC-B624-2592656A735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DCE77B-B6D3-777C-2E7F-DADF8B7FC935}"/>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5901290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C0157-2154-2AD7-1310-8502C89D65A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69BADAA-0510-9F29-9C58-629419AB284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90F15E3-0DB6-D285-AB7F-C68F2D281C61}"/>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5" name="Platshållare för sidfot 4">
            <a:extLst>
              <a:ext uri="{FF2B5EF4-FFF2-40B4-BE49-F238E27FC236}">
                <a16:creationId xmlns:a16="http://schemas.microsoft.com/office/drawing/2014/main" id="{5DDB60C4-C936-7F5D-78C6-83AE91D7B3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84E826A-1D9A-D8CB-2268-7C454CC32186}"/>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34641829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692DA-9880-D7A3-134A-8C103E9205A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2935817-1336-04BE-8149-28EDA92AF1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D94B7F4-F727-ACC0-2D03-CFA01E3F7124}"/>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5" name="Platshållare för sidfot 4">
            <a:extLst>
              <a:ext uri="{FF2B5EF4-FFF2-40B4-BE49-F238E27FC236}">
                <a16:creationId xmlns:a16="http://schemas.microsoft.com/office/drawing/2014/main" id="{18B3AAB2-BCBF-F295-712E-43E0434F897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2B0E8FA-36A9-84C2-7456-FCAB03B13775}"/>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40390932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FD3F19-788B-0E54-0EB8-B4789A4959F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BBF0FF7-CE14-C56D-4606-FAC12C7FA87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6BDC1C4-2C90-DCE2-4883-1FF16E4C168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289FE55-95EC-8C49-6EDA-741F22E6B1DC}"/>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6" name="Platshållare för sidfot 5">
            <a:extLst>
              <a:ext uri="{FF2B5EF4-FFF2-40B4-BE49-F238E27FC236}">
                <a16:creationId xmlns:a16="http://schemas.microsoft.com/office/drawing/2014/main" id="{1A07E476-45EE-6DCC-BDD6-0D5FD4AE065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776D987-08CC-2899-05B0-166259259832}"/>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30916936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6E6B4E-D70D-744B-0D3A-F93BB03A959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FE49EF-7C59-AB94-80F0-FD4F80B73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A050C41-9D53-440A-FC67-EC0E752B4074}"/>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D74452B-5A93-7FF7-D848-5D90217CE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B630CAE-89B0-8FF1-6D97-DB104BC122A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BC33BCA-8C54-77C2-968C-32C782556916}"/>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8" name="Platshållare för sidfot 7">
            <a:extLst>
              <a:ext uri="{FF2B5EF4-FFF2-40B4-BE49-F238E27FC236}">
                <a16:creationId xmlns:a16="http://schemas.microsoft.com/office/drawing/2014/main" id="{3C42F80D-33CB-6862-034A-9A4F0492B51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7A5AC79-FB8F-F6DB-79F9-4011E1D1946A}"/>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40394789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98897-C7CE-0A9D-D81C-74BB52FFFB0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563110C-F615-25CC-F029-F017C62C2607}"/>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4" name="Platshållare för sidfot 3">
            <a:extLst>
              <a:ext uri="{FF2B5EF4-FFF2-40B4-BE49-F238E27FC236}">
                <a16:creationId xmlns:a16="http://schemas.microsoft.com/office/drawing/2014/main" id="{BFD4A3CB-7116-E340-22D0-69069D5C79E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6B992F-5BF9-0014-0636-7CF1E4B7D204}"/>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103012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2697D88-6F7D-64AE-D972-427334DD686C}"/>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3" name="Platshållare för sidfot 2">
            <a:extLst>
              <a:ext uri="{FF2B5EF4-FFF2-40B4-BE49-F238E27FC236}">
                <a16:creationId xmlns:a16="http://schemas.microsoft.com/office/drawing/2014/main" id="{ACCB28A2-E274-D167-EC91-B7FE0DF827C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AE126AC-70E2-3D65-D3F3-3DE81E4F1A4B}"/>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9385946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D1D280-A7AC-C79C-536F-1A2B2125329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5EBE02B-977F-4B93-66A6-88FD432322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E441FA5-FAF7-8BDD-6F1D-F384542DE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0CC9805-F586-9694-2720-DBDC9F64D204}"/>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6" name="Platshållare för sidfot 5">
            <a:extLst>
              <a:ext uri="{FF2B5EF4-FFF2-40B4-BE49-F238E27FC236}">
                <a16:creationId xmlns:a16="http://schemas.microsoft.com/office/drawing/2014/main" id="{4043C980-F385-B10F-50FF-5900DBB3C03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AB2B360-ED98-62ED-7ACB-6B6A67588C5B}"/>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37416958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F9FD5E-61F6-7DCA-9FC1-0496B06D94E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62E24F-A40A-56C3-55FE-58527184DA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93639861-414D-A029-5E76-F87AA2FA0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6A9F391-E2B3-95B9-CDEC-E8459A643031}"/>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6" name="Platshållare för sidfot 5">
            <a:extLst>
              <a:ext uri="{FF2B5EF4-FFF2-40B4-BE49-F238E27FC236}">
                <a16:creationId xmlns:a16="http://schemas.microsoft.com/office/drawing/2014/main" id="{7A49EC47-78D9-1367-A779-A66348F6F90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2D16A4D-AAF2-1A48-34CD-BC304DBD1036}"/>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41186100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B1F42-19E1-2A89-FD93-93AB9858D1E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AFE4900-5971-1789-AC5A-BB8E74D9FE8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E36C71-5545-8354-5D4A-DA0F5E012D53}"/>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5" name="Platshållare för sidfot 4">
            <a:extLst>
              <a:ext uri="{FF2B5EF4-FFF2-40B4-BE49-F238E27FC236}">
                <a16:creationId xmlns:a16="http://schemas.microsoft.com/office/drawing/2014/main" id="{FD3E6364-2BA3-862F-0F09-DFFB03478B3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A14795-2B47-A5D4-7F1A-A3CAB61D54A5}"/>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852408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5E1B187-2CAE-D8ED-0999-407ED075716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E9BEE51-2A26-8048-C256-071A27DC84B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E031403-F944-C517-AFE2-30096E5DD986}"/>
              </a:ext>
            </a:extLst>
          </p:cNvPr>
          <p:cNvSpPr>
            <a:spLocks noGrp="1"/>
          </p:cNvSpPr>
          <p:nvPr>
            <p:ph type="dt" sz="half" idx="10"/>
          </p:nvPr>
        </p:nvSpPr>
        <p:spPr/>
        <p:txBody>
          <a:bodyPr/>
          <a:lstStyle/>
          <a:p>
            <a:fld id="{0B76EF40-2E32-4E1F-A25F-8D142ACC558B}" type="datetimeFigureOut">
              <a:rPr lang="sv-SE" smtClean="0"/>
              <a:t>2023-03-21</a:t>
            </a:fld>
            <a:endParaRPr lang="sv-SE"/>
          </a:p>
        </p:txBody>
      </p:sp>
      <p:sp>
        <p:nvSpPr>
          <p:cNvPr id="5" name="Platshållare för sidfot 4">
            <a:extLst>
              <a:ext uri="{FF2B5EF4-FFF2-40B4-BE49-F238E27FC236}">
                <a16:creationId xmlns:a16="http://schemas.microsoft.com/office/drawing/2014/main" id="{80CF8B46-0CC7-8A9F-BF68-7A97900CD53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B4620C-8D33-FFB4-B93A-A78613037F69}"/>
              </a:ext>
            </a:extLst>
          </p:cNvPr>
          <p:cNvSpPr>
            <a:spLocks noGrp="1"/>
          </p:cNvSpPr>
          <p:nvPr>
            <p:ph type="sldNum" sz="quarter" idx="12"/>
          </p:nvPr>
        </p:nvSpPr>
        <p:spPr/>
        <p:txBody>
          <a:bodyPr/>
          <a:lstStyle/>
          <a:p>
            <a:fld id="{76B04CA6-D359-4212-8238-A1AB1AA775BF}" type="slidenum">
              <a:rPr lang="sv-SE" smtClean="0"/>
              <a:t>‹#›</a:t>
            </a:fld>
            <a:endParaRPr lang="sv-SE"/>
          </a:p>
        </p:txBody>
      </p:sp>
    </p:spTree>
    <p:extLst>
      <p:ext uri="{BB962C8B-B14F-4D97-AF65-F5344CB8AC3E}">
        <p14:creationId xmlns:p14="http://schemas.microsoft.com/office/powerpoint/2010/main" val="15641105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741822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683391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2042132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557623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47202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561286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3324596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035249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7047818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41FBC0-CD25-43BC-BBDB-0848BD8040C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044722C-8AF7-4BC1-9EBF-D9FC653B84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D4803FC-F2F4-418C-AA0C-EE2475FBE85A}"/>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5" name="Platshållare för sidfot 4">
            <a:extLst>
              <a:ext uri="{FF2B5EF4-FFF2-40B4-BE49-F238E27FC236}">
                <a16:creationId xmlns:a16="http://schemas.microsoft.com/office/drawing/2014/main" id="{5F6C4615-FA35-47CC-BAFF-09696DE9A2A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12B1979-C6E0-49F5-A444-24C4F014CFDB}"/>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14074388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963BBF-D16B-44DF-BF7F-C0C9A5ECF24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6C703DB-5B12-4FC8-8873-3F578E628E0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72ED231-AAD0-4D1D-B3E3-087F6C3373ED}"/>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5" name="Platshållare för sidfot 4">
            <a:extLst>
              <a:ext uri="{FF2B5EF4-FFF2-40B4-BE49-F238E27FC236}">
                <a16:creationId xmlns:a16="http://schemas.microsoft.com/office/drawing/2014/main" id="{858CEED1-B95A-4027-A4EF-8AF1C38B94A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F38861-753E-438A-BFDF-2098043D2C32}"/>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34367562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212487-E3D5-46E7-89D9-DC5553B493E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29C6EAB-3C49-4AE5-A7BC-C43494856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B7D1C21-CE69-45A4-994D-03B74BA31521}"/>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5" name="Platshållare för sidfot 4">
            <a:extLst>
              <a:ext uri="{FF2B5EF4-FFF2-40B4-BE49-F238E27FC236}">
                <a16:creationId xmlns:a16="http://schemas.microsoft.com/office/drawing/2014/main" id="{CAF70622-720B-4D9D-9C03-461DEA9124F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8473B49-D9F6-4699-B425-DF7B821E9DCA}"/>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6580099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0382D0-157C-4659-B2B4-7B00DA63D68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44ED6F-3E42-4CFF-9DCA-F477B2EEF4B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1729F08-0466-4943-8867-7CEBB13EC735}"/>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5A3BA43-CC05-4CF7-A76D-9F6F55886537}"/>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6" name="Platshållare för sidfot 5">
            <a:extLst>
              <a:ext uri="{FF2B5EF4-FFF2-40B4-BE49-F238E27FC236}">
                <a16:creationId xmlns:a16="http://schemas.microsoft.com/office/drawing/2014/main" id="{C8AD9F21-000D-4BD4-A932-338C18AE05D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6F574BF-017F-4456-B0F9-E856F7D95F4A}"/>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7791018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635496-A197-411D-98F6-FBFC05E7959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C4B0BE6-2772-4C5A-98F9-573D8AF2F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7A0B621-A693-4010-9E99-A75CDEE1C7A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3B41544-E212-4EF0-BC94-8347A0F218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654C9AE-C022-4752-A32C-37266261CDD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35A20EE-EBF0-4555-826F-B35823A90DBD}"/>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8" name="Platshållare för sidfot 7">
            <a:extLst>
              <a:ext uri="{FF2B5EF4-FFF2-40B4-BE49-F238E27FC236}">
                <a16:creationId xmlns:a16="http://schemas.microsoft.com/office/drawing/2014/main" id="{557ADECD-A0F2-40D0-BD83-09D5D74CF97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E3502E2-F4F9-41AA-AD24-3514C261B281}"/>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23570030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F16595-AF8E-48FA-BE4F-3B65844FAFF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633919C-3DB8-4877-AC1C-D1B483BCBEEF}"/>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4" name="Platshållare för sidfot 3">
            <a:extLst>
              <a:ext uri="{FF2B5EF4-FFF2-40B4-BE49-F238E27FC236}">
                <a16:creationId xmlns:a16="http://schemas.microsoft.com/office/drawing/2014/main" id="{4986B1A0-3CD6-4171-AA70-220E6B7D6E3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A55B042-4C3D-45C8-9866-397130FE7A30}"/>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3640013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82E4728-2F0B-470E-8189-5EE39ABA6BAA}"/>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3" name="Platshållare för sidfot 2">
            <a:extLst>
              <a:ext uri="{FF2B5EF4-FFF2-40B4-BE49-F238E27FC236}">
                <a16:creationId xmlns:a16="http://schemas.microsoft.com/office/drawing/2014/main" id="{78E0F243-0486-45AF-9FDE-BF92D8615A9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8E0009D-3E91-4C37-AC4E-7F8FD4718959}"/>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10836306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C5DF3C-A6AC-4B5D-85CE-F6CEF2FB183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4173954-B6F9-41A8-B88B-D0D9D0927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9EC5E42-5DDB-4C6E-8B97-99FFBA253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719F6A4-9F54-45BA-A669-33077CC2468A}"/>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6" name="Platshållare för sidfot 5">
            <a:extLst>
              <a:ext uri="{FF2B5EF4-FFF2-40B4-BE49-F238E27FC236}">
                <a16:creationId xmlns:a16="http://schemas.microsoft.com/office/drawing/2014/main" id="{849346D7-080D-4309-808F-6BFD198479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E0833D2-F011-4385-AEE8-F640EF81A239}"/>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3314229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B838C6-F742-43E2-8D46-0E87B583879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A2DDDBC-FB5B-4D6F-8B18-C533D7990F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9F211891-EE63-481B-8C23-B5CEC5095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B5598FB-D5D3-4420-985B-4F903DA1A341}"/>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6" name="Platshållare för sidfot 5">
            <a:extLst>
              <a:ext uri="{FF2B5EF4-FFF2-40B4-BE49-F238E27FC236}">
                <a16:creationId xmlns:a16="http://schemas.microsoft.com/office/drawing/2014/main" id="{CC66707E-7E6A-407B-8E43-E15CF07FE77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7EAFE1E-FF5B-4E63-AEE6-087E697CB4C8}"/>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18602714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BCF102-1695-4AA4-B9D6-25F8483F5F4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80B3FDA-8B50-4E4E-9C6F-9B4DC64F45A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2F0B752-0B80-4C46-ADE9-718FE81C11E0}"/>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5" name="Platshållare för sidfot 4">
            <a:extLst>
              <a:ext uri="{FF2B5EF4-FFF2-40B4-BE49-F238E27FC236}">
                <a16:creationId xmlns:a16="http://schemas.microsoft.com/office/drawing/2014/main" id="{16D6CD57-97F2-4926-B5AB-CEB910BA3D7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D73AC7-BC03-462C-85FC-44E1B2795106}"/>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15932516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7042F52-8193-4C0F-8877-58D82112114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38BA8BA-42DD-4352-9E49-1E180AB4A8D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217A6C8-1120-4665-913F-6959E8F3BAB3}"/>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5" name="Platshållare för sidfot 4">
            <a:extLst>
              <a:ext uri="{FF2B5EF4-FFF2-40B4-BE49-F238E27FC236}">
                <a16:creationId xmlns:a16="http://schemas.microsoft.com/office/drawing/2014/main" id="{E2D4DEFD-E060-481B-B174-A28F9C2DCCE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0D44D75-C4AE-409D-B553-9A26F64D4C0F}"/>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33002667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6. Höjdpunkter">
    <p:bg>
      <p:bgPr>
        <a:solidFill>
          <a:srgbClr val="8E0826"/>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C08F6798-2B80-452E-AE89-B063FBDA5C1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3" name="Rak koppling 2">
            <a:extLst>
              <a:ext uri="{FF2B5EF4-FFF2-40B4-BE49-F238E27FC236}">
                <a16:creationId xmlns:a16="http://schemas.microsoft.com/office/drawing/2014/main" id="{AD2DBA4F-AD5A-44CD-A702-7CFC60E01BCD}"/>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Rubrik 1">
            <a:extLst>
              <a:ext uri="{FF2B5EF4-FFF2-40B4-BE49-F238E27FC236}">
                <a16:creationId xmlns:a16="http://schemas.microsoft.com/office/drawing/2014/main" id="{936E6F85-2BDD-427B-98D4-A314EA0817EB}"/>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8" name="Platshållare för text 2">
            <a:extLst>
              <a:ext uri="{FF2B5EF4-FFF2-40B4-BE49-F238E27FC236}">
                <a16:creationId xmlns:a16="http://schemas.microsoft.com/office/drawing/2014/main" id="{9F1D912E-5A91-49EB-BC15-D821C44E687D}"/>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15488518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6. Innehåll_rubrik+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ACBEF20-0DF2-4D22-83DF-D42AA9C45785}"/>
              </a:ext>
            </a:extLst>
          </p:cNvPr>
          <p:cNvSpPr>
            <a:spLocks noGrp="1"/>
          </p:cNvSpPr>
          <p:nvPr>
            <p:ph type="title" hasCustomPrompt="1"/>
          </p:nvPr>
        </p:nvSpPr>
        <p:spPr>
          <a:xfrm>
            <a:off x="738000" y="481240"/>
            <a:ext cx="10621108" cy="723446"/>
          </a:xfrm>
          <a:prstGeom prst="rect">
            <a:avLst/>
          </a:prstGeom>
        </p:spPr>
        <p:txBody>
          <a:bodyPr/>
          <a:lstStyle>
            <a:lvl1pPr>
              <a:lnSpc>
                <a:spcPct val="100000"/>
              </a:lnSpc>
              <a:defRPr/>
            </a:lvl1pPr>
          </a:lstStyle>
          <a:p>
            <a:r>
              <a:rPr lang="sv-SE"/>
              <a:t>Klicka här för att ändra rubrik, 40p</a:t>
            </a:r>
          </a:p>
        </p:txBody>
      </p:sp>
      <p:sp>
        <p:nvSpPr>
          <p:cNvPr id="11" name="Platshållare för innehåll 3">
            <a:extLst>
              <a:ext uri="{FF2B5EF4-FFF2-40B4-BE49-F238E27FC236}">
                <a16:creationId xmlns:a16="http://schemas.microsoft.com/office/drawing/2014/main" id="{210438D5-55EE-48E2-BC37-587C258191E0}"/>
              </a:ext>
            </a:extLst>
          </p:cNvPr>
          <p:cNvSpPr>
            <a:spLocks noGrp="1" noChangeAspect="1"/>
          </p:cNvSpPr>
          <p:nvPr>
            <p:ph sz="half" idx="15" hasCustomPrompt="1"/>
          </p:nvPr>
        </p:nvSpPr>
        <p:spPr>
          <a:xfrm>
            <a:off x="787791" y="1392702"/>
            <a:ext cx="10611012" cy="4211390"/>
          </a:xfrm>
          <a:prstGeom prst="rect">
            <a:avLst/>
          </a:prstGeom>
        </p:spPr>
        <p:txBody>
          <a:bodyPr/>
          <a:lstStyle>
            <a:lvl1pPr marL="0" indent="0">
              <a:buNone/>
              <a:defRPr sz="2400"/>
            </a:lvl1pPr>
          </a:lstStyle>
          <a:p>
            <a:pPr lvl="0"/>
            <a:r>
              <a:rPr lang="sv-SE"/>
              <a:t>Infoga bild, diagram eller tabell.</a:t>
            </a:r>
          </a:p>
        </p:txBody>
      </p:sp>
    </p:spTree>
    <p:extLst>
      <p:ext uri="{BB962C8B-B14F-4D97-AF65-F5344CB8AC3E}">
        <p14:creationId xmlns:p14="http://schemas.microsoft.com/office/powerpoint/2010/main" val="1806335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13AB5-DFA1-4E40-8E1B-C4EF0A05647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1E6D7378-8F4A-481C-861E-B0D36184D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3B664BB-541B-46DD-835E-FB1537DF707A}"/>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5" name="Platshållare för sidfot 4">
            <a:extLst>
              <a:ext uri="{FF2B5EF4-FFF2-40B4-BE49-F238E27FC236}">
                <a16:creationId xmlns:a16="http://schemas.microsoft.com/office/drawing/2014/main" id="{9C688B96-96A5-42D9-90A5-531C511DD30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75CAE54-49B1-4105-94B7-ED41466B59B7}"/>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38870383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7F420-6EDC-4A4E-A988-6C6BDD0FA2F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D7207EA-2ECB-4B16-965F-E2DA4C18442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6F1335B-3BC5-4D81-BC77-3C599BBF13B2}"/>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5" name="Platshållare för sidfot 4">
            <a:extLst>
              <a:ext uri="{FF2B5EF4-FFF2-40B4-BE49-F238E27FC236}">
                <a16:creationId xmlns:a16="http://schemas.microsoft.com/office/drawing/2014/main" id="{3D852679-A86F-4BB2-8B43-51A8507F5E6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F45308C-FAFE-4ECD-9A9B-88C3507B14AB}"/>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42556871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57F701-1128-4268-B779-AE9C15A9804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6591D83-B40C-4AF1-A8A3-B386E593B3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D5DD789-9742-4D1F-8CDE-2ABD05EAECCA}"/>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5" name="Platshållare för sidfot 4">
            <a:extLst>
              <a:ext uri="{FF2B5EF4-FFF2-40B4-BE49-F238E27FC236}">
                <a16:creationId xmlns:a16="http://schemas.microsoft.com/office/drawing/2014/main" id="{525482C6-CF99-4DD6-BBC3-1733DD2AA08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B69880B-3EB6-4C9E-875A-1B27AC18FF10}"/>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3708655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505688-5B77-4412-8DB0-EF24E8CB2D3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9E06DCA-E133-4050-BD59-0CDBA0E5535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C55B7DC-7B18-4752-85FB-720873D8353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FD9ABA6-79D9-4BA7-AD22-8E8984458055}"/>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6" name="Platshållare för sidfot 5">
            <a:extLst>
              <a:ext uri="{FF2B5EF4-FFF2-40B4-BE49-F238E27FC236}">
                <a16:creationId xmlns:a16="http://schemas.microsoft.com/office/drawing/2014/main" id="{F16F9F4F-B13C-4B32-A333-4B6508C7B54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0BA0283-1071-4689-83E3-292676F472B1}"/>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38651262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79CBF3-B784-4F99-BFF0-46994732E03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2398D03-F0C7-4EA9-82AA-C834BCD37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FDDCF8F-AEB3-4548-89D7-8FE627C4B33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0C61581-4CBC-4DF8-8DE1-030484181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7A83EB7-3D24-428B-9197-78D72E0B34E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3C0CE1B-1CA2-4E06-8B76-B976D4BB395B}"/>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8" name="Platshållare för sidfot 7">
            <a:extLst>
              <a:ext uri="{FF2B5EF4-FFF2-40B4-BE49-F238E27FC236}">
                <a16:creationId xmlns:a16="http://schemas.microsoft.com/office/drawing/2014/main" id="{C4ED60C4-6E1C-47B7-B362-A21A2829064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DAE2962-D172-4467-AEED-C0804252BC62}"/>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32238070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589288-31EB-41CB-934A-9BCA5C87D8F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81311D3-5D08-459A-B138-08EBCB9E4227}"/>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4" name="Platshållare för sidfot 3">
            <a:extLst>
              <a:ext uri="{FF2B5EF4-FFF2-40B4-BE49-F238E27FC236}">
                <a16:creationId xmlns:a16="http://schemas.microsoft.com/office/drawing/2014/main" id="{738AFF11-EFE5-4418-866B-3FF5EE88EC1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EF2F34D-C217-464D-808F-D03BACFBAF66}"/>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25840123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6. Innehåll_rubrik+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ACBEF20-0DF2-4D22-83DF-D42AA9C45785}"/>
              </a:ext>
            </a:extLst>
          </p:cNvPr>
          <p:cNvSpPr>
            <a:spLocks noGrp="1"/>
          </p:cNvSpPr>
          <p:nvPr>
            <p:ph type="title" hasCustomPrompt="1"/>
          </p:nvPr>
        </p:nvSpPr>
        <p:spPr>
          <a:xfrm>
            <a:off x="773723" y="481240"/>
            <a:ext cx="10621108" cy="723446"/>
          </a:xfrm>
          <a:prstGeom prst="rect">
            <a:avLst/>
          </a:prstGeom>
        </p:spPr>
        <p:txBody>
          <a:bodyPr/>
          <a:lstStyle>
            <a:lvl1pPr>
              <a:lnSpc>
                <a:spcPct val="100000"/>
              </a:lnSpc>
              <a:defRPr/>
            </a:lvl1pPr>
          </a:lstStyle>
          <a:p>
            <a:r>
              <a:rPr lang="sv-SE"/>
              <a:t>Klicka här för att ändra rubrik, 40p</a:t>
            </a:r>
          </a:p>
        </p:txBody>
      </p:sp>
      <p:sp>
        <p:nvSpPr>
          <p:cNvPr id="11" name="Platshållare för innehåll 3">
            <a:extLst>
              <a:ext uri="{FF2B5EF4-FFF2-40B4-BE49-F238E27FC236}">
                <a16:creationId xmlns:a16="http://schemas.microsoft.com/office/drawing/2014/main" id="{210438D5-55EE-48E2-BC37-587C258191E0}"/>
              </a:ext>
            </a:extLst>
          </p:cNvPr>
          <p:cNvSpPr>
            <a:spLocks noGrp="1" noChangeAspect="1"/>
          </p:cNvSpPr>
          <p:nvPr>
            <p:ph sz="half" idx="15" hasCustomPrompt="1"/>
          </p:nvPr>
        </p:nvSpPr>
        <p:spPr>
          <a:xfrm>
            <a:off x="787791" y="1392702"/>
            <a:ext cx="10611012" cy="4211390"/>
          </a:xfrm>
          <a:prstGeom prst="rect">
            <a:avLst/>
          </a:prstGeom>
        </p:spPr>
        <p:txBody>
          <a:bodyPr/>
          <a:lstStyle>
            <a:lvl1pPr marL="0" indent="0">
              <a:buNone/>
              <a:defRPr sz="2400"/>
            </a:lvl1pPr>
          </a:lstStyle>
          <a:p>
            <a:pPr lvl="0"/>
            <a:r>
              <a:rPr lang="sv-SE"/>
              <a:t>Infoga bild, diagram eller tabell.</a:t>
            </a:r>
          </a:p>
        </p:txBody>
      </p:sp>
    </p:spTree>
    <p:extLst>
      <p:ext uri="{BB962C8B-B14F-4D97-AF65-F5344CB8AC3E}">
        <p14:creationId xmlns:p14="http://schemas.microsoft.com/office/powerpoint/2010/main" val="2924690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82E4728-2F0B-470E-8189-5EE39ABA6BAA}"/>
              </a:ext>
            </a:extLst>
          </p:cNvPr>
          <p:cNvSpPr>
            <a:spLocks noGrp="1"/>
          </p:cNvSpPr>
          <p:nvPr>
            <p:ph type="dt" sz="half" idx="10"/>
          </p:nvPr>
        </p:nvSpPr>
        <p:spPr/>
        <p:txBody>
          <a:bodyPr/>
          <a:lstStyle/>
          <a:p>
            <a:fld id="{DFE8E44E-BE26-4896-8B87-9C86D4A483E5}" type="datetimeFigureOut">
              <a:rPr lang="sv-SE" smtClean="0"/>
              <a:t>2023-03-21</a:t>
            </a:fld>
            <a:endParaRPr lang="sv-SE"/>
          </a:p>
        </p:txBody>
      </p:sp>
      <p:sp>
        <p:nvSpPr>
          <p:cNvPr id="3" name="Platshållare för sidfot 2">
            <a:extLst>
              <a:ext uri="{FF2B5EF4-FFF2-40B4-BE49-F238E27FC236}">
                <a16:creationId xmlns:a16="http://schemas.microsoft.com/office/drawing/2014/main" id="{78E0F243-0486-45AF-9FDE-BF92D8615A9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8E0009D-3E91-4C37-AC4E-7F8FD4718959}"/>
              </a:ext>
            </a:extLst>
          </p:cNvPr>
          <p:cNvSpPr>
            <a:spLocks noGrp="1"/>
          </p:cNvSpPr>
          <p:nvPr>
            <p:ph type="sldNum" sz="quarter" idx="12"/>
          </p:nvPr>
        </p:nvSpPr>
        <p:spPr/>
        <p:txBody>
          <a:bodyPr/>
          <a:lstStyle/>
          <a:p>
            <a:fld id="{1BAA2123-7471-4058-A173-D9D01A453487}" type="slidenum">
              <a:rPr lang="sv-SE" smtClean="0"/>
              <a:t>‹#›</a:t>
            </a:fld>
            <a:endParaRPr lang="sv-SE"/>
          </a:p>
        </p:txBody>
      </p:sp>
    </p:spTree>
    <p:extLst>
      <p:ext uri="{BB962C8B-B14F-4D97-AF65-F5344CB8AC3E}">
        <p14:creationId xmlns:p14="http://schemas.microsoft.com/office/powerpoint/2010/main" val="29967626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2601373-E498-4655-AC92-9E2BF7CC694A}"/>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3" name="Platshållare för sidfot 2">
            <a:extLst>
              <a:ext uri="{FF2B5EF4-FFF2-40B4-BE49-F238E27FC236}">
                <a16:creationId xmlns:a16="http://schemas.microsoft.com/office/drawing/2014/main" id="{D86149DA-FDB0-4FFA-A787-4613F031A65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42A491A-B908-4C0A-814D-035B7A5B4F0C}"/>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1877174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11B2DE-487C-4340-A545-5D8565F249B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44C4996-ECCA-4D10-9BFD-7B08B852F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EC901F6-7156-4149-8A9C-702CC7BE8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B75CDE4-844F-4ADC-BC7D-785BDF2819B0}"/>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6" name="Platshållare för sidfot 5">
            <a:extLst>
              <a:ext uri="{FF2B5EF4-FFF2-40B4-BE49-F238E27FC236}">
                <a16:creationId xmlns:a16="http://schemas.microsoft.com/office/drawing/2014/main" id="{B774EF3F-51B6-4709-BF7E-94F497F6291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73AB228-E347-4A9E-9309-DEDD939217E9}"/>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28188717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B8FB8A-3D6D-4B41-8084-33BBAD18A2F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89F90DA-F65A-4EEF-A3DB-5CFA7A6742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CE2BEDC-E5DD-42F3-9709-BEA3DCD12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9B02F76-6609-4F8B-BA57-592568119D99}"/>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6" name="Platshållare för sidfot 5">
            <a:extLst>
              <a:ext uri="{FF2B5EF4-FFF2-40B4-BE49-F238E27FC236}">
                <a16:creationId xmlns:a16="http://schemas.microsoft.com/office/drawing/2014/main" id="{A447EA10-BE32-4E3B-96E5-7B8B796D29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93C21D0-B9B1-4AE1-8B0E-4DE3557239D7}"/>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1117604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50450-1AF9-4873-9339-3393A9A6087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66D20A8-90DD-4384-9AAB-9FA55CC3805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E918046-89D5-494F-97A7-F0806F56DE6D}"/>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5" name="Platshållare för sidfot 4">
            <a:extLst>
              <a:ext uri="{FF2B5EF4-FFF2-40B4-BE49-F238E27FC236}">
                <a16:creationId xmlns:a16="http://schemas.microsoft.com/office/drawing/2014/main" id="{BB53C900-5669-44C5-AC60-614E9B80861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D613376-0DA2-4EB0-BEA3-337D4328A76C}"/>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2308987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CE59D1C-0114-4894-8BA7-71C0E882D9D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F931FEE-0B2E-42BB-A11C-C9DD6135ED4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9D00CBC-4248-4974-AFC2-4AB8F611A885}"/>
              </a:ext>
            </a:extLst>
          </p:cNvPr>
          <p:cNvSpPr>
            <a:spLocks noGrp="1"/>
          </p:cNvSpPr>
          <p:nvPr>
            <p:ph type="dt" sz="half" idx="10"/>
          </p:nvPr>
        </p:nvSpPr>
        <p:spPr/>
        <p:txBody>
          <a:bodyPr/>
          <a:lstStyle/>
          <a:p>
            <a:fld id="{9EA48ACF-76F5-4163-BBCA-4A830815DA02}" type="datetimeFigureOut">
              <a:rPr lang="sv-SE" smtClean="0"/>
              <a:t>2023-03-21</a:t>
            </a:fld>
            <a:endParaRPr lang="sv-SE"/>
          </a:p>
        </p:txBody>
      </p:sp>
      <p:sp>
        <p:nvSpPr>
          <p:cNvPr id="5" name="Platshållare för sidfot 4">
            <a:extLst>
              <a:ext uri="{FF2B5EF4-FFF2-40B4-BE49-F238E27FC236}">
                <a16:creationId xmlns:a16="http://schemas.microsoft.com/office/drawing/2014/main" id="{554631D1-15FF-4A74-8B42-1E8B092325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70F7FAB-1C66-4493-8A38-AC9267804684}"/>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2099428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13AB5-DFA1-4E40-8E1B-C4EF0A05647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1E6D7378-8F4A-481C-861E-B0D36184D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3B664BB-541B-46DD-835E-FB1537DF707A}"/>
              </a:ext>
            </a:extLst>
          </p:cNvPr>
          <p:cNvSpPr>
            <a:spLocks noGrp="1"/>
          </p:cNvSpPr>
          <p:nvPr>
            <p:ph type="dt" sz="half" idx="10"/>
          </p:nvPr>
        </p:nvSpPr>
        <p:spPr/>
        <p:txBody>
          <a:bodyPr/>
          <a:lstStyle/>
          <a:p>
            <a:fld id="{DF263ACC-1CA6-41F1-A57D-4C62FFFB9E69}" type="datetime1">
              <a:rPr lang="sv-SE" smtClean="0"/>
              <a:t>2023-03-21</a:t>
            </a:fld>
            <a:endParaRPr lang="sv-SE"/>
          </a:p>
        </p:txBody>
      </p:sp>
      <p:sp>
        <p:nvSpPr>
          <p:cNvPr id="5" name="Platshållare för sidfot 4">
            <a:extLst>
              <a:ext uri="{FF2B5EF4-FFF2-40B4-BE49-F238E27FC236}">
                <a16:creationId xmlns:a16="http://schemas.microsoft.com/office/drawing/2014/main" id="{9C688B96-96A5-42D9-90A5-531C511DD30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75CAE54-49B1-4105-94B7-ED41466B59B7}"/>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74584410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7F420-6EDC-4A4E-A988-6C6BDD0FA2F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D7207EA-2ECB-4B16-965F-E2DA4C18442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6F1335B-3BC5-4D81-BC77-3C599BBF13B2}"/>
              </a:ext>
            </a:extLst>
          </p:cNvPr>
          <p:cNvSpPr>
            <a:spLocks noGrp="1"/>
          </p:cNvSpPr>
          <p:nvPr>
            <p:ph type="dt" sz="half" idx="10"/>
          </p:nvPr>
        </p:nvSpPr>
        <p:spPr/>
        <p:txBody>
          <a:bodyPr/>
          <a:lstStyle/>
          <a:p>
            <a:fld id="{1FDD93E4-A017-4249-8289-0C9590F6FD2A}" type="datetime1">
              <a:rPr lang="sv-SE" smtClean="0"/>
              <a:t>2023-03-21</a:t>
            </a:fld>
            <a:endParaRPr lang="sv-SE"/>
          </a:p>
        </p:txBody>
      </p:sp>
      <p:sp>
        <p:nvSpPr>
          <p:cNvPr id="5" name="Platshållare för sidfot 4">
            <a:extLst>
              <a:ext uri="{FF2B5EF4-FFF2-40B4-BE49-F238E27FC236}">
                <a16:creationId xmlns:a16="http://schemas.microsoft.com/office/drawing/2014/main" id="{3D852679-A86F-4BB2-8B43-51A8507F5E6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F45308C-FAFE-4ECD-9A9B-88C3507B14AB}"/>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38589573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57F701-1128-4268-B779-AE9C15A9804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6591D83-B40C-4AF1-A8A3-B386E593B3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D5DD789-9742-4D1F-8CDE-2ABD05EAECCA}"/>
              </a:ext>
            </a:extLst>
          </p:cNvPr>
          <p:cNvSpPr>
            <a:spLocks noGrp="1"/>
          </p:cNvSpPr>
          <p:nvPr>
            <p:ph type="dt" sz="half" idx="10"/>
          </p:nvPr>
        </p:nvSpPr>
        <p:spPr/>
        <p:txBody>
          <a:bodyPr/>
          <a:lstStyle/>
          <a:p>
            <a:fld id="{6D279649-076A-4235-8144-878BA7396BC9}" type="datetime1">
              <a:rPr lang="sv-SE" smtClean="0"/>
              <a:t>2023-03-21</a:t>
            </a:fld>
            <a:endParaRPr lang="sv-SE"/>
          </a:p>
        </p:txBody>
      </p:sp>
      <p:sp>
        <p:nvSpPr>
          <p:cNvPr id="5" name="Platshållare för sidfot 4">
            <a:extLst>
              <a:ext uri="{FF2B5EF4-FFF2-40B4-BE49-F238E27FC236}">
                <a16:creationId xmlns:a16="http://schemas.microsoft.com/office/drawing/2014/main" id="{525482C6-CF99-4DD6-BBC3-1733DD2AA08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B69880B-3EB6-4C9E-875A-1B27AC18FF10}"/>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4523044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505688-5B77-4412-8DB0-EF24E8CB2D3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9E06DCA-E133-4050-BD59-0CDBA0E5535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C55B7DC-7B18-4752-85FB-720873D8353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FD9ABA6-79D9-4BA7-AD22-8E8984458055}"/>
              </a:ext>
            </a:extLst>
          </p:cNvPr>
          <p:cNvSpPr>
            <a:spLocks noGrp="1"/>
          </p:cNvSpPr>
          <p:nvPr>
            <p:ph type="dt" sz="half" idx="10"/>
          </p:nvPr>
        </p:nvSpPr>
        <p:spPr/>
        <p:txBody>
          <a:bodyPr/>
          <a:lstStyle/>
          <a:p>
            <a:fld id="{20509C5E-6B4E-44E4-A59E-145F3D76B344}" type="datetime1">
              <a:rPr lang="sv-SE" smtClean="0"/>
              <a:t>2023-03-21</a:t>
            </a:fld>
            <a:endParaRPr lang="sv-SE"/>
          </a:p>
        </p:txBody>
      </p:sp>
      <p:sp>
        <p:nvSpPr>
          <p:cNvPr id="6" name="Platshållare för sidfot 5">
            <a:extLst>
              <a:ext uri="{FF2B5EF4-FFF2-40B4-BE49-F238E27FC236}">
                <a16:creationId xmlns:a16="http://schemas.microsoft.com/office/drawing/2014/main" id="{F16F9F4F-B13C-4B32-A333-4B6508C7B54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0BA0283-1071-4689-83E3-292676F472B1}"/>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28917995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79CBF3-B784-4F99-BFF0-46994732E03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2398D03-F0C7-4EA9-82AA-C834BCD37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FDDCF8F-AEB3-4548-89D7-8FE627C4B33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0C61581-4CBC-4DF8-8DE1-030484181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7A83EB7-3D24-428B-9197-78D72E0B34E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3C0CE1B-1CA2-4E06-8B76-B976D4BB395B}"/>
              </a:ext>
            </a:extLst>
          </p:cNvPr>
          <p:cNvSpPr>
            <a:spLocks noGrp="1"/>
          </p:cNvSpPr>
          <p:nvPr>
            <p:ph type="dt" sz="half" idx="10"/>
          </p:nvPr>
        </p:nvSpPr>
        <p:spPr/>
        <p:txBody>
          <a:bodyPr/>
          <a:lstStyle/>
          <a:p>
            <a:fld id="{12876BFE-3A70-4453-9FEC-EDF37177E7B7}" type="datetime1">
              <a:rPr lang="sv-SE" smtClean="0"/>
              <a:t>2023-03-21</a:t>
            </a:fld>
            <a:endParaRPr lang="sv-SE"/>
          </a:p>
        </p:txBody>
      </p:sp>
      <p:sp>
        <p:nvSpPr>
          <p:cNvPr id="8" name="Platshållare för sidfot 7">
            <a:extLst>
              <a:ext uri="{FF2B5EF4-FFF2-40B4-BE49-F238E27FC236}">
                <a16:creationId xmlns:a16="http://schemas.microsoft.com/office/drawing/2014/main" id="{C4ED60C4-6E1C-47B7-B362-A21A2829064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DAE2962-D172-4467-AEED-C0804252BC62}"/>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7301368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589288-31EB-41CB-934A-9BCA5C87D8F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81311D3-5D08-459A-B138-08EBCB9E4227}"/>
              </a:ext>
            </a:extLst>
          </p:cNvPr>
          <p:cNvSpPr>
            <a:spLocks noGrp="1"/>
          </p:cNvSpPr>
          <p:nvPr>
            <p:ph type="dt" sz="half" idx="10"/>
          </p:nvPr>
        </p:nvSpPr>
        <p:spPr/>
        <p:txBody>
          <a:bodyPr/>
          <a:lstStyle/>
          <a:p>
            <a:fld id="{56462EFE-53D8-446F-B09A-7D0F6D259972}" type="datetime1">
              <a:rPr lang="sv-SE" smtClean="0"/>
              <a:t>2023-03-21</a:t>
            </a:fld>
            <a:endParaRPr lang="sv-SE"/>
          </a:p>
        </p:txBody>
      </p:sp>
      <p:sp>
        <p:nvSpPr>
          <p:cNvPr id="4" name="Platshållare för sidfot 3">
            <a:extLst>
              <a:ext uri="{FF2B5EF4-FFF2-40B4-BE49-F238E27FC236}">
                <a16:creationId xmlns:a16="http://schemas.microsoft.com/office/drawing/2014/main" id="{738AFF11-EFE5-4418-866B-3FF5EE88EC1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EF2F34D-C217-464D-808F-D03BACFBAF66}"/>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2378446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2601373-E498-4655-AC92-9E2BF7CC694A}"/>
              </a:ext>
            </a:extLst>
          </p:cNvPr>
          <p:cNvSpPr>
            <a:spLocks noGrp="1"/>
          </p:cNvSpPr>
          <p:nvPr>
            <p:ph type="dt" sz="half" idx="10"/>
          </p:nvPr>
        </p:nvSpPr>
        <p:spPr/>
        <p:txBody>
          <a:bodyPr/>
          <a:lstStyle/>
          <a:p>
            <a:fld id="{C88CF02C-DAA5-45F4-839C-82498D64FF74}" type="datetime1">
              <a:rPr lang="sv-SE" smtClean="0"/>
              <a:t>2023-03-21</a:t>
            </a:fld>
            <a:endParaRPr lang="sv-SE"/>
          </a:p>
        </p:txBody>
      </p:sp>
      <p:sp>
        <p:nvSpPr>
          <p:cNvPr id="3" name="Platshållare för sidfot 2">
            <a:extLst>
              <a:ext uri="{FF2B5EF4-FFF2-40B4-BE49-F238E27FC236}">
                <a16:creationId xmlns:a16="http://schemas.microsoft.com/office/drawing/2014/main" id="{D86149DA-FDB0-4FFA-A787-4613F031A65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42A491A-B908-4C0A-814D-035B7A5B4F0C}"/>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10240036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11B2DE-487C-4340-A545-5D8565F249B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44C4996-ECCA-4D10-9BFD-7B08B852F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EC901F6-7156-4149-8A9C-702CC7BE8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B75CDE4-844F-4ADC-BC7D-785BDF2819B0}"/>
              </a:ext>
            </a:extLst>
          </p:cNvPr>
          <p:cNvSpPr>
            <a:spLocks noGrp="1"/>
          </p:cNvSpPr>
          <p:nvPr>
            <p:ph type="dt" sz="half" idx="10"/>
          </p:nvPr>
        </p:nvSpPr>
        <p:spPr/>
        <p:txBody>
          <a:bodyPr/>
          <a:lstStyle/>
          <a:p>
            <a:fld id="{A6F9B891-359A-47AF-959D-EE456D4CE409}" type="datetime1">
              <a:rPr lang="sv-SE" smtClean="0"/>
              <a:t>2023-03-21</a:t>
            </a:fld>
            <a:endParaRPr lang="sv-SE"/>
          </a:p>
        </p:txBody>
      </p:sp>
      <p:sp>
        <p:nvSpPr>
          <p:cNvPr id="6" name="Platshållare för sidfot 5">
            <a:extLst>
              <a:ext uri="{FF2B5EF4-FFF2-40B4-BE49-F238E27FC236}">
                <a16:creationId xmlns:a16="http://schemas.microsoft.com/office/drawing/2014/main" id="{B774EF3F-51B6-4709-BF7E-94F497F6291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73AB228-E347-4A9E-9309-DEDD939217E9}"/>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28914415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B8FB8A-3D6D-4B41-8084-33BBAD18A2F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89F90DA-F65A-4EEF-A3DB-5CFA7A6742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CE2BEDC-E5DD-42F3-9709-BEA3DCD12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9B02F76-6609-4F8B-BA57-592568119D99}"/>
              </a:ext>
            </a:extLst>
          </p:cNvPr>
          <p:cNvSpPr>
            <a:spLocks noGrp="1"/>
          </p:cNvSpPr>
          <p:nvPr>
            <p:ph type="dt" sz="half" idx="10"/>
          </p:nvPr>
        </p:nvSpPr>
        <p:spPr/>
        <p:txBody>
          <a:bodyPr/>
          <a:lstStyle/>
          <a:p>
            <a:fld id="{0911BBDB-B51B-4084-9A83-E11057D4E85E}" type="datetime1">
              <a:rPr lang="sv-SE" smtClean="0"/>
              <a:t>2023-03-21</a:t>
            </a:fld>
            <a:endParaRPr lang="sv-SE"/>
          </a:p>
        </p:txBody>
      </p:sp>
      <p:sp>
        <p:nvSpPr>
          <p:cNvPr id="6" name="Platshållare för sidfot 5">
            <a:extLst>
              <a:ext uri="{FF2B5EF4-FFF2-40B4-BE49-F238E27FC236}">
                <a16:creationId xmlns:a16="http://schemas.microsoft.com/office/drawing/2014/main" id="{A447EA10-BE32-4E3B-96E5-7B8B796D29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93C21D0-B9B1-4AE1-8B0E-4DE3557239D7}"/>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26036060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50450-1AF9-4873-9339-3393A9A6087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66D20A8-90DD-4384-9AAB-9FA55CC3805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E918046-89D5-494F-97A7-F0806F56DE6D}"/>
              </a:ext>
            </a:extLst>
          </p:cNvPr>
          <p:cNvSpPr>
            <a:spLocks noGrp="1"/>
          </p:cNvSpPr>
          <p:nvPr>
            <p:ph type="dt" sz="half" idx="10"/>
          </p:nvPr>
        </p:nvSpPr>
        <p:spPr/>
        <p:txBody>
          <a:bodyPr/>
          <a:lstStyle/>
          <a:p>
            <a:fld id="{C395A27F-01FD-4756-B56A-22E95782B493}" type="datetime1">
              <a:rPr lang="sv-SE" smtClean="0"/>
              <a:t>2023-03-21</a:t>
            </a:fld>
            <a:endParaRPr lang="sv-SE"/>
          </a:p>
        </p:txBody>
      </p:sp>
      <p:sp>
        <p:nvSpPr>
          <p:cNvPr id="5" name="Platshållare för sidfot 4">
            <a:extLst>
              <a:ext uri="{FF2B5EF4-FFF2-40B4-BE49-F238E27FC236}">
                <a16:creationId xmlns:a16="http://schemas.microsoft.com/office/drawing/2014/main" id="{BB53C900-5669-44C5-AC60-614E9B80861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D613376-0DA2-4EB0-BEA3-337D4328A76C}"/>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514783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CE59D1C-0114-4894-8BA7-71C0E882D9D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F931FEE-0B2E-42BB-A11C-C9DD6135ED4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9D00CBC-4248-4974-AFC2-4AB8F611A885}"/>
              </a:ext>
            </a:extLst>
          </p:cNvPr>
          <p:cNvSpPr>
            <a:spLocks noGrp="1"/>
          </p:cNvSpPr>
          <p:nvPr>
            <p:ph type="dt" sz="half" idx="10"/>
          </p:nvPr>
        </p:nvSpPr>
        <p:spPr/>
        <p:txBody>
          <a:bodyPr/>
          <a:lstStyle/>
          <a:p>
            <a:fld id="{5D961311-E07E-4FE0-8AD4-82023BD2D146}" type="datetime1">
              <a:rPr lang="sv-SE" smtClean="0"/>
              <a:t>2023-03-21</a:t>
            </a:fld>
            <a:endParaRPr lang="sv-SE"/>
          </a:p>
        </p:txBody>
      </p:sp>
      <p:sp>
        <p:nvSpPr>
          <p:cNvPr id="5" name="Platshållare för sidfot 4">
            <a:extLst>
              <a:ext uri="{FF2B5EF4-FFF2-40B4-BE49-F238E27FC236}">
                <a16:creationId xmlns:a16="http://schemas.microsoft.com/office/drawing/2014/main" id="{554631D1-15FF-4A74-8B42-1E8B092325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70F7FAB-1C66-4493-8A38-AC9267804684}"/>
              </a:ext>
            </a:extLst>
          </p:cNvPr>
          <p:cNvSpPr>
            <a:spLocks noGrp="1"/>
          </p:cNvSpPr>
          <p:nvPr>
            <p:ph type="sldNum" sz="quarter" idx="12"/>
          </p:nvPr>
        </p:nvSpPr>
        <p:spPr/>
        <p:txBody>
          <a:bodyPr/>
          <a:lstStyle/>
          <a:p>
            <a:fld id="{A9285384-F5F3-4E90-BD9F-1820E79E3073}" type="slidenum">
              <a:rPr lang="sv-SE" smtClean="0"/>
              <a:t>‹#›</a:t>
            </a:fld>
            <a:endParaRPr lang="sv-SE"/>
          </a:p>
        </p:txBody>
      </p:sp>
    </p:spTree>
    <p:extLst>
      <p:ext uri="{BB962C8B-B14F-4D97-AF65-F5344CB8AC3E}">
        <p14:creationId xmlns:p14="http://schemas.microsoft.com/office/powerpoint/2010/main" val="5708426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CBFF3CC9-04C9-4607-8E42-9CB5AE1848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33771" y="-57613"/>
            <a:ext cx="1765846" cy="1249934"/>
          </a:xfrm>
          <a:prstGeom prst="rect">
            <a:avLst/>
          </a:prstGeom>
        </p:spPr>
      </p:pic>
      <p:sp>
        <p:nvSpPr>
          <p:cNvPr id="6" name="Rubrik 1">
            <a:extLst>
              <a:ext uri="{FF2B5EF4-FFF2-40B4-BE49-F238E27FC236}">
                <a16:creationId xmlns:a16="http://schemas.microsoft.com/office/drawing/2014/main" id="{24A6E2CB-31D0-4959-91F9-9DCC93EACFEF}"/>
              </a:ext>
            </a:extLst>
          </p:cNvPr>
          <p:cNvSpPr>
            <a:spLocks noGrp="1"/>
          </p:cNvSpPr>
          <p:nvPr>
            <p:ph type="ctrTitle" hasCustomPrompt="1"/>
          </p:nvPr>
        </p:nvSpPr>
        <p:spPr>
          <a:xfrm>
            <a:off x="2445316" y="1577938"/>
            <a:ext cx="7906595" cy="2357564"/>
          </a:xfrm>
          <a:prstGeom prst="rect">
            <a:avLst/>
          </a:prstGeom>
        </p:spPr>
        <p:txBody>
          <a:bodyPr anchor="b" anchorCtr="0"/>
          <a:lstStyle>
            <a:lvl1pPr algn="l">
              <a:defRPr sz="5400">
                <a:solidFill>
                  <a:schemeClr val="tx1"/>
                </a:solidFill>
                <a:latin typeface="Franklin Gothic Medium" panose="020B0603020102020204" pitchFamily="34" charset="0"/>
              </a:defRPr>
            </a:lvl1pPr>
          </a:lstStyle>
          <a:p>
            <a:r>
              <a:rPr lang="sv-SE"/>
              <a:t>Titel på två eller max </a:t>
            </a:r>
            <a:br>
              <a:rPr lang="sv-SE"/>
            </a:br>
            <a:r>
              <a:rPr lang="sv-SE"/>
              <a:t>tre rader, 54p</a:t>
            </a:r>
          </a:p>
        </p:txBody>
      </p:sp>
      <p:sp>
        <p:nvSpPr>
          <p:cNvPr id="8" name="Platshållare för text 13">
            <a:extLst>
              <a:ext uri="{FF2B5EF4-FFF2-40B4-BE49-F238E27FC236}">
                <a16:creationId xmlns:a16="http://schemas.microsoft.com/office/drawing/2014/main" id="{845BD7D6-6EB8-4101-910E-E25E036C3365}"/>
              </a:ext>
            </a:extLst>
          </p:cNvPr>
          <p:cNvSpPr>
            <a:spLocks noGrp="1"/>
          </p:cNvSpPr>
          <p:nvPr>
            <p:ph type="body" sz="quarter" idx="11" hasCustomPrompt="1"/>
          </p:nvPr>
        </p:nvSpPr>
        <p:spPr>
          <a:xfrm>
            <a:off x="2462892" y="3968552"/>
            <a:ext cx="7906595" cy="513924"/>
          </a:xfrm>
          <a:prstGeom prst="rect">
            <a:avLst/>
          </a:prstGeom>
        </p:spPr>
        <p:txBody>
          <a:bodyPr/>
          <a:lstStyle>
            <a:lvl1pPr marL="0" indent="0">
              <a:buNone/>
              <a:defRPr sz="2400">
                <a:solidFill>
                  <a:schemeClr val="tx1"/>
                </a:solidFill>
                <a:latin typeface="Franklin Gothic Medium" panose="020B06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Underrubrik på max en rad kan finnas här, 24p</a:t>
            </a:r>
          </a:p>
        </p:txBody>
      </p:sp>
      <p:sp>
        <p:nvSpPr>
          <p:cNvPr id="7" name="Platshållare för text 13">
            <a:extLst>
              <a:ext uri="{FF2B5EF4-FFF2-40B4-BE49-F238E27FC236}">
                <a16:creationId xmlns:a16="http://schemas.microsoft.com/office/drawing/2014/main" id="{EDF4B922-C4A0-493F-A497-3FFEAE7C827E}"/>
              </a:ext>
            </a:extLst>
          </p:cNvPr>
          <p:cNvSpPr>
            <a:spLocks noGrp="1"/>
          </p:cNvSpPr>
          <p:nvPr>
            <p:ph type="body" sz="quarter" idx="12" hasCustomPrompt="1"/>
          </p:nvPr>
        </p:nvSpPr>
        <p:spPr>
          <a:xfrm>
            <a:off x="2462892" y="4600393"/>
            <a:ext cx="7670879" cy="306279"/>
          </a:xfrm>
          <a:prstGeom prst="rect">
            <a:avLst/>
          </a:prstGeom>
        </p:spPr>
        <p:txBody>
          <a:bodyPr/>
          <a:lstStyle>
            <a:lvl1pPr marL="0" indent="0">
              <a:spcBef>
                <a:spcPts val="600"/>
              </a:spcBef>
              <a:buNone/>
              <a:defRPr sz="1800">
                <a:solidFill>
                  <a:schemeClr val="tx1"/>
                </a:solidFill>
                <a:latin typeface="Franklin Gothic Book" panose="020B05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Sammanhang och datum då presentationen visas, 18p</a:t>
            </a:r>
          </a:p>
        </p:txBody>
      </p:sp>
      <p:sp>
        <p:nvSpPr>
          <p:cNvPr id="11" name="Platshållare för text 13">
            <a:extLst>
              <a:ext uri="{FF2B5EF4-FFF2-40B4-BE49-F238E27FC236}">
                <a16:creationId xmlns:a16="http://schemas.microsoft.com/office/drawing/2014/main" id="{9C389E0C-1F23-4BA0-A7E5-2660005A05FD}"/>
              </a:ext>
            </a:extLst>
          </p:cNvPr>
          <p:cNvSpPr>
            <a:spLocks noGrp="1"/>
          </p:cNvSpPr>
          <p:nvPr>
            <p:ph type="body" sz="quarter" idx="13" hasCustomPrompt="1"/>
          </p:nvPr>
        </p:nvSpPr>
        <p:spPr>
          <a:xfrm>
            <a:off x="2466336" y="4984025"/>
            <a:ext cx="7667435" cy="408332"/>
          </a:xfrm>
          <a:prstGeom prst="rect">
            <a:avLst/>
          </a:prstGeom>
        </p:spPr>
        <p:txBody>
          <a:bodyPr/>
          <a:lstStyle>
            <a:lvl1pPr marL="0" indent="0">
              <a:spcBef>
                <a:spcPts val="600"/>
              </a:spcBef>
              <a:buNone/>
              <a:defRPr sz="1800">
                <a:solidFill>
                  <a:schemeClr val="tx1"/>
                </a:solidFill>
                <a:latin typeface="Franklin Gothic Book" panose="020B05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Namn Efternamn, titel, 18p</a:t>
            </a:r>
          </a:p>
        </p:txBody>
      </p:sp>
    </p:spTree>
    <p:extLst>
      <p:ext uri="{BB962C8B-B14F-4D97-AF65-F5344CB8AC3E}">
        <p14:creationId xmlns:p14="http://schemas.microsoft.com/office/powerpoint/2010/main" val="1532747787"/>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 Kontak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text 5">
            <a:extLst>
              <a:ext uri="{FF2B5EF4-FFF2-40B4-BE49-F238E27FC236}">
                <a16:creationId xmlns:a16="http://schemas.microsoft.com/office/drawing/2014/main" id="{1007365F-A72B-4B7A-BC9B-9AECE168DA97}"/>
              </a:ext>
            </a:extLst>
          </p:cNvPr>
          <p:cNvSpPr>
            <a:spLocks noGrp="1"/>
          </p:cNvSpPr>
          <p:nvPr>
            <p:ph type="body" sz="quarter" idx="14" hasCustomPrompt="1"/>
          </p:nvPr>
        </p:nvSpPr>
        <p:spPr>
          <a:xfrm>
            <a:off x="3905869" y="2315495"/>
            <a:ext cx="7486029" cy="351505"/>
          </a:xfrm>
          <a:prstGeom prst="rect">
            <a:avLst/>
          </a:prstGeom>
        </p:spPr>
        <p:txBody>
          <a:bodyPr/>
          <a:lstStyle>
            <a:lvl1pPr marL="0" indent="0">
              <a:buNone/>
              <a:defRPr sz="2000">
                <a:latin typeface="Franklin Gothic Medium" panose="020B0603020102020204" pitchFamily="34" charset="0"/>
              </a:defRPr>
            </a:lvl1pPr>
            <a:lvl2pPr marL="457200" indent="0">
              <a:buNone/>
              <a:defRPr sz="2800">
                <a:latin typeface="Franklin Gothic Medium" panose="020B0603020102020204" pitchFamily="34" charset="0"/>
              </a:defRPr>
            </a:lvl2pPr>
            <a:lvl3pPr marL="914400" indent="0">
              <a:buNone/>
              <a:defRPr sz="2400">
                <a:latin typeface="Franklin Gothic Medium" panose="020B0603020102020204" pitchFamily="34" charset="0"/>
              </a:defRPr>
            </a:lvl3pPr>
            <a:lvl4pPr marL="1371600" indent="0">
              <a:buNone/>
              <a:defRPr sz="2000">
                <a:latin typeface="Franklin Gothic Medium" panose="020B0603020102020204" pitchFamily="34" charset="0"/>
              </a:defRPr>
            </a:lvl4pPr>
            <a:lvl5pPr marL="1828800" indent="0">
              <a:buNone/>
              <a:defRPr sz="2000">
                <a:latin typeface="Franklin Gothic Medium" panose="020B0603020102020204" pitchFamily="34" charset="0"/>
              </a:defRPr>
            </a:lvl5pPr>
          </a:lstStyle>
          <a:p>
            <a:pPr lvl="0"/>
            <a:r>
              <a:rPr lang="sv-SE"/>
              <a:t>Namn </a:t>
            </a:r>
            <a:r>
              <a:rPr lang="sv-SE" err="1"/>
              <a:t>Namnsson</a:t>
            </a:r>
            <a:r>
              <a:rPr lang="sv-SE"/>
              <a:t>, titel, 20p</a:t>
            </a:r>
          </a:p>
        </p:txBody>
      </p:sp>
      <p:sp>
        <p:nvSpPr>
          <p:cNvPr id="4" name="Platshållare för text 4">
            <a:extLst>
              <a:ext uri="{FF2B5EF4-FFF2-40B4-BE49-F238E27FC236}">
                <a16:creationId xmlns:a16="http://schemas.microsoft.com/office/drawing/2014/main" id="{F09638A1-A63A-477D-B5F0-04B0E309A1E8}"/>
              </a:ext>
            </a:extLst>
          </p:cNvPr>
          <p:cNvSpPr>
            <a:spLocks noGrp="1"/>
          </p:cNvSpPr>
          <p:nvPr>
            <p:ph type="body" sz="quarter" idx="13" hasCustomPrompt="1"/>
          </p:nvPr>
        </p:nvSpPr>
        <p:spPr>
          <a:xfrm>
            <a:off x="3891120" y="2816938"/>
            <a:ext cx="7500779" cy="2886949"/>
          </a:xfrm>
          <a:prstGeom prst="rect">
            <a:avLst/>
          </a:prstGeom>
        </p:spPr>
        <p:txBody>
          <a:bodyPr/>
          <a:lstStyle>
            <a:lvl1pPr marL="0" indent="0">
              <a:lnSpc>
                <a:spcPct val="120000"/>
              </a:lnSpc>
              <a:spcBef>
                <a:spcPts val="0"/>
              </a:spcBef>
              <a:buNone/>
              <a:defRPr sz="1800">
                <a:latin typeface="Franklin Gothic Book" panose="020B0503020102020204" pitchFamily="34" charset="0"/>
              </a:defRPr>
            </a:lvl1pPr>
            <a:lvl2pPr marL="457200" indent="0">
              <a:buNone/>
              <a:defRPr>
                <a:latin typeface="Franklin Gothic Medium" panose="020B0603020102020204" pitchFamily="34" charset="0"/>
              </a:defRPr>
            </a:lvl2pPr>
            <a:lvl3pPr marL="914400" indent="0">
              <a:buNone/>
              <a:defRPr>
                <a:latin typeface="Franklin Gothic Medium" panose="020B0603020102020204" pitchFamily="34" charset="0"/>
              </a:defRPr>
            </a:lvl3pPr>
            <a:lvl4pPr marL="1371600" indent="0">
              <a:buNone/>
              <a:defRPr>
                <a:latin typeface="Franklin Gothic Medium" panose="020B0603020102020204" pitchFamily="34" charset="0"/>
              </a:defRPr>
            </a:lvl4pPr>
            <a:lvl5pPr marL="1828800" indent="0">
              <a:buNone/>
              <a:defRPr>
                <a:latin typeface="Franklin Gothic Medium" panose="020B0603020102020204" pitchFamily="34" charset="0"/>
              </a:defRPr>
            </a:lvl5pPr>
          </a:lstStyle>
          <a:p>
            <a:pPr lvl="0"/>
            <a:r>
              <a:rPr lang="sv-SE"/>
              <a:t>Göteborgsregionen</a:t>
            </a:r>
            <a:br>
              <a:rPr lang="sv-SE"/>
            </a:br>
            <a:r>
              <a:rPr lang="sv-SE"/>
              <a:t>Ev. namn på verksamhet/projekt</a:t>
            </a:r>
            <a:br>
              <a:rPr lang="sv-SE"/>
            </a:br>
            <a:r>
              <a:rPr lang="sv-SE"/>
              <a:t>Avdelningens namn</a:t>
            </a:r>
            <a:br>
              <a:rPr lang="sv-SE"/>
            </a:br>
            <a:r>
              <a:rPr lang="sv-SE"/>
              <a:t>E-post: namn.namnsson@goteborgsregionen.se</a:t>
            </a:r>
            <a:br>
              <a:rPr lang="sv-SE"/>
            </a:br>
            <a:r>
              <a:rPr lang="sv-SE"/>
              <a:t>Telefon: 031–335 00 00</a:t>
            </a:r>
            <a:br>
              <a:rPr lang="sv-SE"/>
            </a:br>
            <a:r>
              <a:rPr lang="sv-SE"/>
              <a:t>www.goteborgsregionen.se</a:t>
            </a:r>
          </a:p>
        </p:txBody>
      </p:sp>
    </p:spTree>
    <p:extLst>
      <p:ext uri="{BB962C8B-B14F-4D97-AF65-F5344CB8AC3E}">
        <p14:creationId xmlns:p14="http://schemas.microsoft.com/office/powerpoint/2010/main" val="1547080557"/>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 Höjdpunkter">
    <p:bg>
      <p:bgPr>
        <a:solidFill>
          <a:srgbClr val="F6AD90"/>
        </a:solidFill>
        <a:effectLst/>
      </p:bgPr>
    </p:bg>
    <p:spTree>
      <p:nvGrpSpPr>
        <p:cNvPr id="1" name=""/>
        <p:cNvGrpSpPr/>
        <p:nvPr/>
      </p:nvGrpSpPr>
      <p:grpSpPr>
        <a:xfrm>
          <a:off x="0" y="0"/>
          <a:ext cx="0" cy="0"/>
          <a:chOff x="0" y="0"/>
          <a:chExt cx="0" cy="0"/>
        </a:xfrm>
      </p:grpSpPr>
      <p:pic>
        <p:nvPicPr>
          <p:cNvPr id="14" name="Bildobjekt 13" descr="Göteborgsregionens logotyp">
            <a:extLst>
              <a:ext uri="{FF2B5EF4-FFF2-40B4-BE49-F238E27FC236}">
                <a16:creationId xmlns:a16="http://schemas.microsoft.com/office/drawing/2014/main" id="{ADD88BE7-EF2D-43A8-9A77-8D097D1CC3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15" name="Rak koppling 14">
            <a:extLst>
              <a:ext uri="{FF2B5EF4-FFF2-40B4-BE49-F238E27FC236}">
                <a16:creationId xmlns:a16="http://schemas.microsoft.com/office/drawing/2014/main" id="{C87CF425-1615-4295-A328-F19ED34FD60C}"/>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120AF09B-F968-4004-B99C-4264B0E28B53}"/>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8" name="Platshållare för text 2">
            <a:extLst>
              <a:ext uri="{FF2B5EF4-FFF2-40B4-BE49-F238E27FC236}">
                <a16:creationId xmlns:a16="http://schemas.microsoft.com/office/drawing/2014/main" id="{A7C11C69-663C-4726-87EF-B4FE75ED77F4}"/>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11533782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Höjdpunkter">
    <p:bg>
      <p:bgPr>
        <a:solidFill>
          <a:srgbClr val="EDD896"/>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31B4C27B-863C-45F4-80A5-7FD69833CB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CC5F43A6-507F-4F70-8ED7-3020DE1B4CDA}"/>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8" name="Rubrik 1">
            <a:extLst>
              <a:ext uri="{FF2B5EF4-FFF2-40B4-BE49-F238E27FC236}">
                <a16:creationId xmlns:a16="http://schemas.microsoft.com/office/drawing/2014/main" id="{3BD34C93-1FE7-40DE-B59E-540BD1AFE72B}"/>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1" name="Platshållare för text 2">
            <a:extLst>
              <a:ext uri="{FF2B5EF4-FFF2-40B4-BE49-F238E27FC236}">
                <a16:creationId xmlns:a16="http://schemas.microsoft.com/office/drawing/2014/main" id="{B9A1D6E0-29CD-4165-B4CA-F6C3BC0CAD8F}"/>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8798848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 Höjdpunkter">
    <p:bg>
      <p:bgPr>
        <a:solidFill>
          <a:srgbClr val="FFED00"/>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99ADDF15-7503-4130-9171-ADE00CAFB5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7C6CC956-F115-469A-BC51-BBB832421AB1}"/>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261E77E8-0953-4957-80EA-EB6B592D79A5}"/>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2A57F156-AD40-4944-BB44-B066D106BB59}"/>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13948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 Höjdpunkter">
    <p:bg>
      <p:bgPr>
        <a:solidFill>
          <a:srgbClr val="EBD1D0"/>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48F4BAE1-A9D1-4845-ABAC-E2E14B9FAC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8341FC9C-6D6A-475F-BF89-B52C227ED954}"/>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F7955402-0598-41FD-9CAA-E486A0BDC1EA}"/>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D5E9AA3A-A55E-4B4B-B1DE-4E3CCFE7FCC8}"/>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7891676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 Höjdpunkter">
    <p:bg>
      <p:bgPr>
        <a:solidFill>
          <a:srgbClr val="A9CFE0"/>
        </a:solidFill>
        <a:effectLst/>
      </p:bgPr>
    </p:bg>
    <p:spTree>
      <p:nvGrpSpPr>
        <p:cNvPr id="1" name=""/>
        <p:cNvGrpSpPr/>
        <p:nvPr/>
      </p:nvGrpSpPr>
      <p:grpSpPr>
        <a:xfrm>
          <a:off x="0" y="0"/>
          <a:ext cx="0" cy="0"/>
          <a:chOff x="0" y="0"/>
          <a:chExt cx="0" cy="0"/>
        </a:xfrm>
      </p:grpSpPr>
      <p:pic>
        <p:nvPicPr>
          <p:cNvPr id="6" name="Bildobjekt 5" descr="Göteborgsregionens logotyp">
            <a:extLst>
              <a:ext uri="{FF2B5EF4-FFF2-40B4-BE49-F238E27FC236}">
                <a16:creationId xmlns:a16="http://schemas.microsoft.com/office/drawing/2014/main" id="{8AF81BBE-E87C-4728-944E-E356721ED4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30DA6B90-A7A8-4EE5-8DD9-70571D7D3795}"/>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1196869B-8C15-4F9D-8437-F540AC069039}"/>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128DDA2E-D026-4950-9D23-DFDD391689DF}"/>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1481608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 Höjdpunkter">
    <p:bg>
      <p:bgPr>
        <a:solidFill>
          <a:srgbClr val="8E0826"/>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C08F6798-2B80-452E-AE89-B063FBDA5C1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3" name="Rak koppling 2">
            <a:extLst>
              <a:ext uri="{FF2B5EF4-FFF2-40B4-BE49-F238E27FC236}">
                <a16:creationId xmlns:a16="http://schemas.microsoft.com/office/drawing/2014/main" id="{AD2DBA4F-AD5A-44CD-A702-7CFC60E01BCD}"/>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Rubrik 1">
            <a:extLst>
              <a:ext uri="{FF2B5EF4-FFF2-40B4-BE49-F238E27FC236}">
                <a16:creationId xmlns:a16="http://schemas.microsoft.com/office/drawing/2014/main" id="{936E6F85-2BDD-427B-98D4-A314EA0817EB}"/>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8" name="Platshållare för text 2">
            <a:extLst>
              <a:ext uri="{FF2B5EF4-FFF2-40B4-BE49-F238E27FC236}">
                <a16:creationId xmlns:a16="http://schemas.microsoft.com/office/drawing/2014/main" id="{9F1D912E-5A91-49EB-BC15-D821C44E687D}"/>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36992212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 Höjdpunkter">
    <p:bg>
      <p:bgPr>
        <a:solidFill>
          <a:srgbClr val="1A7267"/>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13EEE344-11D3-4778-9335-5B0596B1BB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5" name="Rak koppling 4">
            <a:extLst>
              <a:ext uri="{FF2B5EF4-FFF2-40B4-BE49-F238E27FC236}">
                <a16:creationId xmlns:a16="http://schemas.microsoft.com/office/drawing/2014/main" id="{D857E9AD-C5BE-41E3-B030-5B2B242311F7}"/>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071BAD6C-0D47-4008-9C72-A7FEC36AC608}"/>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9" name="Platshållare för text 2">
            <a:extLst>
              <a:ext uri="{FF2B5EF4-FFF2-40B4-BE49-F238E27FC236}">
                <a16:creationId xmlns:a16="http://schemas.microsoft.com/office/drawing/2014/main" id="{13242446-2EF2-4CC2-B104-DE0046C80F7E}"/>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4089084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8. Höjdpunkter">
    <p:bg>
      <p:bgPr>
        <a:solidFill>
          <a:srgbClr val="00A39B"/>
        </a:solidFill>
        <a:effectLst/>
      </p:bgPr>
    </p:bg>
    <p:spTree>
      <p:nvGrpSpPr>
        <p:cNvPr id="1" name=""/>
        <p:cNvGrpSpPr/>
        <p:nvPr/>
      </p:nvGrpSpPr>
      <p:grpSpPr>
        <a:xfrm>
          <a:off x="0" y="0"/>
          <a:ext cx="0" cy="0"/>
          <a:chOff x="0" y="0"/>
          <a:chExt cx="0" cy="0"/>
        </a:xfrm>
      </p:grpSpPr>
      <p:pic>
        <p:nvPicPr>
          <p:cNvPr id="4" name="Bildobjekt 3" descr="Göteborgsregionens logotyp">
            <a:extLst>
              <a:ext uri="{FF2B5EF4-FFF2-40B4-BE49-F238E27FC236}">
                <a16:creationId xmlns:a16="http://schemas.microsoft.com/office/drawing/2014/main" id="{620A8DF1-135E-41D9-A358-DF73E42B51F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82949" y="5722206"/>
            <a:ext cx="1861781" cy="1317840"/>
          </a:xfrm>
          <a:prstGeom prst="rect">
            <a:avLst/>
          </a:prstGeom>
        </p:spPr>
      </p:pic>
      <p:cxnSp>
        <p:nvCxnSpPr>
          <p:cNvPr id="5" name="Rak koppling 4">
            <a:extLst>
              <a:ext uri="{FF2B5EF4-FFF2-40B4-BE49-F238E27FC236}">
                <a16:creationId xmlns:a16="http://schemas.microsoft.com/office/drawing/2014/main" id="{8F77B704-7D6E-4C24-9487-07F63CEA3690}"/>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77102C89-7FBB-45C6-B1C7-08DDFACCBE4C}"/>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9" name="Platshållare för text 2">
            <a:extLst>
              <a:ext uri="{FF2B5EF4-FFF2-40B4-BE49-F238E27FC236}">
                <a16:creationId xmlns:a16="http://schemas.microsoft.com/office/drawing/2014/main" id="{474C0EB5-C90D-4C77-B148-971D3F78F2CE}"/>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solidFill>
                  <a:schemeClr val="bg1"/>
                </a:solidFill>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5369107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8090BA-7B30-830C-6FF9-82297A03282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E205529-DCA1-C6EE-3BBE-8C1AF4B911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82F0B58-BEA5-913D-5360-F34CAA8B5028}"/>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5" name="Platshållare för sidfot 4">
            <a:extLst>
              <a:ext uri="{FF2B5EF4-FFF2-40B4-BE49-F238E27FC236}">
                <a16:creationId xmlns:a16="http://schemas.microsoft.com/office/drawing/2014/main" id="{22ACF092-E3C2-6BF2-5336-07E3ED0E68E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37B5975-2328-C1B9-2CAA-07938256A842}"/>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2910809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F3ED85-7E49-22D5-57C1-3FB13E6EF0C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1F465D9-07F9-5CC0-C7BF-B8AEFFD7ED7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8516C4-4E34-89AD-B5D1-ABE1AFB50121}"/>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5" name="Platshållare för sidfot 4">
            <a:extLst>
              <a:ext uri="{FF2B5EF4-FFF2-40B4-BE49-F238E27FC236}">
                <a16:creationId xmlns:a16="http://schemas.microsoft.com/office/drawing/2014/main" id="{A057940E-605A-D542-90F0-9595D0B1ADD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37EDDC1-8425-7DB1-BE85-11572CFD0DBB}"/>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39921412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15E3F3-E669-E69B-7862-006E5AF6263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FD1BF9FA-2782-3FF8-3FA9-8A489A095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0409EC7-EE66-452D-94F7-D62E8FEE7B1C}"/>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5" name="Platshållare för sidfot 4">
            <a:extLst>
              <a:ext uri="{FF2B5EF4-FFF2-40B4-BE49-F238E27FC236}">
                <a16:creationId xmlns:a16="http://schemas.microsoft.com/office/drawing/2014/main" id="{7947A798-5BE9-7ED1-EE3C-FD2A9CC6C2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08A8621-B7C5-0E08-AB3C-FE2657D4E6C1}"/>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28915750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98B35C-9231-82FA-C1CE-E9A887BAC06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33FB378-BC6D-A836-EC17-49289BDD8EC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243EA48-ACBA-7436-470B-3AE5C089DF9F}"/>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22CEFD4-7927-484E-C5D6-F241C365AF88}"/>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6" name="Platshållare för sidfot 5">
            <a:extLst>
              <a:ext uri="{FF2B5EF4-FFF2-40B4-BE49-F238E27FC236}">
                <a16:creationId xmlns:a16="http://schemas.microsoft.com/office/drawing/2014/main" id="{78D3F3C7-7ADB-A86D-4E64-1CF3081E44D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38DEC4B-E135-4558-F67D-8DFA7039F16B}"/>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12047204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1A13CE-9D9F-0A45-3035-F2A7C2AEB5AA}"/>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3AD85B-A3E0-3E11-AC90-3EDA00237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A43084D-DBD7-0528-7B55-BB617682F14C}"/>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608A0C2-6A2F-3889-E136-CDEFE8134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5EA3EAE-AA80-A617-066B-AF28E314EA91}"/>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C28F394-299F-A5A3-5DF0-D44489A9BD5E}"/>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8" name="Platshållare för sidfot 7">
            <a:extLst>
              <a:ext uri="{FF2B5EF4-FFF2-40B4-BE49-F238E27FC236}">
                <a16:creationId xmlns:a16="http://schemas.microsoft.com/office/drawing/2014/main" id="{BF7F31A5-E6B4-B49C-4C42-425A3193C1D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37BC17C-5F9D-577B-686B-F6CAE5FAB0FA}"/>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13160900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17C5F2-5B0D-CC37-0473-F6EA034782D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727CFD8-2676-40DB-B60D-95E9C27A5EEB}"/>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4" name="Platshållare för sidfot 3">
            <a:extLst>
              <a:ext uri="{FF2B5EF4-FFF2-40B4-BE49-F238E27FC236}">
                <a16:creationId xmlns:a16="http://schemas.microsoft.com/office/drawing/2014/main" id="{3AE015DB-E762-AE10-1911-74F08F16CCA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7E496C0-6BDD-60AC-B1E7-C913C5CD9B95}"/>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42626924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E2DA7C6-0E2D-9374-2A09-189DAB7D6280}"/>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3" name="Platshållare för sidfot 2">
            <a:extLst>
              <a:ext uri="{FF2B5EF4-FFF2-40B4-BE49-F238E27FC236}">
                <a16:creationId xmlns:a16="http://schemas.microsoft.com/office/drawing/2014/main" id="{430C60DC-57E1-5761-79E6-0F70C470437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D60749B-DFBB-894B-0D35-ADAA2155EF6D}"/>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31075009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72E976-F936-42E4-EFEB-02F93E73CE9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2CBDBE-F006-1761-8E93-DD318A9E4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9980D7D-9C7F-545A-3726-385DBAC61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CFE5A70-FDED-AAA8-5A56-4E2757DFF80D}"/>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6" name="Platshållare för sidfot 5">
            <a:extLst>
              <a:ext uri="{FF2B5EF4-FFF2-40B4-BE49-F238E27FC236}">
                <a16:creationId xmlns:a16="http://schemas.microsoft.com/office/drawing/2014/main" id="{DE1BAC21-D6F4-35E2-026E-E1B7A9CF13E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DDAD32D-5270-889D-4D7E-694DFCE7EFF3}"/>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26959202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976342-1C3F-1863-44C7-92AC7A0D0CA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6D4CDEB1-9075-7794-C8E2-72D83409E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82780C38-1006-DCDE-3EEB-C371811A34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051EEDD-1C77-0A63-DBDC-C6DE80759743}"/>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6" name="Platshållare för sidfot 5">
            <a:extLst>
              <a:ext uri="{FF2B5EF4-FFF2-40B4-BE49-F238E27FC236}">
                <a16:creationId xmlns:a16="http://schemas.microsoft.com/office/drawing/2014/main" id="{8C9E970D-8F8F-CA64-FCDA-59405336BF4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8F19CB4-6F5D-B175-79CB-F635A1B14E2C}"/>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427584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F7AC6D-20A3-0633-C510-6359E2B677D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358E21A-26E2-DC49-8AAC-786C2D9F1A8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8D95E36-0ABF-3B78-4C53-191CD1B60F12}"/>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5" name="Platshållare för sidfot 4">
            <a:extLst>
              <a:ext uri="{FF2B5EF4-FFF2-40B4-BE49-F238E27FC236}">
                <a16:creationId xmlns:a16="http://schemas.microsoft.com/office/drawing/2014/main" id="{988EDBB9-D5C5-3783-2EF7-4F4019A86F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2A7D728-1177-851A-4A6A-BD26AD3FD7BC}"/>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17332699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D6FAFB2-8AAE-81A9-C360-F08D4918650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F5DE3FB-4B26-D047-E806-5D83534416B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95D8A5-EE64-86D5-15A7-C2D076848E1D}"/>
              </a:ext>
            </a:extLst>
          </p:cNvPr>
          <p:cNvSpPr>
            <a:spLocks noGrp="1"/>
          </p:cNvSpPr>
          <p:nvPr>
            <p:ph type="dt" sz="half" idx="10"/>
          </p:nvPr>
        </p:nvSpPr>
        <p:spPr/>
        <p:txBody>
          <a:bodyPr/>
          <a:lstStyle/>
          <a:p>
            <a:fld id="{428B14FE-8B08-44C6-9AAA-4FD738CFDDB1}" type="datetimeFigureOut">
              <a:rPr lang="sv-SE" smtClean="0"/>
              <a:t>2023-03-21</a:t>
            </a:fld>
            <a:endParaRPr lang="sv-SE"/>
          </a:p>
        </p:txBody>
      </p:sp>
      <p:sp>
        <p:nvSpPr>
          <p:cNvPr id="5" name="Platshållare för sidfot 4">
            <a:extLst>
              <a:ext uri="{FF2B5EF4-FFF2-40B4-BE49-F238E27FC236}">
                <a16:creationId xmlns:a16="http://schemas.microsoft.com/office/drawing/2014/main" id="{6E67E134-88BC-31E6-6701-F62A09DD42B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9BE63FB-5B47-EBCD-86D1-29FF3522F6E7}"/>
              </a:ext>
            </a:extLst>
          </p:cNvPr>
          <p:cNvSpPr>
            <a:spLocks noGrp="1"/>
          </p:cNvSpPr>
          <p:nvPr>
            <p:ph type="sldNum" sz="quarter" idx="12"/>
          </p:nvPr>
        </p:nvSpPr>
        <p:spPr/>
        <p:txBody>
          <a:bodyPr/>
          <a:lstStyle/>
          <a:p>
            <a:fld id="{E0FA2AA4-EBFC-48FA-A811-C1A3F7352A26}" type="slidenum">
              <a:rPr lang="sv-SE" smtClean="0"/>
              <a:t>‹#›</a:t>
            </a:fld>
            <a:endParaRPr lang="sv-SE"/>
          </a:p>
        </p:txBody>
      </p:sp>
    </p:spTree>
    <p:extLst>
      <p:ext uri="{BB962C8B-B14F-4D97-AF65-F5344CB8AC3E}">
        <p14:creationId xmlns:p14="http://schemas.microsoft.com/office/powerpoint/2010/main" val="32010857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636A8711-9685-4EDB-B8E7-3A860987087E}" type="datetime1">
              <a:rPr lang="sv-SE" smtClean="0"/>
              <a:t>2023-03-21</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6896231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3252078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7235617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457DAEE-8716-FC16-0CE7-B6E25F6D1E63}"/>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560895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684214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9111656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930052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79406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77611063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474580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85917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7712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136698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90767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94638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55114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6720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758903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493327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750796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4289074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96348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905039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956599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185561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7716EBB-6F74-3CA5-4094-A2F442FE6339}"/>
              </a:ext>
            </a:extLst>
          </p:cNvPr>
          <p:cNvSpPr>
            <a:spLocks noGrp="1"/>
          </p:cNvSpPr>
          <p:nvPr>
            <p:ph type="title"/>
          </p:nvPr>
        </p:nvSpPr>
        <p:spPr>
          <a:xfrm>
            <a:off x="666000" y="2746800"/>
            <a:ext cx="9608400" cy="1965600"/>
          </a:xfrm>
        </p:spPr>
        <p:txBody>
          <a:bodyPr/>
          <a:lstStyle>
            <a:lvl1pPr algn="ctr">
              <a:defRPr sz="5400"/>
            </a:lvl1pPr>
          </a:lstStyle>
          <a:p>
            <a:r>
              <a:rPr lang="sv-SE" dirty="0"/>
              <a:t>Klicka här för att ändra mall för rubrikformat</a:t>
            </a:r>
            <a:endParaRPr lang="en-GB"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315994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50605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49077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04679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7319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82726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Rubrik och en spal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8EA38DED-1827-49AB-BABF-D9C337AB12A5}"/>
              </a:ext>
            </a:extLst>
          </p:cNvPr>
          <p:cNvSpPr>
            <a:spLocks noGrp="1"/>
          </p:cNvSpPr>
          <p:nvPr>
            <p:ph type="title"/>
          </p:nvPr>
        </p:nvSpPr>
        <p:spPr>
          <a:xfrm>
            <a:off x="684000" y="680400"/>
            <a:ext cx="7527600" cy="1011600"/>
          </a:xfrm>
        </p:spPr>
        <p:txBody>
          <a:body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AE1F9D32-891C-4AB8-88E0-DC33D6D4CFAE}"/>
              </a:ext>
            </a:extLst>
          </p:cNvPr>
          <p:cNvSpPr>
            <a:spLocks noGrp="1"/>
          </p:cNvSpPr>
          <p:nvPr>
            <p:ph idx="1"/>
          </p:nvPr>
        </p:nvSpPr>
        <p:spPr>
          <a:xfrm>
            <a:off x="684000" y="1837853"/>
            <a:ext cx="9157117" cy="4669600"/>
          </a:xfrm>
        </p:spPr>
        <p:txBody>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0349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elsida 2 - Rubrik och underrubrik">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20002" y="5085016"/>
            <a:ext cx="10801351" cy="720000"/>
          </a:xfrm>
        </p:spPr>
        <p:txBody>
          <a:bodyPr/>
          <a:lstStyle>
            <a:lvl1pPr marL="0" indent="0" algn="l">
              <a:buNone/>
              <a:defRPr sz="2400" b="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Klicka här för att skriva in en underrubrik</a:t>
            </a:r>
          </a:p>
        </p:txBody>
      </p:sp>
      <p:sp>
        <p:nvSpPr>
          <p:cNvPr id="2" name="Rubrik 1"/>
          <p:cNvSpPr>
            <a:spLocks noGrp="1"/>
          </p:cNvSpPr>
          <p:nvPr>
            <p:ph type="ctrTitle" hasCustomPrompt="1"/>
          </p:nvPr>
        </p:nvSpPr>
        <p:spPr>
          <a:xfrm>
            <a:off x="720002" y="3573016"/>
            <a:ext cx="10801351" cy="1440000"/>
          </a:xfrm>
        </p:spPr>
        <p:txBody>
          <a:bodyPr anchor="b"/>
          <a:lstStyle>
            <a:lvl1pPr algn="l">
              <a:defRPr sz="5100"/>
            </a:lvl1pPr>
          </a:lstStyle>
          <a:p>
            <a:r>
              <a:rPr lang="sv-SE" dirty="0"/>
              <a:t>Klicka här för att skriva in en rubrik</a:t>
            </a:r>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2" y="540000"/>
            <a:ext cx="1192745" cy="360000"/>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6080" y="5733315"/>
            <a:ext cx="6192688" cy="1238748"/>
          </a:xfrm>
          <a:prstGeom prst="rect">
            <a:avLst/>
          </a:prstGeom>
        </p:spPr>
      </p:pic>
    </p:spTree>
    <p:extLst>
      <p:ext uri="{BB962C8B-B14F-4D97-AF65-F5344CB8AC3E}">
        <p14:creationId xmlns:p14="http://schemas.microsoft.com/office/powerpoint/2010/main" val="1770639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5228821" y="1379941"/>
            <a:ext cx="6027313" cy="1938766"/>
          </a:xfrm>
        </p:spPr>
        <p:txBody>
          <a:bodyPr anchor="t">
            <a:normAutofit/>
          </a:bodyPr>
          <a:lstStyle>
            <a:lvl1pPr algn="l">
              <a:defRPr sz="5000"/>
            </a:lvl1pPr>
          </a:lstStyle>
          <a:p>
            <a:r>
              <a:rPr lang="sv-SE"/>
              <a:t>Klicka här för att ändra format</a:t>
            </a:r>
          </a:p>
        </p:txBody>
      </p:sp>
      <p:sp>
        <p:nvSpPr>
          <p:cNvPr id="3" name="Underrubrik 2"/>
          <p:cNvSpPr>
            <a:spLocks noGrp="1"/>
          </p:cNvSpPr>
          <p:nvPr>
            <p:ph type="subTitle" idx="1"/>
          </p:nvPr>
        </p:nvSpPr>
        <p:spPr>
          <a:xfrm>
            <a:off x="5228821" y="3614923"/>
            <a:ext cx="6027313"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A9896216-3E38-4BA1-94F0-8EAAB9A80E01}"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9C0C57C0-E922-40A5-AE07-FEC75597E937}" type="slidenum">
              <a:rPr lang="sv-SE" smtClean="0"/>
              <a:t>‹#›</a:t>
            </a:fld>
            <a:endParaRPr lang="sv-SE"/>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853" y="1562736"/>
            <a:ext cx="3695064" cy="3695064"/>
          </a:xfrm>
          <a:prstGeom prst="rect">
            <a:avLst/>
          </a:prstGeom>
        </p:spPr>
      </p:pic>
      <p:cxnSp>
        <p:nvCxnSpPr>
          <p:cNvPr id="8" name="Rak koppling 7"/>
          <p:cNvCxnSpPr/>
          <p:nvPr userDrawn="1"/>
        </p:nvCxnSpPr>
        <p:spPr>
          <a:xfrm>
            <a:off x="4803821" y="965914"/>
            <a:ext cx="0" cy="4790941"/>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1070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Rubrik och innehå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9896216-3E38-4BA1-94F0-8EAAB9A80E01}"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9C0C57C0-E922-40A5-AE07-FEC75597E937}" type="slidenum">
              <a:rPr lang="sv-SE" smtClean="0"/>
              <a:t>‹#›</a:t>
            </a:fld>
            <a:endParaRPr lang="sv-SE"/>
          </a:p>
        </p:txBody>
      </p:sp>
    </p:spTree>
    <p:extLst>
      <p:ext uri="{BB962C8B-B14F-4D97-AF65-F5344CB8AC3E}">
        <p14:creationId xmlns:p14="http://schemas.microsoft.com/office/powerpoint/2010/main" val="291941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Innehåll_finansiär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C72E34-C42D-4E80-99DF-AFE2C21E0FB8}"/>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dirty="0"/>
              <a:t>Finansiärer/samarbetspartner</a:t>
            </a:r>
          </a:p>
        </p:txBody>
      </p:sp>
      <p:sp>
        <p:nvSpPr>
          <p:cNvPr id="8" name="Platshållare för text 5">
            <a:extLst>
              <a:ext uri="{FF2B5EF4-FFF2-40B4-BE49-F238E27FC236}">
                <a16:creationId xmlns:a16="http://schemas.microsoft.com/office/drawing/2014/main" id="{D1656D18-9EC3-4299-AB22-9DCE2592945E}"/>
              </a:ext>
            </a:extLst>
          </p:cNvPr>
          <p:cNvSpPr>
            <a:spLocks noGrp="1"/>
          </p:cNvSpPr>
          <p:nvPr>
            <p:ph type="body" sz="quarter" idx="13" hasCustomPrompt="1"/>
          </p:nvPr>
        </p:nvSpPr>
        <p:spPr>
          <a:xfrm>
            <a:off x="748437" y="1408280"/>
            <a:ext cx="7356985" cy="4190662"/>
          </a:xfrm>
          <a:prstGeom prst="rect">
            <a:avLst/>
          </a:prstGeom>
        </p:spPr>
        <p:txBody>
          <a:bodyPr/>
          <a:lstStyle>
            <a:lvl1pPr marL="0" indent="0">
              <a:lnSpc>
                <a:spcPct val="100000"/>
              </a:lnSpc>
              <a:spcBef>
                <a:spcPts val="1200"/>
              </a:spcBef>
              <a:buFontTx/>
              <a:buNone/>
              <a:defRPr sz="2400"/>
            </a:lvl1pPr>
          </a:lstStyle>
          <a:p>
            <a:pPr lvl="0"/>
            <a:r>
              <a:rPr lang="sv-SE" dirty="0"/>
              <a:t>Den här mallen kan du lägga på sidan 2 i din presentation för att lyfta fram finansiärer eller samarbetspartners. </a:t>
            </a:r>
          </a:p>
          <a:p>
            <a:pPr lvl="0"/>
            <a:r>
              <a:rPr lang="sv-SE" dirty="0"/>
              <a:t>Antingen listar du namnen eller så kan du lägga in logotyperna.</a:t>
            </a:r>
          </a:p>
        </p:txBody>
      </p:sp>
    </p:spTree>
    <p:extLst>
      <p:ext uri="{BB962C8B-B14F-4D97-AF65-F5344CB8AC3E}">
        <p14:creationId xmlns:p14="http://schemas.microsoft.com/office/powerpoint/2010/main" val="3232075320"/>
      </p:ext>
    </p:extLst>
  </p:cSld>
  <p:clrMapOvr>
    <a:masterClrMapping/>
  </p:clrMapOvr>
  <p:extLst>
    <p:ext uri="{DCECCB84-F9BA-43D5-87BE-67443E8EF086}">
      <p15:sldGuideLst xmlns:p15="http://schemas.microsoft.com/office/powerpoint/2012/main">
        <p15:guide id="1" orient="horz" pos="958">
          <p15:clr>
            <a:srgbClr val="FBAE40"/>
          </p15:clr>
        </p15:guide>
        <p15:guide id="2" pos="46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Innehåll_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C72E34-C42D-4E80-99DF-AFE2C21E0FB8}"/>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dirty="0"/>
              <a:t>Klicka här för att ändra rubrik, 40p</a:t>
            </a:r>
          </a:p>
        </p:txBody>
      </p:sp>
      <p:sp>
        <p:nvSpPr>
          <p:cNvPr id="8" name="Platshållare för text 5">
            <a:extLst>
              <a:ext uri="{FF2B5EF4-FFF2-40B4-BE49-F238E27FC236}">
                <a16:creationId xmlns:a16="http://schemas.microsoft.com/office/drawing/2014/main" id="{D1656D18-9EC3-4299-AB22-9DCE2592945E}"/>
              </a:ext>
            </a:extLst>
          </p:cNvPr>
          <p:cNvSpPr>
            <a:spLocks noGrp="1"/>
          </p:cNvSpPr>
          <p:nvPr>
            <p:ph type="body" sz="quarter" idx="13" hasCustomPrompt="1"/>
          </p:nvPr>
        </p:nvSpPr>
        <p:spPr>
          <a:xfrm>
            <a:off x="748437" y="1408280"/>
            <a:ext cx="7356985" cy="4190662"/>
          </a:xfrm>
          <a:prstGeom prst="rect">
            <a:avLst/>
          </a:prstGeom>
        </p:spPr>
        <p:txBody>
          <a:bodyPr/>
          <a:lstStyle>
            <a:lvl1pPr marL="0" indent="0">
              <a:lnSpc>
                <a:spcPct val="100000"/>
              </a:lnSpc>
              <a:spcBef>
                <a:spcPts val="1200"/>
              </a:spcBef>
              <a:buFontTx/>
              <a:buNone/>
              <a:defRPr sz="2400"/>
            </a:lvl1pPr>
          </a:lstStyle>
          <a:p>
            <a:pPr lvl="0"/>
            <a:r>
              <a:rPr lang="sv-SE" dirty="0"/>
              <a:t>Så här ska det se ut om texten ligger på en spalt. Obs! Gör inte textblocket bredare så att texten går över hela sidan. Då blir den för svårläst. </a:t>
            </a:r>
          </a:p>
          <a:p>
            <a:pPr lvl="0"/>
            <a:r>
              <a:rPr lang="sv-SE" dirty="0"/>
              <a:t>Ändra inte utseende eller placering av rubrik och text.</a:t>
            </a:r>
            <a:br>
              <a:rPr lang="sv-SE" dirty="0"/>
            </a:br>
            <a:r>
              <a:rPr lang="sv-SE" dirty="0"/>
              <a:t>Texten ska vara 24p.</a:t>
            </a:r>
          </a:p>
          <a:p>
            <a:pPr lvl="0"/>
            <a:r>
              <a:rPr lang="sv-SE" dirty="0"/>
              <a:t>Eventuellt kan du lägga till en liten bild till höger om texten.</a:t>
            </a:r>
          </a:p>
        </p:txBody>
      </p:sp>
    </p:spTree>
    <p:extLst>
      <p:ext uri="{BB962C8B-B14F-4D97-AF65-F5344CB8AC3E}">
        <p14:creationId xmlns:p14="http://schemas.microsoft.com/office/powerpoint/2010/main" val="3094447935"/>
      </p:ext>
    </p:extLst>
  </p:cSld>
  <p:clrMapOvr>
    <a:masterClrMapping/>
  </p:clrMapOvr>
  <p:extLst>
    <p:ext uri="{DCECCB84-F9BA-43D5-87BE-67443E8EF086}">
      <p15:sldGuideLst xmlns:p15="http://schemas.microsoft.com/office/powerpoint/2012/main">
        <p15:guide id="1" orient="horz" pos="958">
          <p15:clr>
            <a:srgbClr val="FBAE40"/>
          </p15:clr>
        </p15:guide>
        <p15:guide id="2" pos="46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Innehåll_text+tex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0F6E4BA3-69DF-4202-9C48-2CB3886DBE84}"/>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dirty="0"/>
              <a:t>Klicka här för att ändra rubrik, 40p</a:t>
            </a:r>
          </a:p>
        </p:txBody>
      </p:sp>
      <p:sp>
        <p:nvSpPr>
          <p:cNvPr id="9" name="Platshållare för text 5">
            <a:extLst>
              <a:ext uri="{FF2B5EF4-FFF2-40B4-BE49-F238E27FC236}">
                <a16:creationId xmlns:a16="http://schemas.microsoft.com/office/drawing/2014/main" id="{1BB4876A-E1BE-4F52-8AF2-BB77DD61DD64}"/>
              </a:ext>
            </a:extLst>
          </p:cNvPr>
          <p:cNvSpPr>
            <a:spLocks noGrp="1"/>
          </p:cNvSpPr>
          <p:nvPr>
            <p:ph type="body" sz="quarter" idx="13" hasCustomPrompt="1"/>
          </p:nvPr>
        </p:nvSpPr>
        <p:spPr>
          <a:xfrm>
            <a:off x="748438" y="1408280"/>
            <a:ext cx="5040000" cy="4190662"/>
          </a:xfrm>
          <a:prstGeom prst="rect">
            <a:avLst/>
          </a:prstGeom>
        </p:spPr>
        <p:txBody>
          <a:bodyPr/>
          <a:lstStyle>
            <a:lvl1pPr marL="342900" indent="-342900">
              <a:lnSpc>
                <a:spcPct val="100000"/>
              </a:lnSpc>
              <a:spcBef>
                <a:spcPts val="1200"/>
              </a:spcBef>
              <a:buFont typeface="Arial" panose="020B0604020202020204" pitchFamily="34" charset="0"/>
              <a:buChar char="•"/>
              <a:defRPr sz="2400"/>
            </a:lvl1pPr>
          </a:lstStyle>
          <a:p>
            <a:pPr lvl="0"/>
            <a:r>
              <a:rPr lang="sv-SE" dirty="0"/>
              <a:t>Listor ska ha punkter eller streck, aldrig andra tecken. </a:t>
            </a:r>
          </a:p>
          <a:p>
            <a:pPr lvl="0"/>
            <a:r>
              <a:rPr lang="sv-SE" dirty="0"/>
              <a:t>Punkt 2</a:t>
            </a:r>
          </a:p>
          <a:p>
            <a:pPr lvl="0"/>
            <a:r>
              <a:rPr lang="sv-SE" dirty="0"/>
              <a:t>Punkt 3</a:t>
            </a:r>
          </a:p>
        </p:txBody>
      </p:sp>
      <p:sp>
        <p:nvSpPr>
          <p:cNvPr id="5" name="Platshållare för text 5">
            <a:extLst>
              <a:ext uri="{FF2B5EF4-FFF2-40B4-BE49-F238E27FC236}">
                <a16:creationId xmlns:a16="http://schemas.microsoft.com/office/drawing/2014/main" id="{8F805CF2-DB2A-498B-B4B1-48B954161D1D}"/>
              </a:ext>
            </a:extLst>
          </p:cNvPr>
          <p:cNvSpPr>
            <a:spLocks noGrp="1"/>
          </p:cNvSpPr>
          <p:nvPr>
            <p:ph type="body" sz="quarter" idx="11" hasCustomPrompt="1"/>
          </p:nvPr>
        </p:nvSpPr>
        <p:spPr>
          <a:xfrm>
            <a:off x="6395181" y="1408280"/>
            <a:ext cx="5040000" cy="4190662"/>
          </a:xfrm>
          <a:prstGeom prst="rect">
            <a:avLst/>
          </a:prstGeom>
        </p:spPr>
        <p:txBody>
          <a:bodyPr/>
          <a:lstStyle>
            <a:lvl1pPr marL="342900" indent="-342900">
              <a:lnSpc>
                <a:spcPct val="100000"/>
              </a:lnSpc>
              <a:spcBef>
                <a:spcPts val="1200"/>
              </a:spcBef>
              <a:buFont typeface="Arial" panose="020B0604020202020204" pitchFamily="34" charset="0"/>
              <a:buChar char="•"/>
              <a:defRPr sz="2400"/>
            </a:lvl1pPr>
          </a:lstStyle>
          <a:p>
            <a:pPr lvl="0"/>
            <a:r>
              <a:rPr lang="sv-SE" dirty="0"/>
              <a:t>Listor ska ha punkter eller streck, aldrig andra tecken. </a:t>
            </a:r>
          </a:p>
          <a:p>
            <a:pPr lvl="0"/>
            <a:r>
              <a:rPr lang="sv-SE" dirty="0"/>
              <a:t>Punkt 2</a:t>
            </a:r>
          </a:p>
          <a:p>
            <a:pPr lvl="0"/>
            <a:r>
              <a:rPr lang="sv-SE" dirty="0"/>
              <a:t>Punkt 3</a:t>
            </a:r>
            <a:br>
              <a:rPr lang="sv-SE" dirty="0"/>
            </a:br>
            <a:endParaRPr lang="sv-SE" dirty="0"/>
          </a:p>
        </p:txBody>
      </p:sp>
    </p:spTree>
    <p:extLst>
      <p:ext uri="{BB962C8B-B14F-4D97-AF65-F5344CB8AC3E}">
        <p14:creationId xmlns:p14="http://schemas.microsoft.com/office/powerpoint/2010/main" val="1543555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Innehåll_text+bild">
    <p:spTree>
      <p:nvGrpSpPr>
        <p:cNvPr id="1" name=""/>
        <p:cNvGrpSpPr/>
        <p:nvPr/>
      </p:nvGrpSpPr>
      <p:grpSpPr>
        <a:xfrm>
          <a:off x="0" y="0"/>
          <a:ext cx="0" cy="0"/>
          <a:chOff x="0" y="0"/>
          <a:chExt cx="0" cy="0"/>
        </a:xfrm>
      </p:grpSpPr>
      <p:sp>
        <p:nvSpPr>
          <p:cNvPr id="22" name="Rubrik 1">
            <a:extLst>
              <a:ext uri="{FF2B5EF4-FFF2-40B4-BE49-F238E27FC236}">
                <a16:creationId xmlns:a16="http://schemas.microsoft.com/office/drawing/2014/main" id="{9522D363-D6AA-4F6C-B5D3-035F14428564}"/>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dirty="0"/>
              <a:t>Klicka här för att ändra rubrik, 40p</a:t>
            </a:r>
          </a:p>
        </p:txBody>
      </p:sp>
      <p:sp>
        <p:nvSpPr>
          <p:cNvPr id="23" name="Platshållare för text 5">
            <a:extLst>
              <a:ext uri="{FF2B5EF4-FFF2-40B4-BE49-F238E27FC236}">
                <a16:creationId xmlns:a16="http://schemas.microsoft.com/office/drawing/2014/main" id="{C08A2DC0-BF60-4844-93AA-0E7280DBFF14}"/>
              </a:ext>
            </a:extLst>
          </p:cNvPr>
          <p:cNvSpPr>
            <a:spLocks noGrp="1"/>
          </p:cNvSpPr>
          <p:nvPr>
            <p:ph type="body" sz="quarter" idx="13" hasCustomPrompt="1"/>
          </p:nvPr>
        </p:nvSpPr>
        <p:spPr>
          <a:xfrm>
            <a:off x="748438" y="1408280"/>
            <a:ext cx="5040000" cy="4190662"/>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Tx/>
              <a:buNone/>
              <a:tabLst/>
              <a:defRPr sz="2400"/>
            </a:lvl1pPr>
          </a:lstStyle>
          <a:p>
            <a:pPr lvl="0"/>
            <a:r>
              <a:rPr lang="sv-SE" dirty="0"/>
              <a:t>Använd två spalter när du har en bild, ikon, diagram eller tabell.</a:t>
            </a:r>
          </a:p>
          <a:p>
            <a:pPr lvl="0"/>
            <a:r>
              <a:rPr lang="sv-SE" dirty="0"/>
              <a:t>Ändra inte utseende eller placering av rubrik och text.</a:t>
            </a:r>
          </a:p>
          <a:p>
            <a:pPr lvl="0"/>
            <a:r>
              <a:rPr lang="sv-SE" dirty="0"/>
              <a:t>Texten ska vara 24p.</a:t>
            </a:r>
          </a:p>
        </p:txBody>
      </p:sp>
      <p:sp>
        <p:nvSpPr>
          <p:cNvPr id="13" name="Platshållare för innehåll 3">
            <a:extLst>
              <a:ext uri="{FF2B5EF4-FFF2-40B4-BE49-F238E27FC236}">
                <a16:creationId xmlns:a16="http://schemas.microsoft.com/office/drawing/2014/main" id="{863F7A15-03B2-4931-8982-FE4393FFEAC0}"/>
              </a:ext>
            </a:extLst>
          </p:cNvPr>
          <p:cNvSpPr>
            <a:spLocks noGrp="1" noChangeAspect="1"/>
          </p:cNvSpPr>
          <p:nvPr>
            <p:ph sz="half" idx="14" hasCustomPrompt="1"/>
          </p:nvPr>
        </p:nvSpPr>
        <p:spPr>
          <a:xfrm>
            <a:off x="6250801" y="1408283"/>
            <a:ext cx="5147995" cy="4190659"/>
          </a:xfrm>
          <a:prstGeom prst="rect">
            <a:avLst/>
          </a:prstGeom>
        </p:spPr>
        <p:txBody>
          <a:bodyPr/>
          <a:lstStyle>
            <a:lvl1pPr marL="0" indent="0">
              <a:buNone/>
              <a:defRPr sz="2400"/>
            </a:lvl1pPr>
          </a:lstStyle>
          <a:p>
            <a:pPr lvl="0"/>
            <a:r>
              <a:rPr lang="sv-SE" dirty="0"/>
              <a:t>Infoga bild, ikon, diagram eller tabell.</a:t>
            </a:r>
          </a:p>
        </p:txBody>
      </p:sp>
    </p:spTree>
    <p:extLst>
      <p:ext uri="{BB962C8B-B14F-4D97-AF65-F5344CB8AC3E}">
        <p14:creationId xmlns:p14="http://schemas.microsoft.com/office/powerpoint/2010/main" val="3366761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Innehåll_bild+bi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6685D6E-73FD-42C1-AE4F-113AF5CDB1BB}"/>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dirty="0"/>
              <a:t>Klicka här för att ändra rubrik, 40p</a:t>
            </a:r>
          </a:p>
        </p:txBody>
      </p:sp>
      <p:sp>
        <p:nvSpPr>
          <p:cNvPr id="6" name="Platshållare för innehåll 3">
            <a:extLst>
              <a:ext uri="{FF2B5EF4-FFF2-40B4-BE49-F238E27FC236}">
                <a16:creationId xmlns:a16="http://schemas.microsoft.com/office/drawing/2014/main" id="{4BF7BC9B-8FFA-4347-B699-C036320A1828}"/>
              </a:ext>
            </a:extLst>
          </p:cNvPr>
          <p:cNvSpPr>
            <a:spLocks noGrp="1" noChangeAspect="1"/>
          </p:cNvSpPr>
          <p:nvPr>
            <p:ph sz="half" idx="15" hasCustomPrompt="1"/>
          </p:nvPr>
        </p:nvSpPr>
        <p:spPr>
          <a:xfrm>
            <a:off x="753113" y="1408281"/>
            <a:ext cx="5159866" cy="4200321"/>
          </a:xfrm>
          <a:prstGeom prst="rect">
            <a:avLst/>
          </a:prstGeom>
        </p:spPr>
        <p:txBody>
          <a:bodyPr/>
          <a:lstStyle>
            <a:lvl1pPr marL="0" indent="0">
              <a:buNone/>
              <a:defRPr sz="2400"/>
            </a:lvl1pPr>
          </a:lstStyle>
          <a:p>
            <a:pPr lvl="0"/>
            <a:r>
              <a:rPr lang="sv-SE" dirty="0"/>
              <a:t>Infoga bild, ikon, diagram eller tabell.</a:t>
            </a:r>
          </a:p>
        </p:txBody>
      </p:sp>
      <p:sp>
        <p:nvSpPr>
          <p:cNvPr id="5" name="Platshållare för innehåll 3">
            <a:extLst>
              <a:ext uri="{FF2B5EF4-FFF2-40B4-BE49-F238E27FC236}">
                <a16:creationId xmlns:a16="http://schemas.microsoft.com/office/drawing/2014/main" id="{DCC6FC53-8599-4379-8E0C-AEAD0FD8807A}"/>
              </a:ext>
            </a:extLst>
          </p:cNvPr>
          <p:cNvSpPr>
            <a:spLocks noGrp="1" noChangeAspect="1"/>
          </p:cNvSpPr>
          <p:nvPr>
            <p:ph sz="half" idx="14" hasCustomPrompt="1"/>
          </p:nvPr>
        </p:nvSpPr>
        <p:spPr>
          <a:xfrm>
            <a:off x="6250802" y="1408281"/>
            <a:ext cx="5159866" cy="4200321"/>
          </a:xfrm>
          <a:prstGeom prst="rect">
            <a:avLst/>
          </a:prstGeom>
        </p:spPr>
        <p:txBody>
          <a:bodyPr/>
          <a:lstStyle>
            <a:lvl1pPr marL="0" indent="0">
              <a:buNone/>
              <a:defRPr sz="2400"/>
            </a:lvl1pPr>
          </a:lstStyle>
          <a:p>
            <a:pPr lvl="0"/>
            <a:r>
              <a:rPr lang="sv-SE" dirty="0"/>
              <a:t>Infoga bild, ikon, diagram eller tabell.</a:t>
            </a:r>
          </a:p>
        </p:txBody>
      </p:sp>
    </p:spTree>
    <p:extLst>
      <p:ext uri="{BB962C8B-B14F-4D97-AF65-F5344CB8AC3E}">
        <p14:creationId xmlns:p14="http://schemas.microsoft.com/office/powerpoint/2010/main" val="2655002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 Innehåll_rubrik+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ACBEF20-0DF2-4D22-83DF-D42AA9C45785}"/>
              </a:ext>
            </a:extLst>
          </p:cNvPr>
          <p:cNvSpPr>
            <a:spLocks noGrp="1"/>
          </p:cNvSpPr>
          <p:nvPr>
            <p:ph type="title" hasCustomPrompt="1"/>
          </p:nvPr>
        </p:nvSpPr>
        <p:spPr>
          <a:xfrm>
            <a:off x="738000" y="481240"/>
            <a:ext cx="10621108" cy="723446"/>
          </a:xfrm>
          <a:prstGeom prst="rect">
            <a:avLst/>
          </a:prstGeom>
        </p:spPr>
        <p:txBody>
          <a:bodyPr/>
          <a:lstStyle>
            <a:lvl1pPr>
              <a:lnSpc>
                <a:spcPct val="100000"/>
              </a:lnSpc>
              <a:defRPr/>
            </a:lvl1pPr>
          </a:lstStyle>
          <a:p>
            <a:r>
              <a:rPr lang="sv-SE" dirty="0"/>
              <a:t>Klicka här för att ändra rubrik, 40p</a:t>
            </a:r>
          </a:p>
        </p:txBody>
      </p:sp>
      <p:sp>
        <p:nvSpPr>
          <p:cNvPr id="11" name="Platshållare för innehåll 3">
            <a:extLst>
              <a:ext uri="{FF2B5EF4-FFF2-40B4-BE49-F238E27FC236}">
                <a16:creationId xmlns:a16="http://schemas.microsoft.com/office/drawing/2014/main" id="{210438D5-55EE-48E2-BC37-587C258191E0}"/>
              </a:ext>
            </a:extLst>
          </p:cNvPr>
          <p:cNvSpPr>
            <a:spLocks noGrp="1" noChangeAspect="1"/>
          </p:cNvSpPr>
          <p:nvPr>
            <p:ph sz="half" idx="15" hasCustomPrompt="1"/>
          </p:nvPr>
        </p:nvSpPr>
        <p:spPr>
          <a:xfrm>
            <a:off x="787791" y="1392702"/>
            <a:ext cx="10611012" cy="4211390"/>
          </a:xfrm>
          <a:prstGeom prst="rect">
            <a:avLst/>
          </a:prstGeom>
        </p:spPr>
        <p:txBody>
          <a:bodyPr/>
          <a:lstStyle>
            <a:lvl1pPr marL="0" indent="0">
              <a:buNone/>
              <a:defRPr sz="2400"/>
            </a:lvl1pPr>
          </a:lstStyle>
          <a:p>
            <a:pPr lvl="0"/>
            <a:r>
              <a:rPr lang="sv-SE" dirty="0"/>
              <a:t>Infoga bild, diagram eller tabell.</a:t>
            </a:r>
          </a:p>
        </p:txBody>
      </p:sp>
    </p:spTree>
    <p:extLst>
      <p:ext uri="{BB962C8B-B14F-4D97-AF65-F5344CB8AC3E}">
        <p14:creationId xmlns:p14="http://schemas.microsoft.com/office/powerpoint/2010/main" val="546343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 Innehåll_utfallande bild">
    <p:spTree>
      <p:nvGrpSpPr>
        <p:cNvPr id="1" name=""/>
        <p:cNvGrpSpPr/>
        <p:nvPr/>
      </p:nvGrpSpPr>
      <p:grpSpPr>
        <a:xfrm>
          <a:off x="0" y="0"/>
          <a:ext cx="0" cy="0"/>
          <a:chOff x="0" y="0"/>
          <a:chExt cx="0" cy="0"/>
        </a:xfrm>
      </p:grpSpPr>
      <p:sp>
        <p:nvSpPr>
          <p:cNvPr id="8" name="Platshållare för innehåll 3">
            <a:extLst>
              <a:ext uri="{FF2B5EF4-FFF2-40B4-BE49-F238E27FC236}">
                <a16:creationId xmlns:a16="http://schemas.microsoft.com/office/drawing/2014/main" id="{7486B90D-0041-4CCA-87FB-962962BA96EF}"/>
              </a:ext>
            </a:extLst>
          </p:cNvPr>
          <p:cNvSpPr>
            <a:spLocks noGrp="1" noChangeAspect="1"/>
          </p:cNvSpPr>
          <p:nvPr>
            <p:ph sz="half" idx="15" hasCustomPrompt="1"/>
          </p:nvPr>
        </p:nvSpPr>
        <p:spPr>
          <a:xfrm>
            <a:off x="0" y="0"/>
            <a:ext cx="12192000" cy="6858000"/>
          </a:xfrm>
          <a:prstGeom prst="rect">
            <a:avLst/>
          </a:prstGeom>
        </p:spPr>
        <p:txBody>
          <a:bodyPr/>
          <a:lstStyle>
            <a:lvl1pPr marL="0" indent="0">
              <a:buNone/>
              <a:defRPr sz="2400"/>
            </a:lvl1pPr>
          </a:lstStyle>
          <a:p>
            <a:pPr lvl="0"/>
            <a:r>
              <a:rPr lang="sv-SE" dirty="0"/>
              <a:t>Infoga utfallande bild</a:t>
            </a:r>
          </a:p>
        </p:txBody>
      </p:sp>
    </p:spTree>
    <p:extLst>
      <p:ext uri="{BB962C8B-B14F-4D97-AF65-F5344CB8AC3E}">
        <p14:creationId xmlns:p14="http://schemas.microsoft.com/office/powerpoint/2010/main" val="311133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 Innehåll_text+karta">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A8490630-40A3-4AA0-A7D4-C16AED74B318}"/>
              </a:ext>
            </a:extLst>
          </p:cNvPr>
          <p:cNvSpPr>
            <a:spLocks noGrp="1"/>
          </p:cNvSpPr>
          <p:nvPr>
            <p:ph type="title" hasCustomPrompt="1"/>
          </p:nvPr>
        </p:nvSpPr>
        <p:spPr>
          <a:xfrm>
            <a:off x="738000" y="481240"/>
            <a:ext cx="7925448" cy="723446"/>
          </a:xfrm>
          <a:prstGeom prst="rect">
            <a:avLst/>
          </a:prstGeom>
        </p:spPr>
        <p:txBody>
          <a:bodyPr/>
          <a:lstStyle>
            <a:lvl1pPr>
              <a:lnSpc>
                <a:spcPct val="100000"/>
              </a:lnSpc>
              <a:defRPr/>
            </a:lvl1pPr>
          </a:lstStyle>
          <a:p>
            <a:r>
              <a:rPr lang="sv-SE" dirty="0"/>
              <a:t>Klicka här för att ändra rubrik, 40p</a:t>
            </a:r>
          </a:p>
        </p:txBody>
      </p:sp>
      <p:sp>
        <p:nvSpPr>
          <p:cNvPr id="8" name="Platshållare för text 5">
            <a:extLst>
              <a:ext uri="{FF2B5EF4-FFF2-40B4-BE49-F238E27FC236}">
                <a16:creationId xmlns:a16="http://schemas.microsoft.com/office/drawing/2014/main" id="{DCC0DA6B-8107-421B-A5FB-9BE4BE57F04F}"/>
              </a:ext>
            </a:extLst>
          </p:cNvPr>
          <p:cNvSpPr>
            <a:spLocks noGrp="1"/>
          </p:cNvSpPr>
          <p:nvPr>
            <p:ph type="body" sz="quarter" idx="13" hasCustomPrompt="1"/>
          </p:nvPr>
        </p:nvSpPr>
        <p:spPr>
          <a:xfrm>
            <a:off x="773722" y="1408280"/>
            <a:ext cx="7358400" cy="4190662"/>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Tx/>
              <a:buNone/>
              <a:tabLst/>
              <a:defRPr sz="2400"/>
            </a:lvl1pPr>
          </a:lstStyle>
          <a:p>
            <a:pPr lvl="0"/>
            <a:r>
              <a:rPr lang="sv-SE" dirty="0"/>
              <a:t>Här kan du lägga en text som hör till kartan. </a:t>
            </a:r>
          </a:p>
          <a:p>
            <a:pPr lvl="0"/>
            <a:r>
              <a:rPr lang="sv-SE" dirty="0"/>
              <a:t>I powerpoint-mallen för statistik finns fler exempel på tillämpning av kartan.</a:t>
            </a:r>
          </a:p>
          <a:p>
            <a:pPr lvl="0"/>
            <a:r>
              <a:rPr lang="sv-SE" dirty="0"/>
              <a:t>Ändra inte utseende eller placering av rubrik och text.</a:t>
            </a:r>
          </a:p>
          <a:p>
            <a:pPr lvl="0"/>
            <a:r>
              <a:rPr lang="sv-SE" dirty="0"/>
              <a:t>Texten ska vara 24p.</a:t>
            </a:r>
          </a:p>
        </p:txBody>
      </p:sp>
      <p:pic>
        <p:nvPicPr>
          <p:cNvPr id="3" name="Bildobjekt 2" descr="Karta över Göteborgsregionens medlemskommuner.">
            <a:extLst>
              <a:ext uri="{FF2B5EF4-FFF2-40B4-BE49-F238E27FC236}">
                <a16:creationId xmlns:a16="http://schemas.microsoft.com/office/drawing/2014/main" id="{A2AB01F2-F4CF-4B63-93A1-017D184888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1820"/>
          <a:stretch/>
        </p:blipFill>
        <p:spPr>
          <a:xfrm>
            <a:off x="8787003" y="297424"/>
            <a:ext cx="2867723" cy="4190662"/>
          </a:xfrm>
          <a:prstGeom prst="rect">
            <a:avLst/>
          </a:prstGeom>
        </p:spPr>
      </p:pic>
      <p:sp>
        <p:nvSpPr>
          <p:cNvPr id="63" name="textruta 62">
            <a:extLst>
              <a:ext uri="{FF2B5EF4-FFF2-40B4-BE49-F238E27FC236}">
                <a16:creationId xmlns:a16="http://schemas.microsoft.com/office/drawing/2014/main" id="{0BA6DC93-8701-40EB-9386-881D1A2BF75B}"/>
              </a:ext>
            </a:extLst>
          </p:cNvPr>
          <p:cNvSpPr txBox="1"/>
          <p:nvPr userDrawn="1"/>
        </p:nvSpPr>
        <p:spPr>
          <a:xfrm>
            <a:off x="9296772" y="4635089"/>
            <a:ext cx="112397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	Ale</a:t>
            </a:r>
          </a:p>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2	Alingsås</a:t>
            </a:r>
          </a:p>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3	Göteborg</a:t>
            </a:r>
          </a:p>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4	Härryda</a:t>
            </a:r>
          </a:p>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5	Kungsbacka</a:t>
            </a:r>
          </a:p>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6	Kungälv</a:t>
            </a:r>
          </a:p>
          <a:p>
            <a:pPr marL="0" marR="0" lvl="0" indent="0" algn="l" defTabSz="914400" rtl="0" eaLnBrk="1" fontAlgn="auto" latinLnBrk="0" hangingPunct="1">
              <a:lnSpc>
                <a:spcPct val="100000"/>
              </a:lnSpc>
              <a:spcBef>
                <a:spcPts val="0"/>
              </a:spcBef>
              <a:spcAft>
                <a:spcPts val="0"/>
              </a:spcAft>
              <a:buClrTx/>
              <a:buSzTx/>
              <a:buFontTx/>
              <a:buNone/>
              <a:tabLst>
                <a:tab pos="180000" algn="l"/>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7	Lerum</a:t>
            </a:r>
          </a:p>
        </p:txBody>
      </p:sp>
      <p:sp>
        <p:nvSpPr>
          <p:cNvPr id="64" name="textruta 63">
            <a:extLst>
              <a:ext uri="{FF2B5EF4-FFF2-40B4-BE49-F238E27FC236}">
                <a16:creationId xmlns:a16="http://schemas.microsoft.com/office/drawing/2014/main" id="{2BAAA0E7-36D2-4909-906F-7334215FF54F}"/>
              </a:ext>
            </a:extLst>
          </p:cNvPr>
          <p:cNvSpPr txBox="1"/>
          <p:nvPr userDrawn="1"/>
        </p:nvSpPr>
        <p:spPr>
          <a:xfrm>
            <a:off x="10354760" y="4635089"/>
            <a:ext cx="14239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8	Lilla Edet</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9	Mölndal</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10	Partille</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11	Stenungsund</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12	Tjörn</a:t>
            </a:r>
          </a:p>
          <a:p>
            <a:pPr marL="0" marR="0" lvl="0" indent="0" algn="l" defTabSz="914400" rtl="0" eaLnBrk="1" fontAlgn="auto" latinLnBrk="0" hangingPunct="1">
              <a:lnSpc>
                <a:spcPct val="100000"/>
              </a:lnSpc>
              <a:spcBef>
                <a:spcPts val="0"/>
              </a:spcBef>
              <a:spcAft>
                <a:spcPts val="0"/>
              </a:spcAft>
              <a:buClrTx/>
              <a:buSzTx/>
              <a:buFontTx/>
              <a:buNone/>
              <a:tabLst>
                <a:tab pos="216000" algn="l"/>
              </a:tabLst>
              <a:defRPr/>
            </a:pPr>
            <a:r>
              <a:rPr kumimoji="0" lang="sv-SE" sz="1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13	Öckerö</a:t>
            </a:r>
          </a:p>
        </p:txBody>
      </p:sp>
      <p:cxnSp>
        <p:nvCxnSpPr>
          <p:cNvPr id="65" name="Rak koppling 64">
            <a:extLst>
              <a:ext uri="{FF2B5EF4-FFF2-40B4-BE49-F238E27FC236}">
                <a16:creationId xmlns:a16="http://schemas.microsoft.com/office/drawing/2014/main" id="{D02214ED-7F95-4945-A3C0-12F944465D75}"/>
              </a:ext>
              <a:ext uri="{C183D7F6-B498-43B3-948B-1728B52AA6E4}">
                <adec:decorative xmlns:adec="http://schemas.microsoft.com/office/drawing/2017/decorative" xmlns="" val="1"/>
              </a:ext>
            </a:extLst>
          </p:cNvPr>
          <p:cNvCxnSpPr>
            <a:cxnSpLocks/>
          </p:cNvCxnSpPr>
          <p:nvPr userDrawn="1"/>
        </p:nvCxnSpPr>
        <p:spPr>
          <a:xfrm>
            <a:off x="9374755" y="4573356"/>
            <a:ext cx="20493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8761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Innehåll_finansiär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C72E34-C42D-4E80-99DF-AFE2C21E0FB8}"/>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a:t>Finansiärer/samarbetspartner</a:t>
            </a:r>
          </a:p>
        </p:txBody>
      </p:sp>
      <p:sp>
        <p:nvSpPr>
          <p:cNvPr id="8" name="Platshållare för text 5">
            <a:extLst>
              <a:ext uri="{FF2B5EF4-FFF2-40B4-BE49-F238E27FC236}">
                <a16:creationId xmlns:a16="http://schemas.microsoft.com/office/drawing/2014/main" id="{D1656D18-9EC3-4299-AB22-9DCE2592945E}"/>
              </a:ext>
            </a:extLst>
          </p:cNvPr>
          <p:cNvSpPr>
            <a:spLocks noGrp="1"/>
          </p:cNvSpPr>
          <p:nvPr>
            <p:ph type="body" sz="quarter" idx="13" hasCustomPrompt="1"/>
          </p:nvPr>
        </p:nvSpPr>
        <p:spPr>
          <a:xfrm>
            <a:off x="748437" y="1408280"/>
            <a:ext cx="7356985" cy="4190662"/>
          </a:xfrm>
          <a:prstGeom prst="rect">
            <a:avLst/>
          </a:prstGeom>
        </p:spPr>
        <p:txBody>
          <a:bodyPr/>
          <a:lstStyle>
            <a:lvl1pPr marL="0" indent="0">
              <a:lnSpc>
                <a:spcPct val="100000"/>
              </a:lnSpc>
              <a:spcBef>
                <a:spcPts val="0"/>
              </a:spcBef>
              <a:buFontTx/>
              <a:buNone/>
              <a:defRPr sz="2400"/>
            </a:lvl1pPr>
          </a:lstStyle>
          <a:p>
            <a:pPr lvl="0"/>
            <a:r>
              <a:rPr lang="sv-SE"/>
              <a:t>Den här mallen kan du lägga på sidan 2 i din presentation för att lyfta fram finansiärer eller samarbetspartners. </a:t>
            </a:r>
            <a:br>
              <a:rPr lang="sv-SE"/>
            </a:br>
            <a:r>
              <a:rPr lang="sv-SE"/>
              <a:t>Antingen listar du namnen eller så kan du lägga in logotyperna.</a:t>
            </a:r>
          </a:p>
        </p:txBody>
      </p:sp>
    </p:spTree>
    <p:extLst>
      <p:ext uri="{BB962C8B-B14F-4D97-AF65-F5344CB8AC3E}">
        <p14:creationId xmlns:p14="http://schemas.microsoft.com/office/powerpoint/2010/main" val="1983499255"/>
      </p:ext>
    </p:extLst>
  </p:cSld>
  <p:clrMapOvr>
    <a:masterClrMapping/>
  </p:clrMapOvr>
  <p:extLst>
    <p:ext uri="{DCECCB84-F9BA-43D5-87BE-67443E8EF086}">
      <p15:sldGuideLst xmlns:p15="http://schemas.microsoft.com/office/powerpoint/2012/main">
        <p15:guide id="1" orient="horz" pos="958">
          <p15:clr>
            <a:srgbClr val="FBAE40"/>
          </p15:clr>
        </p15:guide>
        <p15:guide id="2" pos="46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Innehåll_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C72E34-C42D-4E80-99DF-AFE2C21E0FB8}"/>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a:t>Klicka här för att ändra rubrik, 40p</a:t>
            </a:r>
          </a:p>
        </p:txBody>
      </p:sp>
      <p:sp>
        <p:nvSpPr>
          <p:cNvPr id="8" name="Platshållare för text 5">
            <a:extLst>
              <a:ext uri="{FF2B5EF4-FFF2-40B4-BE49-F238E27FC236}">
                <a16:creationId xmlns:a16="http://schemas.microsoft.com/office/drawing/2014/main" id="{D1656D18-9EC3-4299-AB22-9DCE2592945E}"/>
              </a:ext>
            </a:extLst>
          </p:cNvPr>
          <p:cNvSpPr>
            <a:spLocks noGrp="1"/>
          </p:cNvSpPr>
          <p:nvPr>
            <p:ph type="body" sz="quarter" idx="13" hasCustomPrompt="1"/>
          </p:nvPr>
        </p:nvSpPr>
        <p:spPr>
          <a:xfrm>
            <a:off x="748437" y="1408280"/>
            <a:ext cx="7356985" cy="4190662"/>
          </a:xfrm>
          <a:prstGeom prst="rect">
            <a:avLst/>
          </a:prstGeom>
        </p:spPr>
        <p:txBody>
          <a:bodyPr/>
          <a:lstStyle>
            <a:lvl1pPr marL="0" indent="0">
              <a:lnSpc>
                <a:spcPct val="100000"/>
              </a:lnSpc>
              <a:spcBef>
                <a:spcPts val="0"/>
              </a:spcBef>
              <a:buFontTx/>
              <a:buNone/>
              <a:defRPr sz="2400"/>
            </a:lvl1pPr>
          </a:lstStyle>
          <a:p>
            <a:pPr lvl="0"/>
            <a:r>
              <a:rPr lang="sv-SE"/>
              <a:t>Så här ska det se ut om texten ligger på en spalt. Obs! Gör inte textblocket bredare så att texten går över hela sidan. Då blir den för svårläst. </a:t>
            </a:r>
            <a:br>
              <a:rPr lang="sv-SE"/>
            </a:br>
            <a:r>
              <a:rPr lang="sv-SE"/>
              <a:t>Ändra inte utseende eller placering av rubrik och text.</a:t>
            </a:r>
            <a:br>
              <a:rPr lang="sv-SE"/>
            </a:br>
            <a:r>
              <a:rPr lang="sv-SE"/>
              <a:t>Texten ska vara 24p.</a:t>
            </a:r>
            <a:br>
              <a:rPr lang="sv-SE"/>
            </a:br>
            <a:r>
              <a:rPr lang="sv-SE"/>
              <a:t>Eventuellt kan du lägga till en liten bild till höger om texten.</a:t>
            </a:r>
          </a:p>
        </p:txBody>
      </p:sp>
    </p:spTree>
    <p:extLst>
      <p:ext uri="{BB962C8B-B14F-4D97-AF65-F5344CB8AC3E}">
        <p14:creationId xmlns:p14="http://schemas.microsoft.com/office/powerpoint/2010/main" val="3777806538"/>
      </p:ext>
    </p:extLst>
  </p:cSld>
  <p:clrMapOvr>
    <a:masterClrMapping/>
  </p:clrMapOvr>
  <p:extLst>
    <p:ext uri="{DCECCB84-F9BA-43D5-87BE-67443E8EF086}">
      <p15:sldGuideLst xmlns:p15="http://schemas.microsoft.com/office/powerpoint/2012/main">
        <p15:guide id="1" orient="horz" pos="958">
          <p15:clr>
            <a:srgbClr val="FBAE40"/>
          </p15:clr>
        </p15:guide>
        <p15:guide id="2" pos="46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Innehåll_text+text">
    <p:spTree>
      <p:nvGrpSpPr>
        <p:cNvPr id="1" name=""/>
        <p:cNvGrpSpPr/>
        <p:nvPr/>
      </p:nvGrpSpPr>
      <p:grpSpPr>
        <a:xfrm>
          <a:off x="0" y="0"/>
          <a:ext cx="0" cy="0"/>
          <a:chOff x="0" y="0"/>
          <a:chExt cx="0" cy="0"/>
        </a:xfrm>
      </p:grpSpPr>
      <p:sp>
        <p:nvSpPr>
          <p:cNvPr id="5" name="Platshållare för text 5">
            <a:extLst>
              <a:ext uri="{FF2B5EF4-FFF2-40B4-BE49-F238E27FC236}">
                <a16:creationId xmlns:a16="http://schemas.microsoft.com/office/drawing/2014/main" id="{8F805CF2-DB2A-498B-B4B1-48B954161D1D}"/>
              </a:ext>
            </a:extLst>
          </p:cNvPr>
          <p:cNvSpPr>
            <a:spLocks noGrp="1"/>
          </p:cNvSpPr>
          <p:nvPr>
            <p:ph type="body" sz="quarter" idx="11" hasCustomPrompt="1"/>
          </p:nvPr>
        </p:nvSpPr>
        <p:spPr>
          <a:xfrm>
            <a:off x="6395181" y="1408280"/>
            <a:ext cx="5040000" cy="4190662"/>
          </a:xfrm>
          <a:prstGeom prst="rect">
            <a:avLst/>
          </a:prstGeom>
        </p:spPr>
        <p:txBody>
          <a:bodyPr/>
          <a:lstStyle>
            <a:lvl1pPr marL="342900" indent="-342900">
              <a:lnSpc>
                <a:spcPct val="100000"/>
              </a:lnSpc>
              <a:spcBef>
                <a:spcPts val="1800"/>
              </a:spcBef>
              <a:buFont typeface="Arial" panose="020B0604020202020204" pitchFamily="34" charset="0"/>
              <a:buChar char="•"/>
              <a:defRPr sz="2400"/>
            </a:lvl1pPr>
          </a:lstStyle>
          <a:p>
            <a:pPr lvl="0"/>
            <a:r>
              <a:rPr lang="sv-SE"/>
              <a:t>Listor ska ha punkter eller streck, aldrig andra tecken. </a:t>
            </a:r>
          </a:p>
          <a:p>
            <a:pPr lvl="0"/>
            <a:r>
              <a:rPr lang="sv-SE"/>
              <a:t>Punkt 2</a:t>
            </a:r>
          </a:p>
          <a:p>
            <a:pPr lvl="0"/>
            <a:r>
              <a:rPr lang="sv-SE"/>
              <a:t>Punkt 3</a:t>
            </a:r>
            <a:br>
              <a:rPr lang="sv-SE"/>
            </a:br>
            <a:endParaRPr lang="sv-SE"/>
          </a:p>
        </p:txBody>
      </p:sp>
      <p:sp>
        <p:nvSpPr>
          <p:cNvPr id="8" name="Rubrik 1">
            <a:extLst>
              <a:ext uri="{FF2B5EF4-FFF2-40B4-BE49-F238E27FC236}">
                <a16:creationId xmlns:a16="http://schemas.microsoft.com/office/drawing/2014/main" id="{FD5F1693-C311-4B0B-960A-EAD989F31FC4}"/>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a:t>Klicka här för att ändra rubrik, 40p</a:t>
            </a:r>
          </a:p>
        </p:txBody>
      </p:sp>
      <p:sp>
        <p:nvSpPr>
          <p:cNvPr id="9" name="Platshållare för text 5">
            <a:extLst>
              <a:ext uri="{FF2B5EF4-FFF2-40B4-BE49-F238E27FC236}">
                <a16:creationId xmlns:a16="http://schemas.microsoft.com/office/drawing/2014/main" id="{1BB4876A-E1BE-4F52-8AF2-BB77DD61DD64}"/>
              </a:ext>
            </a:extLst>
          </p:cNvPr>
          <p:cNvSpPr>
            <a:spLocks noGrp="1"/>
          </p:cNvSpPr>
          <p:nvPr>
            <p:ph type="body" sz="quarter" idx="13" hasCustomPrompt="1"/>
          </p:nvPr>
        </p:nvSpPr>
        <p:spPr>
          <a:xfrm>
            <a:off x="748438" y="1408280"/>
            <a:ext cx="5040000" cy="4190662"/>
          </a:xfrm>
          <a:prstGeom prst="rect">
            <a:avLst/>
          </a:prstGeom>
        </p:spPr>
        <p:txBody>
          <a:bodyPr/>
          <a:lstStyle>
            <a:lvl1pPr marL="0" indent="0">
              <a:lnSpc>
                <a:spcPct val="100000"/>
              </a:lnSpc>
              <a:spcBef>
                <a:spcPts val="0"/>
              </a:spcBef>
              <a:buFontTx/>
              <a:buNone/>
              <a:defRPr sz="2400"/>
            </a:lvl1pPr>
          </a:lstStyle>
          <a:p>
            <a:pPr lvl="0"/>
            <a:r>
              <a:rPr lang="sv-SE"/>
              <a:t>Undvik att ha mycket text på en och samma sida. Om du har det: Dela alltid upp texten i två spalter eftersom det blir svårläst med för långa rader.</a:t>
            </a:r>
            <a:br>
              <a:rPr lang="sv-SE"/>
            </a:br>
            <a:r>
              <a:rPr lang="sv-SE"/>
              <a:t>Ändra inte utseende eller placering av rubrik och text.</a:t>
            </a:r>
            <a:br>
              <a:rPr lang="sv-SE"/>
            </a:br>
            <a:r>
              <a:rPr lang="sv-SE"/>
              <a:t>Texten ska vara 24p.</a:t>
            </a:r>
          </a:p>
        </p:txBody>
      </p:sp>
    </p:spTree>
    <p:extLst>
      <p:ext uri="{BB962C8B-B14F-4D97-AF65-F5344CB8AC3E}">
        <p14:creationId xmlns:p14="http://schemas.microsoft.com/office/powerpoint/2010/main" val="1621406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Innehåll_text+bild">
    <p:spTree>
      <p:nvGrpSpPr>
        <p:cNvPr id="1" name=""/>
        <p:cNvGrpSpPr/>
        <p:nvPr/>
      </p:nvGrpSpPr>
      <p:grpSpPr>
        <a:xfrm>
          <a:off x="0" y="0"/>
          <a:ext cx="0" cy="0"/>
          <a:chOff x="0" y="0"/>
          <a:chExt cx="0" cy="0"/>
        </a:xfrm>
      </p:grpSpPr>
      <p:sp>
        <p:nvSpPr>
          <p:cNvPr id="13" name="Platshållare för innehåll 3">
            <a:extLst>
              <a:ext uri="{FF2B5EF4-FFF2-40B4-BE49-F238E27FC236}">
                <a16:creationId xmlns:a16="http://schemas.microsoft.com/office/drawing/2014/main" id="{863F7A15-03B2-4931-8982-FE4393FFEAC0}"/>
              </a:ext>
            </a:extLst>
          </p:cNvPr>
          <p:cNvSpPr>
            <a:spLocks noGrp="1" noChangeAspect="1"/>
          </p:cNvSpPr>
          <p:nvPr>
            <p:ph sz="half" idx="14" hasCustomPrompt="1"/>
          </p:nvPr>
        </p:nvSpPr>
        <p:spPr>
          <a:xfrm>
            <a:off x="6250801" y="1408283"/>
            <a:ext cx="5147995" cy="4190659"/>
          </a:xfrm>
          <a:prstGeom prst="rect">
            <a:avLst/>
          </a:prstGeom>
        </p:spPr>
        <p:txBody>
          <a:bodyPr/>
          <a:lstStyle>
            <a:lvl1pPr marL="0" indent="0">
              <a:buNone/>
              <a:defRPr sz="2400"/>
            </a:lvl1pPr>
          </a:lstStyle>
          <a:p>
            <a:pPr lvl="0"/>
            <a:r>
              <a:rPr lang="sv-SE"/>
              <a:t>Infoga bild, ikon, diagram eller tabell.</a:t>
            </a:r>
          </a:p>
        </p:txBody>
      </p:sp>
      <p:sp>
        <p:nvSpPr>
          <p:cNvPr id="22" name="Rubrik 1">
            <a:extLst>
              <a:ext uri="{FF2B5EF4-FFF2-40B4-BE49-F238E27FC236}">
                <a16:creationId xmlns:a16="http://schemas.microsoft.com/office/drawing/2014/main" id="{9522D363-D6AA-4F6C-B5D3-035F14428564}"/>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a:t>Klicka här för att ändra rubrik, 40p</a:t>
            </a:r>
          </a:p>
        </p:txBody>
      </p:sp>
      <p:sp>
        <p:nvSpPr>
          <p:cNvPr id="23" name="Platshållare för text 5">
            <a:extLst>
              <a:ext uri="{FF2B5EF4-FFF2-40B4-BE49-F238E27FC236}">
                <a16:creationId xmlns:a16="http://schemas.microsoft.com/office/drawing/2014/main" id="{C08A2DC0-BF60-4844-93AA-0E7280DBFF14}"/>
              </a:ext>
            </a:extLst>
          </p:cNvPr>
          <p:cNvSpPr>
            <a:spLocks noGrp="1"/>
          </p:cNvSpPr>
          <p:nvPr>
            <p:ph type="body" sz="quarter" idx="13" hasCustomPrompt="1"/>
          </p:nvPr>
        </p:nvSpPr>
        <p:spPr>
          <a:xfrm>
            <a:off x="748438" y="1408280"/>
            <a:ext cx="5040000" cy="419066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lvl="0"/>
            <a:r>
              <a:rPr lang="sv-SE"/>
              <a:t>Använd två spalter när du har en bild, ikon, diagram eller tabell.</a:t>
            </a:r>
            <a:br>
              <a:rPr lang="sv-SE"/>
            </a:br>
            <a:r>
              <a:rPr lang="sv-SE"/>
              <a:t>Ändra inte utseende eller placering av rubrik och text.</a:t>
            </a:r>
            <a:br>
              <a:rPr lang="sv-SE"/>
            </a:br>
            <a:r>
              <a:rPr lang="sv-SE"/>
              <a:t>Texten ska vara 24p.</a:t>
            </a:r>
          </a:p>
        </p:txBody>
      </p:sp>
    </p:spTree>
    <p:extLst>
      <p:ext uri="{BB962C8B-B14F-4D97-AF65-F5344CB8AC3E}">
        <p14:creationId xmlns:p14="http://schemas.microsoft.com/office/powerpoint/2010/main" val="2253017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Innehåll_bild+bi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6685D6E-73FD-42C1-AE4F-113AF5CDB1BB}"/>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a:t>Klicka här för att ändra rubrik, 40p</a:t>
            </a:r>
          </a:p>
        </p:txBody>
      </p:sp>
      <p:sp>
        <p:nvSpPr>
          <p:cNvPr id="5" name="Platshållare för innehåll 3">
            <a:extLst>
              <a:ext uri="{FF2B5EF4-FFF2-40B4-BE49-F238E27FC236}">
                <a16:creationId xmlns:a16="http://schemas.microsoft.com/office/drawing/2014/main" id="{DCC6FC53-8599-4379-8E0C-AEAD0FD8807A}"/>
              </a:ext>
            </a:extLst>
          </p:cNvPr>
          <p:cNvSpPr>
            <a:spLocks noGrp="1" noChangeAspect="1"/>
          </p:cNvSpPr>
          <p:nvPr>
            <p:ph sz="half" idx="14" hasCustomPrompt="1"/>
          </p:nvPr>
        </p:nvSpPr>
        <p:spPr>
          <a:xfrm>
            <a:off x="6250802" y="1408281"/>
            <a:ext cx="5159866" cy="4200321"/>
          </a:xfrm>
          <a:prstGeom prst="rect">
            <a:avLst/>
          </a:prstGeom>
        </p:spPr>
        <p:txBody>
          <a:bodyPr/>
          <a:lstStyle>
            <a:lvl1pPr marL="0" indent="0">
              <a:buNone/>
              <a:defRPr sz="2400"/>
            </a:lvl1pPr>
          </a:lstStyle>
          <a:p>
            <a:pPr lvl="0"/>
            <a:r>
              <a:rPr lang="sv-SE"/>
              <a:t>Infoga bild, ikon, diagram eller tabell.</a:t>
            </a:r>
          </a:p>
        </p:txBody>
      </p:sp>
      <p:sp>
        <p:nvSpPr>
          <p:cNvPr id="6" name="Platshållare för innehåll 3">
            <a:extLst>
              <a:ext uri="{FF2B5EF4-FFF2-40B4-BE49-F238E27FC236}">
                <a16:creationId xmlns:a16="http://schemas.microsoft.com/office/drawing/2014/main" id="{4BF7BC9B-8FFA-4347-B699-C036320A1828}"/>
              </a:ext>
            </a:extLst>
          </p:cNvPr>
          <p:cNvSpPr>
            <a:spLocks noGrp="1" noChangeAspect="1"/>
          </p:cNvSpPr>
          <p:nvPr>
            <p:ph sz="half" idx="15" hasCustomPrompt="1"/>
          </p:nvPr>
        </p:nvSpPr>
        <p:spPr>
          <a:xfrm>
            <a:off x="753113" y="1408281"/>
            <a:ext cx="5159866" cy="4200321"/>
          </a:xfrm>
          <a:prstGeom prst="rect">
            <a:avLst/>
          </a:prstGeom>
        </p:spPr>
        <p:txBody>
          <a:bodyPr/>
          <a:lstStyle>
            <a:lvl1pPr marL="0" indent="0">
              <a:buNone/>
              <a:defRPr sz="2400"/>
            </a:lvl1pPr>
          </a:lstStyle>
          <a:p>
            <a:pPr lvl="0"/>
            <a:r>
              <a:rPr lang="sv-SE"/>
              <a:t>Infoga bild, ikon, diagram eller tabell.</a:t>
            </a:r>
          </a:p>
        </p:txBody>
      </p:sp>
    </p:spTree>
    <p:extLst>
      <p:ext uri="{BB962C8B-B14F-4D97-AF65-F5344CB8AC3E}">
        <p14:creationId xmlns:p14="http://schemas.microsoft.com/office/powerpoint/2010/main" val="946738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 Innehåll_rubrik+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ACBEF20-0DF2-4D22-83DF-D42AA9C45785}"/>
              </a:ext>
            </a:extLst>
          </p:cNvPr>
          <p:cNvSpPr>
            <a:spLocks noGrp="1"/>
          </p:cNvSpPr>
          <p:nvPr>
            <p:ph type="title" hasCustomPrompt="1"/>
          </p:nvPr>
        </p:nvSpPr>
        <p:spPr>
          <a:xfrm>
            <a:off x="773723" y="481240"/>
            <a:ext cx="10621108" cy="723446"/>
          </a:xfrm>
          <a:prstGeom prst="rect">
            <a:avLst/>
          </a:prstGeom>
        </p:spPr>
        <p:txBody>
          <a:bodyPr/>
          <a:lstStyle>
            <a:lvl1pPr>
              <a:lnSpc>
                <a:spcPct val="100000"/>
              </a:lnSpc>
              <a:defRPr/>
            </a:lvl1pPr>
          </a:lstStyle>
          <a:p>
            <a:r>
              <a:rPr lang="sv-SE"/>
              <a:t>Klicka här för att ändra rubrik, 40p</a:t>
            </a:r>
          </a:p>
        </p:txBody>
      </p:sp>
      <p:sp>
        <p:nvSpPr>
          <p:cNvPr id="11" name="Platshållare för innehåll 3">
            <a:extLst>
              <a:ext uri="{FF2B5EF4-FFF2-40B4-BE49-F238E27FC236}">
                <a16:creationId xmlns:a16="http://schemas.microsoft.com/office/drawing/2014/main" id="{210438D5-55EE-48E2-BC37-587C258191E0}"/>
              </a:ext>
            </a:extLst>
          </p:cNvPr>
          <p:cNvSpPr>
            <a:spLocks noGrp="1" noChangeAspect="1"/>
          </p:cNvSpPr>
          <p:nvPr>
            <p:ph sz="half" idx="15" hasCustomPrompt="1"/>
          </p:nvPr>
        </p:nvSpPr>
        <p:spPr>
          <a:xfrm>
            <a:off x="787791" y="1392702"/>
            <a:ext cx="10611012" cy="4211390"/>
          </a:xfrm>
          <a:prstGeom prst="rect">
            <a:avLst/>
          </a:prstGeom>
        </p:spPr>
        <p:txBody>
          <a:bodyPr/>
          <a:lstStyle>
            <a:lvl1pPr marL="0" indent="0">
              <a:buNone/>
              <a:defRPr sz="2400"/>
            </a:lvl1pPr>
          </a:lstStyle>
          <a:p>
            <a:pPr lvl="0"/>
            <a:r>
              <a:rPr lang="sv-SE"/>
              <a:t>Infoga bild, diagram eller tabell.</a:t>
            </a:r>
          </a:p>
        </p:txBody>
      </p:sp>
    </p:spTree>
    <p:extLst>
      <p:ext uri="{BB962C8B-B14F-4D97-AF65-F5344CB8AC3E}">
        <p14:creationId xmlns:p14="http://schemas.microsoft.com/office/powerpoint/2010/main" val="3122065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 Innehåll_utfallande bild">
    <p:spTree>
      <p:nvGrpSpPr>
        <p:cNvPr id="1" name=""/>
        <p:cNvGrpSpPr/>
        <p:nvPr/>
      </p:nvGrpSpPr>
      <p:grpSpPr>
        <a:xfrm>
          <a:off x="0" y="0"/>
          <a:ext cx="0" cy="0"/>
          <a:chOff x="0" y="0"/>
          <a:chExt cx="0" cy="0"/>
        </a:xfrm>
      </p:grpSpPr>
      <p:sp>
        <p:nvSpPr>
          <p:cNvPr id="8" name="Platshållare för innehåll 3">
            <a:extLst>
              <a:ext uri="{FF2B5EF4-FFF2-40B4-BE49-F238E27FC236}">
                <a16:creationId xmlns:a16="http://schemas.microsoft.com/office/drawing/2014/main" id="{7486B90D-0041-4CCA-87FB-962962BA96EF}"/>
              </a:ext>
            </a:extLst>
          </p:cNvPr>
          <p:cNvSpPr>
            <a:spLocks noGrp="1" noChangeAspect="1"/>
          </p:cNvSpPr>
          <p:nvPr>
            <p:ph sz="half" idx="15" hasCustomPrompt="1"/>
          </p:nvPr>
        </p:nvSpPr>
        <p:spPr>
          <a:xfrm>
            <a:off x="0" y="0"/>
            <a:ext cx="12192000" cy="6858000"/>
          </a:xfrm>
          <a:prstGeom prst="rect">
            <a:avLst/>
          </a:prstGeom>
        </p:spPr>
        <p:txBody>
          <a:bodyPr/>
          <a:lstStyle>
            <a:lvl1pPr marL="0" indent="0">
              <a:buNone/>
              <a:defRPr sz="2400"/>
            </a:lvl1pPr>
          </a:lstStyle>
          <a:p>
            <a:pPr lvl="0"/>
            <a:r>
              <a:rPr lang="sv-SE"/>
              <a:t>Infoga utfallande bild</a:t>
            </a:r>
          </a:p>
        </p:txBody>
      </p:sp>
    </p:spTree>
    <p:extLst>
      <p:ext uri="{BB962C8B-B14F-4D97-AF65-F5344CB8AC3E}">
        <p14:creationId xmlns:p14="http://schemas.microsoft.com/office/powerpoint/2010/main" val="2101113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 Innehåll_text+karta">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A8490630-40A3-4AA0-A7D4-C16AED74B318}"/>
              </a:ext>
            </a:extLst>
          </p:cNvPr>
          <p:cNvSpPr>
            <a:spLocks noGrp="1"/>
          </p:cNvSpPr>
          <p:nvPr>
            <p:ph type="title" hasCustomPrompt="1"/>
          </p:nvPr>
        </p:nvSpPr>
        <p:spPr>
          <a:xfrm>
            <a:off x="745586" y="481240"/>
            <a:ext cx="7925448" cy="723446"/>
          </a:xfrm>
          <a:prstGeom prst="rect">
            <a:avLst/>
          </a:prstGeom>
        </p:spPr>
        <p:txBody>
          <a:bodyPr/>
          <a:lstStyle>
            <a:lvl1pPr>
              <a:lnSpc>
                <a:spcPct val="100000"/>
              </a:lnSpc>
              <a:defRPr/>
            </a:lvl1pPr>
          </a:lstStyle>
          <a:p>
            <a:r>
              <a:rPr lang="sv-SE"/>
              <a:t>Klicka här för att ändra rubrik, 40p</a:t>
            </a:r>
          </a:p>
        </p:txBody>
      </p:sp>
      <p:sp>
        <p:nvSpPr>
          <p:cNvPr id="8" name="Platshållare för text 5">
            <a:extLst>
              <a:ext uri="{FF2B5EF4-FFF2-40B4-BE49-F238E27FC236}">
                <a16:creationId xmlns:a16="http://schemas.microsoft.com/office/drawing/2014/main" id="{DCC0DA6B-8107-421B-A5FB-9BE4BE57F04F}"/>
              </a:ext>
            </a:extLst>
          </p:cNvPr>
          <p:cNvSpPr>
            <a:spLocks noGrp="1"/>
          </p:cNvSpPr>
          <p:nvPr>
            <p:ph type="body" sz="quarter" idx="13" hasCustomPrompt="1"/>
          </p:nvPr>
        </p:nvSpPr>
        <p:spPr>
          <a:xfrm>
            <a:off x="773722" y="1408280"/>
            <a:ext cx="7358400" cy="419066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lvl1pPr>
          </a:lstStyle>
          <a:p>
            <a:pPr lvl="0"/>
            <a:r>
              <a:rPr lang="sv-SE"/>
              <a:t>Här kan du lägga en text som hör till kartan. </a:t>
            </a:r>
            <a:br>
              <a:rPr lang="sv-SE"/>
            </a:br>
            <a:r>
              <a:rPr lang="sv-SE"/>
              <a:t>I powerpoint-mallen för statistik finns fler exempel på tillämpning av kartan.</a:t>
            </a:r>
            <a:br>
              <a:rPr lang="sv-SE"/>
            </a:br>
            <a:r>
              <a:rPr lang="sv-SE"/>
              <a:t>Ändra inte utseende eller placering av rubrik och text.</a:t>
            </a:r>
            <a:br>
              <a:rPr lang="sv-SE"/>
            </a:br>
            <a:r>
              <a:rPr lang="sv-SE"/>
              <a:t>Texten ska vara 24p.</a:t>
            </a:r>
          </a:p>
        </p:txBody>
      </p:sp>
      <p:sp>
        <p:nvSpPr>
          <p:cNvPr id="10" name="textruta 9">
            <a:extLst>
              <a:ext uri="{FF2B5EF4-FFF2-40B4-BE49-F238E27FC236}">
                <a16:creationId xmlns:a16="http://schemas.microsoft.com/office/drawing/2014/main" id="{0602836B-AB79-4B8B-A413-39EAEC18F0E4}"/>
              </a:ext>
            </a:extLst>
          </p:cNvPr>
          <p:cNvSpPr txBox="1"/>
          <p:nvPr userDrawn="1"/>
        </p:nvSpPr>
        <p:spPr>
          <a:xfrm>
            <a:off x="9194855" y="4679159"/>
            <a:ext cx="1123974" cy="1169551"/>
          </a:xfrm>
          <a:prstGeom prst="rect">
            <a:avLst/>
          </a:prstGeom>
          <a:noFill/>
        </p:spPr>
        <p:txBody>
          <a:bodyPr wrap="square" rtlCol="0">
            <a:spAutoFit/>
          </a:bodyPr>
          <a:lstStyle/>
          <a:p>
            <a:pPr marL="0" indent="0">
              <a:buNone/>
              <a:tabLst>
                <a:tab pos="180000" algn="l"/>
                <a:tab pos="216000" algn="l"/>
              </a:tabLst>
            </a:pPr>
            <a:r>
              <a:rPr lang="sv-SE" sz="1000">
                <a:latin typeface="Franklin Gothic Book" panose="020B0503020102020204" pitchFamily="34" charset="0"/>
              </a:rPr>
              <a:t>1	Ale</a:t>
            </a:r>
          </a:p>
          <a:p>
            <a:pPr marL="0" indent="0">
              <a:buNone/>
              <a:tabLst>
                <a:tab pos="180000" algn="l"/>
                <a:tab pos="216000" algn="l"/>
              </a:tabLst>
            </a:pPr>
            <a:r>
              <a:rPr lang="sv-SE" sz="1000">
                <a:latin typeface="Franklin Gothic Book" panose="020B0503020102020204" pitchFamily="34" charset="0"/>
              </a:rPr>
              <a:t>2	Alingsås</a:t>
            </a:r>
          </a:p>
          <a:p>
            <a:pPr marL="0" indent="0">
              <a:buNone/>
              <a:tabLst>
                <a:tab pos="180000" algn="l"/>
                <a:tab pos="216000" algn="l"/>
              </a:tabLst>
            </a:pPr>
            <a:r>
              <a:rPr lang="sv-SE" sz="1000">
                <a:latin typeface="Franklin Gothic Book" panose="020B0503020102020204" pitchFamily="34" charset="0"/>
              </a:rPr>
              <a:t>3	Göteborg</a:t>
            </a:r>
          </a:p>
          <a:p>
            <a:pPr marL="0" indent="0">
              <a:buNone/>
              <a:tabLst>
                <a:tab pos="180000" algn="l"/>
                <a:tab pos="216000" algn="l"/>
              </a:tabLst>
            </a:pPr>
            <a:r>
              <a:rPr lang="sv-SE" sz="1000">
                <a:latin typeface="Franklin Gothic Book" panose="020B0503020102020204" pitchFamily="34" charset="0"/>
              </a:rPr>
              <a:t>4	Härryda</a:t>
            </a:r>
          </a:p>
          <a:p>
            <a:pPr marL="0" indent="0">
              <a:buNone/>
              <a:tabLst>
                <a:tab pos="180000" algn="l"/>
                <a:tab pos="216000" algn="l"/>
              </a:tabLst>
            </a:pPr>
            <a:r>
              <a:rPr lang="sv-SE" sz="1000">
                <a:latin typeface="Franklin Gothic Book" panose="020B0503020102020204" pitchFamily="34" charset="0"/>
              </a:rPr>
              <a:t>5	Kungsbacka</a:t>
            </a:r>
          </a:p>
          <a:p>
            <a:pPr marL="0" indent="0">
              <a:buNone/>
              <a:tabLst>
                <a:tab pos="180000" algn="l"/>
                <a:tab pos="216000" algn="l"/>
              </a:tabLst>
            </a:pPr>
            <a:r>
              <a:rPr lang="sv-SE" sz="1000">
                <a:latin typeface="Franklin Gothic Book" panose="020B0503020102020204" pitchFamily="34" charset="0"/>
              </a:rPr>
              <a:t>6	Kungälv</a:t>
            </a:r>
          </a:p>
          <a:p>
            <a:pPr marL="0" indent="0">
              <a:buNone/>
              <a:tabLst>
                <a:tab pos="180000" algn="l"/>
                <a:tab pos="216000" algn="l"/>
              </a:tabLst>
            </a:pPr>
            <a:r>
              <a:rPr lang="sv-SE" sz="1000">
                <a:latin typeface="Franklin Gothic Book" panose="020B0503020102020204" pitchFamily="34" charset="0"/>
              </a:rPr>
              <a:t>7	Lerum</a:t>
            </a:r>
          </a:p>
        </p:txBody>
      </p:sp>
      <p:sp>
        <p:nvSpPr>
          <p:cNvPr id="11" name="textruta 10">
            <a:extLst>
              <a:ext uri="{FF2B5EF4-FFF2-40B4-BE49-F238E27FC236}">
                <a16:creationId xmlns:a16="http://schemas.microsoft.com/office/drawing/2014/main" id="{0B57EE7E-9E44-474D-A7CF-6168EC243D1E}"/>
              </a:ext>
            </a:extLst>
          </p:cNvPr>
          <p:cNvSpPr txBox="1"/>
          <p:nvPr userDrawn="1"/>
        </p:nvSpPr>
        <p:spPr>
          <a:xfrm>
            <a:off x="10252843" y="4679159"/>
            <a:ext cx="1423988" cy="1015663"/>
          </a:xfrm>
          <a:prstGeom prst="rect">
            <a:avLst/>
          </a:prstGeom>
          <a:noFill/>
        </p:spPr>
        <p:txBody>
          <a:bodyPr wrap="square" rtlCol="0">
            <a:spAutoFit/>
          </a:bodyPr>
          <a:lstStyle/>
          <a:p>
            <a:pPr marL="0" indent="0">
              <a:buNone/>
              <a:tabLst>
                <a:tab pos="216000" algn="l"/>
              </a:tabLst>
            </a:pPr>
            <a:r>
              <a:rPr lang="sv-SE" sz="1000">
                <a:latin typeface="Franklin Gothic Book" panose="020B0503020102020204" pitchFamily="34" charset="0"/>
              </a:rPr>
              <a:t>8	Lilla Edet</a:t>
            </a:r>
          </a:p>
          <a:p>
            <a:pPr marL="0" indent="0">
              <a:buNone/>
              <a:tabLst>
                <a:tab pos="216000" algn="l"/>
              </a:tabLst>
            </a:pPr>
            <a:r>
              <a:rPr lang="sv-SE" sz="1000">
                <a:latin typeface="Franklin Gothic Book" panose="020B0503020102020204" pitchFamily="34" charset="0"/>
              </a:rPr>
              <a:t>9	Mölndal</a:t>
            </a:r>
          </a:p>
          <a:p>
            <a:pPr marL="0" indent="0">
              <a:buNone/>
              <a:tabLst>
                <a:tab pos="216000" algn="l"/>
              </a:tabLst>
            </a:pPr>
            <a:r>
              <a:rPr lang="sv-SE" sz="1000">
                <a:latin typeface="Franklin Gothic Book" panose="020B0503020102020204" pitchFamily="34" charset="0"/>
              </a:rPr>
              <a:t>10	Partille</a:t>
            </a:r>
          </a:p>
          <a:p>
            <a:pPr marL="0" indent="0">
              <a:buNone/>
              <a:tabLst>
                <a:tab pos="216000" algn="l"/>
              </a:tabLst>
            </a:pPr>
            <a:r>
              <a:rPr lang="sv-SE" sz="1000">
                <a:latin typeface="Franklin Gothic Book" panose="020B0503020102020204" pitchFamily="34" charset="0"/>
              </a:rPr>
              <a:t>11	Stenungsund</a:t>
            </a:r>
          </a:p>
          <a:p>
            <a:pPr marL="0" indent="0">
              <a:buNone/>
              <a:tabLst>
                <a:tab pos="216000" algn="l"/>
              </a:tabLst>
            </a:pPr>
            <a:r>
              <a:rPr lang="sv-SE" sz="1000">
                <a:latin typeface="Franklin Gothic Book" panose="020B0503020102020204" pitchFamily="34" charset="0"/>
              </a:rPr>
              <a:t>12	Tjörn</a:t>
            </a:r>
          </a:p>
          <a:p>
            <a:pPr marL="0" indent="0">
              <a:buNone/>
              <a:tabLst>
                <a:tab pos="216000" algn="l"/>
              </a:tabLst>
            </a:pPr>
            <a:r>
              <a:rPr lang="sv-SE" sz="1000">
                <a:latin typeface="Franklin Gothic Book" panose="020B0503020102020204" pitchFamily="34" charset="0"/>
              </a:rPr>
              <a:t>13	Öckerö</a:t>
            </a:r>
          </a:p>
        </p:txBody>
      </p:sp>
      <p:cxnSp>
        <p:nvCxnSpPr>
          <p:cNvPr id="12" name="Rak koppling 11">
            <a:extLst>
              <a:ext uri="{FF2B5EF4-FFF2-40B4-BE49-F238E27FC236}">
                <a16:creationId xmlns:a16="http://schemas.microsoft.com/office/drawing/2014/main" id="{5FCD9C84-673F-4FAA-AAE7-41836397CDB3}"/>
              </a:ext>
            </a:extLst>
          </p:cNvPr>
          <p:cNvCxnSpPr>
            <a:cxnSpLocks/>
          </p:cNvCxnSpPr>
          <p:nvPr userDrawn="1"/>
        </p:nvCxnSpPr>
        <p:spPr>
          <a:xfrm>
            <a:off x="9272838" y="4617426"/>
            <a:ext cx="20493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5">
            <a:extLst>
              <a:ext uri="{FF2B5EF4-FFF2-40B4-BE49-F238E27FC236}">
                <a16:creationId xmlns:a16="http://schemas.microsoft.com/office/drawing/2014/main" id="{DDB6EBC6-1A0D-42EB-A5E1-6F7A6A3CFCB0}"/>
              </a:ext>
            </a:extLst>
          </p:cNvPr>
          <p:cNvSpPr>
            <a:spLocks/>
          </p:cNvSpPr>
          <p:nvPr/>
        </p:nvSpPr>
        <p:spPr bwMode="auto">
          <a:xfrm>
            <a:off x="9662581" y="3370399"/>
            <a:ext cx="1146758" cy="1109095"/>
          </a:xfrm>
          <a:custGeom>
            <a:avLst/>
            <a:gdLst>
              <a:gd name="T0" fmla="*/ 519 w 570"/>
              <a:gd name="T1" fmla="*/ 296 h 552"/>
              <a:gd name="T2" fmla="*/ 496 w 570"/>
              <a:gd name="T3" fmla="*/ 259 h 552"/>
              <a:gd name="T4" fmla="*/ 505 w 570"/>
              <a:gd name="T5" fmla="*/ 203 h 552"/>
              <a:gd name="T6" fmla="*/ 497 w 570"/>
              <a:gd name="T7" fmla="*/ 129 h 552"/>
              <a:gd name="T8" fmla="*/ 515 w 570"/>
              <a:gd name="T9" fmla="*/ 67 h 552"/>
              <a:gd name="T10" fmla="*/ 478 w 570"/>
              <a:gd name="T11" fmla="*/ 14 h 552"/>
              <a:gd name="T12" fmla="*/ 449 w 570"/>
              <a:gd name="T13" fmla="*/ 9 h 552"/>
              <a:gd name="T14" fmla="*/ 386 w 570"/>
              <a:gd name="T15" fmla="*/ 37 h 552"/>
              <a:gd name="T16" fmla="*/ 283 w 570"/>
              <a:gd name="T17" fmla="*/ 61 h 552"/>
              <a:gd name="T18" fmla="*/ 182 w 570"/>
              <a:gd name="T19" fmla="*/ 61 h 552"/>
              <a:gd name="T20" fmla="*/ 137 w 570"/>
              <a:gd name="T21" fmla="*/ 43 h 552"/>
              <a:gd name="T22" fmla="*/ 66 w 570"/>
              <a:gd name="T23" fmla="*/ 31 h 552"/>
              <a:gd name="T24" fmla="*/ 60 w 570"/>
              <a:gd name="T25" fmla="*/ 107 h 552"/>
              <a:gd name="T26" fmla="*/ 75 w 570"/>
              <a:gd name="T27" fmla="*/ 206 h 552"/>
              <a:gd name="T28" fmla="*/ 36 w 570"/>
              <a:gd name="T29" fmla="*/ 240 h 552"/>
              <a:gd name="T30" fmla="*/ 23 w 570"/>
              <a:gd name="T31" fmla="*/ 370 h 552"/>
              <a:gd name="T32" fmla="*/ 68 w 570"/>
              <a:gd name="T33" fmla="*/ 390 h 552"/>
              <a:gd name="T34" fmla="*/ 61 w 570"/>
              <a:gd name="T35" fmla="*/ 432 h 552"/>
              <a:gd name="T36" fmla="*/ 70 w 570"/>
              <a:gd name="T37" fmla="*/ 458 h 552"/>
              <a:gd name="T38" fmla="*/ 162 w 570"/>
              <a:gd name="T39" fmla="*/ 354 h 552"/>
              <a:gd name="T40" fmla="*/ 236 w 570"/>
              <a:gd name="T41" fmla="*/ 320 h 552"/>
              <a:gd name="T42" fmla="*/ 212 w 570"/>
              <a:gd name="T43" fmla="*/ 385 h 552"/>
              <a:gd name="T44" fmla="*/ 241 w 570"/>
              <a:gd name="T45" fmla="*/ 394 h 552"/>
              <a:gd name="T46" fmla="*/ 263 w 570"/>
              <a:gd name="T47" fmla="*/ 421 h 552"/>
              <a:gd name="T48" fmla="*/ 233 w 570"/>
              <a:gd name="T49" fmla="*/ 446 h 552"/>
              <a:gd name="T50" fmla="*/ 199 w 570"/>
              <a:gd name="T51" fmla="*/ 470 h 552"/>
              <a:gd name="T52" fmla="*/ 278 w 570"/>
              <a:gd name="T53" fmla="*/ 550 h 552"/>
              <a:gd name="T54" fmla="*/ 350 w 570"/>
              <a:gd name="T55" fmla="*/ 525 h 552"/>
              <a:gd name="T56" fmla="*/ 388 w 570"/>
              <a:gd name="T57" fmla="*/ 527 h 552"/>
              <a:gd name="T58" fmla="*/ 465 w 570"/>
              <a:gd name="T59" fmla="*/ 526 h 552"/>
              <a:gd name="T60" fmla="*/ 520 w 570"/>
              <a:gd name="T61" fmla="*/ 502 h 552"/>
              <a:gd name="T62" fmla="*/ 550 w 570"/>
              <a:gd name="T63" fmla="*/ 467 h 552"/>
              <a:gd name="T64" fmla="*/ 569 w 570"/>
              <a:gd name="T65" fmla="*/ 378 h 552"/>
              <a:gd name="T66" fmla="*/ 519 w 570"/>
              <a:gd name="T67" fmla="*/ 29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0" h="552">
                <a:moveTo>
                  <a:pt x="519" y="296"/>
                </a:moveTo>
                <a:cubicBezTo>
                  <a:pt x="500" y="282"/>
                  <a:pt x="496" y="269"/>
                  <a:pt x="496" y="259"/>
                </a:cubicBezTo>
                <a:cubicBezTo>
                  <a:pt x="495" y="250"/>
                  <a:pt x="504" y="219"/>
                  <a:pt x="505" y="203"/>
                </a:cubicBezTo>
                <a:cubicBezTo>
                  <a:pt x="506" y="187"/>
                  <a:pt x="498" y="149"/>
                  <a:pt x="497" y="129"/>
                </a:cubicBezTo>
                <a:cubicBezTo>
                  <a:pt x="496" y="109"/>
                  <a:pt x="512" y="86"/>
                  <a:pt x="515" y="67"/>
                </a:cubicBezTo>
                <a:cubicBezTo>
                  <a:pt x="517" y="49"/>
                  <a:pt x="487" y="28"/>
                  <a:pt x="478" y="14"/>
                </a:cubicBezTo>
                <a:cubicBezTo>
                  <a:pt x="468" y="0"/>
                  <a:pt x="458" y="4"/>
                  <a:pt x="449" y="9"/>
                </a:cubicBezTo>
                <a:cubicBezTo>
                  <a:pt x="440" y="14"/>
                  <a:pt x="410" y="27"/>
                  <a:pt x="386" y="37"/>
                </a:cubicBezTo>
                <a:cubicBezTo>
                  <a:pt x="362" y="47"/>
                  <a:pt x="310" y="57"/>
                  <a:pt x="283" y="61"/>
                </a:cubicBezTo>
                <a:cubicBezTo>
                  <a:pt x="257" y="66"/>
                  <a:pt x="212" y="66"/>
                  <a:pt x="182" y="61"/>
                </a:cubicBezTo>
                <a:cubicBezTo>
                  <a:pt x="152" y="57"/>
                  <a:pt x="152" y="52"/>
                  <a:pt x="137" y="43"/>
                </a:cubicBezTo>
                <a:cubicBezTo>
                  <a:pt x="109" y="25"/>
                  <a:pt x="79" y="24"/>
                  <a:pt x="66" y="31"/>
                </a:cubicBezTo>
                <a:cubicBezTo>
                  <a:pt x="55" y="38"/>
                  <a:pt x="41" y="71"/>
                  <a:pt x="60" y="107"/>
                </a:cubicBezTo>
                <a:cubicBezTo>
                  <a:pt x="65" y="115"/>
                  <a:pt x="92" y="177"/>
                  <a:pt x="75" y="206"/>
                </a:cubicBezTo>
                <a:cubicBezTo>
                  <a:pt x="70" y="213"/>
                  <a:pt x="53" y="229"/>
                  <a:pt x="36" y="240"/>
                </a:cubicBezTo>
                <a:cubicBezTo>
                  <a:pt x="0" y="265"/>
                  <a:pt x="3" y="340"/>
                  <a:pt x="23" y="370"/>
                </a:cubicBezTo>
                <a:cubicBezTo>
                  <a:pt x="41" y="400"/>
                  <a:pt x="61" y="382"/>
                  <a:pt x="68" y="390"/>
                </a:cubicBezTo>
                <a:cubicBezTo>
                  <a:pt x="75" y="397"/>
                  <a:pt x="64" y="415"/>
                  <a:pt x="61" y="432"/>
                </a:cubicBezTo>
                <a:cubicBezTo>
                  <a:pt x="58" y="450"/>
                  <a:pt x="63" y="455"/>
                  <a:pt x="70" y="458"/>
                </a:cubicBezTo>
                <a:cubicBezTo>
                  <a:pt x="126" y="480"/>
                  <a:pt x="144" y="395"/>
                  <a:pt x="162" y="354"/>
                </a:cubicBezTo>
                <a:cubicBezTo>
                  <a:pt x="199" y="269"/>
                  <a:pt x="242" y="281"/>
                  <a:pt x="236" y="320"/>
                </a:cubicBezTo>
                <a:cubicBezTo>
                  <a:pt x="233" y="341"/>
                  <a:pt x="208" y="373"/>
                  <a:pt x="212" y="385"/>
                </a:cubicBezTo>
                <a:cubicBezTo>
                  <a:pt x="215" y="395"/>
                  <a:pt x="227" y="393"/>
                  <a:pt x="241" y="394"/>
                </a:cubicBezTo>
                <a:cubicBezTo>
                  <a:pt x="254" y="394"/>
                  <a:pt x="262" y="408"/>
                  <a:pt x="263" y="421"/>
                </a:cubicBezTo>
                <a:cubicBezTo>
                  <a:pt x="263" y="432"/>
                  <a:pt x="255" y="444"/>
                  <a:pt x="233" y="446"/>
                </a:cubicBezTo>
                <a:cubicBezTo>
                  <a:pt x="211" y="447"/>
                  <a:pt x="204" y="459"/>
                  <a:pt x="199" y="470"/>
                </a:cubicBezTo>
                <a:cubicBezTo>
                  <a:pt x="172" y="529"/>
                  <a:pt x="254" y="552"/>
                  <a:pt x="278" y="550"/>
                </a:cubicBezTo>
                <a:cubicBezTo>
                  <a:pt x="309" y="548"/>
                  <a:pt x="339" y="530"/>
                  <a:pt x="350" y="525"/>
                </a:cubicBezTo>
                <a:cubicBezTo>
                  <a:pt x="360" y="520"/>
                  <a:pt x="373" y="520"/>
                  <a:pt x="388" y="527"/>
                </a:cubicBezTo>
                <a:cubicBezTo>
                  <a:pt x="434" y="550"/>
                  <a:pt x="458" y="532"/>
                  <a:pt x="465" y="526"/>
                </a:cubicBezTo>
                <a:cubicBezTo>
                  <a:pt x="472" y="521"/>
                  <a:pt x="500" y="504"/>
                  <a:pt x="520" y="502"/>
                </a:cubicBezTo>
                <a:cubicBezTo>
                  <a:pt x="541" y="499"/>
                  <a:pt x="547" y="478"/>
                  <a:pt x="550" y="467"/>
                </a:cubicBezTo>
                <a:cubicBezTo>
                  <a:pt x="553" y="456"/>
                  <a:pt x="568" y="415"/>
                  <a:pt x="569" y="378"/>
                </a:cubicBezTo>
                <a:cubicBezTo>
                  <a:pt x="570" y="340"/>
                  <a:pt x="538" y="310"/>
                  <a:pt x="519" y="2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6">
            <a:extLst>
              <a:ext uri="{FF2B5EF4-FFF2-40B4-BE49-F238E27FC236}">
                <a16:creationId xmlns:a16="http://schemas.microsoft.com/office/drawing/2014/main" id="{594AF2E1-DE5C-4AC6-9F98-BB996DB9603D}"/>
              </a:ext>
            </a:extLst>
          </p:cNvPr>
          <p:cNvSpPr>
            <a:spLocks/>
          </p:cNvSpPr>
          <p:nvPr/>
        </p:nvSpPr>
        <p:spPr bwMode="auto">
          <a:xfrm>
            <a:off x="10080764" y="198958"/>
            <a:ext cx="875328" cy="1293511"/>
          </a:xfrm>
          <a:custGeom>
            <a:avLst/>
            <a:gdLst>
              <a:gd name="T0" fmla="*/ 32 w 435"/>
              <a:gd name="T1" fmla="*/ 403 h 644"/>
              <a:gd name="T2" fmla="*/ 45 w 435"/>
              <a:gd name="T3" fmla="*/ 433 h 644"/>
              <a:gd name="T4" fmla="*/ 50 w 435"/>
              <a:gd name="T5" fmla="*/ 549 h 644"/>
              <a:gd name="T6" fmla="*/ 74 w 435"/>
              <a:gd name="T7" fmla="*/ 604 h 644"/>
              <a:gd name="T8" fmla="*/ 142 w 435"/>
              <a:gd name="T9" fmla="*/ 643 h 644"/>
              <a:gd name="T10" fmla="*/ 186 w 435"/>
              <a:gd name="T11" fmla="*/ 631 h 644"/>
              <a:gd name="T12" fmla="*/ 243 w 435"/>
              <a:gd name="T13" fmla="*/ 619 h 644"/>
              <a:gd name="T14" fmla="*/ 308 w 435"/>
              <a:gd name="T15" fmla="*/ 560 h 644"/>
              <a:gd name="T16" fmla="*/ 372 w 435"/>
              <a:gd name="T17" fmla="*/ 509 h 644"/>
              <a:gd name="T18" fmla="*/ 409 w 435"/>
              <a:gd name="T19" fmla="*/ 483 h 644"/>
              <a:gd name="T20" fmla="*/ 425 w 435"/>
              <a:gd name="T21" fmla="*/ 445 h 644"/>
              <a:gd name="T22" fmla="*/ 425 w 435"/>
              <a:gd name="T23" fmla="*/ 421 h 644"/>
              <a:gd name="T24" fmla="*/ 319 w 435"/>
              <a:gd name="T25" fmla="*/ 420 h 644"/>
              <a:gd name="T26" fmla="*/ 239 w 435"/>
              <a:gd name="T27" fmla="*/ 379 h 644"/>
              <a:gd name="T28" fmla="*/ 229 w 435"/>
              <a:gd name="T29" fmla="*/ 192 h 644"/>
              <a:gd name="T30" fmla="*/ 273 w 435"/>
              <a:gd name="T31" fmla="*/ 148 h 644"/>
              <a:gd name="T32" fmla="*/ 286 w 435"/>
              <a:gd name="T33" fmla="*/ 111 h 644"/>
              <a:gd name="T34" fmla="*/ 255 w 435"/>
              <a:gd name="T35" fmla="*/ 92 h 644"/>
              <a:gd name="T36" fmla="*/ 216 w 435"/>
              <a:gd name="T37" fmla="*/ 83 h 644"/>
              <a:gd name="T38" fmla="*/ 213 w 435"/>
              <a:gd name="T39" fmla="*/ 52 h 644"/>
              <a:gd name="T40" fmla="*/ 196 w 435"/>
              <a:gd name="T41" fmla="*/ 1 h 644"/>
              <a:gd name="T42" fmla="*/ 94 w 435"/>
              <a:gd name="T43" fmla="*/ 115 h 644"/>
              <a:gd name="T44" fmla="*/ 10 w 435"/>
              <a:gd name="T45" fmla="*/ 305 h 644"/>
              <a:gd name="T46" fmla="*/ 3 w 435"/>
              <a:gd name="T47" fmla="*/ 366 h 644"/>
              <a:gd name="T48" fmla="*/ 32 w 435"/>
              <a:gd name="T49" fmla="*/ 40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5" h="644">
                <a:moveTo>
                  <a:pt x="32" y="403"/>
                </a:moveTo>
                <a:cubicBezTo>
                  <a:pt x="38" y="406"/>
                  <a:pt x="44" y="414"/>
                  <a:pt x="45" y="433"/>
                </a:cubicBezTo>
                <a:cubicBezTo>
                  <a:pt x="45" y="438"/>
                  <a:pt x="46" y="527"/>
                  <a:pt x="50" y="549"/>
                </a:cubicBezTo>
                <a:cubicBezTo>
                  <a:pt x="54" y="573"/>
                  <a:pt x="57" y="591"/>
                  <a:pt x="74" y="604"/>
                </a:cubicBezTo>
                <a:cubicBezTo>
                  <a:pt x="79" y="609"/>
                  <a:pt x="119" y="641"/>
                  <a:pt x="142" y="643"/>
                </a:cubicBezTo>
                <a:cubicBezTo>
                  <a:pt x="156" y="644"/>
                  <a:pt x="165" y="634"/>
                  <a:pt x="186" y="631"/>
                </a:cubicBezTo>
                <a:cubicBezTo>
                  <a:pt x="207" y="627"/>
                  <a:pt x="224" y="628"/>
                  <a:pt x="243" y="619"/>
                </a:cubicBezTo>
                <a:cubicBezTo>
                  <a:pt x="268" y="607"/>
                  <a:pt x="292" y="574"/>
                  <a:pt x="308" y="560"/>
                </a:cubicBezTo>
                <a:cubicBezTo>
                  <a:pt x="323" y="546"/>
                  <a:pt x="347" y="514"/>
                  <a:pt x="372" y="509"/>
                </a:cubicBezTo>
                <a:cubicBezTo>
                  <a:pt x="389" y="506"/>
                  <a:pt x="405" y="497"/>
                  <a:pt x="409" y="483"/>
                </a:cubicBezTo>
                <a:cubicBezTo>
                  <a:pt x="414" y="470"/>
                  <a:pt x="418" y="455"/>
                  <a:pt x="425" y="445"/>
                </a:cubicBezTo>
                <a:cubicBezTo>
                  <a:pt x="435" y="431"/>
                  <a:pt x="430" y="424"/>
                  <a:pt x="425" y="421"/>
                </a:cubicBezTo>
                <a:cubicBezTo>
                  <a:pt x="410" y="411"/>
                  <a:pt x="340" y="420"/>
                  <a:pt x="319" y="420"/>
                </a:cubicBezTo>
                <a:cubicBezTo>
                  <a:pt x="290" y="420"/>
                  <a:pt x="253" y="391"/>
                  <a:pt x="239" y="379"/>
                </a:cubicBezTo>
                <a:cubicBezTo>
                  <a:pt x="203" y="349"/>
                  <a:pt x="203" y="240"/>
                  <a:pt x="229" y="192"/>
                </a:cubicBezTo>
                <a:cubicBezTo>
                  <a:pt x="235" y="179"/>
                  <a:pt x="251" y="160"/>
                  <a:pt x="273" y="148"/>
                </a:cubicBezTo>
                <a:cubicBezTo>
                  <a:pt x="295" y="137"/>
                  <a:pt x="290" y="120"/>
                  <a:pt x="286" y="111"/>
                </a:cubicBezTo>
                <a:cubicBezTo>
                  <a:pt x="282" y="102"/>
                  <a:pt x="271" y="92"/>
                  <a:pt x="255" y="92"/>
                </a:cubicBezTo>
                <a:cubicBezTo>
                  <a:pt x="240" y="92"/>
                  <a:pt x="223" y="88"/>
                  <a:pt x="216" y="83"/>
                </a:cubicBezTo>
                <a:cubicBezTo>
                  <a:pt x="210" y="77"/>
                  <a:pt x="208" y="63"/>
                  <a:pt x="213" y="52"/>
                </a:cubicBezTo>
                <a:cubicBezTo>
                  <a:pt x="226" y="25"/>
                  <a:pt x="215" y="2"/>
                  <a:pt x="196" y="1"/>
                </a:cubicBezTo>
                <a:cubicBezTo>
                  <a:pt x="177" y="0"/>
                  <a:pt x="106" y="56"/>
                  <a:pt x="94" y="115"/>
                </a:cubicBezTo>
                <a:cubicBezTo>
                  <a:pt x="80" y="179"/>
                  <a:pt x="49" y="223"/>
                  <a:pt x="10" y="305"/>
                </a:cubicBezTo>
                <a:cubicBezTo>
                  <a:pt x="3" y="318"/>
                  <a:pt x="0" y="346"/>
                  <a:pt x="3" y="366"/>
                </a:cubicBezTo>
                <a:cubicBezTo>
                  <a:pt x="7" y="386"/>
                  <a:pt x="18" y="396"/>
                  <a:pt x="32" y="4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7">
            <a:extLst>
              <a:ext uri="{FF2B5EF4-FFF2-40B4-BE49-F238E27FC236}">
                <a16:creationId xmlns:a16="http://schemas.microsoft.com/office/drawing/2014/main" id="{7FFBE290-1BB0-41E6-9025-9F3FDA89E07D}"/>
              </a:ext>
            </a:extLst>
          </p:cNvPr>
          <p:cNvSpPr>
            <a:spLocks/>
          </p:cNvSpPr>
          <p:nvPr/>
        </p:nvSpPr>
        <p:spPr bwMode="auto">
          <a:xfrm>
            <a:off x="10902846" y="662597"/>
            <a:ext cx="838964" cy="1976631"/>
          </a:xfrm>
          <a:custGeom>
            <a:avLst/>
            <a:gdLst>
              <a:gd name="T0" fmla="*/ 412 w 417"/>
              <a:gd name="T1" fmla="*/ 170 h 984"/>
              <a:gd name="T2" fmla="*/ 362 w 417"/>
              <a:gd name="T3" fmla="*/ 87 h 984"/>
              <a:gd name="T4" fmla="*/ 279 w 417"/>
              <a:gd name="T5" fmla="*/ 64 h 984"/>
              <a:gd name="T6" fmla="*/ 235 w 417"/>
              <a:gd name="T7" fmla="*/ 36 h 984"/>
              <a:gd name="T8" fmla="*/ 188 w 417"/>
              <a:gd name="T9" fmla="*/ 3 h 984"/>
              <a:gd name="T10" fmla="*/ 51 w 417"/>
              <a:gd name="T11" fmla="*/ 58 h 984"/>
              <a:gd name="T12" fmla="*/ 28 w 417"/>
              <a:gd name="T13" fmla="*/ 127 h 984"/>
              <a:gd name="T14" fmla="*/ 27 w 417"/>
              <a:gd name="T15" fmla="*/ 172 h 984"/>
              <a:gd name="T16" fmla="*/ 75 w 417"/>
              <a:gd name="T17" fmla="*/ 216 h 984"/>
              <a:gd name="T18" fmla="*/ 56 w 417"/>
              <a:gd name="T19" fmla="*/ 379 h 984"/>
              <a:gd name="T20" fmla="*/ 11 w 417"/>
              <a:gd name="T21" fmla="*/ 438 h 984"/>
              <a:gd name="T22" fmla="*/ 11 w 417"/>
              <a:gd name="T23" fmla="*/ 513 h 984"/>
              <a:gd name="T24" fmla="*/ 14 w 417"/>
              <a:gd name="T25" fmla="*/ 569 h 984"/>
              <a:gd name="T26" fmla="*/ 38 w 417"/>
              <a:gd name="T27" fmla="*/ 605 h 984"/>
              <a:gd name="T28" fmla="*/ 67 w 417"/>
              <a:gd name="T29" fmla="*/ 696 h 984"/>
              <a:gd name="T30" fmla="*/ 63 w 417"/>
              <a:gd name="T31" fmla="*/ 827 h 984"/>
              <a:gd name="T32" fmla="*/ 84 w 417"/>
              <a:gd name="T33" fmla="*/ 878 h 984"/>
              <a:gd name="T34" fmla="*/ 115 w 417"/>
              <a:gd name="T35" fmla="*/ 943 h 984"/>
              <a:gd name="T36" fmla="*/ 180 w 417"/>
              <a:gd name="T37" fmla="*/ 966 h 984"/>
              <a:gd name="T38" fmla="*/ 256 w 417"/>
              <a:gd name="T39" fmla="*/ 881 h 984"/>
              <a:gd name="T40" fmla="*/ 343 w 417"/>
              <a:gd name="T41" fmla="*/ 804 h 984"/>
              <a:gd name="T42" fmla="*/ 343 w 417"/>
              <a:gd name="T43" fmla="*/ 748 h 984"/>
              <a:gd name="T44" fmla="*/ 341 w 417"/>
              <a:gd name="T45" fmla="*/ 662 h 984"/>
              <a:gd name="T46" fmla="*/ 320 w 417"/>
              <a:gd name="T47" fmla="*/ 573 h 984"/>
              <a:gd name="T48" fmla="*/ 214 w 417"/>
              <a:gd name="T49" fmla="*/ 442 h 984"/>
              <a:gd name="T50" fmla="*/ 282 w 417"/>
              <a:gd name="T51" fmla="*/ 349 h 984"/>
              <a:gd name="T52" fmla="*/ 361 w 417"/>
              <a:gd name="T53" fmla="*/ 289 h 984"/>
              <a:gd name="T54" fmla="*/ 412 w 417"/>
              <a:gd name="T55" fmla="*/ 17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7" h="984">
                <a:moveTo>
                  <a:pt x="412" y="170"/>
                </a:moveTo>
                <a:cubicBezTo>
                  <a:pt x="406" y="126"/>
                  <a:pt x="388" y="102"/>
                  <a:pt x="362" y="87"/>
                </a:cubicBezTo>
                <a:cubicBezTo>
                  <a:pt x="338" y="73"/>
                  <a:pt x="303" y="69"/>
                  <a:pt x="279" y="64"/>
                </a:cubicBezTo>
                <a:cubicBezTo>
                  <a:pt x="255" y="60"/>
                  <a:pt x="243" y="49"/>
                  <a:pt x="235" y="36"/>
                </a:cubicBezTo>
                <a:cubicBezTo>
                  <a:pt x="228" y="23"/>
                  <a:pt x="213" y="6"/>
                  <a:pt x="188" y="3"/>
                </a:cubicBezTo>
                <a:cubicBezTo>
                  <a:pt x="164" y="0"/>
                  <a:pt x="88" y="7"/>
                  <a:pt x="51" y="58"/>
                </a:cubicBezTo>
                <a:cubicBezTo>
                  <a:pt x="30" y="86"/>
                  <a:pt x="46" y="102"/>
                  <a:pt x="28" y="127"/>
                </a:cubicBezTo>
                <a:cubicBezTo>
                  <a:pt x="16" y="143"/>
                  <a:pt x="17" y="158"/>
                  <a:pt x="27" y="172"/>
                </a:cubicBezTo>
                <a:cubicBezTo>
                  <a:pt x="40" y="191"/>
                  <a:pt x="45" y="194"/>
                  <a:pt x="75" y="216"/>
                </a:cubicBezTo>
                <a:cubicBezTo>
                  <a:pt x="138" y="261"/>
                  <a:pt x="85" y="345"/>
                  <a:pt x="56" y="379"/>
                </a:cubicBezTo>
                <a:cubicBezTo>
                  <a:pt x="30" y="411"/>
                  <a:pt x="14" y="418"/>
                  <a:pt x="11" y="438"/>
                </a:cubicBezTo>
                <a:cubicBezTo>
                  <a:pt x="7" y="474"/>
                  <a:pt x="20" y="487"/>
                  <a:pt x="11" y="513"/>
                </a:cubicBezTo>
                <a:cubicBezTo>
                  <a:pt x="0" y="541"/>
                  <a:pt x="6" y="555"/>
                  <a:pt x="14" y="569"/>
                </a:cubicBezTo>
                <a:cubicBezTo>
                  <a:pt x="23" y="585"/>
                  <a:pt x="25" y="585"/>
                  <a:pt x="38" y="605"/>
                </a:cubicBezTo>
                <a:cubicBezTo>
                  <a:pt x="59" y="637"/>
                  <a:pt x="63" y="663"/>
                  <a:pt x="67" y="696"/>
                </a:cubicBezTo>
                <a:cubicBezTo>
                  <a:pt x="71" y="729"/>
                  <a:pt x="64" y="791"/>
                  <a:pt x="63" y="827"/>
                </a:cubicBezTo>
                <a:cubicBezTo>
                  <a:pt x="62" y="862"/>
                  <a:pt x="75" y="868"/>
                  <a:pt x="84" y="878"/>
                </a:cubicBezTo>
                <a:cubicBezTo>
                  <a:pt x="92" y="888"/>
                  <a:pt x="106" y="895"/>
                  <a:pt x="115" y="943"/>
                </a:cubicBezTo>
                <a:cubicBezTo>
                  <a:pt x="122" y="984"/>
                  <a:pt x="165" y="970"/>
                  <a:pt x="180" y="966"/>
                </a:cubicBezTo>
                <a:cubicBezTo>
                  <a:pt x="206" y="960"/>
                  <a:pt x="250" y="921"/>
                  <a:pt x="256" y="881"/>
                </a:cubicBezTo>
                <a:cubicBezTo>
                  <a:pt x="264" y="834"/>
                  <a:pt x="325" y="823"/>
                  <a:pt x="343" y="804"/>
                </a:cubicBezTo>
                <a:cubicBezTo>
                  <a:pt x="361" y="785"/>
                  <a:pt x="351" y="757"/>
                  <a:pt x="343" y="748"/>
                </a:cubicBezTo>
                <a:cubicBezTo>
                  <a:pt x="336" y="738"/>
                  <a:pt x="326" y="716"/>
                  <a:pt x="341" y="662"/>
                </a:cubicBezTo>
                <a:cubicBezTo>
                  <a:pt x="357" y="609"/>
                  <a:pt x="342" y="585"/>
                  <a:pt x="320" y="573"/>
                </a:cubicBezTo>
                <a:cubicBezTo>
                  <a:pt x="305" y="565"/>
                  <a:pt x="201" y="526"/>
                  <a:pt x="214" y="442"/>
                </a:cubicBezTo>
                <a:cubicBezTo>
                  <a:pt x="219" y="409"/>
                  <a:pt x="252" y="373"/>
                  <a:pt x="282" y="349"/>
                </a:cubicBezTo>
                <a:cubicBezTo>
                  <a:pt x="312" y="324"/>
                  <a:pt x="345" y="304"/>
                  <a:pt x="361" y="289"/>
                </a:cubicBezTo>
                <a:cubicBezTo>
                  <a:pt x="411" y="246"/>
                  <a:pt x="417" y="206"/>
                  <a:pt x="412" y="17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8">
            <a:extLst>
              <a:ext uri="{FF2B5EF4-FFF2-40B4-BE49-F238E27FC236}">
                <a16:creationId xmlns:a16="http://schemas.microsoft.com/office/drawing/2014/main" id="{151D2C63-C96C-4F2C-89DB-81A9542099F2}"/>
              </a:ext>
            </a:extLst>
          </p:cNvPr>
          <p:cNvSpPr>
            <a:spLocks/>
          </p:cNvSpPr>
          <p:nvPr/>
        </p:nvSpPr>
        <p:spPr bwMode="auto">
          <a:xfrm>
            <a:off x="10198947" y="2498967"/>
            <a:ext cx="300002" cy="353248"/>
          </a:xfrm>
          <a:custGeom>
            <a:avLst/>
            <a:gdLst>
              <a:gd name="T0" fmla="*/ 123 w 149"/>
              <a:gd name="T1" fmla="*/ 4 h 176"/>
              <a:gd name="T2" fmla="*/ 67 w 149"/>
              <a:gd name="T3" fmla="*/ 6 h 176"/>
              <a:gd name="T4" fmla="*/ 19 w 149"/>
              <a:gd name="T5" fmla="*/ 70 h 176"/>
              <a:gd name="T6" fmla="*/ 8 w 149"/>
              <a:gd name="T7" fmla="*/ 135 h 176"/>
              <a:gd name="T8" fmla="*/ 39 w 149"/>
              <a:gd name="T9" fmla="*/ 173 h 176"/>
              <a:gd name="T10" fmla="*/ 133 w 149"/>
              <a:gd name="T11" fmla="*/ 115 h 176"/>
              <a:gd name="T12" fmla="*/ 149 w 149"/>
              <a:gd name="T13" fmla="*/ 66 h 176"/>
              <a:gd name="T14" fmla="*/ 123 w 149"/>
              <a:gd name="T15" fmla="*/ 4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176">
                <a:moveTo>
                  <a:pt x="123" y="4"/>
                </a:moveTo>
                <a:cubicBezTo>
                  <a:pt x="110" y="0"/>
                  <a:pt x="86" y="0"/>
                  <a:pt x="67" y="6"/>
                </a:cubicBezTo>
                <a:cubicBezTo>
                  <a:pt x="30" y="18"/>
                  <a:pt x="34" y="47"/>
                  <a:pt x="19" y="70"/>
                </a:cubicBezTo>
                <a:cubicBezTo>
                  <a:pt x="0" y="101"/>
                  <a:pt x="1" y="112"/>
                  <a:pt x="8" y="135"/>
                </a:cubicBezTo>
                <a:cubicBezTo>
                  <a:pt x="18" y="164"/>
                  <a:pt x="25" y="171"/>
                  <a:pt x="39" y="173"/>
                </a:cubicBezTo>
                <a:cubicBezTo>
                  <a:pt x="64" y="176"/>
                  <a:pt x="121" y="133"/>
                  <a:pt x="133" y="115"/>
                </a:cubicBezTo>
                <a:cubicBezTo>
                  <a:pt x="144" y="97"/>
                  <a:pt x="149" y="86"/>
                  <a:pt x="149" y="66"/>
                </a:cubicBezTo>
                <a:cubicBezTo>
                  <a:pt x="149" y="51"/>
                  <a:pt x="149" y="12"/>
                  <a:pt x="123"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9">
            <a:extLst>
              <a:ext uri="{FF2B5EF4-FFF2-40B4-BE49-F238E27FC236}">
                <a16:creationId xmlns:a16="http://schemas.microsoft.com/office/drawing/2014/main" id="{FDA7E3A3-98D8-453C-945E-1D6858A57D7D}"/>
              </a:ext>
            </a:extLst>
          </p:cNvPr>
          <p:cNvSpPr>
            <a:spLocks/>
          </p:cNvSpPr>
          <p:nvPr/>
        </p:nvSpPr>
        <p:spPr bwMode="auto">
          <a:xfrm>
            <a:off x="9892452" y="2876890"/>
            <a:ext cx="693509" cy="598704"/>
          </a:xfrm>
          <a:custGeom>
            <a:avLst/>
            <a:gdLst>
              <a:gd name="T0" fmla="*/ 148 w 345"/>
              <a:gd name="T1" fmla="*/ 41 h 298"/>
              <a:gd name="T2" fmla="*/ 117 w 345"/>
              <a:gd name="T3" fmla="*/ 7 h 298"/>
              <a:gd name="T4" fmla="*/ 54 w 345"/>
              <a:gd name="T5" fmla="*/ 6 h 298"/>
              <a:gd name="T6" fmla="*/ 1 w 345"/>
              <a:gd name="T7" fmla="*/ 65 h 298"/>
              <a:gd name="T8" fmla="*/ 20 w 345"/>
              <a:gd name="T9" fmla="*/ 131 h 298"/>
              <a:gd name="T10" fmla="*/ 26 w 345"/>
              <a:gd name="T11" fmla="*/ 231 h 298"/>
              <a:gd name="T12" fmla="*/ 67 w 345"/>
              <a:gd name="T13" fmla="*/ 289 h 298"/>
              <a:gd name="T14" fmla="*/ 231 w 345"/>
              <a:gd name="T15" fmla="*/ 275 h 298"/>
              <a:gd name="T16" fmla="*/ 343 w 345"/>
              <a:gd name="T17" fmla="*/ 226 h 298"/>
              <a:gd name="T18" fmla="*/ 321 w 345"/>
              <a:gd name="T19" fmla="*/ 186 h 298"/>
              <a:gd name="T20" fmla="*/ 216 w 345"/>
              <a:gd name="T21" fmla="*/ 145 h 298"/>
              <a:gd name="T22" fmla="*/ 145 w 345"/>
              <a:gd name="T23" fmla="*/ 128 h 298"/>
              <a:gd name="T24" fmla="*/ 137 w 345"/>
              <a:gd name="T25" fmla="*/ 83 h 298"/>
              <a:gd name="T26" fmla="*/ 148 w 345"/>
              <a:gd name="T27" fmla="*/ 4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298">
                <a:moveTo>
                  <a:pt x="148" y="41"/>
                </a:moveTo>
                <a:cubicBezTo>
                  <a:pt x="147" y="24"/>
                  <a:pt x="135" y="14"/>
                  <a:pt x="117" y="7"/>
                </a:cubicBezTo>
                <a:cubicBezTo>
                  <a:pt x="99" y="0"/>
                  <a:pt x="76" y="0"/>
                  <a:pt x="54" y="6"/>
                </a:cubicBezTo>
                <a:cubicBezTo>
                  <a:pt x="21" y="15"/>
                  <a:pt x="2" y="41"/>
                  <a:pt x="1" y="65"/>
                </a:cubicBezTo>
                <a:cubicBezTo>
                  <a:pt x="0" y="90"/>
                  <a:pt x="14" y="111"/>
                  <a:pt x="20" y="131"/>
                </a:cubicBezTo>
                <a:cubicBezTo>
                  <a:pt x="28" y="157"/>
                  <a:pt x="29" y="193"/>
                  <a:pt x="26" y="231"/>
                </a:cubicBezTo>
                <a:cubicBezTo>
                  <a:pt x="23" y="263"/>
                  <a:pt x="29" y="278"/>
                  <a:pt x="67" y="289"/>
                </a:cubicBezTo>
                <a:cubicBezTo>
                  <a:pt x="97" y="298"/>
                  <a:pt x="169" y="290"/>
                  <a:pt x="231" y="275"/>
                </a:cubicBezTo>
                <a:cubicBezTo>
                  <a:pt x="294" y="260"/>
                  <a:pt x="340" y="239"/>
                  <a:pt x="343" y="226"/>
                </a:cubicBezTo>
                <a:cubicBezTo>
                  <a:pt x="345" y="214"/>
                  <a:pt x="345" y="207"/>
                  <a:pt x="321" y="186"/>
                </a:cubicBezTo>
                <a:cubicBezTo>
                  <a:pt x="296" y="165"/>
                  <a:pt x="267" y="143"/>
                  <a:pt x="216" y="145"/>
                </a:cubicBezTo>
                <a:cubicBezTo>
                  <a:pt x="178" y="147"/>
                  <a:pt x="157" y="139"/>
                  <a:pt x="145" y="128"/>
                </a:cubicBezTo>
                <a:cubicBezTo>
                  <a:pt x="134" y="119"/>
                  <a:pt x="123" y="103"/>
                  <a:pt x="137" y="83"/>
                </a:cubicBezTo>
                <a:cubicBezTo>
                  <a:pt x="147" y="68"/>
                  <a:pt x="149" y="59"/>
                  <a:pt x="148"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2">
            <a:extLst>
              <a:ext uri="{FF2B5EF4-FFF2-40B4-BE49-F238E27FC236}">
                <a16:creationId xmlns:a16="http://schemas.microsoft.com/office/drawing/2014/main" id="{FA1EFDAA-FD50-41EC-881E-092A6CD509EB}"/>
              </a:ext>
            </a:extLst>
          </p:cNvPr>
          <p:cNvSpPr>
            <a:spLocks/>
          </p:cNvSpPr>
          <p:nvPr/>
        </p:nvSpPr>
        <p:spPr bwMode="auto">
          <a:xfrm>
            <a:off x="9527515" y="769090"/>
            <a:ext cx="633769" cy="872731"/>
          </a:xfrm>
          <a:custGeom>
            <a:avLst/>
            <a:gdLst>
              <a:gd name="T0" fmla="*/ 11 w 315"/>
              <a:gd name="T1" fmla="*/ 399 h 434"/>
              <a:gd name="T2" fmla="*/ 54 w 315"/>
              <a:gd name="T3" fmla="*/ 421 h 434"/>
              <a:gd name="T4" fmla="*/ 124 w 315"/>
              <a:gd name="T5" fmla="*/ 433 h 434"/>
              <a:gd name="T6" fmla="*/ 195 w 315"/>
              <a:gd name="T7" fmla="*/ 423 h 434"/>
              <a:gd name="T8" fmla="*/ 234 w 315"/>
              <a:gd name="T9" fmla="*/ 406 h 434"/>
              <a:gd name="T10" fmla="*/ 260 w 315"/>
              <a:gd name="T11" fmla="*/ 347 h 434"/>
              <a:gd name="T12" fmla="*/ 303 w 315"/>
              <a:gd name="T13" fmla="*/ 299 h 434"/>
              <a:gd name="T14" fmla="*/ 305 w 315"/>
              <a:gd name="T15" fmla="*/ 155 h 434"/>
              <a:gd name="T16" fmla="*/ 280 w 315"/>
              <a:gd name="T17" fmla="*/ 119 h 434"/>
              <a:gd name="T18" fmla="*/ 263 w 315"/>
              <a:gd name="T19" fmla="*/ 80 h 434"/>
              <a:gd name="T20" fmla="*/ 233 w 315"/>
              <a:gd name="T21" fmla="*/ 57 h 434"/>
              <a:gd name="T22" fmla="*/ 201 w 315"/>
              <a:gd name="T23" fmla="*/ 54 h 434"/>
              <a:gd name="T24" fmla="*/ 174 w 315"/>
              <a:gd name="T25" fmla="*/ 15 h 434"/>
              <a:gd name="T26" fmla="*/ 127 w 315"/>
              <a:gd name="T27" fmla="*/ 15 h 434"/>
              <a:gd name="T28" fmla="*/ 75 w 315"/>
              <a:gd name="T29" fmla="*/ 136 h 434"/>
              <a:gd name="T30" fmla="*/ 58 w 315"/>
              <a:gd name="T31" fmla="*/ 247 h 434"/>
              <a:gd name="T32" fmla="*/ 11 w 315"/>
              <a:gd name="T33" fmla="*/ 39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434">
                <a:moveTo>
                  <a:pt x="11" y="399"/>
                </a:moveTo>
                <a:cubicBezTo>
                  <a:pt x="15" y="414"/>
                  <a:pt x="38" y="418"/>
                  <a:pt x="54" y="421"/>
                </a:cubicBezTo>
                <a:cubicBezTo>
                  <a:pt x="69" y="423"/>
                  <a:pt x="90" y="434"/>
                  <a:pt x="124" y="433"/>
                </a:cubicBezTo>
                <a:cubicBezTo>
                  <a:pt x="155" y="432"/>
                  <a:pt x="173" y="425"/>
                  <a:pt x="195" y="423"/>
                </a:cubicBezTo>
                <a:cubicBezTo>
                  <a:pt x="214" y="422"/>
                  <a:pt x="224" y="419"/>
                  <a:pt x="234" y="406"/>
                </a:cubicBezTo>
                <a:cubicBezTo>
                  <a:pt x="241" y="398"/>
                  <a:pt x="243" y="371"/>
                  <a:pt x="260" y="347"/>
                </a:cubicBezTo>
                <a:cubicBezTo>
                  <a:pt x="276" y="324"/>
                  <a:pt x="294" y="323"/>
                  <a:pt x="303" y="299"/>
                </a:cubicBezTo>
                <a:cubicBezTo>
                  <a:pt x="315" y="264"/>
                  <a:pt x="305" y="166"/>
                  <a:pt x="305" y="155"/>
                </a:cubicBezTo>
                <a:cubicBezTo>
                  <a:pt x="304" y="133"/>
                  <a:pt x="290" y="128"/>
                  <a:pt x="280" y="119"/>
                </a:cubicBezTo>
                <a:cubicBezTo>
                  <a:pt x="269" y="111"/>
                  <a:pt x="263" y="98"/>
                  <a:pt x="263" y="80"/>
                </a:cubicBezTo>
                <a:cubicBezTo>
                  <a:pt x="264" y="63"/>
                  <a:pt x="246" y="54"/>
                  <a:pt x="233" y="57"/>
                </a:cubicBezTo>
                <a:cubicBezTo>
                  <a:pt x="220" y="60"/>
                  <a:pt x="208" y="60"/>
                  <a:pt x="201" y="54"/>
                </a:cubicBezTo>
                <a:cubicBezTo>
                  <a:pt x="190" y="46"/>
                  <a:pt x="190" y="27"/>
                  <a:pt x="174" y="15"/>
                </a:cubicBezTo>
                <a:cubicBezTo>
                  <a:pt x="157" y="1"/>
                  <a:pt x="139" y="0"/>
                  <a:pt x="127" y="15"/>
                </a:cubicBezTo>
                <a:cubicBezTo>
                  <a:pt x="89" y="60"/>
                  <a:pt x="99" y="107"/>
                  <a:pt x="75" y="136"/>
                </a:cubicBezTo>
                <a:cubicBezTo>
                  <a:pt x="50" y="165"/>
                  <a:pt x="55" y="209"/>
                  <a:pt x="58" y="247"/>
                </a:cubicBezTo>
                <a:cubicBezTo>
                  <a:pt x="66" y="348"/>
                  <a:pt x="0" y="359"/>
                  <a:pt x="11" y="3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3">
            <a:extLst>
              <a:ext uri="{FF2B5EF4-FFF2-40B4-BE49-F238E27FC236}">
                <a16:creationId xmlns:a16="http://schemas.microsoft.com/office/drawing/2014/main" id="{06402A3E-BD51-422E-8405-62DBB02CD7B0}"/>
              </a:ext>
            </a:extLst>
          </p:cNvPr>
          <p:cNvSpPr>
            <a:spLocks/>
          </p:cNvSpPr>
          <p:nvPr/>
        </p:nvSpPr>
        <p:spPr bwMode="auto">
          <a:xfrm>
            <a:off x="10065180" y="1095065"/>
            <a:ext cx="1020783" cy="1219486"/>
          </a:xfrm>
          <a:custGeom>
            <a:avLst/>
            <a:gdLst>
              <a:gd name="T0" fmla="*/ 491 w 508"/>
              <a:gd name="T1" fmla="*/ 19 h 607"/>
              <a:gd name="T2" fmla="*/ 458 w 508"/>
              <a:gd name="T3" fmla="*/ 1 h 607"/>
              <a:gd name="T4" fmla="*/ 426 w 508"/>
              <a:gd name="T5" fmla="*/ 55 h 607"/>
              <a:gd name="T6" fmla="*/ 375 w 508"/>
              <a:gd name="T7" fmla="*/ 85 h 607"/>
              <a:gd name="T8" fmla="*/ 283 w 508"/>
              <a:gd name="T9" fmla="*/ 173 h 607"/>
              <a:gd name="T10" fmla="*/ 213 w 508"/>
              <a:gd name="T11" fmla="*/ 200 h 607"/>
              <a:gd name="T12" fmla="*/ 164 w 508"/>
              <a:gd name="T13" fmla="*/ 219 h 607"/>
              <a:gd name="T14" fmla="*/ 145 w 508"/>
              <a:gd name="T15" fmla="*/ 265 h 607"/>
              <a:gd name="T16" fmla="*/ 91 w 508"/>
              <a:gd name="T17" fmla="*/ 351 h 607"/>
              <a:gd name="T18" fmla="*/ 37 w 508"/>
              <a:gd name="T19" fmla="*/ 423 h 607"/>
              <a:gd name="T20" fmla="*/ 26 w 508"/>
              <a:gd name="T21" fmla="*/ 586 h 607"/>
              <a:gd name="T22" fmla="*/ 226 w 508"/>
              <a:gd name="T23" fmla="*/ 475 h 607"/>
              <a:gd name="T24" fmla="*/ 302 w 508"/>
              <a:gd name="T25" fmla="*/ 439 h 607"/>
              <a:gd name="T26" fmla="*/ 333 w 508"/>
              <a:gd name="T27" fmla="*/ 383 h 607"/>
              <a:gd name="T28" fmla="*/ 353 w 508"/>
              <a:gd name="T29" fmla="*/ 302 h 607"/>
              <a:gd name="T30" fmla="*/ 403 w 508"/>
              <a:gd name="T31" fmla="*/ 257 h 607"/>
              <a:gd name="T32" fmla="*/ 418 w 508"/>
              <a:gd name="T33" fmla="*/ 204 h 607"/>
              <a:gd name="T34" fmla="*/ 505 w 508"/>
              <a:gd name="T35" fmla="*/ 65 h 607"/>
              <a:gd name="T36" fmla="*/ 491 w 508"/>
              <a:gd name="T37" fmla="*/ 19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8" h="607">
                <a:moveTo>
                  <a:pt x="491" y="19"/>
                </a:moveTo>
                <a:cubicBezTo>
                  <a:pt x="476" y="0"/>
                  <a:pt x="466" y="0"/>
                  <a:pt x="458" y="1"/>
                </a:cubicBezTo>
                <a:cubicBezTo>
                  <a:pt x="434" y="6"/>
                  <a:pt x="435" y="37"/>
                  <a:pt x="426" y="55"/>
                </a:cubicBezTo>
                <a:cubicBezTo>
                  <a:pt x="418" y="69"/>
                  <a:pt x="392" y="76"/>
                  <a:pt x="375" y="85"/>
                </a:cubicBezTo>
                <a:cubicBezTo>
                  <a:pt x="346" y="99"/>
                  <a:pt x="292" y="163"/>
                  <a:pt x="283" y="173"/>
                </a:cubicBezTo>
                <a:cubicBezTo>
                  <a:pt x="273" y="182"/>
                  <a:pt x="239" y="199"/>
                  <a:pt x="213" y="200"/>
                </a:cubicBezTo>
                <a:cubicBezTo>
                  <a:pt x="188" y="201"/>
                  <a:pt x="173" y="208"/>
                  <a:pt x="164" y="219"/>
                </a:cubicBezTo>
                <a:cubicBezTo>
                  <a:pt x="155" y="229"/>
                  <a:pt x="155" y="242"/>
                  <a:pt x="145" y="265"/>
                </a:cubicBezTo>
                <a:cubicBezTo>
                  <a:pt x="132" y="294"/>
                  <a:pt x="119" y="320"/>
                  <a:pt x="91" y="351"/>
                </a:cubicBezTo>
                <a:cubicBezTo>
                  <a:pt x="62" y="382"/>
                  <a:pt x="53" y="393"/>
                  <a:pt x="37" y="423"/>
                </a:cubicBezTo>
                <a:cubicBezTo>
                  <a:pt x="10" y="474"/>
                  <a:pt x="0" y="575"/>
                  <a:pt x="26" y="586"/>
                </a:cubicBezTo>
                <a:cubicBezTo>
                  <a:pt x="74" y="607"/>
                  <a:pt x="132" y="498"/>
                  <a:pt x="226" y="475"/>
                </a:cubicBezTo>
                <a:cubicBezTo>
                  <a:pt x="253" y="468"/>
                  <a:pt x="290" y="445"/>
                  <a:pt x="302" y="439"/>
                </a:cubicBezTo>
                <a:cubicBezTo>
                  <a:pt x="317" y="431"/>
                  <a:pt x="329" y="416"/>
                  <a:pt x="333" y="383"/>
                </a:cubicBezTo>
                <a:cubicBezTo>
                  <a:pt x="337" y="350"/>
                  <a:pt x="337" y="320"/>
                  <a:pt x="353" y="302"/>
                </a:cubicBezTo>
                <a:cubicBezTo>
                  <a:pt x="368" y="284"/>
                  <a:pt x="392" y="272"/>
                  <a:pt x="403" y="257"/>
                </a:cubicBezTo>
                <a:cubicBezTo>
                  <a:pt x="417" y="238"/>
                  <a:pt x="405" y="227"/>
                  <a:pt x="418" y="204"/>
                </a:cubicBezTo>
                <a:cubicBezTo>
                  <a:pt x="432" y="178"/>
                  <a:pt x="492" y="132"/>
                  <a:pt x="505" y="65"/>
                </a:cubicBezTo>
                <a:cubicBezTo>
                  <a:pt x="508" y="49"/>
                  <a:pt x="507" y="38"/>
                  <a:pt x="491"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4">
            <a:extLst>
              <a:ext uri="{FF2B5EF4-FFF2-40B4-BE49-F238E27FC236}">
                <a16:creationId xmlns:a16="http://schemas.microsoft.com/office/drawing/2014/main" id="{7F99DC1D-F270-4D19-8739-B2E375CF43E0}"/>
              </a:ext>
            </a:extLst>
          </p:cNvPr>
          <p:cNvSpPr>
            <a:spLocks/>
          </p:cNvSpPr>
          <p:nvPr/>
        </p:nvSpPr>
        <p:spPr bwMode="auto">
          <a:xfrm>
            <a:off x="10487260" y="1657406"/>
            <a:ext cx="629873" cy="1175330"/>
          </a:xfrm>
          <a:custGeom>
            <a:avLst/>
            <a:gdLst>
              <a:gd name="T0" fmla="*/ 259 w 313"/>
              <a:gd name="T1" fmla="*/ 212 h 585"/>
              <a:gd name="T2" fmla="*/ 232 w 313"/>
              <a:gd name="T3" fmla="*/ 124 h 585"/>
              <a:gd name="T4" fmla="*/ 210 w 313"/>
              <a:gd name="T5" fmla="*/ 91 h 585"/>
              <a:gd name="T6" fmla="*/ 194 w 313"/>
              <a:gd name="T7" fmla="*/ 36 h 585"/>
              <a:gd name="T8" fmla="*/ 197 w 313"/>
              <a:gd name="T9" fmla="*/ 4 h 585"/>
              <a:gd name="T10" fmla="*/ 153 w 313"/>
              <a:gd name="T11" fmla="*/ 46 h 585"/>
              <a:gd name="T12" fmla="*/ 140 w 313"/>
              <a:gd name="T13" fmla="*/ 116 h 585"/>
              <a:gd name="T14" fmla="*/ 113 w 313"/>
              <a:gd name="T15" fmla="*/ 168 h 585"/>
              <a:gd name="T16" fmla="*/ 47 w 313"/>
              <a:gd name="T17" fmla="*/ 204 h 585"/>
              <a:gd name="T18" fmla="*/ 21 w 313"/>
              <a:gd name="T19" fmla="*/ 268 h 585"/>
              <a:gd name="T20" fmla="*/ 64 w 313"/>
              <a:gd name="T21" fmla="*/ 387 h 585"/>
              <a:gd name="T22" fmla="*/ 21 w 313"/>
              <a:gd name="T23" fmla="*/ 472 h 585"/>
              <a:gd name="T24" fmla="*/ 70 w 313"/>
              <a:gd name="T25" fmla="*/ 521 h 585"/>
              <a:gd name="T26" fmla="*/ 159 w 313"/>
              <a:gd name="T27" fmla="*/ 530 h 585"/>
              <a:gd name="T28" fmla="*/ 212 w 313"/>
              <a:gd name="T29" fmla="*/ 559 h 585"/>
              <a:gd name="T30" fmla="*/ 304 w 313"/>
              <a:gd name="T31" fmla="*/ 469 h 585"/>
              <a:gd name="T32" fmla="*/ 299 w 313"/>
              <a:gd name="T33" fmla="*/ 420 h 585"/>
              <a:gd name="T34" fmla="*/ 263 w 313"/>
              <a:gd name="T35" fmla="*/ 375 h 585"/>
              <a:gd name="T36" fmla="*/ 257 w 313"/>
              <a:gd name="T37" fmla="*/ 309 h 585"/>
              <a:gd name="T38" fmla="*/ 259 w 313"/>
              <a:gd name="T39" fmla="*/ 21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585">
                <a:moveTo>
                  <a:pt x="259" y="212"/>
                </a:moveTo>
                <a:cubicBezTo>
                  <a:pt x="257" y="191"/>
                  <a:pt x="246" y="147"/>
                  <a:pt x="232" y="124"/>
                </a:cubicBezTo>
                <a:cubicBezTo>
                  <a:pt x="223" y="109"/>
                  <a:pt x="219" y="103"/>
                  <a:pt x="210" y="91"/>
                </a:cubicBezTo>
                <a:cubicBezTo>
                  <a:pt x="196" y="74"/>
                  <a:pt x="190" y="55"/>
                  <a:pt x="194" y="36"/>
                </a:cubicBezTo>
                <a:cubicBezTo>
                  <a:pt x="197" y="21"/>
                  <a:pt x="208" y="10"/>
                  <a:pt x="197" y="4"/>
                </a:cubicBezTo>
                <a:cubicBezTo>
                  <a:pt x="190" y="0"/>
                  <a:pt x="166" y="22"/>
                  <a:pt x="153" y="46"/>
                </a:cubicBezTo>
                <a:cubicBezTo>
                  <a:pt x="146" y="62"/>
                  <a:pt x="144" y="90"/>
                  <a:pt x="140" y="116"/>
                </a:cubicBezTo>
                <a:cubicBezTo>
                  <a:pt x="136" y="141"/>
                  <a:pt x="124" y="159"/>
                  <a:pt x="113" y="168"/>
                </a:cubicBezTo>
                <a:cubicBezTo>
                  <a:pt x="101" y="177"/>
                  <a:pt x="64" y="197"/>
                  <a:pt x="47" y="204"/>
                </a:cubicBezTo>
                <a:cubicBezTo>
                  <a:pt x="0" y="222"/>
                  <a:pt x="8" y="252"/>
                  <a:pt x="21" y="268"/>
                </a:cubicBezTo>
                <a:cubicBezTo>
                  <a:pt x="30" y="280"/>
                  <a:pt x="89" y="333"/>
                  <a:pt x="64" y="387"/>
                </a:cubicBezTo>
                <a:cubicBezTo>
                  <a:pt x="53" y="410"/>
                  <a:pt x="21" y="414"/>
                  <a:pt x="21" y="472"/>
                </a:cubicBezTo>
                <a:cubicBezTo>
                  <a:pt x="21" y="512"/>
                  <a:pt x="58" y="520"/>
                  <a:pt x="70" y="521"/>
                </a:cubicBezTo>
                <a:cubicBezTo>
                  <a:pt x="83" y="523"/>
                  <a:pt x="142" y="526"/>
                  <a:pt x="159" y="530"/>
                </a:cubicBezTo>
                <a:cubicBezTo>
                  <a:pt x="181" y="534"/>
                  <a:pt x="200" y="554"/>
                  <a:pt x="212" y="559"/>
                </a:cubicBezTo>
                <a:cubicBezTo>
                  <a:pt x="273" y="585"/>
                  <a:pt x="299" y="485"/>
                  <a:pt x="304" y="469"/>
                </a:cubicBezTo>
                <a:cubicBezTo>
                  <a:pt x="313" y="443"/>
                  <a:pt x="305" y="430"/>
                  <a:pt x="299" y="420"/>
                </a:cubicBezTo>
                <a:cubicBezTo>
                  <a:pt x="292" y="408"/>
                  <a:pt x="274" y="393"/>
                  <a:pt x="263" y="375"/>
                </a:cubicBezTo>
                <a:cubicBezTo>
                  <a:pt x="257" y="367"/>
                  <a:pt x="252" y="342"/>
                  <a:pt x="257" y="309"/>
                </a:cubicBezTo>
                <a:cubicBezTo>
                  <a:pt x="262" y="276"/>
                  <a:pt x="261" y="233"/>
                  <a:pt x="259" y="2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6">
            <a:extLst>
              <a:ext uri="{FF2B5EF4-FFF2-40B4-BE49-F238E27FC236}">
                <a16:creationId xmlns:a16="http://schemas.microsoft.com/office/drawing/2014/main" id="{40D758B5-7632-4FF1-B186-08A7C4306052}"/>
              </a:ext>
            </a:extLst>
          </p:cNvPr>
          <p:cNvSpPr>
            <a:spLocks/>
          </p:cNvSpPr>
          <p:nvPr/>
        </p:nvSpPr>
        <p:spPr bwMode="auto">
          <a:xfrm>
            <a:off x="10176868" y="2705461"/>
            <a:ext cx="1074031" cy="645457"/>
          </a:xfrm>
          <a:custGeom>
            <a:avLst/>
            <a:gdLst>
              <a:gd name="T0" fmla="*/ 452 w 534"/>
              <a:gd name="T1" fmla="*/ 75 h 321"/>
              <a:gd name="T2" fmla="*/ 416 w 534"/>
              <a:gd name="T3" fmla="*/ 57 h 321"/>
              <a:gd name="T4" fmla="*/ 361 w 534"/>
              <a:gd name="T5" fmla="*/ 55 h 321"/>
              <a:gd name="T6" fmla="*/ 292 w 534"/>
              <a:gd name="T7" fmla="*/ 22 h 321"/>
              <a:gd name="T8" fmla="*/ 172 w 534"/>
              <a:gd name="T9" fmla="*/ 7 h 321"/>
              <a:gd name="T10" fmla="*/ 115 w 534"/>
              <a:gd name="T11" fmla="*/ 58 h 321"/>
              <a:gd name="T12" fmla="*/ 30 w 534"/>
              <a:gd name="T13" fmla="*/ 87 h 321"/>
              <a:gd name="T14" fmla="*/ 16 w 534"/>
              <a:gd name="T15" fmla="*/ 95 h 321"/>
              <a:gd name="T16" fmla="*/ 21 w 534"/>
              <a:gd name="T17" fmla="*/ 123 h 321"/>
              <a:gd name="T18" fmla="*/ 11 w 534"/>
              <a:gd name="T19" fmla="*/ 168 h 321"/>
              <a:gd name="T20" fmla="*/ 6 w 534"/>
              <a:gd name="T21" fmla="*/ 198 h 321"/>
              <a:gd name="T22" fmla="*/ 48 w 534"/>
              <a:gd name="T23" fmla="*/ 217 h 321"/>
              <a:gd name="T24" fmla="*/ 92 w 534"/>
              <a:gd name="T25" fmla="*/ 216 h 321"/>
              <a:gd name="T26" fmla="*/ 147 w 534"/>
              <a:gd name="T27" fmla="*/ 231 h 321"/>
              <a:gd name="T28" fmla="*/ 190 w 534"/>
              <a:gd name="T29" fmla="*/ 261 h 321"/>
              <a:gd name="T30" fmla="*/ 210 w 534"/>
              <a:gd name="T31" fmla="*/ 281 h 321"/>
              <a:gd name="T32" fmla="*/ 250 w 534"/>
              <a:gd name="T33" fmla="*/ 284 h 321"/>
              <a:gd name="T34" fmla="*/ 289 w 534"/>
              <a:gd name="T35" fmla="*/ 252 h 321"/>
              <a:gd name="T36" fmla="*/ 316 w 534"/>
              <a:gd name="T37" fmla="*/ 274 h 321"/>
              <a:gd name="T38" fmla="*/ 339 w 534"/>
              <a:gd name="T39" fmla="*/ 287 h 321"/>
              <a:gd name="T40" fmla="*/ 377 w 534"/>
              <a:gd name="T41" fmla="*/ 283 h 321"/>
              <a:gd name="T42" fmla="*/ 393 w 534"/>
              <a:gd name="T43" fmla="*/ 306 h 321"/>
              <a:gd name="T44" fmla="*/ 423 w 534"/>
              <a:gd name="T45" fmla="*/ 312 h 321"/>
              <a:gd name="T46" fmla="*/ 469 w 534"/>
              <a:gd name="T47" fmla="*/ 290 h 321"/>
              <a:gd name="T48" fmla="*/ 515 w 534"/>
              <a:gd name="T49" fmla="*/ 258 h 321"/>
              <a:gd name="T50" fmla="*/ 532 w 534"/>
              <a:gd name="T51" fmla="*/ 215 h 321"/>
              <a:gd name="T52" fmla="*/ 523 w 534"/>
              <a:gd name="T53" fmla="*/ 163 h 321"/>
              <a:gd name="T54" fmla="*/ 452 w 534"/>
              <a:gd name="T55" fmla="*/ 7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4" h="321">
                <a:moveTo>
                  <a:pt x="452" y="75"/>
                </a:moveTo>
                <a:cubicBezTo>
                  <a:pt x="435" y="53"/>
                  <a:pt x="425" y="57"/>
                  <a:pt x="416" y="57"/>
                </a:cubicBezTo>
                <a:cubicBezTo>
                  <a:pt x="404" y="59"/>
                  <a:pt x="381" y="65"/>
                  <a:pt x="361" y="55"/>
                </a:cubicBezTo>
                <a:cubicBezTo>
                  <a:pt x="343" y="45"/>
                  <a:pt x="319" y="22"/>
                  <a:pt x="292" y="22"/>
                </a:cubicBezTo>
                <a:cubicBezTo>
                  <a:pt x="198" y="21"/>
                  <a:pt x="198" y="0"/>
                  <a:pt x="172" y="7"/>
                </a:cubicBezTo>
                <a:cubicBezTo>
                  <a:pt x="158" y="10"/>
                  <a:pt x="147" y="37"/>
                  <a:pt x="115" y="58"/>
                </a:cubicBezTo>
                <a:cubicBezTo>
                  <a:pt x="64" y="93"/>
                  <a:pt x="41" y="85"/>
                  <a:pt x="30" y="87"/>
                </a:cubicBezTo>
                <a:cubicBezTo>
                  <a:pt x="24" y="87"/>
                  <a:pt x="20" y="89"/>
                  <a:pt x="16" y="95"/>
                </a:cubicBezTo>
                <a:cubicBezTo>
                  <a:pt x="13" y="101"/>
                  <a:pt x="19" y="114"/>
                  <a:pt x="21" y="123"/>
                </a:cubicBezTo>
                <a:cubicBezTo>
                  <a:pt x="26" y="147"/>
                  <a:pt x="18" y="160"/>
                  <a:pt x="11" y="168"/>
                </a:cubicBezTo>
                <a:cubicBezTo>
                  <a:pt x="3" y="177"/>
                  <a:pt x="0" y="187"/>
                  <a:pt x="6" y="198"/>
                </a:cubicBezTo>
                <a:cubicBezTo>
                  <a:pt x="12" y="210"/>
                  <a:pt x="29" y="215"/>
                  <a:pt x="48" y="217"/>
                </a:cubicBezTo>
                <a:cubicBezTo>
                  <a:pt x="66" y="218"/>
                  <a:pt x="72" y="215"/>
                  <a:pt x="92" y="216"/>
                </a:cubicBezTo>
                <a:cubicBezTo>
                  <a:pt x="114" y="219"/>
                  <a:pt x="147" y="231"/>
                  <a:pt x="147" y="231"/>
                </a:cubicBezTo>
                <a:cubicBezTo>
                  <a:pt x="158" y="235"/>
                  <a:pt x="178" y="250"/>
                  <a:pt x="190" y="261"/>
                </a:cubicBezTo>
                <a:cubicBezTo>
                  <a:pt x="202" y="273"/>
                  <a:pt x="204" y="274"/>
                  <a:pt x="210" y="281"/>
                </a:cubicBezTo>
                <a:cubicBezTo>
                  <a:pt x="223" y="294"/>
                  <a:pt x="241" y="289"/>
                  <a:pt x="250" y="284"/>
                </a:cubicBezTo>
                <a:cubicBezTo>
                  <a:pt x="262" y="276"/>
                  <a:pt x="279" y="259"/>
                  <a:pt x="289" y="252"/>
                </a:cubicBezTo>
                <a:cubicBezTo>
                  <a:pt x="310" y="237"/>
                  <a:pt x="312" y="264"/>
                  <a:pt x="316" y="274"/>
                </a:cubicBezTo>
                <a:cubicBezTo>
                  <a:pt x="320" y="287"/>
                  <a:pt x="330" y="289"/>
                  <a:pt x="339" y="287"/>
                </a:cubicBezTo>
                <a:cubicBezTo>
                  <a:pt x="353" y="283"/>
                  <a:pt x="370" y="278"/>
                  <a:pt x="377" y="283"/>
                </a:cubicBezTo>
                <a:cubicBezTo>
                  <a:pt x="385" y="288"/>
                  <a:pt x="385" y="292"/>
                  <a:pt x="393" y="306"/>
                </a:cubicBezTo>
                <a:cubicBezTo>
                  <a:pt x="401" y="321"/>
                  <a:pt x="419" y="315"/>
                  <a:pt x="423" y="312"/>
                </a:cubicBezTo>
                <a:cubicBezTo>
                  <a:pt x="426" y="310"/>
                  <a:pt x="459" y="297"/>
                  <a:pt x="469" y="290"/>
                </a:cubicBezTo>
                <a:cubicBezTo>
                  <a:pt x="479" y="284"/>
                  <a:pt x="503" y="273"/>
                  <a:pt x="515" y="258"/>
                </a:cubicBezTo>
                <a:cubicBezTo>
                  <a:pt x="529" y="241"/>
                  <a:pt x="531" y="225"/>
                  <a:pt x="532" y="215"/>
                </a:cubicBezTo>
                <a:cubicBezTo>
                  <a:pt x="534" y="199"/>
                  <a:pt x="533" y="181"/>
                  <a:pt x="523" y="163"/>
                </a:cubicBezTo>
                <a:cubicBezTo>
                  <a:pt x="513" y="144"/>
                  <a:pt x="469" y="96"/>
                  <a:pt x="452"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23" name="Grupp 22">
            <a:extLst>
              <a:ext uri="{FF2B5EF4-FFF2-40B4-BE49-F238E27FC236}">
                <a16:creationId xmlns:a16="http://schemas.microsoft.com/office/drawing/2014/main" id="{DAA76847-3C11-433A-BF06-2880069D53CA}"/>
              </a:ext>
            </a:extLst>
          </p:cNvPr>
          <p:cNvGrpSpPr/>
          <p:nvPr/>
        </p:nvGrpSpPr>
        <p:grpSpPr>
          <a:xfrm>
            <a:off x="9210631" y="2123641"/>
            <a:ext cx="1385720" cy="1664942"/>
            <a:chOff x="8476946" y="2535674"/>
            <a:chExt cx="1693863" cy="2035176"/>
          </a:xfrm>
        </p:grpSpPr>
        <p:sp>
          <p:nvSpPr>
            <p:cNvPr id="54" name="Freeform 26">
              <a:extLst>
                <a:ext uri="{FF2B5EF4-FFF2-40B4-BE49-F238E27FC236}">
                  <a16:creationId xmlns:a16="http://schemas.microsoft.com/office/drawing/2014/main" id="{A1F51981-9894-4D3D-92B7-4FC14DFE68E1}"/>
                </a:ext>
              </a:extLst>
            </p:cNvPr>
            <p:cNvSpPr>
              <a:spLocks/>
            </p:cNvSpPr>
            <p:nvPr/>
          </p:nvSpPr>
          <p:spPr bwMode="auto">
            <a:xfrm>
              <a:off x="8781746" y="3802499"/>
              <a:ext cx="95250" cy="120650"/>
            </a:xfrm>
            <a:custGeom>
              <a:avLst/>
              <a:gdLst>
                <a:gd name="T0" fmla="*/ 38 w 39"/>
                <a:gd name="T1" fmla="*/ 14 h 49"/>
                <a:gd name="T2" fmla="*/ 34 w 39"/>
                <a:gd name="T3" fmla="*/ 4 h 49"/>
                <a:gd name="T4" fmla="*/ 29 w 39"/>
                <a:gd name="T5" fmla="*/ 1 h 49"/>
                <a:gd name="T6" fmla="*/ 20 w 39"/>
                <a:gd name="T7" fmla="*/ 6 h 49"/>
                <a:gd name="T8" fmla="*/ 5 w 39"/>
                <a:gd name="T9" fmla="*/ 19 h 49"/>
                <a:gd name="T10" fmla="*/ 1 w 39"/>
                <a:gd name="T11" fmla="*/ 34 h 49"/>
                <a:gd name="T12" fmla="*/ 6 w 39"/>
                <a:gd name="T13" fmla="*/ 42 h 49"/>
                <a:gd name="T14" fmla="*/ 11 w 39"/>
                <a:gd name="T15" fmla="*/ 43 h 49"/>
                <a:gd name="T16" fmla="*/ 13 w 39"/>
                <a:gd name="T17" fmla="*/ 42 h 49"/>
                <a:gd name="T18" fmla="*/ 14 w 39"/>
                <a:gd name="T19" fmla="*/ 44 h 49"/>
                <a:gd name="T20" fmla="*/ 16 w 39"/>
                <a:gd name="T21" fmla="*/ 47 h 49"/>
                <a:gd name="T22" fmla="*/ 20 w 39"/>
                <a:gd name="T23" fmla="*/ 48 h 49"/>
                <a:gd name="T24" fmla="*/ 27 w 39"/>
                <a:gd name="T25" fmla="*/ 48 h 49"/>
                <a:gd name="T26" fmla="*/ 34 w 39"/>
                <a:gd name="T27" fmla="*/ 44 h 49"/>
                <a:gd name="T28" fmla="*/ 32 w 39"/>
                <a:gd name="T29" fmla="*/ 38 h 49"/>
                <a:gd name="T30" fmla="*/ 29 w 39"/>
                <a:gd name="T31" fmla="*/ 34 h 49"/>
                <a:gd name="T32" fmla="*/ 32 w 39"/>
                <a:gd name="T33" fmla="*/ 24 h 49"/>
                <a:gd name="T34" fmla="*/ 38 w 39"/>
                <a:gd name="T35"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9">
                  <a:moveTo>
                    <a:pt x="38" y="14"/>
                  </a:moveTo>
                  <a:cubicBezTo>
                    <a:pt x="39" y="10"/>
                    <a:pt x="37" y="6"/>
                    <a:pt x="34" y="4"/>
                  </a:cubicBezTo>
                  <a:cubicBezTo>
                    <a:pt x="33" y="2"/>
                    <a:pt x="31" y="1"/>
                    <a:pt x="29" y="1"/>
                  </a:cubicBezTo>
                  <a:cubicBezTo>
                    <a:pt x="25" y="0"/>
                    <a:pt x="23" y="4"/>
                    <a:pt x="20" y="6"/>
                  </a:cubicBezTo>
                  <a:cubicBezTo>
                    <a:pt x="15" y="11"/>
                    <a:pt x="9" y="14"/>
                    <a:pt x="5" y="19"/>
                  </a:cubicBezTo>
                  <a:cubicBezTo>
                    <a:pt x="2" y="24"/>
                    <a:pt x="0" y="29"/>
                    <a:pt x="1" y="34"/>
                  </a:cubicBezTo>
                  <a:cubicBezTo>
                    <a:pt x="2" y="38"/>
                    <a:pt x="3" y="41"/>
                    <a:pt x="6" y="42"/>
                  </a:cubicBezTo>
                  <a:cubicBezTo>
                    <a:pt x="8" y="43"/>
                    <a:pt x="9" y="43"/>
                    <a:pt x="11" y="43"/>
                  </a:cubicBezTo>
                  <a:cubicBezTo>
                    <a:pt x="11" y="42"/>
                    <a:pt x="12" y="42"/>
                    <a:pt x="13" y="42"/>
                  </a:cubicBezTo>
                  <a:cubicBezTo>
                    <a:pt x="14" y="42"/>
                    <a:pt x="14" y="43"/>
                    <a:pt x="14" y="44"/>
                  </a:cubicBezTo>
                  <a:cubicBezTo>
                    <a:pt x="14" y="45"/>
                    <a:pt x="15" y="46"/>
                    <a:pt x="16" y="47"/>
                  </a:cubicBezTo>
                  <a:cubicBezTo>
                    <a:pt x="17" y="48"/>
                    <a:pt x="18" y="48"/>
                    <a:pt x="20" y="48"/>
                  </a:cubicBezTo>
                  <a:cubicBezTo>
                    <a:pt x="22" y="49"/>
                    <a:pt x="24" y="49"/>
                    <a:pt x="27" y="48"/>
                  </a:cubicBezTo>
                  <a:cubicBezTo>
                    <a:pt x="30" y="48"/>
                    <a:pt x="33" y="47"/>
                    <a:pt x="34" y="44"/>
                  </a:cubicBezTo>
                  <a:cubicBezTo>
                    <a:pt x="34" y="42"/>
                    <a:pt x="33" y="40"/>
                    <a:pt x="32" y="38"/>
                  </a:cubicBezTo>
                  <a:cubicBezTo>
                    <a:pt x="31" y="37"/>
                    <a:pt x="30" y="35"/>
                    <a:pt x="29" y="34"/>
                  </a:cubicBezTo>
                  <a:cubicBezTo>
                    <a:pt x="28" y="30"/>
                    <a:pt x="30" y="26"/>
                    <a:pt x="32" y="24"/>
                  </a:cubicBezTo>
                  <a:cubicBezTo>
                    <a:pt x="34" y="21"/>
                    <a:pt x="37" y="18"/>
                    <a:pt x="38"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15">
              <a:extLst>
                <a:ext uri="{FF2B5EF4-FFF2-40B4-BE49-F238E27FC236}">
                  <a16:creationId xmlns:a16="http://schemas.microsoft.com/office/drawing/2014/main" id="{F7F0830E-2509-49D8-89F8-3EA139CCE33C}"/>
                </a:ext>
              </a:extLst>
            </p:cNvPr>
            <p:cNvSpPr>
              <a:spLocks/>
            </p:cNvSpPr>
            <p:nvPr/>
          </p:nvSpPr>
          <p:spPr bwMode="auto">
            <a:xfrm>
              <a:off x="8591246" y="2535674"/>
              <a:ext cx="1579563" cy="1558925"/>
            </a:xfrm>
            <a:custGeom>
              <a:avLst/>
              <a:gdLst>
                <a:gd name="T0" fmla="*/ 200 w 642"/>
                <a:gd name="T1" fmla="*/ 530 h 635"/>
                <a:gd name="T2" fmla="*/ 235 w 642"/>
                <a:gd name="T3" fmla="*/ 528 h 635"/>
                <a:gd name="T4" fmla="*/ 234 w 642"/>
                <a:gd name="T5" fmla="*/ 556 h 635"/>
                <a:gd name="T6" fmla="*/ 231 w 642"/>
                <a:gd name="T7" fmla="*/ 610 h 635"/>
                <a:gd name="T8" fmla="*/ 275 w 642"/>
                <a:gd name="T9" fmla="*/ 633 h 635"/>
                <a:gd name="T10" fmla="*/ 302 w 642"/>
                <a:gd name="T11" fmla="*/ 597 h 635"/>
                <a:gd name="T12" fmla="*/ 287 w 642"/>
                <a:gd name="T13" fmla="*/ 482 h 635"/>
                <a:gd name="T14" fmla="*/ 284 w 642"/>
                <a:gd name="T15" fmla="*/ 413 h 635"/>
                <a:gd name="T16" fmla="*/ 343 w 642"/>
                <a:gd name="T17" fmla="*/ 363 h 635"/>
                <a:gd name="T18" fmla="*/ 415 w 642"/>
                <a:gd name="T19" fmla="*/ 368 h 635"/>
                <a:gd name="T20" fmla="*/ 442 w 642"/>
                <a:gd name="T21" fmla="*/ 368 h 635"/>
                <a:gd name="T22" fmla="*/ 439 w 642"/>
                <a:gd name="T23" fmla="*/ 330 h 635"/>
                <a:gd name="T24" fmla="*/ 449 w 642"/>
                <a:gd name="T25" fmla="*/ 251 h 635"/>
                <a:gd name="T26" fmla="*/ 463 w 642"/>
                <a:gd name="T27" fmla="*/ 216 h 635"/>
                <a:gd name="T28" fmla="*/ 556 w 642"/>
                <a:gd name="T29" fmla="*/ 173 h 635"/>
                <a:gd name="T30" fmla="*/ 636 w 642"/>
                <a:gd name="T31" fmla="*/ 141 h 635"/>
                <a:gd name="T32" fmla="*/ 629 w 642"/>
                <a:gd name="T33" fmla="*/ 85 h 635"/>
                <a:gd name="T34" fmla="*/ 528 w 642"/>
                <a:gd name="T35" fmla="*/ 27 h 635"/>
                <a:gd name="T36" fmla="*/ 398 w 642"/>
                <a:gd name="T37" fmla="*/ 112 h 635"/>
                <a:gd name="T38" fmla="*/ 308 w 642"/>
                <a:gd name="T39" fmla="*/ 112 h 635"/>
                <a:gd name="T40" fmla="*/ 265 w 642"/>
                <a:gd name="T41" fmla="*/ 74 h 635"/>
                <a:gd name="T42" fmla="*/ 231 w 642"/>
                <a:gd name="T43" fmla="*/ 73 h 635"/>
                <a:gd name="T44" fmla="*/ 188 w 642"/>
                <a:gd name="T45" fmla="*/ 121 h 635"/>
                <a:gd name="T46" fmla="*/ 91 w 642"/>
                <a:gd name="T47" fmla="*/ 223 h 635"/>
                <a:gd name="T48" fmla="*/ 79 w 642"/>
                <a:gd name="T49" fmla="*/ 240 h 635"/>
                <a:gd name="T50" fmla="*/ 26 w 642"/>
                <a:gd name="T51" fmla="*/ 259 h 635"/>
                <a:gd name="T52" fmla="*/ 4 w 642"/>
                <a:gd name="T53" fmla="*/ 320 h 635"/>
                <a:gd name="T54" fmla="*/ 47 w 642"/>
                <a:gd name="T55" fmla="*/ 355 h 635"/>
                <a:gd name="T56" fmla="*/ 91 w 642"/>
                <a:gd name="T57" fmla="*/ 334 h 635"/>
                <a:gd name="T58" fmla="*/ 117 w 642"/>
                <a:gd name="T59" fmla="*/ 346 h 635"/>
                <a:gd name="T60" fmla="*/ 141 w 642"/>
                <a:gd name="T61" fmla="*/ 368 h 635"/>
                <a:gd name="T62" fmla="*/ 212 w 642"/>
                <a:gd name="T63" fmla="*/ 362 h 635"/>
                <a:gd name="T64" fmla="*/ 272 w 642"/>
                <a:gd name="T65" fmla="*/ 324 h 635"/>
                <a:gd name="T66" fmla="*/ 296 w 642"/>
                <a:gd name="T67" fmla="*/ 311 h 635"/>
                <a:gd name="T68" fmla="*/ 289 w 642"/>
                <a:gd name="T69" fmla="*/ 344 h 635"/>
                <a:gd name="T70" fmla="*/ 234 w 642"/>
                <a:gd name="T71" fmla="*/ 373 h 635"/>
                <a:gd name="T72" fmla="*/ 162 w 642"/>
                <a:gd name="T73" fmla="*/ 411 h 635"/>
                <a:gd name="T74" fmla="*/ 187 w 642"/>
                <a:gd name="T75" fmla="*/ 547 h 635"/>
                <a:gd name="T76" fmla="*/ 200 w 642"/>
                <a:gd name="T77" fmla="*/ 53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635">
                  <a:moveTo>
                    <a:pt x="200" y="530"/>
                  </a:moveTo>
                  <a:cubicBezTo>
                    <a:pt x="210" y="498"/>
                    <a:pt x="230" y="511"/>
                    <a:pt x="235" y="528"/>
                  </a:cubicBezTo>
                  <a:cubicBezTo>
                    <a:pt x="237" y="535"/>
                    <a:pt x="240" y="541"/>
                    <a:pt x="234" y="556"/>
                  </a:cubicBezTo>
                  <a:cubicBezTo>
                    <a:pt x="228" y="568"/>
                    <a:pt x="225" y="589"/>
                    <a:pt x="231" y="610"/>
                  </a:cubicBezTo>
                  <a:cubicBezTo>
                    <a:pt x="236" y="631"/>
                    <a:pt x="261" y="630"/>
                    <a:pt x="275" y="633"/>
                  </a:cubicBezTo>
                  <a:cubicBezTo>
                    <a:pt x="288" y="635"/>
                    <a:pt x="299" y="624"/>
                    <a:pt x="302" y="597"/>
                  </a:cubicBezTo>
                  <a:cubicBezTo>
                    <a:pt x="302" y="591"/>
                    <a:pt x="316" y="527"/>
                    <a:pt x="287" y="482"/>
                  </a:cubicBezTo>
                  <a:cubicBezTo>
                    <a:pt x="271" y="458"/>
                    <a:pt x="279" y="424"/>
                    <a:pt x="284" y="413"/>
                  </a:cubicBezTo>
                  <a:cubicBezTo>
                    <a:pt x="292" y="393"/>
                    <a:pt x="310" y="373"/>
                    <a:pt x="343" y="363"/>
                  </a:cubicBezTo>
                  <a:cubicBezTo>
                    <a:pt x="364" y="357"/>
                    <a:pt x="386" y="358"/>
                    <a:pt x="415" y="368"/>
                  </a:cubicBezTo>
                  <a:cubicBezTo>
                    <a:pt x="420" y="370"/>
                    <a:pt x="437" y="374"/>
                    <a:pt x="442" y="368"/>
                  </a:cubicBezTo>
                  <a:cubicBezTo>
                    <a:pt x="449" y="361"/>
                    <a:pt x="447" y="350"/>
                    <a:pt x="439" y="330"/>
                  </a:cubicBezTo>
                  <a:cubicBezTo>
                    <a:pt x="424" y="294"/>
                    <a:pt x="438" y="267"/>
                    <a:pt x="449" y="251"/>
                  </a:cubicBezTo>
                  <a:cubicBezTo>
                    <a:pt x="458" y="238"/>
                    <a:pt x="458" y="228"/>
                    <a:pt x="463" y="216"/>
                  </a:cubicBezTo>
                  <a:cubicBezTo>
                    <a:pt x="484" y="165"/>
                    <a:pt x="534" y="166"/>
                    <a:pt x="556" y="173"/>
                  </a:cubicBezTo>
                  <a:cubicBezTo>
                    <a:pt x="615" y="190"/>
                    <a:pt x="629" y="159"/>
                    <a:pt x="636" y="141"/>
                  </a:cubicBezTo>
                  <a:cubicBezTo>
                    <a:pt x="642" y="128"/>
                    <a:pt x="642" y="107"/>
                    <a:pt x="629" y="85"/>
                  </a:cubicBezTo>
                  <a:cubicBezTo>
                    <a:pt x="614" y="60"/>
                    <a:pt x="579" y="0"/>
                    <a:pt x="528" y="27"/>
                  </a:cubicBezTo>
                  <a:cubicBezTo>
                    <a:pt x="501" y="42"/>
                    <a:pt x="442" y="100"/>
                    <a:pt x="398" y="112"/>
                  </a:cubicBezTo>
                  <a:cubicBezTo>
                    <a:pt x="343" y="126"/>
                    <a:pt x="317" y="115"/>
                    <a:pt x="308" y="112"/>
                  </a:cubicBezTo>
                  <a:cubicBezTo>
                    <a:pt x="299" y="108"/>
                    <a:pt x="276" y="89"/>
                    <a:pt x="265" y="74"/>
                  </a:cubicBezTo>
                  <a:cubicBezTo>
                    <a:pt x="254" y="59"/>
                    <a:pt x="241" y="67"/>
                    <a:pt x="231" y="73"/>
                  </a:cubicBezTo>
                  <a:cubicBezTo>
                    <a:pt x="224" y="78"/>
                    <a:pt x="197" y="106"/>
                    <a:pt x="188" y="121"/>
                  </a:cubicBezTo>
                  <a:cubicBezTo>
                    <a:pt x="154" y="175"/>
                    <a:pt x="79" y="149"/>
                    <a:pt x="91" y="223"/>
                  </a:cubicBezTo>
                  <a:cubicBezTo>
                    <a:pt x="92" y="230"/>
                    <a:pt x="91" y="236"/>
                    <a:pt x="79" y="240"/>
                  </a:cubicBezTo>
                  <a:cubicBezTo>
                    <a:pt x="72" y="243"/>
                    <a:pt x="46" y="248"/>
                    <a:pt x="26" y="259"/>
                  </a:cubicBezTo>
                  <a:cubicBezTo>
                    <a:pt x="6" y="270"/>
                    <a:pt x="0" y="294"/>
                    <a:pt x="4" y="320"/>
                  </a:cubicBezTo>
                  <a:cubicBezTo>
                    <a:pt x="8" y="345"/>
                    <a:pt x="25" y="358"/>
                    <a:pt x="47" y="355"/>
                  </a:cubicBezTo>
                  <a:cubicBezTo>
                    <a:pt x="69" y="352"/>
                    <a:pt x="66" y="340"/>
                    <a:pt x="91" y="334"/>
                  </a:cubicBezTo>
                  <a:cubicBezTo>
                    <a:pt x="110" y="330"/>
                    <a:pt x="112" y="340"/>
                    <a:pt x="117" y="346"/>
                  </a:cubicBezTo>
                  <a:cubicBezTo>
                    <a:pt x="121" y="351"/>
                    <a:pt x="125" y="360"/>
                    <a:pt x="141" y="368"/>
                  </a:cubicBezTo>
                  <a:cubicBezTo>
                    <a:pt x="157" y="376"/>
                    <a:pt x="176" y="370"/>
                    <a:pt x="212" y="362"/>
                  </a:cubicBezTo>
                  <a:cubicBezTo>
                    <a:pt x="247" y="353"/>
                    <a:pt x="266" y="331"/>
                    <a:pt x="272" y="324"/>
                  </a:cubicBezTo>
                  <a:cubicBezTo>
                    <a:pt x="278" y="317"/>
                    <a:pt x="289" y="305"/>
                    <a:pt x="296" y="311"/>
                  </a:cubicBezTo>
                  <a:cubicBezTo>
                    <a:pt x="303" y="316"/>
                    <a:pt x="297" y="333"/>
                    <a:pt x="289" y="344"/>
                  </a:cubicBezTo>
                  <a:cubicBezTo>
                    <a:pt x="281" y="356"/>
                    <a:pt x="256" y="366"/>
                    <a:pt x="234" y="373"/>
                  </a:cubicBezTo>
                  <a:cubicBezTo>
                    <a:pt x="212" y="380"/>
                    <a:pt x="180" y="400"/>
                    <a:pt x="162" y="411"/>
                  </a:cubicBezTo>
                  <a:cubicBezTo>
                    <a:pt x="124" y="434"/>
                    <a:pt x="166" y="543"/>
                    <a:pt x="187" y="547"/>
                  </a:cubicBezTo>
                  <a:cubicBezTo>
                    <a:pt x="196" y="548"/>
                    <a:pt x="198" y="536"/>
                    <a:pt x="200" y="5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24">
              <a:extLst>
                <a:ext uri="{FF2B5EF4-FFF2-40B4-BE49-F238E27FC236}">
                  <a16:creationId xmlns:a16="http://schemas.microsoft.com/office/drawing/2014/main" id="{74AEC9D0-1404-4D57-BD11-FB0C678F1AE6}"/>
                </a:ext>
              </a:extLst>
            </p:cNvPr>
            <p:cNvSpPr>
              <a:spLocks/>
            </p:cNvSpPr>
            <p:nvPr/>
          </p:nvSpPr>
          <p:spPr bwMode="auto">
            <a:xfrm>
              <a:off x="8562671" y="3610412"/>
              <a:ext cx="187325" cy="236538"/>
            </a:xfrm>
            <a:custGeom>
              <a:avLst/>
              <a:gdLst>
                <a:gd name="T0" fmla="*/ 11 w 76"/>
                <a:gd name="T1" fmla="*/ 65 h 96"/>
                <a:gd name="T2" fmla="*/ 29 w 76"/>
                <a:gd name="T3" fmla="*/ 88 h 96"/>
                <a:gd name="T4" fmla="*/ 42 w 76"/>
                <a:gd name="T5" fmla="*/ 94 h 96"/>
                <a:gd name="T6" fmla="*/ 56 w 76"/>
                <a:gd name="T7" fmla="*/ 96 h 96"/>
                <a:gd name="T8" fmla="*/ 68 w 76"/>
                <a:gd name="T9" fmla="*/ 91 h 96"/>
                <a:gd name="T10" fmla="*/ 75 w 76"/>
                <a:gd name="T11" fmla="*/ 78 h 96"/>
                <a:gd name="T12" fmla="*/ 73 w 76"/>
                <a:gd name="T13" fmla="*/ 59 h 96"/>
                <a:gd name="T14" fmla="*/ 73 w 76"/>
                <a:gd name="T15" fmla="*/ 57 h 96"/>
                <a:gd name="T16" fmla="*/ 66 w 76"/>
                <a:gd name="T17" fmla="*/ 21 h 96"/>
                <a:gd name="T18" fmla="*/ 63 w 76"/>
                <a:gd name="T19" fmla="*/ 11 h 96"/>
                <a:gd name="T20" fmla="*/ 55 w 76"/>
                <a:gd name="T21" fmla="*/ 4 h 96"/>
                <a:gd name="T22" fmla="*/ 44 w 76"/>
                <a:gd name="T23" fmla="*/ 0 h 96"/>
                <a:gd name="T24" fmla="*/ 34 w 76"/>
                <a:gd name="T25" fmla="*/ 9 h 96"/>
                <a:gd name="T26" fmla="*/ 24 w 76"/>
                <a:gd name="T27" fmla="*/ 20 h 96"/>
                <a:gd name="T28" fmla="*/ 13 w 76"/>
                <a:gd name="T29" fmla="*/ 22 h 96"/>
                <a:gd name="T30" fmla="*/ 7 w 76"/>
                <a:gd name="T31" fmla="*/ 31 h 96"/>
                <a:gd name="T32" fmla="*/ 5 w 76"/>
                <a:gd name="T33" fmla="*/ 43 h 96"/>
                <a:gd name="T34" fmla="*/ 2 w 76"/>
                <a:gd name="T35" fmla="*/ 50 h 96"/>
                <a:gd name="T36" fmla="*/ 1 w 76"/>
                <a:gd name="T37" fmla="*/ 57 h 96"/>
                <a:gd name="T38" fmla="*/ 11 w 76"/>
                <a:gd name="T39"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6">
                  <a:moveTo>
                    <a:pt x="11" y="65"/>
                  </a:moveTo>
                  <a:cubicBezTo>
                    <a:pt x="19" y="71"/>
                    <a:pt x="21" y="82"/>
                    <a:pt x="29" y="88"/>
                  </a:cubicBezTo>
                  <a:cubicBezTo>
                    <a:pt x="32" y="92"/>
                    <a:pt x="37" y="93"/>
                    <a:pt x="42" y="94"/>
                  </a:cubicBezTo>
                  <a:cubicBezTo>
                    <a:pt x="47" y="95"/>
                    <a:pt x="51" y="96"/>
                    <a:pt x="56" y="96"/>
                  </a:cubicBezTo>
                  <a:cubicBezTo>
                    <a:pt x="60" y="95"/>
                    <a:pt x="65" y="94"/>
                    <a:pt x="68" y="91"/>
                  </a:cubicBezTo>
                  <a:cubicBezTo>
                    <a:pt x="72" y="88"/>
                    <a:pt x="74" y="83"/>
                    <a:pt x="75" y="78"/>
                  </a:cubicBezTo>
                  <a:cubicBezTo>
                    <a:pt x="76" y="71"/>
                    <a:pt x="75" y="65"/>
                    <a:pt x="73" y="59"/>
                  </a:cubicBezTo>
                  <a:cubicBezTo>
                    <a:pt x="73" y="57"/>
                    <a:pt x="73" y="57"/>
                    <a:pt x="73" y="57"/>
                  </a:cubicBezTo>
                  <a:cubicBezTo>
                    <a:pt x="69" y="45"/>
                    <a:pt x="68" y="33"/>
                    <a:pt x="66" y="21"/>
                  </a:cubicBezTo>
                  <a:cubicBezTo>
                    <a:pt x="66" y="17"/>
                    <a:pt x="65" y="14"/>
                    <a:pt x="63" y="11"/>
                  </a:cubicBezTo>
                  <a:cubicBezTo>
                    <a:pt x="61" y="8"/>
                    <a:pt x="58" y="6"/>
                    <a:pt x="55" y="4"/>
                  </a:cubicBezTo>
                  <a:cubicBezTo>
                    <a:pt x="51" y="2"/>
                    <a:pt x="48" y="0"/>
                    <a:pt x="44" y="0"/>
                  </a:cubicBezTo>
                  <a:cubicBezTo>
                    <a:pt x="39" y="1"/>
                    <a:pt x="36" y="5"/>
                    <a:pt x="34" y="9"/>
                  </a:cubicBezTo>
                  <a:cubicBezTo>
                    <a:pt x="31" y="14"/>
                    <a:pt x="28" y="18"/>
                    <a:pt x="24" y="20"/>
                  </a:cubicBezTo>
                  <a:cubicBezTo>
                    <a:pt x="20" y="21"/>
                    <a:pt x="16" y="20"/>
                    <a:pt x="13" y="22"/>
                  </a:cubicBezTo>
                  <a:cubicBezTo>
                    <a:pt x="10" y="24"/>
                    <a:pt x="8" y="28"/>
                    <a:pt x="7" y="31"/>
                  </a:cubicBezTo>
                  <a:cubicBezTo>
                    <a:pt x="6" y="35"/>
                    <a:pt x="6" y="39"/>
                    <a:pt x="5" y="43"/>
                  </a:cubicBezTo>
                  <a:cubicBezTo>
                    <a:pt x="4" y="45"/>
                    <a:pt x="3" y="47"/>
                    <a:pt x="2" y="50"/>
                  </a:cubicBezTo>
                  <a:cubicBezTo>
                    <a:pt x="1" y="52"/>
                    <a:pt x="0" y="55"/>
                    <a:pt x="1" y="57"/>
                  </a:cubicBezTo>
                  <a:cubicBezTo>
                    <a:pt x="3" y="61"/>
                    <a:pt x="8" y="63"/>
                    <a:pt x="11" y="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25">
              <a:extLst>
                <a:ext uri="{FF2B5EF4-FFF2-40B4-BE49-F238E27FC236}">
                  <a16:creationId xmlns:a16="http://schemas.microsoft.com/office/drawing/2014/main" id="{3AF1F4DD-863D-4E9E-BE84-FB00F6F34680}"/>
                </a:ext>
              </a:extLst>
            </p:cNvPr>
            <p:cNvSpPr>
              <a:spLocks/>
            </p:cNvSpPr>
            <p:nvPr/>
          </p:nvSpPr>
          <p:spPr bwMode="auto">
            <a:xfrm>
              <a:off x="8749996" y="3635812"/>
              <a:ext cx="117475" cy="136525"/>
            </a:xfrm>
            <a:custGeom>
              <a:avLst/>
              <a:gdLst>
                <a:gd name="T0" fmla="*/ 33 w 48"/>
                <a:gd name="T1" fmla="*/ 2 h 56"/>
                <a:gd name="T2" fmla="*/ 14 w 48"/>
                <a:gd name="T3" fmla="*/ 4 h 56"/>
                <a:gd name="T4" fmla="*/ 2 w 48"/>
                <a:gd name="T5" fmla="*/ 14 h 56"/>
                <a:gd name="T6" fmla="*/ 0 w 48"/>
                <a:gd name="T7" fmla="*/ 22 h 56"/>
                <a:gd name="T8" fmla="*/ 6 w 48"/>
                <a:gd name="T9" fmla="*/ 33 h 56"/>
                <a:gd name="T10" fmla="*/ 16 w 48"/>
                <a:gd name="T11" fmla="*/ 43 h 56"/>
                <a:gd name="T12" fmla="*/ 24 w 48"/>
                <a:gd name="T13" fmla="*/ 52 h 56"/>
                <a:gd name="T14" fmla="*/ 25 w 48"/>
                <a:gd name="T15" fmla="*/ 53 h 56"/>
                <a:gd name="T16" fmla="*/ 30 w 48"/>
                <a:gd name="T17" fmla="*/ 51 h 56"/>
                <a:gd name="T18" fmla="*/ 46 w 48"/>
                <a:gd name="T19" fmla="*/ 25 h 56"/>
                <a:gd name="T20" fmla="*/ 47 w 48"/>
                <a:gd name="T21" fmla="*/ 13 h 56"/>
                <a:gd name="T22" fmla="*/ 33 w 48"/>
                <a:gd name="T2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6">
                  <a:moveTo>
                    <a:pt x="33" y="2"/>
                  </a:moveTo>
                  <a:cubicBezTo>
                    <a:pt x="26" y="0"/>
                    <a:pt x="20" y="2"/>
                    <a:pt x="14" y="4"/>
                  </a:cubicBezTo>
                  <a:cubicBezTo>
                    <a:pt x="9" y="6"/>
                    <a:pt x="4" y="9"/>
                    <a:pt x="2" y="14"/>
                  </a:cubicBezTo>
                  <a:cubicBezTo>
                    <a:pt x="0" y="16"/>
                    <a:pt x="0" y="19"/>
                    <a:pt x="0" y="22"/>
                  </a:cubicBezTo>
                  <a:cubicBezTo>
                    <a:pt x="1" y="26"/>
                    <a:pt x="4" y="30"/>
                    <a:pt x="6" y="33"/>
                  </a:cubicBezTo>
                  <a:cubicBezTo>
                    <a:pt x="10" y="36"/>
                    <a:pt x="13" y="39"/>
                    <a:pt x="16" y="43"/>
                  </a:cubicBezTo>
                  <a:cubicBezTo>
                    <a:pt x="20" y="46"/>
                    <a:pt x="21" y="48"/>
                    <a:pt x="24" y="52"/>
                  </a:cubicBezTo>
                  <a:cubicBezTo>
                    <a:pt x="25" y="53"/>
                    <a:pt x="25" y="53"/>
                    <a:pt x="25" y="53"/>
                  </a:cubicBezTo>
                  <a:cubicBezTo>
                    <a:pt x="26" y="56"/>
                    <a:pt x="29" y="52"/>
                    <a:pt x="30" y="51"/>
                  </a:cubicBezTo>
                  <a:cubicBezTo>
                    <a:pt x="38" y="44"/>
                    <a:pt x="43" y="35"/>
                    <a:pt x="46" y="25"/>
                  </a:cubicBezTo>
                  <a:cubicBezTo>
                    <a:pt x="47" y="21"/>
                    <a:pt x="48" y="17"/>
                    <a:pt x="47" y="13"/>
                  </a:cubicBezTo>
                  <a:cubicBezTo>
                    <a:pt x="45" y="7"/>
                    <a:pt x="39" y="3"/>
                    <a:pt x="3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Freeform 27">
              <a:extLst>
                <a:ext uri="{FF2B5EF4-FFF2-40B4-BE49-F238E27FC236}">
                  <a16:creationId xmlns:a16="http://schemas.microsoft.com/office/drawing/2014/main" id="{93FF14FE-5BF3-4BA7-BC1D-72E74BB3311D}"/>
                </a:ext>
              </a:extLst>
            </p:cNvPr>
            <p:cNvSpPr>
              <a:spLocks/>
            </p:cNvSpPr>
            <p:nvPr/>
          </p:nvSpPr>
          <p:spPr bwMode="auto">
            <a:xfrm>
              <a:off x="8476946" y="3927912"/>
              <a:ext cx="112713" cy="66675"/>
            </a:xfrm>
            <a:custGeom>
              <a:avLst/>
              <a:gdLst>
                <a:gd name="T0" fmla="*/ 42 w 46"/>
                <a:gd name="T1" fmla="*/ 22 h 27"/>
                <a:gd name="T2" fmla="*/ 45 w 46"/>
                <a:gd name="T3" fmla="*/ 12 h 27"/>
                <a:gd name="T4" fmla="*/ 45 w 46"/>
                <a:gd name="T5" fmla="*/ 7 h 27"/>
                <a:gd name="T6" fmla="*/ 39 w 46"/>
                <a:gd name="T7" fmla="*/ 4 h 27"/>
                <a:gd name="T8" fmla="*/ 27 w 46"/>
                <a:gd name="T9" fmla="*/ 3 h 27"/>
                <a:gd name="T10" fmla="*/ 22 w 46"/>
                <a:gd name="T11" fmla="*/ 6 h 27"/>
                <a:gd name="T12" fmla="*/ 20 w 46"/>
                <a:gd name="T13" fmla="*/ 12 h 27"/>
                <a:gd name="T14" fmla="*/ 16 w 46"/>
                <a:gd name="T15" fmla="*/ 13 h 27"/>
                <a:gd name="T16" fmla="*/ 14 w 46"/>
                <a:gd name="T17" fmla="*/ 12 h 27"/>
                <a:gd name="T18" fmla="*/ 13 w 46"/>
                <a:gd name="T19" fmla="*/ 10 h 27"/>
                <a:gd name="T20" fmla="*/ 13 w 46"/>
                <a:gd name="T21" fmla="*/ 9 h 27"/>
                <a:gd name="T22" fmla="*/ 13 w 46"/>
                <a:gd name="T23" fmla="*/ 6 h 27"/>
                <a:gd name="T24" fmla="*/ 12 w 46"/>
                <a:gd name="T25" fmla="*/ 3 h 27"/>
                <a:gd name="T26" fmla="*/ 6 w 46"/>
                <a:gd name="T27" fmla="*/ 1 h 27"/>
                <a:gd name="T28" fmla="*/ 2 w 46"/>
                <a:gd name="T29" fmla="*/ 7 h 27"/>
                <a:gd name="T30" fmla="*/ 0 w 46"/>
                <a:gd name="T31" fmla="*/ 16 h 27"/>
                <a:gd name="T32" fmla="*/ 0 w 46"/>
                <a:gd name="T33" fmla="*/ 21 h 27"/>
                <a:gd name="T34" fmla="*/ 1 w 46"/>
                <a:gd name="T35" fmla="*/ 26 h 27"/>
                <a:gd name="T36" fmla="*/ 7 w 46"/>
                <a:gd name="T37" fmla="*/ 27 h 27"/>
                <a:gd name="T38" fmla="*/ 19 w 46"/>
                <a:gd name="T39" fmla="*/ 24 h 27"/>
                <a:gd name="T40" fmla="*/ 25 w 46"/>
                <a:gd name="T41" fmla="*/ 23 h 27"/>
                <a:gd name="T42" fmla="*/ 33 w 46"/>
                <a:gd name="T43" fmla="*/ 26 h 27"/>
                <a:gd name="T44" fmla="*/ 42 w 46"/>
                <a:gd name="T4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27">
                  <a:moveTo>
                    <a:pt x="42" y="22"/>
                  </a:moveTo>
                  <a:cubicBezTo>
                    <a:pt x="44" y="19"/>
                    <a:pt x="45" y="16"/>
                    <a:pt x="45" y="12"/>
                  </a:cubicBezTo>
                  <a:cubicBezTo>
                    <a:pt x="46" y="11"/>
                    <a:pt x="46" y="9"/>
                    <a:pt x="45" y="7"/>
                  </a:cubicBezTo>
                  <a:cubicBezTo>
                    <a:pt x="44" y="5"/>
                    <a:pt x="42" y="4"/>
                    <a:pt x="39" y="4"/>
                  </a:cubicBezTo>
                  <a:cubicBezTo>
                    <a:pt x="35" y="3"/>
                    <a:pt x="31" y="2"/>
                    <a:pt x="27" y="3"/>
                  </a:cubicBezTo>
                  <a:cubicBezTo>
                    <a:pt x="25" y="3"/>
                    <a:pt x="23" y="4"/>
                    <a:pt x="22" y="6"/>
                  </a:cubicBezTo>
                  <a:cubicBezTo>
                    <a:pt x="21" y="8"/>
                    <a:pt x="22" y="11"/>
                    <a:pt x="20" y="12"/>
                  </a:cubicBezTo>
                  <a:cubicBezTo>
                    <a:pt x="19" y="13"/>
                    <a:pt x="18" y="13"/>
                    <a:pt x="16" y="13"/>
                  </a:cubicBezTo>
                  <a:cubicBezTo>
                    <a:pt x="16" y="12"/>
                    <a:pt x="15" y="12"/>
                    <a:pt x="14" y="12"/>
                  </a:cubicBezTo>
                  <a:cubicBezTo>
                    <a:pt x="14" y="11"/>
                    <a:pt x="13" y="11"/>
                    <a:pt x="13" y="10"/>
                  </a:cubicBezTo>
                  <a:cubicBezTo>
                    <a:pt x="13" y="10"/>
                    <a:pt x="13" y="10"/>
                    <a:pt x="13" y="9"/>
                  </a:cubicBezTo>
                  <a:cubicBezTo>
                    <a:pt x="13" y="8"/>
                    <a:pt x="13" y="7"/>
                    <a:pt x="13" y="6"/>
                  </a:cubicBezTo>
                  <a:cubicBezTo>
                    <a:pt x="13" y="5"/>
                    <a:pt x="12" y="4"/>
                    <a:pt x="12" y="3"/>
                  </a:cubicBezTo>
                  <a:cubicBezTo>
                    <a:pt x="10" y="1"/>
                    <a:pt x="8" y="0"/>
                    <a:pt x="6" y="1"/>
                  </a:cubicBezTo>
                  <a:cubicBezTo>
                    <a:pt x="4" y="2"/>
                    <a:pt x="3" y="5"/>
                    <a:pt x="2" y="7"/>
                  </a:cubicBezTo>
                  <a:cubicBezTo>
                    <a:pt x="2" y="10"/>
                    <a:pt x="1" y="13"/>
                    <a:pt x="0" y="16"/>
                  </a:cubicBezTo>
                  <a:cubicBezTo>
                    <a:pt x="0" y="18"/>
                    <a:pt x="0" y="19"/>
                    <a:pt x="0" y="21"/>
                  </a:cubicBezTo>
                  <a:cubicBezTo>
                    <a:pt x="0" y="23"/>
                    <a:pt x="0" y="24"/>
                    <a:pt x="1" y="26"/>
                  </a:cubicBezTo>
                  <a:cubicBezTo>
                    <a:pt x="3" y="27"/>
                    <a:pt x="5" y="27"/>
                    <a:pt x="7" y="27"/>
                  </a:cubicBezTo>
                  <a:cubicBezTo>
                    <a:pt x="11" y="27"/>
                    <a:pt x="15" y="25"/>
                    <a:pt x="19" y="24"/>
                  </a:cubicBezTo>
                  <a:cubicBezTo>
                    <a:pt x="21" y="23"/>
                    <a:pt x="23" y="23"/>
                    <a:pt x="25" y="23"/>
                  </a:cubicBezTo>
                  <a:cubicBezTo>
                    <a:pt x="28" y="23"/>
                    <a:pt x="30" y="26"/>
                    <a:pt x="33" y="26"/>
                  </a:cubicBezTo>
                  <a:cubicBezTo>
                    <a:pt x="36" y="27"/>
                    <a:pt x="40" y="25"/>
                    <a:pt x="42"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28">
              <a:extLst>
                <a:ext uri="{FF2B5EF4-FFF2-40B4-BE49-F238E27FC236}">
                  <a16:creationId xmlns:a16="http://schemas.microsoft.com/office/drawing/2014/main" id="{5B1C97F2-1789-48F7-B0B0-316BA0A35F50}"/>
                </a:ext>
              </a:extLst>
            </p:cNvPr>
            <p:cNvSpPr>
              <a:spLocks/>
            </p:cNvSpPr>
            <p:nvPr/>
          </p:nvSpPr>
          <p:spPr bwMode="auto">
            <a:xfrm>
              <a:off x="8570609" y="3954899"/>
              <a:ext cx="212725" cy="255588"/>
            </a:xfrm>
            <a:custGeom>
              <a:avLst/>
              <a:gdLst>
                <a:gd name="T0" fmla="*/ 54 w 87"/>
                <a:gd name="T1" fmla="*/ 102 h 104"/>
                <a:gd name="T2" fmla="*/ 69 w 87"/>
                <a:gd name="T3" fmla="*/ 87 h 104"/>
                <a:gd name="T4" fmla="*/ 73 w 87"/>
                <a:gd name="T5" fmla="*/ 71 h 104"/>
                <a:gd name="T6" fmla="*/ 85 w 87"/>
                <a:gd name="T7" fmla="*/ 55 h 104"/>
                <a:gd name="T8" fmla="*/ 84 w 87"/>
                <a:gd name="T9" fmla="*/ 47 h 104"/>
                <a:gd name="T10" fmla="*/ 86 w 87"/>
                <a:gd name="T11" fmla="*/ 28 h 104"/>
                <a:gd name="T12" fmla="*/ 79 w 87"/>
                <a:gd name="T13" fmla="*/ 11 h 104"/>
                <a:gd name="T14" fmla="*/ 54 w 87"/>
                <a:gd name="T15" fmla="*/ 10 h 104"/>
                <a:gd name="T16" fmla="*/ 46 w 87"/>
                <a:gd name="T17" fmla="*/ 2 h 104"/>
                <a:gd name="T18" fmla="*/ 38 w 87"/>
                <a:gd name="T19" fmla="*/ 0 h 104"/>
                <a:gd name="T20" fmla="*/ 25 w 87"/>
                <a:gd name="T21" fmla="*/ 3 h 104"/>
                <a:gd name="T22" fmla="*/ 10 w 87"/>
                <a:gd name="T23" fmla="*/ 22 h 104"/>
                <a:gd name="T24" fmla="*/ 3 w 87"/>
                <a:gd name="T25" fmla="*/ 27 h 104"/>
                <a:gd name="T26" fmla="*/ 1 w 87"/>
                <a:gd name="T27" fmla="*/ 33 h 104"/>
                <a:gd name="T28" fmla="*/ 6 w 87"/>
                <a:gd name="T29" fmla="*/ 38 h 104"/>
                <a:gd name="T30" fmla="*/ 13 w 87"/>
                <a:gd name="T31" fmla="*/ 39 h 104"/>
                <a:gd name="T32" fmla="*/ 24 w 87"/>
                <a:gd name="T33" fmla="*/ 38 h 104"/>
                <a:gd name="T34" fmla="*/ 31 w 87"/>
                <a:gd name="T35" fmla="*/ 38 h 104"/>
                <a:gd name="T36" fmla="*/ 35 w 87"/>
                <a:gd name="T37" fmla="*/ 43 h 104"/>
                <a:gd name="T38" fmla="*/ 34 w 87"/>
                <a:gd name="T39" fmla="*/ 47 h 104"/>
                <a:gd name="T40" fmla="*/ 30 w 87"/>
                <a:gd name="T41" fmla="*/ 53 h 104"/>
                <a:gd name="T42" fmla="*/ 27 w 87"/>
                <a:gd name="T43" fmla="*/ 60 h 104"/>
                <a:gd name="T44" fmla="*/ 18 w 87"/>
                <a:gd name="T45" fmla="*/ 72 h 104"/>
                <a:gd name="T46" fmla="*/ 20 w 87"/>
                <a:gd name="T47" fmla="*/ 78 h 104"/>
                <a:gd name="T48" fmla="*/ 24 w 87"/>
                <a:gd name="T49" fmla="*/ 82 h 104"/>
                <a:gd name="T50" fmla="*/ 30 w 87"/>
                <a:gd name="T51" fmla="*/ 90 h 104"/>
                <a:gd name="T52" fmla="*/ 33 w 87"/>
                <a:gd name="T53" fmla="*/ 98 h 104"/>
                <a:gd name="T54" fmla="*/ 54 w 87"/>
                <a:gd name="T55"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04">
                  <a:moveTo>
                    <a:pt x="54" y="102"/>
                  </a:moveTo>
                  <a:cubicBezTo>
                    <a:pt x="61" y="100"/>
                    <a:pt x="67" y="94"/>
                    <a:pt x="69" y="87"/>
                  </a:cubicBezTo>
                  <a:cubicBezTo>
                    <a:pt x="71" y="82"/>
                    <a:pt x="71" y="76"/>
                    <a:pt x="73" y="71"/>
                  </a:cubicBezTo>
                  <a:cubicBezTo>
                    <a:pt x="77" y="65"/>
                    <a:pt x="84" y="62"/>
                    <a:pt x="85" y="55"/>
                  </a:cubicBezTo>
                  <a:cubicBezTo>
                    <a:pt x="86" y="52"/>
                    <a:pt x="85" y="50"/>
                    <a:pt x="84" y="47"/>
                  </a:cubicBezTo>
                  <a:cubicBezTo>
                    <a:pt x="84" y="40"/>
                    <a:pt x="86" y="34"/>
                    <a:pt x="86" y="28"/>
                  </a:cubicBezTo>
                  <a:cubicBezTo>
                    <a:pt x="87" y="21"/>
                    <a:pt x="85" y="14"/>
                    <a:pt x="79" y="11"/>
                  </a:cubicBezTo>
                  <a:cubicBezTo>
                    <a:pt x="71" y="8"/>
                    <a:pt x="62" y="15"/>
                    <a:pt x="54" y="10"/>
                  </a:cubicBezTo>
                  <a:cubicBezTo>
                    <a:pt x="51" y="8"/>
                    <a:pt x="49" y="4"/>
                    <a:pt x="46" y="2"/>
                  </a:cubicBezTo>
                  <a:cubicBezTo>
                    <a:pt x="43" y="0"/>
                    <a:pt x="41" y="0"/>
                    <a:pt x="38" y="0"/>
                  </a:cubicBezTo>
                  <a:cubicBezTo>
                    <a:pt x="34" y="0"/>
                    <a:pt x="29" y="1"/>
                    <a:pt x="25" y="3"/>
                  </a:cubicBezTo>
                  <a:cubicBezTo>
                    <a:pt x="18" y="8"/>
                    <a:pt x="16" y="17"/>
                    <a:pt x="10" y="22"/>
                  </a:cubicBezTo>
                  <a:cubicBezTo>
                    <a:pt x="8" y="23"/>
                    <a:pt x="5" y="25"/>
                    <a:pt x="3" y="27"/>
                  </a:cubicBezTo>
                  <a:cubicBezTo>
                    <a:pt x="1" y="28"/>
                    <a:pt x="0" y="31"/>
                    <a:pt x="1" y="33"/>
                  </a:cubicBezTo>
                  <a:cubicBezTo>
                    <a:pt x="1" y="36"/>
                    <a:pt x="3" y="38"/>
                    <a:pt x="6" y="38"/>
                  </a:cubicBezTo>
                  <a:cubicBezTo>
                    <a:pt x="8" y="39"/>
                    <a:pt x="10" y="39"/>
                    <a:pt x="13" y="39"/>
                  </a:cubicBezTo>
                  <a:cubicBezTo>
                    <a:pt x="16" y="38"/>
                    <a:pt x="20" y="38"/>
                    <a:pt x="24" y="38"/>
                  </a:cubicBezTo>
                  <a:cubicBezTo>
                    <a:pt x="26" y="38"/>
                    <a:pt x="29" y="37"/>
                    <a:pt x="31" y="38"/>
                  </a:cubicBezTo>
                  <a:cubicBezTo>
                    <a:pt x="33" y="39"/>
                    <a:pt x="35" y="41"/>
                    <a:pt x="35" y="43"/>
                  </a:cubicBezTo>
                  <a:cubicBezTo>
                    <a:pt x="35" y="44"/>
                    <a:pt x="34" y="46"/>
                    <a:pt x="34" y="47"/>
                  </a:cubicBezTo>
                  <a:cubicBezTo>
                    <a:pt x="34" y="48"/>
                    <a:pt x="31" y="52"/>
                    <a:pt x="30" y="53"/>
                  </a:cubicBezTo>
                  <a:cubicBezTo>
                    <a:pt x="29" y="55"/>
                    <a:pt x="28" y="57"/>
                    <a:pt x="27" y="60"/>
                  </a:cubicBezTo>
                  <a:cubicBezTo>
                    <a:pt x="25" y="63"/>
                    <a:pt x="19" y="68"/>
                    <a:pt x="18" y="72"/>
                  </a:cubicBezTo>
                  <a:cubicBezTo>
                    <a:pt x="18" y="74"/>
                    <a:pt x="18" y="76"/>
                    <a:pt x="20" y="78"/>
                  </a:cubicBezTo>
                  <a:cubicBezTo>
                    <a:pt x="21" y="80"/>
                    <a:pt x="23" y="81"/>
                    <a:pt x="24" y="82"/>
                  </a:cubicBezTo>
                  <a:cubicBezTo>
                    <a:pt x="27" y="84"/>
                    <a:pt x="29" y="86"/>
                    <a:pt x="30" y="90"/>
                  </a:cubicBezTo>
                  <a:cubicBezTo>
                    <a:pt x="31" y="93"/>
                    <a:pt x="31" y="96"/>
                    <a:pt x="33" y="98"/>
                  </a:cubicBezTo>
                  <a:cubicBezTo>
                    <a:pt x="39" y="102"/>
                    <a:pt x="47" y="104"/>
                    <a:pt x="54" y="1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29">
              <a:extLst>
                <a:ext uri="{FF2B5EF4-FFF2-40B4-BE49-F238E27FC236}">
                  <a16:creationId xmlns:a16="http://schemas.microsoft.com/office/drawing/2014/main" id="{432B15BF-6BA7-4F80-987E-D96F6F6B5F00}"/>
                </a:ext>
              </a:extLst>
            </p:cNvPr>
            <p:cNvSpPr>
              <a:spLocks/>
            </p:cNvSpPr>
            <p:nvPr/>
          </p:nvSpPr>
          <p:spPr bwMode="auto">
            <a:xfrm>
              <a:off x="8738884" y="4054912"/>
              <a:ext cx="165100" cy="204788"/>
            </a:xfrm>
            <a:custGeom>
              <a:avLst/>
              <a:gdLst>
                <a:gd name="T0" fmla="*/ 58 w 67"/>
                <a:gd name="T1" fmla="*/ 55 h 83"/>
                <a:gd name="T2" fmla="*/ 53 w 67"/>
                <a:gd name="T3" fmla="*/ 51 h 83"/>
                <a:gd name="T4" fmla="*/ 52 w 67"/>
                <a:gd name="T5" fmla="*/ 47 h 83"/>
                <a:gd name="T6" fmla="*/ 49 w 67"/>
                <a:gd name="T7" fmla="*/ 41 h 83"/>
                <a:gd name="T8" fmla="*/ 45 w 67"/>
                <a:gd name="T9" fmla="*/ 36 h 83"/>
                <a:gd name="T10" fmla="*/ 45 w 67"/>
                <a:gd name="T11" fmla="*/ 35 h 83"/>
                <a:gd name="T12" fmla="*/ 57 w 67"/>
                <a:gd name="T13" fmla="*/ 24 h 83"/>
                <a:gd name="T14" fmla="*/ 65 w 67"/>
                <a:gd name="T15" fmla="*/ 15 h 83"/>
                <a:gd name="T16" fmla="*/ 64 w 67"/>
                <a:gd name="T17" fmla="*/ 3 h 83"/>
                <a:gd name="T18" fmla="*/ 52 w 67"/>
                <a:gd name="T19" fmla="*/ 1 h 83"/>
                <a:gd name="T20" fmla="*/ 44 w 67"/>
                <a:gd name="T21" fmla="*/ 5 h 83"/>
                <a:gd name="T22" fmla="*/ 41 w 67"/>
                <a:gd name="T23" fmla="*/ 11 h 83"/>
                <a:gd name="T24" fmla="*/ 35 w 67"/>
                <a:gd name="T25" fmla="*/ 16 h 83"/>
                <a:gd name="T26" fmla="*/ 27 w 67"/>
                <a:gd name="T27" fmla="*/ 19 h 83"/>
                <a:gd name="T28" fmla="*/ 22 w 67"/>
                <a:gd name="T29" fmla="*/ 25 h 83"/>
                <a:gd name="T30" fmla="*/ 24 w 67"/>
                <a:gd name="T31" fmla="*/ 32 h 83"/>
                <a:gd name="T32" fmla="*/ 22 w 67"/>
                <a:gd name="T33" fmla="*/ 38 h 83"/>
                <a:gd name="T34" fmla="*/ 12 w 67"/>
                <a:gd name="T35" fmla="*/ 52 h 83"/>
                <a:gd name="T36" fmla="*/ 7 w 67"/>
                <a:gd name="T37" fmla="*/ 58 h 83"/>
                <a:gd name="T38" fmla="*/ 3 w 67"/>
                <a:gd name="T39" fmla="*/ 66 h 83"/>
                <a:gd name="T40" fmla="*/ 5 w 67"/>
                <a:gd name="T41" fmla="*/ 67 h 83"/>
                <a:gd name="T42" fmla="*/ 23 w 67"/>
                <a:gd name="T43" fmla="*/ 74 h 83"/>
                <a:gd name="T44" fmla="*/ 38 w 67"/>
                <a:gd name="T45" fmla="*/ 82 h 83"/>
                <a:gd name="T46" fmla="*/ 61 w 67"/>
                <a:gd name="T47" fmla="*/ 76 h 83"/>
                <a:gd name="T48" fmla="*/ 65 w 67"/>
                <a:gd name="T49" fmla="*/ 74 h 83"/>
                <a:gd name="T50" fmla="*/ 66 w 67"/>
                <a:gd name="T51" fmla="*/ 67 h 83"/>
                <a:gd name="T52" fmla="*/ 58 w 67"/>
                <a:gd name="T53"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83">
                  <a:moveTo>
                    <a:pt x="58" y="55"/>
                  </a:moveTo>
                  <a:cubicBezTo>
                    <a:pt x="56" y="54"/>
                    <a:pt x="54" y="53"/>
                    <a:pt x="53" y="51"/>
                  </a:cubicBezTo>
                  <a:cubicBezTo>
                    <a:pt x="52" y="50"/>
                    <a:pt x="52" y="49"/>
                    <a:pt x="52" y="47"/>
                  </a:cubicBezTo>
                  <a:cubicBezTo>
                    <a:pt x="51" y="45"/>
                    <a:pt x="50" y="43"/>
                    <a:pt x="49" y="41"/>
                  </a:cubicBezTo>
                  <a:cubicBezTo>
                    <a:pt x="47" y="39"/>
                    <a:pt x="46" y="38"/>
                    <a:pt x="45" y="36"/>
                  </a:cubicBezTo>
                  <a:cubicBezTo>
                    <a:pt x="45" y="35"/>
                    <a:pt x="45" y="35"/>
                    <a:pt x="45" y="35"/>
                  </a:cubicBezTo>
                  <a:cubicBezTo>
                    <a:pt x="44" y="29"/>
                    <a:pt x="53" y="26"/>
                    <a:pt x="57" y="24"/>
                  </a:cubicBezTo>
                  <a:cubicBezTo>
                    <a:pt x="60" y="22"/>
                    <a:pt x="64" y="19"/>
                    <a:pt x="65" y="15"/>
                  </a:cubicBezTo>
                  <a:cubicBezTo>
                    <a:pt x="67" y="11"/>
                    <a:pt x="67" y="6"/>
                    <a:pt x="64" y="3"/>
                  </a:cubicBezTo>
                  <a:cubicBezTo>
                    <a:pt x="61" y="0"/>
                    <a:pt x="56" y="0"/>
                    <a:pt x="52" y="1"/>
                  </a:cubicBezTo>
                  <a:cubicBezTo>
                    <a:pt x="49" y="2"/>
                    <a:pt x="46" y="3"/>
                    <a:pt x="44" y="5"/>
                  </a:cubicBezTo>
                  <a:cubicBezTo>
                    <a:pt x="43" y="7"/>
                    <a:pt x="42" y="9"/>
                    <a:pt x="41" y="11"/>
                  </a:cubicBezTo>
                  <a:cubicBezTo>
                    <a:pt x="40" y="13"/>
                    <a:pt x="38" y="15"/>
                    <a:pt x="35" y="16"/>
                  </a:cubicBezTo>
                  <a:cubicBezTo>
                    <a:pt x="32" y="18"/>
                    <a:pt x="30" y="18"/>
                    <a:pt x="27" y="19"/>
                  </a:cubicBezTo>
                  <a:cubicBezTo>
                    <a:pt x="24" y="20"/>
                    <a:pt x="22" y="22"/>
                    <a:pt x="22" y="25"/>
                  </a:cubicBezTo>
                  <a:cubicBezTo>
                    <a:pt x="22" y="28"/>
                    <a:pt x="24" y="30"/>
                    <a:pt x="24" y="32"/>
                  </a:cubicBezTo>
                  <a:cubicBezTo>
                    <a:pt x="24" y="34"/>
                    <a:pt x="23" y="36"/>
                    <a:pt x="22" y="38"/>
                  </a:cubicBezTo>
                  <a:cubicBezTo>
                    <a:pt x="19" y="43"/>
                    <a:pt x="16" y="47"/>
                    <a:pt x="12" y="52"/>
                  </a:cubicBezTo>
                  <a:cubicBezTo>
                    <a:pt x="10" y="54"/>
                    <a:pt x="9" y="56"/>
                    <a:pt x="7" y="58"/>
                  </a:cubicBezTo>
                  <a:cubicBezTo>
                    <a:pt x="5" y="59"/>
                    <a:pt x="0" y="63"/>
                    <a:pt x="3" y="66"/>
                  </a:cubicBezTo>
                  <a:cubicBezTo>
                    <a:pt x="4" y="66"/>
                    <a:pt x="5" y="66"/>
                    <a:pt x="5" y="67"/>
                  </a:cubicBezTo>
                  <a:cubicBezTo>
                    <a:pt x="12" y="68"/>
                    <a:pt x="18" y="71"/>
                    <a:pt x="23" y="74"/>
                  </a:cubicBezTo>
                  <a:cubicBezTo>
                    <a:pt x="28" y="77"/>
                    <a:pt x="33" y="80"/>
                    <a:pt x="38" y="82"/>
                  </a:cubicBezTo>
                  <a:cubicBezTo>
                    <a:pt x="46" y="83"/>
                    <a:pt x="54" y="80"/>
                    <a:pt x="61" y="76"/>
                  </a:cubicBezTo>
                  <a:cubicBezTo>
                    <a:pt x="63" y="76"/>
                    <a:pt x="64" y="75"/>
                    <a:pt x="65" y="74"/>
                  </a:cubicBezTo>
                  <a:cubicBezTo>
                    <a:pt x="67" y="72"/>
                    <a:pt x="67" y="69"/>
                    <a:pt x="66" y="67"/>
                  </a:cubicBezTo>
                  <a:cubicBezTo>
                    <a:pt x="65" y="62"/>
                    <a:pt x="62" y="58"/>
                    <a:pt x="58"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Freeform 30">
              <a:extLst>
                <a:ext uri="{FF2B5EF4-FFF2-40B4-BE49-F238E27FC236}">
                  <a16:creationId xmlns:a16="http://schemas.microsoft.com/office/drawing/2014/main" id="{DBF9D7ED-C6F0-47A2-B35A-CF2B8DB01759}"/>
                </a:ext>
              </a:extLst>
            </p:cNvPr>
            <p:cNvSpPr>
              <a:spLocks/>
            </p:cNvSpPr>
            <p:nvPr/>
          </p:nvSpPr>
          <p:spPr bwMode="auto">
            <a:xfrm>
              <a:off x="8673796" y="4286687"/>
              <a:ext cx="109538" cy="284163"/>
            </a:xfrm>
            <a:custGeom>
              <a:avLst/>
              <a:gdLst>
                <a:gd name="T0" fmla="*/ 31 w 45"/>
                <a:gd name="T1" fmla="*/ 5 h 116"/>
                <a:gd name="T2" fmla="*/ 13 w 45"/>
                <a:gd name="T3" fmla="*/ 6 h 116"/>
                <a:gd name="T4" fmla="*/ 11 w 45"/>
                <a:gd name="T5" fmla="*/ 8 h 116"/>
                <a:gd name="T6" fmla="*/ 9 w 45"/>
                <a:gd name="T7" fmla="*/ 24 h 116"/>
                <a:gd name="T8" fmla="*/ 10 w 45"/>
                <a:gd name="T9" fmla="*/ 41 h 116"/>
                <a:gd name="T10" fmla="*/ 8 w 45"/>
                <a:gd name="T11" fmla="*/ 50 h 116"/>
                <a:gd name="T12" fmla="*/ 4 w 45"/>
                <a:gd name="T13" fmla="*/ 52 h 116"/>
                <a:gd name="T14" fmla="*/ 2 w 45"/>
                <a:gd name="T15" fmla="*/ 62 h 116"/>
                <a:gd name="T16" fmla="*/ 5 w 45"/>
                <a:gd name="T17" fmla="*/ 72 h 116"/>
                <a:gd name="T18" fmla="*/ 1 w 45"/>
                <a:gd name="T19" fmla="*/ 91 h 116"/>
                <a:gd name="T20" fmla="*/ 9 w 45"/>
                <a:gd name="T21" fmla="*/ 110 h 116"/>
                <a:gd name="T22" fmla="*/ 13 w 45"/>
                <a:gd name="T23" fmla="*/ 114 h 116"/>
                <a:gd name="T24" fmla="*/ 28 w 45"/>
                <a:gd name="T25" fmla="*/ 115 h 116"/>
                <a:gd name="T26" fmla="*/ 35 w 45"/>
                <a:gd name="T27" fmla="*/ 115 h 116"/>
                <a:gd name="T28" fmla="*/ 37 w 45"/>
                <a:gd name="T29" fmla="*/ 114 h 116"/>
                <a:gd name="T30" fmla="*/ 37 w 45"/>
                <a:gd name="T31" fmla="*/ 106 h 116"/>
                <a:gd name="T32" fmla="*/ 38 w 45"/>
                <a:gd name="T33" fmla="*/ 90 h 116"/>
                <a:gd name="T34" fmla="*/ 41 w 45"/>
                <a:gd name="T35" fmla="*/ 81 h 116"/>
                <a:gd name="T36" fmla="*/ 38 w 45"/>
                <a:gd name="T37" fmla="*/ 60 h 116"/>
                <a:gd name="T38" fmla="*/ 44 w 45"/>
                <a:gd name="T39" fmla="*/ 26 h 116"/>
                <a:gd name="T40" fmla="*/ 43 w 45"/>
                <a:gd name="T41" fmla="*/ 13 h 116"/>
                <a:gd name="T42" fmla="*/ 31 w 45"/>
                <a:gd name="T43" fmla="*/ 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116">
                  <a:moveTo>
                    <a:pt x="31" y="5"/>
                  </a:moveTo>
                  <a:cubicBezTo>
                    <a:pt x="25" y="2"/>
                    <a:pt x="18" y="0"/>
                    <a:pt x="13" y="6"/>
                  </a:cubicBezTo>
                  <a:cubicBezTo>
                    <a:pt x="12" y="7"/>
                    <a:pt x="11" y="7"/>
                    <a:pt x="11" y="8"/>
                  </a:cubicBezTo>
                  <a:cubicBezTo>
                    <a:pt x="8" y="13"/>
                    <a:pt x="9" y="19"/>
                    <a:pt x="9" y="24"/>
                  </a:cubicBezTo>
                  <a:cubicBezTo>
                    <a:pt x="9" y="30"/>
                    <a:pt x="10" y="36"/>
                    <a:pt x="10" y="41"/>
                  </a:cubicBezTo>
                  <a:cubicBezTo>
                    <a:pt x="10" y="45"/>
                    <a:pt x="10" y="48"/>
                    <a:pt x="8" y="50"/>
                  </a:cubicBezTo>
                  <a:cubicBezTo>
                    <a:pt x="7" y="51"/>
                    <a:pt x="5" y="52"/>
                    <a:pt x="4" y="52"/>
                  </a:cubicBezTo>
                  <a:cubicBezTo>
                    <a:pt x="2" y="55"/>
                    <a:pt x="1" y="59"/>
                    <a:pt x="2" y="62"/>
                  </a:cubicBezTo>
                  <a:cubicBezTo>
                    <a:pt x="3" y="66"/>
                    <a:pt x="5" y="69"/>
                    <a:pt x="5" y="72"/>
                  </a:cubicBezTo>
                  <a:cubicBezTo>
                    <a:pt x="5" y="79"/>
                    <a:pt x="1" y="85"/>
                    <a:pt x="1" y="91"/>
                  </a:cubicBezTo>
                  <a:cubicBezTo>
                    <a:pt x="0" y="98"/>
                    <a:pt x="5" y="104"/>
                    <a:pt x="9" y="110"/>
                  </a:cubicBezTo>
                  <a:cubicBezTo>
                    <a:pt x="10" y="111"/>
                    <a:pt x="12" y="113"/>
                    <a:pt x="13" y="114"/>
                  </a:cubicBezTo>
                  <a:cubicBezTo>
                    <a:pt x="18" y="116"/>
                    <a:pt x="23" y="114"/>
                    <a:pt x="28" y="115"/>
                  </a:cubicBezTo>
                  <a:cubicBezTo>
                    <a:pt x="30" y="115"/>
                    <a:pt x="33" y="116"/>
                    <a:pt x="35" y="115"/>
                  </a:cubicBezTo>
                  <a:cubicBezTo>
                    <a:pt x="35" y="115"/>
                    <a:pt x="36" y="115"/>
                    <a:pt x="37" y="114"/>
                  </a:cubicBezTo>
                  <a:cubicBezTo>
                    <a:pt x="38" y="111"/>
                    <a:pt x="37" y="108"/>
                    <a:pt x="37" y="106"/>
                  </a:cubicBezTo>
                  <a:cubicBezTo>
                    <a:pt x="36" y="101"/>
                    <a:pt x="36" y="95"/>
                    <a:pt x="38" y="90"/>
                  </a:cubicBezTo>
                  <a:cubicBezTo>
                    <a:pt x="39" y="87"/>
                    <a:pt x="40" y="84"/>
                    <a:pt x="41" y="81"/>
                  </a:cubicBezTo>
                  <a:cubicBezTo>
                    <a:pt x="42" y="74"/>
                    <a:pt x="39" y="67"/>
                    <a:pt x="38" y="60"/>
                  </a:cubicBezTo>
                  <a:cubicBezTo>
                    <a:pt x="36" y="48"/>
                    <a:pt x="41" y="37"/>
                    <a:pt x="44" y="26"/>
                  </a:cubicBezTo>
                  <a:cubicBezTo>
                    <a:pt x="45" y="22"/>
                    <a:pt x="45" y="17"/>
                    <a:pt x="43" y="13"/>
                  </a:cubicBezTo>
                  <a:cubicBezTo>
                    <a:pt x="40" y="8"/>
                    <a:pt x="36" y="6"/>
                    <a:pt x="3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nvGrpSpPr>
          <p:cNvPr id="24" name="Grupp 23">
            <a:extLst>
              <a:ext uri="{FF2B5EF4-FFF2-40B4-BE49-F238E27FC236}">
                <a16:creationId xmlns:a16="http://schemas.microsoft.com/office/drawing/2014/main" id="{47A68088-BF56-4D13-9B66-4C51A4DAD8A8}"/>
              </a:ext>
            </a:extLst>
          </p:cNvPr>
          <p:cNvGrpSpPr/>
          <p:nvPr/>
        </p:nvGrpSpPr>
        <p:grpSpPr>
          <a:xfrm>
            <a:off x="8763876" y="1422339"/>
            <a:ext cx="1577929" cy="1016887"/>
            <a:chOff x="7930846" y="1678424"/>
            <a:chExt cx="1928813" cy="1243013"/>
          </a:xfrm>
          <a:solidFill>
            <a:schemeClr val="tx1"/>
          </a:solidFill>
        </p:grpSpPr>
        <p:sp>
          <p:nvSpPr>
            <p:cNvPr id="50" name="Freeform 10">
              <a:extLst>
                <a:ext uri="{FF2B5EF4-FFF2-40B4-BE49-F238E27FC236}">
                  <a16:creationId xmlns:a16="http://schemas.microsoft.com/office/drawing/2014/main" id="{4662A45F-DC1F-49BB-A557-F74107C8A953}"/>
                </a:ext>
              </a:extLst>
            </p:cNvPr>
            <p:cNvSpPr>
              <a:spLocks/>
            </p:cNvSpPr>
            <p:nvPr/>
          </p:nvSpPr>
          <p:spPr bwMode="auto">
            <a:xfrm>
              <a:off x="8549971" y="1678424"/>
              <a:ext cx="1309688" cy="1243013"/>
            </a:xfrm>
            <a:custGeom>
              <a:avLst/>
              <a:gdLst>
                <a:gd name="T0" fmla="*/ 49 w 533"/>
                <a:gd name="T1" fmla="*/ 497 h 506"/>
                <a:gd name="T2" fmla="*/ 87 w 533"/>
                <a:gd name="T3" fmla="*/ 489 h 506"/>
                <a:gd name="T4" fmla="*/ 167 w 533"/>
                <a:gd name="T5" fmla="*/ 480 h 506"/>
                <a:gd name="T6" fmla="*/ 268 w 533"/>
                <a:gd name="T7" fmla="*/ 395 h 506"/>
                <a:gd name="T8" fmla="*/ 301 w 533"/>
                <a:gd name="T9" fmla="*/ 428 h 506"/>
                <a:gd name="T10" fmla="*/ 386 w 533"/>
                <a:gd name="T11" fmla="*/ 399 h 506"/>
                <a:gd name="T12" fmla="*/ 494 w 533"/>
                <a:gd name="T13" fmla="*/ 147 h 506"/>
                <a:gd name="T14" fmla="*/ 530 w 533"/>
                <a:gd name="T15" fmla="*/ 64 h 506"/>
                <a:gd name="T16" fmla="*/ 459 w 533"/>
                <a:gd name="T17" fmla="*/ 5 h 506"/>
                <a:gd name="T18" fmla="*/ 416 w 533"/>
                <a:gd name="T19" fmla="*/ 20 h 506"/>
                <a:gd name="T20" fmla="*/ 376 w 533"/>
                <a:gd name="T21" fmla="*/ 95 h 506"/>
                <a:gd name="T22" fmla="*/ 334 w 533"/>
                <a:gd name="T23" fmla="*/ 116 h 506"/>
                <a:gd name="T24" fmla="*/ 289 w 533"/>
                <a:gd name="T25" fmla="*/ 120 h 506"/>
                <a:gd name="T26" fmla="*/ 219 w 533"/>
                <a:gd name="T27" fmla="*/ 124 h 506"/>
                <a:gd name="T28" fmla="*/ 157 w 533"/>
                <a:gd name="T29" fmla="*/ 106 h 506"/>
                <a:gd name="T30" fmla="*/ 119 w 533"/>
                <a:gd name="T31" fmla="*/ 106 h 506"/>
                <a:gd name="T32" fmla="*/ 117 w 533"/>
                <a:gd name="T33" fmla="*/ 191 h 506"/>
                <a:gd name="T34" fmla="*/ 120 w 533"/>
                <a:gd name="T35" fmla="*/ 221 h 506"/>
                <a:gd name="T36" fmla="*/ 102 w 533"/>
                <a:gd name="T37" fmla="*/ 233 h 506"/>
                <a:gd name="T38" fmla="*/ 46 w 533"/>
                <a:gd name="T39" fmla="*/ 264 h 506"/>
                <a:gd name="T40" fmla="*/ 47 w 533"/>
                <a:gd name="T41" fmla="*/ 289 h 506"/>
                <a:gd name="T42" fmla="*/ 16 w 533"/>
                <a:gd name="T43" fmla="*/ 318 h 506"/>
                <a:gd name="T44" fmla="*/ 12 w 533"/>
                <a:gd name="T45" fmla="*/ 372 h 506"/>
                <a:gd name="T46" fmla="*/ 26 w 533"/>
                <a:gd name="T47" fmla="*/ 416 h 506"/>
                <a:gd name="T48" fmla="*/ 47 w 533"/>
                <a:gd name="T49" fmla="*/ 469 h 506"/>
                <a:gd name="T50" fmla="*/ 49 w 533"/>
                <a:gd name="T51"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3" h="506">
                  <a:moveTo>
                    <a:pt x="49" y="497"/>
                  </a:moveTo>
                  <a:cubicBezTo>
                    <a:pt x="60" y="506"/>
                    <a:pt x="70" y="493"/>
                    <a:pt x="87" y="489"/>
                  </a:cubicBezTo>
                  <a:cubicBezTo>
                    <a:pt x="101" y="487"/>
                    <a:pt x="145" y="490"/>
                    <a:pt x="167" y="480"/>
                  </a:cubicBezTo>
                  <a:cubicBezTo>
                    <a:pt x="191" y="469"/>
                    <a:pt x="236" y="394"/>
                    <a:pt x="268" y="395"/>
                  </a:cubicBezTo>
                  <a:cubicBezTo>
                    <a:pt x="284" y="396"/>
                    <a:pt x="286" y="413"/>
                    <a:pt x="301" y="428"/>
                  </a:cubicBezTo>
                  <a:cubicBezTo>
                    <a:pt x="345" y="472"/>
                    <a:pt x="385" y="436"/>
                    <a:pt x="386" y="399"/>
                  </a:cubicBezTo>
                  <a:cubicBezTo>
                    <a:pt x="392" y="218"/>
                    <a:pt x="445" y="219"/>
                    <a:pt x="494" y="147"/>
                  </a:cubicBezTo>
                  <a:cubicBezTo>
                    <a:pt x="521" y="108"/>
                    <a:pt x="533" y="79"/>
                    <a:pt x="530" y="64"/>
                  </a:cubicBezTo>
                  <a:cubicBezTo>
                    <a:pt x="523" y="34"/>
                    <a:pt x="472" y="10"/>
                    <a:pt x="459" y="5"/>
                  </a:cubicBezTo>
                  <a:cubicBezTo>
                    <a:pt x="445" y="0"/>
                    <a:pt x="429" y="6"/>
                    <a:pt x="416" y="20"/>
                  </a:cubicBezTo>
                  <a:cubicBezTo>
                    <a:pt x="396" y="40"/>
                    <a:pt x="385" y="82"/>
                    <a:pt x="376" y="95"/>
                  </a:cubicBezTo>
                  <a:cubicBezTo>
                    <a:pt x="367" y="108"/>
                    <a:pt x="351" y="115"/>
                    <a:pt x="334" y="116"/>
                  </a:cubicBezTo>
                  <a:cubicBezTo>
                    <a:pt x="322" y="117"/>
                    <a:pt x="299" y="118"/>
                    <a:pt x="289" y="120"/>
                  </a:cubicBezTo>
                  <a:cubicBezTo>
                    <a:pt x="279" y="122"/>
                    <a:pt x="245" y="130"/>
                    <a:pt x="219" y="124"/>
                  </a:cubicBezTo>
                  <a:cubicBezTo>
                    <a:pt x="194" y="118"/>
                    <a:pt x="168" y="110"/>
                    <a:pt x="157" y="106"/>
                  </a:cubicBezTo>
                  <a:cubicBezTo>
                    <a:pt x="145" y="103"/>
                    <a:pt x="132" y="99"/>
                    <a:pt x="119" y="106"/>
                  </a:cubicBezTo>
                  <a:cubicBezTo>
                    <a:pt x="99" y="118"/>
                    <a:pt x="79" y="154"/>
                    <a:pt x="117" y="191"/>
                  </a:cubicBezTo>
                  <a:cubicBezTo>
                    <a:pt x="126" y="200"/>
                    <a:pt x="132" y="218"/>
                    <a:pt x="120" y="221"/>
                  </a:cubicBezTo>
                  <a:cubicBezTo>
                    <a:pt x="108" y="223"/>
                    <a:pt x="104" y="226"/>
                    <a:pt x="102" y="233"/>
                  </a:cubicBezTo>
                  <a:cubicBezTo>
                    <a:pt x="89" y="265"/>
                    <a:pt x="59" y="243"/>
                    <a:pt x="46" y="264"/>
                  </a:cubicBezTo>
                  <a:cubicBezTo>
                    <a:pt x="41" y="271"/>
                    <a:pt x="49" y="277"/>
                    <a:pt x="47" y="289"/>
                  </a:cubicBezTo>
                  <a:cubicBezTo>
                    <a:pt x="45" y="308"/>
                    <a:pt x="24" y="306"/>
                    <a:pt x="16" y="318"/>
                  </a:cubicBezTo>
                  <a:cubicBezTo>
                    <a:pt x="0" y="339"/>
                    <a:pt x="26" y="349"/>
                    <a:pt x="12" y="372"/>
                  </a:cubicBezTo>
                  <a:cubicBezTo>
                    <a:pt x="5" y="383"/>
                    <a:pt x="9" y="398"/>
                    <a:pt x="26" y="416"/>
                  </a:cubicBezTo>
                  <a:cubicBezTo>
                    <a:pt x="43" y="435"/>
                    <a:pt x="47" y="457"/>
                    <a:pt x="47" y="469"/>
                  </a:cubicBezTo>
                  <a:cubicBezTo>
                    <a:pt x="47" y="480"/>
                    <a:pt x="42" y="493"/>
                    <a:pt x="4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31">
              <a:extLst>
                <a:ext uri="{FF2B5EF4-FFF2-40B4-BE49-F238E27FC236}">
                  <a16:creationId xmlns:a16="http://schemas.microsoft.com/office/drawing/2014/main" id="{A3A6B45F-A916-49A5-AADA-C23B79A15549}"/>
                </a:ext>
              </a:extLst>
            </p:cNvPr>
            <p:cNvSpPr>
              <a:spLocks/>
            </p:cNvSpPr>
            <p:nvPr/>
          </p:nvSpPr>
          <p:spPr bwMode="auto">
            <a:xfrm>
              <a:off x="8051496" y="2276912"/>
              <a:ext cx="398463" cy="268288"/>
            </a:xfrm>
            <a:custGeom>
              <a:avLst/>
              <a:gdLst>
                <a:gd name="T0" fmla="*/ 162 w 162"/>
                <a:gd name="T1" fmla="*/ 95 h 109"/>
                <a:gd name="T2" fmla="*/ 161 w 162"/>
                <a:gd name="T3" fmla="*/ 91 h 109"/>
                <a:gd name="T4" fmla="*/ 134 w 162"/>
                <a:gd name="T5" fmla="*/ 48 h 109"/>
                <a:gd name="T6" fmla="*/ 129 w 162"/>
                <a:gd name="T7" fmla="*/ 30 h 109"/>
                <a:gd name="T8" fmla="*/ 114 w 162"/>
                <a:gd name="T9" fmla="*/ 14 h 109"/>
                <a:gd name="T10" fmla="*/ 100 w 162"/>
                <a:gd name="T11" fmla="*/ 9 h 109"/>
                <a:gd name="T12" fmla="*/ 67 w 162"/>
                <a:gd name="T13" fmla="*/ 1 h 109"/>
                <a:gd name="T14" fmla="*/ 4 w 162"/>
                <a:gd name="T15" fmla="*/ 33 h 109"/>
                <a:gd name="T16" fmla="*/ 2 w 162"/>
                <a:gd name="T17" fmla="*/ 38 h 109"/>
                <a:gd name="T18" fmla="*/ 14 w 162"/>
                <a:gd name="T19" fmla="*/ 51 h 109"/>
                <a:gd name="T20" fmla="*/ 25 w 162"/>
                <a:gd name="T21" fmla="*/ 56 h 109"/>
                <a:gd name="T22" fmla="*/ 27 w 162"/>
                <a:gd name="T23" fmla="*/ 65 h 109"/>
                <a:gd name="T24" fmla="*/ 27 w 162"/>
                <a:gd name="T25" fmla="*/ 75 h 109"/>
                <a:gd name="T26" fmla="*/ 36 w 162"/>
                <a:gd name="T27" fmla="*/ 79 h 109"/>
                <a:gd name="T28" fmla="*/ 39 w 162"/>
                <a:gd name="T29" fmla="*/ 72 h 109"/>
                <a:gd name="T30" fmla="*/ 47 w 162"/>
                <a:gd name="T31" fmla="*/ 63 h 109"/>
                <a:gd name="T32" fmla="*/ 59 w 162"/>
                <a:gd name="T33" fmla="*/ 65 h 109"/>
                <a:gd name="T34" fmla="*/ 68 w 162"/>
                <a:gd name="T35" fmla="*/ 73 h 109"/>
                <a:gd name="T36" fmla="*/ 76 w 162"/>
                <a:gd name="T37" fmla="*/ 69 h 109"/>
                <a:gd name="T38" fmla="*/ 89 w 162"/>
                <a:gd name="T39" fmla="*/ 63 h 109"/>
                <a:gd name="T40" fmla="*/ 89 w 162"/>
                <a:gd name="T41" fmla="*/ 64 h 109"/>
                <a:gd name="T42" fmla="*/ 91 w 162"/>
                <a:gd name="T43" fmla="*/ 72 h 109"/>
                <a:gd name="T44" fmla="*/ 85 w 162"/>
                <a:gd name="T45" fmla="*/ 79 h 109"/>
                <a:gd name="T46" fmla="*/ 77 w 162"/>
                <a:gd name="T47" fmla="*/ 93 h 109"/>
                <a:gd name="T48" fmla="*/ 78 w 162"/>
                <a:gd name="T49" fmla="*/ 101 h 109"/>
                <a:gd name="T50" fmla="*/ 82 w 162"/>
                <a:gd name="T51" fmla="*/ 103 h 109"/>
                <a:gd name="T52" fmla="*/ 153 w 162"/>
                <a:gd name="T53" fmla="*/ 103 h 109"/>
                <a:gd name="T54" fmla="*/ 162 w 162"/>
                <a:gd name="T55"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 h="109">
                  <a:moveTo>
                    <a:pt x="162" y="95"/>
                  </a:moveTo>
                  <a:cubicBezTo>
                    <a:pt x="162" y="94"/>
                    <a:pt x="161" y="92"/>
                    <a:pt x="161" y="91"/>
                  </a:cubicBezTo>
                  <a:cubicBezTo>
                    <a:pt x="154" y="76"/>
                    <a:pt x="140" y="64"/>
                    <a:pt x="134" y="48"/>
                  </a:cubicBezTo>
                  <a:cubicBezTo>
                    <a:pt x="132" y="42"/>
                    <a:pt x="131" y="36"/>
                    <a:pt x="129" y="30"/>
                  </a:cubicBezTo>
                  <a:cubicBezTo>
                    <a:pt x="126" y="23"/>
                    <a:pt x="121" y="18"/>
                    <a:pt x="114" y="14"/>
                  </a:cubicBezTo>
                  <a:cubicBezTo>
                    <a:pt x="110" y="11"/>
                    <a:pt x="105" y="10"/>
                    <a:pt x="100" y="9"/>
                  </a:cubicBezTo>
                  <a:cubicBezTo>
                    <a:pt x="89" y="5"/>
                    <a:pt x="79" y="2"/>
                    <a:pt x="67" y="1"/>
                  </a:cubicBezTo>
                  <a:cubicBezTo>
                    <a:pt x="43" y="0"/>
                    <a:pt x="18" y="12"/>
                    <a:pt x="4" y="33"/>
                  </a:cubicBezTo>
                  <a:cubicBezTo>
                    <a:pt x="3" y="34"/>
                    <a:pt x="2" y="36"/>
                    <a:pt x="2" y="38"/>
                  </a:cubicBezTo>
                  <a:cubicBezTo>
                    <a:pt x="0" y="44"/>
                    <a:pt x="7" y="49"/>
                    <a:pt x="14" y="51"/>
                  </a:cubicBezTo>
                  <a:cubicBezTo>
                    <a:pt x="18" y="52"/>
                    <a:pt x="22" y="53"/>
                    <a:pt x="25" y="56"/>
                  </a:cubicBezTo>
                  <a:cubicBezTo>
                    <a:pt x="27" y="58"/>
                    <a:pt x="27" y="62"/>
                    <a:pt x="27" y="65"/>
                  </a:cubicBezTo>
                  <a:cubicBezTo>
                    <a:pt x="26" y="69"/>
                    <a:pt x="26" y="72"/>
                    <a:pt x="27" y="75"/>
                  </a:cubicBezTo>
                  <a:cubicBezTo>
                    <a:pt x="29" y="78"/>
                    <a:pt x="33" y="80"/>
                    <a:pt x="36" y="79"/>
                  </a:cubicBezTo>
                  <a:cubicBezTo>
                    <a:pt x="38" y="77"/>
                    <a:pt x="38" y="75"/>
                    <a:pt x="39" y="72"/>
                  </a:cubicBezTo>
                  <a:cubicBezTo>
                    <a:pt x="40" y="68"/>
                    <a:pt x="43" y="65"/>
                    <a:pt x="47" y="63"/>
                  </a:cubicBezTo>
                  <a:cubicBezTo>
                    <a:pt x="51" y="61"/>
                    <a:pt x="56" y="62"/>
                    <a:pt x="59" y="65"/>
                  </a:cubicBezTo>
                  <a:cubicBezTo>
                    <a:pt x="62" y="67"/>
                    <a:pt x="64" y="72"/>
                    <a:pt x="68" y="73"/>
                  </a:cubicBezTo>
                  <a:cubicBezTo>
                    <a:pt x="71" y="73"/>
                    <a:pt x="73" y="71"/>
                    <a:pt x="76" y="69"/>
                  </a:cubicBezTo>
                  <a:cubicBezTo>
                    <a:pt x="80" y="66"/>
                    <a:pt x="84" y="64"/>
                    <a:pt x="89" y="63"/>
                  </a:cubicBezTo>
                  <a:cubicBezTo>
                    <a:pt x="89" y="64"/>
                    <a:pt x="89" y="64"/>
                    <a:pt x="89" y="64"/>
                  </a:cubicBezTo>
                  <a:cubicBezTo>
                    <a:pt x="92" y="66"/>
                    <a:pt x="92" y="70"/>
                    <a:pt x="91" y="72"/>
                  </a:cubicBezTo>
                  <a:cubicBezTo>
                    <a:pt x="89" y="75"/>
                    <a:pt x="87" y="77"/>
                    <a:pt x="85" y="79"/>
                  </a:cubicBezTo>
                  <a:cubicBezTo>
                    <a:pt x="82" y="83"/>
                    <a:pt x="79" y="88"/>
                    <a:pt x="77" y="93"/>
                  </a:cubicBezTo>
                  <a:cubicBezTo>
                    <a:pt x="76" y="96"/>
                    <a:pt x="76" y="99"/>
                    <a:pt x="78" y="101"/>
                  </a:cubicBezTo>
                  <a:cubicBezTo>
                    <a:pt x="79" y="102"/>
                    <a:pt x="80" y="102"/>
                    <a:pt x="82" y="103"/>
                  </a:cubicBezTo>
                  <a:cubicBezTo>
                    <a:pt x="105" y="109"/>
                    <a:pt x="130" y="109"/>
                    <a:pt x="153" y="103"/>
                  </a:cubicBezTo>
                  <a:cubicBezTo>
                    <a:pt x="157" y="102"/>
                    <a:pt x="162" y="100"/>
                    <a:pt x="162"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32">
              <a:extLst>
                <a:ext uri="{FF2B5EF4-FFF2-40B4-BE49-F238E27FC236}">
                  <a16:creationId xmlns:a16="http://schemas.microsoft.com/office/drawing/2014/main" id="{301775FD-D2C2-45C5-98FE-CEA0A2BA33E0}"/>
                </a:ext>
              </a:extLst>
            </p:cNvPr>
            <p:cNvSpPr>
              <a:spLocks/>
            </p:cNvSpPr>
            <p:nvPr/>
          </p:nvSpPr>
          <p:spPr bwMode="auto">
            <a:xfrm>
              <a:off x="7930846" y="2407087"/>
              <a:ext cx="176213" cy="103188"/>
            </a:xfrm>
            <a:custGeom>
              <a:avLst/>
              <a:gdLst>
                <a:gd name="T0" fmla="*/ 69 w 72"/>
                <a:gd name="T1" fmla="*/ 34 h 42"/>
                <a:gd name="T2" fmla="*/ 72 w 72"/>
                <a:gd name="T3" fmla="*/ 28 h 42"/>
                <a:gd name="T4" fmla="*/ 70 w 72"/>
                <a:gd name="T5" fmla="*/ 23 h 42"/>
                <a:gd name="T6" fmla="*/ 66 w 72"/>
                <a:gd name="T7" fmla="*/ 14 h 42"/>
                <a:gd name="T8" fmla="*/ 50 w 72"/>
                <a:gd name="T9" fmla="*/ 5 h 42"/>
                <a:gd name="T10" fmla="*/ 31 w 72"/>
                <a:gd name="T11" fmla="*/ 3 h 42"/>
                <a:gd name="T12" fmla="*/ 13 w 72"/>
                <a:gd name="T13" fmla="*/ 1 h 42"/>
                <a:gd name="T14" fmla="*/ 1 w 72"/>
                <a:gd name="T15" fmla="*/ 12 h 42"/>
                <a:gd name="T16" fmla="*/ 8 w 72"/>
                <a:gd name="T17" fmla="*/ 24 h 42"/>
                <a:gd name="T18" fmla="*/ 23 w 72"/>
                <a:gd name="T19" fmla="*/ 30 h 42"/>
                <a:gd name="T20" fmla="*/ 46 w 72"/>
                <a:gd name="T21" fmla="*/ 41 h 42"/>
                <a:gd name="T22" fmla="*/ 69 w 72"/>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42">
                  <a:moveTo>
                    <a:pt x="69" y="34"/>
                  </a:moveTo>
                  <a:cubicBezTo>
                    <a:pt x="70" y="33"/>
                    <a:pt x="72" y="30"/>
                    <a:pt x="72" y="28"/>
                  </a:cubicBezTo>
                  <a:cubicBezTo>
                    <a:pt x="72" y="26"/>
                    <a:pt x="71" y="24"/>
                    <a:pt x="70" y="23"/>
                  </a:cubicBezTo>
                  <a:cubicBezTo>
                    <a:pt x="69" y="20"/>
                    <a:pt x="68" y="17"/>
                    <a:pt x="66" y="14"/>
                  </a:cubicBezTo>
                  <a:cubicBezTo>
                    <a:pt x="63" y="9"/>
                    <a:pt x="56" y="6"/>
                    <a:pt x="50" y="5"/>
                  </a:cubicBezTo>
                  <a:cubicBezTo>
                    <a:pt x="44" y="3"/>
                    <a:pt x="37" y="3"/>
                    <a:pt x="31" y="3"/>
                  </a:cubicBezTo>
                  <a:cubicBezTo>
                    <a:pt x="25" y="2"/>
                    <a:pt x="19" y="0"/>
                    <a:pt x="13" y="1"/>
                  </a:cubicBezTo>
                  <a:cubicBezTo>
                    <a:pt x="7" y="2"/>
                    <a:pt x="1" y="6"/>
                    <a:pt x="1" y="12"/>
                  </a:cubicBezTo>
                  <a:cubicBezTo>
                    <a:pt x="0" y="17"/>
                    <a:pt x="4" y="22"/>
                    <a:pt x="8" y="24"/>
                  </a:cubicBezTo>
                  <a:cubicBezTo>
                    <a:pt x="13" y="27"/>
                    <a:pt x="18" y="28"/>
                    <a:pt x="23" y="30"/>
                  </a:cubicBezTo>
                  <a:cubicBezTo>
                    <a:pt x="30" y="33"/>
                    <a:pt x="39" y="37"/>
                    <a:pt x="46" y="41"/>
                  </a:cubicBezTo>
                  <a:cubicBezTo>
                    <a:pt x="54" y="42"/>
                    <a:pt x="62" y="40"/>
                    <a:pt x="6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33">
              <a:extLst>
                <a:ext uri="{FF2B5EF4-FFF2-40B4-BE49-F238E27FC236}">
                  <a16:creationId xmlns:a16="http://schemas.microsoft.com/office/drawing/2014/main" id="{49318DBF-F7F8-4E54-9E1B-8F67114A5CBA}"/>
                </a:ext>
              </a:extLst>
            </p:cNvPr>
            <p:cNvSpPr>
              <a:spLocks/>
            </p:cNvSpPr>
            <p:nvPr/>
          </p:nvSpPr>
          <p:spPr bwMode="auto">
            <a:xfrm>
              <a:off x="8384871" y="2222937"/>
              <a:ext cx="219075" cy="276225"/>
            </a:xfrm>
            <a:custGeom>
              <a:avLst/>
              <a:gdLst>
                <a:gd name="T0" fmla="*/ 64 w 89"/>
                <a:gd name="T1" fmla="*/ 61 h 112"/>
                <a:gd name="T2" fmla="*/ 77 w 89"/>
                <a:gd name="T3" fmla="*/ 53 h 112"/>
                <a:gd name="T4" fmla="*/ 82 w 89"/>
                <a:gd name="T5" fmla="*/ 44 h 112"/>
                <a:gd name="T6" fmla="*/ 81 w 89"/>
                <a:gd name="T7" fmla="*/ 23 h 112"/>
                <a:gd name="T8" fmla="*/ 86 w 89"/>
                <a:gd name="T9" fmla="*/ 14 h 112"/>
                <a:gd name="T10" fmla="*/ 86 w 89"/>
                <a:gd name="T11" fmla="*/ 3 h 112"/>
                <a:gd name="T12" fmla="*/ 72 w 89"/>
                <a:gd name="T13" fmla="*/ 5 h 112"/>
                <a:gd name="T14" fmla="*/ 58 w 89"/>
                <a:gd name="T15" fmla="*/ 14 h 112"/>
                <a:gd name="T16" fmla="*/ 54 w 89"/>
                <a:gd name="T17" fmla="*/ 16 h 112"/>
                <a:gd name="T18" fmla="*/ 49 w 89"/>
                <a:gd name="T19" fmla="*/ 15 h 112"/>
                <a:gd name="T20" fmla="*/ 34 w 89"/>
                <a:gd name="T21" fmla="*/ 8 h 112"/>
                <a:gd name="T22" fmla="*/ 22 w 89"/>
                <a:gd name="T23" fmla="*/ 5 h 112"/>
                <a:gd name="T24" fmla="*/ 10 w 89"/>
                <a:gd name="T25" fmla="*/ 8 h 112"/>
                <a:gd name="T26" fmla="*/ 5 w 89"/>
                <a:gd name="T27" fmla="*/ 32 h 112"/>
                <a:gd name="T28" fmla="*/ 1 w 89"/>
                <a:gd name="T29" fmla="*/ 41 h 112"/>
                <a:gd name="T30" fmla="*/ 7 w 89"/>
                <a:gd name="T31" fmla="*/ 57 h 112"/>
                <a:gd name="T32" fmla="*/ 18 w 89"/>
                <a:gd name="T33" fmla="*/ 69 h 112"/>
                <a:gd name="T34" fmla="*/ 24 w 89"/>
                <a:gd name="T35" fmla="*/ 84 h 112"/>
                <a:gd name="T36" fmla="*/ 41 w 89"/>
                <a:gd name="T37" fmla="*/ 110 h 112"/>
                <a:gd name="T38" fmla="*/ 45 w 89"/>
                <a:gd name="T39" fmla="*/ 112 h 112"/>
                <a:gd name="T40" fmla="*/ 49 w 89"/>
                <a:gd name="T41" fmla="*/ 110 h 112"/>
                <a:gd name="T42" fmla="*/ 47 w 89"/>
                <a:gd name="T43" fmla="*/ 111 h 112"/>
                <a:gd name="T44" fmla="*/ 59 w 89"/>
                <a:gd name="T45" fmla="*/ 82 h 112"/>
                <a:gd name="T46" fmla="*/ 64 w 89"/>
                <a:gd name="T47" fmla="*/ 6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112">
                  <a:moveTo>
                    <a:pt x="64" y="61"/>
                  </a:moveTo>
                  <a:cubicBezTo>
                    <a:pt x="68" y="58"/>
                    <a:pt x="73" y="56"/>
                    <a:pt x="77" y="53"/>
                  </a:cubicBezTo>
                  <a:cubicBezTo>
                    <a:pt x="80" y="51"/>
                    <a:pt x="82" y="47"/>
                    <a:pt x="82" y="44"/>
                  </a:cubicBezTo>
                  <a:cubicBezTo>
                    <a:pt x="83" y="37"/>
                    <a:pt x="79" y="30"/>
                    <a:pt x="81" y="23"/>
                  </a:cubicBezTo>
                  <a:cubicBezTo>
                    <a:pt x="82" y="20"/>
                    <a:pt x="85" y="17"/>
                    <a:pt x="86" y="14"/>
                  </a:cubicBezTo>
                  <a:cubicBezTo>
                    <a:pt x="88" y="10"/>
                    <a:pt x="89" y="6"/>
                    <a:pt x="86" y="3"/>
                  </a:cubicBezTo>
                  <a:cubicBezTo>
                    <a:pt x="82" y="0"/>
                    <a:pt x="76" y="2"/>
                    <a:pt x="72" y="5"/>
                  </a:cubicBezTo>
                  <a:cubicBezTo>
                    <a:pt x="67" y="8"/>
                    <a:pt x="63" y="11"/>
                    <a:pt x="58" y="14"/>
                  </a:cubicBezTo>
                  <a:cubicBezTo>
                    <a:pt x="57" y="15"/>
                    <a:pt x="55" y="15"/>
                    <a:pt x="54" y="16"/>
                  </a:cubicBezTo>
                  <a:cubicBezTo>
                    <a:pt x="53" y="16"/>
                    <a:pt x="51" y="15"/>
                    <a:pt x="49" y="15"/>
                  </a:cubicBezTo>
                  <a:cubicBezTo>
                    <a:pt x="44" y="12"/>
                    <a:pt x="39" y="10"/>
                    <a:pt x="34" y="8"/>
                  </a:cubicBezTo>
                  <a:cubicBezTo>
                    <a:pt x="30" y="7"/>
                    <a:pt x="26" y="5"/>
                    <a:pt x="22" y="5"/>
                  </a:cubicBezTo>
                  <a:cubicBezTo>
                    <a:pt x="18" y="4"/>
                    <a:pt x="13" y="5"/>
                    <a:pt x="10" y="8"/>
                  </a:cubicBezTo>
                  <a:cubicBezTo>
                    <a:pt x="5" y="14"/>
                    <a:pt x="8" y="24"/>
                    <a:pt x="5" y="32"/>
                  </a:cubicBezTo>
                  <a:cubicBezTo>
                    <a:pt x="4" y="35"/>
                    <a:pt x="2" y="38"/>
                    <a:pt x="1" y="41"/>
                  </a:cubicBezTo>
                  <a:cubicBezTo>
                    <a:pt x="0" y="47"/>
                    <a:pt x="3" y="52"/>
                    <a:pt x="7" y="57"/>
                  </a:cubicBezTo>
                  <a:cubicBezTo>
                    <a:pt x="10" y="61"/>
                    <a:pt x="15" y="64"/>
                    <a:pt x="18" y="69"/>
                  </a:cubicBezTo>
                  <a:cubicBezTo>
                    <a:pt x="21" y="74"/>
                    <a:pt x="22" y="79"/>
                    <a:pt x="24" y="84"/>
                  </a:cubicBezTo>
                  <a:cubicBezTo>
                    <a:pt x="27" y="94"/>
                    <a:pt x="33" y="103"/>
                    <a:pt x="41" y="110"/>
                  </a:cubicBezTo>
                  <a:cubicBezTo>
                    <a:pt x="42" y="111"/>
                    <a:pt x="44" y="112"/>
                    <a:pt x="45" y="112"/>
                  </a:cubicBezTo>
                  <a:cubicBezTo>
                    <a:pt x="47" y="112"/>
                    <a:pt x="48" y="111"/>
                    <a:pt x="49" y="110"/>
                  </a:cubicBezTo>
                  <a:cubicBezTo>
                    <a:pt x="47" y="111"/>
                    <a:pt x="47" y="111"/>
                    <a:pt x="47" y="111"/>
                  </a:cubicBezTo>
                  <a:cubicBezTo>
                    <a:pt x="53" y="102"/>
                    <a:pt x="58" y="93"/>
                    <a:pt x="59" y="82"/>
                  </a:cubicBezTo>
                  <a:cubicBezTo>
                    <a:pt x="60" y="75"/>
                    <a:pt x="59" y="66"/>
                    <a:pt x="6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nvGrpSpPr>
          <p:cNvPr id="25" name="Grupp 24">
            <a:extLst>
              <a:ext uri="{FF2B5EF4-FFF2-40B4-BE49-F238E27FC236}">
                <a16:creationId xmlns:a16="http://schemas.microsoft.com/office/drawing/2014/main" id="{5676A108-70FC-4686-99E9-CD65FF10FCD3}"/>
              </a:ext>
            </a:extLst>
          </p:cNvPr>
          <p:cNvGrpSpPr/>
          <p:nvPr/>
        </p:nvGrpSpPr>
        <p:grpSpPr>
          <a:xfrm>
            <a:off x="8962578" y="1014546"/>
            <a:ext cx="609094" cy="779225"/>
            <a:chOff x="8173734" y="1179949"/>
            <a:chExt cx="744538" cy="952501"/>
          </a:xfrm>
        </p:grpSpPr>
        <p:sp>
          <p:nvSpPr>
            <p:cNvPr id="46" name="Freeform 11">
              <a:extLst>
                <a:ext uri="{FF2B5EF4-FFF2-40B4-BE49-F238E27FC236}">
                  <a16:creationId xmlns:a16="http://schemas.microsoft.com/office/drawing/2014/main" id="{37B6E7EB-46E9-4099-AE35-F1046CDDF41E}"/>
                </a:ext>
              </a:extLst>
            </p:cNvPr>
            <p:cNvSpPr>
              <a:spLocks/>
            </p:cNvSpPr>
            <p:nvPr/>
          </p:nvSpPr>
          <p:spPr bwMode="auto">
            <a:xfrm>
              <a:off x="8173734" y="1197412"/>
              <a:ext cx="698500" cy="808038"/>
            </a:xfrm>
            <a:custGeom>
              <a:avLst/>
              <a:gdLst>
                <a:gd name="T0" fmla="*/ 34 w 284"/>
                <a:gd name="T1" fmla="*/ 145 h 329"/>
                <a:gd name="T2" fmla="*/ 81 w 284"/>
                <a:gd name="T3" fmla="*/ 159 h 329"/>
                <a:gd name="T4" fmla="*/ 43 w 284"/>
                <a:gd name="T5" fmla="*/ 187 h 329"/>
                <a:gd name="T6" fmla="*/ 23 w 284"/>
                <a:gd name="T7" fmla="*/ 255 h 329"/>
                <a:gd name="T8" fmla="*/ 39 w 284"/>
                <a:gd name="T9" fmla="*/ 277 h 329"/>
                <a:gd name="T10" fmla="*/ 53 w 284"/>
                <a:gd name="T11" fmla="*/ 302 h 329"/>
                <a:gd name="T12" fmla="*/ 87 w 284"/>
                <a:gd name="T13" fmla="*/ 327 h 329"/>
                <a:gd name="T14" fmla="*/ 109 w 284"/>
                <a:gd name="T15" fmla="*/ 293 h 329"/>
                <a:gd name="T16" fmla="*/ 126 w 284"/>
                <a:gd name="T17" fmla="*/ 275 h 329"/>
                <a:gd name="T18" fmla="*/ 177 w 284"/>
                <a:gd name="T19" fmla="*/ 262 h 329"/>
                <a:gd name="T20" fmla="*/ 200 w 284"/>
                <a:gd name="T21" fmla="*/ 186 h 329"/>
                <a:gd name="T22" fmla="*/ 232 w 284"/>
                <a:gd name="T23" fmla="*/ 168 h 329"/>
                <a:gd name="T24" fmla="*/ 226 w 284"/>
                <a:gd name="T25" fmla="*/ 209 h 329"/>
                <a:gd name="T26" fmla="*/ 263 w 284"/>
                <a:gd name="T27" fmla="*/ 196 h 329"/>
                <a:gd name="T28" fmla="*/ 280 w 284"/>
                <a:gd name="T29" fmla="*/ 105 h 329"/>
                <a:gd name="T30" fmla="*/ 252 w 284"/>
                <a:gd name="T31" fmla="*/ 51 h 329"/>
                <a:gd name="T32" fmla="*/ 215 w 284"/>
                <a:gd name="T33" fmla="*/ 44 h 329"/>
                <a:gd name="T34" fmla="*/ 212 w 284"/>
                <a:gd name="T35" fmla="*/ 10 h 329"/>
                <a:gd name="T36" fmla="*/ 160 w 284"/>
                <a:gd name="T37" fmla="*/ 28 h 329"/>
                <a:gd name="T38" fmla="*/ 153 w 284"/>
                <a:gd name="T39" fmla="*/ 62 h 329"/>
                <a:gd name="T40" fmla="*/ 120 w 284"/>
                <a:gd name="T41" fmla="*/ 82 h 329"/>
                <a:gd name="T42" fmla="*/ 69 w 284"/>
                <a:gd name="T43" fmla="*/ 65 h 329"/>
                <a:gd name="T44" fmla="*/ 32 w 284"/>
                <a:gd name="T45" fmla="*/ 65 h 329"/>
                <a:gd name="T46" fmla="*/ 1 w 284"/>
                <a:gd name="T47" fmla="*/ 118 h 329"/>
                <a:gd name="T48" fmla="*/ 34 w 284"/>
                <a:gd name="T49" fmla="*/ 14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329">
                  <a:moveTo>
                    <a:pt x="34" y="145"/>
                  </a:moveTo>
                  <a:cubicBezTo>
                    <a:pt x="53" y="145"/>
                    <a:pt x="80" y="146"/>
                    <a:pt x="81" y="159"/>
                  </a:cubicBezTo>
                  <a:cubicBezTo>
                    <a:pt x="82" y="171"/>
                    <a:pt x="68" y="182"/>
                    <a:pt x="43" y="187"/>
                  </a:cubicBezTo>
                  <a:cubicBezTo>
                    <a:pt x="18" y="192"/>
                    <a:pt x="23" y="239"/>
                    <a:pt x="23" y="255"/>
                  </a:cubicBezTo>
                  <a:cubicBezTo>
                    <a:pt x="22" y="271"/>
                    <a:pt x="32" y="275"/>
                    <a:pt x="39" y="277"/>
                  </a:cubicBezTo>
                  <a:cubicBezTo>
                    <a:pt x="45" y="278"/>
                    <a:pt x="52" y="281"/>
                    <a:pt x="53" y="302"/>
                  </a:cubicBezTo>
                  <a:cubicBezTo>
                    <a:pt x="53" y="322"/>
                    <a:pt x="72" y="329"/>
                    <a:pt x="87" y="327"/>
                  </a:cubicBezTo>
                  <a:cubicBezTo>
                    <a:pt x="103" y="325"/>
                    <a:pt x="111" y="304"/>
                    <a:pt x="109" y="293"/>
                  </a:cubicBezTo>
                  <a:cubicBezTo>
                    <a:pt x="107" y="282"/>
                    <a:pt x="112" y="278"/>
                    <a:pt x="126" y="275"/>
                  </a:cubicBezTo>
                  <a:cubicBezTo>
                    <a:pt x="140" y="273"/>
                    <a:pt x="169" y="269"/>
                    <a:pt x="177" y="262"/>
                  </a:cubicBezTo>
                  <a:cubicBezTo>
                    <a:pt x="185" y="254"/>
                    <a:pt x="196" y="196"/>
                    <a:pt x="200" y="186"/>
                  </a:cubicBezTo>
                  <a:cubicBezTo>
                    <a:pt x="205" y="176"/>
                    <a:pt x="220" y="156"/>
                    <a:pt x="232" y="168"/>
                  </a:cubicBezTo>
                  <a:cubicBezTo>
                    <a:pt x="245" y="179"/>
                    <a:pt x="213" y="192"/>
                    <a:pt x="226" y="209"/>
                  </a:cubicBezTo>
                  <a:cubicBezTo>
                    <a:pt x="232" y="218"/>
                    <a:pt x="252" y="207"/>
                    <a:pt x="263" y="196"/>
                  </a:cubicBezTo>
                  <a:cubicBezTo>
                    <a:pt x="271" y="187"/>
                    <a:pt x="275" y="150"/>
                    <a:pt x="280" y="105"/>
                  </a:cubicBezTo>
                  <a:cubicBezTo>
                    <a:pt x="284" y="60"/>
                    <a:pt x="269" y="52"/>
                    <a:pt x="252" y="51"/>
                  </a:cubicBezTo>
                  <a:cubicBezTo>
                    <a:pt x="236" y="51"/>
                    <a:pt x="225" y="55"/>
                    <a:pt x="215" y="44"/>
                  </a:cubicBezTo>
                  <a:cubicBezTo>
                    <a:pt x="205" y="33"/>
                    <a:pt x="224" y="20"/>
                    <a:pt x="212" y="10"/>
                  </a:cubicBezTo>
                  <a:cubicBezTo>
                    <a:pt x="200" y="0"/>
                    <a:pt x="168" y="12"/>
                    <a:pt x="160" y="28"/>
                  </a:cubicBezTo>
                  <a:cubicBezTo>
                    <a:pt x="151" y="45"/>
                    <a:pt x="157" y="51"/>
                    <a:pt x="153" y="62"/>
                  </a:cubicBezTo>
                  <a:cubicBezTo>
                    <a:pt x="149" y="73"/>
                    <a:pt x="133" y="81"/>
                    <a:pt x="120" y="82"/>
                  </a:cubicBezTo>
                  <a:cubicBezTo>
                    <a:pt x="100" y="82"/>
                    <a:pt x="80" y="73"/>
                    <a:pt x="69" y="65"/>
                  </a:cubicBezTo>
                  <a:cubicBezTo>
                    <a:pt x="58" y="57"/>
                    <a:pt x="46" y="53"/>
                    <a:pt x="32" y="65"/>
                  </a:cubicBezTo>
                  <a:cubicBezTo>
                    <a:pt x="19" y="77"/>
                    <a:pt x="0" y="105"/>
                    <a:pt x="1" y="118"/>
                  </a:cubicBezTo>
                  <a:cubicBezTo>
                    <a:pt x="3" y="131"/>
                    <a:pt x="15" y="146"/>
                    <a:pt x="34" y="1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17">
              <a:extLst>
                <a:ext uri="{FF2B5EF4-FFF2-40B4-BE49-F238E27FC236}">
                  <a16:creationId xmlns:a16="http://schemas.microsoft.com/office/drawing/2014/main" id="{DA13CFD3-EB60-4354-B5CF-3A02FE3DB564}"/>
                </a:ext>
              </a:extLst>
            </p:cNvPr>
            <p:cNvSpPr>
              <a:spLocks/>
            </p:cNvSpPr>
            <p:nvPr/>
          </p:nvSpPr>
          <p:spPr bwMode="auto">
            <a:xfrm>
              <a:off x="8796034" y="1179949"/>
              <a:ext cx="122238" cy="134938"/>
            </a:xfrm>
            <a:custGeom>
              <a:avLst/>
              <a:gdLst>
                <a:gd name="T0" fmla="*/ 40 w 50"/>
                <a:gd name="T1" fmla="*/ 41 h 55"/>
                <a:gd name="T2" fmla="*/ 44 w 50"/>
                <a:gd name="T3" fmla="*/ 13 h 55"/>
                <a:gd name="T4" fmla="*/ 24 w 50"/>
                <a:gd name="T5" fmla="*/ 4 h 55"/>
                <a:gd name="T6" fmla="*/ 4 w 50"/>
                <a:gd name="T7" fmla="*/ 25 h 55"/>
                <a:gd name="T8" fmla="*/ 5 w 50"/>
                <a:gd name="T9" fmla="*/ 47 h 55"/>
                <a:gd name="T10" fmla="*/ 40 w 50"/>
                <a:gd name="T11" fmla="*/ 41 h 55"/>
              </a:gdLst>
              <a:ahLst/>
              <a:cxnLst>
                <a:cxn ang="0">
                  <a:pos x="T0" y="T1"/>
                </a:cxn>
                <a:cxn ang="0">
                  <a:pos x="T2" y="T3"/>
                </a:cxn>
                <a:cxn ang="0">
                  <a:pos x="T4" y="T5"/>
                </a:cxn>
                <a:cxn ang="0">
                  <a:pos x="T6" y="T7"/>
                </a:cxn>
                <a:cxn ang="0">
                  <a:pos x="T8" y="T9"/>
                </a:cxn>
                <a:cxn ang="0">
                  <a:pos x="T10" y="T11"/>
                </a:cxn>
              </a:cxnLst>
              <a:rect l="0" t="0" r="r" b="b"/>
              <a:pathLst>
                <a:path w="50" h="55">
                  <a:moveTo>
                    <a:pt x="40" y="41"/>
                  </a:moveTo>
                  <a:cubicBezTo>
                    <a:pt x="50" y="37"/>
                    <a:pt x="45" y="18"/>
                    <a:pt x="44" y="13"/>
                  </a:cubicBezTo>
                  <a:cubicBezTo>
                    <a:pt x="43" y="8"/>
                    <a:pt x="31" y="0"/>
                    <a:pt x="24" y="4"/>
                  </a:cubicBezTo>
                  <a:cubicBezTo>
                    <a:pt x="16" y="8"/>
                    <a:pt x="5" y="16"/>
                    <a:pt x="4" y="25"/>
                  </a:cubicBezTo>
                  <a:cubicBezTo>
                    <a:pt x="4" y="25"/>
                    <a:pt x="0" y="39"/>
                    <a:pt x="5" y="47"/>
                  </a:cubicBezTo>
                  <a:cubicBezTo>
                    <a:pt x="10" y="55"/>
                    <a:pt x="30" y="46"/>
                    <a:pt x="40"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34">
              <a:extLst>
                <a:ext uri="{FF2B5EF4-FFF2-40B4-BE49-F238E27FC236}">
                  <a16:creationId xmlns:a16="http://schemas.microsoft.com/office/drawing/2014/main" id="{9D64564B-F66B-4B40-B1A3-7EEA95914D0A}"/>
                </a:ext>
              </a:extLst>
            </p:cNvPr>
            <p:cNvSpPr>
              <a:spLocks/>
            </p:cNvSpPr>
            <p:nvPr/>
          </p:nvSpPr>
          <p:spPr bwMode="auto">
            <a:xfrm>
              <a:off x="8429321" y="2000687"/>
              <a:ext cx="125413" cy="95250"/>
            </a:xfrm>
            <a:custGeom>
              <a:avLst/>
              <a:gdLst>
                <a:gd name="T0" fmla="*/ 7 w 51"/>
                <a:gd name="T1" fmla="*/ 38 h 39"/>
                <a:gd name="T2" fmla="*/ 12 w 51"/>
                <a:gd name="T3" fmla="*/ 39 h 39"/>
                <a:gd name="T4" fmla="*/ 20 w 51"/>
                <a:gd name="T5" fmla="*/ 38 h 39"/>
                <a:gd name="T6" fmla="*/ 31 w 51"/>
                <a:gd name="T7" fmla="*/ 34 h 39"/>
                <a:gd name="T8" fmla="*/ 40 w 51"/>
                <a:gd name="T9" fmla="*/ 30 h 39"/>
                <a:gd name="T10" fmla="*/ 50 w 51"/>
                <a:gd name="T11" fmla="*/ 24 h 39"/>
                <a:gd name="T12" fmla="*/ 49 w 51"/>
                <a:gd name="T13" fmla="*/ 17 h 39"/>
                <a:gd name="T14" fmla="*/ 45 w 51"/>
                <a:gd name="T15" fmla="*/ 6 h 39"/>
                <a:gd name="T16" fmla="*/ 42 w 51"/>
                <a:gd name="T17" fmla="*/ 1 h 39"/>
                <a:gd name="T18" fmla="*/ 37 w 51"/>
                <a:gd name="T19" fmla="*/ 1 h 39"/>
                <a:gd name="T20" fmla="*/ 16 w 51"/>
                <a:gd name="T21" fmla="*/ 6 h 39"/>
                <a:gd name="T22" fmla="*/ 3 w 51"/>
                <a:gd name="T23" fmla="*/ 14 h 39"/>
                <a:gd name="T24" fmla="*/ 1 w 51"/>
                <a:gd name="T25" fmla="*/ 30 h 39"/>
                <a:gd name="T26" fmla="*/ 7 w 51"/>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39">
                  <a:moveTo>
                    <a:pt x="7" y="38"/>
                  </a:moveTo>
                  <a:cubicBezTo>
                    <a:pt x="9" y="39"/>
                    <a:pt x="11" y="39"/>
                    <a:pt x="12" y="39"/>
                  </a:cubicBezTo>
                  <a:cubicBezTo>
                    <a:pt x="15" y="39"/>
                    <a:pt x="18" y="39"/>
                    <a:pt x="20" y="38"/>
                  </a:cubicBezTo>
                  <a:cubicBezTo>
                    <a:pt x="31" y="34"/>
                    <a:pt x="31" y="34"/>
                    <a:pt x="31" y="34"/>
                  </a:cubicBezTo>
                  <a:cubicBezTo>
                    <a:pt x="34" y="33"/>
                    <a:pt x="37" y="32"/>
                    <a:pt x="40" y="30"/>
                  </a:cubicBezTo>
                  <a:cubicBezTo>
                    <a:pt x="42" y="27"/>
                    <a:pt x="48" y="27"/>
                    <a:pt x="50" y="24"/>
                  </a:cubicBezTo>
                  <a:cubicBezTo>
                    <a:pt x="51" y="22"/>
                    <a:pt x="50" y="19"/>
                    <a:pt x="49" y="17"/>
                  </a:cubicBezTo>
                  <a:cubicBezTo>
                    <a:pt x="48" y="13"/>
                    <a:pt x="46" y="10"/>
                    <a:pt x="45" y="6"/>
                  </a:cubicBezTo>
                  <a:cubicBezTo>
                    <a:pt x="44" y="4"/>
                    <a:pt x="44" y="2"/>
                    <a:pt x="42" y="1"/>
                  </a:cubicBezTo>
                  <a:cubicBezTo>
                    <a:pt x="41" y="1"/>
                    <a:pt x="39" y="0"/>
                    <a:pt x="37" y="1"/>
                  </a:cubicBezTo>
                  <a:cubicBezTo>
                    <a:pt x="30" y="1"/>
                    <a:pt x="23" y="3"/>
                    <a:pt x="16" y="6"/>
                  </a:cubicBezTo>
                  <a:cubicBezTo>
                    <a:pt x="11" y="8"/>
                    <a:pt x="6" y="10"/>
                    <a:pt x="3" y="14"/>
                  </a:cubicBezTo>
                  <a:cubicBezTo>
                    <a:pt x="0" y="18"/>
                    <a:pt x="0" y="25"/>
                    <a:pt x="1" y="30"/>
                  </a:cubicBezTo>
                  <a:cubicBezTo>
                    <a:pt x="2" y="33"/>
                    <a:pt x="4" y="36"/>
                    <a:pt x="7"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35">
              <a:extLst>
                <a:ext uri="{FF2B5EF4-FFF2-40B4-BE49-F238E27FC236}">
                  <a16:creationId xmlns:a16="http://schemas.microsoft.com/office/drawing/2014/main" id="{3C41F0A1-C19C-4107-B7E6-550410E53890}"/>
                </a:ext>
              </a:extLst>
            </p:cNvPr>
            <p:cNvSpPr>
              <a:spLocks/>
            </p:cNvSpPr>
            <p:nvPr/>
          </p:nvSpPr>
          <p:spPr bwMode="auto">
            <a:xfrm>
              <a:off x="8276921" y="2064187"/>
              <a:ext cx="79375" cy="68263"/>
            </a:xfrm>
            <a:custGeom>
              <a:avLst/>
              <a:gdLst>
                <a:gd name="T0" fmla="*/ 2 w 32"/>
                <a:gd name="T1" fmla="*/ 13 h 28"/>
                <a:gd name="T2" fmla="*/ 0 w 32"/>
                <a:gd name="T3" fmla="*/ 19 h 28"/>
                <a:gd name="T4" fmla="*/ 3 w 32"/>
                <a:gd name="T5" fmla="*/ 25 h 28"/>
                <a:gd name="T6" fmla="*/ 16 w 32"/>
                <a:gd name="T7" fmla="*/ 27 h 28"/>
                <a:gd name="T8" fmla="*/ 29 w 32"/>
                <a:gd name="T9" fmla="*/ 18 h 28"/>
                <a:gd name="T10" fmla="*/ 29 w 32"/>
                <a:gd name="T11" fmla="*/ 4 h 28"/>
                <a:gd name="T12" fmla="*/ 27 w 32"/>
                <a:gd name="T13" fmla="*/ 1 h 28"/>
                <a:gd name="T14" fmla="*/ 22 w 32"/>
                <a:gd name="T15" fmla="*/ 0 h 28"/>
                <a:gd name="T16" fmla="*/ 17 w 32"/>
                <a:gd name="T17" fmla="*/ 0 h 28"/>
                <a:gd name="T18" fmla="*/ 9 w 32"/>
                <a:gd name="T19" fmla="*/ 2 h 28"/>
                <a:gd name="T20" fmla="*/ 5 w 32"/>
                <a:gd name="T21" fmla="*/ 8 h 28"/>
                <a:gd name="T22" fmla="*/ 2 w 32"/>
                <a:gd name="T23"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8">
                  <a:moveTo>
                    <a:pt x="2" y="13"/>
                  </a:moveTo>
                  <a:cubicBezTo>
                    <a:pt x="1" y="15"/>
                    <a:pt x="0" y="17"/>
                    <a:pt x="0" y="19"/>
                  </a:cubicBezTo>
                  <a:cubicBezTo>
                    <a:pt x="0" y="21"/>
                    <a:pt x="1" y="23"/>
                    <a:pt x="3" y="25"/>
                  </a:cubicBezTo>
                  <a:cubicBezTo>
                    <a:pt x="7" y="27"/>
                    <a:pt x="11" y="28"/>
                    <a:pt x="16" y="27"/>
                  </a:cubicBezTo>
                  <a:cubicBezTo>
                    <a:pt x="21" y="26"/>
                    <a:pt x="26" y="23"/>
                    <a:pt x="29" y="18"/>
                  </a:cubicBezTo>
                  <a:cubicBezTo>
                    <a:pt x="31" y="14"/>
                    <a:pt x="32" y="8"/>
                    <a:pt x="29" y="4"/>
                  </a:cubicBezTo>
                  <a:cubicBezTo>
                    <a:pt x="29" y="3"/>
                    <a:pt x="28" y="2"/>
                    <a:pt x="27" y="1"/>
                  </a:cubicBezTo>
                  <a:cubicBezTo>
                    <a:pt x="26" y="0"/>
                    <a:pt x="24" y="0"/>
                    <a:pt x="22" y="0"/>
                  </a:cubicBezTo>
                  <a:cubicBezTo>
                    <a:pt x="20" y="0"/>
                    <a:pt x="19" y="0"/>
                    <a:pt x="17" y="0"/>
                  </a:cubicBezTo>
                  <a:cubicBezTo>
                    <a:pt x="14" y="0"/>
                    <a:pt x="12" y="1"/>
                    <a:pt x="9" y="2"/>
                  </a:cubicBezTo>
                  <a:cubicBezTo>
                    <a:pt x="8" y="4"/>
                    <a:pt x="6" y="6"/>
                    <a:pt x="5" y="8"/>
                  </a:cubicBezTo>
                  <a:cubicBezTo>
                    <a:pt x="4" y="10"/>
                    <a:pt x="3" y="12"/>
                    <a:pt x="2"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6" name="Rectangle 36">
            <a:extLst>
              <a:ext uri="{FF2B5EF4-FFF2-40B4-BE49-F238E27FC236}">
                <a16:creationId xmlns:a16="http://schemas.microsoft.com/office/drawing/2014/main" id="{AE861DBE-955C-483B-BCFA-CEA9687A1097}"/>
              </a:ext>
            </a:extLst>
          </p:cNvPr>
          <p:cNvSpPr>
            <a:spLocks noChangeArrowheads="1"/>
          </p:cNvSpPr>
          <p:nvPr/>
        </p:nvSpPr>
        <p:spPr bwMode="auto">
          <a:xfrm>
            <a:off x="9188553" y="1223638"/>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12</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27" name="Rectangle 37">
            <a:extLst>
              <a:ext uri="{FF2B5EF4-FFF2-40B4-BE49-F238E27FC236}">
                <a16:creationId xmlns:a16="http://schemas.microsoft.com/office/drawing/2014/main" id="{CCB78CE2-8E80-465A-84ED-46B3A5175BC3}"/>
              </a:ext>
            </a:extLst>
          </p:cNvPr>
          <p:cNvSpPr>
            <a:spLocks noChangeArrowheads="1"/>
          </p:cNvSpPr>
          <p:nvPr/>
        </p:nvSpPr>
        <p:spPr bwMode="auto">
          <a:xfrm>
            <a:off x="9827517" y="1223638"/>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11</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grpSp>
        <p:nvGrpSpPr>
          <p:cNvPr id="28" name="Grupp 27">
            <a:extLst>
              <a:ext uri="{FF2B5EF4-FFF2-40B4-BE49-F238E27FC236}">
                <a16:creationId xmlns:a16="http://schemas.microsoft.com/office/drawing/2014/main" id="{E403C967-E7CF-4DD7-8CF3-C11170C60A9F}"/>
              </a:ext>
            </a:extLst>
          </p:cNvPr>
          <p:cNvGrpSpPr/>
          <p:nvPr/>
        </p:nvGrpSpPr>
        <p:grpSpPr>
          <a:xfrm>
            <a:off x="8841798" y="2257408"/>
            <a:ext cx="414288" cy="890913"/>
            <a:chOff x="8026096" y="2699187"/>
            <a:chExt cx="506413" cy="1089025"/>
          </a:xfrm>
        </p:grpSpPr>
        <p:sp>
          <p:nvSpPr>
            <p:cNvPr id="40" name="Freeform 18">
              <a:extLst>
                <a:ext uri="{FF2B5EF4-FFF2-40B4-BE49-F238E27FC236}">
                  <a16:creationId xmlns:a16="http://schemas.microsoft.com/office/drawing/2014/main" id="{9C8E281A-48E1-4F06-B8E3-012EADB9C1B3}"/>
                </a:ext>
              </a:extLst>
            </p:cNvPr>
            <p:cNvSpPr>
              <a:spLocks/>
            </p:cNvSpPr>
            <p:nvPr/>
          </p:nvSpPr>
          <p:spPr bwMode="auto">
            <a:xfrm>
              <a:off x="8189609" y="3083362"/>
              <a:ext cx="157163" cy="193675"/>
            </a:xfrm>
            <a:custGeom>
              <a:avLst/>
              <a:gdLst>
                <a:gd name="T0" fmla="*/ 19 w 64"/>
                <a:gd name="T1" fmla="*/ 42 h 79"/>
                <a:gd name="T2" fmla="*/ 28 w 64"/>
                <a:gd name="T3" fmla="*/ 53 h 79"/>
                <a:gd name="T4" fmla="*/ 38 w 64"/>
                <a:gd name="T5" fmla="*/ 61 h 79"/>
                <a:gd name="T6" fmla="*/ 40 w 64"/>
                <a:gd name="T7" fmla="*/ 64 h 79"/>
                <a:gd name="T8" fmla="*/ 45 w 64"/>
                <a:gd name="T9" fmla="*/ 72 h 79"/>
                <a:gd name="T10" fmla="*/ 46 w 64"/>
                <a:gd name="T11" fmla="*/ 72 h 79"/>
                <a:gd name="T12" fmla="*/ 53 w 64"/>
                <a:gd name="T13" fmla="*/ 77 h 79"/>
                <a:gd name="T14" fmla="*/ 56 w 64"/>
                <a:gd name="T15" fmla="*/ 69 h 79"/>
                <a:gd name="T16" fmla="*/ 63 w 64"/>
                <a:gd name="T17" fmla="*/ 52 h 79"/>
                <a:gd name="T18" fmla="*/ 36 w 64"/>
                <a:gd name="T19" fmla="*/ 11 h 79"/>
                <a:gd name="T20" fmla="*/ 25 w 64"/>
                <a:gd name="T21" fmla="*/ 7 h 79"/>
                <a:gd name="T22" fmla="*/ 15 w 64"/>
                <a:gd name="T23" fmla="*/ 3 h 79"/>
                <a:gd name="T24" fmla="*/ 11 w 64"/>
                <a:gd name="T25" fmla="*/ 11 h 79"/>
                <a:gd name="T26" fmla="*/ 6 w 64"/>
                <a:gd name="T27" fmla="*/ 19 h 79"/>
                <a:gd name="T28" fmla="*/ 1 w 64"/>
                <a:gd name="T29" fmla="*/ 21 h 79"/>
                <a:gd name="T30" fmla="*/ 2 w 64"/>
                <a:gd name="T31" fmla="*/ 26 h 79"/>
                <a:gd name="T32" fmla="*/ 19 w 64"/>
                <a:gd name="T33"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79">
                  <a:moveTo>
                    <a:pt x="19" y="42"/>
                  </a:moveTo>
                  <a:cubicBezTo>
                    <a:pt x="21" y="46"/>
                    <a:pt x="24" y="49"/>
                    <a:pt x="28" y="53"/>
                  </a:cubicBezTo>
                  <a:cubicBezTo>
                    <a:pt x="31" y="56"/>
                    <a:pt x="35" y="58"/>
                    <a:pt x="38" y="61"/>
                  </a:cubicBezTo>
                  <a:cubicBezTo>
                    <a:pt x="39" y="62"/>
                    <a:pt x="40" y="63"/>
                    <a:pt x="40" y="64"/>
                  </a:cubicBezTo>
                  <a:cubicBezTo>
                    <a:pt x="42" y="66"/>
                    <a:pt x="44" y="69"/>
                    <a:pt x="45" y="72"/>
                  </a:cubicBezTo>
                  <a:cubicBezTo>
                    <a:pt x="46" y="72"/>
                    <a:pt x="46" y="72"/>
                    <a:pt x="46" y="72"/>
                  </a:cubicBezTo>
                  <a:cubicBezTo>
                    <a:pt x="47" y="75"/>
                    <a:pt x="50" y="79"/>
                    <a:pt x="53" y="77"/>
                  </a:cubicBezTo>
                  <a:cubicBezTo>
                    <a:pt x="55" y="75"/>
                    <a:pt x="55" y="71"/>
                    <a:pt x="56" y="69"/>
                  </a:cubicBezTo>
                  <a:cubicBezTo>
                    <a:pt x="58" y="63"/>
                    <a:pt x="64" y="59"/>
                    <a:pt x="63" y="52"/>
                  </a:cubicBezTo>
                  <a:cubicBezTo>
                    <a:pt x="60" y="36"/>
                    <a:pt x="52" y="17"/>
                    <a:pt x="36" y="11"/>
                  </a:cubicBezTo>
                  <a:cubicBezTo>
                    <a:pt x="32" y="10"/>
                    <a:pt x="28" y="9"/>
                    <a:pt x="25" y="7"/>
                  </a:cubicBezTo>
                  <a:cubicBezTo>
                    <a:pt x="22" y="5"/>
                    <a:pt x="19" y="0"/>
                    <a:pt x="15" y="3"/>
                  </a:cubicBezTo>
                  <a:cubicBezTo>
                    <a:pt x="12" y="5"/>
                    <a:pt x="11" y="9"/>
                    <a:pt x="11" y="11"/>
                  </a:cubicBezTo>
                  <a:cubicBezTo>
                    <a:pt x="10" y="14"/>
                    <a:pt x="9" y="17"/>
                    <a:pt x="6" y="19"/>
                  </a:cubicBezTo>
                  <a:cubicBezTo>
                    <a:pt x="4" y="20"/>
                    <a:pt x="2" y="20"/>
                    <a:pt x="1" y="21"/>
                  </a:cubicBezTo>
                  <a:cubicBezTo>
                    <a:pt x="0" y="23"/>
                    <a:pt x="1" y="25"/>
                    <a:pt x="2" y="26"/>
                  </a:cubicBezTo>
                  <a:cubicBezTo>
                    <a:pt x="8" y="31"/>
                    <a:pt x="14" y="35"/>
                    <a:pt x="19"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19">
              <a:extLst>
                <a:ext uri="{FF2B5EF4-FFF2-40B4-BE49-F238E27FC236}">
                  <a16:creationId xmlns:a16="http://schemas.microsoft.com/office/drawing/2014/main" id="{E197E1C7-478C-4C16-9A53-535627E9ED7C}"/>
                </a:ext>
              </a:extLst>
            </p:cNvPr>
            <p:cNvSpPr>
              <a:spLocks/>
            </p:cNvSpPr>
            <p:nvPr/>
          </p:nvSpPr>
          <p:spPr bwMode="auto">
            <a:xfrm>
              <a:off x="8102296" y="3453249"/>
              <a:ext cx="300038" cy="219075"/>
            </a:xfrm>
            <a:custGeom>
              <a:avLst/>
              <a:gdLst>
                <a:gd name="T0" fmla="*/ 111 w 122"/>
                <a:gd name="T1" fmla="*/ 46 h 89"/>
                <a:gd name="T2" fmla="*/ 111 w 122"/>
                <a:gd name="T3" fmla="*/ 18 h 89"/>
                <a:gd name="T4" fmla="*/ 103 w 122"/>
                <a:gd name="T5" fmla="*/ 12 h 89"/>
                <a:gd name="T6" fmla="*/ 96 w 122"/>
                <a:gd name="T7" fmla="*/ 15 h 89"/>
                <a:gd name="T8" fmla="*/ 90 w 122"/>
                <a:gd name="T9" fmla="*/ 19 h 89"/>
                <a:gd name="T10" fmla="*/ 76 w 122"/>
                <a:gd name="T11" fmla="*/ 17 h 89"/>
                <a:gd name="T12" fmla="*/ 58 w 122"/>
                <a:gd name="T13" fmla="*/ 23 h 89"/>
                <a:gd name="T14" fmla="*/ 46 w 122"/>
                <a:gd name="T15" fmla="*/ 5 h 89"/>
                <a:gd name="T16" fmla="*/ 26 w 122"/>
                <a:gd name="T17" fmla="*/ 0 h 89"/>
                <a:gd name="T18" fmla="*/ 8 w 122"/>
                <a:gd name="T19" fmla="*/ 12 h 89"/>
                <a:gd name="T20" fmla="*/ 1 w 122"/>
                <a:gd name="T21" fmla="*/ 27 h 89"/>
                <a:gd name="T22" fmla="*/ 1 w 122"/>
                <a:gd name="T23" fmla="*/ 28 h 89"/>
                <a:gd name="T24" fmla="*/ 5 w 122"/>
                <a:gd name="T25" fmla="*/ 42 h 89"/>
                <a:gd name="T26" fmla="*/ 20 w 122"/>
                <a:gd name="T27" fmla="*/ 44 h 89"/>
                <a:gd name="T28" fmla="*/ 24 w 122"/>
                <a:gd name="T29" fmla="*/ 38 h 89"/>
                <a:gd name="T30" fmla="*/ 30 w 122"/>
                <a:gd name="T31" fmla="*/ 41 h 89"/>
                <a:gd name="T32" fmla="*/ 36 w 122"/>
                <a:gd name="T33" fmla="*/ 46 h 89"/>
                <a:gd name="T34" fmla="*/ 46 w 122"/>
                <a:gd name="T35" fmla="*/ 56 h 89"/>
                <a:gd name="T36" fmla="*/ 51 w 122"/>
                <a:gd name="T37" fmla="*/ 70 h 89"/>
                <a:gd name="T38" fmla="*/ 57 w 122"/>
                <a:gd name="T39" fmla="*/ 80 h 89"/>
                <a:gd name="T40" fmla="*/ 68 w 122"/>
                <a:gd name="T41" fmla="*/ 83 h 89"/>
                <a:gd name="T42" fmla="*/ 80 w 122"/>
                <a:gd name="T43" fmla="*/ 81 h 89"/>
                <a:gd name="T44" fmla="*/ 89 w 122"/>
                <a:gd name="T45" fmla="*/ 78 h 89"/>
                <a:gd name="T46" fmla="*/ 94 w 122"/>
                <a:gd name="T47" fmla="*/ 81 h 89"/>
                <a:gd name="T48" fmla="*/ 102 w 122"/>
                <a:gd name="T49" fmla="*/ 86 h 89"/>
                <a:gd name="T50" fmla="*/ 116 w 122"/>
                <a:gd name="T51" fmla="*/ 85 h 89"/>
                <a:gd name="T52" fmla="*/ 122 w 122"/>
                <a:gd name="T53" fmla="*/ 79 h 89"/>
                <a:gd name="T54" fmla="*/ 118 w 122"/>
                <a:gd name="T55" fmla="*/ 70 h 89"/>
                <a:gd name="T56" fmla="*/ 111 w 122"/>
                <a:gd name="T57" fmla="*/ 4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2" h="89">
                  <a:moveTo>
                    <a:pt x="111" y="46"/>
                  </a:moveTo>
                  <a:cubicBezTo>
                    <a:pt x="110" y="37"/>
                    <a:pt x="107" y="27"/>
                    <a:pt x="111" y="18"/>
                  </a:cubicBezTo>
                  <a:cubicBezTo>
                    <a:pt x="113" y="13"/>
                    <a:pt x="108" y="12"/>
                    <a:pt x="103" y="12"/>
                  </a:cubicBezTo>
                  <a:cubicBezTo>
                    <a:pt x="101" y="12"/>
                    <a:pt x="98" y="13"/>
                    <a:pt x="96" y="15"/>
                  </a:cubicBezTo>
                  <a:cubicBezTo>
                    <a:pt x="94" y="16"/>
                    <a:pt x="93" y="19"/>
                    <a:pt x="90" y="19"/>
                  </a:cubicBezTo>
                  <a:cubicBezTo>
                    <a:pt x="85" y="21"/>
                    <a:pt x="81" y="16"/>
                    <a:pt x="76" y="17"/>
                  </a:cubicBezTo>
                  <a:cubicBezTo>
                    <a:pt x="71" y="19"/>
                    <a:pt x="64" y="26"/>
                    <a:pt x="58" y="23"/>
                  </a:cubicBezTo>
                  <a:cubicBezTo>
                    <a:pt x="52" y="19"/>
                    <a:pt x="51" y="10"/>
                    <a:pt x="46" y="5"/>
                  </a:cubicBezTo>
                  <a:cubicBezTo>
                    <a:pt x="41" y="1"/>
                    <a:pt x="32" y="0"/>
                    <a:pt x="26" y="0"/>
                  </a:cubicBezTo>
                  <a:cubicBezTo>
                    <a:pt x="18" y="1"/>
                    <a:pt x="12" y="5"/>
                    <a:pt x="8" y="12"/>
                  </a:cubicBezTo>
                  <a:cubicBezTo>
                    <a:pt x="5" y="16"/>
                    <a:pt x="1" y="21"/>
                    <a:pt x="1" y="27"/>
                  </a:cubicBezTo>
                  <a:cubicBezTo>
                    <a:pt x="1" y="27"/>
                    <a:pt x="1" y="27"/>
                    <a:pt x="1" y="28"/>
                  </a:cubicBezTo>
                  <a:cubicBezTo>
                    <a:pt x="0" y="33"/>
                    <a:pt x="2" y="38"/>
                    <a:pt x="5" y="42"/>
                  </a:cubicBezTo>
                  <a:cubicBezTo>
                    <a:pt x="8" y="47"/>
                    <a:pt x="16" y="49"/>
                    <a:pt x="20" y="44"/>
                  </a:cubicBezTo>
                  <a:cubicBezTo>
                    <a:pt x="21" y="43"/>
                    <a:pt x="22" y="38"/>
                    <a:pt x="24" y="38"/>
                  </a:cubicBezTo>
                  <a:cubicBezTo>
                    <a:pt x="26" y="38"/>
                    <a:pt x="28" y="40"/>
                    <a:pt x="30" y="41"/>
                  </a:cubicBezTo>
                  <a:cubicBezTo>
                    <a:pt x="32" y="43"/>
                    <a:pt x="34" y="45"/>
                    <a:pt x="36" y="46"/>
                  </a:cubicBezTo>
                  <a:cubicBezTo>
                    <a:pt x="39" y="50"/>
                    <a:pt x="43" y="53"/>
                    <a:pt x="46" y="56"/>
                  </a:cubicBezTo>
                  <a:cubicBezTo>
                    <a:pt x="50" y="61"/>
                    <a:pt x="50" y="65"/>
                    <a:pt x="51" y="70"/>
                  </a:cubicBezTo>
                  <a:cubicBezTo>
                    <a:pt x="52" y="74"/>
                    <a:pt x="54" y="78"/>
                    <a:pt x="57" y="80"/>
                  </a:cubicBezTo>
                  <a:cubicBezTo>
                    <a:pt x="60" y="83"/>
                    <a:pt x="64" y="83"/>
                    <a:pt x="68" y="83"/>
                  </a:cubicBezTo>
                  <a:cubicBezTo>
                    <a:pt x="72" y="82"/>
                    <a:pt x="76" y="82"/>
                    <a:pt x="80" y="81"/>
                  </a:cubicBezTo>
                  <a:cubicBezTo>
                    <a:pt x="83" y="80"/>
                    <a:pt x="86" y="77"/>
                    <a:pt x="89" y="78"/>
                  </a:cubicBezTo>
                  <a:cubicBezTo>
                    <a:pt x="91" y="79"/>
                    <a:pt x="92" y="80"/>
                    <a:pt x="94" y="81"/>
                  </a:cubicBezTo>
                  <a:cubicBezTo>
                    <a:pt x="97" y="83"/>
                    <a:pt x="99" y="84"/>
                    <a:pt x="102" y="86"/>
                  </a:cubicBezTo>
                  <a:cubicBezTo>
                    <a:pt x="106" y="89"/>
                    <a:pt x="112" y="87"/>
                    <a:pt x="116" y="85"/>
                  </a:cubicBezTo>
                  <a:cubicBezTo>
                    <a:pt x="119" y="84"/>
                    <a:pt x="122" y="82"/>
                    <a:pt x="122" y="79"/>
                  </a:cubicBezTo>
                  <a:cubicBezTo>
                    <a:pt x="122" y="76"/>
                    <a:pt x="119" y="73"/>
                    <a:pt x="118" y="70"/>
                  </a:cubicBezTo>
                  <a:cubicBezTo>
                    <a:pt x="114" y="63"/>
                    <a:pt x="112" y="55"/>
                    <a:pt x="111"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20">
              <a:extLst>
                <a:ext uri="{FF2B5EF4-FFF2-40B4-BE49-F238E27FC236}">
                  <a16:creationId xmlns:a16="http://schemas.microsoft.com/office/drawing/2014/main" id="{69093B62-7F61-4A97-8EB7-353F03E07582}"/>
                </a:ext>
              </a:extLst>
            </p:cNvPr>
            <p:cNvSpPr>
              <a:spLocks/>
            </p:cNvSpPr>
            <p:nvPr/>
          </p:nvSpPr>
          <p:spPr bwMode="auto">
            <a:xfrm>
              <a:off x="8365821" y="2992874"/>
              <a:ext cx="166688" cy="411163"/>
            </a:xfrm>
            <a:custGeom>
              <a:avLst/>
              <a:gdLst>
                <a:gd name="T0" fmla="*/ 48 w 68"/>
                <a:gd name="T1" fmla="*/ 119 h 168"/>
                <a:gd name="T2" fmla="*/ 66 w 68"/>
                <a:gd name="T3" fmla="*/ 74 h 168"/>
                <a:gd name="T4" fmla="*/ 68 w 68"/>
                <a:gd name="T5" fmla="*/ 64 h 168"/>
                <a:gd name="T6" fmla="*/ 63 w 68"/>
                <a:gd name="T7" fmla="*/ 55 h 168"/>
                <a:gd name="T8" fmla="*/ 58 w 68"/>
                <a:gd name="T9" fmla="*/ 52 h 168"/>
                <a:gd name="T10" fmla="*/ 49 w 68"/>
                <a:gd name="T11" fmla="*/ 37 h 168"/>
                <a:gd name="T12" fmla="*/ 49 w 68"/>
                <a:gd name="T13" fmla="*/ 20 h 168"/>
                <a:gd name="T14" fmla="*/ 38 w 68"/>
                <a:gd name="T15" fmla="*/ 1 h 168"/>
                <a:gd name="T16" fmla="*/ 25 w 68"/>
                <a:gd name="T17" fmla="*/ 3 h 168"/>
                <a:gd name="T18" fmla="*/ 14 w 68"/>
                <a:gd name="T19" fmla="*/ 25 h 168"/>
                <a:gd name="T20" fmla="*/ 10 w 68"/>
                <a:gd name="T21" fmla="*/ 47 h 168"/>
                <a:gd name="T22" fmla="*/ 1 w 68"/>
                <a:gd name="T23" fmla="*/ 66 h 168"/>
                <a:gd name="T24" fmla="*/ 4 w 68"/>
                <a:gd name="T25" fmla="*/ 79 h 168"/>
                <a:gd name="T26" fmla="*/ 7 w 68"/>
                <a:gd name="T27" fmla="*/ 111 h 168"/>
                <a:gd name="T28" fmla="*/ 35 w 68"/>
                <a:gd name="T29" fmla="*/ 167 h 168"/>
                <a:gd name="T30" fmla="*/ 40 w 68"/>
                <a:gd name="T31" fmla="*/ 168 h 168"/>
                <a:gd name="T32" fmla="*/ 44 w 68"/>
                <a:gd name="T33" fmla="*/ 162 h 168"/>
                <a:gd name="T34" fmla="*/ 48 w 68"/>
                <a:gd name="T35" fmla="*/ 11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168">
                  <a:moveTo>
                    <a:pt x="48" y="119"/>
                  </a:moveTo>
                  <a:cubicBezTo>
                    <a:pt x="53" y="103"/>
                    <a:pt x="62" y="90"/>
                    <a:pt x="66" y="74"/>
                  </a:cubicBezTo>
                  <a:cubicBezTo>
                    <a:pt x="67" y="71"/>
                    <a:pt x="68" y="67"/>
                    <a:pt x="68" y="64"/>
                  </a:cubicBezTo>
                  <a:cubicBezTo>
                    <a:pt x="68" y="60"/>
                    <a:pt x="66" y="57"/>
                    <a:pt x="63" y="55"/>
                  </a:cubicBezTo>
                  <a:cubicBezTo>
                    <a:pt x="62" y="53"/>
                    <a:pt x="59" y="53"/>
                    <a:pt x="58" y="52"/>
                  </a:cubicBezTo>
                  <a:cubicBezTo>
                    <a:pt x="52" y="49"/>
                    <a:pt x="50" y="43"/>
                    <a:pt x="49" y="37"/>
                  </a:cubicBezTo>
                  <a:cubicBezTo>
                    <a:pt x="48" y="31"/>
                    <a:pt x="49" y="25"/>
                    <a:pt x="49" y="20"/>
                  </a:cubicBezTo>
                  <a:cubicBezTo>
                    <a:pt x="49" y="12"/>
                    <a:pt x="46" y="4"/>
                    <a:pt x="38" y="1"/>
                  </a:cubicBezTo>
                  <a:cubicBezTo>
                    <a:pt x="33" y="0"/>
                    <a:pt x="28" y="0"/>
                    <a:pt x="25" y="3"/>
                  </a:cubicBezTo>
                  <a:cubicBezTo>
                    <a:pt x="17" y="7"/>
                    <a:pt x="14" y="17"/>
                    <a:pt x="14" y="25"/>
                  </a:cubicBezTo>
                  <a:cubicBezTo>
                    <a:pt x="13" y="33"/>
                    <a:pt x="13" y="40"/>
                    <a:pt x="10" y="47"/>
                  </a:cubicBezTo>
                  <a:cubicBezTo>
                    <a:pt x="7" y="53"/>
                    <a:pt x="1" y="59"/>
                    <a:pt x="1" y="66"/>
                  </a:cubicBezTo>
                  <a:cubicBezTo>
                    <a:pt x="0" y="71"/>
                    <a:pt x="2" y="75"/>
                    <a:pt x="4" y="79"/>
                  </a:cubicBezTo>
                  <a:cubicBezTo>
                    <a:pt x="7" y="90"/>
                    <a:pt x="6" y="101"/>
                    <a:pt x="7" y="111"/>
                  </a:cubicBezTo>
                  <a:cubicBezTo>
                    <a:pt x="9" y="132"/>
                    <a:pt x="19" y="153"/>
                    <a:pt x="35" y="167"/>
                  </a:cubicBezTo>
                  <a:cubicBezTo>
                    <a:pt x="36" y="168"/>
                    <a:pt x="38" y="168"/>
                    <a:pt x="40" y="168"/>
                  </a:cubicBezTo>
                  <a:cubicBezTo>
                    <a:pt x="42" y="167"/>
                    <a:pt x="44" y="165"/>
                    <a:pt x="44" y="162"/>
                  </a:cubicBezTo>
                  <a:cubicBezTo>
                    <a:pt x="44" y="147"/>
                    <a:pt x="43" y="134"/>
                    <a:pt x="48" y="1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21">
              <a:extLst>
                <a:ext uri="{FF2B5EF4-FFF2-40B4-BE49-F238E27FC236}">
                  <a16:creationId xmlns:a16="http://schemas.microsoft.com/office/drawing/2014/main" id="{380C5AF2-05D3-4775-8BE9-665CB43506B9}"/>
                </a:ext>
              </a:extLst>
            </p:cNvPr>
            <p:cNvSpPr>
              <a:spLocks/>
            </p:cNvSpPr>
            <p:nvPr/>
          </p:nvSpPr>
          <p:spPr bwMode="auto">
            <a:xfrm>
              <a:off x="8189609" y="3253224"/>
              <a:ext cx="171450" cy="230188"/>
            </a:xfrm>
            <a:custGeom>
              <a:avLst/>
              <a:gdLst>
                <a:gd name="T0" fmla="*/ 69 w 70"/>
                <a:gd name="T1" fmla="*/ 69 h 94"/>
                <a:gd name="T2" fmla="*/ 70 w 70"/>
                <a:gd name="T3" fmla="*/ 66 h 94"/>
                <a:gd name="T4" fmla="*/ 64 w 70"/>
                <a:gd name="T5" fmla="*/ 58 h 94"/>
                <a:gd name="T6" fmla="*/ 42 w 70"/>
                <a:gd name="T7" fmla="*/ 9 h 94"/>
                <a:gd name="T8" fmla="*/ 15 w 70"/>
                <a:gd name="T9" fmla="*/ 4 h 94"/>
                <a:gd name="T10" fmla="*/ 0 w 70"/>
                <a:gd name="T11" fmla="*/ 28 h 94"/>
                <a:gd name="T12" fmla="*/ 5 w 70"/>
                <a:gd name="T13" fmla="*/ 51 h 94"/>
                <a:gd name="T14" fmla="*/ 11 w 70"/>
                <a:gd name="T15" fmla="*/ 78 h 94"/>
                <a:gd name="T16" fmla="*/ 32 w 70"/>
                <a:gd name="T17" fmla="*/ 93 h 94"/>
                <a:gd name="T18" fmla="*/ 47 w 70"/>
                <a:gd name="T19" fmla="*/ 87 h 94"/>
                <a:gd name="T20" fmla="*/ 59 w 70"/>
                <a:gd name="T21" fmla="*/ 80 h 94"/>
                <a:gd name="T22" fmla="*/ 58 w 70"/>
                <a:gd name="T23" fmla="*/ 82 h 94"/>
                <a:gd name="T24" fmla="*/ 69 w 70"/>
                <a:gd name="T25" fmla="*/ 6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94">
                  <a:moveTo>
                    <a:pt x="69" y="69"/>
                  </a:moveTo>
                  <a:cubicBezTo>
                    <a:pt x="69" y="68"/>
                    <a:pt x="70" y="67"/>
                    <a:pt x="70" y="66"/>
                  </a:cubicBezTo>
                  <a:cubicBezTo>
                    <a:pt x="70" y="62"/>
                    <a:pt x="66" y="60"/>
                    <a:pt x="64" y="58"/>
                  </a:cubicBezTo>
                  <a:cubicBezTo>
                    <a:pt x="50" y="47"/>
                    <a:pt x="55" y="23"/>
                    <a:pt x="42" y="9"/>
                  </a:cubicBezTo>
                  <a:cubicBezTo>
                    <a:pt x="36" y="2"/>
                    <a:pt x="24" y="0"/>
                    <a:pt x="15" y="4"/>
                  </a:cubicBezTo>
                  <a:cubicBezTo>
                    <a:pt x="6" y="8"/>
                    <a:pt x="0" y="18"/>
                    <a:pt x="0" y="28"/>
                  </a:cubicBezTo>
                  <a:cubicBezTo>
                    <a:pt x="0" y="36"/>
                    <a:pt x="3" y="43"/>
                    <a:pt x="5" y="51"/>
                  </a:cubicBezTo>
                  <a:cubicBezTo>
                    <a:pt x="7" y="60"/>
                    <a:pt x="8" y="69"/>
                    <a:pt x="11" y="78"/>
                  </a:cubicBezTo>
                  <a:cubicBezTo>
                    <a:pt x="15" y="86"/>
                    <a:pt x="23" y="94"/>
                    <a:pt x="32" y="93"/>
                  </a:cubicBezTo>
                  <a:cubicBezTo>
                    <a:pt x="37" y="93"/>
                    <a:pt x="42" y="90"/>
                    <a:pt x="47" y="87"/>
                  </a:cubicBezTo>
                  <a:cubicBezTo>
                    <a:pt x="51" y="85"/>
                    <a:pt x="55" y="83"/>
                    <a:pt x="59" y="80"/>
                  </a:cubicBezTo>
                  <a:cubicBezTo>
                    <a:pt x="58" y="82"/>
                    <a:pt x="58" y="82"/>
                    <a:pt x="58" y="82"/>
                  </a:cubicBezTo>
                  <a:cubicBezTo>
                    <a:pt x="63" y="78"/>
                    <a:pt x="66" y="74"/>
                    <a:pt x="69" y="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22">
              <a:extLst>
                <a:ext uri="{FF2B5EF4-FFF2-40B4-BE49-F238E27FC236}">
                  <a16:creationId xmlns:a16="http://schemas.microsoft.com/office/drawing/2014/main" id="{ED1BA5B4-A0F8-4812-B15A-2334D166351F}"/>
                </a:ext>
              </a:extLst>
            </p:cNvPr>
            <p:cNvSpPr>
              <a:spLocks/>
            </p:cNvSpPr>
            <p:nvPr/>
          </p:nvSpPr>
          <p:spPr bwMode="auto">
            <a:xfrm>
              <a:off x="8272159" y="3689787"/>
              <a:ext cx="96838" cy="98425"/>
            </a:xfrm>
            <a:custGeom>
              <a:avLst/>
              <a:gdLst>
                <a:gd name="T0" fmla="*/ 32 w 39"/>
                <a:gd name="T1" fmla="*/ 0 h 40"/>
                <a:gd name="T2" fmla="*/ 12 w 39"/>
                <a:gd name="T3" fmla="*/ 6 h 40"/>
                <a:gd name="T4" fmla="*/ 6 w 39"/>
                <a:gd name="T5" fmla="*/ 7 h 40"/>
                <a:gd name="T6" fmla="*/ 1 w 39"/>
                <a:gd name="T7" fmla="*/ 13 h 40"/>
                <a:gd name="T8" fmla="*/ 6 w 39"/>
                <a:gd name="T9" fmla="*/ 29 h 40"/>
                <a:gd name="T10" fmla="*/ 20 w 39"/>
                <a:gd name="T11" fmla="*/ 37 h 40"/>
                <a:gd name="T12" fmla="*/ 22 w 39"/>
                <a:gd name="T13" fmla="*/ 38 h 40"/>
                <a:gd name="T14" fmla="*/ 24 w 39"/>
                <a:gd name="T15" fmla="*/ 40 h 40"/>
                <a:gd name="T16" fmla="*/ 25 w 39"/>
                <a:gd name="T17" fmla="*/ 40 h 40"/>
                <a:gd name="T18" fmla="*/ 27 w 39"/>
                <a:gd name="T19" fmla="*/ 38 h 40"/>
                <a:gd name="T20" fmla="*/ 31 w 39"/>
                <a:gd name="T21" fmla="*/ 34 h 40"/>
                <a:gd name="T22" fmla="*/ 33 w 39"/>
                <a:gd name="T23" fmla="*/ 30 h 40"/>
                <a:gd name="T24" fmla="*/ 34 w 39"/>
                <a:gd name="T25" fmla="*/ 28 h 40"/>
                <a:gd name="T26" fmla="*/ 34 w 39"/>
                <a:gd name="T27" fmla="*/ 26 h 40"/>
                <a:gd name="T28" fmla="*/ 38 w 39"/>
                <a:gd name="T29" fmla="*/ 8 h 40"/>
                <a:gd name="T30" fmla="*/ 39 w 39"/>
                <a:gd name="T31" fmla="*/ 7 h 40"/>
                <a:gd name="T32" fmla="*/ 38 w 39"/>
                <a:gd name="T33" fmla="*/ 3 h 40"/>
                <a:gd name="T34" fmla="*/ 32 w 39"/>
                <a:gd name="T3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0">
                  <a:moveTo>
                    <a:pt x="32" y="0"/>
                  </a:moveTo>
                  <a:cubicBezTo>
                    <a:pt x="25" y="1"/>
                    <a:pt x="19" y="5"/>
                    <a:pt x="12" y="6"/>
                  </a:cubicBezTo>
                  <a:cubicBezTo>
                    <a:pt x="10" y="7"/>
                    <a:pt x="8" y="6"/>
                    <a:pt x="6" y="7"/>
                  </a:cubicBezTo>
                  <a:cubicBezTo>
                    <a:pt x="3" y="8"/>
                    <a:pt x="2" y="11"/>
                    <a:pt x="1" y="13"/>
                  </a:cubicBezTo>
                  <a:cubicBezTo>
                    <a:pt x="0" y="19"/>
                    <a:pt x="2" y="25"/>
                    <a:pt x="6" y="29"/>
                  </a:cubicBezTo>
                  <a:cubicBezTo>
                    <a:pt x="9" y="33"/>
                    <a:pt x="15" y="35"/>
                    <a:pt x="20" y="37"/>
                  </a:cubicBezTo>
                  <a:cubicBezTo>
                    <a:pt x="21" y="37"/>
                    <a:pt x="21" y="37"/>
                    <a:pt x="22" y="38"/>
                  </a:cubicBezTo>
                  <a:cubicBezTo>
                    <a:pt x="22" y="39"/>
                    <a:pt x="23" y="40"/>
                    <a:pt x="24" y="40"/>
                  </a:cubicBezTo>
                  <a:cubicBezTo>
                    <a:pt x="24" y="40"/>
                    <a:pt x="25" y="40"/>
                    <a:pt x="25" y="40"/>
                  </a:cubicBezTo>
                  <a:cubicBezTo>
                    <a:pt x="26" y="40"/>
                    <a:pt x="27" y="39"/>
                    <a:pt x="27" y="38"/>
                  </a:cubicBezTo>
                  <a:cubicBezTo>
                    <a:pt x="28" y="37"/>
                    <a:pt x="30" y="35"/>
                    <a:pt x="31" y="34"/>
                  </a:cubicBezTo>
                  <a:cubicBezTo>
                    <a:pt x="31" y="32"/>
                    <a:pt x="32" y="31"/>
                    <a:pt x="33" y="30"/>
                  </a:cubicBezTo>
                  <a:cubicBezTo>
                    <a:pt x="33" y="29"/>
                    <a:pt x="33" y="28"/>
                    <a:pt x="34" y="28"/>
                  </a:cubicBezTo>
                  <a:cubicBezTo>
                    <a:pt x="34" y="27"/>
                    <a:pt x="34" y="26"/>
                    <a:pt x="34" y="26"/>
                  </a:cubicBezTo>
                  <a:cubicBezTo>
                    <a:pt x="36" y="20"/>
                    <a:pt x="37" y="14"/>
                    <a:pt x="38" y="8"/>
                  </a:cubicBezTo>
                  <a:cubicBezTo>
                    <a:pt x="39" y="8"/>
                    <a:pt x="39" y="7"/>
                    <a:pt x="39" y="7"/>
                  </a:cubicBezTo>
                  <a:cubicBezTo>
                    <a:pt x="39" y="6"/>
                    <a:pt x="39" y="5"/>
                    <a:pt x="38" y="3"/>
                  </a:cubicBezTo>
                  <a:cubicBezTo>
                    <a:pt x="38" y="1"/>
                    <a:pt x="35" y="0"/>
                    <a:pt x="3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23">
              <a:extLst>
                <a:ext uri="{FF2B5EF4-FFF2-40B4-BE49-F238E27FC236}">
                  <a16:creationId xmlns:a16="http://schemas.microsoft.com/office/drawing/2014/main" id="{B57FA739-4B1C-4F73-AC6A-0FA3367B91E6}"/>
                </a:ext>
              </a:extLst>
            </p:cNvPr>
            <p:cNvSpPr>
              <a:spLocks/>
            </p:cNvSpPr>
            <p:nvPr/>
          </p:nvSpPr>
          <p:spPr bwMode="auto">
            <a:xfrm>
              <a:off x="8026096" y="2699187"/>
              <a:ext cx="150813" cy="201613"/>
            </a:xfrm>
            <a:custGeom>
              <a:avLst/>
              <a:gdLst>
                <a:gd name="T0" fmla="*/ 41 w 61"/>
                <a:gd name="T1" fmla="*/ 77 h 82"/>
                <a:gd name="T2" fmla="*/ 58 w 61"/>
                <a:gd name="T3" fmla="*/ 61 h 82"/>
                <a:gd name="T4" fmla="*/ 59 w 61"/>
                <a:gd name="T5" fmla="*/ 59 h 82"/>
                <a:gd name="T6" fmla="*/ 60 w 61"/>
                <a:gd name="T7" fmla="*/ 48 h 82"/>
                <a:gd name="T8" fmla="*/ 54 w 61"/>
                <a:gd name="T9" fmla="*/ 39 h 82"/>
                <a:gd name="T10" fmla="*/ 36 w 61"/>
                <a:gd name="T11" fmla="*/ 14 h 82"/>
                <a:gd name="T12" fmla="*/ 31 w 61"/>
                <a:gd name="T13" fmla="*/ 5 h 82"/>
                <a:gd name="T14" fmla="*/ 21 w 61"/>
                <a:gd name="T15" fmla="*/ 1 h 82"/>
                <a:gd name="T16" fmla="*/ 14 w 61"/>
                <a:gd name="T17" fmla="*/ 6 h 82"/>
                <a:gd name="T18" fmla="*/ 2 w 61"/>
                <a:gd name="T19" fmla="*/ 49 h 82"/>
                <a:gd name="T20" fmla="*/ 7 w 61"/>
                <a:gd name="T21" fmla="*/ 67 h 82"/>
                <a:gd name="T22" fmla="*/ 21 w 61"/>
                <a:gd name="T23" fmla="*/ 80 h 82"/>
                <a:gd name="T24" fmla="*/ 40 w 61"/>
                <a:gd name="T25" fmla="*/ 78 h 82"/>
                <a:gd name="T26" fmla="*/ 41 w 61"/>
                <a:gd name="T2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82">
                  <a:moveTo>
                    <a:pt x="41" y="77"/>
                  </a:moveTo>
                  <a:cubicBezTo>
                    <a:pt x="48" y="74"/>
                    <a:pt x="54" y="68"/>
                    <a:pt x="58" y="61"/>
                  </a:cubicBezTo>
                  <a:cubicBezTo>
                    <a:pt x="58" y="60"/>
                    <a:pt x="58" y="59"/>
                    <a:pt x="59" y="59"/>
                  </a:cubicBezTo>
                  <a:cubicBezTo>
                    <a:pt x="60" y="55"/>
                    <a:pt x="61" y="51"/>
                    <a:pt x="60" y="48"/>
                  </a:cubicBezTo>
                  <a:cubicBezTo>
                    <a:pt x="59" y="45"/>
                    <a:pt x="56" y="42"/>
                    <a:pt x="54" y="39"/>
                  </a:cubicBezTo>
                  <a:cubicBezTo>
                    <a:pt x="47" y="32"/>
                    <a:pt x="41" y="23"/>
                    <a:pt x="36" y="14"/>
                  </a:cubicBezTo>
                  <a:cubicBezTo>
                    <a:pt x="35" y="11"/>
                    <a:pt x="33" y="8"/>
                    <a:pt x="31" y="5"/>
                  </a:cubicBezTo>
                  <a:cubicBezTo>
                    <a:pt x="28" y="2"/>
                    <a:pt x="25" y="0"/>
                    <a:pt x="21" y="1"/>
                  </a:cubicBezTo>
                  <a:cubicBezTo>
                    <a:pt x="18" y="2"/>
                    <a:pt x="16" y="4"/>
                    <a:pt x="14" y="6"/>
                  </a:cubicBezTo>
                  <a:cubicBezTo>
                    <a:pt x="4" y="17"/>
                    <a:pt x="0" y="34"/>
                    <a:pt x="2" y="49"/>
                  </a:cubicBezTo>
                  <a:cubicBezTo>
                    <a:pt x="3" y="55"/>
                    <a:pt x="4" y="62"/>
                    <a:pt x="7" y="67"/>
                  </a:cubicBezTo>
                  <a:cubicBezTo>
                    <a:pt x="10" y="73"/>
                    <a:pt x="15" y="77"/>
                    <a:pt x="21" y="80"/>
                  </a:cubicBezTo>
                  <a:cubicBezTo>
                    <a:pt x="27" y="82"/>
                    <a:pt x="35" y="82"/>
                    <a:pt x="40" y="78"/>
                  </a:cubicBezTo>
                  <a:lnTo>
                    <a:pt x="41"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9" name="Rectangle 38">
            <a:extLst>
              <a:ext uri="{FF2B5EF4-FFF2-40B4-BE49-F238E27FC236}">
                <a16:creationId xmlns:a16="http://schemas.microsoft.com/office/drawing/2014/main" id="{7DF7F3EE-6FE6-4B2A-B201-E008950231FE}"/>
              </a:ext>
            </a:extLst>
          </p:cNvPr>
          <p:cNvSpPr>
            <a:spLocks noChangeArrowheads="1"/>
          </p:cNvSpPr>
          <p:nvPr/>
        </p:nvSpPr>
        <p:spPr bwMode="auto">
          <a:xfrm>
            <a:off x="8793747" y="2632734"/>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1D1D1B"/>
                </a:solidFill>
                <a:effectLst/>
                <a:latin typeface="Franklin Gothic Book" panose="020B0503020102020204" pitchFamily="34" charset="0"/>
              </a:rPr>
              <a:t>13</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0" name="Rectangle 39">
            <a:extLst>
              <a:ext uri="{FF2B5EF4-FFF2-40B4-BE49-F238E27FC236}">
                <a16:creationId xmlns:a16="http://schemas.microsoft.com/office/drawing/2014/main" id="{D3666EBE-6954-408F-B4D1-3DDFBFFBF0F3}"/>
              </a:ext>
            </a:extLst>
          </p:cNvPr>
          <p:cNvSpPr>
            <a:spLocks noChangeArrowheads="1"/>
          </p:cNvSpPr>
          <p:nvPr/>
        </p:nvSpPr>
        <p:spPr bwMode="auto">
          <a:xfrm>
            <a:off x="10285960" y="2602864"/>
            <a:ext cx="123270"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10</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1" name="Rectangle 40">
            <a:extLst>
              <a:ext uri="{FF2B5EF4-FFF2-40B4-BE49-F238E27FC236}">
                <a16:creationId xmlns:a16="http://schemas.microsoft.com/office/drawing/2014/main" id="{67970E82-BD20-458A-A316-2CB7EB6E3D0A}"/>
              </a:ext>
            </a:extLst>
          </p:cNvPr>
          <p:cNvSpPr>
            <a:spLocks noChangeArrowheads="1"/>
          </p:cNvSpPr>
          <p:nvPr/>
        </p:nvSpPr>
        <p:spPr bwMode="auto">
          <a:xfrm>
            <a:off x="9674270" y="1823640"/>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6</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2" name="Rectangle 41">
            <a:extLst>
              <a:ext uri="{FF2B5EF4-FFF2-40B4-BE49-F238E27FC236}">
                <a16:creationId xmlns:a16="http://schemas.microsoft.com/office/drawing/2014/main" id="{C59B7D77-B756-435C-82B8-AFA780682B34}"/>
              </a:ext>
            </a:extLst>
          </p:cNvPr>
          <p:cNvSpPr>
            <a:spLocks noChangeArrowheads="1"/>
          </p:cNvSpPr>
          <p:nvPr/>
        </p:nvSpPr>
        <p:spPr bwMode="auto">
          <a:xfrm>
            <a:off x="9827517" y="2443123"/>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3</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3" name="Rectangle 42">
            <a:extLst>
              <a:ext uri="{FF2B5EF4-FFF2-40B4-BE49-F238E27FC236}">
                <a16:creationId xmlns:a16="http://schemas.microsoft.com/office/drawing/2014/main" id="{8B8337D5-6FF1-4A2F-BCC9-B1DF73B3DB94}"/>
              </a:ext>
            </a:extLst>
          </p:cNvPr>
          <p:cNvSpPr>
            <a:spLocks noChangeArrowheads="1"/>
          </p:cNvSpPr>
          <p:nvPr/>
        </p:nvSpPr>
        <p:spPr bwMode="auto">
          <a:xfrm>
            <a:off x="10128817" y="3219749"/>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9</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4" name="Rectangle 43">
            <a:extLst>
              <a:ext uri="{FF2B5EF4-FFF2-40B4-BE49-F238E27FC236}">
                <a16:creationId xmlns:a16="http://schemas.microsoft.com/office/drawing/2014/main" id="{81110BD9-ECD3-400A-9031-001C9D0E6D43}"/>
              </a:ext>
            </a:extLst>
          </p:cNvPr>
          <p:cNvSpPr>
            <a:spLocks noChangeArrowheads="1"/>
          </p:cNvSpPr>
          <p:nvPr/>
        </p:nvSpPr>
        <p:spPr bwMode="auto">
          <a:xfrm>
            <a:off x="9944400" y="3595075"/>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5</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5" name="Rectangle 44">
            <a:extLst>
              <a:ext uri="{FF2B5EF4-FFF2-40B4-BE49-F238E27FC236}">
                <a16:creationId xmlns:a16="http://schemas.microsoft.com/office/drawing/2014/main" id="{9796B8EC-9977-4F48-8A12-563C760B4CDA}"/>
              </a:ext>
            </a:extLst>
          </p:cNvPr>
          <p:cNvSpPr>
            <a:spLocks noChangeArrowheads="1"/>
          </p:cNvSpPr>
          <p:nvPr/>
        </p:nvSpPr>
        <p:spPr bwMode="auto">
          <a:xfrm>
            <a:off x="10439207" y="2917151"/>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4</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6" name="Rectangle 45">
            <a:extLst>
              <a:ext uri="{FF2B5EF4-FFF2-40B4-BE49-F238E27FC236}">
                <a16:creationId xmlns:a16="http://schemas.microsoft.com/office/drawing/2014/main" id="{4980B918-54DC-4618-BF19-66B7AA234A48}"/>
              </a:ext>
            </a:extLst>
          </p:cNvPr>
          <p:cNvSpPr>
            <a:spLocks noChangeArrowheads="1"/>
          </p:cNvSpPr>
          <p:nvPr/>
        </p:nvSpPr>
        <p:spPr bwMode="auto">
          <a:xfrm>
            <a:off x="10722325" y="2169096"/>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7</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7" name="Rectangle 46">
            <a:extLst>
              <a:ext uri="{FF2B5EF4-FFF2-40B4-BE49-F238E27FC236}">
                <a16:creationId xmlns:a16="http://schemas.microsoft.com/office/drawing/2014/main" id="{269C015C-F879-4545-8472-20A60FD3B8ED}"/>
              </a:ext>
            </a:extLst>
          </p:cNvPr>
          <p:cNvSpPr>
            <a:spLocks noChangeArrowheads="1"/>
          </p:cNvSpPr>
          <p:nvPr/>
        </p:nvSpPr>
        <p:spPr bwMode="auto">
          <a:xfrm>
            <a:off x="11205444" y="849610"/>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2</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8" name="Rectangle 47">
            <a:extLst>
              <a:ext uri="{FF2B5EF4-FFF2-40B4-BE49-F238E27FC236}">
                <a16:creationId xmlns:a16="http://schemas.microsoft.com/office/drawing/2014/main" id="{ED01B873-E939-4C0A-82CD-5CA07C464657}"/>
              </a:ext>
            </a:extLst>
          </p:cNvPr>
          <p:cNvSpPr>
            <a:spLocks noChangeArrowheads="1"/>
          </p:cNvSpPr>
          <p:nvPr/>
        </p:nvSpPr>
        <p:spPr bwMode="auto">
          <a:xfrm>
            <a:off x="10252193" y="787272"/>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8</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
        <p:nvSpPr>
          <p:cNvPr id="39" name="Rectangle 48">
            <a:extLst>
              <a:ext uri="{FF2B5EF4-FFF2-40B4-BE49-F238E27FC236}">
                <a16:creationId xmlns:a16="http://schemas.microsoft.com/office/drawing/2014/main" id="{4F02B359-36D9-4863-95EC-84E012259B71}"/>
              </a:ext>
            </a:extLst>
          </p:cNvPr>
          <p:cNvSpPr>
            <a:spLocks noChangeArrowheads="1"/>
          </p:cNvSpPr>
          <p:nvPr/>
        </p:nvSpPr>
        <p:spPr bwMode="auto">
          <a:xfrm>
            <a:off x="10472974" y="1627535"/>
            <a:ext cx="61636" cy="12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FFFFFF"/>
                </a:solidFill>
                <a:effectLst/>
                <a:latin typeface="Franklin Gothic Book" panose="020B0503020102020204" pitchFamily="34" charset="0"/>
              </a:rPr>
              <a:t>1</a:t>
            </a:r>
            <a:endParaRPr kumimoji="0" lang="sv-SE" altLang="sv-SE" sz="1800" b="0" i="0" u="none" strike="noStrike" cap="none" normalizeH="0" baseline="0">
              <a:ln>
                <a:noFill/>
              </a:ln>
              <a:solidFill>
                <a:schemeClr val="tx1"/>
              </a:solidFill>
              <a:effectLst/>
              <a:latin typeface="Franklin Gothic Book" panose="020B0503020102020204" pitchFamily="34" charset="0"/>
            </a:endParaRPr>
          </a:p>
        </p:txBody>
      </p:sp>
    </p:spTree>
    <p:extLst>
      <p:ext uri="{BB962C8B-B14F-4D97-AF65-F5344CB8AC3E}">
        <p14:creationId xmlns:p14="http://schemas.microsoft.com/office/powerpoint/2010/main" val="937054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666A17E-BDCE-441B-832B-2A40CDBD0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3771" y="-57613"/>
            <a:ext cx="1765846" cy="1249934"/>
          </a:xfrm>
          <a:prstGeom prst="rect">
            <a:avLst/>
          </a:prstGeom>
        </p:spPr>
      </p:pic>
      <p:sp>
        <p:nvSpPr>
          <p:cNvPr id="8" name="Rubrik 1">
            <a:extLst>
              <a:ext uri="{FF2B5EF4-FFF2-40B4-BE49-F238E27FC236}">
                <a16:creationId xmlns:a16="http://schemas.microsoft.com/office/drawing/2014/main" id="{2E328634-912C-429B-89E8-5FFA5645246E}"/>
              </a:ext>
            </a:extLst>
          </p:cNvPr>
          <p:cNvSpPr>
            <a:spLocks noGrp="1"/>
          </p:cNvSpPr>
          <p:nvPr>
            <p:ph type="ctrTitle" hasCustomPrompt="1"/>
          </p:nvPr>
        </p:nvSpPr>
        <p:spPr>
          <a:xfrm>
            <a:off x="2264692" y="2159835"/>
            <a:ext cx="7917888" cy="1629217"/>
          </a:xfrm>
          <a:prstGeom prst="rect">
            <a:avLst/>
          </a:prstGeom>
        </p:spPr>
        <p:txBody>
          <a:bodyPr anchor="b" anchorCtr="0"/>
          <a:lstStyle>
            <a:lvl1pPr algn="l">
              <a:defRPr sz="5400">
                <a:solidFill>
                  <a:schemeClr val="tx1"/>
                </a:solidFill>
                <a:latin typeface="Franklin Gothic Medium" panose="020B0603020102020204" pitchFamily="34" charset="0"/>
              </a:defRPr>
            </a:lvl1pPr>
          </a:lstStyle>
          <a:p>
            <a:r>
              <a:rPr lang="sv-SE"/>
              <a:t>Titel på två eller max </a:t>
            </a:r>
            <a:br>
              <a:rPr lang="sv-SE"/>
            </a:br>
            <a:r>
              <a:rPr lang="sv-SE"/>
              <a:t>tre rader, 54 p</a:t>
            </a:r>
          </a:p>
        </p:txBody>
      </p:sp>
      <p:sp>
        <p:nvSpPr>
          <p:cNvPr id="11" name="Platshållare för text 13">
            <a:extLst>
              <a:ext uri="{FF2B5EF4-FFF2-40B4-BE49-F238E27FC236}">
                <a16:creationId xmlns:a16="http://schemas.microsoft.com/office/drawing/2014/main" id="{B00F6BAB-C01A-4F9E-8526-03E9ACEEA852}"/>
              </a:ext>
            </a:extLst>
          </p:cNvPr>
          <p:cNvSpPr>
            <a:spLocks noGrp="1"/>
          </p:cNvSpPr>
          <p:nvPr>
            <p:ph type="body" sz="quarter" idx="11" hasCustomPrompt="1"/>
          </p:nvPr>
        </p:nvSpPr>
        <p:spPr>
          <a:xfrm>
            <a:off x="2282268" y="3822103"/>
            <a:ext cx="7211688" cy="513924"/>
          </a:xfrm>
          <a:prstGeom prst="rect">
            <a:avLst/>
          </a:prstGeom>
        </p:spPr>
        <p:txBody>
          <a:bodyPr/>
          <a:lstStyle>
            <a:lvl1pPr marL="0" indent="0">
              <a:buNone/>
              <a:defRPr sz="2400">
                <a:solidFill>
                  <a:schemeClr val="tx1"/>
                </a:solidFill>
                <a:latin typeface="Franklin Gothic Medium" panose="020B06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Underrubrik på max en rad kan finnas här, 24p</a:t>
            </a:r>
          </a:p>
        </p:txBody>
      </p:sp>
      <p:sp>
        <p:nvSpPr>
          <p:cNvPr id="12" name="Platshållare för text 13">
            <a:extLst>
              <a:ext uri="{FF2B5EF4-FFF2-40B4-BE49-F238E27FC236}">
                <a16:creationId xmlns:a16="http://schemas.microsoft.com/office/drawing/2014/main" id="{D3423222-99A4-49C3-A8C0-A1F20ABA9E6E}"/>
              </a:ext>
            </a:extLst>
          </p:cNvPr>
          <p:cNvSpPr>
            <a:spLocks noGrp="1"/>
          </p:cNvSpPr>
          <p:nvPr>
            <p:ph type="body" sz="quarter" idx="12" hasCustomPrompt="1"/>
          </p:nvPr>
        </p:nvSpPr>
        <p:spPr>
          <a:xfrm>
            <a:off x="2282269" y="4665114"/>
            <a:ext cx="6602088" cy="306279"/>
          </a:xfrm>
          <a:prstGeom prst="rect">
            <a:avLst/>
          </a:prstGeom>
        </p:spPr>
        <p:txBody>
          <a:bodyPr/>
          <a:lstStyle>
            <a:lvl1pPr marL="0" indent="0">
              <a:spcBef>
                <a:spcPts val="600"/>
              </a:spcBef>
              <a:buNone/>
              <a:defRPr sz="1800">
                <a:solidFill>
                  <a:schemeClr val="tx1"/>
                </a:solidFill>
                <a:latin typeface="Franklin Gothic Book" panose="020B05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Sammanhang och datum då presentationen visas, 18 p</a:t>
            </a:r>
          </a:p>
        </p:txBody>
      </p:sp>
      <p:sp>
        <p:nvSpPr>
          <p:cNvPr id="13" name="Platshållare för text 13">
            <a:extLst>
              <a:ext uri="{FF2B5EF4-FFF2-40B4-BE49-F238E27FC236}">
                <a16:creationId xmlns:a16="http://schemas.microsoft.com/office/drawing/2014/main" id="{CCBA6A16-652C-4DB8-A432-953A15F1CD55}"/>
              </a:ext>
            </a:extLst>
          </p:cNvPr>
          <p:cNvSpPr>
            <a:spLocks noGrp="1"/>
          </p:cNvSpPr>
          <p:nvPr>
            <p:ph type="body" sz="quarter" idx="13" hasCustomPrompt="1"/>
          </p:nvPr>
        </p:nvSpPr>
        <p:spPr>
          <a:xfrm>
            <a:off x="2285712" y="5048746"/>
            <a:ext cx="5447179" cy="408332"/>
          </a:xfrm>
          <a:prstGeom prst="rect">
            <a:avLst/>
          </a:prstGeom>
        </p:spPr>
        <p:txBody>
          <a:bodyPr/>
          <a:lstStyle>
            <a:lvl1pPr marL="0" indent="0">
              <a:spcBef>
                <a:spcPts val="600"/>
              </a:spcBef>
              <a:buNone/>
              <a:defRPr sz="1800">
                <a:solidFill>
                  <a:schemeClr val="tx1"/>
                </a:solidFill>
                <a:latin typeface="Franklin Gothic Book" panose="020B05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Namn Efternamn, titel, 18 p</a:t>
            </a:r>
          </a:p>
        </p:txBody>
      </p:sp>
    </p:spTree>
    <p:extLst>
      <p:ext uri="{BB962C8B-B14F-4D97-AF65-F5344CB8AC3E}">
        <p14:creationId xmlns:p14="http://schemas.microsoft.com/office/powerpoint/2010/main" val="245458976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 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BFAD7C2-CE8F-4628-9CC6-5FB0CF6B6FF9}"/>
              </a:ext>
            </a:extLst>
          </p:cNvPr>
          <p:cNvSpPr>
            <a:spLocks noGrp="1"/>
          </p:cNvSpPr>
          <p:nvPr>
            <p:ph type="ctrTitle" hasCustomPrompt="1"/>
          </p:nvPr>
        </p:nvSpPr>
        <p:spPr>
          <a:xfrm>
            <a:off x="3891121" y="2630905"/>
            <a:ext cx="7331061" cy="2273804"/>
          </a:xfrm>
          <a:prstGeom prst="rect">
            <a:avLst/>
          </a:prstGeom>
        </p:spPr>
        <p:txBody>
          <a:bodyPr anchor="b" anchorCtr="0"/>
          <a:lstStyle>
            <a:lvl1pPr algn="l">
              <a:defRPr sz="4800">
                <a:solidFill>
                  <a:schemeClr val="tx1"/>
                </a:solidFill>
                <a:latin typeface="Franklin Gothic Medium" panose="020B0603020102020204" pitchFamily="34" charset="0"/>
              </a:defRPr>
            </a:lvl1pPr>
          </a:lstStyle>
          <a:p>
            <a:r>
              <a:rPr lang="sv-SE" sz="4800"/>
              <a:t>Kapitelindelning på två eller max tre rader, 48 p</a:t>
            </a:r>
          </a:p>
        </p:txBody>
      </p:sp>
    </p:spTree>
    <p:extLst>
      <p:ext uri="{BB962C8B-B14F-4D97-AF65-F5344CB8AC3E}">
        <p14:creationId xmlns:p14="http://schemas.microsoft.com/office/powerpoint/2010/main" val="347320194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 Kontak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text 5">
            <a:extLst>
              <a:ext uri="{FF2B5EF4-FFF2-40B4-BE49-F238E27FC236}">
                <a16:creationId xmlns:a16="http://schemas.microsoft.com/office/drawing/2014/main" id="{E75B633F-EBE9-4605-B0E8-F204D63901AA}"/>
              </a:ext>
            </a:extLst>
          </p:cNvPr>
          <p:cNvSpPr>
            <a:spLocks noGrp="1"/>
          </p:cNvSpPr>
          <p:nvPr>
            <p:ph type="body" sz="quarter" idx="14" hasCustomPrompt="1"/>
          </p:nvPr>
        </p:nvSpPr>
        <p:spPr>
          <a:xfrm>
            <a:off x="3905869" y="2315495"/>
            <a:ext cx="7486029" cy="351505"/>
          </a:xfrm>
          <a:prstGeom prst="rect">
            <a:avLst/>
          </a:prstGeom>
        </p:spPr>
        <p:txBody>
          <a:bodyPr/>
          <a:lstStyle>
            <a:lvl1pPr marL="0" indent="0">
              <a:buNone/>
              <a:defRPr sz="2000">
                <a:latin typeface="Franklin Gothic Medium" panose="020B0603020102020204" pitchFamily="34" charset="0"/>
              </a:defRPr>
            </a:lvl1pPr>
            <a:lvl2pPr marL="457200" indent="0">
              <a:buNone/>
              <a:defRPr sz="2800">
                <a:latin typeface="Franklin Gothic Medium" panose="020B0603020102020204" pitchFamily="34" charset="0"/>
              </a:defRPr>
            </a:lvl2pPr>
            <a:lvl3pPr marL="914400" indent="0">
              <a:buNone/>
              <a:defRPr sz="2400">
                <a:latin typeface="Franklin Gothic Medium" panose="020B0603020102020204" pitchFamily="34" charset="0"/>
              </a:defRPr>
            </a:lvl3pPr>
            <a:lvl4pPr marL="1371600" indent="0">
              <a:buNone/>
              <a:defRPr sz="2000">
                <a:latin typeface="Franklin Gothic Medium" panose="020B0603020102020204" pitchFamily="34" charset="0"/>
              </a:defRPr>
            </a:lvl4pPr>
            <a:lvl5pPr marL="1828800" indent="0">
              <a:buNone/>
              <a:defRPr sz="2000">
                <a:latin typeface="Franklin Gothic Medium" panose="020B0603020102020204" pitchFamily="34" charset="0"/>
              </a:defRPr>
            </a:lvl5pPr>
          </a:lstStyle>
          <a:p>
            <a:pPr lvl="0"/>
            <a:r>
              <a:rPr lang="sv-SE"/>
              <a:t>Namn </a:t>
            </a:r>
            <a:r>
              <a:rPr lang="sv-SE" err="1"/>
              <a:t>Namnsson</a:t>
            </a:r>
            <a:r>
              <a:rPr lang="sv-SE"/>
              <a:t>, titel, 20p</a:t>
            </a:r>
          </a:p>
        </p:txBody>
      </p:sp>
      <p:sp>
        <p:nvSpPr>
          <p:cNvPr id="6" name="Platshållare för text 4">
            <a:extLst>
              <a:ext uri="{FF2B5EF4-FFF2-40B4-BE49-F238E27FC236}">
                <a16:creationId xmlns:a16="http://schemas.microsoft.com/office/drawing/2014/main" id="{1C5E45B0-F107-4D17-A26B-4E5A2290080F}"/>
              </a:ext>
            </a:extLst>
          </p:cNvPr>
          <p:cNvSpPr>
            <a:spLocks noGrp="1"/>
          </p:cNvSpPr>
          <p:nvPr>
            <p:ph type="body" sz="quarter" idx="13" hasCustomPrompt="1"/>
          </p:nvPr>
        </p:nvSpPr>
        <p:spPr>
          <a:xfrm>
            <a:off x="3891120" y="2816938"/>
            <a:ext cx="7500779" cy="2886949"/>
          </a:xfrm>
          <a:prstGeom prst="rect">
            <a:avLst/>
          </a:prstGeom>
        </p:spPr>
        <p:txBody>
          <a:bodyPr/>
          <a:lstStyle>
            <a:lvl1pPr marL="0" indent="0">
              <a:lnSpc>
                <a:spcPct val="120000"/>
              </a:lnSpc>
              <a:spcBef>
                <a:spcPts val="0"/>
              </a:spcBef>
              <a:buNone/>
              <a:defRPr sz="1800">
                <a:latin typeface="Franklin Gothic Book" panose="020B0503020102020204" pitchFamily="34" charset="0"/>
              </a:defRPr>
            </a:lvl1pPr>
            <a:lvl2pPr marL="457200" indent="0">
              <a:buNone/>
              <a:defRPr>
                <a:latin typeface="Franklin Gothic Medium" panose="020B0603020102020204" pitchFamily="34" charset="0"/>
              </a:defRPr>
            </a:lvl2pPr>
            <a:lvl3pPr marL="914400" indent="0">
              <a:buNone/>
              <a:defRPr>
                <a:latin typeface="Franklin Gothic Medium" panose="020B0603020102020204" pitchFamily="34" charset="0"/>
              </a:defRPr>
            </a:lvl3pPr>
            <a:lvl4pPr marL="1371600" indent="0">
              <a:buNone/>
              <a:defRPr>
                <a:latin typeface="Franklin Gothic Medium" panose="020B0603020102020204" pitchFamily="34" charset="0"/>
              </a:defRPr>
            </a:lvl4pPr>
            <a:lvl5pPr marL="1828800" indent="0">
              <a:buNone/>
              <a:defRPr>
                <a:latin typeface="Franklin Gothic Medium" panose="020B0603020102020204" pitchFamily="34" charset="0"/>
              </a:defRPr>
            </a:lvl5pPr>
          </a:lstStyle>
          <a:p>
            <a:pPr lvl="0"/>
            <a:r>
              <a:rPr lang="sv-SE"/>
              <a:t>Göteborgsregionen</a:t>
            </a:r>
            <a:br>
              <a:rPr lang="sv-SE"/>
            </a:br>
            <a:r>
              <a:rPr lang="sv-SE"/>
              <a:t>Ev. namn på verksamhet/projekt</a:t>
            </a:r>
            <a:br>
              <a:rPr lang="sv-SE"/>
            </a:br>
            <a:r>
              <a:rPr lang="sv-SE"/>
              <a:t>Avdelningens namn</a:t>
            </a:r>
            <a:br>
              <a:rPr lang="sv-SE"/>
            </a:br>
            <a:r>
              <a:rPr lang="sv-SE"/>
              <a:t>E-post: namn.namnsson@goteborgsregionen.se</a:t>
            </a:r>
            <a:br>
              <a:rPr lang="sv-SE"/>
            </a:br>
            <a:r>
              <a:rPr lang="sv-SE"/>
              <a:t>Telefon: 031–335 00 00</a:t>
            </a:r>
            <a:br>
              <a:rPr lang="sv-SE"/>
            </a:br>
            <a:r>
              <a:rPr lang="sv-SE"/>
              <a:t>www.goteborgsregionen.se</a:t>
            </a:r>
          </a:p>
        </p:txBody>
      </p:sp>
    </p:spTree>
    <p:extLst>
      <p:ext uri="{BB962C8B-B14F-4D97-AF65-F5344CB8AC3E}">
        <p14:creationId xmlns:p14="http://schemas.microsoft.com/office/powerpoint/2010/main" val="2612382792"/>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102FB4E-97C7-4F23-962F-81A34F2EF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7448" y="-85261"/>
            <a:ext cx="1861781" cy="1317840"/>
          </a:xfrm>
          <a:prstGeom prst="rect">
            <a:avLst/>
          </a:prstGeom>
        </p:spPr>
      </p:pic>
      <p:sp>
        <p:nvSpPr>
          <p:cNvPr id="9" name="Rubrik 1">
            <a:extLst>
              <a:ext uri="{FF2B5EF4-FFF2-40B4-BE49-F238E27FC236}">
                <a16:creationId xmlns:a16="http://schemas.microsoft.com/office/drawing/2014/main" id="{9C3F90E8-CA22-46CF-8B9E-749C736D72F5}"/>
              </a:ext>
            </a:extLst>
          </p:cNvPr>
          <p:cNvSpPr>
            <a:spLocks noGrp="1"/>
          </p:cNvSpPr>
          <p:nvPr>
            <p:ph type="ctrTitle" hasCustomPrompt="1"/>
          </p:nvPr>
        </p:nvSpPr>
        <p:spPr>
          <a:xfrm>
            <a:off x="2038912" y="2066682"/>
            <a:ext cx="7917888" cy="1722370"/>
          </a:xfrm>
          <a:prstGeom prst="rect">
            <a:avLst/>
          </a:prstGeom>
        </p:spPr>
        <p:txBody>
          <a:bodyPr anchor="b" anchorCtr="0"/>
          <a:lstStyle>
            <a:lvl1pPr algn="l">
              <a:defRPr sz="5400">
                <a:solidFill>
                  <a:schemeClr val="bg1"/>
                </a:solidFill>
                <a:latin typeface="Franklin Gothic Medium" panose="020B0603020102020204" pitchFamily="34" charset="0"/>
              </a:defRPr>
            </a:lvl1pPr>
          </a:lstStyle>
          <a:p>
            <a:r>
              <a:rPr lang="sv-SE"/>
              <a:t>Titel på två eller max </a:t>
            </a:r>
            <a:br>
              <a:rPr lang="sv-SE"/>
            </a:br>
            <a:r>
              <a:rPr lang="sv-SE"/>
              <a:t>tre rader, 54 p</a:t>
            </a:r>
          </a:p>
        </p:txBody>
      </p:sp>
      <p:sp>
        <p:nvSpPr>
          <p:cNvPr id="10" name="Platshållare för text 13">
            <a:extLst>
              <a:ext uri="{FF2B5EF4-FFF2-40B4-BE49-F238E27FC236}">
                <a16:creationId xmlns:a16="http://schemas.microsoft.com/office/drawing/2014/main" id="{BA0FC090-0D87-4781-BFAD-5C1F07531D8B}"/>
              </a:ext>
            </a:extLst>
          </p:cNvPr>
          <p:cNvSpPr>
            <a:spLocks noGrp="1"/>
          </p:cNvSpPr>
          <p:nvPr>
            <p:ph type="body" sz="quarter" idx="11" hasCustomPrompt="1"/>
          </p:nvPr>
        </p:nvSpPr>
        <p:spPr>
          <a:xfrm>
            <a:off x="2056488" y="3822103"/>
            <a:ext cx="7900312" cy="513924"/>
          </a:xfrm>
          <a:prstGeom prst="rect">
            <a:avLst/>
          </a:prstGeom>
        </p:spPr>
        <p:txBody>
          <a:bodyPr/>
          <a:lstStyle>
            <a:lvl1pPr marL="0" indent="0">
              <a:buNone/>
              <a:defRPr sz="2400">
                <a:solidFill>
                  <a:schemeClr val="bg1"/>
                </a:solidFill>
                <a:latin typeface="Franklin Gothic Medium" panose="020B06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Underrubrik på max en rad kan finnas här, 24p</a:t>
            </a:r>
          </a:p>
        </p:txBody>
      </p:sp>
      <p:sp>
        <p:nvSpPr>
          <p:cNvPr id="12" name="Platshållare för text 13">
            <a:extLst>
              <a:ext uri="{FF2B5EF4-FFF2-40B4-BE49-F238E27FC236}">
                <a16:creationId xmlns:a16="http://schemas.microsoft.com/office/drawing/2014/main" id="{0513B901-66CF-444A-804B-0E93C034D501}"/>
              </a:ext>
            </a:extLst>
          </p:cNvPr>
          <p:cNvSpPr>
            <a:spLocks noGrp="1"/>
          </p:cNvSpPr>
          <p:nvPr>
            <p:ph type="body" sz="quarter" idx="12" hasCustomPrompt="1"/>
          </p:nvPr>
        </p:nvSpPr>
        <p:spPr>
          <a:xfrm>
            <a:off x="2056488" y="4665114"/>
            <a:ext cx="6974623" cy="306279"/>
          </a:xfrm>
          <a:prstGeom prst="rect">
            <a:avLst/>
          </a:prstGeom>
        </p:spPr>
        <p:txBody>
          <a:bodyPr/>
          <a:lstStyle>
            <a:lvl1pPr marL="0" indent="0">
              <a:spcBef>
                <a:spcPts val="600"/>
              </a:spcBef>
              <a:buNone/>
              <a:defRPr sz="1800">
                <a:solidFill>
                  <a:schemeClr val="bg1"/>
                </a:solidFill>
                <a:latin typeface="Franklin Gothic Book" panose="020B05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Sammanhang och datum då presentationen visas, 18 p</a:t>
            </a:r>
          </a:p>
        </p:txBody>
      </p:sp>
      <p:sp>
        <p:nvSpPr>
          <p:cNvPr id="13" name="Platshållare för text 13">
            <a:extLst>
              <a:ext uri="{FF2B5EF4-FFF2-40B4-BE49-F238E27FC236}">
                <a16:creationId xmlns:a16="http://schemas.microsoft.com/office/drawing/2014/main" id="{7A593C04-1288-4167-8FB2-7BE346F06688}"/>
              </a:ext>
            </a:extLst>
          </p:cNvPr>
          <p:cNvSpPr>
            <a:spLocks noGrp="1"/>
          </p:cNvSpPr>
          <p:nvPr>
            <p:ph type="body" sz="quarter" idx="13" hasCustomPrompt="1"/>
          </p:nvPr>
        </p:nvSpPr>
        <p:spPr>
          <a:xfrm>
            <a:off x="2059932" y="5048746"/>
            <a:ext cx="5447179" cy="408332"/>
          </a:xfrm>
          <a:prstGeom prst="rect">
            <a:avLst/>
          </a:prstGeom>
        </p:spPr>
        <p:txBody>
          <a:bodyPr/>
          <a:lstStyle>
            <a:lvl1pPr marL="0" indent="0">
              <a:spcBef>
                <a:spcPts val="600"/>
              </a:spcBef>
              <a:buNone/>
              <a:defRPr sz="1800">
                <a:solidFill>
                  <a:schemeClr val="bg1"/>
                </a:solidFill>
                <a:latin typeface="Franklin Gothic Book" panose="020B05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Namn Efternamn, titel, 18 p</a:t>
            </a:r>
          </a:p>
        </p:txBody>
      </p:sp>
    </p:spTree>
    <p:extLst>
      <p:ext uri="{BB962C8B-B14F-4D97-AF65-F5344CB8AC3E}">
        <p14:creationId xmlns:p14="http://schemas.microsoft.com/office/powerpoint/2010/main" val="86557330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5">
            <a:extLst>
              <a:ext uri="{FF2B5EF4-FFF2-40B4-BE49-F238E27FC236}">
                <a16:creationId xmlns:a16="http://schemas.microsoft.com/office/drawing/2014/main" id="{BE51A8E0-24D7-41F0-B6D7-B3BF61904414}"/>
              </a:ext>
            </a:extLst>
          </p:cNvPr>
          <p:cNvSpPr>
            <a:spLocks noGrp="1" noChangeArrowheads="1"/>
          </p:cNvSpPr>
          <p:nvPr>
            <p:ph type="ftr" sz="quarter" idx="10"/>
          </p:nvPr>
        </p:nvSpPr>
        <p:spPr>
          <a:xfrm>
            <a:off x="0" y="0"/>
            <a:ext cx="0" cy="0"/>
          </a:xfr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C2A2A"/>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C2A2A"/>
              </a:solidFill>
              <a:effectLst/>
              <a:uLnTx/>
              <a:uFillTx/>
              <a:latin typeface="Calibri" panose="020F0502020204030204"/>
              <a:ea typeface="+mn-ea"/>
              <a:cs typeface="+mn-cs"/>
            </a:endParaRPr>
          </a:p>
        </p:txBody>
      </p:sp>
      <p:sp>
        <p:nvSpPr>
          <p:cNvPr id="5" name="Rectangle 6">
            <a:extLst>
              <a:ext uri="{FF2B5EF4-FFF2-40B4-BE49-F238E27FC236}">
                <a16:creationId xmlns:a16="http://schemas.microsoft.com/office/drawing/2014/main" id="{B5688E3E-7522-4925-86E4-D80B9CC90454}"/>
              </a:ext>
            </a:extLst>
          </p:cNvPr>
          <p:cNvSpPr>
            <a:spLocks noGrp="1" noChangeArrowheads="1"/>
          </p:cNvSpPr>
          <p:nvPr>
            <p:ph type="sldNum" sz="quarter" idx="11"/>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225DA8A-DA1B-4088-A01B-6D033FBB16C2}" type="slidenum">
              <a:rPr kumimoji="0" lang="en-GB" sz="1200" b="0" i="0" u="none" strike="noStrike" kern="1200" cap="none" spc="0" normalizeH="0" baseline="0" noProof="0">
                <a:ln>
                  <a:noFill/>
                </a:ln>
                <a:solidFill>
                  <a:srgbClr val="2C2A2A">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2C2A2A">
                  <a:tint val="75000"/>
                </a:srgbClr>
              </a:solidFill>
              <a:effectLst/>
              <a:uLnTx/>
              <a:uFillTx/>
              <a:latin typeface="Calibri" panose="020F0502020204030204"/>
              <a:ea typeface="+mn-ea"/>
              <a:cs typeface="+mn-cs"/>
            </a:endParaRPr>
          </a:p>
        </p:txBody>
      </p:sp>
      <p:sp>
        <p:nvSpPr>
          <p:cNvPr id="6" name="Rectangle 4">
            <a:extLst>
              <a:ext uri="{FF2B5EF4-FFF2-40B4-BE49-F238E27FC236}">
                <a16:creationId xmlns:a16="http://schemas.microsoft.com/office/drawing/2014/main" id="{3E716E30-28C5-4627-A0F9-C05490E1D333}"/>
              </a:ext>
            </a:extLst>
          </p:cNvPr>
          <p:cNvSpPr>
            <a:spLocks noGrp="1" noChangeArrowheads="1"/>
          </p:cNvSpPr>
          <p:nvPr>
            <p:ph type="dt" sz="half" idx="12"/>
          </p:nvPr>
        </p:nvSpPr>
        <p:spPr/>
        <p:txBody>
          <a:bodyPr/>
          <a:lstStyle>
            <a:lvl1pPr>
              <a:defRPr sz="1400" b="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C2A2A">
                  <a:tint val="75000"/>
                </a:srgbClr>
              </a:solidFill>
              <a:effectLst/>
              <a:uLnTx/>
              <a:uFillTx/>
              <a:latin typeface="Times New Roman"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2C2A2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306451"/>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 Titel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5F31445-BF6F-451F-8BE2-B5D15CD06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7448" y="-85261"/>
            <a:ext cx="1861781" cy="1317840"/>
          </a:xfrm>
          <a:prstGeom prst="rect">
            <a:avLst/>
          </a:prstGeom>
        </p:spPr>
      </p:pic>
      <p:sp>
        <p:nvSpPr>
          <p:cNvPr id="5" name="Rubrik 1">
            <a:extLst>
              <a:ext uri="{FF2B5EF4-FFF2-40B4-BE49-F238E27FC236}">
                <a16:creationId xmlns:a16="http://schemas.microsoft.com/office/drawing/2014/main" id="{360EEB5C-5B3C-4E87-A767-0A4552A20E1E}"/>
              </a:ext>
            </a:extLst>
          </p:cNvPr>
          <p:cNvSpPr>
            <a:spLocks noGrp="1"/>
          </p:cNvSpPr>
          <p:nvPr>
            <p:ph type="ctrTitle" hasCustomPrompt="1"/>
          </p:nvPr>
        </p:nvSpPr>
        <p:spPr>
          <a:xfrm>
            <a:off x="2607546" y="1342160"/>
            <a:ext cx="8074138" cy="1786771"/>
          </a:xfrm>
          <a:prstGeom prst="rect">
            <a:avLst/>
          </a:prstGeom>
        </p:spPr>
        <p:txBody>
          <a:bodyPr anchor="t"/>
          <a:lstStyle>
            <a:lvl1pPr algn="l">
              <a:defRPr sz="6000">
                <a:solidFill>
                  <a:schemeClr val="bg1"/>
                </a:solidFill>
                <a:latin typeface="Franklin Gothic Medium" panose="020B0603020102020204" pitchFamily="34" charset="0"/>
              </a:defRPr>
            </a:lvl1pPr>
          </a:lstStyle>
          <a:p>
            <a:r>
              <a:rPr lang="sv-SE"/>
              <a:t>Titel på presentationen på max två rader</a:t>
            </a:r>
          </a:p>
        </p:txBody>
      </p:sp>
      <p:sp>
        <p:nvSpPr>
          <p:cNvPr id="9" name="Platshållare för text 13">
            <a:extLst>
              <a:ext uri="{FF2B5EF4-FFF2-40B4-BE49-F238E27FC236}">
                <a16:creationId xmlns:a16="http://schemas.microsoft.com/office/drawing/2014/main" id="{DADBD2F1-357A-49B5-AABD-693430EC5F57}"/>
              </a:ext>
            </a:extLst>
          </p:cNvPr>
          <p:cNvSpPr>
            <a:spLocks noGrp="1"/>
          </p:cNvSpPr>
          <p:nvPr>
            <p:ph type="body" sz="quarter" idx="11" hasCustomPrompt="1"/>
          </p:nvPr>
        </p:nvSpPr>
        <p:spPr>
          <a:xfrm>
            <a:off x="2625122" y="3128931"/>
            <a:ext cx="8074138" cy="513924"/>
          </a:xfrm>
          <a:prstGeom prst="rect">
            <a:avLst/>
          </a:prstGeom>
        </p:spPr>
        <p:txBody>
          <a:bodyPr/>
          <a:lstStyle>
            <a:lvl1pPr marL="0" indent="0">
              <a:buNone/>
              <a:defRPr sz="2400">
                <a:solidFill>
                  <a:schemeClr val="bg1"/>
                </a:solidFill>
                <a:latin typeface="Franklin Gothic Medium" panose="020B0603020102020204" pitchFamily="34"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Underrubrik på max en rad kan finnas här</a:t>
            </a:r>
          </a:p>
        </p:txBody>
      </p:sp>
      <p:sp>
        <p:nvSpPr>
          <p:cNvPr id="10" name="Platshållare för text 13">
            <a:extLst>
              <a:ext uri="{FF2B5EF4-FFF2-40B4-BE49-F238E27FC236}">
                <a16:creationId xmlns:a16="http://schemas.microsoft.com/office/drawing/2014/main" id="{7C5B455F-EAC2-410C-BE06-49A43AD547B5}"/>
              </a:ext>
            </a:extLst>
          </p:cNvPr>
          <p:cNvSpPr>
            <a:spLocks noGrp="1"/>
          </p:cNvSpPr>
          <p:nvPr>
            <p:ph type="body" sz="quarter" idx="12" hasCustomPrompt="1"/>
          </p:nvPr>
        </p:nvSpPr>
        <p:spPr>
          <a:xfrm>
            <a:off x="2625122" y="3971942"/>
            <a:ext cx="8074138" cy="408332"/>
          </a:xfrm>
          <a:prstGeom prst="rect">
            <a:avLst/>
          </a:prstGeom>
        </p:spPr>
        <p:txBody>
          <a:bodyPr/>
          <a:lstStyle>
            <a:lvl1pPr marL="0" indent="0">
              <a:spcBef>
                <a:spcPts val="600"/>
              </a:spcBef>
              <a:buNone/>
              <a:defRPr sz="1800">
                <a:solidFill>
                  <a:schemeClr val="bg1"/>
                </a:solidFill>
                <a:latin typeface="Consolas" panose="020B0609020204030204" pitchFamily="49"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Sammanhang och datum då presentationen visas</a:t>
            </a:r>
          </a:p>
        </p:txBody>
      </p:sp>
      <p:sp>
        <p:nvSpPr>
          <p:cNvPr id="11" name="Platshållare för text 13">
            <a:extLst>
              <a:ext uri="{FF2B5EF4-FFF2-40B4-BE49-F238E27FC236}">
                <a16:creationId xmlns:a16="http://schemas.microsoft.com/office/drawing/2014/main" id="{94D8AFA5-D0B9-4438-BB1E-50E895128DE6}"/>
              </a:ext>
            </a:extLst>
          </p:cNvPr>
          <p:cNvSpPr>
            <a:spLocks noGrp="1"/>
          </p:cNvSpPr>
          <p:nvPr>
            <p:ph type="body" sz="quarter" idx="13" hasCustomPrompt="1"/>
          </p:nvPr>
        </p:nvSpPr>
        <p:spPr>
          <a:xfrm>
            <a:off x="2607546" y="4429144"/>
            <a:ext cx="8074138" cy="408332"/>
          </a:xfrm>
          <a:prstGeom prst="rect">
            <a:avLst/>
          </a:prstGeom>
        </p:spPr>
        <p:txBody>
          <a:bodyPr/>
          <a:lstStyle>
            <a:lvl1pPr marL="0" indent="0">
              <a:spcBef>
                <a:spcPts val="600"/>
              </a:spcBef>
              <a:buNone/>
              <a:defRPr sz="1800">
                <a:solidFill>
                  <a:schemeClr val="bg1"/>
                </a:solidFill>
                <a:latin typeface="Consolas" panose="020B0609020204030204" pitchFamily="49" charset="0"/>
              </a:defRPr>
            </a:lvl1pPr>
            <a:lvl2pPr marL="457200" indent="0">
              <a:buNone/>
              <a:defRPr sz="2400">
                <a:solidFill>
                  <a:schemeClr val="bg1"/>
                </a:solidFill>
                <a:latin typeface="Franklin Gothic Medium" panose="020B0603020102020204" pitchFamily="34" charset="0"/>
              </a:defRPr>
            </a:lvl2pPr>
            <a:lvl3pPr marL="914400" indent="0">
              <a:buNone/>
              <a:defRPr sz="2400">
                <a:solidFill>
                  <a:schemeClr val="bg1"/>
                </a:solidFill>
                <a:latin typeface="Franklin Gothic Medium" panose="020B0603020102020204" pitchFamily="34" charset="0"/>
              </a:defRPr>
            </a:lvl3pPr>
            <a:lvl4pPr marL="1371600" indent="0">
              <a:buNone/>
              <a:defRPr sz="2400">
                <a:solidFill>
                  <a:schemeClr val="bg1"/>
                </a:solidFill>
                <a:latin typeface="Franklin Gothic Medium" panose="020B0603020102020204" pitchFamily="34" charset="0"/>
              </a:defRPr>
            </a:lvl4pPr>
            <a:lvl5pPr marL="1828800" indent="0">
              <a:buNone/>
              <a:defRPr sz="2400">
                <a:solidFill>
                  <a:schemeClr val="bg1"/>
                </a:solidFill>
                <a:latin typeface="Franklin Gothic Medium" panose="020B0603020102020204" pitchFamily="34" charset="0"/>
              </a:defRPr>
            </a:lvl5pPr>
          </a:lstStyle>
          <a:p>
            <a:pPr lvl="0"/>
            <a:r>
              <a:rPr lang="sv-SE"/>
              <a:t>Namn Efternamn, titel</a:t>
            </a:r>
          </a:p>
        </p:txBody>
      </p:sp>
    </p:spTree>
    <p:extLst>
      <p:ext uri="{BB962C8B-B14F-4D97-AF65-F5344CB8AC3E}">
        <p14:creationId xmlns:p14="http://schemas.microsoft.com/office/powerpoint/2010/main" val="337673101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 Höjdpunkter">
    <p:bg>
      <p:bgPr>
        <a:solidFill>
          <a:srgbClr val="A9CFE0"/>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AF81BBE-E87C-4728-944E-E356721ED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30DA6B90-A7A8-4EE5-8DD9-70571D7D3795}"/>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1196869B-8C15-4F9D-8437-F540AC069039}"/>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128DDA2E-D026-4950-9D23-DFDD391689DF}"/>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23448101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 Höjdpunkter">
    <p:bg>
      <p:bgPr>
        <a:solidFill>
          <a:srgbClr val="F6AD90"/>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DD88BE7-EF2D-43A8-9A77-8D097D1CC3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15" name="Rak koppling 14">
            <a:extLst>
              <a:ext uri="{FF2B5EF4-FFF2-40B4-BE49-F238E27FC236}">
                <a16:creationId xmlns:a16="http://schemas.microsoft.com/office/drawing/2014/main" id="{C87CF425-1615-4295-A328-F19ED34FD60C}"/>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7" name="Rubrik 1">
            <a:extLst>
              <a:ext uri="{FF2B5EF4-FFF2-40B4-BE49-F238E27FC236}">
                <a16:creationId xmlns:a16="http://schemas.microsoft.com/office/drawing/2014/main" id="{120AF09B-F968-4004-B99C-4264B0E28B53}"/>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8" name="Platshållare för text 2">
            <a:extLst>
              <a:ext uri="{FF2B5EF4-FFF2-40B4-BE49-F238E27FC236}">
                <a16:creationId xmlns:a16="http://schemas.microsoft.com/office/drawing/2014/main" id="{A7C11C69-663C-4726-87EF-B4FE75ED77F4}"/>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14014010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 Höjdpunkter">
    <p:bg>
      <p:bgPr>
        <a:solidFill>
          <a:srgbClr val="EBD1D0"/>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8F4BAE1-A9D1-4845-ABAC-E2E14B9FAC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8341FC9C-6D6A-475F-BF89-B52C227ED954}"/>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9" name="Rubrik 1">
            <a:extLst>
              <a:ext uri="{FF2B5EF4-FFF2-40B4-BE49-F238E27FC236}">
                <a16:creationId xmlns:a16="http://schemas.microsoft.com/office/drawing/2014/main" id="{F7955402-0598-41FD-9CAA-E486A0BDC1EA}"/>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0" name="Platshållare för text 2">
            <a:extLst>
              <a:ext uri="{FF2B5EF4-FFF2-40B4-BE49-F238E27FC236}">
                <a16:creationId xmlns:a16="http://schemas.microsoft.com/office/drawing/2014/main" id="{D5E9AA3A-A55E-4B4B-B1DE-4E3CCFE7FCC8}"/>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6843560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 Höjdpunkter">
    <p:bg>
      <p:bgPr>
        <a:solidFill>
          <a:srgbClr val="EDD896"/>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1B4C27B-863C-45F4-80A5-7FD69833CB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7" name="Rak koppling 6">
            <a:extLst>
              <a:ext uri="{FF2B5EF4-FFF2-40B4-BE49-F238E27FC236}">
                <a16:creationId xmlns:a16="http://schemas.microsoft.com/office/drawing/2014/main" id="{CC5F43A6-507F-4F70-8ED7-3020DE1B4CDA}"/>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
        <p:nvSpPr>
          <p:cNvPr id="8" name="Rubrik 1">
            <a:extLst>
              <a:ext uri="{FF2B5EF4-FFF2-40B4-BE49-F238E27FC236}">
                <a16:creationId xmlns:a16="http://schemas.microsoft.com/office/drawing/2014/main" id="{3BD34C93-1FE7-40DE-B59E-540BD1AFE72B}"/>
              </a:ext>
            </a:extLst>
          </p:cNvPr>
          <p:cNvSpPr>
            <a:spLocks noGrp="1"/>
          </p:cNvSpPr>
          <p:nvPr>
            <p:ph type="ctrTitle" hasCustomPrompt="1"/>
          </p:nvPr>
        </p:nvSpPr>
        <p:spPr>
          <a:xfrm>
            <a:off x="2341584" y="2007909"/>
            <a:ext cx="7331061" cy="1421091"/>
          </a:xfrm>
          <a:prstGeom prst="rect">
            <a:avLst/>
          </a:prstGeom>
        </p:spPr>
        <p:txBody>
          <a:bodyPr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Höjdpunkter kan du lyfta fram på en färgad platta</a:t>
            </a:r>
          </a:p>
        </p:txBody>
      </p:sp>
      <p:sp>
        <p:nvSpPr>
          <p:cNvPr id="11" name="Platshållare för text 2">
            <a:extLst>
              <a:ext uri="{FF2B5EF4-FFF2-40B4-BE49-F238E27FC236}">
                <a16:creationId xmlns:a16="http://schemas.microsoft.com/office/drawing/2014/main" id="{B9A1D6E0-29CD-4165-B4CA-F6C3BC0CAD8F}"/>
              </a:ext>
            </a:extLst>
          </p:cNvPr>
          <p:cNvSpPr>
            <a:spLocks noGrp="1"/>
          </p:cNvSpPr>
          <p:nvPr>
            <p:ph type="body" sz="quarter" idx="13" hasCustomPrompt="1"/>
          </p:nvPr>
        </p:nvSpPr>
        <p:spPr>
          <a:xfrm>
            <a:off x="2341583" y="3443748"/>
            <a:ext cx="7881663" cy="523519"/>
          </a:xfrm>
          <a:prstGeom prst="rect">
            <a:avLst/>
          </a:prstGeom>
        </p:spPr>
        <p:txBody>
          <a:bodyPr/>
          <a:lstStyle>
            <a:lvl1pPr marL="0" indent="0">
              <a:buNone/>
              <a:defRPr sz="2200">
                <a:latin typeface="Franklin Gothic Book" panose="020B0503020102020204" pitchFamily="34" charset="0"/>
              </a:defRPr>
            </a:lvl1pPr>
          </a:lstStyle>
          <a:p>
            <a:r>
              <a:rPr lang="sv-SE"/>
              <a:t>Korta texter, t.ex. siffror eller frågor till publiken</a:t>
            </a:r>
          </a:p>
        </p:txBody>
      </p:sp>
    </p:spTree>
    <p:extLst>
      <p:ext uri="{BB962C8B-B14F-4D97-AF65-F5344CB8AC3E}">
        <p14:creationId xmlns:p14="http://schemas.microsoft.com/office/powerpoint/2010/main" val="33859059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4. Kapitelindela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141286E1-CC7C-4FA0-82AA-648B3C997B53}"/>
              </a:ext>
            </a:extLst>
          </p:cNvPr>
          <p:cNvSpPr>
            <a:spLocks noGrp="1"/>
          </p:cNvSpPr>
          <p:nvPr>
            <p:ph type="ctrTitle" hasCustomPrompt="1"/>
          </p:nvPr>
        </p:nvSpPr>
        <p:spPr>
          <a:xfrm>
            <a:off x="3891121" y="3302178"/>
            <a:ext cx="7331061" cy="1635582"/>
          </a:xfrm>
          <a:prstGeom prst="rect">
            <a:avLst/>
          </a:prstGeom>
        </p:spPr>
        <p:txBody>
          <a:bodyPr anchor="t"/>
          <a:lstStyle>
            <a:lvl1pPr algn="l">
              <a:defRPr sz="4800">
                <a:solidFill>
                  <a:schemeClr val="tx1"/>
                </a:solidFill>
                <a:latin typeface="Franklin Gothic Medium" panose="020B0603020102020204" pitchFamily="34" charset="0"/>
              </a:defRPr>
            </a:lvl1pPr>
          </a:lstStyle>
          <a:p>
            <a:r>
              <a:rPr lang="sv-SE" sz="4800"/>
              <a:t>Kapitelindelning på max två rader…</a:t>
            </a:r>
          </a:p>
        </p:txBody>
      </p:sp>
    </p:spTree>
    <p:extLst>
      <p:ext uri="{BB962C8B-B14F-4D97-AF65-F5344CB8AC3E}">
        <p14:creationId xmlns:p14="http://schemas.microsoft.com/office/powerpoint/2010/main" val="361772320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19.png"/><Relationship Id="rId4" Type="http://schemas.openxmlformats.org/officeDocument/2006/relationships/slideLayout" Target="../slideLayouts/slideLayout76.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12.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2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10" Type="http://schemas.openxmlformats.org/officeDocument/2006/relationships/image" Target="../media/image10.png"/><Relationship Id="rId4" Type="http://schemas.openxmlformats.org/officeDocument/2006/relationships/slideLayout" Target="../slideLayouts/slideLayout128.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image" Target="../media/image1.png"/><Relationship Id="rId5" Type="http://schemas.openxmlformats.org/officeDocument/2006/relationships/slideLayout" Target="../slideLayouts/slideLayout137.xml"/><Relationship Id="rId10" Type="http://schemas.openxmlformats.org/officeDocument/2006/relationships/theme" Target="../theme/theme16.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44.xml"/><Relationship Id="rId7" Type="http://schemas.openxmlformats.org/officeDocument/2006/relationships/image" Target="../media/image3.emf"/><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heme" Target="../theme/theme17.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5" Type="http://schemas.openxmlformats.org/officeDocument/2006/relationships/slideLayout" Target="../slideLayouts/slideLayout158.xml"/><Relationship Id="rId10" Type="http://schemas.openxmlformats.org/officeDocument/2006/relationships/image" Target="../media/image1.png"/><Relationship Id="rId4" Type="http://schemas.openxmlformats.org/officeDocument/2006/relationships/slideLayout" Target="../slideLayouts/slideLayout157.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1.pn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image" Target="../media/image1.png"/><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theme" Target="../theme/theme21.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image" Target="../media/image10.png"/><Relationship Id="rId5" Type="http://schemas.openxmlformats.org/officeDocument/2006/relationships/slideLayout" Target="../slideLayouts/slideLayout189.xml"/><Relationship Id="rId10" Type="http://schemas.openxmlformats.org/officeDocument/2006/relationships/theme" Target="../theme/theme22.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image" Target="../media/image10.png"/><Relationship Id="rId5" Type="http://schemas.openxmlformats.org/officeDocument/2006/relationships/slideLayout" Target="../slideLayouts/slideLayout209.xml"/><Relationship Id="rId10" Type="http://schemas.openxmlformats.org/officeDocument/2006/relationships/theme" Target="../theme/theme2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32.pn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image" Target="../media/image33.png"/><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image" Target="../media/image33.png"/><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5" Type="http://schemas.openxmlformats.org/officeDocument/2006/relationships/slideLayout" Target="../slideLayouts/slideLayout257.xml"/><Relationship Id="rId4" Type="http://schemas.openxmlformats.org/officeDocument/2006/relationships/slideLayout" Target="../slideLayouts/slideLayout256.xml"/><Relationship Id="rId9"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1.xml"/><Relationship Id="rId7" Type="http://schemas.openxmlformats.org/officeDocument/2006/relationships/image" Target="../media/image3.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image" Target="../media/image10.png"/><Relationship Id="rId5" Type="http://schemas.openxmlformats.org/officeDocument/2006/relationships/slideLayout" Target="../slideLayouts/slideLayout277.xml"/><Relationship Id="rId10" Type="http://schemas.openxmlformats.org/officeDocument/2006/relationships/theme" Target="../theme/theme30.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1.pn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2.jpeg"/><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13.jpeg"/><Relationship Id="rId4" Type="http://schemas.openxmlformats.org/officeDocument/2006/relationships/slideLayout" Target="../slideLayouts/slideLayout5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image" Target="../media/image3.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8.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13.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9.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7771861" y="6426891"/>
            <a:ext cx="1148366" cy="365125"/>
          </a:xfrm>
          <a:prstGeom prst="rect">
            <a:avLst/>
          </a:prstGeom>
        </p:spPr>
        <p:txBody>
          <a:bodyPr vert="horz" lIns="91440" tIns="45720" rIns="91440" bIns="45720" rtlCol="0" anchor="ctr"/>
          <a:lstStyle>
            <a:lvl1pPr algn="l">
              <a:defRPr sz="1100">
                <a:solidFill>
                  <a:schemeClr val="tx1">
                    <a:tint val="75000"/>
                  </a:schemeClr>
                </a:solidFill>
                <a:latin typeface="Cordia New" panose="020B0304020202020204" pitchFamily="34" charset="-34"/>
                <a:cs typeface="Cordia New" panose="020B0304020202020204" pitchFamily="34" charset="-34"/>
              </a:defRPr>
            </a:lvl1pPr>
          </a:lstStyle>
          <a:p>
            <a:fld id="{A9896216-3E38-4BA1-94F0-8EAAB9A80E01}" type="datetimeFigureOut">
              <a:rPr lang="sv-SE" smtClean="0"/>
              <a:pPr/>
              <a:t>2023-03-21</a:t>
            </a:fld>
            <a:endParaRPr lang="sv-SE"/>
          </a:p>
        </p:txBody>
      </p:sp>
      <p:sp>
        <p:nvSpPr>
          <p:cNvPr id="6" name="Platshållare för bildnummer 5"/>
          <p:cNvSpPr>
            <a:spLocks noGrp="1"/>
          </p:cNvSpPr>
          <p:nvPr>
            <p:ph type="sldNum" sz="quarter" idx="4"/>
          </p:nvPr>
        </p:nvSpPr>
        <p:spPr>
          <a:xfrm>
            <a:off x="9109069" y="6426890"/>
            <a:ext cx="567841" cy="365125"/>
          </a:xfrm>
          <a:prstGeom prst="rect">
            <a:avLst/>
          </a:prstGeom>
        </p:spPr>
        <p:txBody>
          <a:bodyPr vert="horz" lIns="91440" tIns="45720" rIns="91440" bIns="45720" rtlCol="0" anchor="ctr"/>
          <a:lstStyle>
            <a:lvl1pPr algn="r">
              <a:defRPr sz="1200">
                <a:solidFill>
                  <a:schemeClr val="tx1">
                    <a:tint val="75000"/>
                  </a:schemeClr>
                </a:solidFill>
                <a:latin typeface="Cordia New" panose="020B0304020202020204" pitchFamily="34" charset="-34"/>
                <a:cs typeface="Cordia New" panose="020B0304020202020204" pitchFamily="34" charset="-34"/>
              </a:defRPr>
            </a:lvl1pPr>
          </a:lstStyle>
          <a:p>
            <a:fld id="{9C0C57C0-E922-40A5-AE07-FEC75597E937}" type="slidenum">
              <a:rPr lang="sv-SE" smtClean="0"/>
              <a:pPr/>
              <a:t>‹#›</a:t>
            </a:fld>
            <a:endParaRPr lang="sv-SE"/>
          </a:p>
        </p:txBody>
      </p:sp>
    </p:spTree>
    <p:extLst>
      <p:ext uri="{BB962C8B-B14F-4D97-AF65-F5344CB8AC3E}">
        <p14:creationId xmlns:p14="http://schemas.microsoft.com/office/powerpoint/2010/main" val="3710469530"/>
      </p:ext>
    </p:extLst>
  </p:cSld>
  <p:clrMap bg1="lt1" tx1="dk1" bg2="lt2" tx2="dk2" accent1="accent1" accent2="accent2" accent3="accent3" accent4="accent4" accent5="accent5" accent6="accent6" hlink="hlink" folHlink="folHlink"/>
  <p:sldLayoutIdLst>
    <p:sldLayoutId id="2147483743" r:id="rId1"/>
    <p:sldLayoutId id="2147483744" r:id="rId2"/>
  </p:sldLayoutIdLst>
  <p:txStyles>
    <p:titleStyle>
      <a:lvl1pPr algn="l" defTabSz="914400" rtl="0" eaLnBrk="1" latinLnBrk="0" hangingPunct="1">
        <a:lnSpc>
          <a:spcPct val="90000"/>
        </a:lnSpc>
        <a:spcBef>
          <a:spcPct val="0"/>
        </a:spcBef>
        <a:buNone/>
        <a:defRPr sz="3500" kern="1200">
          <a:solidFill>
            <a:schemeClr val="tx1"/>
          </a:solidFill>
          <a:latin typeface="Bodoni MT Black" panose="02070A030806060202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dia New" panose="020B0304020202020204" pitchFamily="34" charset="-34"/>
          <a:ea typeface="+mn-ea"/>
          <a:cs typeface="Cordia New" panose="020B03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dia New" panose="020B0304020202020204" pitchFamily="34" charset="-34"/>
          <a:ea typeface="+mn-ea"/>
          <a:cs typeface="Cordia New" panose="020B03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dia New" panose="020B0304020202020204" pitchFamily="34" charset="-34"/>
          <a:ea typeface="+mn-ea"/>
          <a:cs typeface="Cordia New" panose="020B03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dia New" panose="020B0304020202020204" pitchFamily="34" charset="-34"/>
          <a:ea typeface="+mn-ea"/>
          <a:cs typeface="Cordia New" panose="020B03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descr="Göteborgsregionens logotyp">
            <a:extLst>
              <a:ext uri="{FF2B5EF4-FFF2-40B4-BE49-F238E27FC236}">
                <a16:creationId xmlns:a16="http://schemas.microsoft.com/office/drawing/2014/main" id="{04FF0BED-4B02-45E6-862A-CC266371C3F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12" name="Rak koppling 11">
            <a:extLst>
              <a:ext uri="{FF2B5EF4-FFF2-40B4-BE49-F238E27FC236}">
                <a16:creationId xmlns:a16="http://schemas.microsoft.com/office/drawing/2014/main" id="{C9F49F43-4276-4391-9826-207125DD0160}"/>
              </a:ext>
              <a:ext uri="{C183D7F6-B498-43B3-948B-1728B52AA6E4}">
                <adec:decorative xmlns:adec="http://schemas.microsoft.com/office/drawing/2017/decorative" xmlns="" val="1"/>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80180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txStyles>
    <p:titleStyle>
      <a:lvl1pPr algn="l" defTabSz="914400" rtl="0" eaLnBrk="1" latinLnBrk="0" hangingPunct="1">
        <a:lnSpc>
          <a:spcPct val="90000"/>
        </a:lnSpc>
        <a:spcBef>
          <a:spcPct val="0"/>
        </a:spcBef>
        <a:buNone/>
        <a:defRPr sz="40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4FF0BED-4B02-45E6-862A-CC266371C3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871437" y="5756159"/>
            <a:ext cx="1765846" cy="1249934"/>
          </a:xfrm>
          <a:prstGeom prst="rect">
            <a:avLst/>
          </a:prstGeom>
        </p:spPr>
      </p:pic>
      <p:cxnSp>
        <p:nvCxnSpPr>
          <p:cNvPr id="12" name="Rak koppling 11">
            <a:extLst>
              <a:ext uri="{FF2B5EF4-FFF2-40B4-BE49-F238E27FC236}">
                <a16:creationId xmlns:a16="http://schemas.microsoft.com/office/drawing/2014/main" id="{C9F49F43-4276-4391-9826-207125DD0160}"/>
              </a:ext>
            </a:extLst>
          </p:cNvPr>
          <p:cNvCxnSpPr>
            <a:cxnSpLocks/>
          </p:cNvCxnSpPr>
          <p:nvPr userDrawn="1"/>
        </p:nvCxnSpPr>
        <p:spPr>
          <a:xfrm>
            <a:off x="773723" y="5921300"/>
            <a:ext cx="106351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65286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Lst>
  <p:txStyles>
    <p:titleStyle>
      <a:lvl1pPr algn="l" defTabSz="914400" rtl="0" eaLnBrk="1" latinLnBrk="0" hangingPunct="1">
        <a:lnSpc>
          <a:spcPct val="90000"/>
        </a:lnSpc>
        <a:spcBef>
          <a:spcPct val="0"/>
        </a:spcBef>
        <a:buNone/>
        <a:defRPr sz="40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50041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2023-03-15</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57246666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421431007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13905008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82"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133404981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18BF671C-FD53-304A-A420-AEADAE2826EF}"/>
              </a:ext>
            </a:extLst>
          </p:cNvPr>
          <p:cNvSpPr>
            <a:spLocks noGrp="1"/>
          </p:cNvSpPr>
          <p:nvPr>
            <p:ph type="title"/>
          </p:nvPr>
        </p:nvSpPr>
        <p:spPr>
          <a:xfrm>
            <a:off x="838200" y="365125"/>
            <a:ext cx="9409043" cy="1325563"/>
          </a:xfrm>
          <a:prstGeom prst="rect">
            <a:avLst/>
          </a:prstGeom>
        </p:spPr>
        <p:txBody>
          <a:bodyPr vert="horz" lIns="91440" tIns="45720" rIns="91440" bIns="45720" rtlCol="0" anchor="ctr">
            <a:normAutofit/>
          </a:bodyPr>
          <a:lstStyle/>
          <a:p>
            <a:endParaRPr lang="sv-SE"/>
          </a:p>
        </p:txBody>
      </p:sp>
      <p:sp>
        <p:nvSpPr>
          <p:cNvPr id="8" name="Platshållare för text 2">
            <a:extLst>
              <a:ext uri="{FF2B5EF4-FFF2-40B4-BE49-F238E27FC236}">
                <a16:creationId xmlns:a16="http://schemas.microsoft.com/office/drawing/2014/main" id="{08950591-8A82-364A-86CA-C189240A1015}"/>
              </a:ext>
            </a:extLst>
          </p:cNvPr>
          <p:cNvSpPr>
            <a:spLocks noGrp="1"/>
          </p:cNvSpPr>
          <p:nvPr>
            <p:ph type="body" idx="1"/>
          </p:nvPr>
        </p:nvSpPr>
        <p:spPr>
          <a:xfrm>
            <a:off x="838200" y="1825625"/>
            <a:ext cx="9404497" cy="4351338"/>
          </a:xfrm>
          <a:prstGeom prst="rect">
            <a:avLst/>
          </a:prstGeom>
        </p:spPr>
        <p:txBody>
          <a:bodyPr vert="horz" lIns="91440" tIns="45720" rIns="91440" bIns="45720" rtlCol="0">
            <a:normAutofit/>
          </a:bodyPr>
          <a:lstStyle/>
          <a:p>
            <a:pPr lvl="0"/>
            <a:endParaRPr lang="sv-SE"/>
          </a:p>
        </p:txBody>
      </p:sp>
      <p:sp>
        <p:nvSpPr>
          <p:cNvPr id="9" name="Rektangel 8">
            <a:extLst>
              <a:ext uri="{FF2B5EF4-FFF2-40B4-BE49-F238E27FC236}">
                <a16:creationId xmlns:a16="http://schemas.microsoft.com/office/drawing/2014/main" id="{78C0B532-3FF1-6D4C-B718-CA8EFF31A50B}"/>
              </a:ext>
            </a:extLst>
          </p:cNvPr>
          <p:cNvSpPr/>
          <p:nvPr/>
        </p:nvSpPr>
        <p:spPr>
          <a:xfrm>
            <a:off x="0" y="6649656"/>
            <a:ext cx="12192000" cy="2083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0" name="Grupp 9">
            <a:extLst>
              <a:ext uri="{FF2B5EF4-FFF2-40B4-BE49-F238E27FC236}">
                <a16:creationId xmlns:a16="http://schemas.microsoft.com/office/drawing/2014/main" id="{97303B95-650F-714F-8232-5984935A2441}"/>
              </a:ext>
            </a:extLst>
          </p:cNvPr>
          <p:cNvGrpSpPr/>
          <p:nvPr/>
        </p:nvGrpSpPr>
        <p:grpSpPr>
          <a:xfrm>
            <a:off x="10444402" y="5729019"/>
            <a:ext cx="2222205" cy="884879"/>
            <a:chOff x="9377915" y="4859079"/>
            <a:chExt cx="2222205" cy="884879"/>
          </a:xfrm>
        </p:grpSpPr>
        <p:sp>
          <p:nvSpPr>
            <p:cNvPr id="11" name="textruta 10">
              <a:extLst>
                <a:ext uri="{FF2B5EF4-FFF2-40B4-BE49-F238E27FC236}">
                  <a16:creationId xmlns:a16="http://schemas.microsoft.com/office/drawing/2014/main" id="{3A8B58AC-0FAC-EA4C-ADF5-FAADAB680E47}"/>
                </a:ext>
              </a:extLst>
            </p:cNvPr>
            <p:cNvSpPr txBox="1"/>
            <p:nvPr/>
          </p:nvSpPr>
          <p:spPr>
            <a:xfrm>
              <a:off x="9377915" y="4859079"/>
              <a:ext cx="2222205" cy="669414"/>
            </a:xfrm>
            <a:prstGeom prst="rect">
              <a:avLst/>
            </a:prstGeom>
            <a:noFill/>
          </p:spPr>
          <p:txBody>
            <a:bodyPr wrap="square" rtlCol="0">
              <a:spAutoFit/>
            </a:bodyPr>
            <a:lstStyle/>
            <a:p>
              <a:pPr>
                <a:lnSpc>
                  <a:spcPts val="1480"/>
                </a:lnSpc>
              </a:pPr>
              <a:r>
                <a:rPr lang="sv-SE" sz="1400" b="1" kern="1200">
                  <a:solidFill>
                    <a:schemeClr val="tx1"/>
                  </a:solidFill>
                  <a:effectLst/>
                  <a:latin typeface="+mn-lt"/>
                  <a:ea typeface="+mn-ea"/>
                  <a:cs typeface="+mn-cs"/>
                </a:rPr>
                <a:t>Nationellt system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för kunskapsstyrning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Hälso- och sjukvård</a:t>
              </a:r>
              <a:endParaRPr lang="sv-SE" sz="1800" kern="1200">
                <a:solidFill>
                  <a:schemeClr val="tx1"/>
                </a:solidFill>
                <a:effectLst/>
                <a:latin typeface="+mn-lt"/>
                <a:ea typeface="+mn-ea"/>
                <a:cs typeface="+mn-cs"/>
              </a:endParaRPr>
            </a:p>
          </p:txBody>
        </p:sp>
        <p:cxnSp>
          <p:nvCxnSpPr>
            <p:cNvPr id="12" name="Rak 11">
              <a:extLst>
                <a:ext uri="{FF2B5EF4-FFF2-40B4-BE49-F238E27FC236}">
                  <a16:creationId xmlns:a16="http://schemas.microsoft.com/office/drawing/2014/main" id="{FC4396FF-D82D-CB4F-AACC-5084E37108EB}"/>
                </a:ext>
              </a:extLst>
            </p:cNvPr>
            <p:cNvCxnSpPr>
              <a:cxnSpLocks/>
            </p:cNvCxnSpPr>
            <p:nvPr/>
          </p:nvCxnSpPr>
          <p:spPr>
            <a:xfrm>
              <a:off x="9474838" y="5528493"/>
              <a:ext cx="152985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C41A13BC-AA04-7047-96FB-A2FFD99C0BE6}"/>
                </a:ext>
              </a:extLst>
            </p:cNvPr>
            <p:cNvSpPr txBox="1"/>
            <p:nvPr/>
          </p:nvSpPr>
          <p:spPr>
            <a:xfrm>
              <a:off x="9387105" y="5523898"/>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tx1"/>
                  </a:solidFill>
                  <a:effectLst/>
                  <a:latin typeface="+mn-lt"/>
                  <a:ea typeface="+mn-ea"/>
                  <a:cs typeface="+mn-cs"/>
                </a:rPr>
                <a:t>SVERIGES REGIONER I SAMVERKAN</a:t>
              </a:r>
              <a:endParaRPr lang="sv-SE" sz="820" kern="1200">
                <a:solidFill>
                  <a:schemeClr val="tx1"/>
                </a:solidFill>
                <a:effectLst/>
                <a:latin typeface="+mn-lt"/>
                <a:ea typeface="+mn-ea"/>
                <a:cs typeface="+mn-cs"/>
              </a:endParaRPr>
            </a:p>
          </p:txBody>
        </p:sp>
      </p:grpSp>
      <p:grpSp>
        <p:nvGrpSpPr>
          <p:cNvPr id="15" name="Grupp 14">
            <a:extLst>
              <a:ext uri="{FF2B5EF4-FFF2-40B4-BE49-F238E27FC236}">
                <a16:creationId xmlns:a16="http://schemas.microsoft.com/office/drawing/2014/main" id="{17030F3F-79BD-B340-B21F-259B2B70D2DE}"/>
              </a:ext>
            </a:extLst>
          </p:cNvPr>
          <p:cNvGrpSpPr/>
          <p:nvPr userDrawn="1"/>
        </p:nvGrpSpPr>
        <p:grpSpPr>
          <a:xfrm>
            <a:off x="10444402" y="5729019"/>
            <a:ext cx="2222205" cy="884879"/>
            <a:chOff x="9377915" y="4859079"/>
            <a:chExt cx="2222205" cy="884879"/>
          </a:xfrm>
        </p:grpSpPr>
        <p:sp>
          <p:nvSpPr>
            <p:cNvPr id="16" name="textruta 15">
              <a:extLst>
                <a:ext uri="{FF2B5EF4-FFF2-40B4-BE49-F238E27FC236}">
                  <a16:creationId xmlns:a16="http://schemas.microsoft.com/office/drawing/2014/main" id="{6B0C84F2-76AA-414F-A6BF-AEE900B45DB0}"/>
                </a:ext>
              </a:extLst>
            </p:cNvPr>
            <p:cNvSpPr txBox="1"/>
            <p:nvPr userDrawn="1"/>
          </p:nvSpPr>
          <p:spPr>
            <a:xfrm>
              <a:off x="9377915" y="4859079"/>
              <a:ext cx="2222205" cy="669414"/>
            </a:xfrm>
            <a:prstGeom prst="rect">
              <a:avLst/>
            </a:prstGeom>
            <a:noFill/>
          </p:spPr>
          <p:txBody>
            <a:bodyPr wrap="square" rtlCol="0">
              <a:spAutoFit/>
            </a:bodyPr>
            <a:lstStyle/>
            <a:p>
              <a:pPr>
                <a:lnSpc>
                  <a:spcPts val="1480"/>
                </a:lnSpc>
              </a:pPr>
              <a:r>
                <a:rPr lang="sv-SE" sz="1400" b="1" kern="1200">
                  <a:solidFill>
                    <a:schemeClr val="tx1"/>
                  </a:solidFill>
                  <a:effectLst/>
                  <a:latin typeface="+mn-lt"/>
                  <a:ea typeface="+mn-ea"/>
                  <a:cs typeface="+mn-cs"/>
                </a:rPr>
                <a:t>Nationellt system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för kunskapsstyrning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Hälso- och sjukvård</a:t>
              </a:r>
              <a:endParaRPr lang="sv-SE" sz="1800" kern="1200">
                <a:solidFill>
                  <a:schemeClr val="tx1"/>
                </a:solidFill>
                <a:effectLst/>
                <a:latin typeface="+mn-lt"/>
                <a:ea typeface="+mn-ea"/>
                <a:cs typeface="+mn-cs"/>
              </a:endParaRPr>
            </a:p>
          </p:txBody>
        </p:sp>
        <p:cxnSp>
          <p:nvCxnSpPr>
            <p:cNvPr id="17" name="Rak 16">
              <a:extLst>
                <a:ext uri="{FF2B5EF4-FFF2-40B4-BE49-F238E27FC236}">
                  <a16:creationId xmlns:a16="http://schemas.microsoft.com/office/drawing/2014/main" id="{D3C49365-0748-D64B-A403-DEDBF3586D5B}"/>
                </a:ext>
              </a:extLst>
            </p:cNvPr>
            <p:cNvCxnSpPr>
              <a:cxnSpLocks/>
            </p:cNvCxnSpPr>
            <p:nvPr userDrawn="1"/>
          </p:nvCxnSpPr>
          <p:spPr>
            <a:xfrm>
              <a:off x="9474838" y="5528493"/>
              <a:ext cx="152985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A9BF9558-A2D8-F84F-9EF5-C73972FE2965}"/>
                </a:ext>
              </a:extLst>
            </p:cNvPr>
            <p:cNvSpPr txBox="1"/>
            <p:nvPr userDrawn="1"/>
          </p:nvSpPr>
          <p:spPr>
            <a:xfrm>
              <a:off x="9387105" y="5523898"/>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tx1"/>
                  </a:solidFill>
                  <a:effectLst/>
                  <a:latin typeface="+mn-lt"/>
                  <a:ea typeface="+mn-ea"/>
                  <a:cs typeface="+mn-cs"/>
                </a:rPr>
                <a:t>SVERIGES REGIONER I SAMVERKAN</a:t>
              </a:r>
              <a:endParaRPr lang="sv-SE" sz="820" kern="1200">
                <a:solidFill>
                  <a:schemeClr val="tx1"/>
                </a:solidFill>
                <a:effectLst/>
                <a:latin typeface="+mn-lt"/>
                <a:ea typeface="+mn-ea"/>
                <a:cs typeface="+mn-cs"/>
              </a:endParaRPr>
            </a:p>
          </p:txBody>
        </p:sp>
      </p:grpSp>
    </p:spTree>
    <p:extLst>
      <p:ext uri="{BB962C8B-B14F-4D97-AF65-F5344CB8AC3E}">
        <p14:creationId xmlns:p14="http://schemas.microsoft.com/office/powerpoint/2010/main" val="377449283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36362134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69710569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16470301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145997047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A345144-6D3F-7A45-2336-3298C1D30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15931F8-2B75-3EF7-AB4C-43422E360D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23B3F04-9B5B-C8AA-E065-27AF10E3D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6EF40-2E32-4E1F-A25F-8D142ACC558B}" type="datetimeFigureOut">
              <a:rPr lang="sv-SE" smtClean="0"/>
              <a:t>2023-03-21</a:t>
            </a:fld>
            <a:endParaRPr lang="sv-SE"/>
          </a:p>
        </p:txBody>
      </p:sp>
      <p:sp>
        <p:nvSpPr>
          <p:cNvPr id="5" name="Platshållare för sidfot 4">
            <a:extLst>
              <a:ext uri="{FF2B5EF4-FFF2-40B4-BE49-F238E27FC236}">
                <a16:creationId xmlns:a16="http://schemas.microsoft.com/office/drawing/2014/main" id="{A9D3A28F-7EAC-D973-73D7-A57F79BB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64F9B41-36AD-9E21-748A-6C3C60A38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04CA6-D359-4212-8238-A1AB1AA775BF}" type="slidenum">
              <a:rPr lang="sv-SE" smtClean="0"/>
              <a:t>‹#›</a:t>
            </a:fld>
            <a:endParaRPr lang="sv-SE"/>
          </a:p>
        </p:txBody>
      </p:sp>
    </p:spTree>
    <p:extLst>
      <p:ext uri="{BB962C8B-B14F-4D97-AF65-F5344CB8AC3E}">
        <p14:creationId xmlns:p14="http://schemas.microsoft.com/office/powerpoint/2010/main" val="165518509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2092936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53B1060-B107-4308-AA07-69C789EF7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C18A8CF-4DEB-4872-AA14-BB041A355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6370AD-FB3F-413A-8E4D-D4BC4E7C1B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8E44E-BE26-4896-8B87-9C86D4A483E5}" type="datetimeFigureOut">
              <a:rPr lang="sv-SE" smtClean="0"/>
              <a:t>2023-03-21</a:t>
            </a:fld>
            <a:endParaRPr lang="sv-SE"/>
          </a:p>
        </p:txBody>
      </p:sp>
      <p:sp>
        <p:nvSpPr>
          <p:cNvPr id="5" name="Platshållare för sidfot 4">
            <a:extLst>
              <a:ext uri="{FF2B5EF4-FFF2-40B4-BE49-F238E27FC236}">
                <a16:creationId xmlns:a16="http://schemas.microsoft.com/office/drawing/2014/main" id="{3AE5B7AE-2D04-4B8C-A736-826A7BE2BD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69B7E58-985C-4DEC-A095-156384BD83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A2123-7471-4058-A173-D9D01A453487}" type="slidenum">
              <a:rPr lang="sv-SE" smtClean="0"/>
              <a:t>‹#›</a:t>
            </a:fld>
            <a:endParaRPr lang="sv-SE"/>
          </a:p>
        </p:txBody>
      </p:sp>
    </p:spTree>
    <p:extLst>
      <p:ext uri="{BB962C8B-B14F-4D97-AF65-F5344CB8AC3E}">
        <p14:creationId xmlns:p14="http://schemas.microsoft.com/office/powerpoint/2010/main" val="351706074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555CCB3-AD63-49E9-ACC0-BD54FDB444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C930BE8-9FC9-4561-AA18-23019B3E4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71B6E65-9C1C-40E4-B671-0FE609444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48ACF-76F5-4163-BBCA-4A830815DA02}" type="datetimeFigureOut">
              <a:rPr lang="sv-SE" smtClean="0"/>
              <a:t>2023-03-21</a:t>
            </a:fld>
            <a:endParaRPr lang="sv-SE"/>
          </a:p>
        </p:txBody>
      </p:sp>
      <p:sp>
        <p:nvSpPr>
          <p:cNvPr id="5" name="Platshållare för sidfot 4">
            <a:extLst>
              <a:ext uri="{FF2B5EF4-FFF2-40B4-BE49-F238E27FC236}">
                <a16:creationId xmlns:a16="http://schemas.microsoft.com/office/drawing/2014/main" id="{03864AC4-3004-4E4E-A00E-A20758486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13072CB-692B-492B-BCC0-A22FDC697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85384-F5F3-4E90-BD9F-1820E79E3073}" type="slidenum">
              <a:rPr lang="sv-SE" smtClean="0"/>
              <a:t>‹#›</a:t>
            </a:fld>
            <a:endParaRPr lang="sv-SE"/>
          </a:p>
        </p:txBody>
      </p:sp>
    </p:spTree>
    <p:extLst>
      <p:ext uri="{BB962C8B-B14F-4D97-AF65-F5344CB8AC3E}">
        <p14:creationId xmlns:p14="http://schemas.microsoft.com/office/powerpoint/2010/main" val="1566478538"/>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555CCB3-AD63-49E9-ACC0-BD54FDB444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C930BE8-9FC9-4561-AA18-23019B3E4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71B6E65-9C1C-40E4-B671-0FE609444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22956-0ED8-4E6F-9B14-F01C644BECB5}" type="datetime1">
              <a:rPr lang="sv-SE" smtClean="0"/>
              <a:t>2023-03-21</a:t>
            </a:fld>
            <a:endParaRPr lang="sv-SE"/>
          </a:p>
        </p:txBody>
      </p:sp>
      <p:sp>
        <p:nvSpPr>
          <p:cNvPr id="5" name="Platshållare för sidfot 4">
            <a:extLst>
              <a:ext uri="{FF2B5EF4-FFF2-40B4-BE49-F238E27FC236}">
                <a16:creationId xmlns:a16="http://schemas.microsoft.com/office/drawing/2014/main" id="{03864AC4-3004-4E4E-A00E-A20758486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13072CB-692B-492B-BCC0-A22FDC697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85384-F5F3-4E90-BD9F-1820E79E3073}" type="slidenum">
              <a:rPr lang="sv-SE" smtClean="0"/>
              <a:t>‹#›</a:t>
            </a:fld>
            <a:endParaRPr lang="sv-SE"/>
          </a:p>
        </p:txBody>
      </p:sp>
    </p:spTree>
    <p:extLst>
      <p:ext uri="{BB962C8B-B14F-4D97-AF65-F5344CB8AC3E}">
        <p14:creationId xmlns:p14="http://schemas.microsoft.com/office/powerpoint/2010/main" val="269182820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743013"/>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5C06D90-5243-CE67-FB69-99AA95646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6894B68-EF83-A45A-2BFA-CFF1F60E9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D1704BC-D35A-EFD5-2FD8-C21ADAD641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B14FE-8B08-44C6-9AAA-4FD738CFDDB1}" type="datetimeFigureOut">
              <a:rPr lang="sv-SE" smtClean="0"/>
              <a:t>2023-03-21</a:t>
            </a:fld>
            <a:endParaRPr lang="sv-SE"/>
          </a:p>
        </p:txBody>
      </p:sp>
      <p:sp>
        <p:nvSpPr>
          <p:cNvPr id="5" name="Platshållare för sidfot 4">
            <a:extLst>
              <a:ext uri="{FF2B5EF4-FFF2-40B4-BE49-F238E27FC236}">
                <a16:creationId xmlns:a16="http://schemas.microsoft.com/office/drawing/2014/main" id="{917B5C37-35E5-FEE9-773D-782AB568E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E296AFB-9A10-9AD0-3A55-E1397B4A4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A2AA4-EBFC-48FA-A811-C1A3F7352A26}" type="slidenum">
              <a:rPr lang="sv-SE" smtClean="0"/>
              <a:t>‹#›</a:t>
            </a:fld>
            <a:endParaRPr lang="sv-SE"/>
          </a:p>
        </p:txBody>
      </p:sp>
    </p:spTree>
    <p:extLst>
      <p:ext uri="{BB962C8B-B14F-4D97-AF65-F5344CB8AC3E}">
        <p14:creationId xmlns:p14="http://schemas.microsoft.com/office/powerpoint/2010/main" val="27114438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44704047"/>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7034905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38160601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254527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839"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1.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4.xml"/><Relationship Id="rId1" Type="http://schemas.openxmlformats.org/officeDocument/2006/relationships/slideLayout" Target="../slideLayouts/slideLayout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5.xml"/><Relationship Id="rId1" Type="http://schemas.openxmlformats.org/officeDocument/2006/relationships/slideLayout" Target="../slideLayouts/slideLayout193.xml"/></Relationships>
</file>

<file path=ppt/slides/_rels/slide10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6.xml"/><Relationship Id="rId1" Type="http://schemas.openxmlformats.org/officeDocument/2006/relationships/slideLayout" Target="../slideLayouts/slideLayout5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xml"/></Relationships>
</file>

<file path=ppt/slides/_rels/slide10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6.xml"/></Relationships>
</file>

<file path=ppt/slides/_rels/slide10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3.svg"/><Relationship Id="rId18" Type="http://schemas.openxmlformats.org/officeDocument/2006/relationships/image" Target="../media/image51.png"/><Relationship Id="rId26" Type="http://schemas.openxmlformats.org/officeDocument/2006/relationships/image" Target="../media/image55.png"/><Relationship Id="rId3" Type="http://schemas.openxmlformats.org/officeDocument/2006/relationships/image" Target="../media/image43.png"/><Relationship Id="rId21" Type="http://schemas.openxmlformats.org/officeDocument/2006/relationships/image" Target="../media/image61.sv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52.png"/><Relationship Id="rId29" Type="http://schemas.openxmlformats.org/officeDocument/2006/relationships/image" Target="../media/image69.svg"/><Relationship Id="rId1" Type="http://schemas.openxmlformats.org/officeDocument/2006/relationships/slideLayout" Target="../slideLayouts/slideLayout241.xml"/><Relationship Id="rId6" Type="http://schemas.openxmlformats.org/officeDocument/2006/relationships/image" Target="../media/image45.png"/><Relationship Id="rId11" Type="http://schemas.openxmlformats.org/officeDocument/2006/relationships/image" Target="../media/image51.svg"/><Relationship Id="rId24" Type="http://schemas.openxmlformats.org/officeDocument/2006/relationships/image" Target="../media/image54.png"/><Relationship Id="rId32" Type="http://schemas.openxmlformats.org/officeDocument/2006/relationships/image" Target="../media/image42.png"/><Relationship Id="rId5" Type="http://schemas.openxmlformats.org/officeDocument/2006/relationships/image" Target="../media/image44.png"/><Relationship Id="rId15" Type="http://schemas.openxmlformats.org/officeDocument/2006/relationships/image" Target="../media/image55.svg"/><Relationship Id="rId23" Type="http://schemas.openxmlformats.org/officeDocument/2006/relationships/image" Target="../media/image63.svg"/><Relationship Id="rId28"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image" Target="../media/image59.svg"/><Relationship Id="rId31" Type="http://schemas.openxmlformats.org/officeDocument/2006/relationships/image" Target="../media/image71.svg"/><Relationship Id="rId4" Type="http://schemas.openxmlformats.org/officeDocument/2006/relationships/image" Target="../media/image44.svg"/><Relationship Id="rId9" Type="http://schemas.openxmlformats.org/officeDocument/2006/relationships/image" Target="../media/image49.svg"/><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67.svg"/><Relationship Id="rId30" Type="http://schemas.openxmlformats.org/officeDocument/2006/relationships/image" Target="../media/image57.png"/></Relationships>
</file>

<file path=ppt/slides/_rels/slide11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15.xml"/><Relationship Id="rId6" Type="http://schemas.openxmlformats.org/officeDocument/2006/relationships/image" Target="../media/image75.svg"/><Relationship Id="rId11" Type="http://schemas.openxmlformats.org/officeDocument/2006/relationships/image" Target="../media/image80.sv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73.svg"/><Relationship Id="rId9" Type="http://schemas.openxmlformats.org/officeDocument/2006/relationships/image" Target="../media/image78.sv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5.xml"/><Relationship Id="rId1" Type="http://schemas.openxmlformats.org/officeDocument/2006/relationships/slideLayout" Target="../slideLayouts/slideLayout2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allagehub.se/allagehub-arkiv/" TargetMode="External"/><Relationship Id="rId2" Type="http://schemas.openxmlformats.org/officeDocument/2006/relationships/notesSlide" Target="../notesSlides/notesSlide11.xml"/><Relationship Id="rId1" Type="http://schemas.openxmlformats.org/officeDocument/2006/relationships/slideLayout" Target="../slideLayouts/slideLayout234.xml"/><Relationship Id="rId5" Type="http://schemas.openxmlformats.org/officeDocument/2006/relationships/image" Target="../media/image83.svg"/><Relationship Id="rId4" Type="http://schemas.openxmlformats.org/officeDocument/2006/relationships/image" Target="../media/image64.png"/></Relationships>
</file>

<file path=ppt/slides/_rels/slide13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15.xml"/></Relationships>
</file>

<file path=ppt/slides/_rels/slide13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1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115.xml"/></Relationships>
</file>

<file path=ppt/slides/_rels/slide133.xml.rels><?xml version="1.0" encoding="UTF-8" standalone="yes"?>
<Relationships xmlns="http://schemas.openxmlformats.org/package/2006/relationships"><Relationship Id="rId3" Type="http://schemas.openxmlformats.org/officeDocument/2006/relationships/hyperlink" Target="mailto:zophia.mellgren@skr.se" TargetMode="External"/><Relationship Id="rId2" Type="http://schemas.openxmlformats.org/officeDocument/2006/relationships/notesSlide" Target="../notesSlides/notesSlide87.xml"/><Relationship Id="rId1" Type="http://schemas.openxmlformats.org/officeDocument/2006/relationships/slideLayout" Target="../slideLayouts/slideLayout115.xml"/><Relationship Id="rId5" Type="http://schemas.openxmlformats.org/officeDocument/2006/relationships/image" Target="../media/image193.png"/><Relationship Id="rId4" Type="http://schemas.openxmlformats.org/officeDocument/2006/relationships/hyperlink" Target="mailto:mikael.malm@skr.se"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1.xml"/></Relationships>
</file>

<file path=ppt/slides/_rels/slide13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8.xml"/><Relationship Id="rId1" Type="http://schemas.openxmlformats.org/officeDocument/2006/relationships/slideLayout" Target="../slideLayouts/slideLayout274.xml"/></Relationships>
</file>

<file path=ppt/slides/_rels/slide13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80.xml"/></Relationships>
</file>

<file path=ppt/slides/_rels/slide13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9.xml"/><Relationship Id="rId1" Type="http://schemas.openxmlformats.org/officeDocument/2006/relationships/slideLayout" Target="../slideLayouts/slideLayout274.xml"/><Relationship Id="rId4" Type="http://schemas.openxmlformats.org/officeDocument/2006/relationships/image" Target="../media/image197.png"/></Relationships>
</file>

<file path=ppt/slides/_rels/slide1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90.xml"/><Relationship Id="rId1" Type="http://schemas.openxmlformats.org/officeDocument/2006/relationships/slideLayout" Target="../slideLayouts/slideLayout27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34.xml"/><Relationship Id="rId4" Type="http://schemas.openxmlformats.org/officeDocument/2006/relationships/image" Target="../media/image85.svg"/></Relationships>
</file>

<file path=ppt/slides/_rels/slide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1.xml"/><Relationship Id="rId1" Type="http://schemas.openxmlformats.org/officeDocument/2006/relationships/slideLayout" Target="../slideLayouts/slideLayout158.xml"/><Relationship Id="rId4" Type="http://schemas.openxmlformats.org/officeDocument/2006/relationships/image" Target="../media/image231.sv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6.xml.rels><?xml version="1.0" encoding="UTF-8" standalone="yes"?>
<Relationships xmlns="http://schemas.openxmlformats.org/package/2006/relationships"><Relationship Id="rId3" Type="http://schemas.openxmlformats.org/officeDocument/2006/relationships/image" Target="../media/image233.svg"/><Relationship Id="rId2" Type="http://schemas.openxmlformats.org/officeDocument/2006/relationships/image" Target="../media/image200.png"/><Relationship Id="rId1" Type="http://schemas.openxmlformats.org/officeDocument/2006/relationships/slideLayout" Target="../slideLayouts/slideLayout134.xml"/></Relationships>
</file>

<file path=ppt/slides/_rels/slide147.xml.rels><?xml version="1.0" encoding="UTF-8" standalone="yes"?>
<Relationships xmlns="http://schemas.openxmlformats.org/package/2006/relationships"><Relationship Id="rId3" Type="http://schemas.openxmlformats.org/officeDocument/2006/relationships/image" Target="../media/image235.svg"/><Relationship Id="rId2" Type="http://schemas.openxmlformats.org/officeDocument/2006/relationships/image" Target="../media/image201.png"/><Relationship Id="rId1" Type="http://schemas.openxmlformats.org/officeDocument/2006/relationships/slideLayout" Target="../slideLayouts/slideLayout134.xml"/></Relationships>
</file>

<file path=ppt/slides/_rels/slide1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5.xml"/><Relationship Id="rId1" Type="http://schemas.openxmlformats.org/officeDocument/2006/relationships/slideLayout" Target="../slideLayouts/slideLayout141.xml"/><Relationship Id="rId4" Type="http://schemas.openxmlformats.org/officeDocument/2006/relationships/image" Target="../media/image202.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41.xml"/><Relationship Id="rId5" Type="http://schemas.openxmlformats.org/officeDocument/2006/relationships/image" Target="../media/image68.png"/><Relationship Id="rId4" Type="http://schemas.openxmlformats.org/officeDocument/2006/relationships/image" Target="../media/image67.png"/></Relationships>
</file>

<file path=ppt/slides/_rels/slide15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9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3.xml"/></Relationships>
</file>

<file path=ppt/slides/_rels/slide15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1.xml"/><Relationship Id="rId1" Type="http://schemas.openxmlformats.org/officeDocument/2006/relationships/slideLayout" Target="../slideLayouts/slideLayout152.xml"/><Relationship Id="rId4" Type="http://schemas.openxmlformats.org/officeDocument/2006/relationships/image" Target="../media/image205.png"/></Relationships>
</file>

<file path=ppt/slides/_rels/slide158.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02.xml"/><Relationship Id="rId1" Type="http://schemas.openxmlformats.org/officeDocument/2006/relationships/slideLayout" Target="../slideLayouts/slideLayout153.xml"/><Relationship Id="rId4" Type="http://schemas.openxmlformats.org/officeDocument/2006/relationships/hyperlink" Target="https://se.dreamstime.com/illustration/t%C3%A4nka.html"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15.xml"/><Relationship Id="rId5" Type="http://schemas.openxmlformats.org/officeDocument/2006/relationships/image" Target="../media/image71.png"/><Relationship Id="rId4" Type="http://schemas.openxmlformats.org/officeDocument/2006/relationships/image" Target="../media/image7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04.xml"/><Relationship Id="rId1" Type="http://schemas.openxmlformats.org/officeDocument/2006/relationships/slideLayout" Target="../slideLayouts/slideLayout14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16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6.xml"/><Relationship Id="rId1" Type="http://schemas.openxmlformats.org/officeDocument/2006/relationships/slideLayout" Target="../slideLayouts/slideLayout49.xml"/></Relationships>
</file>

<file path=ppt/slides/_rels/slide16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7.xml"/><Relationship Id="rId1" Type="http://schemas.openxmlformats.org/officeDocument/2006/relationships/slideLayout" Target="../slideLayouts/slideLayout49.xml"/></Relationships>
</file>

<file path=ppt/slides/_rels/slide166.xml.rels><?xml version="1.0" encoding="UTF-8" standalone="yes"?>
<Relationships xmlns="http://schemas.openxmlformats.org/package/2006/relationships"><Relationship Id="rId3" Type="http://schemas.openxmlformats.org/officeDocument/2006/relationships/hyperlink" Target="https://skr.se/skr/omskr/styrelseochberedningar/handlingarochbeslutstyrelsen/handlingarfranskr/hemstallanomnationellkraftsamlingforsystemstarkandeatgardermothothatochotillatenpaverkanisyfteattskyddaochstarkavartdemokratiskasamhalle.68499.html" TargetMode="External"/><Relationship Id="rId2" Type="http://schemas.openxmlformats.org/officeDocument/2006/relationships/notesSlide" Target="../notesSlides/notesSlide108.xml"/><Relationship Id="rId1" Type="http://schemas.openxmlformats.org/officeDocument/2006/relationships/slideLayout" Target="../slideLayouts/slideLayout49.xml"/><Relationship Id="rId4" Type="http://schemas.openxmlformats.org/officeDocument/2006/relationships/image" Target="../media/image210.jpeg"/></Relationships>
</file>

<file path=ppt/slides/_rels/slide167.xml.rels><?xml version="1.0" encoding="UTF-8" standalone="yes"?>
<Relationships xmlns="http://schemas.openxmlformats.org/package/2006/relationships"><Relationship Id="rId3" Type="http://schemas.openxmlformats.org/officeDocument/2006/relationships/hyperlink" Target="https://www.regeringen.se/pressmeddelanden/2023/02/regeringen-tar-krafttag-mot-desinformation/" TargetMode="External"/><Relationship Id="rId2" Type="http://schemas.openxmlformats.org/officeDocument/2006/relationships/notesSlide" Target="../notesSlides/notesSlide109.xml"/><Relationship Id="rId1" Type="http://schemas.openxmlformats.org/officeDocument/2006/relationships/slideLayout" Target="../slideLayouts/slideLayout49.xml"/><Relationship Id="rId4" Type="http://schemas.openxmlformats.org/officeDocument/2006/relationships/image" Target="../media/image211.jpeg"/></Relationships>
</file>

<file path=ppt/slides/_rels/slide16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10.xml"/><Relationship Id="rId1" Type="http://schemas.openxmlformats.org/officeDocument/2006/relationships/slideLayout" Target="../slideLayouts/slideLayout49.xml"/></Relationships>
</file>

<file path=ppt/slides/_rels/slide16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11.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41.xml"/></Relationships>
</file>

<file path=ppt/slides/_rels/slide170.xml.rels><?xml version="1.0" encoding="UTF-8" standalone="yes"?>
<Relationships xmlns="http://schemas.openxmlformats.org/package/2006/relationships"><Relationship Id="rId3" Type="http://schemas.openxmlformats.org/officeDocument/2006/relationships/hyperlink" Target="https://www.skatteverket.se/privat/folkbokforing/skyddadepersonuppgifter.4.18e1b10334ebe8bc80001711.html" TargetMode="External"/><Relationship Id="rId2" Type="http://schemas.openxmlformats.org/officeDocument/2006/relationships/notesSlide" Target="../notesSlides/notesSlide112.xml"/><Relationship Id="rId1" Type="http://schemas.openxmlformats.org/officeDocument/2006/relationships/slideLayout" Target="../slideLayouts/slideLayout49.xml"/><Relationship Id="rId5" Type="http://schemas.openxmlformats.org/officeDocument/2006/relationships/image" Target="../media/image214.png"/><Relationship Id="rId4" Type="http://schemas.openxmlformats.org/officeDocument/2006/relationships/hyperlink" Target="https://skr.se/skr/ekonomijuridik/juridik/halsoochsjukvardskolasocialtjanst/socialrattlssochassistansersattning/socialratt/vadfarmandelaombrottslighetupptackspaetthemforvardochboendehvb.69389.html"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13.xml"/><Relationship Id="rId1" Type="http://schemas.openxmlformats.org/officeDocument/2006/relationships/slideLayout" Target="../slideLayouts/slideLayout49.xml"/><Relationship Id="rId5" Type="http://schemas.openxmlformats.org/officeDocument/2006/relationships/hyperlink" Target="mailto:ove.ledin@skr.se" TargetMode="External"/><Relationship Id="rId4" Type="http://schemas.openxmlformats.org/officeDocument/2006/relationships/hyperlink" Target="mailto:karin.falck@skr.se"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1.xml"/><Relationship Id="rId1" Type="http://schemas.openxmlformats.org/officeDocument/2006/relationships/video" Target="https://www.youtube.com/embed/AFwlBZgBnJA?feature=oembed" TargetMode="External"/><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41.xml"/><Relationship Id="rId4" Type="http://schemas.openxmlformats.org/officeDocument/2006/relationships/image" Target="../media/image9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4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4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74.png"/><Relationship Id="rId12" Type="http://schemas.openxmlformats.org/officeDocument/2006/relationships/image" Target="../media/image109.svg"/><Relationship Id="rId2" Type="http://schemas.openxmlformats.org/officeDocument/2006/relationships/notesSlide" Target="../notesSlides/notesSlide20.xml"/><Relationship Id="rId1" Type="http://schemas.openxmlformats.org/officeDocument/2006/relationships/slideLayout" Target="../slideLayouts/slideLayout243.xml"/><Relationship Id="rId6" Type="http://schemas.openxmlformats.org/officeDocument/2006/relationships/image" Target="../media/image105.svg"/><Relationship Id="rId11" Type="http://schemas.openxmlformats.org/officeDocument/2006/relationships/image" Target="../media/image84.png"/><Relationship Id="rId5" Type="http://schemas.openxmlformats.org/officeDocument/2006/relationships/image" Target="../media/image82.png"/><Relationship Id="rId10" Type="http://schemas.openxmlformats.org/officeDocument/2006/relationships/image" Target="../media/image107.svg"/><Relationship Id="rId4" Type="http://schemas.openxmlformats.org/officeDocument/2006/relationships/image" Target="../media/image103.svg"/><Relationship Id="rId9" Type="http://schemas.openxmlformats.org/officeDocument/2006/relationships/image" Target="../media/image83.png"/><Relationship Id="rId14" Type="http://schemas.openxmlformats.org/officeDocument/2006/relationships/image" Target="../media/image111.svg"/></Relationships>
</file>

<file path=ppt/slides/_rels/slide23.xml.rels><?xml version="1.0" encoding="UTF-8" standalone="yes"?>
<Relationships xmlns="http://schemas.openxmlformats.org/package/2006/relationships"><Relationship Id="rId3" Type="http://schemas.openxmlformats.org/officeDocument/2006/relationships/hyperlink" Target="https://allagehub.se/wp-content/uploads/2022/11/Att-utveckla-verksamheter-med-stod-av-valfardsteknik.pdf" TargetMode="External"/><Relationship Id="rId2" Type="http://schemas.openxmlformats.org/officeDocument/2006/relationships/notesSlide" Target="../notesSlides/notesSlide21.xml"/><Relationship Id="rId1" Type="http://schemas.openxmlformats.org/officeDocument/2006/relationships/slideLayout" Target="../slideLayouts/slideLayout2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allagehub.se/allagehub-nyhetsbrev/" TargetMode="External"/><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hyperlink" Target="http://www.allagehub.se/" TargetMode="External"/><Relationship Id="rId3" Type="http://schemas.openxmlformats.org/officeDocument/2006/relationships/image" Target="../media/image91.jpeg"/><Relationship Id="rId7" Type="http://schemas.openxmlformats.org/officeDocument/2006/relationships/hyperlink" Target="mailto:Yvonne.witzoe@allagehub.se" TargetMode="External"/><Relationship Id="rId2" Type="http://schemas.openxmlformats.org/officeDocument/2006/relationships/notesSlide" Target="../notesSlides/notesSlide26.xml"/><Relationship Id="rId1" Type="http://schemas.openxmlformats.org/officeDocument/2006/relationships/slideLayout" Target="../slideLayouts/slideLayout243.xml"/><Relationship Id="rId6" Type="http://schemas.openxmlformats.org/officeDocument/2006/relationships/hyperlink" Target="mailto:Leif.sandsjo@allagehub.se" TargetMode="External"/><Relationship Id="rId5" Type="http://schemas.openxmlformats.org/officeDocument/2006/relationships/hyperlink" Target="mailto:Helena.molker-loven@allagehub.se" TargetMode="External"/><Relationship Id="rId4" Type="http://schemas.openxmlformats.org/officeDocument/2006/relationships/hyperlink" Target="mailto:Myriam.belbekri@allagehub.se" TargetMode="External"/><Relationship Id="rId9" Type="http://schemas.openxmlformats.org/officeDocument/2006/relationships/hyperlink" Target="https://gansub.com/s/ldi5QM4mwGfuqugGaHq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7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7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7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72.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7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272.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272.xml"/></Relationships>
</file>

<file path=ppt/slides/_rels/slide37.xml.rels><?xml version="1.0" encoding="UTF-8" standalone="yes"?>
<Relationships xmlns="http://schemas.openxmlformats.org/package/2006/relationships"><Relationship Id="rId3" Type="http://schemas.openxmlformats.org/officeDocument/2006/relationships/hyperlink" Target="https://api.screen9.com/preview/Pua6CEOSgOquKOHXDyPrA1BibfD1mkjiZ5hjogX5wNdjcGpxDbNCKAaZeV5Q2lEo" TargetMode="External"/><Relationship Id="rId2" Type="http://schemas.openxmlformats.org/officeDocument/2006/relationships/notesSlide" Target="../notesSlides/notesSlide33.xml"/><Relationship Id="rId1" Type="http://schemas.openxmlformats.org/officeDocument/2006/relationships/slideLayout" Target="../slideLayouts/slideLayout272.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5.xml"/><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72.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272.xml"/><Relationship Id="rId5" Type="http://schemas.openxmlformats.org/officeDocument/2006/relationships/hyperlink" Target="mailto:Pani.Hormatipour@skr.se" TargetMode="External"/><Relationship Id="rId4" Type="http://schemas.openxmlformats.org/officeDocument/2006/relationships/image" Target="../media/image129.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163.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82.xml"/></Relationships>
</file>

<file path=ppt/slides/_rels/slide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6.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2.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6.xml"/></Relationships>
</file>

<file path=ppt/slides/_rels/slide5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6.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182.xml"/><Relationship Id="rId6" Type="http://schemas.openxmlformats.org/officeDocument/2006/relationships/image" Target="../media/image140.svg"/><Relationship Id="rId5" Type="http://schemas.openxmlformats.org/officeDocument/2006/relationships/image" Target="../media/image112.png"/><Relationship Id="rId4" Type="http://schemas.openxmlformats.org/officeDocument/2006/relationships/image" Target="../media/image138.svg"/></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6.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176.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63.xml"/><Relationship Id="rId6" Type="http://schemas.openxmlformats.org/officeDocument/2006/relationships/image" Target="../media/image117.png"/><Relationship Id="rId11" Type="http://schemas.openxmlformats.org/officeDocument/2006/relationships/image" Target="../media/image122.jpeg"/><Relationship Id="rId5" Type="http://schemas.openxmlformats.org/officeDocument/2006/relationships/image" Target="../media/image116.png"/><Relationship Id="rId10" Type="http://schemas.openxmlformats.org/officeDocument/2006/relationships/image" Target="../media/image121.png"/><Relationship Id="rId4" Type="http://schemas.microsoft.com/office/2007/relationships/hdphoto" Target="../media/hdphoto1.wdp"/><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1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17.png"/><Relationship Id="rId17" Type="http://schemas.openxmlformats.org/officeDocument/2006/relationships/image" Target="../media/image131.jpeg"/><Relationship Id="rId2" Type="http://schemas.openxmlformats.org/officeDocument/2006/relationships/notesSlide" Target="../notesSlides/notesSlide45.xml"/><Relationship Id="rId16" Type="http://schemas.openxmlformats.org/officeDocument/2006/relationships/image" Target="../media/image121.png"/><Relationship Id="rId1" Type="http://schemas.openxmlformats.org/officeDocument/2006/relationships/slideLayout" Target="../slideLayouts/slideLayout163.xml"/><Relationship Id="rId6" Type="http://schemas.openxmlformats.org/officeDocument/2006/relationships/image" Target="../media/image126.png"/><Relationship Id="rId11" Type="http://schemas.openxmlformats.org/officeDocument/2006/relationships/image" Target="../media/image116.png"/><Relationship Id="rId5" Type="http://schemas.openxmlformats.org/officeDocument/2006/relationships/image" Target="../media/image125.png"/><Relationship Id="rId15" Type="http://schemas.openxmlformats.org/officeDocument/2006/relationships/image" Target="../media/image120.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163.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26.xml"/><Relationship Id="rId4" Type="http://schemas.openxmlformats.org/officeDocument/2006/relationships/hyperlink" Target="https://goteborgsregionen.se/sakomraden"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163.xml"/></Relationships>
</file>

<file path=ppt/slides/_rels/slide7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3.xml"/></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63.xm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163.xml"/></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163.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163.xml"/></Relationships>
</file>

<file path=ppt/slides/_rels/slide7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hyperlink" Target="https://www.linkedin.com/feed/hashtag/?keywords=kompetenscenterv%C3%A4lf%C3%A4rdsteknik&amp;highlightedUpdateUrns=urn:li:activity:6857199300032700416" TargetMode="External"/><Relationship Id="rId7" Type="http://schemas.openxmlformats.org/officeDocument/2006/relationships/image" Target="../media/image146.png"/><Relationship Id="rId2" Type="http://schemas.openxmlformats.org/officeDocument/2006/relationships/notesSlide" Target="../notesSlides/notesSlide57.xml"/><Relationship Id="rId1" Type="http://schemas.openxmlformats.org/officeDocument/2006/relationships/slideLayout" Target="../slideLayouts/slideLayout165.xml"/><Relationship Id="rId6" Type="http://schemas.openxmlformats.org/officeDocument/2006/relationships/image" Target="../media/image145.jpeg"/><Relationship Id="rId5" Type="http://schemas.openxmlformats.org/officeDocument/2006/relationships/image" Target="../media/image144.png"/><Relationship Id="rId10" Type="http://schemas.openxmlformats.org/officeDocument/2006/relationships/image" Target="../media/image177.svg"/><Relationship Id="rId4" Type="http://schemas.openxmlformats.org/officeDocument/2006/relationships/image" Target="../media/image143.png"/><Relationship Id="rId9" Type="http://schemas.openxmlformats.org/officeDocument/2006/relationships/image" Target="../media/image1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34.xml"/><Relationship Id="rId5" Type="http://schemas.openxmlformats.org/officeDocument/2006/relationships/image" Target="../media/image42.png"/><Relationship Id="rId4" Type="http://schemas.openxmlformats.org/officeDocument/2006/relationships/image" Target="../media/image4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0.png"/><Relationship Id="rId21" Type="http://schemas.openxmlformats.org/officeDocument/2006/relationships/image" Target="../media/image168.jpeg"/><Relationship Id="rId7" Type="http://schemas.openxmlformats.org/officeDocument/2006/relationships/image" Target="../media/image154.png"/><Relationship Id="rId12" Type="http://schemas.openxmlformats.org/officeDocument/2006/relationships/image" Target="../media/image159.jpeg"/><Relationship Id="rId17" Type="http://schemas.openxmlformats.org/officeDocument/2006/relationships/image" Target="../media/image164.png"/><Relationship Id="rId25" Type="http://schemas.openxmlformats.org/officeDocument/2006/relationships/image" Target="../media/image149.png"/><Relationship Id="rId2" Type="http://schemas.openxmlformats.org/officeDocument/2006/relationships/notesSlide" Target="../notesSlides/notesSlide60.xml"/><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Layout" Target="../slideLayouts/slideLayout56.xml"/><Relationship Id="rId6" Type="http://schemas.openxmlformats.org/officeDocument/2006/relationships/image" Target="../media/image153.png"/><Relationship Id="rId11" Type="http://schemas.openxmlformats.org/officeDocument/2006/relationships/image" Target="../media/image158.jfif"/><Relationship Id="rId24" Type="http://schemas.openxmlformats.org/officeDocument/2006/relationships/image" Target="../media/image171.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10" Type="http://schemas.openxmlformats.org/officeDocument/2006/relationships/image" Target="../media/image157.png"/><Relationship Id="rId19" Type="http://schemas.openxmlformats.org/officeDocument/2006/relationships/image" Target="../media/image166.png"/><Relationship Id="rId4" Type="http://schemas.openxmlformats.org/officeDocument/2006/relationships/image" Target="../media/image151.jp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jpeg"/></Relationships>
</file>

<file path=ppt/slides/_rels/slide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2.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46.xml"/></Relationships>
</file>

<file path=ppt/slides/_rels/slide9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1.xml"/><Relationship Id="rId1" Type="http://schemas.openxmlformats.org/officeDocument/2006/relationships/slideLayout" Target="../slideLayouts/slideLayout66.xml"/><Relationship Id="rId6" Type="http://schemas.openxmlformats.org/officeDocument/2006/relationships/image" Target="../media/image209.svg"/><Relationship Id="rId5" Type="http://schemas.openxmlformats.org/officeDocument/2006/relationships/image" Target="../media/image178.png"/><Relationship Id="rId4" Type="http://schemas.openxmlformats.org/officeDocument/2006/relationships/image" Target="../media/image207.svg"/></Relationships>
</file>

<file path=ppt/slides/_rels/slide9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2.xml"/><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3.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5647427" y="983135"/>
            <a:ext cx="5904801" cy="1966912"/>
          </a:xfrm>
        </p:spPr>
        <p:txBody>
          <a:bodyPr/>
          <a:lstStyle/>
          <a:p>
            <a:r>
              <a:rPr lang="sv-SE" dirty="0"/>
              <a:t>Välkomna till RSS nätverksmöte</a:t>
            </a:r>
            <a:br>
              <a:rPr lang="sv-SE" dirty="0"/>
            </a:br>
            <a:r>
              <a:rPr lang="sv-SE" dirty="0"/>
              <a:t/>
            </a:r>
            <a:br>
              <a:rPr lang="sv-SE" dirty="0"/>
            </a:br>
            <a:r>
              <a:rPr lang="sv-SE" sz="3200" dirty="0"/>
              <a:t>15 mars</a:t>
            </a:r>
            <a:endParaRPr lang="sv-SE" dirty="0"/>
          </a:p>
        </p:txBody>
      </p:sp>
      <p:pic>
        <p:nvPicPr>
          <p:cNvPr id="3" name="Bildobjekt 2" descr="En bild som visar träd, utomhus, sitter, gren&#10;&#10;Automatiskt genererad beskrivning">
            <a:extLst>
              <a:ext uri="{FF2B5EF4-FFF2-40B4-BE49-F238E27FC236}">
                <a16:creationId xmlns:a16="http://schemas.microsoft.com/office/drawing/2014/main" id="{C937977B-C928-BE34-F88C-7048CD26D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083"/>
            <a:ext cx="5627298" cy="8440947"/>
          </a:xfrm>
          <a:prstGeom prst="rect">
            <a:avLst/>
          </a:prstGeom>
        </p:spPr>
      </p:pic>
    </p:spTree>
    <p:extLst>
      <p:ext uri="{BB962C8B-B14F-4D97-AF65-F5344CB8AC3E}">
        <p14:creationId xmlns:p14="http://schemas.microsoft.com/office/powerpoint/2010/main" val="220750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016BB1E-7046-4D28-B2CC-7EE4F38BF2AB}"/>
              </a:ext>
            </a:extLst>
          </p:cNvPr>
          <p:cNvSpPr>
            <a:spLocks noGrp="1"/>
          </p:cNvSpPr>
          <p:nvPr>
            <p:ph type="title"/>
          </p:nvPr>
        </p:nvSpPr>
        <p:spPr>
          <a:xfrm>
            <a:off x="838200" y="226220"/>
            <a:ext cx="10515600" cy="1325563"/>
          </a:xfrm>
        </p:spPr>
        <p:txBody>
          <a:bodyPr>
            <a:normAutofit/>
          </a:bodyPr>
          <a:lstStyle/>
          <a:p>
            <a:pPr fontAlgn="ctr"/>
            <a:r>
              <a:rPr lang="sv-SE">
                <a:latin typeface="Playfair Display" panose="00000500000000000000" pitchFamily="2" charset="0"/>
              </a:rPr>
              <a:t>Utmaningar vi adresserar </a:t>
            </a:r>
          </a:p>
        </p:txBody>
      </p:sp>
      <p:sp>
        <p:nvSpPr>
          <p:cNvPr id="2" name="Rektangel 1">
            <a:extLst>
              <a:ext uri="{FF2B5EF4-FFF2-40B4-BE49-F238E27FC236}">
                <a16:creationId xmlns:a16="http://schemas.microsoft.com/office/drawing/2014/main" id="{C8FA7D18-0863-40B3-8987-9BF63BF86C87}"/>
              </a:ext>
            </a:extLst>
          </p:cNvPr>
          <p:cNvSpPr/>
          <p:nvPr/>
        </p:nvSpPr>
        <p:spPr>
          <a:xfrm>
            <a:off x="838200" y="1690689"/>
            <a:ext cx="10515600" cy="1738312"/>
          </a:xfrm>
          <a:prstGeom prst="rect">
            <a:avLst/>
          </a:prstGeom>
          <a:solidFill>
            <a:srgbClr val="C0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Sveriges befolkning blir allt äldre.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Det innebär att allt färre personer i yrkesverksam ålder ska försörja allt fler personer.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Hur kan välfärden upprätthållas på en hög servicenivå inom tillgängliga eller minskande resurser?</a:t>
            </a:r>
          </a:p>
        </p:txBody>
      </p:sp>
      <p:sp>
        <p:nvSpPr>
          <p:cNvPr id="8" name="Platshållare för innehåll 7">
            <a:extLst>
              <a:ext uri="{FF2B5EF4-FFF2-40B4-BE49-F238E27FC236}">
                <a16:creationId xmlns:a16="http://schemas.microsoft.com/office/drawing/2014/main" id="{FACB5110-B442-428D-84A7-E7A162CFF097}"/>
              </a:ext>
            </a:extLst>
          </p:cNvPr>
          <p:cNvSpPr>
            <a:spLocks noGrp="1"/>
          </p:cNvSpPr>
          <p:nvPr>
            <p:ph idx="1"/>
          </p:nvPr>
        </p:nvSpPr>
        <p:spPr>
          <a:xfrm>
            <a:off x="838200" y="3706813"/>
            <a:ext cx="10515600" cy="2470149"/>
          </a:xfrm>
        </p:spPr>
        <p:txBody>
          <a:bodyPr vert="horz" lIns="91440" tIns="45720" rIns="91440" bIns="45720" rtlCol="0" anchor="t">
            <a:normAutofit fontScale="85000" lnSpcReduction="10000"/>
          </a:bodyPr>
          <a:lstStyle/>
          <a:p>
            <a:r>
              <a:rPr lang="sv-SE" sz="3600">
                <a:latin typeface="Cordia New" panose="020B0304020202020204" pitchFamily="34" charset="-34"/>
                <a:ea typeface="+mn-lt"/>
                <a:cs typeface="Cordia New" panose="020B0304020202020204" pitchFamily="34" charset="-34"/>
              </a:rPr>
              <a:t>Offentlig sektor varken kan eller har råd med att lösa utmaningen på traditionellt sätt med endast personella resurser, vilket innebär att nya lösningar behövs </a:t>
            </a:r>
          </a:p>
          <a:p>
            <a:r>
              <a:rPr lang="sv-SE" sz="3600">
                <a:latin typeface="Cordia New" panose="020B0304020202020204" pitchFamily="34" charset="-34"/>
                <a:cs typeface="Cordia New" panose="020B0304020202020204" pitchFamily="34" charset="-34"/>
              </a:rPr>
              <a:t>Ökat användande av välfärdsteknik utformad från reella behov är en av dessa lösningar</a:t>
            </a:r>
          </a:p>
          <a:p>
            <a:r>
              <a:rPr lang="sv-SE" sz="3600">
                <a:latin typeface="Cordia New" panose="020B0304020202020204" pitchFamily="34" charset="-34"/>
                <a:cs typeface="Cordia New" panose="020B0304020202020204" pitchFamily="34" charset="-34"/>
              </a:rPr>
              <a:t>Arena saknas för samverkan med företag/näringsliv</a:t>
            </a:r>
          </a:p>
          <a:p>
            <a:r>
              <a:rPr lang="sv-SE" sz="3600">
                <a:latin typeface="Cordia New" panose="020B0304020202020204" pitchFamily="34" charset="-34"/>
                <a:ea typeface="+mn-lt"/>
                <a:cs typeface="Cordia New" panose="020B0304020202020204" pitchFamily="34" charset="-34"/>
              </a:rPr>
              <a:t>Det krävs en systemförändring och nya arbetsformer inom den offentliga sektorn</a:t>
            </a:r>
            <a:endParaRPr lang="sv-SE" sz="3600">
              <a:latin typeface="Cordia New" panose="020B0304020202020204" pitchFamily="34" charset="-34"/>
              <a:cs typeface="Cordia New" panose="020B0304020202020204" pitchFamily="34" charset="-34"/>
            </a:endParaRPr>
          </a:p>
          <a:p>
            <a:pPr marL="0" indent="0">
              <a:buNone/>
            </a:pPr>
            <a:endParaRPr lang="sv-SE"/>
          </a:p>
        </p:txBody>
      </p:sp>
    </p:spTree>
    <p:extLst>
      <p:ext uri="{BB962C8B-B14F-4D97-AF65-F5344CB8AC3E}">
        <p14:creationId xmlns:p14="http://schemas.microsoft.com/office/powerpoint/2010/main" val="40932708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Platshållare för text 2">
            <a:extLst>
              <a:ext uri="{FF2B5EF4-FFF2-40B4-BE49-F238E27FC236}">
                <a16:creationId xmlns:a16="http://schemas.microsoft.com/office/drawing/2014/main" id="{90EB14B5-FDE2-2C4D-B207-AE44E3914F1E}"/>
              </a:ext>
            </a:extLst>
          </p:cNvPr>
          <p:cNvSpPr>
            <a:spLocks noGrp="1"/>
          </p:cNvSpPr>
          <p:nvPr>
            <p:ph type="body" sz="quarter" idx="13"/>
          </p:nvPr>
        </p:nvSpPr>
        <p:spPr>
          <a:xfrm>
            <a:off x="5287862" y="3631324"/>
            <a:ext cx="6288053" cy="2018373"/>
          </a:xfrm>
        </p:spPr>
        <p:txBody>
          <a:bodyPr/>
          <a:lstStyle/>
          <a:p>
            <a:r>
              <a:rPr lang="sv-SE"/>
              <a:t/>
            </a:r>
            <a:br>
              <a:rPr lang="sv-SE"/>
            </a:br>
            <a:endParaRPr lang="sv-SE"/>
          </a:p>
        </p:txBody>
      </p:sp>
      <p:sp>
        <p:nvSpPr>
          <p:cNvPr id="2" name="textruta 1">
            <a:extLst>
              <a:ext uri="{FF2B5EF4-FFF2-40B4-BE49-F238E27FC236}">
                <a16:creationId xmlns:a16="http://schemas.microsoft.com/office/drawing/2014/main" id="{A3D10F6A-D037-CB5E-7749-C371BB96AA0A}"/>
              </a:ext>
            </a:extLst>
          </p:cNvPr>
          <p:cNvSpPr txBox="1"/>
          <p:nvPr/>
        </p:nvSpPr>
        <p:spPr>
          <a:xfrm>
            <a:off x="830510" y="578840"/>
            <a:ext cx="100248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a:ln>
                  <a:noFill/>
                </a:ln>
                <a:solidFill>
                  <a:srgbClr val="000000"/>
                </a:solidFill>
                <a:effectLst/>
                <a:uLnTx/>
                <a:uFillTx/>
                <a:latin typeface="Franklin Gothic Medium"/>
                <a:ea typeface="+mn-ea"/>
                <a:cs typeface="+mn-cs"/>
              </a:rPr>
              <a:t>Vi utvecklar </a:t>
            </a:r>
            <a:r>
              <a:rPr kumimoji="0" lang="sv-SE" sz="4000" b="1" i="0" u="none" strike="noStrike" kern="1200" cap="none" spc="0" normalizeH="0" baseline="0" noProof="0">
                <a:ln>
                  <a:noFill/>
                </a:ln>
                <a:solidFill>
                  <a:srgbClr val="000000"/>
                </a:solidFill>
                <a:effectLst/>
                <a:uLnTx/>
                <a:uFillTx/>
                <a:latin typeface="Franklin Gothic Medium"/>
                <a:ea typeface="+mn-ea"/>
                <a:cs typeface="+mn-cs"/>
              </a:rPr>
              <a:t>köpt vård och boende </a:t>
            </a:r>
            <a:r>
              <a:rPr kumimoji="0" lang="sv-SE" sz="3200" b="0" i="0" u="none" strike="noStrike" kern="1200" cap="none" spc="0" normalizeH="0" baseline="0" noProof="0">
                <a:ln>
                  <a:noFill/>
                </a:ln>
                <a:solidFill>
                  <a:srgbClr val="000000"/>
                </a:solidFill>
                <a:effectLst/>
                <a:uLnTx/>
                <a:uFillTx/>
                <a:latin typeface="Franklin Gothic Medium"/>
                <a:ea typeface="+mn-ea"/>
                <a:cs typeface="+mn-cs"/>
              </a:rPr>
              <a:t>inom individ- och familjeomsorg och funktionshinder tillsammans!</a:t>
            </a:r>
            <a:endParaRPr kumimoji="0" lang="sv-SE" sz="1400" b="0" i="0" u="none" strike="noStrike" kern="1200" cap="none" spc="0" normalizeH="0" baseline="0" noProof="0">
              <a:ln>
                <a:noFill/>
              </a:ln>
              <a:solidFill>
                <a:srgbClr val="000000"/>
              </a:solidFill>
              <a:effectLst/>
              <a:uLnTx/>
              <a:uFillTx/>
              <a:latin typeface="Franklin Gothic Medium"/>
              <a:ea typeface="+mn-ea"/>
              <a:cs typeface="+mn-cs"/>
            </a:endParaRPr>
          </a:p>
        </p:txBody>
      </p:sp>
      <p:sp>
        <p:nvSpPr>
          <p:cNvPr id="4" name="textruta 3">
            <a:extLst>
              <a:ext uri="{FF2B5EF4-FFF2-40B4-BE49-F238E27FC236}">
                <a16:creationId xmlns:a16="http://schemas.microsoft.com/office/drawing/2014/main" id="{70C8A794-65BC-87FD-1B5E-A31CFACC7DA7}"/>
              </a:ext>
            </a:extLst>
          </p:cNvPr>
          <p:cNvSpPr txBox="1"/>
          <p:nvPr/>
        </p:nvSpPr>
        <p:spPr>
          <a:xfrm>
            <a:off x="830510" y="2840246"/>
            <a:ext cx="5383987"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srgbClr val="000000"/>
                </a:solidFill>
                <a:effectLst/>
                <a:uLnTx/>
                <a:uFillTx/>
                <a:latin typeface="Franklin Gothic Medium"/>
                <a:ea typeface="+mn-ea"/>
                <a:cs typeface="+mn-cs"/>
              </a:rPr>
              <a:t>10 av Göteborgsregionens kommuner ingår i ett treårigt utvecklingsprojekt för att utveckla ett IT-stöd för ett gemensamt utförarregister</a:t>
            </a:r>
          </a:p>
        </p:txBody>
      </p:sp>
      <p:graphicFrame>
        <p:nvGraphicFramePr>
          <p:cNvPr id="8" name="Platshållare för text 3">
            <a:extLst>
              <a:ext uri="{FF2B5EF4-FFF2-40B4-BE49-F238E27FC236}">
                <a16:creationId xmlns:a16="http://schemas.microsoft.com/office/drawing/2014/main" id="{AD87933B-CF6D-63F5-5E94-1DCAC4D4A0D2}"/>
              </a:ext>
            </a:extLst>
          </p:cNvPr>
          <p:cNvGraphicFramePr/>
          <p:nvPr/>
        </p:nvGraphicFramePr>
        <p:xfrm>
          <a:off x="6519471" y="2190870"/>
          <a:ext cx="5361418" cy="3545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71365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768E4-A96D-783E-A390-88B516F2D748}"/>
              </a:ext>
            </a:extLst>
          </p:cNvPr>
          <p:cNvSpPr>
            <a:spLocks noGrp="1"/>
          </p:cNvSpPr>
          <p:nvPr>
            <p:ph type="ctrTitle"/>
          </p:nvPr>
        </p:nvSpPr>
        <p:spPr/>
        <p:txBody>
          <a:bodyPr/>
          <a:lstStyle/>
          <a:p>
            <a:r>
              <a:rPr lang="sv-SE" dirty="0"/>
              <a:t>Yrkesresan</a:t>
            </a:r>
          </a:p>
        </p:txBody>
      </p:sp>
      <p:sp>
        <p:nvSpPr>
          <p:cNvPr id="3" name="Underrubrik 2">
            <a:extLst>
              <a:ext uri="{FF2B5EF4-FFF2-40B4-BE49-F238E27FC236}">
                <a16:creationId xmlns:a16="http://schemas.microsoft.com/office/drawing/2014/main" id="{C0797A8D-1A8E-B26A-F26B-C87CBE5E2BBB}"/>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40579457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B1B1818-6F56-463E-A41C-210777DDA389}"/>
              </a:ext>
            </a:extLst>
          </p:cNvPr>
          <p:cNvPicPr>
            <a:picLocks noChangeAspect="1"/>
          </p:cNvPicPr>
          <p:nvPr/>
        </p:nvPicPr>
        <p:blipFill>
          <a:blip r:embed="rId3"/>
          <a:stretch>
            <a:fillRect/>
          </a:stretch>
        </p:blipFill>
        <p:spPr>
          <a:xfrm>
            <a:off x="4017787" y="381361"/>
            <a:ext cx="4071389" cy="3824230"/>
          </a:xfrm>
          <a:prstGeom prst="rect">
            <a:avLst/>
          </a:prstGeom>
        </p:spPr>
      </p:pic>
      <p:sp>
        <p:nvSpPr>
          <p:cNvPr id="5" name="textruta 4">
            <a:extLst>
              <a:ext uri="{FF2B5EF4-FFF2-40B4-BE49-F238E27FC236}">
                <a16:creationId xmlns:a16="http://schemas.microsoft.com/office/drawing/2014/main" id="{89504756-24BB-4AFD-BA57-E2B4EC0F4CEB}"/>
              </a:ext>
            </a:extLst>
          </p:cNvPr>
          <p:cNvSpPr txBox="1"/>
          <p:nvPr/>
        </p:nvSpPr>
        <p:spPr>
          <a:xfrm>
            <a:off x="1337653" y="4370269"/>
            <a:ext cx="951669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mn-cs"/>
              </a:rPr>
              <a:t>Tillsammans har vi kunskap,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mn-cs"/>
              </a:rPr>
              <a:t> kraft och kompetens att utveckla socialtjänsten</a:t>
            </a:r>
          </a:p>
        </p:txBody>
      </p:sp>
      <p:sp>
        <p:nvSpPr>
          <p:cNvPr id="2" name="textruta 1">
            <a:extLst>
              <a:ext uri="{FF2B5EF4-FFF2-40B4-BE49-F238E27FC236}">
                <a16:creationId xmlns:a16="http://schemas.microsoft.com/office/drawing/2014/main" id="{D3138687-D28A-9670-CD45-EF08C4E81991}"/>
              </a:ext>
            </a:extLst>
          </p:cNvPr>
          <p:cNvSpPr txBox="1"/>
          <p:nvPr/>
        </p:nvSpPr>
        <p:spPr>
          <a:xfrm>
            <a:off x="4631495" y="5749871"/>
            <a:ext cx="2929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RSS-nätverket 2023-03-15</a:t>
            </a:r>
          </a:p>
        </p:txBody>
      </p:sp>
    </p:spTree>
    <p:extLst>
      <p:ext uri="{BB962C8B-B14F-4D97-AF65-F5344CB8AC3E}">
        <p14:creationId xmlns:p14="http://schemas.microsoft.com/office/powerpoint/2010/main" val="1027108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8A00D1-3BEA-37CB-D54A-80A32DE8FB9B}"/>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8E482898-A6F5-02ED-EAFF-8B21FB60DACA}"/>
              </a:ext>
            </a:extLst>
          </p:cNvPr>
          <p:cNvSpPr>
            <a:spLocks noGrp="1"/>
          </p:cNvSpPr>
          <p:nvPr>
            <p:ph idx="1"/>
          </p:nvPr>
        </p:nvSpPr>
        <p:spPr/>
        <p:txBody>
          <a:bodyPr/>
          <a:lstStyle/>
          <a:p>
            <a:r>
              <a:rPr lang="sv-SE" dirty="0"/>
              <a:t>Redovisning av enkäten</a:t>
            </a:r>
          </a:p>
          <a:p>
            <a:r>
              <a:rPr lang="sv-SE" dirty="0"/>
              <a:t>Instruktion för regionalt genomförande + mall plan för genomförande</a:t>
            </a:r>
          </a:p>
          <a:p>
            <a:endParaRPr lang="sv-SE" dirty="0"/>
          </a:p>
        </p:txBody>
      </p:sp>
      <p:pic>
        <p:nvPicPr>
          <p:cNvPr id="4" name="Bildobjekt 3">
            <a:extLst>
              <a:ext uri="{FF2B5EF4-FFF2-40B4-BE49-F238E27FC236}">
                <a16:creationId xmlns:a16="http://schemas.microsoft.com/office/drawing/2014/main" id="{AF52BEEB-D3FE-43EA-BAA2-AEDB5C51F3AD}"/>
              </a:ext>
            </a:extLst>
          </p:cNvPr>
          <p:cNvPicPr>
            <a:picLocks noChangeAspect="1"/>
          </p:cNvPicPr>
          <p:nvPr/>
        </p:nvPicPr>
        <p:blipFill>
          <a:blip r:embed="rId2"/>
          <a:stretch>
            <a:fillRect/>
          </a:stretch>
        </p:blipFill>
        <p:spPr>
          <a:xfrm>
            <a:off x="9661837" y="321167"/>
            <a:ext cx="2034352" cy="1910854"/>
          </a:xfrm>
          <a:prstGeom prst="rect">
            <a:avLst/>
          </a:prstGeom>
        </p:spPr>
      </p:pic>
    </p:spTree>
    <p:extLst>
      <p:ext uri="{BB962C8B-B14F-4D97-AF65-F5344CB8AC3E}">
        <p14:creationId xmlns:p14="http://schemas.microsoft.com/office/powerpoint/2010/main" val="4741951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3F409F-0D0C-9B26-A48E-74B2C6C77F4D}"/>
              </a:ext>
            </a:extLst>
          </p:cNvPr>
          <p:cNvSpPr>
            <a:spLocks noGrp="1"/>
          </p:cNvSpPr>
          <p:nvPr>
            <p:ph type="title"/>
          </p:nvPr>
        </p:nvSpPr>
        <p:spPr/>
        <p:txBody>
          <a:bodyPr/>
          <a:lstStyle/>
          <a:p>
            <a:r>
              <a:rPr lang="sv-SE" dirty="0"/>
              <a:t>Enkäten</a:t>
            </a:r>
          </a:p>
        </p:txBody>
      </p:sp>
      <p:sp>
        <p:nvSpPr>
          <p:cNvPr id="3" name="Platshållare för innehåll 2">
            <a:extLst>
              <a:ext uri="{FF2B5EF4-FFF2-40B4-BE49-F238E27FC236}">
                <a16:creationId xmlns:a16="http://schemas.microsoft.com/office/drawing/2014/main" id="{1698A79A-32C0-A8C9-4252-40B8A543E5F0}"/>
              </a:ext>
            </a:extLst>
          </p:cNvPr>
          <p:cNvSpPr>
            <a:spLocks noGrp="1"/>
          </p:cNvSpPr>
          <p:nvPr>
            <p:ph idx="1"/>
          </p:nvPr>
        </p:nvSpPr>
        <p:spPr>
          <a:xfrm>
            <a:off x="664232" y="2144216"/>
            <a:ext cx="5724693" cy="3738598"/>
          </a:xfrm>
        </p:spPr>
        <p:txBody>
          <a:bodyPr/>
          <a:lstStyle/>
          <a:p>
            <a:r>
              <a:rPr lang="sv-SE" dirty="0"/>
              <a:t>Svarstid: 15 december – 15 januari</a:t>
            </a:r>
          </a:p>
          <a:p>
            <a:r>
              <a:rPr lang="sv-SE" dirty="0"/>
              <a:t>Antal svar: 16</a:t>
            </a:r>
          </a:p>
          <a:p>
            <a:r>
              <a:rPr lang="sv-SE" dirty="0"/>
              <a:t>Resultatet underlag för förbättringsarbete </a:t>
            </a:r>
          </a:p>
          <a:p>
            <a:endParaRPr lang="sv-SE" dirty="0"/>
          </a:p>
        </p:txBody>
      </p:sp>
      <p:sp>
        <p:nvSpPr>
          <p:cNvPr id="4" name="Rektangel: rundade hörn 3">
            <a:extLst>
              <a:ext uri="{FF2B5EF4-FFF2-40B4-BE49-F238E27FC236}">
                <a16:creationId xmlns:a16="http://schemas.microsoft.com/office/drawing/2014/main" id="{502A1BAB-C7B3-11ED-42A8-A03D74647324}"/>
              </a:ext>
            </a:extLst>
          </p:cNvPr>
          <p:cNvSpPr/>
          <p:nvPr/>
        </p:nvSpPr>
        <p:spPr>
          <a:xfrm>
            <a:off x="6388925" y="1531388"/>
            <a:ext cx="4429496" cy="4168239"/>
          </a:xfrm>
          <a:prstGeom prst="roundRect">
            <a:avLst>
              <a:gd name="adj" fmla="val 11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Syfte: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Följa upp hur RSS:erna uppfattar förutsättningarna att fullfölja uppdraget för det regionala genomförandet av Yrkesresan samt stödet från SKR</a:t>
            </a:r>
          </a:p>
        </p:txBody>
      </p:sp>
    </p:spTree>
    <p:extLst>
      <p:ext uri="{BB962C8B-B14F-4D97-AF65-F5344CB8AC3E}">
        <p14:creationId xmlns:p14="http://schemas.microsoft.com/office/powerpoint/2010/main" val="2693875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EAD3FC-D87A-BF93-1E06-5CAFFEFFDD94}"/>
              </a:ext>
            </a:extLst>
          </p:cNvPr>
          <p:cNvSpPr>
            <a:spLocks noGrp="1"/>
          </p:cNvSpPr>
          <p:nvPr>
            <p:ph type="title"/>
          </p:nvPr>
        </p:nvSpPr>
        <p:spPr/>
        <p:txBody>
          <a:bodyPr/>
          <a:lstStyle/>
          <a:p>
            <a:r>
              <a:rPr lang="sv-SE" dirty="0"/>
              <a:t>Förutsättningar för kommunikation</a:t>
            </a:r>
          </a:p>
        </p:txBody>
      </p:sp>
      <p:pic>
        <p:nvPicPr>
          <p:cNvPr id="4" name="Bildobjekt 3">
            <a:extLst>
              <a:ext uri="{FF2B5EF4-FFF2-40B4-BE49-F238E27FC236}">
                <a16:creationId xmlns:a16="http://schemas.microsoft.com/office/drawing/2014/main" id="{6060F238-8006-71DA-E39B-DA793A335CE2}"/>
              </a:ext>
            </a:extLst>
          </p:cNvPr>
          <p:cNvPicPr>
            <a:picLocks noChangeAspect="1"/>
          </p:cNvPicPr>
          <p:nvPr/>
        </p:nvPicPr>
        <p:blipFill>
          <a:blip r:embed="rId3"/>
          <a:stretch>
            <a:fillRect/>
          </a:stretch>
        </p:blipFill>
        <p:spPr>
          <a:xfrm>
            <a:off x="664233" y="2048204"/>
            <a:ext cx="10247669" cy="3420208"/>
          </a:xfrm>
          <a:prstGeom prst="rect">
            <a:avLst/>
          </a:prstGeom>
        </p:spPr>
      </p:pic>
    </p:spTree>
    <p:extLst>
      <p:ext uri="{BB962C8B-B14F-4D97-AF65-F5344CB8AC3E}">
        <p14:creationId xmlns:p14="http://schemas.microsoft.com/office/powerpoint/2010/main" val="14278652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79F9A21B-B6FD-EE05-523E-923B4089E00E}"/>
              </a:ext>
            </a:extLst>
          </p:cNvPr>
          <p:cNvSpPr/>
          <p:nvPr/>
        </p:nvSpPr>
        <p:spPr>
          <a:xfrm>
            <a:off x="369378" y="4135955"/>
            <a:ext cx="3186953" cy="1963270"/>
          </a:xfrm>
          <a:prstGeom prst="wedgeRoundRectCallout">
            <a:avLst>
              <a:gd name="adj1" fmla="val 44990"/>
              <a:gd name="adj2" fmla="val -74486"/>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har goda kanaler, nätverk och kontakter. Däremot har vi inte särskilt bra stöd från vår interna kommunikationsavdelning.</a:t>
            </a:r>
          </a:p>
        </p:txBody>
      </p:sp>
      <p:sp>
        <p:nvSpPr>
          <p:cNvPr id="4" name="Pratbubbla: rektangel med rundade hörn 3">
            <a:extLst>
              <a:ext uri="{FF2B5EF4-FFF2-40B4-BE49-F238E27FC236}">
                <a16:creationId xmlns:a16="http://schemas.microsoft.com/office/drawing/2014/main" id="{CFC0E2BB-3DA8-6817-DB2D-CF63F59ED124}"/>
              </a:ext>
            </a:extLst>
          </p:cNvPr>
          <p:cNvSpPr/>
          <p:nvPr/>
        </p:nvSpPr>
        <p:spPr>
          <a:xfrm>
            <a:off x="3684216" y="4135955"/>
            <a:ext cx="3186954" cy="1963269"/>
          </a:xfrm>
          <a:prstGeom prst="wedgeRoundRectCallout">
            <a:avLst>
              <a:gd name="adj1" fmla="val -42378"/>
              <a:gd name="adj2" fmla="val -70160"/>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har upparbetade forum/nätverk på strategisk nivå inom samtliga områden</a:t>
            </a:r>
          </a:p>
        </p:txBody>
      </p:sp>
      <p:sp>
        <p:nvSpPr>
          <p:cNvPr id="5" name="Pratbubbla: rektangel med rundade hörn 4">
            <a:extLst>
              <a:ext uri="{FF2B5EF4-FFF2-40B4-BE49-F238E27FC236}">
                <a16:creationId xmlns:a16="http://schemas.microsoft.com/office/drawing/2014/main" id="{8251CACE-2183-6AF4-4612-3F859E9C4FE7}"/>
              </a:ext>
            </a:extLst>
          </p:cNvPr>
          <p:cNvSpPr/>
          <p:nvPr/>
        </p:nvSpPr>
        <p:spPr>
          <a:xfrm>
            <a:off x="4619479" y="1654728"/>
            <a:ext cx="2379576" cy="1231392"/>
          </a:xfrm>
          <a:prstGeom prst="wedgeRoundRectCallout">
            <a:avLst>
              <a:gd name="adj1" fmla="val -48134"/>
              <a:gd name="adj2" fmla="val 930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Saknar en gemensam hemsida</a:t>
            </a:r>
          </a:p>
        </p:txBody>
      </p:sp>
      <p:sp>
        <p:nvSpPr>
          <p:cNvPr id="6" name="Pratbubbla: rektangel med rundade hörn 5">
            <a:extLst>
              <a:ext uri="{FF2B5EF4-FFF2-40B4-BE49-F238E27FC236}">
                <a16:creationId xmlns:a16="http://schemas.microsoft.com/office/drawing/2014/main" id="{2632124C-3939-1256-AD33-EF2EADC3F8EB}"/>
              </a:ext>
            </a:extLst>
          </p:cNvPr>
          <p:cNvSpPr/>
          <p:nvPr/>
        </p:nvSpPr>
        <p:spPr>
          <a:xfrm>
            <a:off x="7126940" y="255765"/>
            <a:ext cx="4360035" cy="5052054"/>
          </a:xfrm>
          <a:prstGeom prst="wedgeRoundRectCallout">
            <a:avLst>
              <a:gd name="adj1" fmla="val -32134"/>
              <a:gd name="adj2" fmla="val 63586"/>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ser en risk i att inte få dela bilder och utbildningsmaterial digitalt och friare. (...) Det skulle kunna bidra till att kommunen ser värdet av Yrkesresan tydligare och kan vara bärare av konceptet.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Risken att konceptet ska användas felaktigt ser vi som minimal medan vinsten av att dela material mer frikostigt skulle kunna bidra i att kommunerna ser värdet av Yrkesresan tydligare och också kan vara bärare av konceptet.</a:t>
            </a: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ktangel: rundade hörn 8">
            <a:extLst>
              <a:ext uri="{FF2B5EF4-FFF2-40B4-BE49-F238E27FC236}">
                <a16:creationId xmlns:a16="http://schemas.microsoft.com/office/drawing/2014/main" id="{9B93D6BF-8441-248B-5AFC-F0B1634D2E99}"/>
              </a:ext>
            </a:extLst>
          </p:cNvPr>
          <p:cNvSpPr/>
          <p:nvPr/>
        </p:nvSpPr>
        <p:spPr>
          <a:xfrm>
            <a:off x="705024" y="904406"/>
            <a:ext cx="3530800" cy="19632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Hur bedömer du era förutsättningar att kommunicera med kommunerna inom ert område? </a:t>
            </a:r>
          </a:p>
        </p:txBody>
      </p:sp>
    </p:spTree>
    <p:extLst>
      <p:ext uri="{BB962C8B-B14F-4D97-AF65-F5344CB8AC3E}">
        <p14:creationId xmlns:p14="http://schemas.microsoft.com/office/powerpoint/2010/main" val="11179415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DB0B91-5871-A09B-4CAC-B0A088C5D87D}"/>
              </a:ext>
            </a:extLst>
          </p:cNvPr>
          <p:cNvSpPr>
            <a:spLocks noGrp="1"/>
          </p:cNvSpPr>
          <p:nvPr>
            <p:ph type="title"/>
          </p:nvPr>
        </p:nvSpPr>
        <p:spPr>
          <a:xfrm>
            <a:off x="664233" y="975186"/>
            <a:ext cx="10498572" cy="1112405"/>
          </a:xfrm>
        </p:spPr>
        <p:txBody>
          <a:bodyPr/>
          <a:lstStyle/>
          <a:p>
            <a:r>
              <a:rPr lang="sv-SE" dirty="0"/>
              <a:t>Sammanfattning </a:t>
            </a:r>
            <a:br>
              <a:rPr lang="sv-SE" dirty="0"/>
            </a:br>
            <a:r>
              <a:rPr lang="sv-SE" dirty="0"/>
              <a:t>RSS förutsättningar</a:t>
            </a:r>
          </a:p>
        </p:txBody>
      </p:sp>
      <p:sp>
        <p:nvSpPr>
          <p:cNvPr id="3" name="Platshållare för innehåll 2">
            <a:extLst>
              <a:ext uri="{FF2B5EF4-FFF2-40B4-BE49-F238E27FC236}">
                <a16:creationId xmlns:a16="http://schemas.microsoft.com/office/drawing/2014/main" id="{CF6F27B9-5FC0-345A-43DA-2CBCB071A9BD}"/>
              </a:ext>
            </a:extLst>
          </p:cNvPr>
          <p:cNvSpPr>
            <a:spLocks noGrp="1"/>
          </p:cNvSpPr>
          <p:nvPr>
            <p:ph idx="1"/>
          </p:nvPr>
        </p:nvSpPr>
        <p:spPr/>
        <p:txBody>
          <a:bodyPr/>
          <a:lstStyle/>
          <a:p>
            <a:r>
              <a:rPr lang="sv-SE" dirty="0"/>
              <a:t>Goda förutsättningar just nu för att genomföra kommunikation, kursdagar, administration och support</a:t>
            </a:r>
          </a:p>
          <a:p>
            <a:r>
              <a:rPr lang="sv-SE" dirty="0"/>
              <a:t>Vissa utmaningar finns vad gäller rekrytering av utbildare</a:t>
            </a:r>
          </a:p>
          <a:p>
            <a:r>
              <a:rPr lang="sv-SE" dirty="0"/>
              <a:t>Oro för hur det ska bli med fler resor och större målgrupp</a:t>
            </a:r>
          </a:p>
          <a:p>
            <a:endParaRPr lang="sv-SE" dirty="0"/>
          </a:p>
          <a:p>
            <a:pPr marL="30163" indent="0">
              <a:buNone/>
            </a:pPr>
            <a:endParaRPr lang="sv-SE" dirty="0"/>
          </a:p>
        </p:txBody>
      </p:sp>
      <p:pic>
        <p:nvPicPr>
          <p:cNvPr id="4" name="Bildobjekt 3">
            <a:extLst>
              <a:ext uri="{FF2B5EF4-FFF2-40B4-BE49-F238E27FC236}">
                <a16:creationId xmlns:a16="http://schemas.microsoft.com/office/drawing/2014/main" id="{1837063B-3EEF-E39E-FC74-3279CE77B777}"/>
              </a:ext>
            </a:extLst>
          </p:cNvPr>
          <p:cNvPicPr>
            <a:picLocks noChangeAspect="1"/>
          </p:cNvPicPr>
          <p:nvPr/>
        </p:nvPicPr>
        <p:blipFill>
          <a:blip r:embed="rId2"/>
          <a:stretch>
            <a:fillRect/>
          </a:stretch>
        </p:blipFill>
        <p:spPr>
          <a:xfrm>
            <a:off x="9661837" y="321167"/>
            <a:ext cx="2034352" cy="1910854"/>
          </a:xfrm>
          <a:prstGeom prst="rect">
            <a:avLst/>
          </a:prstGeom>
        </p:spPr>
      </p:pic>
    </p:spTree>
    <p:extLst>
      <p:ext uri="{BB962C8B-B14F-4D97-AF65-F5344CB8AC3E}">
        <p14:creationId xmlns:p14="http://schemas.microsoft.com/office/powerpoint/2010/main" val="4268146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80D33F-AA5C-F397-7E98-74DE4101FD13}"/>
              </a:ext>
            </a:extLst>
          </p:cNvPr>
          <p:cNvSpPr>
            <a:spLocks noGrp="1"/>
          </p:cNvSpPr>
          <p:nvPr>
            <p:ph type="title"/>
          </p:nvPr>
        </p:nvSpPr>
        <p:spPr/>
        <p:txBody>
          <a:bodyPr/>
          <a:lstStyle/>
          <a:p>
            <a:r>
              <a:rPr lang="sv-SE" dirty="0"/>
              <a:t>Kursdagar</a:t>
            </a:r>
          </a:p>
        </p:txBody>
      </p:sp>
      <p:pic>
        <p:nvPicPr>
          <p:cNvPr id="4" name="Bildobjekt 3">
            <a:extLst>
              <a:ext uri="{FF2B5EF4-FFF2-40B4-BE49-F238E27FC236}">
                <a16:creationId xmlns:a16="http://schemas.microsoft.com/office/drawing/2014/main" id="{63D556A7-0E0A-3908-C2F0-7524EEB1DF5A}"/>
              </a:ext>
            </a:extLst>
          </p:cNvPr>
          <p:cNvPicPr>
            <a:picLocks noChangeAspect="1"/>
          </p:cNvPicPr>
          <p:nvPr/>
        </p:nvPicPr>
        <p:blipFill>
          <a:blip r:embed="rId2"/>
          <a:stretch>
            <a:fillRect/>
          </a:stretch>
        </p:blipFill>
        <p:spPr>
          <a:xfrm>
            <a:off x="536988" y="1842354"/>
            <a:ext cx="10548648" cy="3450615"/>
          </a:xfrm>
          <a:prstGeom prst="rect">
            <a:avLst/>
          </a:prstGeom>
        </p:spPr>
      </p:pic>
    </p:spTree>
    <p:extLst>
      <p:ext uri="{BB962C8B-B14F-4D97-AF65-F5344CB8AC3E}">
        <p14:creationId xmlns:p14="http://schemas.microsoft.com/office/powerpoint/2010/main" val="1124539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ratbubbla: rektangel med rundade hörn 4">
            <a:extLst>
              <a:ext uri="{FF2B5EF4-FFF2-40B4-BE49-F238E27FC236}">
                <a16:creationId xmlns:a16="http://schemas.microsoft.com/office/drawing/2014/main" id="{A57A5333-4AA3-3FF5-E7C5-57CBCEED1B75}"/>
              </a:ext>
            </a:extLst>
          </p:cNvPr>
          <p:cNvSpPr/>
          <p:nvPr/>
        </p:nvSpPr>
        <p:spPr>
          <a:xfrm>
            <a:off x="7402292" y="3340341"/>
            <a:ext cx="4250305" cy="2793886"/>
          </a:xfrm>
          <a:prstGeom prst="wedgeRoundRectCallout">
            <a:avLst>
              <a:gd name="adj1" fmla="val -39499"/>
              <a:gd name="adj2" fmla="val -6600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har löst frågan gällande Yrkesresan BoU men det är svårt att i dagsläget avgöra hur långt nuvarande resurser kommer att räcka för kommande yrkesresor.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Kan bli en utmaning framåt att få loss mer resurser från kommunerna.</a:t>
            </a:r>
          </a:p>
        </p:txBody>
      </p:sp>
      <p:sp>
        <p:nvSpPr>
          <p:cNvPr id="6" name="Pratbubbla: rektangel med rundade hörn 5">
            <a:extLst>
              <a:ext uri="{FF2B5EF4-FFF2-40B4-BE49-F238E27FC236}">
                <a16:creationId xmlns:a16="http://schemas.microsoft.com/office/drawing/2014/main" id="{93A5B9ED-B9B7-5E43-9F39-389C71522550}"/>
              </a:ext>
            </a:extLst>
          </p:cNvPr>
          <p:cNvSpPr/>
          <p:nvPr/>
        </p:nvSpPr>
        <p:spPr>
          <a:xfrm>
            <a:off x="7402292" y="554409"/>
            <a:ext cx="1823473" cy="1479177"/>
          </a:xfrm>
          <a:prstGeom prst="wedgeRoundRectCallout">
            <a:avLst>
              <a:gd name="adj1" fmla="val -51067"/>
              <a:gd name="adj2" fmla="val 7795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Vår regionala samordnare sköter detta och det går enligt plan.</a:t>
            </a:r>
          </a:p>
        </p:txBody>
      </p:sp>
      <p:sp>
        <p:nvSpPr>
          <p:cNvPr id="7" name="Pratbubbla: rektangel med rundade hörn 6">
            <a:extLst>
              <a:ext uri="{FF2B5EF4-FFF2-40B4-BE49-F238E27FC236}">
                <a16:creationId xmlns:a16="http://schemas.microsoft.com/office/drawing/2014/main" id="{621BABC8-ECF4-27E3-6701-B4CF40CF50DE}"/>
              </a:ext>
            </a:extLst>
          </p:cNvPr>
          <p:cNvSpPr/>
          <p:nvPr/>
        </p:nvSpPr>
        <p:spPr>
          <a:xfrm>
            <a:off x="452692" y="3521727"/>
            <a:ext cx="3739262" cy="1728933"/>
          </a:xfrm>
          <a:prstGeom prst="wedgeRoundRectCallout">
            <a:avLst>
              <a:gd name="adj1" fmla="val 35402"/>
              <a:gd name="adj2" fmla="val -7349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 förutsättningar vi har nu är mycket goda, men vi står inför nya utmaningar när det blir dags för utförare.</a:t>
            </a:r>
          </a:p>
        </p:txBody>
      </p:sp>
      <p:sp>
        <p:nvSpPr>
          <p:cNvPr id="8" name="Pratbubbla: rektangel med rundade hörn 7">
            <a:extLst>
              <a:ext uri="{FF2B5EF4-FFF2-40B4-BE49-F238E27FC236}">
                <a16:creationId xmlns:a16="http://schemas.microsoft.com/office/drawing/2014/main" id="{8B601BF9-7FE8-E9E9-FFC8-0D5338F1E6BB}"/>
              </a:ext>
            </a:extLst>
          </p:cNvPr>
          <p:cNvSpPr/>
          <p:nvPr/>
        </p:nvSpPr>
        <p:spPr>
          <a:xfrm>
            <a:off x="9527961" y="1178169"/>
            <a:ext cx="2124636" cy="855417"/>
          </a:xfrm>
          <a:prstGeom prst="wedgeRoundRectCallout">
            <a:avLst>
              <a:gd name="adj1" fmla="val -42985"/>
              <a:gd name="adj2" fmla="val 95511"/>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Svårt att få tag i utbildare i kommunerna.</a:t>
            </a:r>
          </a:p>
        </p:txBody>
      </p:sp>
      <p:sp>
        <p:nvSpPr>
          <p:cNvPr id="9" name="Pratbubbla: rektangel med rundade hörn 8">
            <a:extLst>
              <a:ext uri="{FF2B5EF4-FFF2-40B4-BE49-F238E27FC236}">
                <a16:creationId xmlns:a16="http://schemas.microsoft.com/office/drawing/2014/main" id="{9B633CA1-D650-D905-5D22-A163CD635234}"/>
              </a:ext>
            </a:extLst>
          </p:cNvPr>
          <p:cNvSpPr/>
          <p:nvPr/>
        </p:nvSpPr>
        <p:spPr>
          <a:xfrm>
            <a:off x="4462088" y="3429000"/>
            <a:ext cx="2670070" cy="1792043"/>
          </a:xfrm>
          <a:prstGeom prst="wedgeRoundRectCallout">
            <a:avLst>
              <a:gd name="adj1" fmla="val -44075"/>
              <a:gd name="adj2" fmla="val -7071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ser utmaningar när det gäller lokalfrågan både utifrån geografi och ekonomi.</a:t>
            </a:r>
          </a:p>
        </p:txBody>
      </p:sp>
      <p:sp>
        <p:nvSpPr>
          <p:cNvPr id="10" name="Rektangel: rundade hörn 9">
            <a:extLst>
              <a:ext uri="{FF2B5EF4-FFF2-40B4-BE49-F238E27FC236}">
                <a16:creationId xmlns:a16="http://schemas.microsoft.com/office/drawing/2014/main" id="{63E93BF9-086C-8738-4AF9-85CCE0D943A6}"/>
              </a:ext>
            </a:extLst>
          </p:cNvPr>
          <p:cNvSpPr/>
          <p:nvPr/>
        </p:nvSpPr>
        <p:spPr>
          <a:xfrm>
            <a:off x="1090724" y="772491"/>
            <a:ext cx="3517802" cy="17289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Hur bedömer du era förutsättningar att planera och genomföra kursdagar?</a:t>
            </a:r>
          </a:p>
        </p:txBody>
      </p:sp>
    </p:spTree>
    <p:extLst>
      <p:ext uri="{BB962C8B-B14F-4D97-AF65-F5344CB8AC3E}">
        <p14:creationId xmlns:p14="http://schemas.microsoft.com/office/powerpoint/2010/main" val="15371488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14" descr="Stad">
            <a:extLst>
              <a:ext uri="{FF2B5EF4-FFF2-40B4-BE49-F238E27FC236}">
                <a16:creationId xmlns:a16="http://schemas.microsoft.com/office/drawing/2014/main" id="{36E94381-9FE9-488D-957A-72A787D56B1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2350" y="780984"/>
            <a:ext cx="5461622" cy="5461622"/>
          </a:xfrm>
          <a:prstGeom prst="rect">
            <a:avLst/>
          </a:prstGeom>
        </p:spPr>
      </p:pic>
      <p:pic>
        <p:nvPicPr>
          <p:cNvPr id="2" name="Bildobjekt 1">
            <a:extLst>
              <a:ext uri="{FF2B5EF4-FFF2-40B4-BE49-F238E27FC236}">
                <a16:creationId xmlns:a16="http://schemas.microsoft.com/office/drawing/2014/main" id="{EC30125C-0DAD-441C-8209-24394D1CC399}"/>
              </a:ext>
            </a:extLst>
          </p:cNvPr>
          <p:cNvPicPr>
            <a:picLocks noChangeAspect="1"/>
          </p:cNvPicPr>
          <p:nvPr/>
        </p:nvPicPr>
        <p:blipFill>
          <a:blip r:embed="rId5"/>
          <a:stretch>
            <a:fillRect/>
          </a:stretch>
        </p:blipFill>
        <p:spPr>
          <a:xfrm>
            <a:off x="74726" y="1961234"/>
            <a:ext cx="3641939" cy="3641939"/>
          </a:xfrm>
          <a:prstGeom prst="rect">
            <a:avLst/>
          </a:prstGeom>
        </p:spPr>
      </p:pic>
      <p:sp>
        <p:nvSpPr>
          <p:cNvPr id="29" name="Pratbubbla: rektangel med rundade hörn 28">
            <a:extLst>
              <a:ext uri="{FF2B5EF4-FFF2-40B4-BE49-F238E27FC236}">
                <a16:creationId xmlns:a16="http://schemas.microsoft.com/office/drawing/2014/main" id="{65F9B46E-88B3-45F0-8CA5-C4F79D259774}"/>
              </a:ext>
            </a:extLst>
          </p:cNvPr>
          <p:cNvSpPr/>
          <p:nvPr/>
        </p:nvSpPr>
        <p:spPr>
          <a:xfrm>
            <a:off x="3423724" y="1423338"/>
            <a:ext cx="3616959" cy="1551178"/>
          </a:xfrm>
          <a:prstGeom prst="wedgeRoundRectCallout">
            <a:avLst>
              <a:gd name="adj1" fmla="val -36051"/>
              <a:gd name="adj2" fmla="val 70882"/>
              <a:gd name="adj3" fmla="val 16667"/>
            </a:avLst>
          </a:prstGeom>
          <a:solidFill>
            <a:schemeClr val="bg1"/>
          </a:solidFill>
          <a:ln>
            <a:solidFill>
              <a:srgbClr val="2DB9C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ysClr val="windowText" lastClr="000000"/>
                </a:solidFill>
                <a:effectLst/>
                <a:uLnTx/>
                <a:uFillTx/>
                <a:latin typeface="Calibri"/>
                <a:ea typeface="+mn-ea"/>
                <a:cs typeface="Calibri"/>
              </a:rPr>
              <a:t>Vi har identifierat flera behov vi vill hitta lösningar på.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ysClr val="windowText" lastClr="000000"/>
                </a:solidFill>
                <a:effectLst/>
                <a:uLnTx/>
                <a:uFillTx/>
                <a:latin typeface="Calibri"/>
                <a:ea typeface="+mn-ea"/>
                <a:cs typeface="Calibri"/>
              </a:rPr>
              <a:t>Vad finns det för produkter/tjänster vi kan testa?</a:t>
            </a:r>
          </a:p>
        </p:txBody>
      </p:sp>
      <p:sp>
        <p:nvSpPr>
          <p:cNvPr id="3" name="Rubrik 2">
            <a:extLst>
              <a:ext uri="{FF2B5EF4-FFF2-40B4-BE49-F238E27FC236}">
                <a16:creationId xmlns:a16="http://schemas.microsoft.com/office/drawing/2014/main" id="{0F86D795-936F-4B34-96F6-870B1D4D9BC1}"/>
              </a:ext>
            </a:extLst>
          </p:cNvPr>
          <p:cNvSpPr>
            <a:spLocks noGrp="1"/>
          </p:cNvSpPr>
          <p:nvPr>
            <p:ph type="title"/>
          </p:nvPr>
        </p:nvSpPr>
        <p:spPr>
          <a:xfrm>
            <a:off x="838200" y="365125"/>
            <a:ext cx="10515600" cy="867059"/>
          </a:xfrm>
        </p:spPr>
        <p:txBody>
          <a:bodyPr/>
          <a:lstStyle/>
          <a:p>
            <a:r>
              <a:rPr lang="sv-SE" dirty="0"/>
              <a:t>Vad är en användardriven testbädd?</a:t>
            </a:r>
          </a:p>
        </p:txBody>
      </p:sp>
      <p:sp>
        <p:nvSpPr>
          <p:cNvPr id="9" name="Rektangel 8">
            <a:extLst>
              <a:ext uri="{FF2B5EF4-FFF2-40B4-BE49-F238E27FC236}">
                <a16:creationId xmlns:a16="http://schemas.microsoft.com/office/drawing/2014/main" id="{5A87D2BD-48F0-4D1F-82D0-9C7F6D73768A}"/>
              </a:ext>
            </a:extLst>
          </p:cNvPr>
          <p:cNvSpPr/>
          <p:nvPr/>
        </p:nvSpPr>
        <p:spPr>
          <a:xfrm>
            <a:off x="2210948" y="3883357"/>
            <a:ext cx="1064367" cy="587094"/>
          </a:xfrm>
          <a:prstGeom prst="rect">
            <a:avLst/>
          </a:prstGeom>
          <a:solidFill>
            <a:schemeClr val="bg1"/>
          </a:solidFill>
          <a:ln>
            <a:solidFill>
              <a:srgbClr val="BBD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Bild 4" descr="Stapeldiagram">
            <a:extLst>
              <a:ext uri="{FF2B5EF4-FFF2-40B4-BE49-F238E27FC236}">
                <a16:creationId xmlns:a16="http://schemas.microsoft.com/office/drawing/2014/main" id="{50455F6E-731C-4AD5-BBDA-5D1B9633E7A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42871" y="3883357"/>
            <a:ext cx="402599" cy="552395"/>
          </a:xfrm>
          <a:prstGeom prst="rect">
            <a:avLst/>
          </a:prstGeom>
        </p:spPr>
      </p:pic>
      <p:pic>
        <p:nvPicPr>
          <p:cNvPr id="17" name="Bild 16" descr="Höger hjärnhalva">
            <a:extLst>
              <a:ext uri="{FF2B5EF4-FFF2-40B4-BE49-F238E27FC236}">
                <a16:creationId xmlns:a16="http://schemas.microsoft.com/office/drawing/2014/main" id="{ADB303B7-BBC9-49F4-B8D1-B08BD26EB48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266537" y="3911247"/>
            <a:ext cx="496613" cy="496613"/>
          </a:xfrm>
          <a:prstGeom prst="rect">
            <a:avLst/>
          </a:prstGeom>
        </p:spPr>
      </p:pic>
      <p:pic>
        <p:nvPicPr>
          <p:cNvPr id="25" name="Bild 32">
            <a:extLst>
              <a:ext uri="{FF2B5EF4-FFF2-40B4-BE49-F238E27FC236}">
                <a16:creationId xmlns:a16="http://schemas.microsoft.com/office/drawing/2014/main" id="{9E142348-4AD2-4C93-9B34-DC6F0EB2676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796955">
            <a:off x="9907282" y="1107367"/>
            <a:ext cx="442499" cy="508447"/>
          </a:xfrm>
          <a:prstGeom prst="rect">
            <a:avLst/>
          </a:prstGeom>
        </p:spPr>
      </p:pic>
      <p:pic>
        <p:nvPicPr>
          <p:cNvPr id="26" name="Bild 33">
            <a:extLst>
              <a:ext uri="{FF2B5EF4-FFF2-40B4-BE49-F238E27FC236}">
                <a16:creationId xmlns:a16="http://schemas.microsoft.com/office/drawing/2014/main" id="{78A050C1-E0E1-49DE-B34C-0478B86545B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1042121">
            <a:off x="10397883" y="1746693"/>
            <a:ext cx="306719" cy="530609"/>
          </a:xfrm>
          <a:prstGeom prst="rect">
            <a:avLst/>
          </a:prstGeom>
        </p:spPr>
      </p:pic>
      <p:pic>
        <p:nvPicPr>
          <p:cNvPr id="27" name="Bild 85" descr="Onlinenätverk">
            <a:extLst>
              <a:ext uri="{FF2B5EF4-FFF2-40B4-BE49-F238E27FC236}">
                <a16:creationId xmlns:a16="http://schemas.microsoft.com/office/drawing/2014/main" id="{C5FB12BD-C507-456F-8B73-517D3E8FEF7B}"/>
              </a:ext>
            </a:extLst>
          </p:cNvPr>
          <p:cNvPicPr>
            <a:picLocks noGrp="1" noChangeAspect="1"/>
          </p:cNvPicPr>
          <p:nvPr>
            <p:ph idx="1"/>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969957" y="1389154"/>
            <a:ext cx="914400" cy="914400"/>
          </a:xfrm>
          <a:prstGeom prst="rect">
            <a:avLst/>
          </a:prstGeom>
        </p:spPr>
      </p:pic>
      <p:pic>
        <p:nvPicPr>
          <p:cNvPr id="28" name="Bild 20" descr="Gatlykta">
            <a:extLst>
              <a:ext uri="{FF2B5EF4-FFF2-40B4-BE49-F238E27FC236}">
                <a16:creationId xmlns:a16="http://schemas.microsoft.com/office/drawing/2014/main" id="{7EFB01DD-CD91-448E-9E4D-76F1D23098E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0033498" y="2866138"/>
            <a:ext cx="756345" cy="756345"/>
          </a:xfrm>
          <a:prstGeom prst="rect">
            <a:avLst/>
          </a:prstGeom>
        </p:spPr>
      </p:pic>
      <p:pic>
        <p:nvPicPr>
          <p:cNvPr id="30" name="Bild 29" descr="Solpaneler">
            <a:extLst>
              <a:ext uri="{FF2B5EF4-FFF2-40B4-BE49-F238E27FC236}">
                <a16:creationId xmlns:a16="http://schemas.microsoft.com/office/drawing/2014/main" id="{DE8EDAD5-AEF4-408C-9B0F-487F8852C23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202874" y="4516202"/>
            <a:ext cx="914400" cy="914400"/>
          </a:xfrm>
          <a:prstGeom prst="rect">
            <a:avLst/>
          </a:prstGeom>
        </p:spPr>
      </p:pic>
      <p:pic>
        <p:nvPicPr>
          <p:cNvPr id="43" name="Bild 42" descr="Molndata">
            <a:extLst>
              <a:ext uri="{FF2B5EF4-FFF2-40B4-BE49-F238E27FC236}">
                <a16:creationId xmlns:a16="http://schemas.microsoft.com/office/drawing/2014/main" id="{047BABA6-EFF4-440E-8127-101872E09157}"/>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427157" y="5291006"/>
            <a:ext cx="914400" cy="914400"/>
          </a:xfrm>
          <a:prstGeom prst="rect">
            <a:avLst/>
          </a:prstGeom>
        </p:spPr>
      </p:pic>
      <p:pic>
        <p:nvPicPr>
          <p:cNvPr id="44" name="Bild 43" descr="Vlog">
            <a:extLst>
              <a:ext uri="{FF2B5EF4-FFF2-40B4-BE49-F238E27FC236}">
                <a16:creationId xmlns:a16="http://schemas.microsoft.com/office/drawing/2014/main" id="{CE301C1C-29A4-46FD-B935-8C5968F6A044}"/>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7904410" y="1076033"/>
            <a:ext cx="914400" cy="914400"/>
          </a:xfrm>
          <a:prstGeom prst="rect">
            <a:avLst/>
          </a:prstGeom>
        </p:spPr>
      </p:pic>
      <p:pic>
        <p:nvPicPr>
          <p:cNvPr id="45" name="Bild 44" descr="Robot">
            <a:extLst>
              <a:ext uri="{FF2B5EF4-FFF2-40B4-BE49-F238E27FC236}">
                <a16:creationId xmlns:a16="http://schemas.microsoft.com/office/drawing/2014/main" id="{445BF1B6-F4A5-46A0-BD1E-4E03546B2146}"/>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10204936" y="4512647"/>
            <a:ext cx="914400" cy="914400"/>
          </a:xfrm>
          <a:prstGeom prst="rect">
            <a:avLst/>
          </a:prstGeom>
        </p:spPr>
      </p:pic>
      <p:pic>
        <p:nvPicPr>
          <p:cNvPr id="46" name="Bild 45" descr="3D-glasögon">
            <a:extLst>
              <a:ext uri="{FF2B5EF4-FFF2-40B4-BE49-F238E27FC236}">
                <a16:creationId xmlns:a16="http://schemas.microsoft.com/office/drawing/2014/main" id="{6378273A-3A96-4E70-AB59-FB44EA87FD9C}"/>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10734435" y="536199"/>
            <a:ext cx="914400" cy="914400"/>
          </a:xfrm>
          <a:prstGeom prst="rect">
            <a:avLst/>
          </a:prstGeom>
        </p:spPr>
      </p:pic>
      <p:pic>
        <p:nvPicPr>
          <p:cNvPr id="47" name="Bild 46" descr="Webbkamera">
            <a:extLst>
              <a:ext uri="{FF2B5EF4-FFF2-40B4-BE49-F238E27FC236}">
                <a16:creationId xmlns:a16="http://schemas.microsoft.com/office/drawing/2014/main" id="{E0C3A7C5-BC09-4183-B8B6-6156D93771F3}"/>
              </a:ext>
            </a:extLst>
          </p:cNvPr>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10896600" y="1702664"/>
            <a:ext cx="914400" cy="914400"/>
          </a:xfrm>
          <a:prstGeom prst="rect">
            <a:avLst/>
          </a:prstGeom>
        </p:spPr>
      </p:pic>
      <p:pic>
        <p:nvPicPr>
          <p:cNvPr id="48" name="Bild 47" descr="Lampa">
            <a:extLst>
              <a:ext uri="{FF2B5EF4-FFF2-40B4-BE49-F238E27FC236}">
                <a16:creationId xmlns:a16="http://schemas.microsoft.com/office/drawing/2014/main" id="{19A10029-BBFC-4A51-AFCA-386FF0F744B9}"/>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10745453" y="3415741"/>
            <a:ext cx="914400" cy="914400"/>
          </a:xfrm>
          <a:prstGeom prst="rect">
            <a:avLst/>
          </a:prstGeom>
        </p:spPr>
      </p:pic>
      <p:grpSp>
        <p:nvGrpSpPr>
          <p:cNvPr id="6" name="Grupp 5">
            <a:extLst>
              <a:ext uri="{FF2B5EF4-FFF2-40B4-BE49-F238E27FC236}">
                <a16:creationId xmlns:a16="http://schemas.microsoft.com/office/drawing/2014/main" id="{51F5CEFA-7B8C-433A-BEE5-724E798FB9FD}"/>
              </a:ext>
            </a:extLst>
          </p:cNvPr>
          <p:cNvGrpSpPr/>
          <p:nvPr/>
        </p:nvGrpSpPr>
        <p:grpSpPr>
          <a:xfrm>
            <a:off x="7315664" y="2433884"/>
            <a:ext cx="2847503" cy="2928724"/>
            <a:chOff x="7315664" y="2433884"/>
            <a:chExt cx="2847503" cy="2928724"/>
          </a:xfrm>
        </p:grpSpPr>
        <p:pic>
          <p:nvPicPr>
            <p:cNvPr id="50" name="Platshållare för innehåll 5" descr="En bild som visar tecken&#10;&#10;Automatiskt genererad beskrivning">
              <a:extLst>
                <a:ext uri="{FF2B5EF4-FFF2-40B4-BE49-F238E27FC236}">
                  <a16:creationId xmlns:a16="http://schemas.microsoft.com/office/drawing/2014/main" id="{D3B4E297-DD09-4E35-927E-D46998A9AE4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315664" y="2433884"/>
              <a:ext cx="2847503" cy="2928724"/>
            </a:xfrm>
            <a:prstGeom prst="rect">
              <a:avLst/>
            </a:prstGeom>
          </p:spPr>
        </p:pic>
        <p:sp>
          <p:nvSpPr>
            <p:cNvPr id="59" name="Rubrik 1">
              <a:extLst>
                <a:ext uri="{FF2B5EF4-FFF2-40B4-BE49-F238E27FC236}">
                  <a16:creationId xmlns:a16="http://schemas.microsoft.com/office/drawing/2014/main" id="{AD788BC9-D1C6-4227-82FC-E4EAC23A9335}"/>
                </a:ext>
              </a:extLst>
            </p:cNvPr>
            <p:cNvSpPr txBox="1">
              <a:spLocks/>
            </p:cNvSpPr>
            <p:nvPr/>
          </p:nvSpPr>
          <p:spPr>
            <a:xfrm>
              <a:off x="8095993" y="3031237"/>
              <a:ext cx="1286844" cy="1585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Playfair Display"/>
                  <a:ea typeface="+mj-ea"/>
                  <a:cs typeface="+mj-cs"/>
                </a:rPr>
                <a:t>Testbädden</a:t>
              </a:r>
            </a:p>
          </p:txBody>
        </p:sp>
      </p:grpSp>
    </p:spTree>
    <p:extLst>
      <p:ext uri="{BB962C8B-B14F-4D97-AF65-F5344CB8AC3E}">
        <p14:creationId xmlns:p14="http://schemas.microsoft.com/office/powerpoint/2010/main" val="29352860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617520-347E-D5BE-40D7-7BF5E4F7131F}"/>
              </a:ext>
            </a:extLst>
          </p:cNvPr>
          <p:cNvSpPr>
            <a:spLocks noGrp="1"/>
          </p:cNvSpPr>
          <p:nvPr>
            <p:ph type="title"/>
          </p:nvPr>
        </p:nvSpPr>
        <p:spPr/>
        <p:txBody>
          <a:bodyPr/>
          <a:lstStyle/>
          <a:p>
            <a:r>
              <a:rPr lang="sv-SE" dirty="0"/>
              <a:t>Administration</a:t>
            </a:r>
          </a:p>
        </p:txBody>
      </p:sp>
      <p:pic>
        <p:nvPicPr>
          <p:cNvPr id="4" name="Bildobjekt 3">
            <a:extLst>
              <a:ext uri="{FF2B5EF4-FFF2-40B4-BE49-F238E27FC236}">
                <a16:creationId xmlns:a16="http://schemas.microsoft.com/office/drawing/2014/main" id="{9444B221-B1DE-AC73-520B-6CB41CF21F70}"/>
              </a:ext>
            </a:extLst>
          </p:cNvPr>
          <p:cNvPicPr>
            <a:picLocks noChangeAspect="1"/>
          </p:cNvPicPr>
          <p:nvPr/>
        </p:nvPicPr>
        <p:blipFill>
          <a:blip r:embed="rId2"/>
          <a:stretch>
            <a:fillRect/>
          </a:stretch>
        </p:blipFill>
        <p:spPr>
          <a:xfrm>
            <a:off x="664233" y="1899138"/>
            <a:ext cx="10672363" cy="3413484"/>
          </a:xfrm>
          <a:prstGeom prst="rect">
            <a:avLst/>
          </a:prstGeom>
        </p:spPr>
      </p:pic>
    </p:spTree>
    <p:extLst>
      <p:ext uri="{BB962C8B-B14F-4D97-AF65-F5344CB8AC3E}">
        <p14:creationId xmlns:p14="http://schemas.microsoft.com/office/powerpoint/2010/main" val="2659494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BE1479E3-50C8-66F6-19A4-EE5A0352C582}"/>
              </a:ext>
            </a:extLst>
          </p:cNvPr>
          <p:cNvSpPr/>
          <p:nvPr/>
        </p:nvSpPr>
        <p:spPr>
          <a:xfrm>
            <a:off x="779928" y="3724835"/>
            <a:ext cx="2487706" cy="2043952"/>
          </a:xfrm>
          <a:prstGeom prst="wedgeRoundRectCallout">
            <a:avLst>
              <a:gd name="adj1" fmla="val 60789"/>
              <a:gd name="adj2" fmla="val -8815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Särskild administrativ resurs är anställd åtminstone till september 2023 och det underlättar.</a:t>
            </a:r>
          </a:p>
        </p:txBody>
      </p:sp>
      <p:sp>
        <p:nvSpPr>
          <p:cNvPr id="4" name="Pratbubbla: rektangel med rundade hörn 3">
            <a:extLst>
              <a:ext uri="{FF2B5EF4-FFF2-40B4-BE49-F238E27FC236}">
                <a16:creationId xmlns:a16="http://schemas.microsoft.com/office/drawing/2014/main" id="{8C7A6505-676F-E42B-8A24-CD9E275504FA}"/>
              </a:ext>
            </a:extLst>
          </p:cNvPr>
          <p:cNvSpPr/>
          <p:nvPr/>
        </p:nvSpPr>
        <p:spPr>
          <a:xfrm>
            <a:off x="7503460" y="2312893"/>
            <a:ext cx="4316505" cy="2823883"/>
          </a:xfrm>
          <a:prstGeom prst="wedgeRoundRectCallout">
            <a:avLst>
              <a:gd name="adj1" fmla="val -85319"/>
              <a:gd name="adj2" fmla="val -5130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Mycket bra då vi ju har prioriterat att avsätta resurs för detta. Avseende BoU har vi dessutom haft en specifik projektledare under del av året, men för Funk ska allt som rör funkisområdet hanteras av befintlig utvecklingsledare. </a:t>
            </a:r>
          </a:p>
        </p:txBody>
      </p:sp>
      <p:sp>
        <p:nvSpPr>
          <p:cNvPr id="5" name="Pratbubbla: rektangel med rundade hörn 4">
            <a:extLst>
              <a:ext uri="{FF2B5EF4-FFF2-40B4-BE49-F238E27FC236}">
                <a16:creationId xmlns:a16="http://schemas.microsoft.com/office/drawing/2014/main" id="{6B1E9CB9-AE92-0DEA-1680-101027D62542}"/>
              </a:ext>
            </a:extLst>
          </p:cNvPr>
          <p:cNvSpPr/>
          <p:nvPr/>
        </p:nvSpPr>
        <p:spPr>
          <a:xfrm>
            <a:off x="3602160" y="3724835"/>
            <a:ext cx="3284384" cy="1344706"/>
          </a:xfrm>
          <a:prstGeom prst="wedgeRoundRectCallout">
            <a:avLst>
              <a:gd name="adj1" fmla="val -3228"/>
              <a:gd name="adj2" fmla="val -108500"/>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Jag har inte hört annat än att det är smidigt.</a:t>
            </a:r>
          </a:p>
        </p:txBody>
      </p:sp>
      <p:sp>
        <p:nvSpPr>
          <p:cNvPr id="8" name="Rektangel: rundade hörn 7">
            <a:extLst>
              <a:ext uri="{FF2B5EF4-FFF2-40B4-BE49-F238E27FC236}">
                <a16:creationId xmlns:a16="http://schemas.microsoft.com/office/drawing/2014/main" id="{F81066CE-E432-FDC9-349B-CDDEBE655CB0}"/>
              </a:ext>
            </a:extLst>
          </p:cNvPr>
          <p:cNvSpPr/>
          <p:nvPr/>
        </p:nvSpPr>
        <p:spPr>
          <a:xfrm>
            <a:off x="1044389" y="1089213"/>
            <a:ext cx="3644153" cy="15867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Hur bedömer du era förutsättningar för administration i lärplattformen?</a:t>
            </a:r>
          </a:p>
        </p:txBody>
      </p:sp>
    </p:spTree>
    <p:extLst>
      <p:ext uri="{BB962C8B-B14F-4D97-AF65-F5344CB8AC3E}">
        <p14:creationId xmlns:p14="http://schemas.microsoft.com/office/powerpoint/2010/main" val="2969035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3EF34A-8B57-8B7E-81C5-A56AB4F30B40}"/>
              </a:ext>
            </a:extLst>
          </p:cNvPr>
          <p:cNvSpPr>
            <a:spLocks noGrp="1"/>
          </p:cNvSpPr>
          <p:nvPr>
            <p:ph type="title"/>
          </p:nvPr>
        </p:nvSpPr>
        <p:spPr/>
        <p:txBody>
          <a:bodyPr/>
          <a:lstStyle/>
          <a:p>
            <a:r>
              <a:rPr lang="sv-SE" dirty="0"/>
              <a:t>Support</a:t>
            </a:r>
          </a:p>
        </p:txBody>
      </p:sp>
      <p:pic>
        <p:nvPicPr>
          <p:cNvPr id="4" name="Bildobjekt 3">
            <a:extLst>
              <a:ext uri="{FF2B5EF4-FFF2-40B4-BE49-F238E27FC236}">
                <a16:creationId xmlns:a16="http://schemas.microsoft.com/office/drawing/2014/main" id="{E65510B0-B86F-A0E2-6A31-B4AE1F01CB4F}"/>
              </a:ext>
            </a:extLst>
          </p:cNvPr>
          <p:cNvPicPr>
            <a:picLocks noChangeAspect="1"/>
          </p:cNvPicPr>
          <p:nvPr/>
        </p:nvPicPr>
        <p:blipFill>
          <a:blip r:embed="rId2"/>
          <a:stretch>
            <a:fillRect/>
          </a:stretch>
        </p:blipFill>
        <p:spPr>
          <a:xfrm>
            <a:off x="664233" y="1863947"/>
            <a:ext cx="9922271" cy="3397861"/>
          </a:xfrm>
          <a:prstGeom prst="rect">
            <a:avLst/>
          </a:prstGeom>
        </p:spPr>
      </p:pic>
    </p:spTree>
    <p:extLst>
      <p:ext uri="{BB962C8B-B14F-4D97-AF65-F5344CB8AC3E}">
        <p14:creationId xmlns:p14="http://schemas.microsoft.com/office/powerpoint/2010/main" val="3192853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603AF5DF-6F74-21C7-F6FD-92ECED8B4AC6}"/>
              </a:ext>
            </a:extLst>
          </p:cNvPr>
          <p:cNvSpPr/>
          <p:nvPr/>
        </p:nvSpPr>
        <p:spPr>
          <a:xfrm>
            <a:off x="4392705" y="3429000"/>
            <a:ext cx="3052482" cy="1901231"/>
          </a:xfrm>
          <a:prstGeom prst="wedgeRoundRectCallout">
            <a:avLst>
              <a:gd name="adj1" fmla="val -3652"/>
              <a:gd name="adj2" fmla="val -82492"/>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Efter lite erfarenhet och experimenterande ska det nog bli mycket bra.</a:t>
            </a:r>
          </a:p>
        </p:txBody>
      </p:sp>
      <p:sp>
        <p:nvSpPr>
          <p:cNvPr id="4" name="Pratbubbla: rektangel med rundade hörn 3">
            <a:extLst>
              <a:ext uri="{FF2B5EF4-FFF2-40B4-BE49-F238E27FC236}">
                <a16:creationId xmlns:a16="http://schemas.microsoft.com/office/drawing/2014/main" id="{6B4E9EB5-7EC8-045C-16D6-2C1DC35FC7B6}"/>
              </a:ext>
            </a:extLst>
          </p:cNvPr>
          <p:cNvSpPr/>
          <p:nvPr/>
        </p:nvSpPr>
        <p:spPr>
          <a:xfrm>
            <a:off x="898715" y="3429000"/>
            <a:ext cx="3276597" cy="2350637"/>
          </a:xfrm>
          <a:prstGeom prst="wedgeRoundRectCallout">
            <a:avLst>
              <a:gd name="adj1" fmla="val -314"/>
              <a:gd name="adj2" fmla="val -7021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I dagsläget med en resa fungerar det ok men vi ser utmaningar i takt med att det kommer fler resor.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Stödet från ansvarig RSS/resa är avgörande här. </a:t>
            </a:r>
          </a:p>
        </p:txBody>
      </p:sp>
      <p:sp>
        <p:nvSpPr>
          <p:cNvPr id="5" name="Pratbubbla: rektangel med rundade hörn 4">
            <a:extLst>
              <a:ext uri="{FF2B5EF4-FFF2-40B4-BE49-F238E27FC236}">
                <a16:creationId xmlns:a16="http://schemas.microsoft.com/office/drawing/2014/main" id="{03B1628F-0C1C-94C4-6D64-3310947EC5EC}"/>
              </a:ext>
            </a:extLst>
          </p:cNvPr>
          <p:cNvSpPr/>
          <p:nvPr/>
        </p:nvSpPr>
        <p:spPr>
          <a:xfrm>
            <a:off x="7662580" y="747840"/>
            <a:ext cx="3980329" cy="2681160"/>
          </a:xfrm>
          <a:prstGeom prst="wedgeRoundRectCallout">
            <a:avLst>
              <a:gd name="adj1" fmla="val -78266"/>
              <a:gd name="adj2" fmla="val -4706"/>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Genom GR har vi mycket goda förutsättningar, i oss själva är vi mycket personberoende.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kommer behöva fundera två varv till innan funktionshinder kopplas på. </a:t>
            </a:r>
          </a:p>
        </p:txBody>
      </p:sp>
      <p:sp>
        <p:nvSpPr>
          <p:cNvPr id="8" name="Rektangel: rundade hörn 7">
            <a:extLst>
              <a:ext uri="{FF2B5EF4-FFF2-40B4-BE49-F238E27FC236}">
                <a16:creationId xmlns:a16="http://schemas.microsoft.com/office/drawing/2014/main" id="{752AD2E8-093B-912B-27BF-234A448CE80B}"/>
              </a:ext>
            </a:extLst>
          </p:cNvPr>
          <p:cNvSpPr/>
          <p:nvPr/>
        </p:nvSpPr>
        <p:spPr>
          <a:xfrm>
            <a:off x="1243854" y="1078363"/>
            <a:ext cx="3704664" cy="1578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Hur bedömer du era förutsättningar för hantering av supportfrågor?</a:t>
            </a:r>
          </a:p>
        </p:txBody>
      </p:sp>
    </p:spTree>
    <p:extLst>
      <p:ext uri="{BB962C8B-B14F-4D97-AF65-F5344CB8AC3E}">
        <p14:creationId xmlns:p14="http://schemas.microsoft.com/office/powerpoint/2010/main" val="2579976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AAC7C6-0425-8C25-C287-B0BB72BA68A0}"/>
              </a:ext>
            </a:extLst>
          </p:cNvPr>
          <p:cNvSpPr>
            <a:spLocks noGrp="1"/>
          </p:cNvSpPr>
          <p:nvPr>
            <p:ph type="title"/>
          </p:nvPr>
        </p:nvSpPr>
        <p:spPr/>
        <p:txBody>
          <a:bodyPr/>
          <a:lstStyle/>
          <a:p>
            <a:r>
              <a:rPr lang="sv-SE" dirty="0"/>
              <a:t>Rekrytering av utbildare</a:t>
            </a:r>
          </a:p>
        </p:txBody>
      </p:sp>
      <p:pic>
        <p:nvPicPr>
          <p:cNvPr id="4" name="Bildobjekt 3">
            <a:extLst>
              <a:ext uri="{FF2B5EF4-FFF2-40B4-BE49-F238E27FC236}">
                <a16:creationId xmlns:a16="http://schemas.microsoft.com/office/drawing/2014/main" id="{B80C1A8F-E81D-4298-F38D-9B7B66FF4FCB}"/>
              </a:ext>
            </a:extLst>
          </p:cNvPr>
          <p:cNvPicPr>
            <a:picLocks noChangeAspect="1"/>
          </p:cNvPicPr>
          <p:nvPr/>
        </p:nvPicPr>
        <p:blipFill>
          <a:blip r:embed="rId2"/>
          <a:stretch>
            <a:fillRect/>
          </a:stretch>
        </p:blipFill>
        <p:spPr>
          <a:xfrm>
            <a:off x="664233" y="2105994"/>
            <a:ext cx="10273299" cy="3492378"/>
          </a:xfrm>
          <a:prstGeom prst="rect">
            <a:avLst/>
          </a:prstGeom>
        </p:spPr>
      </p:pic>
    </p:spTree>
    <p:extLst>
      <p:ext uri="{BB962C8B-B14F-4D97-AF65-F5344CB8AC3E}">
        <p14:creationId xmlns:p14="http://schemas.microsoft.com/office/powerpoint/2010/main" val="2594515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04DF4463-C5EE-2A37-2FB3-35A94EB8C6F7}"/>
              </a:ext>
            </a:extLst>
          </p:cNvPr>
          <p:cNvSpPr/>
          <p:nvPr/>
        </p:nvSpPr>
        <p:spPr>
          <a:xfrm>
            <a:off x="453838" y="3279549"/>
            <a:ext cx="2622177" cy="2554941"/>
          </a:xfrm>
          <a:prstGeom prst="wedgeRoundRectCallout">
            <a:avLst>
              <a:gd name="adj1" fmla="val -2884"/>
              <a:gd name="adj2" fmla="val -6697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Inom BoU har de fungerat bra, de har övat genom BBIC. Spännande om det kommer att fungera inom andra områden.</a:t>
            </a:r>
          </a:p>
        </p:txBody>
      </p:sp>
      <p:sp>
        <p:nvSpPr>
          <p:cNvPr id="4" name="Pratbubbla: rektangel med rundade hörn 3">
            <a:extLst>
              <a:ext uri="{FF2B5EF4-FFF2-40B4-BE49-F238E27FC236}">
                <a16:creationId xmlns:a16="http://schemas.microsoft.com/office/drawing/2014/main" id="{C1045F97-6D99-9D13-2AF2-35900B4DE4BA}"/>
              </a:ext>
            </a:extLst>
          </p:cNvPr>
          <p:cNvSpPr/>
          <p:nvPr/>
        </p:nvSpPr>
        <p:spPr>
          <a:xfrm>
            <a:off x="5343176" y="551328"/>
            <a:ext cx="3074683" cy="2022253"/>
          </a:xfrm>
          <a:prstGeom prst="wedgeRoundRectCallout">
            <a:avLst>
              <a:gd name="adj1" fmla="val -24332"/>
              <a:gd name="adj2" fmla="val 7247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En stor utmaning med många små kommuner som inte ännu ser utvecklingsvinsterna av att bidra med utbildare.</a:t>
            </a:r>
          </a:p>
        </p:txBody>
      </p:sp>
      <p:sp>
        <p:nvSpPr>
          <p:cNvPr id="5" name="Pratbubbla: rektangel med rundade hörn 4">
            <a:extLst>
              <a:ext uri="{FF2B5EF4-FFF2-40B4-BE49-F238E27FC236}">
                <a16:creationId xmlns:a16="http://schemas.microsoft.com/office/drawing/2014/main" id="{5EED6C13-B758-E1EA-E31E-82799CB83136}"/>
              </a:ext>
            </a:extLst>
          </p:cNvPr>
          <p:cNvSpPr/>
          <p:nvPr/>
        </p:nvSpPr>
        <p:spPr>
          <a:xfrm>
            <a:off x="8754036" y="551328"/>
            <a:ext cx="3267635" cy="4854389"/>
          </a:xfrm>
          <a:prstGeom prst="wedgeRoundRectCallout">
            <a:avLst>
              <a:gd name="adj1" fmla="val -59927"/>
              <a:gd name="adj2" fmla="val 6859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Det har gått bra första kursen BoU men det kan troligtvis bli en utmaning på sikt. Både att få fler utbildare och att behålla dessa över tid. Risk att vi ständigt ”jagar” efter utbildare.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Jag tror på att få till stånd samarbete mellan RSS:er för att rekrytera och ha gemensamma utbildare på sikt. Det digitala formatet kommer att bli viktigare.</a:t>
            </a:r>
          </a:p>
        </p:txBody>
      </p:sp>
      <p:sp>
        <p:nvSpPr>
          <p:cNvPr id="6" name="Pratbubbla: rektangel med rundade hörn 5">
            <a:extLst>
              <a:ext uri="{FF2B5EF4-FFF2-40B4-BE49-F238E27FC236}">
                <a16:creationId xmlns:a16="http://schemas.microsoft.com/office/drawing/2014/main" id="{880F7A46-D743-EB82-F185-C7DDADFFC966}"/>
              </a:ext>
            </a:extLst>
          </p:cNvPr>
          <p:cNvSpPr/>
          <p:nvPr/>
        </p:nvSpPr>
        <p:spPr>
          <a:xfrm>
            <a:off x="2827244" y="2716305"/>
            <a:ext cx="2353235" cy="1425389"/>
          </a:xfrm>
          <a:prstGeom prst="wedgeRoundRectCallout">
            <a:avLst>
              <a:gd name="adj1" fmla="val 40881"/>
              <a:gd name="adj2" fmla="val -7051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Att rekrytera till den första kursen har gått bra och vi hoppas att det fortsätter så. </a:t>
            </a:r>
          </a:p>
        </p:txBody>
      </p:sp>
      <p:sp>
        <p:nvSpPr>
          <p:cNvPr id="7" name="Pratbubbla: rektangel med rundade hörn 6">
            <a:extLst>
              <a:ext uri="{FF2B5EF4-FFF2-40B4-BE49-F238E27FC236}">
                <a16:creationId xmlns:a16="http://schemas.microsoft.com/office/drawing/2014/main" id="{84A478DC-8534-EEF6-E923-3263E8AFD280}"/>
              </a:ext>
            </a:extLst>
          </p:cNvPr>
          <p:cNvSpPr/>
          <p:nvPr/>
        </p:nvSpPr>
        <p:spPr>
          <a:xfrm>
            <a:off x="4719918" y="3642619"/>
            <a:ext cx="3697941" cy="2191871"/>
          </a:xfrm>
          <a:prstGeom prst="wedgeRoundRectCallout">
            <a:avLst>
              <a:gd name="adj1" fmla="val -5560"/>
              <a:gd name="adj2" fmla="val -6265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Det är svårt. Svaret är baserat på att vi just nu lyckats få till den första kursen och håller på att leta utbildare till kommande kurser och det är en utmaning.</a:t>
            </a:r>
          </a:p>
        </p:txBody>
      </p:sp>
      <p:sp>
        <p:nvSpPr>
          <p:cNvPr id="8" name="Rektangel: rundade hörn 7">
            <a:extLst>
              <a:ext uri="{FF2B5EF4-FFF2-40B4-BE49-F238E27FC236}">
                <a16:creationId xmlns:a16="http://schemas.microsoft.com/office/drawing/2014/main" id="{C1D18262-E120-10E1-DB6E-B07E9AA43B37}"/>
              </a:ext>
            </a:extLst>
          </p:cNvPr>
          <p:cNvSpPr/>
          <p:nvPr/>
        </p:nvSpPr>
        <p:spPr>
          <a:xfrm>
            <a:off x="753034" y="551328"/>
            <a:ext cx="3966884" cy="18825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Hur bedömer du era förutsättningar för att rekrytera utbildare?</a:t>
            </a:r>
          </a:p>
        </p:txBody>
      </p:sp>
    </p:spTree>
    <p:extLst>
      <p:ext uri="{BB962C8B-B14F-4D97-AF65-F5344CB8AC3E}">
        <p14:creationId xmlns:p14="http://schemas.microsoft.com/office/powerpoint/2010/main" val="3091435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2CF568E-B0B4-C705-13B0-6928516A9090}"/>
              </a:ext>
            </a:extLst>
          </p:cNvPr>
          <p:cNvSpPr>
            <a:spLocks noGrp="1"/>
          </p:cNvSpPr>
          <p:nvPr>
            <p:ph idx="1"/>
          </p:nvPr>
        </p:nvSpPr>
        <p:spPr>
          <a:xfrm>
            <a:off x="664232" y="2882708"/>
            <a:ext cx="9609825" cy="3738598"/>
          </a:xfrm>
        </p:spPr>
        <p:txBody>
          <a:bodyPr/>
          <a:lstStyle/>
          <a:p>
            <a:r>
              <a:rPr lang="sv-SE" dirty="0"/>
              <a:t>Information och stöd upplevs som bra hittills</a:t>
            </a:r>
          </a:p>
          <a:p>
            <a:r>
              <a:rPr lang="sv-SE" dirty="0"/>
              <a:t>Behov av att uppdrag förtydligas</a:t>
            </a:r>
          </a:p>
          <a:p>
            <a:r>
              <a:rPr lang="sv-SE" dirty="0"/>
              <a:t>Önskemål om att identifiera och diskutera utmaningar tillsammans</a:t>
            </a:r>
          </a:p>
          <a:p>
            <a:endParaRPr lang="sv-SE" dirty="0"/>
          </a:p>
        </p:txBody>
      </p:sp>
      <p:sp>
        <p:nvSpPr>
          <p:cNvPr id="3" name="Rubrik 2">
            <a:extLst>
              <a:ext uri="{FF2B5EF4-FFF2-40B4-BE49-F238E27FC236}">
                <a16:creationId xmlns:a16="http://schemas.microsoft.com/office/drawing/2014/main" id="{FCDB8749-35E7-366F-18C9-EC88D2351F8A}"/>
              </a:ext>
            </a:extLst>
          </p:cNvPr>
          <p:cNvSpPr>
            <a:spLocks noGrp="1"/>
          </p:cNvSpPr>
          <p:nvPr>
            <p:ph type="title"/>
          </p:nvPr>
        </p:nvSpPr>
        <p:spPr/>
        <p:txBody>
          <a:bodyPr/>
          <a:lstStyle/>
          <a:p>
            <a:r>
              <a:rPr lang="sv-SE" dirty="0"/>
              <a:t>Sammanfattning </a:t>
            </a:r>
            <a:br>
              <a:rPr lang="sv-SE" dirty="0"/>
            </a:br>
            <a:r>
              <a:rPr lang="sv-SE" dirty="0"/>
              <a:t>stöd från SKR</a:t>
            </a:r>
          </a:p>
        </p:txBody>
      </p:sp>
      <p:pic>
        <p:nvPicPr>
          <p:cNvPr id="4" name="Bildobjekt 3">
            <a:extLst>
              <a:ext uri="{FF2B5EF4-FFF2-40B4-BE49-F238E27FC236}">
                <a16:creationId xmlns:a16="http://schemas.microsoft.com/office/drawing/2014/main" id="{7B6E05A4-E506-588A-C4DC-6DD39DBB49D6}"/>
              </a:ext>
            </a:extLst>
          </p:cNvPr>
          <p:cNvPicPr>
            <a:picLocks noChangeAspect="1"/>
          </p:cNvPicPr>
          <p:nvPr/>
        </p:nvPicPr>
        <p:blipFill>
          <a:blip r:embed="rId2"/>
          <a:stretch>
            <a:fillRect/>
          </a:stretch>
        </p:blipFill>
        <p:spPr>
          <a:xfrm>
            <a:off x="9661837" y="321167"/>
            <a:ext cx="2034352" cy="1910854"/>
          </a:xfrm>
          <a:prstGeom prst="rect">
            <a:avLst/>
          </a:prstGeom>
        </p:spPr>
      </p:pic>
    </p:spTree>
    <p:extLst>
      <p:ext uri="{BB962C8B-B14F-4D97-AF65-F5344CB8AC3E}">
        <p14:creationId xmlns:p14="http://schemas.microsoft.com/office/powerpoint/2010/main" val="32692520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321843-E04B-F153-110D-75C3696D033F}"/>
              </a:ext>
            </a:extLst>
          </p:cNvPr>
          <p:cNvSpPr>
            <a:spLocks noGrp="1"/>
          </p:cNvSpPr>
          <p:nvPr>
            <p:ph type="title"/>
          </p:nvPr>
        </p:nvSpPr>
        <p:spPr/>
        <p:txBody>
          <a:bodyPr/>
          <a:lstStyle/>
          <a:p>
            <a:r>
              <a:rPr lang="sv-SE" dirty="0"/>
              <a:t>Information från SKR</a:t>
            </a:r>
          </a:p>
        </p:txBody>
      </p:sp>
      <p:pic>
        <p:nvPicPr>
          <p:cNvPr id="4" name="Bildobjekt 3">
            <a:extLst>
              <a:ext uri="{FF2B5EF4-FFF2-40B4-BE49-F238E27FC236}">
                <a16:creationId xmlns:a16="http://schemas.microsoft.com/office/drawing/2014/main" id="{FFE38A99-D736-0C90-25EB-47CECECD1A4C}"/>
              </a:ext>
            </a:extLst>
          </p:cNvPr>
          <p:cNvPicPr>
            <a:picLocks noChangeAspect="1"/>
          </p:cNvPicPr>
          <p:nvPr/>
        </p:nvPicPr>
        <p:blipFill>
          <a:blip r:embed="rId2"/>
          <a:stretch>
            <a:fillRect/>
          </a:stretch>
        </p:blipFill>
        <p:spPr>
          <a:xfrm>
            <a:off x="664232" y="1863970"/>
            <a:ext cx="10644623" cy="3534508"/>
          </a:xfrm>
          <a:prstGeom prst="rect">
            <a:avLst/>
          </a:prstGeom>
        </p:spPr>
      </p:pic>
    </p:spTree>
    <p:extLst>
      <p:ext uri="{BB962C8B-B14F-4D97-AF65-F5344CB8AC3E}">
        <p14:creationId xmlns:p14="http://schemas.microsoft.com/office/powerpoint/2010/main" val="468799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1B01C217-E7C9-2C37-A2B7-853BF221B8B5}"/>
              </a:ext>
            </a:extLst>
          </p:cNvPr>
          <p:cNvSpPr/>
          <p:nvPr/>
        </p:nvSpPr>
        <p:spPr>
          <a:xfrm>
            <a:off x="1244218" y="3429000"/>
            <a:ext cx="2581835" cy="2030506"/>
          </a:xfrm>
          <a:prstGeom prst="wedgeRoundRectCallout">
            <a:avLst>
              <a:gd name="adj1" fmla="val 48959"/>
              <a:gd name="adj2" fmla="val -7193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Det finns många sammanhang att nå ut med information. Vilket är bra.</a:t>
            </a:r>
          </a:p>
        </p:txBody>
      </p:sp>
      <p:sp>
        <p:nvSpPr>
          <p:cNvPr id="4" name="Pratbubbla: rektangel med rundade hörn 3">
            <a:extLst>
              <a:ext uri="{FF2B5EF4-FFF2-40B4-BE49-F238E27FC236}">
                <a16:creationId xmlns:a16="http://schemas.microsoft.com/office/drawing/2014/main" id="{B307383F-EFC8-7B75-7D4C-C214819E6570}"/>
              </a:ext>
            </a:extLst>
          </p:cNvPr>
          <p:cNvSpPr/>
          <p:nvPr/>
        </p:nvSpPr>
        <p:spPr>
          <a:xfrm>
            <a:off x="4555374" y="3429000"/>
            <a:ext cx="2342968" cy="1600200"/>
          </a:xfrm>
          <a:prstGeom prst="wedgeRoundRectCallout">
            <a:avLst>
              <a:gd name="adj1" fmla="val -13028"/>
              <a:gd name="adj2" fmla="val -69432"/>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Allt bra. Uppskattar klusterdialog.</a:t>
            </a:r>
          </a:p>
        </p:txBody>
      </p:sp>
      <p:sp>
        <p:nvSpPr>
          <p:cNvPr id="5" name="Pratbubbla: rektangel med rundade hörn 4">
            <a:extLst>
              <a:ext uri="{FF2B5EF4-FFF2-40B4-BE49-F238E27FC236}">
                <a16:creationId xmlns:a16="http://schemas.microsoft.com/office/drawing/2014/main" id="{9AB73784-EF30-0CFC-3864-37A653DAED57}"/>
              </a:ext>
            </a:extLst>
          </p:cNvPr>
          <p:cNvSpPr/>
          <p:nvPr/>
        </p:nvSpPr>
        <p:spPr>
          <a:xfrm>
            <a:off x="8041340" y="1016067"/>
            <a:ext cx="3824231" cy="4369751"/>
          </a:xfrm>
          <a:prstGeom prst="wedgeRoundRectCallout">
            <a:avLst>
              <a:gd name="adj1" fmla="val -58457"/>
              <a:gd name="adj2" fmla="val 6465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Våra kommuner har uttryckt vikten av att tydligare kommunicera villkoren och ansvaret kring det regionala genomförandet.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De olika förutsättningarna i det regionala behöver synliggöras och lyftas för att möta utmaningarna kring genomförbarheten tillsammans. Det vill säga att det nationella och det regionala hjälps åt.</a:t>
            </a:r>
          </a:p>
        </p:txBody>
      </p:sp>
      <p:sp>
        <p:nvSpPr>
          <p:cNvPr id="6" name="Pratbubbla: rektangel med rundade hörn 5">
            <a:extLst>
              <a:ext uri="{FF2B5EF4-FFF2-40B4-BE49-F238E27FC236}">
                <a16:creationId xmlns:a16="http://schemas.microsoft.com/office/drawing/2014/main" id="{58D446E4-0080-75CA-5E81-93F305044FD0}"/>
              </a:ext>
            </a:extLst>
          </p:cNvPr>
          <p:cNvSpPr/>
          <p:nvPr/>
        </p:nvSpPr>
        <p:spPr>
          <a:xfrm>
            <a:off x="4707225" y="1048871"/>
            <a:ext cx="2979981" cy="1775010"/>
          </a:xfrm>
          <a:prstGeom prst="wedgeRoundRectCallout">
            <a:avLst>
              <a:gd name="adj1" fmla="val 9852"/>
              <a:gd name="adj2" fmla="val 7689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vill gärna ha tydliga svar och god framförhållning. Det är svårt när mycket byggs längs med vägen.</a:t>
            </a:r>
          </a:p>
        </p:txBody>
      </p:sp>
      <p:sp>
        <p:nvSpPr>
          <p:cNvPr id="7" name="Rektangel: rundade hörn 6">
            <a:extLst>
              <a:ext uri="{FF2B5EF4-FFF2-40B4-BE49-F238E27FC236}">
                <a16:creationId xmlns:a16="http://schemas.microsoft.com/office/drawing/2014/main" id="{E42FBB8F-4A78-2F00-46F7-C8FCB0B8747B}"/>
              </a:ext>
            </a:extLst>
          </p:cNvPr>
          <p:cNvSpPr/>
          <p:nvPr/>
        </p:nvSpPr>
        <p:spPr>
          <a:xfrm>
            <a:off x="927848" y="1048871"/>
            <a:ext cx="3214576" cy="15060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Vad är din upplevelse av informationen från SKR?</a:t>
            </a:r>
          </a:p>
        </p:txBody>
      </p:sp>
    </p:spTree>
    <p:extLst>
      <p:ext uri="{BB962C8B-B14F-4D97-AF65-F5344CB8AC3E}">
        <p14:creationId xmlns:p14="http://schemas.microsoft.com/office/powerpoint/2010/main" val="2604706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FEA053-0F46-74B8-7783-33D2019E546C}"/>
              </a:ext>
            </a:extLst>
          </p:cNvPr>
          <p:cNvSpPr>
            <a:spLocks noGrp="1"/>
          </p:cNvSpPr>
          <p:nvPr>
            <p:ph type="title"/>
          </p:nvPr>
        </p:nvSpPr>
        <p:spPr/>
        <p:txBody>
          <a:bodyPr/>
          <a:lstStyle/>
          <a:p>
            <a:r>
              <a:rPr lang="sv-SE" dirty="0"/>
              <a:t>SKRs stöd till RSS:er</a:t>
            </a:r>
          </a:p>
        </p:txBody>
      </p:sp>
      <p:pic>
        <p:nvPicPr>
          <p:cNvPr id="4" name="Bildobjekt 3">
            <a:extLst>
              <a:ext uri="{FF2B5EF4-FFF2-40B4-BE49-F238E27FC236}">
                <a16:creationId xmlns:a16="http://schemas.microsoft.com/office/drawing/2014/main" id="{7E7442C1-069A-68D7-BC20-007F0639FA36}"/>
              </a:ext>
            </a:extLst>
          </p:cNvPr>
          <p:cNvPicPr>
            <a:picLocks noChangeAspect="1"/>
          </p:cNvPicPr>
          <p:nvPr/>
        </p:nvPicPr>
        <p:blipFill>
          <a:blip r:embed="rId2"/>
          <a:stretch>
            <a:fillRect/>
          </a:stretch>
        </p:blipFill>
        <p:spPr>
          <a:xfrm>
            <a:off x="457200" y="2105994"/>
            <a:ext cx="10265230" cy="3759098"/>
          </a:xfrm>
          <a:prstGeom prst="rect">
            <a:avLst/>
          </a:prstGeom>
        </p:spPr>
      </p:pic>
    </p:spTree>
    <p:extLst>
      <p:ext uri="{BB962C8B-B14F-4D97-AF65-F5344CB8AC3E}">
        <p14:creationId xmlns:p14="http://schemas.microsoft.com/office/powerpoint/2010/main" val="377772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FD939B6-05A5-44B8-A0CD-EA032460172D}"/>
              </a:ext>
            </a:extLst>
          </p:cNvPr>
          <p:cNvSpPr>
            <a:spLocks noGrp="1"/>
          </p:cNvSpPr>
          <p:nvPr>
            <p:ph type="title"/>
          </p:nvPr>
        </p:nvSpPr>
        <p:spPr>
          <a:xfrm>
            <a:off x="532629" y="72683"/>
            <a:ext cx="10515600" cy="1325563"/>
          </a:xfrm>
        </p:spPr>
        <p:txBody>
          <a:bodyPr>
            <a:normAutofit/>
          </a:bodyPr>
          <a:lstStyle/>
          <a:p>
            <a:r>
              <a:rPr lang="sv-SE" sz="4000"/>
              <a:t>Vad gör testbädden AllAgehub?</a:t>
            </a:r>
          </a:p>
        </p:txBody>
      </p:sp>
      <p:sp>
        <p:nvSpPr>
          <p:cNvPr id="35" name="Platshållare för innehåll 2">
            <a:extLst>
              <a:ext uri="{FF2B5EF4-FFF2-40B4-BE49-F238E27FC236}">
                <a16:creationId xmlns:a16="http://schemas.microsoft.com/office/drawing/2014/main" id="{67D0A87B-B390-4BED-B636-9195126A6FE4}"/>
              </a:ext>
            </a:extLst>
          </p:cNvPr>
          <p:cNvSpPr>
            <a:spLocks noGrp="1"/>
          </p:cNvSpPr>
          <p:nvPr>
            <p:ph idx="1"/>
          </p:nvPr>
        </p:nvSpPr>
        <p:spPr>
          <a:xfrm>
            <a:off x="399292" y="1495425"/>
            <a:ext cx="8272540" cy="4757803"/>
          </a:xfrm>
        </p:spPr>
        <p:txBody>
          <a:bodyPr vert="horz" lIns="91440" tIns="45720" rIns="91440" bIns="45720" rtlCol="0" anchor="t">
            <a:normAutofit fontScale="25000" lnSpcReduction="20000"/>
          </a:bodyPr>
          <a:lstStyle/>
          <a:p>
            <a:pPr marL="0" indent="0">
              <a:buNone/>
            </a:pPr>
            <a:r>
              <a:rPr kumimoji="0" lang="sv-SE" sz="8000" b="0" i="1" u="none" strike="noStrike" kern="1200" cap="none" spc="0" normalizeH="0" baseline="0" noProof="0" dirty="0">
                <a:ln>
                  <a:noFill/>
                </a:ln>
                <a:solidFill>
                  <a:prstClr val="black"/>
                </a:solidFill>
                <a:effectLst/>
                <a:uLnTx/>
                <a:uFillTx/>
                <a:latin typeface="Calibri"/>
                <a:ea typeface="+mn-ea"/>
                <a:cs typeface="Calibri"/>
              </a:rPr>
              <a:t>”Vi möjliggör att tester av välfärdsteknik kan genomföras säkert och systematiskt genom att bland annat ta fram en testbäddsmodell”</a:t>
            </a:r>
            <a:endParaRPr kumimoji="0" lang="sv-SE" sz="8000" b="0" i="0" u="none" strike="noStrike" kern="1200" cap="none" spc="0" normalizeH="0" baseline="0" noProof="0" dirty="0">
              <a:ln>
                <a:noFill/>
              </a:ln>
              <a:solidFill>
                <a:prstClr val="black"/>
              </a:solidFill>
              <a:effectLst/>
              <a:uLnTx/>
              <a:uFillTx/>
              <a:ea typeface="+mn-ea"/>
              <a:cs typeface="Calibri"/>
            </a:endParaRPr>
          </a:p>
          <a:p>
            <a:pPr marL="0" indent="0">
              <a:buNone/>
            </a:pPr>
            <a:endParaRPr kumimoji="0" lang="sv-SE" sz="8000" b="0" i="0" u="none" strike="noStrike" kern="1200" cap="none" spc="0" normalizeH="0" baseline="0" noProof="0" dirty="0">
              <a:ln>
                <a:noFill/>
              </a:ln>
              <a:solidFill>
                <a:prstClr val="black"/>
              </a:solidFill>
              <a:effectLst/>
              <a:uLnTx/>
              <a:uFillTx/>
              <a:ea typeface="+mn-ea"/>
              <a:cs typeface="Calibri"/>
            </a:endParaRPr>
          </a:p>
          <a:p>
            <a:pPr lvl="1"/>
            <a:r>
              <a:rPr lang="sv-SE" sz="8000" dirty="0">
                <a:cs typeface="Calibri"/>
              </a:rPr>
              <a:t>Skapar en testbäddsmodell med process- och metodmaterial</a:t>
            </a:r>
          </a:p>
          <a:p>
            <a:pPr lvl="1"/>
            <a:endParaRPr lang="sv-SE" sz="8000" dirty="0"/>
          </a:p>
          <a:p>
            <a:pPr lvl="1"/>
            <a:r>
              <a:rPr lang="sv-SE" sz="8000" dirty="0"/>
              <a:t>Stödjer arbetet med </a:t>
            </a:r>
            <a:r>
              <a:rPr lang="sv-SE" sz="8000" i="1" dirty="0"/>
              <a:t>testmiljöer</a:t>
            </a:r>
            <a:r>
              <a:rPr lang="sv-SE" sz="8000" dirty="0"/>
              <a:t> i 13 GR kommuner och i civilsamhället</a:t>
            </a:r>
          </a:p>
          <a:p>
            <a:pPr lvl="1"/>
            <a:endParaRPr lang="sv-SE" sz="8000" dirty="0">
              <a:cs typeface="Calibri"/>
            </a:endParaRPr>
          </a:p>
          <a:p>
            <a:pPr lvl="1"/>
            <a:r>
              <a:rPr lang="sv-SE" sz="8000" dirty="0">
                <a:cs typeface="Calibri"/>
              </a:rPr>
              <a:t>Utbildar </a:t>
            </a:r>
            <a:r>
              <a:rPr lang="sv-SE" sz="8000" i="1" dirty="0">
                <a:cs typeface="Calibri"/>
              </a:rPr>
              <a:t>testledare</a:t>
            </a:r>
            <a:r>
              <a:rPr lang="sv-SE" sz="8000" dirty="0">
                <a:cs typeface="Calibri"/>
              </a:rPr>
              <a:t> i varje kommun och håller i detta nätverk</a:t>
            </a:r>
          </a:p>
          <a:p>
            <a:pPr lvl="1"/>
            <a:endParaRPr lang="sv-SE" sz="8000" dirty="0">
              <a:cs typeface="Calibri"/>
            </a:endParaRPr>
          </a:p>
          <a:p>
            <a:pPr marL="457200" lvl="1" indent="0">
              <a:buNone/>
            </a:pPr>
            <a:endParaRPr lang="sv-SE" sz="8000" dirty="0">
              <a:cs typeface="Calibri"/>
            </a:endParaRPr>
          </a:p>
          <a:p>
            <a:pPr lvl="1"/>
            <a:r>
              <a:rPr lang="sv-SE" sz="8000" dirty="0">
                <a:ea typeface="+mn-lt"/>
                <a:cs typeface="+mn-lt"/>
              </a:rPr>
              <a:t>Sprider kunskap t ex w</a:t>
            </a:r>
            <a:r>
              <a:rPr lang="sv-SE" sz="8000" dirty="0">
                <a:cs typeface="Calibri"/>
              </a:rPr>
              <a:t>orkshops, öppna seminarier</a:t>
            </a:r>
          </a:p>
          <a:p>
            <a:pPr marL="457200" lvl="1" indent="0">
              <a:buNone/>
            </a:pPr>
            <a:endParaRPr lang="sv-SE" sz="8000" dirty="0">
              <a:cs typeface="Calibri"/>
            </a:endParaRPr>
          </a:p>
          <a:p>
            <a:pPr lvl="1"/>
            <a:r>
              <a:rPr lang="sv-SE" sz="8000" dirty="0">
                <a:cs typeface="Calibri"/>
              </a:rPr>
              <a:t>Tar fram en modell för välfärdsbibliotek</a:t>
            </a:r>
            <a:br>
              <a:rPr lang="sv-SE" sz="8000" dirty="0">
                <a:cs typeface="Calibri"/>
              </a:rPr>
            </a:br>
            <a:endParaRPr lang="sv-SE" sz="8000" dirty="0">
              <a:cs typeface="Calibri"/>
            </a:endParaRPr>
          </a:p>
          <a:p>
            <a:pPr lvl="1"/>
            <a:r>
              <a:rPr lang="sv-SE" sz="8000" dirty="0">
                <a:cs typeface="Calibri"/>
              </a:rPr>
              <a:t>Agerar brygga mellan behovsägare och näringsliv</a:t>
            </a:r>
          </a:p>
          <a:p>
            <a:pPr marL="914400" lvl="2" indent="0">
              <a:buNone/>
            </a:pPr>
            <a:r>
              <a:rPr lang="sv-SE" sz="6400" dirty="0">
                <a:cs typeface="Calibri"/>
              </a:rPr>
              <a:t>Skapar former för matchning mellan kommunernas behov och näringslivets lösningar</a:t>
            </a:r>
          </a:p>
          <a:p>
            <a:pPr marL="457200" lvl="1" indent="0">
              <a:buNone/>
            </a:pPr>
            <a:endParaRPr lang="sv-SE" sz="8000" dirty="0">
              <a:cs typeface="Calibri"/>
            </a:endParaRPr>
          </a:p>
          <a:p>
            <a:pPr lvl="1"/>
            <a:endParaRPr lang="sv-SE" sz="8000" dirty="0">
              <a:cs typeface="Calibri"/>
            </a:endParaRPr>
          </a:p>
          <a:p>
            <a:pPr marL="457200" lvl="1" indent="0">
              <a:buNone/>
            </a:pPr>
            <a:endParaRPr lang="sv-SE" sz="7200" dirty="0">
              <a:cs typeface="Calibri"/>
            </a:endParaRPr>
          </a:p>
          <a:p>
            <a:pPr marL="0" indent="0">
              <a:buNone/>
            </a:pPr>
            <a:r>
              <a:rPr kumimoji="0" lang="sv-SE" sz="7200" b="0" i="0" u="none" strike="noStrike" kern="1200" cap="none" spc="0" normalizeH="0" baseline="0" noProof="0" dirty="0">
                <a:ln>
                  <a:noFill/>
                </a:ln>
                <a:solidFill>
                  <a:prstClr val="black"/>
                </a:solidFill>
                <a:effectLst/>
                <a:uLnTx/>
                <a:uFillTx/>
                <a:ea typeface="+mn-ea"/>
                <a:cs typeface="Calibri"/>
              </a:rPr>
              <a:t> </a:t>
            </a:r>
          </a:p>
          <a:p>
            <a:pPr marL="457200" lvl="1" indent="0">
              <a:buNone/>
            </a:pPr>
            <a:r>
              <a:rPr lang="sv-SE" sz="5500" dirty="0"/>
              <a:t/>
            </a:r>
            <a:br>
              <a:rPr lang="sv-SE" sz="5500" dirty="0"/>
            </a:br>
            <a:endParaRPr lang="sv-SE" sz="5500" dirty="0"/>
          </a:p>
          <a:p>
            <a:pPr lvl="1">
              <a:buFont typeface="Wingdings" panose="05000000000000000000" pitchFamily="2" charset="2"/>
              <a:buChar char="ü"/>
            </a:pPr>
            <a:endParaRPr lang="sv-SE" sz="2000" dirty="0">
              <a:latin typeface="Calibri"/>
              <a:cs typeface="Calibri"/>
            </a:endParaRPr>
          </a:p>
        </p:txBody>
      </p:sp>
      <p:grpSp>
        <p:nvGrpSpPr>
          <p:cNvPr id="10" name="Grupp 9">
            <a:extLst>
              <a:ext uri="{FF2B5EF4-FFF2-40B4-BE49-F238E27FC236}">
                <a16:creationId xmlns:a16="http://schemas.microsoft.com/office/drawing/2014/main" id="{8C01C356-98C2-4197-A412-CDF86BF94C37}"/>
              </a:ext>
            </a:extLst>
          </p:cNvPr>
          <p:cNvGrpSpPr/>
          <p:nvPr/>
        </p:nvGrpSpPr>
        <p:grpSpPr>
          <a:xfrm>
            <a:off x="8555622" y="2380748"/>
            <a:ext cx="2735072" cy="2941744"/>
            <a:chOff x="7642455" y="449225"/>
            <a:chExt cx="2735072" cy="2941744"/>
          </a:xfrm>
        </p:grpSpPr>
        <p:pic>
          <p:nvPicPr>
            <p:cNvPr id="54" name="Bild 53" descr="Berättelser">
              <a:extLst>
                <a:ext uri="{FF2B5EF4-FFF2-40B4-BE49-F238E27FC236}">
                  <a16:creationId xmlns:a16="http://schemas.microsoft.com/office/drawing/2014/main" id="{029ADFDC-A0A8-44CF-8CD5-8BCB702EFF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91903">
              <a:off x="7642455" y="838970"/>
              <a:ext cx="2551999" cy="2551999"/>
            </a:xfrm>
            <a:prstGeom prst="rect">
              <a:avLst/>
            </a:prstGeom>
          </p:spPr>
        </p:pic>
        <p:sp>
          <p:nvSpPr>
            <p:cNvPr id="8" name="Rektangel 7">
              <a:extLst>
                <a:ext uri="{FF2B5EF4-FFF2-40B4-BE49-F238E27FC236}">
                  <a16:creationId xmlns:a16="http://schemas.microsoft.com/office/drawing/2014/main" id="{71D0131E-C174-4555-8C4F-071CFCE241BE}"/>
                </a:ext>
              </a:extLst>
            </p:cNvPr>
            <p:cNvSpPr/>
            <p:nvPr/>
          </p:nvSpPr>
          <p:spPr>
            <a:xfrm>
              <a:off x="8749996" y="1095416"/>
              <a:ext cx="518273" cy="764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Bild 35" descr="Slägga och hacka">
              <a:extLst>
                <a:ext uri="{FF2B5EF4-FFF2-40B4-BE49-F238E27FC236}">
                  <a16:creationId xmlns:a16="http://schemas.microsoft.com/office/drawing/2014/main" id="{F22386A4-4E2B-486F-99BA-24FF79A4D19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695785">
              <a:off x="8939535" y="484079"/>
              <a:ext cx="483457" cy="483457"/>
            </a:xfrm>
            <a:prstGeom prst="rect">
              <a:avLst/>
            </a:prstGeom>
          </p:spPr>
        </p:pic>
        <p:pic>
          <p:nvPicPr>
            <p:cNvPr id="2" name="Bildobjekt 1">
              <a:extLst>
                <a:ext uri="{FF2B5EF4-FFF2-40B4-BE49-F238E27FC236}">
                  <a16:creationId xmlns:a16="http://schemas.microsoft.com/office/drawing/2014/main" id="{00960C18-527A-4FD8-B0BA-473E1D057B7B}"/>
                </a:ext>
              </a:extLst>
            </p:cNvPr>
            <p:cNvPicPr>
              <a:picLocks noChangeAspect="1"/>
            </p:cNvPicPr>
            <p:nvPr/>
          </p:nvPicPr>
          <p:blipFill>
            <a:blip r:embed="rId7"/>
            <a:stretch>
              <a:fillRect/>
            </a:stretch>
          </p:blipFill>
          <p:spPr>
            <a:xfrm rot="21311491">
              <a:off x="8810310" y="1150771"/>
              <a:ext cx="432665" cy="621670"/>
            </a:xfrm>
            <a:prstGeom prst="rect">
              <a:avLst/>
            </a:prstGeom>
          </p:spPr>
        </p:pic>
        <p:sp>
          <p:nvSpPr>
            <p:cNvPr id="4" name="Rektangel 3">
              <a:extLst>
                <a:ext uri="{FF2B5EF4-FFF2-40B4-BE49-F238E27FC236}">
                  <a16:creationId xmlns:a16="http://schemas.microsoft.com/office/drawing/2014/main" id="{2B5A5161-F8B4-4D01-8B23-B4C283B43033}"/>
                </a:ext>
              </a:extLst>
            </p:cNvPr>
            <p:cNvSpPr/>
            <p:nvPr/>
          </p:nvSpPr>
          <p:spPr>
            <a:xfrm>
              <a:off x="8220269" y="705352"/>
              <a:ext cx="289249" cy="35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ktangel 4">
              <a:extLst>
                <a:ext uri="{FF2B5EF4-FFF2-40B4-BE49-F238E27FC236}">
                  <a16:creationId xmlns:a16="http://schemas.microsoft.com/office/drawing/2014/main" id="{4E488414-0056-4928-9BDC-151A68D2C3BB}"/>
                </a:ext>
              </a:extLst>
            </p:cNvPr>
            <p:cNvSpPr/>
            <p:nvPr/>
          </p:nvSpPr>
          <p:spPr>
            <a:xfrm>
              <a:off x="7865706" y="1308206"/>
              <a:ext cx="354563" cy="35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ktangel 5">
              <a:extLst>
                <a:ext uri="{FF2B5EF4-FFF2-40B4-BE49-F238E27FC236}">
                  <a16:creationId xmlns:a16="http://schemas.microsoft.com/office/drawing/2014/main" id="{E9FD58FE-D6D8-4399-AAB9-A0092EBD2E5A}"/>
                </a:ext>
              </a:extLst>
            </p:cNvPr>
            <p:cNvSpPr/>
            <p:nvPr/>
          </p:nvSpPr>
          <p:spPr>
            <a:xfrm>
              <a:off x="9579385" y="1057893"/>
              <a:ext cx="354563" cy="35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ktangel 6">
              <a:extLst>
                <a:ext uri="{FF2B5EF4-FFF2-40B4-BE49-F238E27FC236}">
                  <a16:creationId xmlns:a16="http://schemas.microsoft.com/office/drawing/2014/main" id="{4544D271-4EB4-44AA-BB57-D5D7506C8699}"/>
                </a:ext>
              </a:extLst>
            </p:cNvPr>
            <p:cNvSpPr/>
            <p:nvPr/>
          </p:nvSpPr>
          <p:spPr>
            <a:xfrm>
              <a:off x="9899692" y="1545053"/>
              <a:ext cx="354563" cy="35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60" name="Bild 59" descr="Cirklar med pilar">
              <a:extLst>
                <a:ext uri="{FF2B5EF4-FFF2-40B4-BE49-F238E27FC236}">
                  <a16:creationId xmlns:a16="http://schemas.microsoft.com/office/drawing/2014/main" id="{E65FAE40-5049-4011-A061-978FAA51DA8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1093453">
              <a:off x="9731964" y="995618"/>
              <a:ext cx="645563" cy="645563"/>
            </a:xfrm>
            <a:prstGeom prst="rect">
              <a:avLst/>
            </a:prstGeom>
          </p:spPr>
        </p:pic>
        <p:pic>
          <p:nvPicPr>
            <p:cNvPr id="28" name="Bild 27" descr="Dokument">
              <a:extLst>
                <a:ext uri="{FF2B5EF4-FFF2-40B4-BE49-F238E27FC236}">
                  <a16:creationId xmlns:a16="http://schemas.microsoft.com/office/drawing/2014/main" id="{045C7E61-5359-4701-AD2B-E94A96738C1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20576446">
              <a:off x="7795611" y="449225"/>
              <a:ext cx="672663" cy="662139"/>
            </a:xfrm>
            <a:prstGeom prst="rect">
              <a:avLst/>
            </a:prstGeom>
          </p:spPr>
        </p:pic>
        <p:sp>
          <p:nvSpPr>
            <p:cNvPr id="22" name="textruta 21">
              <a:extLst>
                <a:ext uri="{FF2B5EF4-FFF2-40B4-BE49-F238E27FC236}">
                  <a16:creationId xmlns:a16="http://schemas.microsoft.com/office/drawing/2014/main" id="{718EA975-C749-4981-A64E-C3C4DDA21C71}"/>
                </a:ext>
              </a:extLst>
            </p:cNvPr>
            <p:cNvSpPr txBox="1"/>
            <p:nvPr/>
          </p:nvSpPr>
          <p:spPr>
            <a:xfrm rot="1388864">
              <a:off x="8146310" y="2174995"/>
              <a:ext cx="72641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a:ln>
                    <a:noFill/>
                  </a:ln>
                  <a:solidFill>
                    <a:prstClr val="black">
                      <a:lumMod val="50000"/>
                      <a:lumOff val="50000"/>
                    </a:prstClr>
                  </a:solidFill>
                  <a:effectLst/>
                  <a:uLnTx/>
                  <a:uFillTx/>
                  <a:latin typeface="Calibri"/>
                  <a:ea typeface="+mn-ea"/>
                  <a:cs typeface="+mn-cs"/>
                </a:rPr>
                <a:t>Testbädden</a:t>
              </a:r>
              <a:endParaRPr kumimoji="0" lang="sv-SE" sz="8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pic>
          <p:nvPicPr>
            <p:cNvPr id="9" name="Platshållare för innehåll 11">
              <a:extLst>
                <a:ext uri="{FF2B5EF4-FFF2-40B4-BE49-F238E27FC236}">
                  <a16:creationId xmlns:a16="http://schemas.microsoft.com/office/drawing/2014/main" id="{C290F321-8D61-4DFE-8DC6-19F1F318C1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1999">
              <a:off x="8945744" y="2201458"/>
              <a:ext cx="641448" cy="560695"/>
            </a:xfrm>
            <a:prstGeom prst="rect">
              <a:avLst/>
            </a:prstGeom>
          </p:spPr>
        </p:pic>
      </p:grpSp>
    </p:spTree>
    <p:extLst>
      <p:ext uri="{BB962C8B-B14F-4D97-AF65-F5344CB8AC3E}">
        <p14:creationId xmlns:p14="http://schemas.microsoft.com/office/powerpoint/2010/main" val="31983440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302871C6-622E-AA65-47B5-A08873C69295}"/>
              </a:ext>
            </a:extLst>
          </p:cNvPr>
          <p:cNvSpPr/>
          <p:nvPr/>
        </p:nvSpPr>
        <p:spPr>
          <a:xfrm>
            <a:off x="773035" y="3008007"/>
            <a:ext cx="3258671" cy="2825236"/>
          </a:xfrm>
          <a:prstGeom prst="wedgeRoundRectCallout">
            <a:avLst>
              <a:gd name="adj1" fmla="val 32886"/>
              <a:gd name="adj2" fmla="val -6315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Känt mig trygg från start och förstått vad som "ska göras". Mycket och kontinuerlig information. Bra och snabb återkoppling vid egen kontakt </a:t>
            </a:r>
            <a:r>
              <a:rPr kumimoji="0" lang="sv-SE" sz="1800" b="0" i="0" u="none" strike="noStrike" kern="1200" cap="none" spc="0" normalizeH="0" baseline="0" noProof="0" dirty="0" err="1">
                <a:ln>
                  <a:noFill/>
                </a:ln>
                <a:solidFill>
                  <a:prstClr val="white"/>
                </a:solidFill>
                <a:effectLst/>
                <a:uLnTx/>
                <a:uFillTx/>
                <a:latin typeface="Arial"/>
                <a:ea typeface="+mn-ea"/>
                <a:cs typeface="+mn-cs"/>
              </a:rPr>
              <a:t>kontakt</a:t>
            </a:r>
            <a:r>
              <a:rPr kumimoji="0" lang="sv-SE" sz="1800" b="0" i="0" u="none" strike="noStrike" kern="1200" cap="none" spc="0" normalizeH="0" baseline="0" noProof="0" dirty="0">
                <a:ln>
                  <a:noFill/>
                </a:ln>
                <a:solidFill>
                  <a:prstClr val="white"/>
                </a:solidFill>
                <a:effectLst/>
                <a:uLnTx/>
                <a:uFillTx/>
                <a:latin typeface="Arial"/>
                <a:ea typeface="+mn-ea"/>
                <a:cs typeface="+mn-cs"/>
              </a:rPr>
              <a:t> också</a:t>
            </a:r>
          </a:p>
        </p:txBody>
      </p:sp>
      <p:sp>
        <p:nvSpPr>
          <p:cNvPr id="4" name="Pratbubbla: rektangel med rundade hörn 3">
            <a:extLst>
              <a:ext uri="{FF2B5EF4-FFF2-40B4-BE49-F238E27FC236}">
                <a16:creationId xmlns:a16="http://schemas.microsoft.com/office/drawing/2014/main" id="{28C91799-DCA5-9EE5-EFE0-5313890045CE}"/>
              </a:ext>
            </a:extLst>
          </p:cNvPr>
          <p:cNvSpPr/>
          <p:nvPr/>
        </p:nvSpPr>
        <p:spPr>
          <a:xfrm>
            <a:off x="8877691" y="4356848"/>
            <a:ext cx="2350604" cy="1411941"/>
          </a:xfrm>
          <a:prstGeom prst="wedgeRoundRectCallout">
            <a:avLst>
              <a:gd name="adj1" fmla="val -76460"/>
              <a:gd name="adj2" fmla="val 3452"/>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har haft en bra dialog när vi har haft behov av det. </a:t>
            </a:r>
          </a:p>
        </p:txBody>
      </p:sp>
      <p:sp>
        <p:nvSpPr>
          <p:cNvPr id="5" name="Pratbubbla: rektangel med rundade hörn 4">
            <a:extLst>
              <a:ext uri="{FF2B5EF4-FFF2-40B4-BE49-F238E27FC236}">
                <a16:creationId xmlns:a16="http://schemas.microsoft.com/office/drawing/2014/main" id="{1254103A-D6D0-AB2D-DC8C-880B397A1767}"/>
              </a:ext>
            </a:extLst>
          </p:cNvPr>
          <p:cNvSpPr/>
          <p:nvPr/>
        </p:nvSpPr>
        <p:spPr>
          <a:xfrm>
            <a:off x="4187174" y="2944230"/>
            <a:ext cx="3711068" cy="2825236"/>
          </a:xfrm>
          <a:prstGeom prst="wedgeRoundRectCallout">
            <a:avLst>
              <a:gd name="adj1" fmla="val 4532"/>
              <a:gd name="adj2" fmla="val -63630"/>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Uppdraget behöver tydliggöras ytterligare, framförallt vad gäller förväntningar. Hanteringen av Yrkesresan kräver resurser och planer för långsiktig hantering. Det är ett omfattande strategiskt arbete och kräver en "arkitektur".</a:t>
            </a:r>
          </a:p>
        </p:txBody>
      </p:sp>
      <p:sp>
        <p:nvSpPr>
          <p:cNvPr id="7" name="Pratbubbla: rektangel med rundade hörn 6">
            <a:extLst>
              <a:ext uri="{FF2B5EF4-FFF2-40B4-BE49-F238E27FC236}">
                <a16:creationId xmlns:a16="http://schemas.microsoft.com/office/drawing/2014/main" id="{EC39B99D-417C-1BA3-F6B5-526F6BA9375C}"/>
              </a:ext>
            </a:extLst>
          </p:cNvPr>
          <p:cNvSpPr/>
          <p:nvPr/>
        </p:nvSpPr>
        <p:spPr>
          <a:xfrm>
            <a:off x="8254523" y="1089211"/>
            <a:ext cx="2973772" cy="2511142"/>
          </a:xfrm>
          <a:prstGeom prst="wedgeRoundRectCallout">
            <a:avLst>
              <a:gd name="adj1" fmla="val -36456"/>
              <a:gd name="adj2" fmla="val 85511"/>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Att vi tillsammans identifierar vilket stödbehov RSS:er har gemensamt ser vi som ett viktigt nästa steg. </a:t>
            </a:r>
          </a:p>
        </p:txBody>
      </p:sp>
      <p:sp>
        <p:nvSpPr>
          <p:cNvPr id="9" name="Rektangel: rundade hörn 8">
            <a:extLst>
              <a:ext uri="{FF2B5EF4-FFF2-40B4-BE49-F238E27FC236}">
                <a16:creationId xmlns:a16="http://schemas.microsoft.com/office/drawing/2014/main" id="{45E363B2-A318-5DCB-38FF-8A78138D8958}"/>
              </a:ext>
            </a:extLst>
          </p:cNvPr>
          <p:cNvSpPr/>
          <p:nvPr/>
        </p:nvSpPr>
        <p:spPr>
          <a:xfrm>
            <a:off x="1290918" y="591671"/>
            <a:ext cx="3859306" cy="19094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Vad är din upplevelse av SKRs stöd till RSS för det regionala genomförandet?</a:t>
            </a:r>
          </a:p>
        </p:txBody>
      </p:sp>
    </p:spTree>
    <p:extLst>
      <p:ext uri="{BB962C8B-B14F-4D97-AF65-F5344CB8AC3E}">
        <p14:creationId xmlns:p14="http://schemas.microsoft.com/office/powerpoint/2010/main" val="1937039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418C51-103F-13A6-9E39-6554FA480254}"/>
              </a:ext>
            </a:extLst>
          </p:cNvPr>
          <p:cNvSpPr>
            <a:spLocks noGrp="1"/>
          </p:cNvSpPr>
          <p:nvPr>
            <p:ph type="title"/>
          </p:nvPr>
        </p:nvSpPr>
        <p:spPr/>
        <p:txBody>
          <a:bodyPr/>
          <a:lstStyle/>
          <a:p>
            <a:r>
              <a:rPr lang="sv-SE" dirty="0"/>
              <a:t>Erfarenhetsutbyte mellan RSS:er</a:t>
            </a:r>
          </a:p>
        </p:txBody>
      </p:sp>
      <p:pic>
        <p:nvPicPr>
          <p:cNvPr id="4" name="Bildobjekt 3">
            <a:extLst>
              <a:ext uri="{FF2B5EF4-FFF2-40B4-BE49-F238E27FC236}">
                <a16:creationId xmlns:a16="http://schemas.microsoft.com/office/drawing/2014/main" id="{8F087856-71F7-78BB-1484-31E5B7CE9E97}"/>
              </a:ext>
            </a:extLst>
          </p:cNvPr>
          <p:cNvPicPr>
            <a:picLocks noChangeAspect="1"/>
          </p:cNvPicPr>
          <p:nvPr/>
        </p:nvPicPr>
        <p:blipFill>
          <a:blip r:embed="rId2"/>
          <a:stretch>
            <a:fillRect/>
          </a:stretch>
        </p:blipFill>
        <p:spPr>
          <a:xfrm>
            <a:off x="1182860" y="2105994"/>
            <a:ext cx="8037149" cy="3503676"/>
          </a:xfrm>
          <a:prstGeom prst="rect">
            <a:avLst/>
          </a:prstGeom>
        </p:spPr>
      </p:pic>
    </p:spTree>
    <p:extLst>
      <p:ext uri="{BB962C8B-B14F-4D97-AF65-F5344CB8AC3E}">
        <p14:creationId xmlns:p14="http://schemas.microsoft.com/office/powerpoint/2010/main" val="988867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ratbubbla: rektangel med rundade hörn 2">
            <a:extLst>
              <a:ext uri="{FF2B5EF4-FFF2-40B4-BE49-F238E27FC236}">
                <a16:creationId xmlns:a16="http://schemas.microsoft.com/office/drawing/2014/main" id="{EC16B94B-332E-54DF-7C82-5C8CA7D316DE}"/>
              </a:ext>
            </a:extLst>
          </p:cNvPr>
          <p:cNvSpPr/>
          <p:nvPr/>
        </p:nvSpPr>
        <p:spPr>
          <a:xfrm>
            <a:off x="714833" y="3734455"/>
            <a:ext cx="3244068" cy="1995602"/>
          </a:xfrm>
          <a:prstGeom prst="wedgeRoundRectCallout">
            <a:avLst>
              <a:gd name="adj1" fmla="val -1765"/>
              <a:gd name="adj2" fmla="val -7967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RSS:erna bli ännu bättre på att utbyta erfarenheter och ge tips om effektivisering och hantering av RSS-nivåns stöd</a:t>
            </a:r>
          </a:p>
        </p:txBody>
      </p:sp>
      <p:sp>
        <p:nvSpPr>
          <p:cNvPr id="5" name="Pratbubbla: rektangel med rundade hörn 4">
            <a:extLst>
              <a:ext uri="{FF2B5EF4-FFF2-40B4-BE49-F238E27FC236}">
                <a16:creationId xmlns:a16="http://schemas.microsoft.com/office/drawing/2014/main" id="{59A759A7-75AD-67B8-C859-6079B1777A54}"/>
              </a:ext>
            </a:extLst>
          </p:cNvPr>
          <p:cNvSpPr/>
          <p:nvPr/>
        </p:nvSpPr>
        <p:spPr>
          <a:xfrm>
            <a:off x="7537404" y="4346864"/>
            <a:ext cx="3244068" cy="1695836"/>
          </a:xfrm>
          <a:prstGeom prst="wedgeRoundRectCallout">
            <a:avLst>
              <a:gd name="adj1" fmla="val -42717"/>
              <a:gd name="adj2" fmla="val -7271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Vi i RSS Mellansverige har också regelbundna möten där vi utbytt information </a:t>
            </a:r>
            <a:r>
              <a:rPr kumimoji="0" lang="sv-SE" sz="1800" b="0" i="0" u="none" strike="noStrike" kern="1200" cap="none" spc="0" normalizeH="0" baseline="0" noProof="0" dirty="0" err="1">
                <a:ln>
                  <a:noFill/>
                </a:ln>
                <a:solidFill>
                  <a:prstClr val="white"/>
                </a:solidFill>
                <a:effectLst/>
                <a:uLnTx/>
                <a:uFillTx/>
                <a:latin typeface="Arial"/>
                <a:ea typeface="+mn-ea"/>
                <a:cs typeface="+mn-cs"/>
              </a:rPr>
              <a:t>ang</a:t>
            </a:r>
            <a:r>
              <a:rPr kumimoji="0" lang="sv-SE" sz="1800" b="0" i="0" u="none" strike="noStrike" kern="1200" cap="none" spc="0" normalizeH="0" baseline="0" noProof="0" dirty="0">
                <a:ln>
                  <a:noFill/>
                </a:ln>
                <a:solidFill>
                  <a:prstClr val="white"/>
                </a:solidFill>
                <a:effectLst/>
                <a:uLnTx/>
                <a:uFillTx/>
                <a:latin typeface="Arial"/>
                <a:ea typeface="+mn-ea"/>
                <a:cs typeface="+mn-cs"/>
              </a:rPr>
              <a:t> YR i våra resp. län.</a:t>
            </a:r>
          </a:p>
        </p:txBody>
      </p:sp>
      <p:sp>
        <p:nvSpPr>
          <p:cNvPr id="7" name="Pratbubbla: rektangel med rundade hörn 6">
            <a:extLst>
              <a:ext uri="{FF2B5EF4-FFF2-40B4-BE49-F238E27FC236}">
                <a16:creationId xmlns:a16="http://schemas.microsoft.com/office/drawing/2014/main" id="{87442A1D-E161-BE53-D61D-BE3F03D665E6}"/>
              </a:ext>
            </a:extLst>
          </p:cNvPr>
          <p:cNvSpPr/>
          <p:nvPr/>
        </p:nvSpPr>
        <p:spPr>
          <a:xfrm>
            <a:off x="4277950" y="3103938"/>
            <a:ext cx="2940405" cy="2485851"/>
          </a:xfrm>
          <a:prstGeom prst="wedgeRoundRectCallout">
            <a:avLst>
              <a:gd name="adj1" fmla="val -50559"/>
              <a:gd name="adj2" fmla="val -70031"/>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Tror det kan vara värdefullt att i större grupp lyfta erfarenheter, möjligheter och farhågor nu när systemet blir större och mer omfattande.</a:t>
            </a:r>
          </a:p>
        </p:txBody>
      </p:sp>
      <p:sp>
        <p:nvSpPr>
          <p:cNvPr id="8" name="Pratbubbla: rektangel med rundade hörn 7">
            <a:extLst>
              <a:ext uri="{FF2B5EF4-FFF2-40B4-BE49-F238E27FC236}">
                <a16:creationId xmlns:a16="http://schemas.microsoft.com/office/drawing/2014/main" id="{0F72CE89-EDD3-5C43-5C95-9B70BF88086C}"/>
              </a:ext>
            </a:extLst>
          </p:cNvPr>
          <p:cNvSpPr/>
          <p:nvPr/>
        </p:nvSpPr>
        <p:spPr>
          <a:xfrm>
            <a:off x="7444809" y="300467"/>
            <a:ext cx="4483136" cy="3379395"/>
          </a:xfrm>
          <a:prstGeom prst="wedgeRoundRectCallou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Bra att nationella projektledningen finns på RSS agenda, bra initiativ att starta upp 'referensgrupp' det ser vi kan bidra i nödvändigt nästa steg. Det vill säga att nu när första resan startat kan man identifiera utmaningar i genomförbarheten i de olika RSS:erna och diskutera dessa</a:t>
            </a:r>
          </a:p>
        </p:txBody>
      </p:sp>
      <p:sp>
        <p:nvSpPr>
          <p:cNvPr id="9" name="Rektangel: rundade hörn 8">
            <a:extLst>
              <a:ext uri="{FF2B5EF4-FFF2-40B4-BE49-F238E27FC236}">
                <a16:creationId xmlns:a16="http://schemas.microsoft.com/office/drawing/2014/main" id="{481B9E6A-8393-6348-44D6-A9F9282FFEBC}"/>
              </a:ext>
            </a:extLst>
          </p:cNvPr>
          <p:cNvSpPr/>
          <p:nvPr/>
        </p:nvSpPr>
        <p:spPr>
          <a:xfrm>
            <a:off x="868615" y="847166"/>
            <a:ext cx="4020670" cy="14522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Vad är din upplevelse av SKRs stöd för erfarenhetsutbyte?</a:t>
            </a:r>
          </a:p>
        </p:txBody>
      </p:sp>
    </p:spTree>
    <p:extLst>
      <p:ext uri="{BB962C8B-B14F-4D97-AF65-F5344CB8AC3E}">
        <p14:creationId xmlns:p14="http://schemas.microsoft.com/office/powerpoint/2010/main" val="138393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FDC66E1-F5B8-F8A4-5779-5BA0103D0270}"/>
              </a:ext>
            </a:extLst>
          </p:cNvPr>
          <p:cNvSpPr>
            <a:spLocks noGrp="1"/>
          </p:cNvSpPr>
          <p:nvPr>
            <p:ph idx="1"/>
          </p:nvPr>
        </p:nvSpPr>
        <p:spPr>
          <a:xfrm>
            <a:off x="664232" y="2432566"/>
            <a:ext cx="9609825" cy="3738598"/>
          </a:xfrm>
        </p:spPr>
        <p:txBody>
          <a:bodyPr/>
          <a:lstStyle/>
          <a:p>
            <a:r>
              <a:rPr lang="sv-SE" dirty="0"/>
              <a:t>Referensgrupp</a:t>
            </a:r>
          </a:p>
          <a:p>
            <a:r>
              <a:rPr lang="sv-SE" dirty="0"/>
              <a:t>Fokus på samtal om utmaningar och lösningar när vi möts</a:t>
            </a:r>
          </a:p>
          <a:p>
            <a:r>
              <a:rPr lang="sv-SE" dirty="0"/>
              <a:t>Information genom lägesrapport i Samarbetsrum en gång/månad</a:t>
            </a:r>
          </a:p>
          <a:p>
            <a:r>
              <a:rPr lang="sv-SE" dirty="0"/>
              <a:t>”Instruktion för regionalt genomförandet”</a:t>
            </a:r>
          </a:p>
          <a:p>
            <a:r>
              <a:rPr lang="sv-SE" dirty="0"/>
              <a:t>”Plan för genomförande”</a:t>
            </a:r>
          </a:p>
          <a:p>
            <a:endParaRPr lang="sv-SE" dirty="0"/>
          </a:p>
        </p:txBody>
      </p:sp>
      <p:sp>
        <p:nvSpPr>
          <p:cNvPr id="3" name="Rubrik 2">
            <a:extLst>
              <a:ext uri="{FF2B5EF4-FFF2-40B4-BE49-F238E27FC236}">
                <a16:creationId xmlns:a16="http://schemas.microsoft.com/office/drawing/2014/main" id="{840353D3-D9D9-F046-BB91-1938A8AA4F91}"/>
              </a:ext>
            </a:extLst>
          </p:cNvPr>
          <p:cNvSpPr>
            <a:spLocks noGrp="1"/>
          </p:cNvSpPr>
          <p:nvPr>
            <p:ph type="title"/>
          </p:nvPr>
        </p:nvSpPr>
        <p:spPr/>
        <p:txBody>
          <a:bodyPr/>
          <a:lstStyle/>
          <a:p>
            <a:r>
              <a:rPr lang="sv-SE" dirty="0"/>
              <a:t>Hur går vi vidare?</a:t>
            </a:r>
          </a:p>
        </p:txBody>
      </p:sp>
      <p:sp>
        <p:nvSpPr>
          <p:cNvPr id="4" name="Pratbubbla: rektangel med rundade hörn 3">
            <a:extLst>
              <a:ext uri="{FF2B5EF4-FFF2-40B4-BE49-F238E27FC236}">
                <a16:creationId xmlns:a16="http://schemas.microsoft.com/office/drawing/2014/main" id="{33B224C7-58A3-91E5-2D31-0B08A58D3E35}"/>
              </a:ext>
            </a:extLst>
          </p:cNvPr>
          <p:cNvSpPr/>
          <p:nvPr/>
        </p:nvSpPr>
        <p:spPr>
          <a:xfrm>
            <a:off x="8342972" y="563967"/>
            <a:ext cx="3262542" cy="1542027"/>
          </a:xfrm>
          <a:prstGeom prst="wedgeRoundRectCallout">
            <a:avLst>
              <a:gd name="adj1" fmla="val -32070"/>
              <a:gd name="adj2" fmla="val 824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Arial"/>
                <a:ea typeface="+mn-ea"/>
                <a:cs typeface="+mn-cs"/>
              </a:rPr>
              <a:t>Vill du få en inbjudan till Samarbetsrum? Kontakta yrkesresan@skr.se</a:t>
            </a:r>
          </a:p>
        </p:txBody>
      </p:sp>
    </p:spTree>
    <p:extLst>
      <p:ext uri="{BB962C8B-B14F-4D97-AF65-F5344CB8AC3E}">
        <p14:creationId xmlns:p14="http://schemas.microsoft.com/office/powerpoint/2010/main" val="15663865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328B07C-119C-797C-5629-78CF6EF61BA8}"/>
              </a:ext>
            </a:extLst>
          </p:cNvPr>
          <p:cNvSpPr>
            <a:spLocks noGrp="1"/>
          </p:cNvSpPr>
          <p:nvPr>
            <p:ph idx="1"/>
          </p:nvPr>
        </p:nvSpPr>
        <p:spPr>
          <a:xfrm>
            <a:off x="663575" y="2244689"/>
            <a:ext cx="9609825" cy="3738598"/>
          </a:xfrm>
        </p:spPr>
        <p:txBody>
          <a:bodyPr/>
          <a:lstStyle/>
          <a:p>
            <a:r>
              <a:rPr lang="sv-SE" dirty="0"/>
              <a:t>Stöd för RSS i planering</a:t>
            </a:r>
          </a:p>
          <a:p>
            <a:r>
              <a:rPr lang="sv-SE" dirty="0"/>
              <a:t>Förtydliga uppdraget</a:t>
            </a:r>
          </a:p>
          <a:p>
            <a:r>
              <a:rPr lang="sv-SE" dirty="0"/>
              <a:t>Utgångspunkt för ”Plan för genomförande”</a:t>
            </a:r>
          </a:p>
          <a:p>
            <a:r>
              <a:rPr lang="sv-SE" dirty="0"/>
              <a:t>Kan användas vid kommunikation med kommunerna</a:t>
            </a:r>
          </a:p>
          <a:p>
            <a:endParaRPr lang="sv-SE" dirty="0"/>
          </a:p>
        </p:txBody>
      </p:sp>
      <p:sp>
        <p:nvSpPr>
          <p:cNvPr id="4" name="Rubrik 1">
            <a:extLst>
              <a:ext uri="{FF2B5EF4-FFF2-40B4-BE49-F238E27FC236}">
                <a16:creationId xmlns:a16="http://schemas.microsoft.com/office/drawing/2014/main" id="{B97E5F21-06E7-EF91-D57D-9694FE75FB6F}"/>
              </a:ext>
            </a:extLst>
          </p:cNvPr>
          <p:cNvSpPr>
            <a:spLocks noGrp="1"/>
          </p:cNvSpPr>
          <p:nvPr>
            <p:ph type="title"/>
          </p:nvPr>
        </p:nvSpPr>
        <p:spPr>
          <a:xfrm>
            <a:off x="663575" y="874713"/>
            <a:ext cx="10938617" cy="1231900"/>
          </a:xfrm>
        </p:spPr>
        <p:txBody>
          <a:bodyPr/>
          <a:lstStyle/>
          <a:p>
            <a:r>
              <a:rPr lang="sv-SE" dirty="0"/>
              <a:t>Instruktion för regionalt genomförande</a:t>
            </a:r>
            <a:br>
              <a:rPr lang="sv-SE" dirty="0"/>
            </a:br>
            <a:endParaRPr lang="sv-SE" dirty="0"/>
          </a:p>
        </p:txBody>
      </p:sp>
    </p:spTree>
    <p:extLst>
      <p:ext uri="{BB962C8B-B14F-4D97-AF65-F5344CB8AC3E}">
        <p14:creationId xmlns:p14="http://schemas.microsoft.com/office/powerpoint/2010/main" val="3636637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EEEF4E2-E8F7-36D0-20E6-E2C97D11FBE3}"/>
              </a:ext>
            </a:extLst>
          </p:cNvPr>
          <p:cNvSpPr txBox="1"/>
          <p:nvPr/>
        </p:nvSpPr>
        <p:spPr>
          <a:xfrm>
            <a:off x="1001026" y="593943"/>
            <a:ext cx="10422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SKR</a:t>
            </a:r>
            <a:r>
              <a:rPr kumimoji="0" lang="sv-SE"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3" name="textruta 2">
            <a:extLst>
              <a:ext uri="{FF2B5EF4-FFF2-40B4-BE49-F238E27FC236}">
                <a16:creationId xmlns:a16="http://schemas.microsoft.com/office/drawing/2014/main" id="{FB2D03E8-671F-ABC3-E68B-2646E8CC4F42}"/>
              </a:ext>
            </a:extLst>
          </p:cNvPr>
          <p:cNvSpPr txBox="1"/>
          <p:nvPr/>
        </p:nvSpPr>
        <p:spPr>
          <a:xfrm>
            <a:off x="4087483" y="593943"/>
            <a:ext cx="26388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Nationell RSS </a:t>
            </a:r>
          </a:p>
        </p:txBody>
      </p:sp>
      <p:sp>
        <p:nvSpPr>
          <p:cNvPr id="4" name="textruta 3">
            <a:extLst>
              <a:ext uri="{FF2B5EF4-FFF2-40B4-BE49-F238E27FC236}">
                <a16:creationId xmlns:a16="http://schemas.microsoft.com/office/drawing/2014/main" id="{2E73E4B2-8795-FC62-D7C0-5DD1ED5B3AC6}"/>
              </a:ext>
            </a:extLst>
          </p:cNvPr>
          <p:cNvSpPr txBox="1"/>
          <p:nvPr/>
        </p:nvSpPr>
        <p:spPr>
          <a:xfrm>
            <a:off x="8592149" y="593943"/>
            <a:ext cx="26388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 RSS </a:t>
            </a:r>
          </a:p>
        </p:txBody>
      </p:sp>
      <p:sp>
        <p:nvSpPr>
          <p:cNvPr id="6" name="textruta 5">
            <a:extLst>
              <a:ext uri="{FF2B5EF4-FFF2-40B4-BE49-F238E27FC236}">
                <a16:creationId xmlns:a16="http://schemas.microsoft.com/office/drawing/2014/main" id="{836E072B-3791-CC43-BEBC-4AAB9E4C9933}"/>
              </a:ext>
            </a:extLst>
          </p:cNvPr>
          <p:cNvSpPr txBox="1"/>
          <p:nvPr/>
        </p:nvSpPr>
        <p:spPr>
          <a:xfrm>
            <a:off x="249257" y="1176238"/>
            <a:ext cx="28630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Övergripande projektplan</a:t>
            </a:r>
          </a:p>
        </p:txBody>
      </p:sp>
      <p:sp>
        <p:nvSpPr>
          <p:cNvPr id="7" name="textruta 6">
            <a:extLst>
              <a:ext uri="{FF2B5EF4-FFF2-40B4-BE49-F238E27FC236}">
                <a16:creationId xmlns:a16="http://schemas.microsoft.com/office/drawing/2014/main" id="{C22386A2-1B93-823D-7B90-A4ADDDEA1DDC}"/>
              </a:ext>
            </a:extLst>
          </p:cNvPr>
          <p:cNvSpPr txBox="1"/>
          <p:nvPr/>
        </p:nvSpPr>
        <p:spPr>
          <a:xfrm>
            <a:off x="4329376" y="1145785"/>
            <a:ext cx="1769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Projektdirektiv </a:t>
            </a:r>
          </a:p>
        </p:txBody>
      </p:sp>
      <p:sp>
        <p:nvSpPr>
          <p:cNvPr id="8" name="textruta 7">
            <a:extLst>
              <a:ext uri="{FF2B5EF4-FFF2-40B4-BE49-F238E27FC236}">
                <a16:creationId xmlns:a16="http://schemas.microsoft.com/office/drawing/2014/main" id="{FDCBB01C-1B05-0D39-A63A-BFDA8057E532}"/>
              </a:ext>
            </a:extLst>
          </p:cNvPr>
          <p:cNvSpPr txBox="1"/>
          <p:nvPr/>
        </p:nvSpPr>
        <p:spPr>
          <a:xfrm>
            <a:off x="4329376" y="1956469"/>
            <a:ext cx="2507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Projektplan delprojekt</a:t>
            </a:r>
          </a:p>
        </p:txBody>
      </p:sp>
      <p:sp>
        <p:nvSpPr>
          <p:cNvPr id="11" name="textruta 10">
            <a:extLst>
              <a:ext uri="{FF2B5EF4-FFF2-40B4-BE49-F238E27FC236}">
                <a16:creationId xmlns:a16="http://schemas.microsoft.com/office/drawing/2014/main" id="{A6CA6EEE-A70D-6E7B-343C-720605E6F1E7}"/>
              </a:ext>
            </a:extLst>
          </p:cNvPr>
          <p:cNvSpPr txBox="1"/>
          <p:nvPr/>
        </p:nvSpPr>
        <p:spPr>
          <a:xfrm>
            <a:off x="8592149" y="1882326"/>
            <a:ext cx="2605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Innehåll/material för genomförande</a:t>
            </a:r>
          </a:p>
        </p:txBody>
      </p:sp>
      <p:cxnSp>
        <p:nvCxnSpPr>
          <p:cNvPr id="12" name="Rak pilkoppling 11">
            <a:extLst>
              <a:ext uri="{FF2B5EF4-FFF2-40B4-BE49-F238E27FC236}">
                <a16:creationId xmlns:a16="http://schemas.microsoft.com/office/drawing/2014/main" id="{9B0C1BA3-C515-D0CD-98CD-D247E7018A99}"/>
              </a:ext>
            </a:extLst>
          </p:cNvPr>
          <p:cNvCxnSpPr>
            <a:cxnSpLocks/>
          </p:cNvCxnSpPr>
          <p:nvPr/>
        </p:nvCxnSpPr>
        <p:spPr>
          <a:xfrm>
            <a:off x="7089568" y="2212158"/>
            <a:ext cx="9841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8E80D140-008F-4C78-F792-7E7996122C69}"/>
              </a:ext>
            </a:extLst>
          </p:cNvPr>
          <p:cNvSpPr txBox="1"/>
          <p:nvPr/>
        </p:nvSpPr>
        <p:spPr>
          <a:xfrm>
            <a:off x="290306" y="2993352"/>
            <a:ext cx="32691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Instruktion för genomförande</a:t>
            </a:r>
          </a:p>
        </p:txBody>
      </p:sp>
      <p:cxnSp>
        <p:nvCxnSpPr>
          <p:cNvPr id="14" name="Rak pilkoppling 13">
            <a:extLst>
              <a:ext uri="{FF2B5EF4-FFF2-40B4-BE49-F238E27FC236}">
                <a16:creationId xmlns:a16="http://schemas.microsoft.com/office/drawing/2014/main" id="{1D0029E2-F92C-2FCB-84F8-F74679A69E26}"/>
              </a:ext>
            </a:extLst>
          </p:cNvPr>
          <p:cNvCxnSpPr>
            <a:cxnSpLocks/>
          </p:cNvCxnSpPr>
          <p:nvPr/>
        </p:nvCxnSpPr>
        <p:spPr>
          <a:xfrm>
            <a:off x="3759057" y="3192116"/>
            <a:ext cx="44452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861B4E15-5BD0-09C5-E25F-9F00338502FA}"/>
              </a:ext>
            </a:extLst>
          </p:cNvPr>
          <p:cNvSpPr txBox="1"/>
          <p:nvPr/>
        </p:nvSpPr>
        <p:spPr>
          <a:xfrm>
            <a:off x="8592149" y="2947615"/>
            <a:ext cx="2605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Plan för genomförande</a:t>
            </a:r>
          </a:p>
        </p:txBody>
      </p:sp>
      <p:sp>
        <p:nvSpPr>
          <p:cNvPr id="18" name="textruta 17">
            <a:extLst>
              <a:ext uri="{FF2B5EF4-FFF2-40B4-BE49-F238E27FC236}">
                <a16:creationId xmlns:a16="http://schemas.microsoft.com/office/drawing/2014/main" id="{EA6EADF8-FD10-73E9-B904-F2A7019A2085}"/>
              </a:ext>
            </a:extLst>
          </p:cNvPr>
          <p:cNvSpPr txBox="1"/>
          <p:nvPr/>
        </p:nvSpPr>
        <p:spPr>
          <a:xfrm>
            <a:off x="447473" y="3519950"/>
            <a:ext cx="2664875"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Målgrupp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Förutsättningar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Roller och resurser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Konceptuell följsamhet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Uppdraget: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Kommunikation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Kurstillfällen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Administration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Rekrytera utbildare</a:t>
            </a:r>
          </a:p>
        </p:txBody>
      </p:sp>
      <p:sp>
        <p:nvSpPr>
          <p:cNvPr id="21" name="textruta 20">
            <a:extLst>
              <a:ext uri="{FF2B5EF4-FFF2-40B4-BE49-F238E27FC236}">
                <a16:creationId xmlns:a16="http://schemas.microsoft.com/office/drawing/2014/main" id="{4132E8DF-40FA-3858-5BC7-E9803D1685DC}"/>
              </a:ext>
            </a:extLst>
          </p:cNvPr>
          <p:cNvSpPr txBox="1"/>
          <p:nvPr/>
        </p:nvSpPr>
        <p:spPr>
          <a:xfrm>
            <a:off x="8592149" y="3429000"/>
            <a:ext cx="2342244" cy="175432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Organisering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Finansiering/budget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Riskanalys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Tids- och aktivitetsplan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Kommunikation</a:t>
            </a:r>
          </a:p>
        </p:txBody>
      </p:sp>
      <p:cxnSp>
        <p:nvCxnSpPr>
          <p:cNvPr id="16" name="Rak pilkoppling 15">
            <a:extLst>
              <a:ext uri="{FF2B5EF4-FFF2-40B4-BE49-F238E27FC236}">
                <a16:creationId xmlns:a16="http://schemas.microsoft.com/office/drawing/2014/main" id="{ABC23A9A-247E-97C5-5EAA-24B9E014AAC6}"/>
              </a:ext>
            </a:extLst>
          </p:cNvPr>
          <p:cNvCxnSpPr/>
          <p:nvPr/>
        </p:nvCxnSpPr>
        <p:spPr>
          <a:xfrm>
            <a:off x="5047012" y="1545895"/>
            <a:ext cx="0" cy="391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a:extLst>
              <a:ext uri="{FF2B5EF4-FFF2-40B4-BE49-F238E27FC236}">
                <a16:creationId xmlns:a16="http://schemas.microsoft.com/office/drawing/2014/main" id="{4446BC08-AA9E-C0E3-8656-BF1CB35EE2EB}"/>
              </a:ext>
            </a:extLst>
          </p:cNvPr>
          <p:cNvCxnSpPr/>
          <p:nvPr/>
        </p:nvCxnSpPr>
        <p:spPr>
          <a:xfrm>
            <a:off x="3360998" y="1376293"/>
            <a:ext cx="5624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Pratbubbla: rektangel med rundade hörn 23">
            <a:extLst>
              <a:ext uri="{FF2B5EF4-FFF2-40B4-BE49-F238E27FC236}">
                <a16:creationId xmlns:a16="http://schemas.microsoft.com/office/drawing/2014/main" id="{2BADAA30-A465-E751-CABA-759A130E4747}"/>
              </a:ext>
            </a:extLst>
          </p:cNvPr>
          <p:cNvSpPr/>
          <p:nvPr/>
        </p:nvSpPr>
        <p:spPr>
          <a:xfrm>
            <a:off x="9856891" y="5632107"/>
            <a:ext cx="1816964" cy="736270"/>
          </a:xfrm>
          <a:prstGeom prst="wedgeRoundRectCallout">
            <a:avLst>
              <a:gd name="adj1" fmla="val -47008"/>
              <a:gd name="adj2" fmla="val -981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SKR tar fram en mall</a:t>
            </a:r>
          </a:p>
        </p:txBody>
      </p:sp>
    </p:spTree>
    <p:extLst>
      <p:ext uri="{BB962C8B-B14F-4D97-AF65-F5344CB8AC3E}">
        <p14:creationId xmlns:p14="http://schemas.microsoft.com/office/powerpoint/2010/main" val="36364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animBg="1"/>
      <p:bldP spid="21" grpId="0" animBg="1"/>
      <p:bldP spid="2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C21854-433D-1816-0ACB-934987ED5787}"/>
              </a:ext>
            </a:extLst>
          </p:cNvPr>
          <p:cNvSpPr>
            <a:spLocks noGrp="1"/>
          </p:cNvSpPr>
          <p:nvPr>
            <p:ph type="title"/>
          </p:nvPr>
        </p:nvSpPr>
        <p:spPr/>
        <p:txBody>
          <a:bodyPr/>
          <a:lstStyle/>
          <a:p>
            <a:r>
              <a:rPr lang="sv-SE" dirty="0"/>
              <a:t>Öppet forum</a:t>
            </a:r>
          </a:p>
        </p:txBody>
      </p:sp>
      <p:sp>
        <p:nvSpPr>
          <p:cNvPr id="6" name="Pratbubbla: rektangel med rundade hörn 5">
            <a:extLst>
              <a:ext uri="{FF2B5EF4-FFF2-40B4-BE49-F238E27FC236}">
                <a16:creationId xmlns:a16="http://schemas.microsoft.com/office/drawing/2014/main" id="{F7DBEF0F-96EC-E048-179E-ACEE3BABCA42}"/>
              </a:ext>
            </a:extLst>
          </p:cNvPr>
          <p:cNvSpPr/>
          <p:nvPr/>
        </p:nvSpPr>
        <p:spPr>
          <a:xfrm>
            <a:off x="2159177" y="2487826"/>
            <a:ext cx="3383278" cy="1584960"/>
          </a:xfrm>
          <a:prstGeom prst="wedgeRoundRectCallout">
            <a:avLst>
              <a:gd name="adj1" fmla="val 39323"/>
              <a:gd name="adj2" fmla="val 9945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18 april </a:t>
            </a:r>
            <a:r>
              <a:rPr kumimoji="0" lang="sv-SE" sz="2400" b="1" i="0" u="none" strike="noStrike" kern="1200" cap="none" spc="0" normalizeH="0" baseline="0" noProof="0" dirty="0" err="1">
                <a:ln>
                  <a:noFill/>
                </a:ln>
                <a:solidFill>
                  <a:prstClr val="white"/>
                </a:solidFill>
                <a:effectLst/>
                <a:uLnTx/>
                <a:uFillTx/>
                <a:latin typeface="Arial"/>
                <a:ea typeface="+mn-ea"/>
                <a:cs typeface="+mn-cs"/>
              </a:rPr>
              <a:t>kl</a:t>
            </a:r>
            <a:r>
              <a:rPr kumimoji="0" lang="sv-SE" sz="2400" b="1" i="0" u="none" strike="noStrike" kern="1200" cap="none" spc="0" normalizeH="0" baseline="0" noProof="0" dirty="0">
                <a:ln>
                  <a:noFill/>
                </a:ln>
                <a:solidFill>
                  <a:prstClr val="white"/>
                </a:solidFill>
                <a:effectLst/>
                <a:uLnTx/>
                <a:uFillTx/>
                <a:latin typeface="Arial"/>
                <a:ea typeface="+mn-ea"/>
                <a:cs typeface="+mn-cs"/>
              </a:rPr>
              <a:t> 13-15</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ratbubbla: rektangel med rundade hörn 4">
            <a:extLst>
              <a:ext uri="{FF2B5EF4-FFF2-40B4-BE49-F238E27FC236}">
                <a16:creationId xmlns:a16="http://schemas.microsoft.com/office/drawing/2014/main" id="{D35620CD-6096-DCB8-1B9E-DD79007A1B28}"/>
              </a:ext>
            </a:extLst>
          </p:cNvPr>
          <p:cNvSpPr/>
          <p:nvPr/>
        </p:nvSpPr>
        <p:spPr>
          <a:xfrm>
            <a:off x="6096000" y="2487826"/>
            <a:ext cx="3383278" cy="1584960"/>
          </a:xfrm>
          <a:prstGeom prst="wedgeRoundRectCallout">
            <a:avLst>
              <a:gd name="adj1" fmla="val -38248"/>
              <a:gd name="adj2" fmla="val 9870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Arial"/>
                <a:ea typeface="+mn-ea"/>
                <a:cs typeface="+mn-cs"/>
              </a:rPr>
              <a:t>Anmälan via skr.se/evenemang</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920500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3">
            <a:extLst>
              <a:ext uri="{FF2B5EF4-FFF2-40B4-BE49-F238E27FC236}">
                <a16:creationId xmlns:a16="http://schemas.microsoft.com/office/drawing/2014/main" id="{0AEBE81E-9FF5-45B3-BE52-538D3BBC5B9B}"/>
              </a:ext>
            </a:extLst>
          </p:cNvPr>
          <p:cNvPicPr>
            <a:picLocks noChangeAspect="1"/>
          </p:cNvPicPr>
          <p:nvPr/>
        </p:nvPicPr>
        <p:blipFill>
          <a:blip r:embed="rId3"/>
          <a:stretch>
            <a:fillRect/>
          </a:stretch>
        </p:blipFill>
        <p:spPr>
          <a:xfrm>
            <a:off x="3199652" y="628650"/>
            <a:ext cx="5318325" cy="5095219"/>
          </a:xfrm>
          <a:prstGeom prst="rect">
            <a:avLst/>
          </a:prstGeom>
        </p:spPr>
      </p:pic>
    </p:spTree>
    <p:extLst>
      <p:ext uri="{BB962C8B-B14F-4D97-AF65-F5344CB8AC3E}">
        <p14:creationId xmlns:p14="http://schemas.microsoft.com/office/powerpoint/2010/main" val="14385912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AA55D-D8BC-3780-790F-9B97D72482FE}"/>
              </a:ext>
            </a:extLst>
          </p:cNvPr>
          <p:cNvSpPr>
            <a:spLocks noGrp="1"/>
          </p:cNvSpPr>
          <p:nvPr>
            <p:ph type="ctrTitle"/>
          </p:nvPr>
        </p:nvSpPr>
        <p:spPr/>
        <p:txBody>
          <a:bodyPr/>
          <a:lstStyle/>
          <a:p>
            <a:r>
              <a:rPr lang="sv-SE" dirty="0"/>
              <a:t>Paus</a:t>
            </a:r>
          </a:p>
        </p:txBody>
      </p:sp>
      <p:sp>
        <p:nvSpPr>
          <p:cNvPr id="3" name="Underrubrik 2">
            <a:extLst>
              <a:ext uri="{FF2B5EF4-FFF2-40B4-BE49-F238E27FC236}">
                <a16:creationId xmlns:a16="http://schemas.microsoft.com/office/drawing/2014/main" id="{367A3AA5-CBEF-AF7C-82DC-CDC93CFCFDA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5180308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4F4C94-B838-BDA8-C925-89A2FB9BC79E}"/>
              </a:ext>
            </a:extLst>
          </p:cNvPr>
          <p:cNvSpPr>
            <a:spLocks noGrp="1"/>
          </p:cNvSpPr>
          <p:nvPr>
            <p:ph type="ctrTitle"/>
          </p:nvPr>
        </p:nvSpPr>
        <p:spPr/>
        <p:txBody>
          <a:bodyPr/>
          <a:lstStyle/>
          <a:p>
            <a:r>
              <a:rPr lang="sv-SE" dirty="0"/>
              <a:t>RSS-nätverkens fokusområden 2023</a:t>
            </a:r>
          </a:p>
        </p:txBody>
      </p:sp>
      <p:sp>
        <p:nvSpPr>
          <p:cNvPr id="3" name="Underrubrik 2">
            <a:extLst>
              <a:ext uri="{FF2B5EF4-FFF2-40B4-BE49-F238E27FC236}">
                <a16:creationId xmlns:a16="http://schemas.microsoft.com/office/drawing/2014/main" id="{8B321EF3-8D42-B1E8-FABE-4DB153D2DEBC}"/>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31609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2BBFEF-48B7-4431-968F-4B2B274AF0BF}"/>
              </a:ext>
            </a:extLst>
          </p:cNvPr>
          <p:cNvSpPr>
            <a:spLocks noGrp="1"/>
          </p:cNvSpPr>
          <p:nvPr>
            <p:ph type="title" idx="4294967295"/>
          </p:nvPr>
        </p:nvSpPr>
        <p:spPr>
          <a:xfrm>
            <a:off x="380470" y="141191"/>
            <a:ext cx="10515600" cy="931863"/>
          </a:xfrm>
        </p:spPr>
        <p:txBody>
          <a:bodyPr>
            <a:normAutofit/>
          </a:bodyPr>
          <a:lstStyle/>
          <a:p>
            <a:r>
              <a:rPr lang="sv-SE">
                <a:latin typeface="Playfair Display" panose="00000500000000000000" pitchFamily="2" charset="0"/>
              </a:rPr>
              <a:t>Testmiljöer offentlig sektor</a:t>
            </a:r>
            <a:r>
              <a:rPr lang="sv-SE"/>
              <a:t> </a:t>
            </a:r>
          </a:p>
        </p:txBody>
      </p:sp>
      <p:sp>
        <p:nvSpPr>
          <p:cNvPr id="4" name="Rektangel 3">
            <a:extLst>
              <a:ext uri="{FF2B5EF4-FFF2-40B4-BE49-F238E27FC236}">
                <a16:creationId xmlns:a16="http://schemas.microsoft.com/office/drawing/2014/main" id="{E2A3E98C-CC15-45C8-9D48-7BACDC58AA9E}"/>
              </a:ext>
            </a:extLst>
          </p:cNvPr>
          <p:cNvSpPr/>
          <p:nvPr/>
        </p:nvSpPr>
        <p:spPr>
          <a:xfrm>
            <a:off x="568298" y="1306291"/>
            <a:ext cx="9534525" cy="132343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sv-SE"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sv-SE"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sv-SE"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7" name="textruta 6">
            <a:extLst>
              <a:ext uri="{FF2B5EF4-FFF2-40B4-BE49-F238E27FC236}">
                <a16:creationId xmlns:a16="http://schemas.microsoft.com/office/drawing/2014/main" id="{29CE55DC-7393-4046-8EE1-BCC01D232E19}"/>
              </a:ext>
            </a:extLst>
          </p:cNvPr>
          <p:cNvSpPr txBox="1"/>
          <p:nvPr/>
        </p:nvSpPr>
        <p:spPr>
          <a:xfrm>
            <a:off x="551446" y="1497383"/>
            <a:ext cx="10568728" cy="40934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Befintliga verksamheter inom vård- och omsorg utgör testmiljöer, totalt ca 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Minst ett test av välfärdsteknik ska genomföras i varje kommun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Testerna leds av utsedd testledare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Resultatet av varje test dokumenteras i en slutrapport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Slutrapporter med resultat och erfarenheter av test sprids till andra kommuner och företag</a:t>
            </a: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r>
            <a:b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a:ea typeface="+mn-ea"/>
                <a:cs typeface="+mn-cs"/>
              </a:rPr>
              <a:t/>
            </a:r>
            <a:br>
              <a:rPr kumimoji="0" lang="sv-SE" sz="2400" b="0" i="0" u="none" strike="noStrike" kern="1200" cap="none" spc="0" normalizeH="0" baseline="0" noProof="0" dirty="0">
                <a:ln>
                  <a:noFill/>
                </a:ln>
                <a:solidFill>
                  <a:prstClr val="black"/>
                </a:solidFill>
                <a:effectLst/>
                <a:uLnTx/>
                <a:uFillTx/>
                <a:latin typeface="Calibri"/>
                <a:ea typeface="+mn-ea"/>
                <a:cs typeface="+mn-cs"/>
              </a:rPr>
            </a:br>
            <a:r>
              <a:rPr kumimoji="0" lang="sv-SE" sz="1800" b="0" i="0" u="none" strike="noStrike" kern="1200" cap="none" spc="0" normalizeH="0" baseline="0" noProof="0" dirty="0">
                <a:ln>
                  <a:noFill/>
                </a:ln>
                <a:solidFill>
                  <a:prstClr val="black"/>
                </a:solidFill>
                <a:effectLst/>
                <a:uLnTx/>
                <a:uFillTx/>
                <a:latin typeface="Calibri"/>
                <a:ea typeface="+mn-ea"/>
                <a:cs typeface="+mn-cs"/>
              </a:rPr>
              <a:t/>
            </a:r>
            <a:br>
              <a:rPr kumimoji="0" lang="sv-SE" sz="1800" b="0" i="0" u="none" strike="noStrike" kern="1200" cap="none" spc="0" normalizeH="0" baseline="0" noProof="0" dirty="0">
                <a:ln>
                  <a:noFill/>
                </a:ln>
                <a:solidFill>
                  <a:prstClr val="black"/>
                </a:solidFill>
                <a:effectLst/>
                <a:uLnTx/>
                <a:uFillTx/>
                <a:latin typeface="Calibri"/>
                <a:ea typeface="+mn-ea"/>
                <a:cs typeface="+mn-cs"/>
              </a:rPr>
            </a:br>
            <a:r>
              <a:rPr kumimoji="0" lang="sv-SE" sz="1800" b="0"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3" name="Tabell 2">
            <a:extLst>
              <a:ext uri="{FF2B5EF4-FFF2-40B4-BE49-F238E27FC236}">
                <a16:creationId xmlns:a16="http://schemas.microsoft.com/office/drawing/2014/main" id="{C765B1CF-64F1-43C2-96CD-F8FFB45308B9}"/>
              </a:ext>
            </a:extLst>
          </p:cNvPr>
          <p:cNvGraphicFramePr>
            <a:graphicFrameLocks noGrp="1"/>
          </p:cNvGraphicFramePr>
          <p:nvPr/>
        </p:nvGraphicFramePr>
        <p:xfrm>
          <a:off x="551446" y="1224496"/>
          <a:ext cx="10802171" cy="758540"/>
        </p:xfrm>
        <a:graphic>
          <a:graphicData uri="http://schemas.openxmlformats.org/drawingml/2006/table">
            <a:tbl>
              <a:tblPr firstRow="1" firstCol="1" bandRow="1"/>
              <a:tblGrid>
                <a:gridCol w="1145377">
                  <a:extLst>
                    <a:ext uri="{9D8B030D-6E8A-4147-A177-3AD203B41FA5}">
                      <a16:colId xmlns:a16="http://schemas.microsoft.com/office/drawing/2014/main" val="4113993659"/>
                    </a:ext>
                  </a:extLst>
                </a:gridCol>
                <a:gridCol w="1591580">
                  <a:extLst>
                    <a:ext uri="{9D8B030D-6E8A-4147-A177-3AD203B41FA5}">
                      <a16:colId xmlns:a16="http://schemas.microsoft.com/office/drawing/2014/main" val="3843341202"/>
                    </a:ext>
                  </a:extLst>
                </a:gridCol>
                <a:gridCol w="729465">
                  <a:extLst>
                    <a:ext uri="{9D8B030D-6E8A-4147-A177-3AD203B41FA5}">
                      <a16:colId xmlns:a16="http://schemas.microsoft.com/office/drawing/2014/main" val="281743829"/>
                    </a:ext>
                  </a:extLst>
                </a:gridCol>
                <a:gridCol w="1674688">
                  <a:extLst>
                    <a:ext uri="{9D8B030D-6E8A-4147-A177-3AD203B41FA5}">
                      <a16:colId xmlns:a16="http://schemas.microsoft.com/office/drawing/2014/main" val="3001346877"/>
                    </a:ext>
                  </a:extLst>
                </a:gridCol>
                <a:gridCol w="1137104">
                  <a:extLst>
                    <a:ext uri="{9D8B030D-6E8A-4147-A177-3AD203B41FA5}">
                      <a16:colId xmlns:a16="http://schemas.microsoft.com/office/drawing/2014/main" val="2406142986"/>
                    </a:ext>
                  </a:extLst>
                </a:gridCol>
                <a:gridCol w="969098">
                  <a:extLst>
                    <a:ext uri="{9D8B030D-6E8A-4147-A177-3AD203B41FA5}">
                      <a16:colId xmlns:a16="http://schemas.microsoft.com/office/drawing/2014/main" val="1392265676"/>
                    </a:ext>
                  </a:extLst>
                </a:gridCol>
                <a:gridCol w="1243173">
                  <a:extLst>
                    <a:ext uri="{9D8B030D-6E8A-4147-A177-3AD203B41FA5}">
                      <a16:colId xmlns:a16="http://schemas.microsoft.com/office/drawing/2014/main" val="692262381"/>
                    </a:ext>
                  </a:extLst>
                </a:gridCol>
                <a:gridCol w="1146627">
                  <a:extLst>
                    <a:ext uri="{9D8B030D-6E8A-4147-A177-3AD203B41FA5}">
                      <a16:colId xmlns:a16="http://schemas.microsoft.com/office/drawing/2014/main" val="3524262642"/>
                    </a:ext>
                  </a:extLst>
                </a:gridCol>
                <a:gridCol w="1165059">
                  <a:extLst>
                    <a:ext uri="{9D8B030D-6E8A-4147-A177-3AD203B41FA5}">
                      <a16:colId xmlns:a16="http://schemas.microsoft.com/office/drawing/2014/main" val="727448339"/>
                    </a:ext>
                  </a:extLst>
                </a:gridCol>
              </a:tblGrid>
              <a:tr h="758540">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Daglig verksamhet </a:t>
                      </a:r>
                      <a:b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b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4472C4"/>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Hemtjänst/nattpatrull</a:t>
                      </a: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Rehab</a:t>
                      </a: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Vård- och omsorgsboende</a:t>
                      </a:r>
                      <a:endParaRPr lang="sv-SE"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Bostad med särskild service</a:t>
                      </a: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Boendestöd</a:t>
                      </a: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Dagverksamhet</a:t>
                      </a: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a:solidFill>
                            <a:srgbClr val="FFFFFF"/>
                          </a:solidFill>
                          <a:effectLst/>
                          <a:latin typeface="Calibri" panose="020F0502020204030204" pitchFamily="34" charset="0"/>
                          <a:ea typeface="Calibri" panose="020F0502020204030204" pitchFamily="34" charset="0"/>
                          <a:cs typeface="Arial" panose="020B0604020202020204" pitchFamily="34" charset="0"/>
                        </a:rPr>
                        <a:t>Korttidshem</a:t>
                      </a:r>
                      <a:endParaRPr lang="sv-SE"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nSpc>
                          <a:spcPct val="107000"/>
                        </a:lnSpc>
                        <a:spcAft>
                          <a:spcPts val="800"/>
                        </a:spcAft>
                      </a:pPr>
                      <a:r>
                        <a:rPr lang="sv-SE"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Uppsökande- förebyggande enhet</a:t>
                      </a:r>
                      <a:endParaRPr lang="sv-SE"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727546760"/>
                  </a:ext>
                </a:extLst>
              </a:tr>
            </a:tbl>
          </a:graphicData>
        </a:graphic>
      </p:graphicFrame>
      <p:sp>
        <p:nvSpPr>
          <p:cNvPr id="13" name="textruta 12">
            <a:extLst>
              <a:ext uri="{FF2B5EF4-FFF2-40B4-BE49-F238E27FC236}">
                <a16:creationId xmlns:a16="http://schemas.microsoft.com/office/drawing/2014/main" id="{AA0F0458-9751-4D96-855B-6861B78169D4}"/>
              </a:ext>
            </a:extLst>
          </p:cNvPr>
          <p:cNvSpPr txBox="1"/>
          <p:nvPr/>
        </p:nvSpPr>
        <p:spPr>
          <a:xfrm>
            <a:off x="1071826" y="5067592"/>
            <a:ext cx="529087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Calibri"/>
                <a:ea typeface="+mn-ea"/>
                <a:cs typeface="Calibri"/>
              </a:rPr>
              <a:t>Slutrapporter – resultat av genomförda tester</a:t>
            </a:r>
            <a:r>
              <a:rPr kumimoji="0" lang="sv-SE" sz="2000" b="1" i="0" u="none" strike="noStrike" kern="1200" cap="none" spc="0" normalizeH="0" baseline="0" noProof="0">
                <a:ln>
                  <a:noFill/>
                </a:ln>
                <a:solidFill>
                  <a:prstClr val="black"/>
                </a:solidFill>
                <a:effectLst/>
                <a:uLnTx/>
                <a:uFillTx/>
                <a:latin typeface="Calibri"/>
                <a:ea typeface="+mn-ea"/>
                <a:cs typeface="Calibri"/>
              </a:rPr>
              <a:t/>
            </a:r>
            <a:br>
              <a:rPr kumimoji="0" lang="sv-SE" sz="2000" b="1" i="0" u="none" strike="noStrike" kern="1200" cap="none" spc="0" normalizeH="0" baseline="0" noProof="0">
                <a:ln>
                  <a:noFill/>
                </a:ln>
                <a:solidFill>
                  <a:prstClr val="black"/>
                </a:solidFill>
                <a:effectLst/>
                <a:uLnTx/>
                <a:uFillTx/>
                <a:latin typeface="Calibri"/>
                <a:ea typeface="+mn-ea"/>
                <a:cs typeface="Calibri"/>
              </a:rPr>
            </a:br>
            <a:r>
              <a:rPr kumimoji="0" lang="sv-SE" sz="1600" b="0" i="0" u="none" strike="noStrike" kern="1200" cap="none" spc="0" normalizeH="0" baseline="0" noProof="0">
                <a:ln>
                  <a:noFill/>
                </a:ln>
                <a:solidFill>
                  <a:prstClr val="black"/>
                </a:solidFill>
                <a:effectLst/>
                <a:uLnTx/>
                <a:uFillTx/>
                <a:latin typeface="Calibri"/>
                <a:ea typeface="+mn-ea"/>
                <a:cs typeface="Calibri"/>
              </a:rPr>
              <a:t>S</a:t>
            </a:r>
            <a:r>
              <a:rPr kumimoji="0" lang="sv-SE" sz="1600" b="1" i="0" u="none" strike="noStrike" kern="1200" cap="none" spc="0" normalizeH="0" baseline="0" noProof="0">
                <a:ln>
                  <a:noFill/>
                </a:ln>
                <a:solidFill>
                  <a:prstClr val="black"/>
                </a:solidFill>
                <a:effectLst/>
                <a:uLnTx/>
                <a:uFillTx/>
                <a:latin typeface="Calibri"/>
                <a:ea typeface="+mn-ea"/>
                <a:cs typeface="Calibri"/>
              </a:rPr>
              <a:t>l</a:t>
            </a:r>
            <a:r>
              <a:rPr kumimoji="0" lang="sv-SE" sz="1600" b="0" i="0" u="none" strike="noStrike" kern="1200" cap="none" spc="0" normalizeH="0" baseline="0" noProof="0">
                <a:ln>
                  <a:noFill/>
                </a:ln>
                <a:solidFill>
                  <a:prstClr val="black"/>
                </a:solidFill>
                <a:effectLst/>
                <a:uLnTx/>
                <a:uFillTx/>
                <a:latin typeface="Calibri"/>
                <a:ea typeface="+mn-ea"/>
                <a:cs typeface="Calibri"/>
              </a:rPr>
              <a:t>utrapporter publiceras på allagehub.se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3"/>
              </a:rPr>
              <a:t>https://allagehub.se/allagehub-arkiv/</a:t>
            </a:r>
            <a:r>
              <a:rPr kumimoji="0" lang="sv-SE" sz="1600" b="0" i="0" u="none" strike="noStrike" kern="1200" cap="none" spc="0" normalizeH="0" baseline="0" noProof="0">
                <a:ln>
                  <a:noFill/>
                </a:ln>
                <a:solidFill>
                  <a:prstClr val="black"/>
                </a:solidFill>
                <a:effectLst/>
                <a:uLnTx/>
                <a:uFillTx/>
                <a:latin typeface="Calibri"/>
                <a:ea typeface="+mn-ea"/>
                <a:cs typeface="Calibri"/>
              </a:rPr>
              <a:t> </a:t>
            </a:r>
            <a:endParaRPr kumimoji="0" lang="sv-S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Bild 21" descr="Smartphone kontur">
            <a:extLst>
              <a:ext uri="{FF2B5EF4-FFF2-40B4-BE49-F238E27FC236}">
                <a16:creationId xmlns:a16="http://schemas.microsoft.com/office/drawing/2014/main" id="{724B4EC4-4EB3-409A-A7A2-9976B3E0E5F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18662" y="5039185"/>
            <a:ext cx="914400" cy="914400"/>
          </a:xfrm>
          <a:prstGeom prst="rect">
            <a:avLst/>
          </a:prstGeom>
        </p:spPr>
      </p:pic>
      <p:sp>
        <p:nvSpPr>
          <p:cNvPr id="23" name="Rektangel: rundade hörn 22">
            <a:extLst>
              <a:ext uri="{FF2B5EF4-FFF2-40B4-BE49-F238E27FC236}">
                <a16:creationId xmlns:a16="http://schemas.microsoft.com/office/drawing/2014/main" id="{BA7240E8-966B-4D37-9040-44D607CF6ECD}"/>
              </a:ext>
            </a:extLst>
          </p:cNvPr>
          <p:cNvSpPr/>
          <p:nvPr/>
        </p:nvSpPr>
        <p:spPr>
          <a:xfrm>
            <a:off x="318662" y="4855380"/>
            <a:ext cx="6044037" cy="1226754"/>
          </a:xfrm>
          <a:prstGeom prst="roundRect">
            <a:avLst/>
          </a:prstGeom>
          <a:noFill/>
          <a:ln w="19050">
            <a:solidFill>
              <a:srgbClr val="C0EA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6368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439FCB-3328-09CA-55BF-D2791E4B66A4}"/>
              </a:ext>
            </a:extLst>
          </p:cNvPr>
          <p:cNvSpPr>
            <a:spLocks noGrp="1"/>
          </p:cNvSpPr>
          <p:nvPr>
            <p:ph type="title"/>
          </p:nvPr>
        </p:nvSpPr>
        <p:spPr>
          <a:xfrm>
            <a:off x="664233" y="874602"/>
            <a:ext cx="10836887" cy="1231392"/>
          </a:xfrm>
        </p:spPr>
        <p:txBody>
          <a:bodyPr/>
          <a:lstStyle/>
          <a:p>
            <a:r>
              <a:rPr lang="sv-SE" sz="3600" b="1" dirty="0">
                <a:effectLst/>
                <a:ea typeface="Times New Roman" panose="02020603050405020304" pitchFamily="18" charset="0"/>
                <a:cs typeface="Times New Roman" panose="02020603050405020304" pitchFamily="18" charset="0"/>
              </a:rPr>
              <a:t>Beroende i Regioner och Kommuner (BIRK) Verksamhetsplan 2023 </a:t>
            </a:r>
            <a:r>
              <a:rPr lang="sv-SE" sz="1800" b="1" dirty="0">
                <a:effectLst/>
                <a:latin typeface="Arial" panose="020B0604020202020204" pitchFamily="34" charset="0"/>
                <a:ea typeface="Times New Roman" panose="02020603050405020304" pitchFamily="18" charset="0"/>
                <a:cs typeface="Times New Roman" panose="02020603050405020304" pitchFamily="18" charset="0"/>
              </a:rPr>
              <a:t/>
            </a:r>
            <a:br>
              <a:rPr lang="sv-SE"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4E33165B-7712-D1A6-D21D-5ECE03105B80}"/>
              </a:ext>
            </a:extLst>
          </p:cNvPr>
          <p:cNvSpPr>
            <a:spLocks noGrp="1"/>
          </p:cNvSpPr>
          <p:nvPr>
            <p:ph idx="1"/>
          </p:nvPr>
        </p:nvSpPr>
        <p:spPr>
          <a:xfrm>
            <a:off x="664232" y="2495203"/>
            <a:ext cx="7576385" cy="3738598"/>
          </a:xfrm>
        </p:spPr>
        <p:txBody>
          <a:bodyPr/>
          <a:lstStyle/>
          <a:p>
            <a:pPr marL="30163" indent="0">
              <a:buNone/>
            </a:pPr>
            <a:r>
              <a:rPr lang="sv-SE" sz="2000" i="1" dirty="0">
                <a:effectLst/>
                <a:ea typeface="Times New Roman" panose="02020603050405020304" pitchFamily="18" charset="0"/>
                <a:cs typeface="Times New Roman" panose="02020603050405020304" pitchFamily="18" charset="0"/>
              </a:rPr>
              <a:t>”SKR har gjort en uppföljning av de länsdialoger som genomfördes 2019-2021 och sammanfattningsvis har i stort sett alla län identifierat två utvecklingsområden; barn och unga och personer med samsjuklighet. Det är inte bara </a:t>
            </a:r>
            <a:r>
              <a:rPr lang="sv-SE" sz="2000" b="1" i="1" dirty="0">
                <a:effectLst/>
                <a:ea typeface="Times New Roman" panose="02020603050405020304" pitchFamily="18" charset="0"/>
                <a:cs typeface="Times New Roman" panose="02020603050405020304" pitchFamily="18" charset="0"/>
              </a:rPr>
              <a:t>Samsjuklighetsutredningens förslag som påverkar arbetet inom området </a:t>
            </a:r>
            <a:r>
              <a:rPr lang="sv-SE" sz="2000" i="1" dirty="0">
                <a:effectLst/>
                <a:ea typeface="Times New Roman" panose="02020603050405020304" pitchFamily="18" charset="0"/>
                <a:cs typeface="Times New Roman" panose="02020603050405020304" pitchFamily="18" charset="0"/>
              </a:rPr>
              <a:t>skadligt bruk eller beroende, en </a:t>
            </a:r>
            <a:r>
              <a:rPr lang="sv-SE" sz="2000" b="1" i="1" dirty="0">
                <a:effectLst/>
                <a:ea typeface="Times New Roman" panose="02020603050405020304" pitchFamily="18" charset="0"/>
                <a:cs typeface="Times New Roman" panose="02020603050405020304" pitchFamily="18" charset="0"/>
              </a:rPr>
              <a:t>kommande ny socialtjänstlag, </a:t>
            </a:r>
            <a:r>
              <a:rPr lang="sv-SE" sz="2000" i="1" dirty="0">
                <a:effectLst/>
                <a:ea typeface="Times New Roman" panose="02020603050405020304" pitchFamily="18" charset="0"/>
                <a:cs typeface="Times New Roman" panose="02020603050405020304" pitchFamily="18" charset="0"/>
              </a:rPr>
              <a:t>arbetet med </a:t>
            </a:r>
            <a:r>
              <a:rPr lang="sv-SE" sz="2000" b="1" i="1" dirty="0">
                <a:effectLst/>
                <a:ea typeface="Times New Roman" panose="02020603050405020304" pitchFamily="18" charset="0"/>
                <a:cs typeface="Times New Roman" panose="02020603050405020304" pitchFamily="18" charset="0"/>
              </a:rPr>
              <a:t>omställningen till nära vård </a:t>
            </a:r>
            <a:r>
              <a:rPr lang="sv-SE" sz="2000" i="1" dirty="0">
                <a:effectLst/>
                <a:ea typeface="Times New Roman" panose="02020603050405020304" pitchFamily="18" charset="0"/>
                <a:cs typeface="Times New Roman" panose="02020603050405020304" pitchFamily="18" charset="0"/>
              </a:rPr>
              <a:t>behöver också inkluderas. </a:t>
            </a:r>
            <a:r>
              <a:rPr lang="sv-SE" sz="2000" b="1" i="1" dirty="0">
                <a:effectLst/>
                <a:ea typeface="Times New Roman" panose="02020603050405020304" pitchFamily="18" charset="0"/>
                <a:cs typeface="Times New Roman" panose="02020603050405020304" pitchFamily="18" charset="0"/>
              </a:rPr>
              <a:t>Utifrån detta kommer BIRK-nätverket ha ett tydligare fokus på att förbereda och rusta kommuner och regioner inför framtiden</a:t>
            </a:r>
            <a:r>
              <a:rPr lang="sv-SE" sz="2000" i="1" dirty="0">
                <a:effectLst/>
                <a:ea typeface="Times New Roman" panose="02020603050405020304" pitchFamily="18" charset="0"/>
                <a:cs typeface="Times New Roman" panose="02020603050405020304" pitchFamily="18" charset="0"/>
              </a:rPr>
              <a:t>.” </a:t>
            </a:r>
          </a:p>
          <a:p>
            <a:endParaRPr lang="sv-SE" dirty="0"/>
          </a:p>
        </p:txBody>
      </p:sp>
      <p:sp>
        <p:nvSpPr>
          <p:cNvPr id="4" name="Platshållare för datum 3">
            <a:extLst>
              <a:ext uri="{FF2B5EF4-FFF2-40B4-BE49-F238E27FC236}">
                <a16:creationId xmlns:a16="http://schemas.microsoft.com/office/drawing/2014/main" id="{69189546-59BE-247C-EDA1-EA48A442F0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2023-03-15</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63A046FE-BE23-B979-EC04-EEB431A2F3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Bildobjekt 8">
            <a:extLst>
              <a:ext uri="{FF2B5EF4-FFF2-40B4-BE49-F238E27FC236}">
                <a16:creationId xmlns:a16="http://schemas.microsoft.com/office/drawing/2014/main" id="{DBAB0FD2-05A3-DC74-9AAD-592C8A6239EA}"/>
              </a:ext>
            </a:extLst>
          </p:cNvPr>
          <p:cNvPicPr>
            <a:picLocks noChangeAspect="1"/>
          </p:cNvPicPr>
          <p:nvPr/>
        </p:nvPicPr>
        <p:blipFill>
          <a:blip r:embed="rId2"/>
          <a:stretch>
            <a:fillRect/>
          </a:stretch>
        </p:blipFill>
        <p:spPr>
          <a:xfrm>
            <a:off x="8804589" y="2105994"/>
            <a:ext cx="2493758" cy="35419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161832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C42D50-832B-5B60-6BDD-148E1337801D}"/>
              </a:ext>
            </a:extLst>
          </p:cNvPr>
          <p:cNvSpPr>
            <a:spLocks noGrp="1"/>
          </p:cNvSpPr>
          <p:nvPr>
            <p:ph type="title"/>
          </p:nvPr>
        </p:nvSpPr>
        <p:spPr>
          <a:xfrm>
            <a:off x="664234" y="874602"/>
            <a:ext cx="5326992" cy="1228518"/>
          </a:xfrm>
        </p:spPr>
        <p:txBody>
          <a:bodyPr anchor="t">
            <a:normAutofit/>
          </a:bodyPr>
          <a:lstStyle/>
          <a:p>
            <a:r>
              <a:rPr lang="sv-SE" sz="3700"/>
              <a:t>BIRK-nätverket fokusområden 2023</a:t>
            </a:r>
          </a:p>
        </p:txBody>
      </p:sp>
      <p:sp>
        <p:nvSpPr>
          <p:cNvPr id="3" name="Platshållare för innehåll 2">
            <a:extLst>
              <a:ext uri="{FF2B5EF4-FFF2-40B4-BE49-F238E27FC236}">
                <a16:creationId xmlns:a16="http://schemas.microsoft.com/office/drawing/2014/main" id="{46A12853-4962-A686-430E-E2CFCFC26B7B}"/>
              </a:ext>
            </a:extLst>
          </p:cNvPr>
          <p:cNvSpPr>
            <a:spLocks noGrp="1"/>
          </p:cNvSpPr>
          <p:nvPr>
            <p:ph sz="half" idx="1"/>
          </p:nvPr>
        </p:nvSpPr>
        <p:spPr>
          <a:xfrm>
            <a:off x="666000" y="2494800"/>
            <a:ext cx="5325226" cy="3740400"/>
          </a:xfrm>
        </p:spPr>
        <p:txBody>
          <a:bodyPr>
            <a:normAutofit/>
          </a:bodyPr>
          <a:lstStyle/>
          <a:p>
            <a:pPr>
              <a:buFont typeface="Wingdings" panose="05000000000000000000" pitchFamily="2" charset="2"/>
              <a:buChar char="§"/>
            </a:pPr>
            <a:r>
              <a:rPr lang="sv-SE" dirty="0"/>
              <a:t>Samsjuklighet</a:t>
            </a:r>
          </a:p>
          <a:p>
            <a:pPr>
              <a:buFont typeface="Wingdings" panose="05000000000000000000" pitchFamily="2" charset="2"/>
              <a:buChar char="§"/>
            </a:pPr>
            <a:r>
              <a:rPr lang="sv-SE" dirty="0"/>
              <a:t>Nära vård </a:t>
            </a:r>
          </a:p>
          <a:p>
            <a:pPr>
              <a:buFont typeface="Wingdings" panose="05000000000000000000" pitchFamily="2" charset="2"/>
              <a:buChar char="§"/>
            </a:pPr>
            <a:r>
              <a:rPr lang="sv-SE" dirty="0"/>
              <a:t>Framtidens socialtjänst</a:t>
            </a:r>
          </a:p>
        </p:txBody>
      </p:sp>
      <p:pic>
        <p:nvPicPr>
          <p:cNvPr id="7" name="Bildobjekt 6" descr="En bild som visar text&#10;&#10;Automatiskt genererad beskrivning">
            <a:extLst>
              <a:ext uri="{FF2B5EF4-FFF2-40B4-BE49-F238E27FC236}">
                <a16:creationId xmlns:a16="http://schemas.microsoft.com/office/drawing/2014/main" id="{BEA58608-048C-6502-54A0-2C41C9534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287557"/>
            <a:ext cx="4172325" cy="2534687"/>
          </a:xfrm>
          <a:prstGeom prst="rect">
            <a:avLst/>
          </a:prstGeom>
          <a:noFill/>
        </p:spPr>
      </p:pic>
      <p:sp>
        <p:nvSpPr>
          <p:cNvPr id="4" name="Platshållare för datum 3">
            <a:extLst>
              <a:ext uri="{FF2B5EF4-FFF2-40B4-BE49-F238E27FC236}">
                <a16:creationId xmlns:a16="http://schemas.microsoft.com/office/drawing/2014/main" id="{68CED39F-E1E0-009B-4355-762875ED56DB}"/>
              </a:ext>
            </a:extLst>
          </p:cNvPr>
          <p:cNvSpPr>
            <a:spLocks noGrp="1"/>
          </p:cNvSpPr>
          <p:nvPr>
            <p:ph type="dt" sz="half" idx="10"/>
          </p:nvPr>
        </p:nvSpPr>
        <p:spPr>
          <a:xfrm>
            <a:off x="664232" y="6356350"/>
            <a:ext cx="1269343"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2023-03-15</a:t>
            </a:r>
          </a:p>
        </p:txBody>
      </p:sp>
      <p:sp>
        <p:nvSpPr>
          <p:cNvPr id="5" name="Platshållare för sidfot 4">
            <a:extLst>
              <a:ext uri="{FF2B5EF4-FFF2-40B4-BE49-F238E27FC236}">
                <a16:creationId xmlns:a16="http://schemas.microsoft.com/office/drawing/2014/main" id="{9D388D91-7EE9-131A-D909-0A554AFBFDA5}"/>
              </a:ext>
            </a:extLst>
          </p:cNvPr>
          <p:cNvSpPr>
            <a:spLocks noGrp="1"/>
          </p:cNvSpPr>
          <p:nvPr>
            <p:ph type="ftr" sz="quarter" idx="11"/>
          </p:nvPr>
        </p:nvSpPr>
        <p:spPr>
          <a:xfrm>
            <a:off x="2457449" y="6356350"/>
            <a:ext cx="6029326"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Tree>
    <p:extLst>
      <p:ext uri="{BB962C8B-B14F-4D97-AF65-F5344CB8AC3E}">
        <p14:creationId xmlns:p14="http://schemas.microsoft.com/office/powerpoint/2010/main" val="2520118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10;&#10;Automatiskt genererad beskrivning">
            <a:extLst>
              <a:ext uri="{FF2B5EF4-FFF2-40B4-BE49-F238E27FC236}">
                <a16:creationId xmlns:a16="http://schemas.microsoft.com/office/drawing/2014/main" id="{2B3C16C4-EC0E-45AF-8323-AF37A498F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4058" y="278714"/>
            <a:ext cx="1770043" cy="1746547"/>
          </a:xfrm>
          <a:prstGeom prst="rect">
            <a:avLst/>
          </a:prstGeom>
        </p:spPr>
      </p:pic>
      <p:sp>
        <p:nvSpPr>
          <p:cNvPr id="2" name="Rubrik 1"/>
          <p:cNvSpPr>
            <a:spLocks noGrp="1"/>
          </p:cNvSpPr>
          <p:nvPr>
            <p:ph type="title"/>
          </p:nvPr>
        </p:nvSpPr>
        <p:spPr>
          <a:xfrm>
            <a:off x="664233" y="577273"/>
            <a:ext cx="9609825" cy="1528721"/>
          </a:xfrm>
        </p:spPr>
        <p:txBody>
          <a:bodyPr/>
          <a:lstStyle/>
          <a:p>
            <a:r>
              <a:rPr lang="sv-SE" dirty="0"/>
              <a:t>BIRK-nätverket VP 2023</a:t>
            </a:r>
          </a:p>
        </p:txBody>
      </p:sp>
      <p:sp>
        <p:nvSpPr>
          <p:cNvPr id="3" name="Platshållare för innehåll 2"/>
          <p:cNvSpPr>
            <a:spLocks noGrp="1"/>
          </p:cNvSpPr>
          <p:nvPr>
            <p:ph idx="1"/>
          </p:nvPr>
        </p:nvSpPr>
        <p:spPr>
          <a:xfrm>
            <a:off x="664234" y="1514007"/>
            <a:ext cx="9963792" cy="4766719"/>
          </a:xfrm>
        </p:spPr>
        <p:txBody>
          <a:bodyPr/>
          <a:lstStyle/>
          <a:p>
            <a:pPr marL="30163" indent="0">
              <a:buNone/>
            </a:pPr>
            <a:r>
              <a:rPr lang="sv-SE" dirty="0"/>
              <a:t>Under 2023 kommer BIRK-nätverket att tillsammans med nätverkets representanter</a:t>
            </a:r>
          </a:p>
          <a:p>
            <a:pPr>
              <a:buFont typeface="Wingdings" panose="05000000000000000000" pitchFamily="2" charset="2"/>
              <a:buChar char="§"/>
            </a:pPr>
            <a:r>
              <a:rPr lang="sv-SE" b="1" dirty="0"/>
              <a:t>identifiera behov av utvecklingsstöd </a:t>
            </a:r>
            <a:r>
              <a:rPr lang="sv-SE" dirty="0"/>
              <a:t>för att kunna genomföra Samsjuklighetsutredningens förslag.</a:t>
            </a:r>
          </a:p>
          <a:p>
            <a:pPr>
              <a:buFont typeface="Wingdings" panose="05000000000000000000" pitchFamily="2" charset="2"/>
              <a:buChar char="§"/>
            </a:pPr>
            <a:r>
              <a:rPr lang="sv-SE" b="1" dirty="0"/>
              <a:t>att öka kunskapen om nära vård, omsorg </a:t>
            </a:r>
            <a:r>
              <a:rPr lang="sv-SE" dirty="0"/>
              <a:t>med fokus på målgruppen personer med skadligt bruk eller beroende. Det kan gälla samspelet mellan sjukvårdens olika vårdnivåer och socialtjänstens olika verksamheter.</a:t>
            </a:r>
          </a:p>
          <a:p>
            <a:pPr>
              <a:buFont typeface="Wingdings" panose="05000000000000000000" pitchFamily="2" charset="2"/>
              <a:buChar char="§"/>
            </a:pPr>
            <a:r>
              <a:rPr lang="sv-SE" b="1" dirty="0"/>
              <a:t>genomföra aktiviteter på nätverksträffar som bidrar till att stärka förutsättningarna för utvecklingen </a:t>
            </a:r>
            <a:r>
              <a:rPr lang="sv-SE" dirty="0"/>
              <a:t>av en personcentrerad nära vård och omsorg. </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2023-03-15</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9E5AC2B-E878-9AD4-9A5A-F8388550F5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176626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4000" dirty="0"/>
              <a:t>Kontakt</a:t>
            </a:r>
          </a:p>
        </p:txBody>
      </p:sp>
      <p:sp>
        <p:nvSpPr>
          <p:cNvPr id="3" name="Platshållare för innehåll 2"/>
          <p:cNvSpPr>
            <a:spLocks noGrp="1"/>
          </p:cNvSpPr>
          <p:nvPr>
            <p:ph idx="1"/>
          </p:nvPr>
        </p:nvSpPr>
        <p:spPr>
          <a:xfrm>
            <a:off x="664231" y="2248250"/>
            <a:ext cx="10845463" cy="3985551"/>
          </a:xfrm>
        </p:spPr>
        <p:txBody>
          <a:bodyPr/>
          <a:lstStyle/>
          <a:p>
            <a:pPr marL="30163" indent="0">
              <a:buNone/>
            </a:pPr>
            <a:r>
              <a:rPr lang="sv-SE" b="1" dirty="0"/>
              <a:t>Zophia Mellgren		</a:t>
            </a:r>
            <a:r>
              <a:rPr lang="sv-SE" dirty="0"/>
              <a:t>		</a:t>
            </a:r>
            <a:r>
              <a:rPr lang="sv-SE" sz="2400" b="1" dirty="0"/>
              <a:t>Mikael Malm</a:t>
            </a:r>
            <a:r>
              <a:rPr lang="sv-SE" sz="2400" dirty="0"/>
              <a:t>	</a:t>
            </a:r>
            <a:br>
              <a:rPr lang="sv-SE" sz="2400" dirty="0"/>
            </a:br>
            <a:r>
              <a:rPr lang="sv-SE" dirty="0"/>
              <a:t>08-452 79 53				</a:t>
            </a:r>
            <a:r>
              <a:rPr lang="sv-SE" sz="2400" dirty="0"/>
              <a:t>08-452 78 </a:t>
            </a:r>
            <a:r>
              <a:rPr lang="sv-SE" dirty="0"/>
              <a:t>31				</a:t>
            </a:r>
            <a:r>
              <a:rPr lang="sv-SE" sz="2400" dirty="0"/>
              <a:t/>
            </a:r>
            <a:br>
              <a:rPr lang="sv-SE" sz="2400" dirty="0"/>
            </a:br>
            <a:r>
              <a:rPr lang="sv-SE" dirty="0">
                <a:hlinkClick r:id="rId3"/>
              </a:rPr>
              <a:t>zophia.mellgren@skr.se</a:t>
            </a:r>
            <a:r>
              <a:rPr lang="sv-SE" dirty="0"/>
              <a:t> 			</a:t>
            </a:r>
            <a:r>
              <a:rPr lang="sv-SE" dirty="0">
                <a:hlinkClick r:id="rId4"/>
              </a:rPr>
              <a:t>mikael.malm@skr.se</a:t>
            </a:r>
            <a:r>
              <a:rPr lang="sv-SE" sz="2400" dirty="0"/>
              <a:t>			</a:t>
            </a:r>
            <a:endParaRPr lang="sv-SE" dirty="0"/>
          </a:p>
          <a:p>
            <a:pPr marL="30163" indent="0">
              <a:buNone/>
            </a:pPr>
            <a:endParaRPr lang="sv-SE" sz="2400" dirty="0"/>
          </a:p>
          <a:p>
            <a:pPr marL="30163" indent="0">
              <a:buNone/>
            </a:pPr>
            <a:endParaRPr lang="sv-SE" sz="2400" dirty="0"/>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Avdelningen för vård och omsorg</a:t>
            </a:r>
          </a:p>
        </p:txBody>
      </p:sp>
      <p:sp>
        <p:nvSpPr>
          <p:cNvPr id="8" name="Platshållare för bildnumm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Platshållare för datum 10">
            <a:extLst>
              <a:ext uri="{FF2B5EF4-FFF2-40B4-BE49-F238E27FC236}">
                <a16:creationId xmlns:a16="http://schemas.microsoft.com/office/drawing/2014/main" id="{E380F79E-222A-4C6E-BED6-745226B9CA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2022-10-13</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86ACD007-E773-510C-A8C6-D45CA95599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51200" y="3667421"/>
            <a:ext cx="4734560" cy="2454434"/>
          </a:xfrm>
          <a:prstGeom prst="rect">
            <a:avLst/>
          </a:prstGeom>
        </p:spPr>
      </p:pic>
    </p:spTree>
    <p:extLst>
      <p:ext uri="{BB962C8B-B14F-4D97-AF65-F5344CB8AC3E}">
        <p14:creationId xmlns:p14="http://schemas.microsoft.com/office/powerpoint/2010/main" val="22729944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p:txBody>
          <a:bodyPr/>
          <a:lstStyle/>
          <a:p>
            <a:r>
              <a:rPr lang="sv-SE"/>
              <a:t>Fokusområden 2023</a:t>
            </a:r>
            <a:br>
              <a:rPr lang="sv-SE"/>
            </a:br>
            <a:r>
              <a:rPr lang="sv-SE"/>
              <a:t>BoU-nätverket</a:t>
            </a:r>
          </a:p>
        </p:txBody>
      </p:sp>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adec="http://schemas.microsoft.com/office/drawing/2017/decorative" xmlns="" val="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926032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AB3501F-E9C7-3516-0CAE-147E4B1A4D7A}"/>
              </a:ext>
            </a:extLst>
          </p:cNvPr>
          <p:cNvSpPr>
            <a:spLocks noGrp="1"/>
          </p:cNvSpPr>
          <p:nvPr>
            <p:ph type="title"/>
          </p:nvPr>
        </p:nvSpPr>
        <p:spPr>
          <a:xfrm>
            <a:off x="664232" y="874602"/>
            <a:ext cx="9609825" cy="1231392"/>
          </a:xfrm>
        </p:spPr>
        <p:txBody>
          <a:bodyPr/>
          <a:lstStyle/>
          <a:p>
            <a:r>
              <a:rPr lang="sv-SE" sz="3200" dirty="0"/>
              <a:t>Övergripande utgångspunkter</a:t>
            </a:r>
          </a:p>
        </p:txBody>
      </p:sp>
      <p:pic>
        <p:nvPicPr>
          <p:cNvPr id="4" name="Bildobjekt 3">
            <a:extLst>
              <a:ext uri="{FF2B5EF4-FFF2-40B4-BE49-F238E27FC236}">
                <a16:creationId xmlns:a16="http://schemas.microsoft.com/office/drawing/2014/main" id="{BFA315E6-58D4-9E36-B6C6-8863952B4047}"/>
              </a:ext>
            </a:extLst>
          </p:cNvPr>
          <p:cNvPicPr>
            <a:picLocks noChangeAspect="1"/>
          </p:cNvPicPr>
          <p:nvPr/>
        </p:nvPicPr>
        <p:blipFill>
          <a:blip r:embed="rId3"/>
          <a:stretch>
            <a:fillRect/>
          </a:stretch>
        </p:blipFill>
        <p:spPr>
          <a:xfrm>
            <a:off x="664232" y="1826861"/>
            <a:ext cx="9685772" cy="2398630"/>
          </a:xfrm>
          <a:prstGeom prst="rect">
            <a:avLst/>
          </a:prstGeom>
        </p:spPr>
      </p:pic>
    </p:spTree>
    <p:extLst>
      <p:ext uri="{BB962C8B-B14F-4D97-AF65-F5344CB8AC3E}">
        <p14:creationId xmlns:p14="http://schemas.microsoft.com/office/powerpoint/2010/main" val="16764670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3">
            <a:extLst>
              <a:ext uri="{FF2B5EF4-FFF2-40B4-BE49-F238E27FC236}">
                <a16:creationId xmlns:a16="http://schemas.microsoft.com/office/drawing/2014/main" id="{65E82F03-6A27-CF91-D120-C8730975C5D1}"/>
              </a:ext>
            </a:extLst>
          </p:cNvPr>
          <p:cNvPicPr>
            <a:picLocks noChangeAspect="1"/>
          </p:cNvPicPr>
          <p:nvPr/>
        </p:nvPicPr>
        <p:blipFill>
          <a:blip r:embed="rId2"/>
          <a:stretch>
            <a:fillRect/>
          </a:stretch>
        </p:blipFill>
        <p:spPr>
          <a:xfrm>
            <a:off x="1343026" y="1295401"/>
            <a:ext cx="8172450" cy="4302920"/>
          </a:xfrm>
          <a:prstGeom prst="rect">
            <a:avLst/>
          </a:prstGeom>
        </p:spPr>
      </p:pic>
    </p:spTree>
    <p:extLst>
      <p:ext uri="{BB962C8B-B14F-4D97-AF65-F5344CB8AC3E}">
        <p14:creationId xmlns:p14="http://schemas.microsoft.com/office/powerpoint/2010/main" val="23604512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985C9A7A-511B-A024-F80D-0F7DF5253E09}"/>
              </a:ext>
            </a:extLst>
          </p:cNvPr>
          <p:cNvSpPr>
            <a:spLocks noGrp="1"/>
          </p:cNvSpPr>
          <p:nvPr>
            <p:ph idx="1"/>
          </p:nvPr>
        </p:nvSpPr>
        <p:spPr>
          <a:xfrm>
            <a:off x="455802" y="335083"/>
            <a:ext cx="10465627" cy="539820"/>
          </a:xfrm>
        </p:spPr>
        <p:txBody>
          <a:bodyPr/>
          <a:lstStyle/>
          <a:p>
            <a:pPr marL="30163" indent="0">
              <a:lnSpc>
                <a:spcPct val="107000"/>
              </a:lnSpc>
              <a:spcAft>
                <a:spcPts val="800"/>
              </a:spcAft>
              <a:buNone/>
            </a:pPr>
            <a:r>
              <a:rPr lang="sv-SE" sz="3200" b="1">
                <a:effectLst/>
                <a:latin typeface="+mj-lt"/>
                <a:ea typeface="Calibri" panose="020F0502020204030204" pitchFamily="34" charset="0"/>
                <a:cs typeface="Times New Roman" panose="02020603050405020304" pitchFamily="18" charset="0"/>
              </a:rPr>
              <a:t>Resultatet av post it-lapparna.</a:t>
            </a:r>
          </a:p>
        </p:txBody>
      </p:sp>
      <p:pic>
        <p:nvPicPr>
          <p:cNvPr id="4" name="Bildobjekt 3">
            <a:extLst>
              <a:ext uri="{FF2B5EF4-FFF2-40B4-BE49-F238E27FC236}">
                <a16:creationId xmlns:a16="http://schemas.microsoft.com/office/drawing/2014/main" id="{7C127F93-A612-ACC0-9E2D-B9FDCC16ADF1}"/>
              </a:ext>
            </a:extLst>
          </p:cNvPr>
          <p:cNvPicPr>
            <a:picLocks noChangeAspect="1"/>
          </p:cNvPicPr>
          <p:nvPr/>
        </p:nvPicPr>
        <p:blipFill>
          <a:blip r:embed="rId3"/>
          <a:stretch>
            <a:fillRect/>
          </a:stretch>
        </p:blipFill>
        <p:spPr>
          <a:xfrm>
            <a:off x="455802" y="1183431"/>
            <a:ext cx="4568771" cy="4977109"/>
          </a:xfrm>
          <a:prstGeom prst="rect">
            <a:avLst/>
          </a:prstGeom>
        </p:spPr>
      </p:pic>
      <p:pic>
        <p:nvPicPr>
          <p:cNvPr id="2" name="Bildobjekt 1">
            <a:extLst>
              <a:ext uri="{FF2B5EF4-FFF2-40B4-BE49-F238E27FC236}">
                <a16:creationId xmlns:a16="http://schemas.microsoft.com/office/drawing/2014/main" id="{EA7B7F44-2E96-EC67-3985-A74D594E5BD7}"/>
              </a:ext>
            </a:extLst>
          </p:cNvPr>
          <p:cNvPicPr>
            <a:picLocks noChangeAspect="1"/>
          </p:cNvPicPr>
          <p:nvPr/>
        </p:nvPicPr>
        <p:blipFill>
          <a:blip r:embed="rId4"/>
          <a:stretch>
            <a:fillRect/>
          </a:stretch>
        </p:blipFill>
        <p:spPr>
          <a:xfrm>
            <a:off x="5651691" y="1069682"/>
            <a:ext cx="6297424" cy="5183325"/>
          </a:xfrm>
          <a:prstGeom prst="rect">
            <a:avLst/>
          </a:prstGeom>
        </p:spPr>
      </p:pic>
    </p:spTree>
    <p:extLst>
      <p:ext uri="{BB962C8B-B14F-4D97-AF65-F5344CB8AC3E}">
        <p14:creationId xmlns:p14="http://schemas.microsoft.com/office/powerpoint/2010/main" val="7136101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D0574D-E022-1E2F-F70E-C7EEFABE65FF}"/>
              </a:ext>
            </a:extLst>
          </p:cNvPr>
          <p:cNvSpPr>
            <a:spLocks noGrp="1"/>
          </p:cNvSpPr>
          <p:nvPr>
            <p:ph type="title"/>
          </p:nvPr>
        </p:nvSpPr>
        <p:spPr>
          <a:xfrm>
            <a:off x="218163" y="422540"/>
            <a:ext cx="9609825" cy="1231392"/>
          </a:xfrm>
        </p:spPr>
        <p:txBody>
          <a:bodyPr/>
          <a:lstStyle/>
          <a:p>
            <a:r>
              <a:rPr lang="sv-SE" sz="3200"/>
              <a:t>Förslag till fokusområden 2023</a:t>
            </a:r>
          </a:p>
        </p:txBody>
      </p:sp>
      <p:pic>
        <p:nvPicPr>
          <p:cNvPr id="5" name="Bildobjekt 4">
            <a:extLst>
              <a:ext uri="{FF2B5EF4-FFF2-40B4-BE49-F238E27FC236}">
                <a16:creationId xmlns:a16="http://schemas.microsoft.com/office/drawing/2014/main" id="{DC2D9D2F-62EB-CCA9-232B-FA22B331AA02}"/>
              </a:ext>
            </a:extLst>
          </p:cNvPr>
          <p:cNvPicPr>
            <a:picLocks noChangeAspect="1"/>
          </p:cNvPicPr>
          <p:nvPr/>
        </p:nvPicPr>
        <p:blipFill>
          <a:blip r:embed="rId3"/>
          <a:stretch>
            <a:fillRect/>
          </a:stretch>
        </p:blipFill>
        <p:spPr>
          <a:xfrm>
            <a:off x="1410788" y="1038236"/>
            <a:ext cx="8974184" cy="4872531"/>
          </a:xfrm>
          <a:prstGeom prst="rect">
            <a:avLst/>
          </a:prstGeom>
        </p:spPr>
      </p:pic>
    </p:spTree>
    <p:extLst>
      <p:ext uri="{BB962C8B-B14F-4D97-AF65-F5344CB8AC3E}">
        <p14:creationId xmlns:p14="http://schemas.microsoft.com/office/powerpoint/2010/main" val="26873265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152004-18D2-7498-395F-A0E2FBB62BC0}"/>
              </a:ext>
            </a:extLst>
          </p:cNvPr>
          <p:cNvSpPr>
            <a:spLocks noGrp="1"/>
          </p:cNvSpPr>
          <p:nvPr>
            <p:ph type="title"/>
          </p:nvPr>
        </p:nvSpPr>
        <p:spPr/>
        <p:txBody>
          <a:bodyPr/>
          <a:lstStyle/>
          <a:p>
            <a:r>
              <a:rPr lang="sv-SE" dirty="0"/>
              <a:t>Nätverksträffar 2023</a:t>
            </a:r>
          </a:p>
        </p:txBody>
      </p:sp>
      <p:sp>
        <p:nvSpPr>
          <p:cNvPr id="3" name="Platshållare för innehåll 2">
            <a:extLst>
              <a:ext uri="{FF2B5EF4-FFF2-40B4-BE49-F238E27FC236}">
                <a16:creationId xmlns:a16="http://schemas.microsoft.com/office/drawing/2014/main" id="{48771DDB-B2D9-359E-106D-FD4028BE6E48}"/>
              </a:ext>
            </a:extLst>
          </p:cNvPr>
          <p:cNvSpPr>
            <a:spLocks noGrp="1"/>
          </p:cNvSpPr>
          <p:nvPr>
            <p:ph idx="1"/>
          </p:nvPr>
        </p:nvSpPr>
        <p:spPr/>
        <p:txBody>
          <a:bodyPr/>
          <a:lstStyle/>
          <a:p>
            <a:pPr marL="30163" indent="0">
              <a:buNone/>
            </a:pPr>
            <a:r>
              <a:rPr lang="sv-SE" b="1" dirty="0"/>
              <a:t>7 februari digitalt – tema metoder och insatser samt </a:t>
            </a:r>
            <a:r>
              <a:rPr lang="sv-SE" b="1" dirty="0" err="1"/>
              <a:t>komptetens</a:t>
            </a:r>
            <a:endParaRPr lang="sv-SE" b="1" dirty="0"/>
          </a:p>
          <a:p>
            <a:pPr>
              <a:buFont typeface="Wingdings" panose="05000000000000000000" pitchFamily="2" charset="2"/>
              <a:buChar char="Ø"/>
            </a:pPr>
            <a:endParaRPr lang="sv-SE" b="1" dirty="0"/>
          </a:p>
          <a:p>
            <a:pPr marL="30163" indent="0">
              <a:buNone/>
            </a:pPr>
            <a:r>
              <a:rPr lang="sv-SE" b="1" dirty="0"/>
              <a:t>8 - 9 maj – tema samverkan, förebyggande och tidiga insatser</a:t>
            </a:r>
          </a:p>
          <a:p>
            <a:pPr marL="30163" indent="0">
              <a:buNone/>
            </a:pPr>
            <a:endParaRPr lang="sv-SE" b="1" dirty="0"/>
          </a:p>
          <a:p>
            <a:pPr marL="30163" indent="0">
              <a:buNone/>
            </a:pPr>
            <a:r>
              <a:rPr lang="sv-SE" b="1" dirty="0"/>
              <a:t>13 september digitalt</a:t>
            </a:r>
          </a:p>
          <a:p>
            <a:pPr marL="30163" indent="0">
              <a:buNone/>
            </a:pPr>
            <a:endParaRPr lang="sv-SE" b="1" dirty="0"/>
          </a:p>
          <a:p>
            <a:pPr marL="30163" indent="0">
              <a:buNone/>
            </a:pPr>
            <a:r>
              <a:rPr lang="sv-SE" b="1" dirty="0"/>
              <a:t>7 - 8 november</a:t>
            </a:r>
          </a:p>
          <a:p>
            <a:pPr marL="30163" indent="0">
              <a:buNone/>
            </a:pPr>
            <a:endParaRPr lang="sv-SE" b="1" dirty="0"/>
          </a:p>
          <a:p>
            <a:pPr marL="30163" indent="0">
              <a:buNone/>
            </a:pPr>
            <a:r>
              <a:rPr lang="sv-SE" b="1" dirty="0"/>
              <a:t> </a:t>
            </a:r>
          </a:p>
          <a:p>
            <a:pPr marL="30163" indent="0">
              <a:buNone/>
            </a:pPr>
            <a:endParaRPr lang="sv-SE" b="1" dirty="0"/>
          </a:p>
          <a:p>
            <a:pPr marL="30163" indent="0">
              <a:buNone/>
            </a:pPr>
            <a:endParaRPr lang="sv-SE" b="1" dirty="0"/>
          </a:p>
          <a:p>
            <a:pPr marL="30163" indent="0">
              <a:buNone/>
            </a:pPr>
            <a:endParaRPr lang="sv-SE" dirty="0"/>
          </a:p>
        </p:txBody>
      </p:sp>
    </p:spTree>
    <p:extLst>
      <p:ext uri="{BB962C8B-B14F-4D97-AF65-F5344CB8AC3E}">
        <p14:creationId xmlns:p14="http://schemas.microsoft.com/office/powerpoint/2010/main" val="275581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4294967295"/>
          </p:nvPr>
        </p:nvSpPr>
        <p:spPr>
          <a:xfrm>
            <a:off x="723331" y="1677971"/>
            <a:ext cx="10515600" cy="4481513"/>
          </a:xfrm>
        </p:spPr>
        <p:txBody>
          <a:bodyPr>
            <a:normAutofit/>
          </a:bodyPr>
          <a:lstStyle/>
          <a:p>
            <a:pPr marL="0" indent="0">
              <a:buNone/>
            </a:pPr>
            <a:r>
              <a:rPr lang="sv-SE" dirty="0">
                <a:cs typeface="Cordia New" panose="020B0304020202020204" pitchFamily="34" charset="-34"/>
              </a:rPr>
              <a:t>Tester sker i ledning av lokala testledare</a:t>
            </a:r>
            <a:br>
              <a:rPr lang="sv-SE" dirty="0">
                <a:cs typeface="Cordia New" panose="020B0304020202020204" pitchFamily="34" charset="-34"/>
              </a:rPr>
            </a:br>
            <a:endParaRPr lang="sv-SE" dirty="0">
              <a:cs typeface="Cordia New" panose="020B0304020202020204" pitchFamily="34" charset="-34"/>
            </a:endParaRPr>
          </a:p>
          <a:p>
            <a:r>
              <a:rPr lang="sv-SE" sz="2400" dirty="0">
                <a:cs typeface="Cordia New" panose="020B0304020202020204" pitchFamily="34" charset="-34"/>
              </a:rPr>
              <a:t>Kommunerna i Göteborgsregionen utser testledare inom vård- och omsorg </a:t>
            </a:r>
          </a:p>
          <a:p>
            <a:r>
              <a:rPr lang="sv-SE" sz="2400" dirty="0"/>
              <a:t>Minst en testledare i varje kommun (13 kommuner)</a:t>
            </a:r>
          </a:p>
          <a:p>
            <a:r>
              <a:rPr lang="sv-SE" sz="2400" dirty="0"/>
              <a:t>Avsätter ca 25% i projektet</a:t>
            </a:r>
          </a:p>
          <a:p>
            <a:r>
              <a:rPr lang="sv-SE" sz="2400" dirty="0"/>
              <a:t>Olika funktioner; operativ- och strategisk nivå </a:t>
            </a:r>
          </a:p>
          <a:p>
            <a:endParaRPr lang="sv-SE" sz="2400" dirty="0"/>
          </a:p>
          <a:p>
            <a:pPr marL="0" indent="0">
              <a:buNone/>
            </a:pPr>
            <a:r>
              <a:rPr lang="sv-SE" sz="2400" dirty="0"/>
              <a:t>Testledarna är ”spindeln i nätet” i sin kommun</a:t>
            </a:r>
          </a:p>
          <a:p>
            <a:endParaRPr lang="sv-SE" sz="4000" dirty="0">
              <a:latin typeface="Cordia New" panose="020B0304020202020204" pitchFamily="34" charset="-34"/>
              <a:cs typeface="Cordia New" panose="020B0304020202020204" pitchFamily="34" charset="-34"/>
            </a:endParaRPr>
          </a:p>
        </p:txBody>
      </p:sp>
      <p:pic>
        <p:nvPicPr>
          <p:cNvPr id="4" name="Bild 3">
            <a:extLst>
              <a:ext uri="{FF2B5EF4-FFF2-40B4-BE49-F238E27FC236}">
                <a16:creationId xmlns:a16="http://schemas.microsoft.com/office/drawing/2014/main" id="{679017CA-BB60-4D38-92B6-119759B3CFD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91241" y="327429"/>
            <a:ext cx="2464737" cy="1350542"/>
          </a:xfrm>
          <a:prstGeom prst="rect">
            <a:avLst/>
          </a:prstGeom>
        </p:spPr>
      </p:pic>
      <p:sp>
        <p:nvSpPr>
          <p:cNvPr id="8" name="Rubrik 1">
            <a:extLst>
              <a:ext uri="{FF2B5EF4-FFF2-40B4-BE49-F238E27FC236}">
                <a16:creationId xmlns:a16="http://schemas.microsoft.com/office/drawing/2014/main" id="{A7847685-F028-4291-9961-B1DE9B5E1032}"/>
              </a:ext>
            </a:extLst>
          </p:cNvPr>
          <p:cNvSpPr txBox="1">
            <a:spLocks/>
          </p:cNvSpPr>
          <p:nvPr/>
        </p:nvSpPr>
        <p:spPr>
          <a:xfrm>
            <a:off x="611610" y="528847"/>
            <a:ext cx="8508005" cy="9700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kern="1200">
                <a:solidFill>
                  <a:schemeClr val="tx1"/>
                </a:solidFill>
                <a:latin typeface="Bodoni MT Black" panose="02070A030806060202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800" b="0" i="0" u="none" strike="noStrike" kern="1200" cap="none" spc="0" normalizeH="0" baseline="0" noProof="0">
                <a:ln>
                  <a:noFill/>
                </a:ln>
                <a:solidFill>
                  <a:prstClr val="black"/>
                </a:solidFill>
                <a:effectLst/>
                <a:uLnTx/>
                <a:uFillTx/>
                <a:latin typeface="Playfair Display" panose="020B0604020202020204" charset="0"/>
                <a:ea typeface="+mj-ea"/>
                <a:cs typeface="Playfair Display" panose="020B0604020202020204" charset="0"/>
              </a:rPr>
              <a:t>Testledare</a:t>
            </a:r>
          </a:p>
        </p:txBody>
      </p:sp>
    </p:spTree>
    <p:extLst>
      <p:ext uri="{BB962C8B-B14F-4D97-AF65-F5344CB8AC3E}">
        <p14:creationId xmlns:p14="http://schemas.microsoft.com/office/powerpoint/2010/main" val="23702404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701397" y="689089"/>
            <a:ext cx="9608400" cy="1966912"/>
          </a:xfrm>
        </p:spPr>
        <p:txBody>
          <a:bodyPr/>
          <a:lstStyle/>
          <a:p>
            <a:r>
              <a:rPr lang="sv-SE" dirty="0"/>
              <a:t>RSS Nätverk Äldre och kommunal hälso- och sjukvård</a:t>
            </a:r>
            <a:br>
              <a:rPr lang="sv-SE" dirty="0"/>
            </a:br>
            <a:r>
              <a:rPr lang="sv-SE" dirty="0"/>
              <a:t/>
            </a:r>
            <a:br>
              <a:rPr lang="sv-SE" dirty="0"/>
            </a:br>
            <a:r>
              <a:rPr lang="sv-SE" sz="4400" dirty="0"/>
              <a:t>Fokusområden 2023</a:t>
            </a:r>
            <a:endParaRPr lang="sv-SE" dirty="0"/>
          </a:p>
        </p:txBody>
      </p:sp>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adec="http://schemas.microsoft.com/office/drawing/2017/decorative" xmlns="" val="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42316699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4" y="874602"/>
            <a:ext cx="5326992" cy="1228518"/>
          </a:xfrm>
        </p:spPr>
        <p:txBody>
          <a:bodyPr anchor="t">
            <a:normAutofit/>
          </a:bodyPr>
          <a:lstStyle/>
          <a:p>
            <a:r>
              <a:rPr lang="sv-SE" sz="3700"/>
              <a:t>Kompetensförsörjning inom äldreomsorgen</a:t>
            </a: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sz="half" idx="1"/>
          </p:nvPr>
        </p:nvSpPr>
        <p:spPr>
          <a:xfrm>
            <a:off x="666000" y="2494800"/>
            <a:ext cx="5325226" cy="3740400"/>
          </a:xfrm>
        </p:spPr>
        <p:txBody>
          <a:bodyPr>
            <a:normAutofit/>
          </a:bodyPr>
          <a:lstStyle/>
          <a:p>
            <a:r>
              <a:rPr lang="sv-SE" dirty="0"/>
              <a:t>Förnya, behålla och utveckla kompetens</a:t>
            </a:r>
          </a:p>
          <a:p>
            <a:r>
              <a:rPr lang="sv-SE" dirty="0"/>
              <a:t>Stärk ledarskapet</a:t>
            </a:r>
          </a:p>
          <a:p>
            <a:r>
              <a:rPr lang="sv-SE" dirty="0"/>
              <a:t>Ta tillvara ny teknik</a:t>
            </a:r>
          </a:p>
          <a:p>
            <a:pPr marL="30163" indent="0">
              <a:buNone/>
            </a:pPr>
            <a:endParaRPr lang="sv-SE" dirty="0"/>
          </a:p>
          <a:p>
            <a:pPr marL="30163" indent="0">
              <a:buNone/>
            </a:pPr>
            <a:r>
              <a:rPr lang="sv-SE" dirty="0"/>
              <a:t>Arbetsgrupp planerad och startar upp inom kort. </a:t>
            </a:r>
          </a:p>
        </p:txBody>
      </p:sp>
      <p:pic>
        <p:nvPicPr>
          <p:cNvPr id="6" name="Bild 5" descr="En egen robot">
            <a:extLst>
              <a:ext uri="{FF2B5EF4-FFF2-40B4-BE49-F238E27FC236}">
                <a16:creationId xmlns:a16="http://schemas.microsoft.com/office/drawing/2014/main" id="{49FDCEB8-6260-31B7-49F3-D014CE55791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95999" y="1468738"/>
            <a:ext cx="4172325" cy="4172325"/>
          </a:xfrm>
          <a:prstGeom prst="rect">
            <a:avLst/>
          </a:prstGeom>
        </p:spPr>
      </p:pic>
    </p:spTree>
    <p:extLst>
      <p:ext uri="{BB962C8B-B14F-4D97-AF65-F5344CB8AC3E}">
        <p14:creationId xmlns:p14="http://schemas.microsoft.com/office/powerpoint/2010/main" val="36081147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Stärka förmågan att erbjuda en kunskapsbaserad verksamhet</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p:txBody>
          <a:bodyPr/>
          <a:lstStyle/>
          <a:p>
            <a:r>
              <a:rPr lang="sv-SE" dirty="0"/>
              <a:t>Följa diskussionerna och utvecklingen av </a:t>
            </a:r>
            <a:r>
              <a:rPr lang="sv-SE" dirty="0" err="1"/>
              <a:t>ev</a:t>
            </a:r>
            <a:r>
              <a:rPr lang="sv-SE" dirty="0"/>
              <a:t> ny socialtjänstlag</a:t>
            </a:r>
          </a:p>
          <a:p>
            <a:r>
              <a:rPr lang="sv-SE" dirty="0"/>
              <a:t>Bidra till att hålla kommunerna informerade om vad som händer inom ramen för omställningen till en mer förebyggande och kunskapsbaserad socialtjänst.</a:t>
            </a:r>
          </a:p>
          <a:p>
            <a:r>
              <a:rPr lang="sv-SE" dirty="0"/>
              <a:t>Följa hur förslag gällande äldreomsorgslag och stärkt medicinsk kompetens i kommuner påverkar området.</a:t>
            </a:r>
          </a:p>
          <a:p>
            <a:r>
              <a:rPr lang="sv-SE" dirty="0"/>
              <a:t>Sprida, ge information och input till varandra gällande utvecklingsarbeten/forskningsuppdrag i länen. </a:t>
            </a:r>
          </a:p>
        </p:txBody>
      </p:sp>
    </p:spTree>
    <p:extLst>
      <p:ext uri="{BB962C8B-B14F-4D97-AF65-F5344CB8AC3E}">
        <p14:creationId xmlns:p14="http://schemas.microsoft.com/office/powerpoint/2010/main" val="30818357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821690-69F8-181C-08D4-7A9EDCDC16B9}"/>
              </a:ext>
            </a:extLst>
          </p:cNvPr>
          <p:cNvSpPr>
            <a:spLocks noGrp="1"/>
          </p:cNvSpPr>
          <p:nvPr>
            <p:ph type="title"/>
          </p:nvPr>
        </p:nvSpPr>
        <p:spPr/>
        <p:txBody>
          <a:bodyPr/>
          <a:lstStyle/>
          <a:p>
            <a:r>
              <a:rPr lang="sv-SE" dirty="0"/>
              <a:t>Stärkt kommunal vård och omsorg i omställningen till nära vård. </a:t>
            </a:r>
          </a:p>
        </p:txBody>
      </p:sp>
      <p:sp>
        <p:nvSpPr>
          <p:cNvPr id="3" name="Platshållare för innehåll 2">
            <a:extLst>
              <a:ext uri="{FF2B5EF4-FFF2-40B4-BE49-F238E27FC236}">
                <a16:creationId xmlns:a16="http://schemas.microsoft.com/office/drawing/2014/main" id="{321DEA13-D000-5A67-ADCC-8EF9B27F48A8}"/>
              </a:ext>
            </a:extLst>
          </p:cNvPr>
          <p:cNvSpPr>
            <a:spLocks noGrp="1"/>
          </p:cNvSpPr>
          <p:nvPr>
            <p:ph idx="1"/>
          </p:nvPr>
        </p:nvSpPr>
        <p:spPr/>
        <p:txBody>
          <a:bodyPr/>
          <a:lstStyle/>
          <a:p>
            <a:r>
              <a:rPr lang="sv-SE" dirty="0"/>
              <a:t>Stödja och stärka den kommunala hälso-sjukvården, internt i kommunerna (kommunala primärvården)</a:t>
            </a:r>
          </a:p>
          <a:p>
            <a:r>
              <a:rPr lang="sv-SE" dirty="0"/>
              <a:t>Stödja kommunerna i det hälsofrämjande och förebyggande arbetet</a:t>
            </a:r>
          </a:p>
          <a:p>
            <a:endParaRPr lang="sv-SE" dirty="0"/>
          </a:p>
          <a:p>
            <a:pPr marL="30163" indent="0">
              <a:buNone/>
            </a:pPr>
            <a:r>
              <a:rPr lang="sv-SE" dirty="0"/>
              <a:t>Arbetsgrupp tillsätts för att definiera vad som är specifikt för den kommunala primärvården och för att få en gemensam bild på lokal/regional och nationell nivå. Detta sker i samverkan </a:t>
            </a:r>
            <a:r>
              <a:rPr lang="sv-SE"/>
              <a:t>med kontaktpersoner MAS/MAR.</a:t>
            </a:r>
          </a:p>
        </p:txBody>
      </p:sp>
    </p:spTree>
    <p:extLst>
      <p:ext uri="{BB962C8B-B14F-4D97-AF65-F5344CB8AC3E}">
        <p14:creationId xmlns:p14="http://schemas.microsoft.com/office/powerpoint/2010/main" val="3076705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34FB88-8B14-4ACE-94A0-0D0C2AB87110}"/>
              </a:ext>
            </a:extLst>
          </p:cNvPr>
          <p:cNvSpPr>
            <a:spLocks noGrp="1"/>
          </p:cNvSpPr>
          <p:nvPr>
            <p:ph type="title"/>
          </p:nvPr>
        </p:nvSpPr>
        <p:spPr>
          <a:xfrm>
            <a:off x="703475" y="189197"/>
            <a:ext cx="9609825" cy="1231392"/>
          </a:xfrm>
        </p:spPr>
        <p:txBody>
          <a:bodyPr/>
          <a:lstStyle/>
          <a:p>
            <a:r>
              <a:rPr lang="sv-SE" dirty="0">
                <a:ea typeface="+mj-lt"/>
                <a:cs typeface="+mj-lt"/>
              </a:rPr>
              <a:t>Målområden RSS - kvinnofrid </a:t>
            </a:r>
            <a:endParaRPr lang="sv-SE" dirty="0"/>
          </a:p>
        </p:txBody>
      </p:sp>
      <p:sp>
        <p:nvSpPr>
          <p:cNvPr id="7" name="Ellips 6"/>
          <p:cNvSpPr/>
          <p:nvPr/>
        </p:nvSpPr>
        <p:spPr>
          <a:xfrm>
            <a:off x="32923" y="1351177"/>
            <a:ext cx="3368233" cy="292409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Stödja/Utveckla arbetet mot HRV</a:t>
            </a:r>
          </a:p>
        </p:txBody>
      </p:sp>
      <p:sp>
        <p:nvSpPr>
          <p:cNvPr id="8" name="Platshållare för innehåll 7"/>
          <p:cNvSpPr>
            <a:spLocks noGrp="1"/>
          </p:cNvSpPr>
          <p:nvPr>
            <p:ph idx="1"/>
          </p:nvPr>
        </p:nvSpPr>
        <p:spPr>
          <a:xfrm>
            <a:off x="2898343" y="1351177"/>
            <a:ext cx="3368233" cy="299351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163" indent="0" algn="ctr">
              <a:buNone/>
            </a:pPr>
            <a:r>
              <a:rPr lang="sv-SE" sz="2000" dirty="0">
                <a:solidFill>
                  <a:schemeClr val="tx1"/>
                </a:solidFill>
              </a:rPr>
              <a:t>Integrera kvinnofridsområdet inom ordinarie RSS -struktur</a:t>
            </a:r>
          </a:p>
        </p:txBody>
      </p:sp>
      <p:sp>
        <p:nvSpPr>
          <p:cNvPr id="10" name="Platshållare för innehåll 7"/>
          <p:cNvSpPr txBox="1">
            <a:spLocks/>
          </p:cNvSpPr>
          <p:nvPr/>
        </p:nvSpPr>
        <p:spPr>
          <a:xfrm>
            <a:off x="5934339" y="1165982"/>
            <a:ext cx="3368233" cy="3178706"/>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lt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lt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lt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lt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0163" marR="0" lvl="0" indent="0" algn="ctr"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Stödja/utveckla arbetet med  kvinnofrid utifrån ett barnperspektiv</a:t>
            </a:r>
          </a:p>
        </p:txBody>
      </p:sp>
      <p:sp>
        <p:nvSpPr>
          <p:cNvPr id="11" name="Platshållare för innehåll 7"/>
          <p:cNvSpPr txBox="1">
            <a:spLocks/>
          </p:cNvSpPr>
          <p:nvPr/>
        </p:nvSpPr>
        <p:spPr>
          <a:xfrm>
            <a:off x="8799759" y="1165982"/>
            <a:ext cx="3368233" cy="3178706"/>
          </a:xfrm>
          <a:prstGeom prst="ellipse">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lt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lt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lt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lt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0163" marR="0" lvl="0" indent="0" algn="ctr"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Stödja/utveckla arbetet med SU -kvinnofrid</a:t>
            </a:r>
          </a:p>
        </p:txBody>
      </p:sp>
      <p:sp>
        <p:nvSpPr>
          <p:cNvPr id="3" name="Rektangel 2">
            <a:extLst>
              <a:ext uri="{FF2B5EF4-FFF2-40B4-BE49-F238E27FC236}">
                <a16:creationId xmlns:a16="http://schemas.microsoft.com/office/drawing/2014/main" id="{5477F6E8-F1AB-2387-95EA-A2C87DCDEF0F}"/>
              </a:ext>
            </a:extLst>
          </p:cNvPr>
          <p:cNvSpPr/>
          <p:nvPr/>
        </p:nvSpPr>
        <p:spPr>
          <a:xfrm>
            <a:off x="1388962" y="4705325"/>
            <a:ext cx="7789762" cy="1018572"/>
          </a:xfrm>
          <a:prstGeom prst="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Omställning till ny socialtjänst</a:t>
            </a:r>
          </a:p>
        </p:txBody>
      </p:sp>
    </p:spTree>
    <p:extLst>
      <p:ext uri="{BB962C8B-B14F-4D97-AF65-F5344CB8AC3E}">
        <p14:creationId xmlns:p14="http://schemas.microsoft.com/office/powerpoint/2010/main" val="7964914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p:txBody>
          <a:bodyPr/>
          <a:lstStyle/>
          <a:p>
            <a:r>
              <a:rPr lang="sv-SE" dirty="0"/>
              <a:t>Fokusområden Funk RSS</a:t>
            </a:r>
            <a:br>
              <a:rPr lang="sv-SE" dirty="0"/>
            </a:br>
            <a:r>
              <a:rPr lang="sv-SE" dirty="0"/>
              <a:t>2023</a:t>
            </a:r>
          </a:p>
        </p:txBody>
      </p:sp>
    </p:spTree>
    <p:extLst>
      <p:ext uri="{BB962C8B-B14F-4D97-AF65-F5344CB8AC3E}">
        <p14:creationId xmlns:p14="http://schemas.microsoft.com/office/powerpoint/2010/main" val="26082065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D4CD4BF-67DC-BD7B-1666-6DAE387DBB18}"/>
              </a:ext>
            </a:extLst>
          </p:cNvPr>
          <p:cNvSpPr>
            <a:spLocks noGrp="1"/>
          </p:cNvSpPr>
          <p:nvPr>
            <p:ph idx="1"/>
          </p:nvPr>
        </p:nvSpPr>
        <p:spPr>
          <a:xfrm>
            <a:off x="664232" y="2057052"/>
            <a:ext cx="9609825" cy="3926345"/>
          </a:xfrm>
        </p:spPr>
        <p:txBody>
          <a:bodyPr/>
          <a:lstStyle/>
          <a:p>
            <a:pPr algn="l">
              <a:buFont typeface="Arial" panose="020B0604020202020204" pitchFamily="34" charset="0"/>
              <a:buChar char="•"/>
            </a:pPr>
            <a:r>
              <a:rPr lang="sv-SE" b="0" i="0" dirty="0">
                <a:solidFill>
                  <a:srgbClr val="222222"/>
                </a:solidFill>
                <a:effectLst/>
                <a:latin typeface="open sans" panose="020B0606030504020204" pitchFamily="34" charset="0"/>
              </a:rPr>
              <a:t>Arbetsliv, ekonomisk trygghet (få fler personer ut i arbete)</a:t>
            </a:r>
          </a:p>
          <a:p>
            <a:pPr algn="l">
              <a:buFont typeface="Arial" panose="020B0604020202020204" pitchFamily="34" charset="0"/>
              <a:buChar char="•"/>
            </a:pPr>
            <a:r>
              <a:rPr lang="sv-SE" b="0" i="1" dirty="0">
                <a:solidFill>
                  <a:srgbClr val="222222"/>
                </a:solidFill>
                <a:effectLst/>
                <a:latin typeface="open sans" panose="020B0606030504020204" pitchFamily="34" charset="0"/>
              </a:rPr>
              <a:t>Brukarinflytande och delaktighet</a:t>
            </a:r>
          </a:p>
          <a:p>
            <a:pPr algn="l">
              <a:buFont typeface="Arial" panose="020B0604020202020204" pitchFamily="34" charset="0"/>
              <a:buChar char="•"/>
            </a:pPr>
            <a:r>
              <a:rPr lang="sv-SE" b="0" i="0" dirty="0">
                <a:solidFill>
                  <a:srgbClr val="222222"/>
                </a:solidFill>
                <a:effectLst/>
                <a:latin typeface="open sans" panose="020B0606030504020204" pitchFamily="34" charset="0"/>
              </a:rPr>
              <a:t>Digitalisering</a:t>
            </a:r>
          </a:p>
          <a:p>
            <a:pPr algn="l">
              <a:buFont typeface="Arial" panose="020B0604020202020204" pitchFamily="34" charset="0"/>
              <a:buChar char="•"/>
            </a:pPr>
            <a:r>
              <a:rPr lang="sv-SE" b="0" i="0" dirty="0">
                <a:solidFill>
                  <a:srgbClr val="222222"/>
                </a:solidFill>
                <a:effectLst/>
                <a:latin typeface="open sans" panose="020B0606030504020204" pitchFamily="34" charset="0"/>
              </a:rPr>
              <a:t>Jämlik vård och omsorg</a:t>
            </a:r>
          </a:p>
          <a:p>
            <a:pPr algn="l">
              <a:buFont typeface="Arial" panose="020B0604020202020204" pitchFamily="34" charset="0"/>
              <a:buChar char="•"/>
            </a:pPr>
            <a:r>
              <a:rPr lang="sv-SE" b="0" i="0" dirty="0">
                <a:solidFill>
                  <a:srgbClr val="222222"/>
                </a:solidFill>
                <a:effectLst/>
                <a:latin typeface="open sans" panose="020B0606030504020204" pitchFamily="34" charset="0"/>
              </a:rPr>
              <a:t>Kompetensförsörjning och rekrytering (hur klarar vi kompetensutmaningen?)</a:t>
            </a:r>
          </a:p>
          <a:p>
            <a:pPr algn="l">
              <a:buFont typeface="Arial" panose="020B0604020202020204" pitchFamily="34" charset="0"/>
              <a:buChar char="•"/>
            </a:pPr>
            <a:r>
              <a:rPr lang="sv-SE" b="0" i="0" dirty="0">
                <a:solidFill>
                  <a:srgbClr val="222222"/>
                </a:solidFill>
                <a:effectLst/>
                <a:latin typeface="open sans" panose="020B0606030504020204" pitchFamily="34" charset="0"/>
              </a:rPr>
              <a:t>Psykisk ohälsa och samsjuklighet</a:t>
            </a:r>
          </a:p>
          <a:p>
            <a:pPr algn="l">
              <a:buFont typeface="Arial" panose="020B0604020202020204" pitchFamily="34" charset="0"/>
              <a:buChar char="•"/>
            </a:pPr>
            <a:r>
              <a:rPr lang="sv-SE" b="0" i="0" dirty="0">
                <a:solidFill>
                  <a:srgbClr val="222222"/>
                </a:solidFill>
                <a:effectLst/>
                <a:latin typeface="open sans" panose="020B0606030504020204" pitchFamily="34" charset="0"/>
              </a:rPr>
              <a:t>Åldrande</a:t>
            </a:r>
          </a:p>
          <a:p>
            <a:endParaRPr lang="sv-SE" dirty="0"/>
          </a:p>
        </p:txBody>
      </p:sp>
      <p:sp>
        <p:nvSpPr>
          <p:cNvPr id="3" name="Rubrik 2">
            <a:extLst>
              <a:ext uri="{FF2B5EF4-FFF2-40B4-BE49-F238E27FC236}">
                <a16:creationId xmlns:a16="http://schemas.microsoft.com/office/drawing/2014/main" id="{5F6B9BCC-776B-B711-B712-2A5B5634E9CA}"/>
              </a:ext>
            </a:extLst>
          </p:cNvPr>
          <p:cNvSpPr>
            <a:spLocks noGrp="1"/>
          </p:cNvSpPr>
          <p:nvPr>
            <p:ph type="title"/>
          </p:nvPr>
        </p:nvSpPr>
        <p:spPr>
          <a:xfrm>
            <a:off x="664233" y="874602"/>
            <a:ext cx="9609825" cy="1020873"/>
          </a:xfrm>
        </p:spPr>
        <p:txBody>
          <a:bodyPr/>
          <a:lstStyle/>
          <a:p>
            <a:r>
              <a:rPr lang="sv-SE" dirty="0"/>
              <a:t>Prioriterade områden 2023</a:t>
            </a:r>
          </a:p>
        </p:txBody>
      </p:sp>
      <p:pic>
        <p:nvPicPr>
          <p:cNvPr id="5" name="Bild 4" descr="En pussel pjäs">
            <a:extLst>
              <a:ext uri="{FF2B5EF4-FFF2-40B4-BE49-F238E27FC236}">
                <a16:creationId xmlns:a16="http://schemas.microsoft.com/office/drawing/2014/main" id="{21419EF0-51D5-FDEA-2CF9-575212DC633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91120" y="1411397"/>
            <a:ext cx="4572000" cy="4572000"/>
          </a:xfrm>
          <a:prstGeom prst="rect">
            <a:avLst/>
          </a:prstGeom>
        </p:spPr>
      </p:pic>
    </p:spTree>
    <p:extLst>
      <p:ext uri="{BB962C8B-B14F-4D97-AF65-F5344CB8AC3E}">
        <p14:creationId xmlns:p14="http://schemas.microsoft.com/office/powerpoint/2010/main" val="5875848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01271F1-0FF6-5DC6-FE17-F55E779BCE4B}"/>
              </a:ext>
            </a:extLst>
          </p:cNvPr>
          <p:cNvSpPr>
            <a:spLocks noGrp="1"/>
          </p:cNvSpPr>
          <p:nvPr>
            <p:ph idx="1"/>
          </p:nvPr>
        </p:nvSpPr>
        <p:spPr>
          <a:xfrm>
            <a:off x="664233" y="2038003"/>
            <a:ext cx="9609825" cy="3738598"/>
          </a:xfrm>
        </p:spPr>
        <p:txBody>
          <a:bodyPr/>
          <a:lstStyle/>
          <a:p>
            <a:r>
              <a:rPr lang="sv-SE" dirty="0"/>
              <a:t>Ett tema per träff</a:t>
            </a:r>
          </a:p>
          <a:p>
            <a:r>
              <a:rPr lang="sv-SE" dirty="0"/>
              <a:t>En halvdag/månad (4-5 per termin)</a:t>
            </a:r>
          </a:p>
          <a:p>
            <a:r>
              <a:rPr lang="sv-SE" dirty="0"/>
              <a:t>1 fysisk träff /år</a:t>
            </a:r>
          </a:p>
          <a:p>
            <a:r>
              <a:rPr lang="sv-SE" dirty="0"/>
              <a:t>NKR, Yrkesresan, kompetenscenter </a:t>
            </a:r>
          </a:p>
          <a:p>
            <a:r>
              <a:rPr lang="sv-SE" dirty="0"/>
              <a:t>Kommunal hälso- och sjukvård</a:t>
            </a:r>
          </a:p>
        </p:txBody>
      </p:sp>
      <p:sp>
        <p:nvSpPr>
          <p:cNvPr id="3" name="Rubrik 2">
            <a:extLst>
              <a:ext uri="{FF2B5EF4-FFF2-40B4-BE49-F238E27FC236}">
                <a16:creationId xmlns:a16="http://schemas.microsoft.com/office/drawing/2014/main" id="{2422163A-3034-EBFA-7DEA-2E073A34823F}"/>
              </a:ext>
            </a:extLst>
          </p:cNvPr>
          <p:cNvSpPr>
            <a:spLocks noGrp="1"/>
          </p:cNvSpPr>
          <p:nvPr>
            <p:ph type="title"/>
          </p:nvPr>
        </p:nvSpPr>
        <p:spPr/>
        <p:txBody>
          <a:bodyPr/>
          <a:lstStyle/>
          <a:p>
            <a:r>
              <a:rPr lang="sv-SE" dirty="0"/>
              <a:t>Om nätverket	</a:t>
            </a:r>
          </a:p>
        </p:txBody>
      </p:sp>
      <p:pic>
        <p:nvPicPr>
          <p:cNvPr id="5" name="Bild 4" descr="Idé kontur">
            <a:extLst>
              <a:ext uri="{FF2B5EF4-FFF2-40B4-BE49-F238E27FC236}">
                <a16:creationId xmlns:a16="http://schemas.microsoft.com/office/drawing/2014/main" id="{3C810266-2560-809B-534A-607F963DA9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071359" y="1864457"/>
            <a:ext cx="2809875" cy="2809875"/>
          </a:xfrm>
          <a:prstGeom prst="rect">
            <a:avLst/>
          </a:prstGeom>
        </p:spPr>
      </p:pic>
    </p:spTree>
    <p:extLst>
      <p:ext uri="{BB962C8B-B14F-4D97-AF65-F5344CB8AC3E}">
        <p14:creationId xmlns:p14="http://schemas.microsoft.com/office/powerpoint/2010/main" val="25657129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1825390" y="677435"/>
            <a:ext cx="8384466" cy="1935138"/>
          </a:xfrm>
        </p:spPr>
        <p:txBody>
          <a:bodyPr/>
          <a:lstStyle/>
          <a:p>
            <a:r>
              <a:rPr lang="sv-SE" sz="3600" dirty="0"/>
              <a:t>Nätverket för regionalt stöd </a:t>
            </a:r>
            <a:br>
              <a:rPr lang="sv-SE" sz="3600" dirty="0"/>
            </a:br>
            <a:r>
              <a:rPr lang="sv-SE" sz="3600" dirty="0"/>
              <a:t>till uppföljning och analys </a:t>
            </a:r>
            <a:br>
              <a:rPr lang="sv-SE" sz="3600" dirty="0"/>
            </a:br>
            <a:r>
              <a:rPr lang="sv-SE" sz="3600" dirty="0"/>
              <a:t>- fokusområden 2023</a:t>
            </a:r>
          </a:p>
        </p:txBody>
      </p:sp>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adec="http://schemas.microsoft.com/office/drawing/2017/decorative" xmlns=""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pic>
        <p:nvPicPr>
          <p:cNvPr id="6" name="Bildobjekt 5" descr="En bild som visar text, rum, galleri&#10;&#10;Automatiskt genererad beskrivning">
            <a:extLst>
              <a:ext uri="{FF2B5EF4-FFF2-40B4-BE49-F238E27FC236}">
                <a16:creationId xmlns:a16="http://schemas.microsoft.com/office/drawing/2014/main" id="{2ACCE8D4-6985-DFF6-56E9-4D459375944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56265" y="2612573"/>
            <a:ext cx="3879469" cy="4119035"/>
          </a:xfrm>
          <a:prstGeom prst="rect">
            <a:avLst/>
          </a:prstGeom>
          <a:noFill/>
          <a:ln>
            <a:noFill/>
          </a:ln>
        </p:spPr>
      </p:pic>
    </p:spTree>
    <p:extLst>
      <p:ext uri="{BB962C8B-B14F-4D97-AF65-F5344CB8AC3E}">
        <p14:creationId xmlns:p14="http://schemas.microsoft.com/office/powerpoint/2010/main" val="16575289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3B210C57-CDA9-73AC-EA35-21A3FD8F6045}"/>
              </a:ext>
            </a:extLst>
          </p:cNvPr>
          <p:cNvSpPr>
            <a:spLocks noGrp="1"/>
          </p:cNvSpPr>
          <p:nvPr>
            <p:ph idx="1"/>
          </p:nvPr>
        </p:nvSpPr>
        <p:spPr>
          <a:xfrm>
            <a:off x="646978" y="1450865"/>
            <a:ext cx="10981668" cy="4506601"/>
          </a:xfrm>
        </p:spPr>
        <p:txBody>
          <a:bodyPr/>
          <a:lstStyle/>
          <a:p>
            <a:pPr>
              <a:spcAft>
                <a:spcPts val="1800"/>
              </a:spcAft>
            </a:pPr>
            <a:r>
              <a:rPr lang="sv-SE" sz="2300" dirty="0"/>
              <a:t>Fokus på individbaserad systematisk uppföljning och utvecklade möjligheter att följa upp resultat för brukarna av socialtjänstens insatser</a:t>
            </a:r>
          </a:p>
          <a:p>
            <a:pPr>
              <a:spcAft>
                <a:spcPts val="2400"/>
              </a:spcAft>
            </a:pPr>
            <a:r>
              <a:rPr lang="sv-SE" sz="2300" dirty="0"/>
              <a:t>Skapa samsyn och en gemensam bild av vad uppföljning innebär, med särskilt fokus på ISU</a:t>
            </a:r>
          </a:p>
          <a:p>
            <a:pPr>
              <a:spcAft>
                <a:spcPts val="2400"/>
              </a:spcAft>
            </a:pPr>
            <a:r>
              <a:rPr lang="sv-SE" sz="2300" dirty="0"/>
              <a:t>Medverka i utvecklingen av stöd till individbaserad systematisk uppföljning inom ramen för Partnerskapet</a:t>
            </a:r>
          </a:p>
          <a:p>
            <a:pPr>
              <a:spcAft>
                <a:spcPts val="1800"/>
              </a:spcAft>
            </a:pPr>
            <a:r>
              <a:rPr lang="sv-SE" sz="2300" dirty="0"/>
              <a:t>Stöd till analys av resultat, </a:t>
            </a:r>
            <a:r>
              <a:rPr lang="sv-SE" sz="2300" dirty="0">
                <a:solidFill>
                  <a:srgbClr val="222222"/>
                </a:solidFill>
                <a:effectLst/>
                <a:ea typeface="Times New Roman" panose="02020603050405020304" pitchFamily="18" charset="0"/>
                <a:cs typeface="Times New Roman" panose="02020603050405020304" pitchFamily="18" charset="0"/>
              </a:rPr>
              <a:t>så att resultaten kommer till användning och gör nytta för såväl verksamheter som brukare och patienter</a:t>
            </a:r>
          </a:p>
          <a:p>
            <a:pPr>
              <a:spcAft>
                <a:spcPts val="1800"/>
              </a:spcAft>
            </a:pPr>
            <a:r>
              <a:rPr lang="sv-SE" sz="2300" dirty="0">
                <a:solidFill>
                  <a:srgbClr val="222222"/>
                </a:solidFill>
                <a:effectLst/>
                <a:ea typeface="Times New Roman" panose="02020603050405020304" pitchFamily="18" charset="0"/>
                <a:cs typeface="Times New Roman" panose="02020603050405020304" pitchFamily="18" charset="0"/>
              </a:rPr>
              <a:t>Stöd till verksamhetsutveckling</a:t>
            </a:r>
            <a:r>
              <a:rPr lang="sv-SE" sz="2300" b="1" dirty="0">
                <a:solidFill>
                  <a:srgbClr val="222222"/>
                </a:solidFill>
                <a:ea typeface="Times New Roman" panose="02020603050405020304" pitchFamily="18" charset="0"/>
                <a:cs typeface="Times New Roman" panose="02020603050405020304" pitchFamily="18" charset="0"/>
              </a:rPr>
              <a:t> –</a:t>
            </a:r>
            <a:r>
              <a:rPr lang="sv-SE" sz="2300" b="1" dirty="0">
                <a:solidFill>
                  <a:srgbClr val="222222"/>
                </a:solidFill>
                <a:effectLst/>
                <a:ea typeface="Times New Roman" panose="02020603050405020304" pitchFamily="18" charset="0"/>
                <a:cs typeface="Times New Roman" panose="02020603050405020304" pitchFamily="18" charset="0"/>
              </a:rPr>
              <a:t> </a:t>
            </a:r>
            <a:r>
              <a:rPr lang="sv-SE" sz="2300" dirty="0">
                <a:solidFill>
                  <a:srgbClr val="222222"/>
                </a:solidFill>
                <a:effectLst/>
                <a:ea typeface="Times New Roman" panose="02020603050405020304" pitchFamily="18" charset="0"/>
                <a:cs typeface="Times New Roman" panose="02020603050405020304" pitchFamily="18" charset="0"/>
              </a:rPr>
              <a:t>att använda kunskap från uppföljning som underlag i förbättringsarbete</a:t>
            </a:r>
            <a:endParaRPr lang="sv-SE" sz="2300" dirty="0"/>
          </a:p>
          <a:p>
            <a:pPr>
              <a:spcAft>
                <a:spcPts val="1800"/>
              </a:spcAft>
            </a:pPr>
            <a:endParaRPr lang="sv-SE" sz="2300" dirty="0"/>
          </a:p>
        </p:txBody>
      </p:sp>
      <p:sp>
        <p:nvSpPr>
          <p:cNvPr id="4" name="Rubrik 3">
            <a:extLst>
              <a:ext uri="{FF2B5EF4-FFF2-40B4-BE49-F238E27FC236}">
                <a16:creationId xmlns:a16="http://schemas.microsoft.com/office/drawing/2014/main" id="{22956C94-F7EC-9FC6-E722-D5F47FDD8A2D}"/>
              </a:ext>
            </a:extLst>
          </p:cNvPr>
          <p:cNvSpPr>
            <a:spLocks noGrp="1"/>
          </p:cNvSpPr>
          <p:nvPr>
            <p:ph type="title"/>
          </p:nvPr>
        </p:nvSpPr>
        <p:spPr>
          <a:xfrm>
            <a:off x="664233" y="458370"/>
            <a:ext cx="10651467" cy="1231392"/>
          </a:xfrm>
        </p:spPr>
        <p:txBody>
          <a:bodyPr/>
          <a:lstStyle/>
          <a:p>
            <a:r>
              <a:rPr lang="sv-SE" sz="4000" dirty="0"/>
              <a:t>Fokusområden 2023</a:t>
            </a:r>
          </a:p>
        </p:txBody>
      </p:sp>
    </p:spTree>
    <p:extLst>
      <p:ext uri="{BB962C8B-B14F-4D97-AF65-F5344CB8AC3E}">
        <p14:creationId xmlns:p14="http://schemas.microsoft.com/office/powerpoint/2010/main" val="184631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00D451-6550-4C49-A4E6-235032D819F8}"/>
              </a:ext>
            </a:extLst>
          </p:cNvPr>
          <p:cNvSpPr>
            <a:spLocks noGrp="1"/>
          </p:cNvSpPr>
          <p:nvPr>
            <p:ph type="title"/>
          </p:nvPr>
        </p:nvSpPr>
        <p:spPr>
          <a:xfrm>
            <a:off x="838200" y="365125"/>
            <a:ext cx="10515600" cy="1325563"/>
          </a:xfrm>
        </p:spPr>
        <p:txBody>
          <a:bodyPr anchor="ctr">
            <a:normAutofit/>
          </a:bodyPr>
          <a:lstStyle/>
          <a:p>
            <a:r>
              <a:rPr lang="sv-SE"/>
              <a:t>Övergripande testprocess 2.0</a:t>
            </a:r>
            <a:br>
              <a:rPr lang="sv-SE"/>
            </a:br>
            <a:endParaRPr lang="sv-SE"/>
          </a:p>
        </p:txBody>
      </p:sp>
      <p:pic>
        <p:nvPicPr>
          <p:cNvPr id="8" name="Bildobjekt 7">
            <a:extLst>
              <a:ext uri="{FF2B5EF4-FFF2-40B4-BE49-F238E27FC236}">
                <a16:creationId xmlns:a16="http://schemas.microsoft.com/office/drawing/2014/main" id="{CA2A90D5-8BFF-410B-9A72-90B51BED4747}"/>
              </a:ext>
            </a:extLst>
          </p:cNvPr>
          <p:cNvPicPr>
            <a:picLocks noChangeAspect="1"/>
          </p:cNvPicPr>
          <p:nvPr/>
        </p:nvPicPr>
        <p:blipFill>
          <a:blip r:embed="rId3"/>
          <a:stretch>
            <a:fillRect/>
          </a:stretch>
        </p:blipFill>
        <p:spPr>
          <a:xfrm>
            <a:off x="838200" y="2069053"/>
            <a:ext cx="10515600" cy="3864482"/>
          </a:xfrm>
          <a:prstGeom prst="rect">
            <a:avLst/>
          </a:prstGeom>
          <a:noFill/>
        </p:spPr>
      </p:pic>
      <p:grpSp>
        <p:nvGrpSpPr>
          <p:cNvPr id="18" name="Grupp 17">
            <a:extLst>
              <a:ext uri="{FF2B5EF4-FFF2-40B4-BE49-F238E27FC236}">
                <a16:creationId xmlns:a16="http://schemas.microsoft.com/office/drawing/2014/main" id="{79CFBB07-6239-446D-B3EC-A5EF27747CAA}"/>
              </a:ext>
            </a:extLst>
          </p:cNvPr>
          <p:cNvGrpSpPr/>
          <p:nvPr/>
        </p:nvGrpSpPr>
        <p:grpSpPr>
          <a:xfrm>
            <a:off x="2528706" y="3199453"/>
            <a:ext cx="1621284" cy="2244366"/>
            <a:chOff x="2718359" y="3748093"/>
            <a:chExt cx="1621284" cy="2244366"/>
          </a:xfrm>
        </p:grpSpPr>
        <p:pic>
          <p:nvPicPr>
            <p:cNvPr id="17" name="Bildobjekt 16">
              <a:extLst>
                <a:ext uri="{FF2B5EF4-FFF2-40B4-BE49-F238E27FC236}">
                  <a16:creationId xmlns:a16="http://schemas.microsoft.com/office/drawing/2014/main" id="{A5AAD3CB-E799-4315-A838-B346BE5CFFE7}"/>
                </a:ext>
              </a:extLst>
            </p:cNvPr>
            <p:cNvPicPr>
              <a:picLocks noChangeAspect="1"/>
            </p:cNvPicPr>
            <p:nvPr/>
          </p:nvPicPr>
          <p:blipFill>
            <a:blip r:embed="rId4"/>
            <a:stretch>
              <a:fillRect/>
            </a:stretch>
          </p:blipFill>
          <p:spPr>
            <a:xfrm>
              <a:off x="2718359" y="4670029"/>
              <a:ext cx="1621284" cy="1322430"/>
            </a:xfrm>
            <a:prstGeom prst="rect">
              <a:avLst/>
            </a:prstGeom>
          </p:spPr>
        </p:pic>
        <p:pic>
          <p:nvPicPr>
            <p:cNvPr id="4" name="Bildobjekt 3">
              <a:extLst>
                <a:ext uri="{FF2B5EF4-FFF2-40B4-BE49-F238E27FC236}">
                  <a16:creationId xmlns:a16="http://schemas.microsoft.com/office/drawing/2014/main" id="{950AADFF-AAF3-435F-BBAE-CC9EEFF46C0C}"/>
                </a:ext>
              </a:extLst>
            </p:cNvPr>
            <p:cNvPicPr>
              <a:picLocks noChangeAspect="1"/>
            </p:cNvPicPr>
            <p:nvPr/>
          </p:nvPicPr>
          <p:blipFill>
            <a:blip r:embed="rId5"/>
            <a:stretch>
              <a:fillRect/>
            </a:stretch>
          </p:blipFill>
          <p:spPr>
            <a:xfrm>
              <a:off x="2783675" y="3748093"/>
              <a:ext cx="1444578" cy="1961516"/>
            </a:xfrm>
            <a:prstGeom prst="rect">
              <a:avLst/>
            </a:prstGeom>
          </p:spPr>
        </p:pic>
      </p:grpSp>
    </p:spTree>
    <p:extLst>
      <p:ext uri="{BB962C8B-B14F-4D97-AF65-F5344CB8AC3E}">
        <p14:creationId xmlns:p14="http://schemas.microsoft.com/office/powerpoint/2010/main" val="136054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10.inviewer.se/skiss/13/13AC7HJIZ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626" y="2806267"/>
            <a:ext cx="4444366" cy="3333275"/>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966584" y="2328116"/>
            <a:ext cx="9609825" cy="1231392"/>
          </a:xfrm>
        </p:spPr>
        <p:txBody>
          <a:bodyPr>
            <a:normAutofit fontScale="90000"/>
          </a:bodyPr>
          <a:lstStyle/>
          <a:p>
            <a:pPr algn="ctr"/>
            <a:r>
              <a:rPr lang="sv-SE" sz="2800" dirty="0"/>
              <a:t>Nätverket för digitalisering inom socialtjänsten med fokus på verksamhetsutveckling</a:t>
            </a:r>
            <a:br>
              <a:rPr lang="sv-SE" sz="2800" dirty="0"/>
            </a:br>
            <a:r>
              <a:rPr lang="sv-SE" sz="2800" dirty="0"/>
              <a:t/>
            </a:r>
            <a:br>
              <a:rPr lang="sv-SE" sz="2800" dirty="0"/>
            </a:br>
            <a:r>
              <a:rPr lang="sv-SE" sz="2800" b="0" dirty="0"/>
              <a:t>Fokusområden 2023</a:t>
            </a:r>
            <a:r>
              <a:rPr lang="sv-SE" sz="2800" dirty="0"/>
              <a:t/>
            </a:r>
            <a:br>
              <a:rPr lang="sv-SE" sz="2800" dirty="0"/>
            </a:br>
            <a:r>
              <a:rPr lang="sv-SE" sz="2800" dirty="0"/>
              <a:t/>
            </a:r>
            <a:br>
              <a:rPr lang="sv-SE" sz="2800" dirty="0"/>
            </a:br>
            <a:r>
              <a:rPr lang="sv-SE" sz="2800" dirty="0"/>
              <a:t/>
            </a:r>
            <a:br>
              <a:rPr lang="sv-SE" sz="2800" dirty="0"/>
            </a:br>
            <a:r>
              <a:rPr lang="sv-SE" sz="2800" dirty="0"/>
              <a:t/>
            </a:r>
            <a:br>
              <a:rPr lang="sv-SE" sz="2800" dirty="0"/>
            </a:br>
            <a:r>
              <a:rPr lang="sv-SE" sz="2800" dirty="0"/>
              <a:t/>
            </a:r>
            <a:br>
              <a:rPr lang="sv-SE" sz="2800" dirty="0"/>
            </a:br>
            <a:r>
              <a:rPr lang="sv-SE" sz="1800" b="0" dirty="0"/>
              <a:t>Pani Hormatipour</a:t>
            </a:r>
          </a:p>
        </p:txBody>
      </p:sp>
    </p:spTree>
    <p:extLst>
      <p:ext uri="{BB962C8B-B14F-4D97-AF65-F5344CB8AC3E}">
        <p14:creationId xmlns:p14="http://schemas.microsoft.com/office/powerpoint/2010/main" val="4277583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1650" y="552385"/>
            <a:ext cx="9609825" cy="1231392"/>
          </a:xfrm>
        </p:spPr>
        <p:txBody>
          <a:bodyPr/>
          <a:lstStyle/>
          <a:p>
            <a:r>
              <a:rPr lang="sv-SE" sz="2800" dirty="0"/>
              <a:t>Förslag på fokusområden 2023:</a:t>
            </a:r>
            <a:br>
              <a:rPr lang="sv-SE" sz="2800" dirty="0"/>
            </a:br>
            <a:endParaRPr lang="sv-SE" sz="2800" dirty="0"/>
          </a:p>
        </p:txBody>
      </p:sp>
      <p:sp>
        <p:nvSpPr>
          <p:cNvPr id="5" name="Platshållare för innehåll 4"/>
          <p:cNvSpPr>
            <a:spLocks noGrp="1"/>
          </p:cNvSpPr>
          <p:nvPr>
            <p:ph idx="1"/>
          </p:nvPr>
        </p:nvSpPr>
        <p:spPr>
          <a:xfrm>
            <a:off x="516186" y="1572095"/>
            <a:ext cx="9037389" cy="4152430"/>
          </a:xfrm>
        </p:spPr>
        <p:txBody>
          <a:bodyPr>
            <a:normAutofit fontScale="77500" lnSpcReduction="20000"/>
          </a:bodyPr>
          <a:lstStyle/>
          <a:p>
            <a:pPr>
              <a:spcAft>
                <a:spcPts val="1200"/>
              </a:spcAft>
            </a:pPr>
            <a:r>
              <a:rPr lang="sv-SE" dirty="0"/>
              <a:t>Stödja utvecklingen för God och nära vård (samverkan hälso- och sjukvård)</a:t>
            </a:r>
          </a:p>
          <a:p>
            <a:pPr>
              <a:spcAft>
                <a:spcPts val="1200"/>
              </a:spcAft>
            </a:pPr>
            <a:r>
              <a:rPr lang="sv-SE" dirty="0"/>
              <a:t>Omställning socialtjänstlag och första linjens digitala socialtjänst och förebyggande insatser</a:t>
            </a:r>
          </a:p>
          <a:p>
            <a:pPr>
              <a:spcAft>
                <a:spcPts val="1200"/>
              </a:spcAft>
            </a:pPr>
            <a:r>
              <a:rPr lang="sv-SE" dirty="0"/>
              <a:t>Styrning och organisation på länsnivå – inklusive behovsanalys, nyttoanalys</a:t>
            </a:r>
          </a:p>
          <a:p>
            <a:pPr>
              <a:spcAft>
                <a:spcPts val="1200"/>
              </a:spcAft>
            </a:pPr>
            <a:r>
              <a:rPr lang="sv-SE" dirty="0"/>
              <a:t>Verksamhetsförändring – inklusive att döda gamla arbetssätt och fokusera på det vi behöver göra för att klara av kompetensförsörjning. Samverka med andra nätverk för att stödja och implementera nya arbetssätt. </a:t>
            </a:r>
          </a:p>
          <a:p>
            <a:pPr>
              <a:spcAft>
                <a:spcPts val="1200"/>
              </a:spcAft>
            </a:pPr>
            <a:r>
              <a:rPr lang="sv-SE" dirty="0"/>
              <a:t>Utveckling av verksamhetssystem- Leverantörsstyrning och -drivning</a:t>
            </a:r>
          </a:p>
          <a:p>
            <a:pPr marL="30163" indent="0">
              <a:buNone/>
            </a:pPr>
            <a:endParaRPr lang="sv-SE" dirty="0"/>
          </a:p>
        </p:txBody>
      </p:sp>
    </p:spTree>
    <p:extLst>
      <p:ext uri="{BB962C8B-B14F-4D97-AF65-F5344CB8AC3E}">
        <p14:creationId xmlns:p14="http://schemas.microsoft.com/office/powerpoint/2010/main" val="301184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BB1BAC-5134-66D9-8A16-8E2680181337}"/>
              </a:ext>
            </a:extLst>
          </p:cNvPr>
          <p:cNvSpPr>
            <a:spLocks noGrp="1"/>
          </p:cNvSpPr>
          <p:nvPr>
            <p:ph type="ctrTitle"/>
          </p:nvPr>
        </p:nvSpPr>
        <p:spPr/>
        <p:txBody>
          <a:bodyPr/>
          <a:lstStyle/>
          <a:p>
            <a:r>
              <a:rPr lang="sv-SE" dirty="0"/>
              <a:t>Paus</a:t>
            </a:r>
          </a:p>
        </p:txBody>
      </p:sp>
      <p:sp>
        <p:nvSpPr>
          <p:cNvPr id="3" name="Underrubrik 2">
            <a:extLst>
              <a:ext uri="{FF2B5EF4-FFF2-40B4-BE49-F238E27FC236}">
                <a16:creationId xmlns:a16="http://schemas.microsoft.com/office/drawing/2014/main" id="{AFF59C23-C2A4-9D93-EFE1-5B28C1927E21}"/>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8241312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BB1BAC-5134-66D9-8A16-8E2680181337}"/>
              </a:ext>
            </a:extLst>
          </p:cNvPr>
          <p:cNvSpPr>
            <a:spLocks noGrp="1"/>
          </p:cNvSpPr>
          <p:nvPr>
            <p:ph type="ctrTitle"/>
          </p:nvPr>
        </p:nvSpPr>
        <p:spPr/>
        <p:txBody>
          <a:bodyPr/>
          <a:lstStyle/>
          <a:p>
            <a:r>
              <a:rPr lang="sv-SE" dirty="0"/>
              <a:t>RSS roll i kunskapsstyrning hälso- och sjukvård</a:t>
            </a:r>
          </a:p>
        </p:txBody>
      </p:sp>
      <p:sp>
        <p:nvSpPr>
          <p:cNvPr id="3" name="Underrubrik 2">
            <a:extLst>
              <a:ext uri="{FF2B5EF4-FFF2-40B4-BE49-F238E27FC236}">
                <a16:creationId xmlns:a16="http://schemas.microsoft.com/office/drawing/2014/main" id="{AFF59C23-C2A4-9D93-EFE1-5B28C1927E21}"/>
              </a:ext>
            </a:extLst>
          </p:cNvPr>
          <p:cNvSpPr>
            <a:spLocks noGrp="1"/>
          </p:cNvSpPr>
          <p:nvPr>
            <p:ph type="subTitle" idx="1"/>
          </p:nvPr>
        </p:nvSpPr>
        <p:spPr/>
        <p:txBody>
          <a:bodyPr/>
          <a:lstStyle/>
          <a:p>
            <a:r>
              <a:rPr lang="sv-SE" dirty="0"/>
              <a:t>Charlotta Wilhelmsson och Helena Wiklund</a:t>
            </a:r>
          </a:p>
        </p:txBody>
      </p:sp>
    </p:spTree>
    <p:extLst>
      <p:ext uri="{BB962C8B-B14F-4D97-AF65-F5344CB8AC3E}">
        <p14:creationId xmlns:p14="http://schemas.microsoft.com/office/powerpoint/2010/main" val="15627690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8F2405-81E5-4640-99AD-B7EB0368326E}"/>
              </a:ext>
            </a:extLst>
          </p:cNvPr>
          <p:cNvSpPr>
            <a:spLocks noGrp="1"/>
          </p:cNvSpPr>
          <p:nvPr>
            <p:ph type="ctrTitle"/>
          </p:nvPr>
        </p:nvSpPr>
        <p:spPr>
          <a:xfrm>
            <a:off x="666000" y="1962186"/>
            <a:ext cx="9608400" cy="1965600"/>
          </a:xfrm>
        </p:spPr>
        <p:txBody>
          <a:bodyPr>
            <a:normAutofit/>
          </a:bodyPr>
          <a:lstStyle/>
          <a:p>
            <a:r>
              <a:rPr lang="sv-SE" sz="4000" dirty="0"/>
              <a:t>Samverkan inom Nationellt system för kunskapsstyrning hälso- och sjukvård</a:t>
            </a:r>
          </a:p>
        </p:txBody>
      </p:sp>
      <p:sp>
        <p:nvSpPr>
          <p:cNvPr id="3" name="Underrubrik 2">
            <a:extLst>
              <a:ext uri="{FF2B5EF4-FFF2-40B4-BE49-F238E27FC236}">
                <a16:creationId xmlns:a16="http://schemas.microsoft.com/office/drawing/2014/main" id="{E16CE09C-5956-481D-855B-23F5306D4E69}"/>
              </a:ext>
            </a:extLst>
          </p:cNvPr>
          <p:cNvSpPr>
            <a:spLocks noGrp="1"/>
          </p:cNvSpPr>
          <p:nvPr>
            <p:ph type="subTitle" idx="4294967295"/>
          </p:nvPr>
        </p:nvSpPr>
        <p:spPr>
          <a:xfrm>
            <a:off x="666000" y="5126538"/>
            <a:ext cx="9608400" cy="1108661"/>
          </a:xfrm>
        </p:spPr>
        <p:txBody>
          <a:bodyPr/>
          <a:lstStyle/>
          <a:p>
            <a:r>
              <a:rPr lang="sv-SE" sz="2800" dirty="0">
                <a:solidFill>
                  <a:schemeClr val="accent1"/>
                </a:solidFill>
                <a:latin typeface="+mj-lt"/>
                <a:ea typeface="+mj-ea"/>
                <a:cs typeface="+mj-cs"/>
              </a:rPr>
              <a:t>2023-03-15</a:t>
            </a:r>
          </a:p>
        </p:txBody>
      </p:sp>
    </p:spTree>
    <p:extLst>
      <p:ext uri="{BB962C8B-B14F-4D97-AF65-F5344CB8AC3E}">
        <p14:creationId xmlns:p14="http://schemas.microsoft.com/office/powerpoint/2010/main" val="19299417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528006DE-E34B-4E0A-A735-5B99C1DB3FFF}"/>
              </a:ext>
            </a:extLst>
          </p:cNvPr>
          <p:cNvSpPr>
            <a:spLocks noGrp="1"/>
          </p:cNvSpPr>
          <p:nvPr>
            <p:ph idx="1"/>
          </p:nvPr>
        </p:nvSpPr>
        <p:spPr>
          <a:xfrm>
            <a:off x="664232" y="1992282"/>
            <a:ext cx="10260442" cy="4149437"/>
          </a:xfrm>
        </p:spPr>
        <p:txBody>
          <a:bodyPr vert="horz" lIns="91440" tIns="45720" rIns="91440" bIns="45720" rtlCol="0" anchor="t">
            <a:normAutofit/>
          </a:bodyPr>
          <a:lstStyle/>
          <a:p>
            <a:pPr marL="342900" indent="-342900">
              <a:buFont typeface="Arial" panose="020B0604020202020204" pitchFamily="34" charset="0"/>
              <a:buChar char="•"/>
            </a:pPr>
            <a:r>
              <a:rPr lang="sv-SE" b="1" dirty="0"/>
              <a:t>RSS arbete/uppdrag kopplat till medverkan i Nationellt system för kunskapsstyrning hälso- och sjukvård </a:t>
            </a:r>
            <a:endParaRPr lang="sv-SE" b="1" dirty="0">
              <a:cs typeface="Calibri"/>
            </a:endParaRPr>
          </a:p>
          <a:p>
            <a:pPr marL="342900" indent="-342900">
              <a:buFont typeface="Arial" panose="020B0604020202020204" pitchFamily="34" charset="0"/>
              <a:buChar char="•"/>
            </a:pPr>
            <a:r>
              <a:rPr lang="sv-SE" dirty="0">
                <a:cs typeface="Calibri" panose="020F0502020204030204"/>
              </a:rPr>
              <a:t>Kort om remissamverkan </a:t>
            </a:r>
          </a:p>
          <a:p>
            <a:pPr marL="342900" indent="-342900"/>
            <a:endParaRPr lang="sv-SE" dirty="0">
              <a:cs typeface="Calibri" panose="020F0502020204030204"/>
            </a:endParaRPr>
          </a:p>
          <a:p>
            <a:pPr lvl="1"/>
            <a:endParaRPr lang="sv-SE" dirty="0">
              <a:cs typeface="Calibri" panose="020F0502020204030204"/>
            </a:endParaRPr>
          </a:p>
          <a:p>
            <a:pPr marL="29845"/>
            <a:endParaRPr lang="sv-SE" dirty="0">
              <a:cs typeface="Calibri" panose="020F0502020204030204"/>
            </a:endParaRPr>
          </a:p>
        </p:txBody>
      </p:sp>
      <p:sp>
        <p:nvSpPr>
          <p:cNvPr id="3" name="Rubrik 2">
            <a:extLst>
              <a:ext uri="{FF2B5EF4-FFF2-40B4-BE49-F238E27FC236}">
                <a16:creationId xmlns:a16="http://schemas.microsoft.com/office/drawing/2014/main" id="{4F43EAD9-09E0-488A-81E8-4046653F45C4}"/>
              </a:ext>
            </a:extLst>
          </p:cNvPr>
          <p:cNvSpPr>
            <a:spLocks noGrp="1"/>
          </p:cNvSpPr>
          <p:nvPr>
            <p:ph type="title"/>
          </p:nvPr>
        </p:nvSpPr>
        <p:spPr/>
        <p:txBody>
          <a:bodyPr>
            <a:normAutofit/>
          </a:bodyPr>
          <a:lstStyle/>
          <a:p>
            <a:r>
              <a:rPr lang="sv-SE" sz="4000" dirty="0"/>
              <a:t>Fokus för dialogen 15 mars  </a:t>
            </a:r>
          </a:p>
        </p:txBody>
      </p:sp>
    </p:spTree>
    <p:extLst>
      <p:ext uri="{BB962C8B-B14F-4D97-AF65-F5344CB8AC3E}">
        <p14:creationId xmlns:p14="http://schemas.microsoft.com/office/powerpoint/2010/main" val="12673617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1EC723-1497-4CD0-AC35-FC29A3E80EC0}"/>
              </a:ext>
            </a:extLst>
          </p:cNvPr>
          <p:cNvSpPr>
            <a:spLocks noGrp="1"/>
          </p:cNvSpPr>
          <p:nvPr>
            <p:ph type="title"/>
          </p:nvPr>
        </p:nvSpPr>
        <p:spPr>
          <a:xfrm>
            <a:off x="570302" y="605790"/>
            <a:ext cx="10699677" cy="715328"/>
          </a:xfrm>
        </p:spPr>
        <p:txBody>
          <a:bodyPr>
            <a:noAutofit/>
          </a:bodyPr>
          <a:lstStyle/>
          <a:p>
            <a:pPr algn="l"/>
            <a:r>
              <a:rPr lang="sv-SE" sz="2800" b="0" i="0" u="none" strike="noStrike" baseline="0" dirty="0">
                <a:solidFill>
                  <a:schemeClr val="accent1"/>
                </a:solidFill>
                <a:latin typeface="Arial" panose="020B0604020202020204" pitchFamily="34" charset="0"/>
              </a:rPr>
              <a:t/>
            </a:r>
            <a:br>
              <a:rPr lang="sv-SE" sz="2800" b="0" i="0" u="none" strike="noStrike" baseline="0" dirty="0">
                <a:solidFill>
                  <a:schemeClr val="accent1"/>
                </a:solidFill>
                <a:latin typeface="Arial" panose="020B0604020202020204" pitchFamily="34" charset="0"/>
              </a:rPr>
            </a:br>
            <a:r>
              <a:rPr lang="sv-SE" sz="2800" b="1" i="0" u="none" strike="noStrike" baseline="0" dirty="0">
                <a:solidFill>
                  <a:schemeClr val="accent1"/>
                </a:solidFill>
                <a:latin typeface="Arial" panose="020B0604020202020204" pitchFamily="34" charset="0"/>
              </a:rPr>
              <a:t>Rekommendation till regioner om inriktning för fortsatt utveckling av det nationella systemet för kunskapsstyrning inom hälso- och sjukvårdsområdet 2023-2027 </a:t>
            </a:r>
            <a:endParaRPr lang="sv-SE" sz="2800" dirty="0">
              <a:solidFill>
                <a:schemeClr val="accent1"/>
              </a:solidFill>
            </a:endParaRPr>
          </a:p>
        </p:txBody>
      </p:sp>
      <p:sp>
        <p:nvSpPr>
          <p:cNvPr id="3" name="Platshållare för innehåll 2">
            <a:extLst>
              <a:ext uri="{FF2B5EF4-FFF2-40B4-BE49-F238E27FC236}">
                <a16:creationId xmlns:a16="http://schemas.microsoft.com/office/drawing/2014/main" id="{B365198F-CD32-433A-9A43-76AD502285BA}"/>
              </a:ext>
            </a:extLst>
          </p:cNvPr>
          <p:cNvSpPr>
            <a:spLocks noGrp="1"/>
          </p:cNvSpPr>
          <p:nvPr>
            <p:ph idx="1"/>
          </p:nvPr>
        </p:nvSpPr>
        <p:spPr>
          <a:xfrm>
            <a:off x="1742304" y="2170772"/>
            <a:ext cx="7809469" cy="3559493"/>
          </a:xfrm>
        </p:spPr>
        <p:txBody>
          <a:bodyPr>
            <a:normAutofit/>
          </a:bodyPr>
          <a:lstStyle/>
          <a:p>
            <a:pPr marL="342900" indent="-342900">
              <a:buFont typeface="Arial" panose="020B0604020202020204" pitchFamily="34" charset="0"/>
              <a:buChar char="•"/>
            </a:pPr>
            <a:r>
              <a:rPr lang="sv-SE" sz="2800" dirty="0"/>
              <a:t>Att gå från uppbyggnadsfas till drifts- och utvecklingsfas inriktad på införande och tillämpning av bästa tillgängliga kunskap, samt uppföljning och resultat</a:t>
            </a:r>
          </a:p>
          <a:p>
            <a:pPr marL="342900" indent="-342900">
              <a:buFont typeface="Arial" panose="020B0604020202020204" pitchFamily="34" charset="0"/>
              <a:buChar char="•"/>
            </a:pPr>
            <a:endParaRPr lang="sv-SE" sz="2800" dirty="0"/>
          </a:p>
          <a:p>
            <a:pPr marL="342900" indent="-342900">
              <a:buFont typeface="Arial" panose="020B0604020202020204" pitchFamily="34" charset="0"/>
              <a:buChar char="•"/>
            </a:pPr>
            <a:r>
              <a:rPr lang="sv-SE" sz="2800" dirty="0"/>
              <a:t>Att kunskapsstyrningen ska bidra till förändrade arbetssätt för utveckling av personcentrerad och nära vård och omsorg.</a:t>
            </a:r>
          </a:p>
        </p:txBody>
      </p:sp>
    </p:spTree>
    <p:extLst>
      <p:ext uri="{BB962C8B-B14F-4D97-AF65-F5344CB8AC3E}">
        <p14:creationId xmlns:p14="http://schemas.microsoft.com/office/powerpoint/2010/main" val="11830139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75E1CC-E581-9EF0-DB77-5ECB576E5F4B}"/>
              </a:ext>
            </a:extLst>
          </p:cNvPr>
          <p:cNvSpPr>
            <a:spLocks noGrp="1"/>
          </p:cNvSpPr>
          <p:nvPr>
            <p:ph type="ctrTitle"/>
          </p:nvPr>
        </p:nvSpPr>
        <p:spPr>
          <a:xfrm>
            <a:off x="6096000" y="544539"/>
            <a:ext cx="4698589" cy="805559"/>
          </a:xfrm>
        </p:spPr>
        <p:txBody>
          <a:bodyPr/>
          <a:lstStyle/>
          <a:p>
            <a:r>
              <a:rPr lang="sv-SE" dirty="0"/>
              <a:t>Rollbeskrivning för RSS</a:t>
            </a:r>
            <a:endParaRPr lang="en-US" dirty="0"/>
          </a:p>
        </p:txBody>
      </p:sp>
      <p:sp>
        <p:nvSpPr>
          <p:cNvPr id="12" name="Text Placeholder 2">
            <a:extLst>
              <a:ext uri="{FF2B5EF4-FFF2-40B4-BE49-F238E27FC236}">
                <a16:creationId xmlns:a16="http://schemas.microsoft.com/office/drawing/2014/main" id="{8D8A5CBA-DA4A-4693-D21E-C199ED4C2459}"/>
              </a:ext>
            </a:extLst>
          </p:cNvPr>
          <p:cNvSpPr>
            <a:spLocks noGrp="1"/>
          </p:cNvSpPr>
          <p:nvPr>
            <p:ph type="body" sz="quarter" idx="10"/>
          </p:nvPr>
        </p:nvSpPr>
        <p:spPr>
          <a:xfrm>
            <a:off x="5829302" y="1491175"/>
            <a:ext cx="5999376" cy="4419506"/>
          </a:xfrm>
        </p:spPr>
        <p:txBody>
          <a:bodyPr>
            <a:normAutofit/>
          </a:bodyPr>
          <a:lstStyle/>
          <a:p>
            <a:pPr lvl="1"/>
            <a:r>
              <a:rPr lang="sv-SE" dirty="0"/>
              <a:t>Stöd till kommunala representanter </a:t>
            </a:r>
          </a:p>
          <a:p>
            <a:pPr lvl="1"/>
            <a:r>
              <a:rPr lang="sv-SE" dirty="0"/>
              <a:t>Kommunikation </a:t>
            </a:r>
          </a:p>
          <a:p>
            <a:pPr lvl="1"/>
            <a:r>
              <a:rPr lang="sv-SE" dirty="0"/>
              <a:t>Nominering </a:t>
            </a:r>
          </a:p>
          <a:p>
            <a:pPr lvl="1"/>
            <a:r>
              <a:rPr lang="sv-SE" dirty="0"/>
              <a:t>Stöd för tillämpning </a:t>
            </a:r>
          </a:p>
          <a:p>
            <a:pPr lvl="1"/>
            <a:endParaRPr lang="sv-SE" dirty="0"/>
          </a:p>
          <a:p>
            <a:pPr lvl="1"/>
            <a:r>
              <a:rPr lang="sv-SE" dirty="0"/>
              <a:t>Varför behövs det en gemensam beskrivning? </a:t>
            </a:r>
          </a:p>
          <a:p>
            <a:pPr lvl="2"/>
            <a:r>
              <a:rPr lang="sv-SE" dirty="0"/>
              <a:t>Gemensam bild av uppdraget </a:t>
            </a:r>
          </a:p>
          <a:p>
            <a:pPr lvl="2"/>
            <a:r>
              <a:rPr lang="sv-SE" dirty="0"/>
              <a:t>Synliggöra arbetsinsatsen </a:t>
            </a:r>
          </a:p>
          <a:p>
            <a:pPr lvl="2"/>
            <a:r>
              <a:rPr lang="sv-SE" dirty="0"/>
              <a:t>Stöd för nya medarbetare </a:t>
            </a:r>
          </a:p>
          <a:p>
            <a:pPr lvl="2"/>
            <a:r>
              <a:rPr lang="sv-SE" dirty="0"/>
              <a:t>…? </a:t>
            </a:r>
          </a:p>
          <a:p>
            <a:pPr lvl="1"/>
            <a:endParaRPr lang="sv-SE" dirty="0"/>
          </a:p>
          <a:p>
            <a:endParaRPr lang="en-US" dirty="0"/>
          </a:p>
        </p:txBody>
      </p:sp>
      <p:pic>
        <p:nvPicPr>
          <p:cNvPr id="5" name="Platshållare för innehåll 7">
            <a:extLst>
              <a:ext uri="{FF2B5EF4-FFF2-40B4-BE49-F238E27FC236}">
                <a16:creationId xmlns:a16="http://schemas.microsoft.com/office/drawing/2014/main" id="{CD313DCE-9071-5B86-DE66-7C8AF32B754B}"/>
              </a:ext>
            </a:extLst>
          </p:cNvPr>
          <p:cNvPicPr>
            <a:picLocks noChangeAspect="1"/>
          </p:cNvPicPr>
          <p:nvPr/>
        </p:nvPicPr>
        <p:blipFill>
          <a:blip r:embed="rId3"/>
          <a:stretch>
            <a:fillRect/>
          </a:stretch>
        </p:blipFill>
        <p:spPr>
          <a:xfrm rot="21110172">
            <a:off x="1163126" y="520398"/>
            <a:ext cx="3944119" cy="5594496"/>
          </a:xfrm>
          <a:prstGeom prst="rect">
            <a:avLst/>
          </a:prstGeom>
          <a:noFill/>
          <a:ln>
            <a:solidFill>
              <a:schemeClr val="tx1"/>
            </a:solidFill>
          </a:ln>
        </p:spPr>
      </p:pic>
      <p:pic>
        <p:nvPicPr>
          <p:cNvPr id="3" name="Bildobjekt 2">
            <a:extLst>
              <a:ext uri="{FF2B5EF4-FFF2-40B4-BE49-F238E27FC236}">
                <a16:creationId xmlns:a16="http://schemas.microsoft.com/office/drawing/2014/main" id="{3B2174BD-AAA1-0AB9-42D0-1B2E6AC38461}"/>
              </a:ext>
            </a:extLst>
          </p:cNvPr>
          <p:cNvPicPr>
            <a:picLocks noChangeAspect="1"/>
          </p:cNvPicPr>
          <p:nvPr/>
        </p:nvPicPr>
        <p:blipFill rotWithShape="1">
          <a:blip r:embed="rId4"/>
          <a:srcRect r="955" b="7900"/>
          <a:stretch/>
        </p:blipFill>
        <p:spPr>
          <a:xfrm rot="668363">
            <a:off x="1284423" y="517343"/>
            <a:ext cx="4075841" cy="5676560"/>
          </a:xfrm>
          <a:prstGeom prst="rect">
            <a:avLst/>
          </a:prstGeom>
          <a:ln>
            <a:solidFill>
              <a:schemeClr val="tx1">
                <a:lumMod val="65000"/>
                <a:lumOff val="35000"/>
              </a:schemeClr>
            </a:solidFill>
          </a:ln>
        </p:spPr>
      </p:pic>
    </p:spTree>
    <p:extLst>
      <p:ext uri="{BB962C8B-B14F-4D97-AF65-F5344CB8AC3E}">
        <p14:creationId xmlns:p14="http://schemas.microsoft.com/office/powerpoint/2010/main" val="36274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240F7AD-31C9-2EB8-BB7C-1F160BC6AEC0}"/>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434362" y="3741677"/>
            <a:ext cx="2194560" cy="2743200"/>
          </a:xfrm>
          <a:prstGeom prst="rect">
            <a:avLst/>
          </a:prstGeom>
        </p:spPr>
      </p:pic>
      <p:sp>
        <p:nvSpPr>
          <p:cNvPr id="3" name="Platshållare för innehåll 2">
            <a:extLst>
              <a:ext uri="{FF2B5EF4-FFF2-40B4-BE49-F238E27FC236}">
                <a16:creationId xmlns:a16="http://schemas.microsoft.com/office/drawing/2014/main" id="{AE585448-3666-0D95-6387-03A43F64073A}"/>
              </a:ext>
            </a:extLst>
          </p:cNvPr>
          <p:cNvSpPr>
            <a:spLocks noGrp="1"/>
          </p:cNvSpPr>
          <p:nvPr>
            <p:ph idx="1"/>
          </p:nvPr>
        </p:nvSpPr>
        <p:spPr>
          <a:xfrm>
            <a:off x="1260232" y="3495492"/>
            <a:ext cx="6019800" cy="1617785"/>
          </a:xfrm>
        </p:spPr>
        <p:txBody>
          <a:bodyPr vert="horz" lIns="91440" tIns="45720" rIns="91440" bIns="45720" rtlCol="0" anchor="t">
            <a:normAutofit/>
          </a:bodyPr>
          <a:lstStyle/>
          <a:p>
            <a:endParaRPr lang="sv-SE" dirty="0">
              <a:solidFill>
                <a:srgbClr val="000000"/>
              </a:solidFill>
              <a:latin typeface="WordVisi_MSFontService"/>
            </a:endParaRPr>
          </a:p>
          <a:p>
            <a:pPr marL="457200" indent="-457200">
              <a:buFont typeface="Arial" panose="020B0604020202020204" pitchFamily="34" charset="0"/>
              <a:buChar char="•"/>
            </a:pPr>
            <a:r>
              <a:rPr lang="sv-SE" sz="2800" dirty="0"/>
              <a:t>Samtala runt borden </a:t>
            </a:r>
            <a:endParaRPr lang="sv-SE" sz="2800" dirty="0">
              <a:cs typeface="Calibri"/>
            </a:endParaRPr>
          </a:p>
        </p:txBody>
      </p:sp>
      <p:sp>
        <p:nvSpPr>
          <p:cNvPr id="4" name="Pratbubbla: oval 3">
            <a:extLst>
              <a:ext uri="{FF2B5EF4-FFF2-40B4-BE49-F238E27FC236}">
                <a16:creationId xmlns:a16="http://schemas.microsoft.com/office/drawing/2014/main" id="{0AB97E12-5FD5-D559-6740-3EE6D2B29DF1}"/>
              </a:ext>
            </a:extLst>
          </p:cNvPr>
          <p:cNvSpPr/>
          <p:nvPr/>
        </p:nvSpPr>
        <p:spPr>
          <a:xfrm>
            <a:off x="2479431" y="536330"/>
            <a:ext cx="8452338" cy="2892670"/>
          </a:xfrm>
          <a:prstGeom prst="wedgeEllipseCallout">
            <a:avLst>
              <a:gd name="adj1" fmla="val 28162"/>
              <a:gd name="adj2" fmla="val 746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srgbClr val="FFFFFF"/>
                </a:solidFill>
                <a:effectLst/>
                <a:uLnTx/>
                <a:uFillTx/>
                <a:latin typeface="WordVisi_MSFontService"/>
                <a:ea typeface="+mn-ea"/>
                <a:cs typeface="+mn-cs"/>
              </a:rPr>
              <a:t>Stämmer beskrivningen med er bild av vad RSS gör inom området?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3019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C50A7D-7234-6AC0-5672-678DB3D56862}"/>
              </a:ext>
            </a:extLst>
          </p:cNvPr>
          <p:cNvSpPr>
            <a:spLocks noGrp="1"/>
          </p:cNvSpPr>
          <p:nvPr>
            <p:ph type="title"/>
          </p:nvPr>
        </p:nvSpPr>
        <p:spPr/>
        <p:txBody>
          <a:bodyPr/>
          <a:lstStyle/>
          <a:p>
            <a:r>
              <a:rPr lang="sv-SE" dirty="0"/>
              <a:t>Fråga till er</a:t>
            </a:r>
          </a:p>
        </p:txBody>
      </p:sp>
      <p:sp>
        <p:nvSpPr>
          <p:cNvPr id="3" name="Platshållare för innehåll 2">
            <a:extLst>
              <a:ext uri="{FF2B5EF4-FFF2-40B4-BE49-F238E27FC236}">
                <a16:creationId xmlns:a16="http://schemas.microsoft.com/office/drawing/2014/main" id="{9D66E9F5-A8F0-D5D4-BBF5-FA8877056618}"/>
              </a:ext>
            </a:extLst>
          </p:cNvPr>
          <p:cNvSpPr>
            <a:spLocks noGrp="1"/>
          </p:cNvSpPr>
          <p:nvPr>
            <p:ph idx="1"/>
          </p:nvPr>
        </p:nvSpPr>
        <p:spPr/>
        <p:txBody>
          <a:bodyPr vert="horz" lIns="91440" tIns="45720" rIns="91440" bIns="45720" rtlCol="0" anchor="t">
            <a:normAutofit/>
          </a:bodyPr>
          <a:lstStyle/>
          <a:p>
            <a:r>
              <a:rPr lang="sv-SE" dirty="0"/>
              <a:t>Finns det möjlighet att bjuda in någon inom varje RSS som jobbar lite extra med dessa frågor till en särskild träff? </a:t>
            </a:r>
          </a:p>
          <a:p>
            <a:endParaRPr lang="sv-SE" dirty="0"/>
          </a:p>
          <a:p>
            <a:r>
              <a:rPr lang="sv-SE" dirty="0"/>
              <a:t>Det finns en del att prata om t ex: </a:t>
            </a:r>
            <a:endParaRPr lang="sv-SE" dirty="0">
              <a:cs typeface="Calibri"/>
            </a:endParaRPr>
          </a:p>
          <a:p>
            <a:pPr marL="342900" indent="-342900">
              <a:buFont typeface="Arial" panose="020B0604020202020204" pitchFamily="34" charset="0"/>
              <a:buChar char="•"/>
            </a:pPr>
            <a:r>
              <a:rPr lang="sv-SE" dirty="0"/>
              <a:t>Handlingsplan för att öka samspelet med kommunerna. </a:t>
            </a:r>
          </a:p>
          <a:p>
            <a:pPr marL="342900" indent="-342900">
              <a:buFont typeface="Arial" panose="020B0604020202020204" pitchFamily="34" charset="0"/>
              <a:buChar char="•"/>
            </a:pPr>
            <a:r>
              <a:rPr lang="sv-SE" dirty="0"/>
              <a:t>Erfarenhetsutbyte kring regionalt/lokalt införande och samverkan</a:t>
            </a:r>
          </a:p>
          <a:p>
            <a:pPr marL="342900" indent="-342900">
              <a:buFont typeface="Arial" panose="020B0604020202020204" pitchFamily="34" charset="0"/>
              <a:buChar char="•"/>
            </a:pPr>
            <a:r>
              <a:rPr lang="sv-SE" dirty="0"/>
              <a:t>Hur optimerar vi arbetet så vi gör rätt saker på rätt nivå mellan SKR och RSS</a:t>
            </a:r>
          </a:p>
          <a:p>
            <a:pPr marL="342900" indent="-342900">
              <a:buFont typeface="Arial" panose="020B0604020202020204" pitchFamily="34" charset="0"/>
              <a:buChar char="•"/>
            </a:pPr>
            <a:r>
              <a:rPr lang="sv-SE" dirty="0">
                <a:cs typeface="Calibri"/>
              </a:rPr>
              <a:t>Formulera nyttan för kommunerna</a:t>
            </a:r>
          </a:p>
          <a:p>
            <a:pPr marL="342900" indent="-342900">
              <a:buFont typeface="Arial" panose="020B0604020202020204" pitchFamily="34" charset="0"/>
              <a:buChar char="•"/>
            </a:pPr>
            <a:r>
              <a:rPr lang="sv-SE" dirty="0">
                <a:cs typeface="Calibri"/>
              </a:rPr>
              <a:t>Kommunernas medverkan på den sjukvårdsregionala nivån </a:t>
            </a:r>
          </a:p>
        </p:txBody>
      </p:sp>
    </p:spTree>
    <p:extLst>
      <p:ext uri="{BB962C8B-B14F-4D97-AF65-F5344CB8AC3E}">
        <p14:creationId xmlns:p14="http://schemas.microsoft.com/office/powerpoint/2010/main" val="3499044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2E21EE1B-462A-4663-BEF8-E33062F90E81}"/>
              </a:ext>
            </a:extLst>
          </p:cNvPr>
          <p:cNvPicPr>
            <a:picLocks noChangeAspect="1"/>
          </p:cNvPicPr>
          <p:nvPr/>
        </p:nvPicPr>
        <p:blipFill rotWithShape="1">
          <a:blip r:embed="rId3"/>
          <a:srcRect t="12530" r="-3" b="17643"/>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effectLst>
            <a:outerShdw blurRad="63500" sx="102000" sy="102000" algn="ctr" rotWithShape="0">
              <a:prstClr val="black">
                <a:alpha val="40000"/>
              </a:prstClr>
            </a:outerShdw>
          </a:effectLst>
        </p:spPr>
      </p:pic>
      <p:pic>
        <p:nvPicPr>
          <p:cNvPr id="22" name="Platshållare för innehåll 13">
            <a:extLst>
              <a:ext uri="{FF2B5EF4-FFF2-40B4-BE49-F238E27FC236}">
                <a16:creationId xmlns:a16="http://schemas.microsoft.com/office/drawing/2014/main" id="{071F3A61-EA2E-4A06-87E5-0C7A45A5D0BF}"/>
              </a:ext>
            </a:extLst>
          </p:cNvPr>
          <p:cNvPicPr>
            <a:picLocks noChangeAspect="1"/>
          </p:cNvPicPr>
          <p:nvPr/>
        </p:nvPicPr>
        <p:blipFill rotWithShape="1">
          <a:blip r:embed="rId4"/>
          <a:srcRect t="32454" r="2" b="28260"/>
          <a:stretch/>
        </p:blipFill>
        <p:spPr>
          <a:xfrm>
            <a:off x="6984273" y="2286000"/>
            <a:ext cx="5207727"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effectLst>
            <a:outerShdw blurRad="63500" sx="102000" sy="102000" algn="ctr" rotWithShape="0">
              <a:prstClr val="black">
                <a:alpha val="40000"/>
              </a:prstClr>
            </a:outerShdw>
          </a:effectLst>
        </p:spPr>
      </p:pic>
      <p:pic>
        <p:nvPicPr>
          <p:cNvPr id="11" name="Bildobjekt 10">
            <a:extLst>
              <a:ext uri="{FF2B5EF4-FFF2-40B4-BE49-F238E27FC236}">
                <a16:creationId xmlns:a16="http://schemas.microsoft.com/office/drawing/2014/main" id="{E83372D4-5B00-4676-89B8-1D55FB03D1AA}"/>
              </a:ext>
            </a:extLst>
          </p:cNvPr>
          <p:cNvPicPr>
            <a:picLocks noChangeAspect="1"/>
          </p:cNvPicPr>
          <p:nvPr/>
        </p:nvPicPr>
        <p:blipFill rotWithShape="1">
          <a:blip r:embed="rId5"/>
          <a:srcRect b="2374"/>
          <a:stretch/>
        </p:blipFill>
        <p:spPr>
          <a:xfrm>
            <a:off x="8047600" y="4571990"/>
            <a:ext cx="4144400" cy="228601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effectLst>
            <a:outerShdw blurRad="63500" sx="102000" sy="102000" algn="ctr" rotWithShape="0">
              <a:prstClr val="black">
                <a:alpha val="40000"/>
              </a:prstClr>
            </a:outerShdw>
          </a:effectLst>
        </p:spPr>
      </p:pic>
      <p:sp>
        <p:nvSpPr>
          <p:cNvPr id="6" name="textruta 5">
            <a:extLst>
              <a:ext uri="{FF2B5EF4-FFF2-40B4-BE49-F238E27FC236}">
                <a16:creationId xmlns:a16="http://schemas.microsoft.com/office/drawing/2014/main" id="{92E03BB7-5C50-4189-A253-E40CC12E5335}"/>
              </a:ext>
            </a:extLst>
          </p:cNvPr>
          <p:cNvSpPr txBox="1"/>
          <p:nvPr/>
        </p:nvSpPr>
        <p:spPr>
          <a:xfrm>
            <a:off x="667598" y="2494133"/>
            <a:ext cx="6126480" cy="415571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AllAgehub</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har</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fokus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på</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att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vara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en</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brygga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mellan</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behovsägare</a:t>
            </a:r>
            <a:r>
              <a:rPr kumimoji="0" lang="en-US" sz="2000" b="0" i="0" u="none" strike="noStrike" kern="1200" cap="none" spc="0" normalizeH="0" baseline="0" noProof="0" dirty="0">
                <a:ln>
                  <a:noFill/>
                </a:ln>
                <a:solidFill>
                  <a:prstClr val="black"/>
                </a:solidFill>
                <a:effectLst/>
                <a:uLnTx/>
                <a:uFillTx/>
                <a:latin typeface="Calibri"/>
                <a:ea typeface="+mn-ea"/>
                <a:cs typeface="+mn-cs"/>
              </a:rPr>
              <a:t> och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näringsliv</a:t>
            </a:r>
            <a:r>
              <a:rPr kumimoji="0" lang="en-US" sz="2000" b="0" i="0" u="none" strike="noStrike" kern="1200" cap="none" spc="0" normalizeH="0" baseline="0" noProof="0" dirty="0">
                <a:ln>
                  <a:noFill/>
                </a:ln>
                <a:solidFill>
                  <a:prstClr val="black"/>
                </a:solidFill>
                <a:effectLst/>
                <a:uLnTx/>
                <a:uFillTx/>
                <a:latin typeface="Calibri"/>
                <a:ea typeface="+mn-ea"/>
                <a:cs typeface="+mn-cs"/>
              </a:rPr>
              <a:t> och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utvecklar</a:t>
            </a:r>
            <a:r>
              <a:rPr kumimoji="0" lang="en-US" sz="2000" b="0" i="0" u="none" strike="noStrike" kern="1200" cap="none" spc="0" normalizeH="0" baseline="0" noProof="0" dirty="0">
                <a:ln>
                  <a:noFill/>
                </a:ln>
                <a:solidFill>
                  <a:prstClr val="black"/>
                </a:solidFill>
                <a:effectLst/>
                <a:uLnTx/>
                <a:uFillTx/>
                <a:latin typeface="Calibri"/>
                <a:ea typeface="+mn-ea"/>
                <a:cs typeface="+mn-cs"/>
              </a:rPr>
              <a:t> former för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att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möjliggöra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samverkan</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ruta 11">
            <a:extLst>
              <a:ext uri="{FF2B5EF4-FFF2-40B4-BE49-F238E27FC236}">
                <a16:creationId xmlns:a16="http://schemas.microsoft.com/office/drawing/2014/main" id="{29BB77B2-90C3-4537-851D-461C2EE2DF1E}"/>
              </a:ext>
            </a:extLst>
          </p:cNvPr>
          <p:cNvSpPr txBox="1"/>
          <p:nvPr/>
        </p:nvSpPr>
        <p:spPr>
          <a:xfrm>
            <a:off x="11727180" y="783198"/>
            <a:ext cx="184731" cy="369332"/>
          </a:xfrm>
          <a:prstGeom prst="rect">
            <a:avLst/>
          </a:prstGeom>
          <a:noFill/>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ktangel: rundade hörn 13">
            <a:extLst>
              <a:ext uri="{FF2B5EF4-FFF2-40B4-BE49-F238E27FC236}">
                <a16:creationId xmlns:a16="http://schemas.microsoft.com/office/drawing/2014/main" id="{08F1CDE8-1811-4FAA-9D49-0CCE0D46B6B3}"/>
              </a:ext>
            </a:extLst>
          </p:cNvPr>
          <p:cNvSpPr/>
          <p:nvPr/>
        </p:nvSpPr>
        <p:spPr>
          <a:xfrm>
            <a:off x="667597" y="3956031"/>
            <a:ext cx="3739149" cy="1585453"/>
          </a:xfrm>
          <a:prstGeom prst="roundRect">
            <a:avLst/>
          </a:prstGeom>
          <a:solidFill>
            <a:srgbClr val="EAC3D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Matcharena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WebbExpo</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MiniExpo</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a:extLst>
              <a:ext uri="{FF2B5EF4-FFF2-40B4-BE49-F238E27FC236}">
                <a16:creationId xmlns:a16="http://schemas.microsoft.com/office/drawing/2014/main" id="{20637C27-E3BD-4EBC-834D-61A40EC5A584}"/>
              </a:ext>
            </a:extLst>
          </p:cNvPr>
          <p:cNvSpPr txBox="1"/>
          <p:nvPr/>
        </p:nvSpPr>
        <p:spPr>
          <a:xfrm>
            <a:off x="202268" y="878250"/>
            <a:ext cx="6160850" cy="125572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Playfair Display" panose="00000500000000000000" pitchFamily="2" charset="0"/>
                <a:ea typeface="+mn-ea"/>
                <a:cs typeface="+mn-cs"/>
              </a:rPr>
              <a:t>“AllAgeHub </a:t>
            </a:r>
            <a:r>
              <a:rPr kumimoji="0" lang="en-US" sz="2800" b="1" i="0" u="none" strike="noStrike" kern="1200" cap="none" spc="0" normalizeH="0" baseline="0" noProof="0" err="1">
                <a:ln>
                  <a:noFill/>
                </a:ln>
                <a:solidFill>
                  <a:prstClr val="black"/>
                </a:solidFill>
                <a:effectLst/>
                <a:uLnTx/>
                <a:uFillTx/>
                <a:latin typeface="Playfair Display" panose="00000500000000000000" pitchFamily="2" charset="0"/>
                <a:ea typeface="+mn-ea"/>
                <a:cs typeface="+mn-cs"/>
              </a:rPr>
              <a:t>matchar</a:t>
            </a:r>
            <a:r>
              <a:rPr kumimoji="0" lang="en-US" sz="2800" b="1" i="0" u="none" strike="noStrike" kern="1200" cap="none" spc="0" normalizeH="0" baseline="0" noProof="0">
                <a:ln>
                  <a:noFill/>
                </a:ln>
                <a:solidFill>
                  <a:prstClr val="black"/>
                </a:solidFill>
                <a:effectLst/>
                <a:uLnTx/>
                <a:uFillTx/>
                <a:latin typeface="Playfair Display" panose="00000500000000000000" pitchFamily="2" charset="0"/>
                <a:ea typeface="+mn-ea"/>
                <a:cs typeface="+mn-cs"/>
              </a:rPr>
              <a:t> </a:t>
            </a:r>
            <a:r>
              <a:rPr kumimoji="0" lang="en-US" sz="2800" b="1" i="0" u="none" strike="noStrike" kern="1200" cap="none" spc="0" normalizeH="0" baseline="0" noProof="0" err="1">
                <a:ln>
                  <a:noFill/>
                </a:ln>
                <a:solidFill>
                  <a:prstClr val="black"/>
                </a:solidFill>
                <a:effectLst/>
                <a:uLnTx/>
                <a:uFillTx/>
                <a:latin typeface="Playfair Display" panose="00000500000000000000" pitchFamily="2" charset="0"/>
                <a:ea typeface="+mn-ea"/>
                <a:cs typeface="+mn-cs"/>
              </a:rPr>
              <a:t>behov</a:t>
            </a:r>
            <a:r>
              <a:rPr kumimoji="0" lang="en-US" sz="2800" b="1" i="0" u="none" strike="noStrike" kern="1200" cap="none" spc="0" normalizeH="0" baseline="0" noProof="0">
                <a:ln>
                  <a:noFill/>
                </a:ln>
                <a:solidFill>
                  <a:prstClr val="black"/>
                </a:solidFill>
                <a:effectLst/>
                <a:uLnTx/>
                <a:uFillTx/>
                <a:latin typeface="Playfair Display" panose="00000500000000000000" pitchFamily="2" charset="0"/>
                <a:ea typeface="+mn-ea"/>
                <a:cs typeface="+mn-cs"/>
              </a:rPr>
              <a:t> med </a:t>
            </a:r>
            <a:r>
              <a:rPr kumimoji="0" lang="en-US" sz="2800" b="1" i="0" u="none" strike="noStrike" kern="1200" cap="none" spc="0" normalizeH="0" baseline="0" noProof="0" err="1">
                <a:ln>
                  <a:noFill/>
                </a:ln>
                <a:solidFill>
                  <a:prstClr val="black"/>
                </a:solidFill>
                <a:effectLst/>
                <a:uLnTx/>
                <a:uFillTx/>
                <a:latin typeface="Playfair Display" panose="00000500000000000000" pitchFamily="2" charset="0"/>
                <a:ea typeface="+mn-ea"/>
                <a:cs typeface="+mn-cs"/>
              </a:rPr>
              <a:t>näringslivets</a:t>
            </a:r>
            <a:r>
              <a:rPr kumimoji="0" lang="en-US" sz="2800" b="1" i="0" u="none" strike="noStrike" kern="1200" cap="none" spc="0" normalizeH="0" baseline="0" noProof="0">
                <a:ln>
                  <a:noFill/>
                </a:ln>
                <a:solidFill>
                  <a:prstClr val="black"/>
                </a:solidFill>
                <a:effectLst/>
                <a:uLnTx/>
                <a:uFillTx/>
                <a:latin typeface="Playfair Display" panose="00000500000000000000" pitchFamily="2" charset="0"/>
                <a:ea typeface="+mn-ea"/>
                <a:cs typeface="+mn-cs"/>
              </a:rPr>
              <a:t> </a:t>
            </a:r>
            <a:r>
              <a:rPr kumimoji="0" lang="en-US" sz="2800" b="1" i="0" u="none" strike="noStrike" kern="1200" cap="none" spc="0" normalizeH="0" baseline="0" noProof="0" err="1">
                <a:ln>
                  <a:noFill/>
                </a:ln>
                <a:solidFill>
                  <a:prstClr val="black"/>
                </a:solidFill>
                <a:effectLst/>
                <a:uLnTx/>
                <a:uFillTx/>
                <a:latin typeface="Playfair Display" panose="00000500000000000000" pitchFamily="2" charset="0"/>
                <a:ea typeface="+mn-ea"/>
                <a:cs typeface="+mn-cs"/>
              </a:rPr>
              <a:t>produkter</a:t>
            </a:r>
            <a:r>
              <a:rPr kumimoji="0" lang="en-US" sz="2800" b="1" i="0" u="none" strike="noStrike" kern="1200" cap="none" spc="0" normalizeH="0" baseline="0" noProof="0">
                <a:ln>
                  <a:noFill/>
                </a:ln>
                <a:solidFill>
                  <a:prstClr val="black"/>
                </a:solidFill>
                <a:effectLst/>
                <a:uLnTx/>
                <a:uFillTx/>
                <a:latin typeface="Playfair Display" panose="00000500000000000000" pitchFamily="2" charset="0"/>
                <a:ea typeface="+mn-ea"/>
                <a:cs typeface="+mn-cs"/>
              </a:rPr>
              <a:t> och </a:t>
            </a:r>
            <a:r>
              <a:rPr kumimoji="0" lang="en-US" sz="2800" b="1" i="0" u="none" strike="noStrike" kern="1200" cap="none" spc="0" normalizeH="0" baseline="0" noProof="0" err="1">
                <a:ln>
                  <a:noFill/>
                </a:ln>
                <a:solidFill>
                  <a:prstClr val="black"/>
                </a:solidFill>
                <a:effectLst/>
                <a:uLnTx/>
                <a:uFillTx/>
                <a:latin typeface="Playfair Display" panose="00000500000000000000" pitchFamily="2" charset="0"/>
                <a:ea typeface="+mn-ea"/>
                <a:cs typeface="+mn-cs"/>
              </a:rPr>
              <a:t>tjänster</a:t>
            </a:r>
            <a:r>
              <a:rPr kumimoji="0" lang="en-US" sz="2800" b="1" i="0" u="none" strike="noStrike" kern="1200" cap="none" spc="0" normalizeH="0" baseline="0" noProof="0">
                <a:ln>
                  <a:noFill/>
                </a:ln>
                <a:solidFill>
                  <a:prstClr val="black"/>
                </a:solidFill>
                <a:effectLst/>
                <a:uLnTx/>
                <a:uFillTx/>
                <a:latin typeface="Playfair Display" panose="00000500000000000000" pitchFamily="2" charset="0"/>
                <a:ea typeface="+mn-ea"/>
                <a:cs typeface="+mn-cs"/>
              </a:rPr>
              <a:t>”</a:t>
            </a:r>
          </a:p>
        </p:txBody>
      </p:sp>
    </p:spTree>
    <p:extLst>
      <p:ext uri="{BB962C8B-B14F-4D97-AF65-F5344CB8AC3E}">
        <p14:creationId xmlns:p14="http://schemas.microsoft.com/office/powerpoint/2010/main" val="4160963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D494D-D6E3-2246-7716-8CCC04D08169}"/>
              </a:ext>
            </a:extLst>
          </p:cNvPr>
          <p:cNvSpPr>
            <a:spLocks noGrp="1"/>
          </p:cNvSpPr>
          <p:nvPr>
            <p:ph type="title"/>
          </p:nvPr>
        </p:nvSpPr>
        <p:spPr/>
        <p:txBody>
          <a:bodyPr/>
          <a:lstStyle/>
          <a:p>
            <a:r>
              <a:rPr lang="sv-SE" dirty="0">
                <a:cs typeface="Calibri"/>
              </a:rPr>
              <a:t>Remissamverkan – fördelar och risker</a:t>
            </a:r>
            <a:endParaRPr lang="sv-SE" dirty="0"/>
          </a:p>
        </p:txBody>
      </p:sp>
      <p:sp>
        <p:nvSpPr>
          <p:cNvPr id="3" name="Platshållare för innehåll 2">
            <a:extLst>
              <a:ext uri="{FF2B5EF4-FFF2-40B4-BE49-F238E27FC236}">
                <a16:creationId xmlns:a16="http://schemas.microsoft.com/office/drawing/2014/main" id="{00F6DA7B-4A18-88C2-A800-6D3564071B59}"/>
              </a:ext>
            </a:extLst>
          </p:cNvPr>
          <p:cNvSpPr>
            <a:spLocks noGrp="1"/>
          </p:cNvSpPr>
          <p:nvPr>
            <p:ph idx="1"/>
          </p:nvPr>
        </p:nvSpPr>
        <p:spPr/>
        <p:txBody>
          <a:bodyPr vert="horz" lIns="91440" tIns="45720" rIns="91440" bIns="45720" rtlCol="0" anchor="t">
            <a:normAutofit/>
          </a:bodyPr>
          <a:lstStyle/>
          <a:p>
            <a:pPr marL="342900" indent="-342900">
              <a:buFont typeface="Arial"/>
              <a:buChar char="•"/>
            </a:pPr>
            <a:r>
              <a:rPr lang="sv-SE" dirty="0">
                <a:cs typeface="Calibri"/>
              </a:rPr>
              <a:t>Vi hinner inte prata om det så vi kommer skicka några frågor till er inför att ta upp det med S-</a:t>
            </a:r>
            <a:r>
              <a:rPr lang="sv-SE" dirty="0" err="1">
                <a:cs typeface="Calibri"/>
              </a:rPr>
              <a:t>KiS</a:t>
            </a:r>
            <a:r>
              <a:rPr lang="sv-SE" dirty="0">
                <a:cs typeface="Calibri"/>
              </a:rPr>
              <a:t> i april</a:t>
            </a:r>
          </a:p>
        </p:txBody>
      </p:sp>
    </p:spTree>
    <p:extLst>
      <p:ext uri="{BB962C8B-B14F-4D97-AF65-F5344CB8AC3E}">
        <p14:creationId xmlns:p14="http://schemas.microsoft.com/office/powerpoint/2010/main" val="26602817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karta&#10;&#10;Automatiskt genererad beskrivning">
            <a:extLst>
              <a:ext uri="{FF2B5EF4-FFF2-40B4-BE49-F238E27FC236}">
                <a16:creationId xmlns:a16="http://schemas.microsoft.com/office/drawing/2014/main" id="{849E863B-8065-8780-296C-3C5413A1A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319" y="210305"/>
            <a:ext cx="8467361" cy="6437389"/>
          </a:xfrm>
          <a:prstGeom prst="rect">
            <a:avLst/>
          </a:prstGeom>
        </p:spPr>
      </p:pic>
    </p:spTree>
    <p:extLst>
      <p:ext uri="{BB962C8B-B14F-4D97-AF65-F5344CB8AC3E}">
        <p14:creationId xmlns:p14="http://schemas.microsoft.com/office/powerpoint/2010/main" val="19518323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BB1BAC-5134-66D9-8A16-8E2680181337}"/>
              </a:ext>
            </a:extLst>
          </p:cNvPr>
          <p:cNvSpPr>
            <a:spLocks noGrp="1"/>
          </p:cNvSpPr>
          <p:nvPr>
            <p:ph type="ctrTitle"/>
          </p:nvPr>
        </p:nvSpPr>
        <p:spPr/>
        <p:txBody>
          <a:bodyPr/>
          <a:lstStyle/>
          <a:p>
            <a:r>
              <a:rPr lang="sv-SE" dirty="0"/>
              <a:t>Information från SKR och AU</a:t>
            </a:r>
          </a:p>
        </p:txBody>
      </p:sp>
      <p:sp>
        <p:nvSpPr>
          <p:cNvPr id="3" name="Underrubrik 2">
            <a:extLst>
              <a:ext uri="{FF2B5EF4-FFF2-40B4-BE49-F238E27FC236}">
                <a16:creationId xmlns:a16="http://schemas.microsoft.com/office/drawing/2014/main" id="{AFF59C23-C2A4-9D93-EFE1-5B28C1927E21}"/>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6951135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rubrik 7">
            <a:extLst>
              <a:ext uri="{FF2B5EF4-FFF2-40B4-BE49-F238E27FC236}">
                <a16:creationId xmlns:a16="http://schemas.microsoft.com/office/drawing/2014/main" id="{B2092357-E660-41D6-8712-B7C05C65B570}"/>
              </a:ext>
            </a:extLst>
          </p:cNvPr>
          <p:cNvSpPr>
            <a:spLocks noGrp="1"/>
          </p:cNvSpPr>
          <p:nvPr>
            <p:ph type="subTitle" idx="1"/>
          </p:nvPr>
        </p:nvSpPr>
        <p:spPr/>
        <p:txBody>
          <a:bodyPr/>
          <a:lstStyle/>
          <a:p>
            <a:endParaRPr lang="sv-SE" dirty="0"/>
          </a:p>
          <a:p>
            <a:endParaRPr lang="sv-SE" sz="2400" dirty="0"/>
          </a:p>
          <a:p>
            <a:r>
              <a:rPr lang="sv-SE" sz="2400" dirty="0"/>
              <a:t>SKR mars 2023</a:t>
            </a:r>
          </a:p>
        </p:txBody>
      </p:sp>
      <p:sp>
        <p:nvSpPr>
          <p:cNvPr id="7" name="Rubrik 6">
            <a:extLst>
              <a:ext uri="{FF2B5EF4-FFF2-40B4-BE49-F238E27FC236}">
                <a16:creationId xmlns:a16="http://schemas.microsoft.com/office/drawing/2014/main" id="{ED623A77-D993-44D9-A1DC-A5C4D4C4E643}"/>
              </a:ext>
            </a:extLst>
          </p:cNvPr>
          <p:cNvSpPr>
            <a:spLocks noGrp="1"/>
          </p:cNvSpPr>
          <p:nvPr>
            <p:ph type="ctrTitle"/>
          </p:nvPr>
        </p:nvSpPr>
        <p:spPr>
          <a:xfrm>
            <a:off x="666000" y="622801"/>
            <a:ext cx="9608400" cy="1425599"/>
          </a:xfrm>
        </p:spPr>
        <p:txBody>
          <a:bodyPr/>
          <a:lstStyle/>
          <a:p>
            <a:r>
              <a:rPr lang="sv-SE" sz="3200" dirty="0"/>
              <a:t>Kraftsamling mot desinformation, hot, hat, otillåten påverkan och våld i välfärden</a:t>
            </a:r>
            <a:endParaRPr lang="sv-SE" sz="2400" dirty="0"/>
          </a:p>
        </p:txBody>
      </p:sp>
      <p:pic>
        <p:nvPicPr>
          <p:cNvPr id="2" name="Bildobjekt 1">
            <a:extLst>
              <a:ext uri="{FF2B5EF4-FFF2-40B4-BE49-F238E27FC236}">
                <a16:creationId xmlns:a16="http://schemas.microsoft.com/office/drawing/2014/main" id="{1765015D-DE88-73AD-B96F-1BFD4F9CFBA3}"/>
              </a:ext>
            </a:extLst>
          </p:cNvPr>
          <p:cNvPicPr>
            <a:picLocks noChangeAspect="1"/>
          </p:cNvPicPr>
          <p:nvPr/>
        </p:nvPicPr>
        <p:blipFill>
          <a:blip r:embed="rId3"/>
          <a:stretch>
            <a:fillRect/>
          </a:stretch>
        </p:blipFill>
        <p:spPr>
          <a:xfrm>
            <a:off x="952200" y="2163908"/>
            <a:ext cx="9036000" cy="3521388"/>
          </a:xfrm>
          <a:prstGeom prst="rect">
            <a:avLst/>
          </a:prstGeom>
        </p:spPr>
      </p:pic>
    </p:spTree>
    <p:extLst>
      <p:ext uri="{BB962C8B-B14F-4D97-AF65-F5344CB8AC3E}">
        <p14:creationId xmlns:p14="http://schemas.microsoft.com/office/powerpoint/2010/main" val="16674600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p:txBody>
          <a:bodyPr/>
          <a:lstStyle/>
          <a:p>
            <a:r>
              <a:rPr lang="sv-SE" sz="4000" dirty="0"/>
              <a:t>Hot och otillåten påverkan mot personal får allvarliga konsekvenser</a:t>
            </a: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664232" y="2272465"/>
            <a:ext cx="9297349" cy="4034549"/>
          </a:xfrm>
        </p:spPr>
        <p:txBody>
          <a:bodyPr/>
          <a:lstStyle/>
          <a:p>
            <a:pPr>
              <a:buFont typeface="Arial" panose="020B0604020202020204" pitchFamily="34" charset="0"/>
              <a:buChar char="•"/>
            </a:pPr>
            <a:r>
              <a:rPr lang="sv-SE" sz="2100" dirty="0"/>
              <a:t>30 procent av medarbetare i kommuner och regioner uppger att de blivit utsatta för våld eller hot det senaste året. Övriga arbetsmarknaden 13 procent. (SCB)</a:t>
            </a:r>
          </a:p>
          <a:p>
            <a:pPr>
              <a:buFont typeface="Arial" panose="020B0604020202020204" pitchFamily="34" charset="0"/>
              <a:buChar char="•"/>
            </a:pPr>
            <a:r>
              <a:rPr lang="sv-SE" sz="2100" dirty="0"/>
              <a:t>45 procent inom socialtjänsten har blivit utsatta (Vision)</a:t>
            </a:r>
          </a:p>
          <a:p>
            <a:pPr>
              <a:buFont typeface="Arial" panose="020B0604020202020204" pitchFamily="34" charset="0"/>
              <a:buChar char="•"/>
            </a:pPr>
            <a:r>
              <a:rPr lang="sv-SE" sz="2100" dirty="0"/>
              <a:t>70 procent av socialsekreterare inom den sociala barn- och ungdomsvården i utsatta områden har blivit utsatta. (SSR)</a:t>
            </a:r>
          </a:p>
          <a:p>
            <a:pPr>
              <a:buFont typeface="Arial" panose="020B0604020202020204" pitchFamily="34" charset="0"/>
              <a:buChar char="•"/>
            </a:pPr>
            <a:r>
              <a:rPr lang="sv-SE" sz="2000" dirty="0">
                <a:effectLst/>
                <a:ea typeface="Calibri" panose="020F0502020204030204" pitchFamily="34" charset="0"/>
                <a:cs typeface="Calibri" panose="020F0502020204030204" pitchFamily="34" charset="0"/>
              </a:rPr>
              <a:t>I en medarbetarundersökning från en av storstad som SKR har fått ta del av uppger 46 procent inom individ- och familjeomsorgen (IFO) att de har utsatts för hot under de senaste 12 månaderna. 27 procent uppger att detta har påverkat hur det har utfört sitt arbete</a:t>
            </a:r>
            <a:endParaRPr lang="sv-SE" sz="2000" dirty="0"/>
          </a:p>
          <a:p>
            <a:pPr marL="30163" indent="0">
              <a:buNone/>
            </a:pPr>
            <a:endParaRPr lang="sv-SE" dirty="0"/>
          </a:p>
          <a:p>
            <a:pPr marL="30163" indent="0">
              <a:buNone/>
            </a:pPr>
            <a:endParaRPr lang="sv-SE" dirty="0"/>
          </a:p>
        </p:txBody>
      </p:sp>
      <p:pic>
        <p:nvPicPr>
          <p:cNvPr id="5" name="Bildobjekt 4" descr="En bild som visar clipart&#10;&#10;Automatiskt genererad beskrivning">
            <a:extLst>
              <a:ext uri="{FF2B5EF4-FFF2-40B4-BE49-F238E27FC236}">
                <a16:creationId xmlns:a16="http://schemas.microsoft.com/office/drawing/2014/main" id="{01A95477-B44F-24A0-2F54-C65037750A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1581" y="2105994"/>
            <a:ext cx="2016000" cy="4046655"/>
          </a:xfrm>
          <a:prstGeom prst="rect">
            <a:avLst/>
          </a:prstGeom>
        </p:spPr>
      </p:pic>
    </p:spTree>
    <p:extLst>
      <p:ext uri="{BB962C8B-B14F-4D97-AF65-F5344CB8AC3E}">
        <p14:creationId xmlns:p14="http://schemas.microsoft.com/office/powerpoint/2010/main" val="8878789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p:txBody>
          <a:bodyPr/>
          <a:lstStyle/>
          <a:p>
            <a:r>
              <a:rPr lang="sv-SE" sz="4000" dirty="0"/>
              <a:t>Hot och otillåten påverkan mot personal får allvarliga konsekvenser</a:t>
            </a: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664232" y="2272465"/>
            <a:ext cx="9609825" cy="4034549"/>
          </a:xfrm>
        </p:spPr>
        <p:txBody>
          <a:bodyPr/>
          <a:lstStyle/>
          <a:p>
            <a:pPr>
              <a:buFont typeface="Arial" panose="020B0604020202020204" pitchFamily="34" charset="0"/>
              <a:buChar char="•"/>
            </a:pPr>
            <a:endParaRPr lang="sv-SE" dirty="0"/>
          </a:p>
          <a:p>
            <a:pPr>
              <a:buFont typeface="Arial" panose="020B0604020202020204" pitchFamily="34" charset="0"/>
              <a:buChar char="•"/>
            </a:pPr>
            <a:r>
              <a:rPr lang="sv-SE" dirty="0"/>
              <a:t>Många enskilda medarbetare och deras familjer drabbas</a:t>
            </a:r>
          </a:p>
          <a:p>
            <a:pPr>
              <a:buFont typeface="Arial" panose="020B0604020202020204" pitchFamily="34" charset="0"/>
              <a:buChar char="•"/>
            </a:pPr>
            <a:r>
              <a:rPr lang="sv-SE" dirty="0"/>
              <a:t>Tilliten till socialtjänsten riskerar att minska</a:t>
            </a:r>
          </a:p>
          <a:p>
            <a:pPr>
              <a:buFont typeface="Arial" panose="020B0604020202020204" pitchFamily="34" charset="0"/>
              <a:buChar char="•"/>
            </a:pPr>
            <a:r>
              <a:rPr lang="sv-SE" dirty="0"/>
              <a:t>Barn, unga och familjer får inte det stöd de behöver och har rätt till</a:t>
            </a:r>
          </a:p>
          <a:p>
            <a:pPr>
              <a:buFont typeface="Arial" panose="020B0604020202020204" pitchFamily="34" charset="0"/>
              <a:buChar char="•"/>
            </a:pPr>
            <a:r>
              <a:rPr lang="sv-SE" dirty="0"/>
              <a:t>Rättssäkerheten och grundläggande demokratiska värden hotas</a:t>
            </a:r>
          </a:p>
          <a:p>
            <a:pPr>
              <a:buFont typeface="Arial" panose="020B0604020202020204" pitchFamily="34" charset="0"/>
              <a:buChar char="•"/>
            </a:pPr>
            <a:r>
              <a:rPr lang="sv-SE" dirty="0"/>
              <a:t>Svårigheter att rekrytera och behålla personal</a:t>
            </a:r>
          </a:p>
          <a:p>
            <a:pPr marL="30163" indent="0">
              <a:buNone/>
            </a:pPr>
            <a:endParaRPr lang="sv-SE" dirty="0"/>
          </a:p>
          <a:p>
            <a:pPr marL="30163" indent="0">
              <a:buNone/>
            </a:pPr>
            <a:endParaRPr lang="sv-SE" dirty="0"/>
          </a:p>
        </p:txBody>
      </p:sp>
      <p:pic>
        <p:nvPicPr>
          <p:cNvPr id="5" name="Bildobjekt 4" descr="En bild som visar clipart&#10;&#10;Automatiskt genererad beskrivning">
            <a:extLst>
              <a:ext uri="{FF2B5EF4-FFF2-40B4-BE49-F238E27FC236}">
                <a16:creationId xmlns:a16="http://schemas.microsoft.com/office/drawing/2014/main" id="{01A95477-B44F-24A0-2F54-C65037750A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93120" y="2105994"/>
            <a:ext cx="2016000" cy="4046655"/>
          </a:xfrm>
          <a:prstGeom prst="rect">
            <a:avLst/>
          </a:prstGeom>
        </p:spPr>
      </p:pic>
    </p:spTree>
    <p:extLst>
      <p:ext uri="{BB962C8B-B14F-4D97-AF65-F5344CB8AC3E}">
        <p14:creationId xmlns:p14="http://schemas.microsoft.com/office/powerpoint/2010/main" val="13826230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SKR:s hemställan till regeringen</a:t>
            </a:r>
            <a:br>
              <a:rPr lang="sv-SE" dirty="0"/>
            </a:br>
            <a:r>
              <a:rPr lang="sv-SE" sz="3200" dirty="0"/>
              <a:t>23 december 2022</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p:txBody>
          <a:bodyPr/>
          <a:lstStyle/>
          <a:p>
            <a:pPr marL="30163" indent="0">
              <a:buNone/>
            </a:pPr>
            <a:r>
              <a:rPr lang="sv-SE" b="1" dirty="0"/>
              <a:t>14 förslag till åtgärder:</a:t>
            </a:r>
          </a:p>
          <a:p>
            <a:pPr>
              <a:buFont typeface="Arial" panose="020B0604020202020204" pitchFamily="34" charset="0"/>
              <a:buChar char="•"/>
            </a:pPr>
            <a:r>
              <a:rPr lang="sv-SE" dirty="0"/>
              <a:t>Befintliga förslag som kan beslutas om</a:t>
            </a:r>
          </a:p>
          <a:p>
            <a:pPr>
              <a:buFont typeface="Arial" panose="020B0604020202020204" pitchFamily="34" charset="0"/>
              <a:buChar char="•"/>
            </a:pPr>
            <a:r>
              <a:rPr lang="sv-SE" dirty="0"/>
              <a:t>Utredningar som behöver tillsättas</a:t>
            </a:r>
          </a:p>
          <a:p>
            <a:pPr>
              <a:buFont typeface="Arial" panose="020B0604020202020204" pitchFamily="34" charset="0"/>
              <a:buChar char="•"/>
            </a:pPr>
            <a:r>
              <a:rPr lang="sv-SE" dirty="0"/>
              <a:t>Förändringar i regeringens myndighetsstyrning</a:t>
            </a:r>
          </a:p>
          <a:p>
            <a:pPr>
              <a:buFont typeface="Arial" panose="020B0604020202020204" pitchFamily="34" charset="0"/>
              <a:buChar char="•"/>
            </a:pPr>
            <a:endParaRPr lang="sv-SE" dirty="0"/>
          </a:p>
          <a:p>
            <a:pPr>
              <a:buFont typeface="Arial" panose="020B0604020202020204" pitchFamily="34" charset="0"/>
              <a:buChar char="•"/>
            </a:pPr>
            <a:r>
              <a:rPr lang="sv-SE" dirty="0">
                <a:hlinkClick r:id="rId3"/>
              </a:rPr>
              <a:t>Hemställan om nationell kraftsamling för systemstärkande åtgärder mot hot, hat och otillåten påverkan i syfte att skydda och stärka vårt demokratiska samhälle</a:t>
            </a:r>
            <a:endParaRPr lang="sv-SE" dirty="0"/>
          </a:p>
        </p:txBody>
      </p:sp>
      <p:pic>
        <p:nvPicPr>
          <p:cNvPr id="5" name="Bildobjekt 4" descr="En bild som visar text, vattensport&#10;&#10;Automatiskt genererad beskrivning">
            <a:extLst>
              <a:ext uri="{FF2B5EF4-FFF2-40B4-BE49-F238E27FC236}">
                <a16:creationId xmlns:a16="http://schemas.microsoft.com/office/drawing/2014/main" id="{08BB185F-E35E-45FB-5B6C-DA08E0A2B9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82057" y="1871845"/>
            <a:ext cx="3384000" cy="3322665"/>
          </a:xfrm>
          <a:prstGeom prst="rect">
            <a:avLst/>
          </a:prstGeom>
        </p:spPr>
      </p:pic>
    </p:spTree>
    <p:extLst>
      <p:ext uri="{BB962C8B-B14F-4D97-AF65-F5344CB8AC3E}">
        <p14:creationId xmlns:p14="http://schemas.microsoft.com/office/powerpoint/2010/main" val="32393439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76D517F-D315-6A8D-E15D-3FF28B73CEBD}"/>
              </a:ext>
            </a:extLst>
          </p:cNvPr>
          <p:cNvSpPr>
            <a:spLocks noGrp="1"/>
          </p:cNvSpPr>
          <p:nvPr>
            <p:ph idx="1"/>
          </p:nvPr>
        </p:nvSpPr>
        <p:spPr>
          <a:xfrm>
            <a:off x="664232" y="2244799"/>
            <a:ext cx="9609825" cy="3899609"/>
          </a:xfrm>
        </p:spPr>
        <p:txBody>
          <a:bodyPr/>
          <a:lstStyle/>
          <a:p>
            <a:pPr>
              <a:buFont typeface="Arial" panose="020B0604020202020204" pitchFamily="34" charset="0"/>
              <a:buChar char="•"/>
            </a:pPr>
            <a:r>
              <a:rPr lang="sv-SE" sz="2100" dirty="0"/>
              <a:t>Uppdrag till Socialstyrelsen, Myndigheten för trossamfund, Svenska institutet och Myndigheten för psykologiskt försvar i arbetet mot desinformation</a:t>
            </a:r>
          </a:p>
          <a:p>
            <a:pPr>
              <a:buFont typeface="Arial" panose="020B0604020202020204" pitchFamily="34" charset="0"/>
              <a:buChar char="•"/>
            </a:pPr>
            <a:r>
              <a:rPr lang="sv-SE" sz="2100" dirty="0"/>
              <a:t>Se över om straffet för våld eller hot mot tjänstemän kan skärpas</a:t>
            </a:r>
          </a:p>
          <a:p>
            <a:pPr>
              <a:buFont typeface="Arial" panose="020B0604020202020204" pitchFamily="34" charset="0"/>
              <a:buChar char="•"/>
            </a:pPr>
            <a:r>
              <a:rPr lang="sv-SE" sz="2100" dirty="0"/>
              <a:t>Ett starkare skydd för uppgifter om offentliganställda och deras anhöriga</a:t>
            </a:r>
          </a:p>
          <a:p>
            <a:pPr>
              <a:buFont typeface="Arial" panose="020B0604020202020204" pitchFamily="34" charset="0"/>
              <a:buChar char="•"/>
            </a:pPr>
            <a:r>
              <a:rPr lang="sv-SE" sz="2100" dirty="0"/>
              <a:t>Minskad exponering av vissa särskilt utsatta offentliganställdas namn i beslut och andra handlingar som dokumenterar åtgärder</a:t>
            </a:r>
          </a:p>
          <a:p>
            <a:pPr>
              <a:buFont typeface="Arial" panose="020B0604020202020204" pitchFamily="34" charset="0"/>
              <a:buChar char="•"/>
            </a:pPr>
            <a:r>
              <a:rPr lang="sv-SE" sz="2100" dirty="0"/>
              <a:t>Ordningsvakter inom socialtjänstens lokaler</a:t>
            </a:r>
          </a:p>
          <a:p>
            <a:pPr>
              <a:buFont typeface="Arial" panose="020B0604020202020204" pitchFamily="34" charset="0"/>
              <a:buChar char="•"/>
            </a:pPr>
            <a:r>
              <a:rPr lang="sv-SE" sz="2100" dirty="0"/>
              <a:t>En ny socialtjänstlag			</a:t>
            </a:r>
          </a:p>
          <a:p>
            <a:pPr marL="3657600" lvl="8" indent="0">
              <a:buNone/>
            </a:pPr>
            <a:r>
              <a:rPr lang="sv-SE" sz="1500" dirty="0"/>
              <a:t>                     </a:t>
            </a:r>
            <a:r>
              <a:rPr lang="sv-SE" sz="2100" dirty="0">
                <a:hlinkClick r:id="rId3"/>
              </a:rPr>
              <a:t>SKR:s och regeringens presskonferens</a:t>
            </a:r>
            <a:endParaRPr lang="sv-SE" sz="2100" dirty="0"/>
          </a:p>
          <a:p>
            <a:endParaRPr lang="sv-SE" dirty="0"/>
          </a:p>
        </p:txBody>
      </p:sp>
      <p:sp>
        <p:nvSpPr>
          <p:cNvPr id="3" name="Rubrik 2">
            <a:extLst>
              <a:ext uri="{FF2B5EF4-FFF2-40B4-BE49-F238E27FC236}">
                <a16:creationId xmlns:a16="http://schemas.microsoft.com/office/drawing/2014/main" id="{6CF21567-9A69-59B9-2AFB-AD3638052DE8}"/>
              </a:ext>
            </a:extLst>
          </p:cNvPr>
          <p:cNvSpPr>
            <a:spLocks noGrp="1"/>
          </p:cNvSpPr>
          <p:nvPr>
            <p:ph type="title"/>
          </p:nvPr>
        </p:nvSpPr>
        <p:spPr/>
        <p:txBody>
          <a:bodyPr/>
          <a:lstStyle/>
          <a:p>
            <a:r>
              <a:rPr lang="sv-SE" dirty="0"/>
              <a:t>Viktiga besked från regeringen</a:t>
            </a:r>
            <a:br>
              <a:rPr lang="sv-SE" dirty="0"/>
            </a:br>
            <a:r>
              <a:rPr lang="sv-SE" sz="3200" dirty="0"/>
              <a:t>3 februari 2023</a:t>
            </a:r>
          </a:p>
        </p:txBody>
      </p:sp>
      <p:pic>
        <p:nvPicPr>
          <p:cNvPr id="5" name="Bildobjekt 4">
            <a:extLst>
              <a:ext uri="{FF2B5EF4-FFF2-40B4-BE49-F238E27FC236}">
                <a16:creationId xmlns:a16="http://schemas.microsoft.com/office/drawing/2014/main" id="{854327EF-5E8A-8F79-DD9F-1D0F2E0DAE5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037" r="19462"/>
          <a:stretch/>
        </p:blipFill>
        <p:spPr>
          <a:xfrm>
            <a:off x="10403148" y="2083789"/>
            <a:ext cx="1462537" cy="3899609"/>
          </a:xfrm>
          <a:prstGeom prst="rect">
            <a:avLst/>
          </a:prstGeom>
        </p:spPr>
      </p:pic>
    </p:spTree>
    <p:extLst>
      <p:ext uri="{BB962C8B-B14F-4D97-AF65-F5344CB8AC3E}">
        <p14:creationId xmlns:p14="http://schemas.microsoft.com/office/powerpoint/2010/main" val="20952594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B5728BF-4806-3307-3B43-47A70BB91DEE}"/>
              </a:ext>
            </a:extLst>
          </p:cNvPr>
          <p:cNvSpPr>
            <a:spLocks noGrp="1"/>
          </p:cNvSpPr>
          <p:nvPr>
            <p:ph idx="1"/>
          </p:nvPr>
        </p:nvSpPr>
        <p:spPr/>
        <p:txBody>
          <a:bodyPr/>
          <a:lstStyle/>
          <a:p>
            <a:pPr>
              <a:buFont typeface="Arial" panose="020B0604020202020204" pitchFamily="34" charset="0"/>
              <a:buChar char="•"/>
            </a:pPr>
            <a:endParaRPr lang="sv-SE" dirty="0"/>
          </a:p>
          <a:p>
            <a:pPr>
              <a:buFont typeface="Arial" panose="020B0604020202020204" pitchFamily="34" charset="0"/>
              <a:buChar char="•"/>
            </a:pPr>
            <a:r>
              <a:rPr lang="sv-SE" dirty="0"/>
              <a:t>Inför ”Otillåten påverkan” som ett nytt brott</a:t>
            </a:r>
          </a:p>
          <a:p>
            <a:pPr>
              <a:buFont typeface="Arial" panose="020B0604020202020204" pitchFamily="34" charset="0"/>
              <a:buChar char="•"/>
            </a:pPr>
            <a:r>
              <a:rPr lang="sv-SE" dirty="0"/>
              <a:t>Skärp ansvaret för de sociala medieföretagen</a:t>
            </a:r>
          </a:p>
          <a:p>
            <a:pPr>
              <a:buFont typeface="Arial" panose="020B0604020202020204" pitchFamily="34" charset="0"/>
              <a:buChar char="•"/>
            </a:pPr>
            <a:r>
              <a:rPr lang="sv-SE" dirty="0"/>
              <a:t>Kommunen bör kunna vara målsägande vid polisanmälan</a:t>
            </a:r>
          </a:p>
          <a:p>
            <a:pPr>
              <a:buFont typeface="Arial" panose="020B0604020202020204" pitchFamily="34" charset="0"/>
              <a:buChar char="•"/>
            </a:pPr>
            <a:r>
              <a:rPr lang="sv-SE" dirty="0"/>
              <a:t>Förstärk polisens ansvar och resurser för att skydda förtroendevalda och tjänstepersoner</a:t>
            </a:r>
          </a:p>
          <a:p>
            <a:endParaRPr lang="sv-SE" dirty="0"/>
          </a:p>
        </p:txBody>
      </p:sp>
      <p:sp>
        <p:nvSpPr>
          <p:cNvPr id="3" name="Rubrik 2">
            <a:extLst>
              <a:ext uri="{FF2B5EF4-FFF2-40B4-BE49-F238E27FC236}">
                <a16:creationId xmlns:a16="http://schemas.microsoft.com/office/drawing/2014/main" id="{44124D72-776C-A9CC-ADED-E71148813AEB}"/>
              </a:ext>
            </a:extLst>
          </p:cNvPr>
          <p:cNvSpPr>
            <a:spLocks noGrp="1"/>
          </p:cNvSpPr>
          <p:nvPr>
            <p:ph type="title"/>
          </p:nvPr>
        </p:nvSpPr>
        <p:spPr/>
        <p:txBody>
          <a:bodyPr/>
          <a:lstStyle/>
          <a:p>
            <a:r>
              <a:rPr lang="sv-SE" dirty="0"/>
              <a:t>Behov av ytterligare statliga initiativ</a:t>
            </a:r>
          </a:p>
        </p:txBody>
      </p:sp>
      <p:pic>
        <p:nvPicPr>
          <p:cNvPr id="5" name="Bildobjekt 4">
            <a:extLst>
              <a:ext uri="{FF2B5EF4-FFF2-40B4-BE49-F238E27FC236}">
                <a16:creationId xmlns:a16="http://schemas.microsoft.com/office/drawing/2014/main" id="{1C5E3C28-ACFF-A732-D365-E2287C8595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4155" y="3831990"/>
            <a:ext cx="3204000" cy="2401811"/>
          </a:xfrm>
          <a:prstGeom prst="rect">
            <a:avLst/>
          </a:prstGeom>
        </p:spPr>
      </p:pic>
    </p:spTree>
    <p:extLst>
      <p:ext uri="{BB962C8B-B14F-4D97-AF65-F5344CB8AC3E}">
        <p14:creationId xmlns:p14="http://schemas.microsoft.com/office/powerpoint/2010/main" val="16111645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99A6180-045F-4554-0B7A-DFE419552F08}"/>
              </a:ext>
            </a:extLst>
          </p:cNvPr>
          <p:cNvSpPr>
            <a:spLocks noGrp="1"/>
          </p:cNvSpPr>
          <p:nvPr>
            <p:ph idx="1"/>
          </p:nvPr>
        </p:nvSpPr>
        <p:spPr>
          <a:xfrm>
            <a:off x="664232" y="1854926"/>
            <a:ext cx="9609825" cy="4128472"/>
          </a:xfrm>
        </p:spPr>
        <p:txBody>
          <a:bodyPr/>
          <a:lstStyle/>
          <a:p>
            <a:pPr>
              <a:buFont typeface="Arial" panose="020B0604020202020204" pitchFamily="34" charset="0"/>
              <a:buChar char="•"/>
            </a:pPr>
            <a:r>
              <a:rPr lang="sv-SE" dirty="0"/>
              <a:t>Nära samverkan med Socialstyrelsen och Myndigheten för trossamfund</a:t>
            </a:r>
          </a:p>
          <a:p>
            <a:pPr>
              <a:buFont typeface="Arial" panose="020B0604020202020204" pitchFamily="34" charset="0"/>
              <a:buChar char="•"/>
            </a:pPr>
            <a:r>
              <a:rPr lang="sv-SE" dirty="0"/>
              <a:t>Nära samverkan med facken – Säkerhetsdialogen/Sunt arbetsliv</a:t>
            </a:r>
          </a:p>
          <a:p>
            <a:pPr>
              <a:buFont typeface="Arial" panose="020B0604020202020204" pitchFamily="34" charset="0"/>
              <a:buChar char="•"/>
            </a:pPr>
            <a:r>
              <a:rPr lang="sv-SE" dirty="0"/>
              <a:t>Nätverk för enhetschefer i utlokaliserade socialkontor</a:t>
            </a:r>
          </a:p>
          <a:p>
            <a:pPr>
              <a:buFont typeface="Arial" panose="020B0604020202020204" pitchFamily="34" charset="0"/>
              <a:buChar char="•"/>
            </a:pPr>
            <a:r>
              <a:rPr lang="sv-SE" dirty="0"/>
              <a:t>Riktat krisstöd till utsatta kommuner – VO/AG/JU/KO</a:t>
            </a:r>
          </a:p>
          <a:p>
            <a:pPr>
              <a:buFont typeface="Arial" panose="020B0604020202020204" pitchFamily="34" charset="0"/>
              <a:buChar char="•"/>
            </a:pPr>
            <a:r>
              <a:rPr lang="sv-SE" dirty="0"/>
              <a:t>Särskild tjänst och nätverk med kommuner/myndigheter mot otillåten påverkan och välfärdsbrottslighet </a:t>
            </a:r>
          </a:p>
          <a:p>
            <a:pPr>
              <a:buFont typeface="Arial" panose="020B0604020202020204" pitchFamily="34" charset="0"/>
              <a:buChar char="•"/>
            </a:pPr>
            <a:r>
              <a:rPr lang="sv-SE" dirty="0"/>
              <a:t>Kommunnätverk mot segregation (</a:t>
            </a:r>
            <a:r>
              <a:rPr lang="sv-SE" dirty="0" err="1"/>
              <a:t>fd</a:t>
            </a:r>
            <a:r>
              <a:rPr lang="sv-SE" dirty="0"/>
              <a:t> </a:t>
            </a:r>
            <a:r>
              <a:rPr lang="sv-SE" dirty="0" err="1"/>
              <a:t>Delmos</a:t>
            </a:r>
            <a:r>
              <a:rPr lang="sv-SE" dirty="0"/>
              <a:t> nätverk)</a:t>
            </a:r>
          </a:p>
          <a:p>
            <a:pPr marL="30163" indent="0">
              <a:buNone/>
            </a:pPr>
            <a:endParaRPr lang="sv-SE" dirty="0"/>
          </a:p>
        </p:txBody>
      </p:sp>
      <p:sp>
        <p:nvSpPr>
          <p:cNvPr id="3" name="Rubrik 2">
            <a:extLst>
              <a:ext uri="{FF2B5EF4-FFF2-40B4-BE49-F238E27FC236}">
                <a16:creationId xmlns:a16="http://schemas.microsoft.com/office/drawing/2014/main" id="{9C546047-A9DD-3B2A-DB5C-4744FA24FA33}"/>
              </a:ext>
            </a:extLst>
          </p:cNvPr>
          <p:cNvSpPr>
            <a:spLocks noGrp="1"/>
          </p:cNvSpPr>
          <p:nvPr>
            <p:ph type="title"/>
          </p:nvPr>
        </p:nvSpPr>
        <p:spPr/>
        <p:txBody>
          <a:bodyPr/>
          <a:lstStyle/>
          <a:p>
            <a:r>
              <a:rPr lang="sv-SE" dirty="0"/>
              <a:t>SKR:s arbete (i urval) - I</a:t>
            </a:r>
          </a:p>
        </p:txBody>
      </p:sp>
      <p:pic>
        <p:nvPicPr>
          <p:cNvPr id="5" name="Bildobjekt 4" descr="En bild som visar karta&#10;&#10;Automatiskt genererad beskrivning">
            <a:extLst>
              <a:ext uri="{FF2B5EF4-FFF2-40B4-BE49-F238E27FC236}">
                <a16:creationId xmlns:a16="http://schemas.microsoft.com/office/drawing/2014/main" id="{F8CEF458-7228-CB08-72D5-62C03F59ECE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374" r="19630" b="3940"/>
          <a:stretch/>
        </p:blipFill>
        <p:spPr>
          <a:xfrm>
            <a:off x="9708000" y="2647797"/>
            <a:ext cx="2484000" cy="2932604"/>
          </a:xfrm>
          <a:prstGeom prst="rect">
            <a:avLst/>
          </a:prstGeom>
        </p:spPr>
      </p:pic>
    </p:spTree>
    <p:extLst>
      <p:ext uri="{BB962C8B-B14F-4D97-AF65-F5344CB8AC3E}">
        <p14:creationId xmlns:p14="http://schemas.microsoft.com/office/powerpoint/2010/main" val="419275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F32A67AF-7D32-48B9-A544-07049428FE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Bildobjekt 9">
            <a:extLst>
              <a:ext uri="{FF2B5EF4-FFF2-40B4-BE49-F238E27FC236}">
                <a16:creationId xmlns:a16="http://schemas.microsoft.com/office/drawing/2014/main" id="{A7FE39A3-62E7-4443-89AF-3506D4461BFF}"/>
              </a:ext>
            </a:extLst>
          </p:cNvPr>
          <p:cNvPicPr>
            <a:picLocks noChangeAspect="1"/>
          </p:cNvPicPr>
          <p:nvPr/>
        </p:nvPicPr>
        <p:blipFill rotWithShape="1">
          <a:blip r:embed="rId3"/>
          <a:srcRect l="7825" t="428" r="7901" b="11153"/>
          <a:stretch/>
        </p:blipFill>
        <p:spPr>
          <a:xfrm>
            <a:off x="-10886" y="-29811"/>
            <a:ext cx="12202886" cy="6858000"/>
          </a:xfrm>
          <a:prstGeom prst="rect">
            <a:avLst/>
          </a:prstGeom>
          <a:effectLst>
            <a:outerShdw blurRad="63500" sx="102000" sy="102000" algn="ctr" rotWithShape="0">
              <a:prstClr val="black">
                <a:alpha val="40000"/>
              </a:prstClr>
            </a:outerShdw>
          </a:effectLst>
        </p:spPr>
      </p:pic>
      <p:sp>
        <p:nvSpPr>
          <p:cNvPr id="2" name="Rektangel: rundade hörn 1">
            <a:extLst>
              <a:ext uri="{FF2B5EF4-FFF2-40B4-BE49-F238E27FC236}">
                <a16:creationId xmlns:a16="http://schemas.microsoft.com/office/drawing/2014/main" id="{CFB4F82B-11DA-4B90-929E-CF8A3C131357}"/>
              </a:ext>
            </a:extLst>
          </p:cNvPr>
          <p:cNvSpPr/>
          <p:nvPr/>
        </p:nvSpPr>
        <p:spPr>
          <a:xfrm>
            <a:off x="5805996" y="2467992"/>
            <a:ext cx="4643021" cy="2343705"/>
          </a:xfrm>
          <a:prstGeom prst="roundRect">
            <a:avLst/>
          </a:prstGeom>
          <a:solidFill>
            <a:srgbClr val="2DB9C7"/>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1" u="none" strike="noStrike" kern="1200" cap="none" spc="0" normalizeH="0" baseline="0" noProof="0">
                <a:ln>
                  <a:noFill/>
                </a:ln>
                <a:solidFill>
                  <a:prstClr val="white"/>
                </a:solidFill>
                <a:effectLst/>
                <a:uLnTx/>
                <a:uFillTx/>
                <a:latin typeface="Calibri"/>
                <a:ea typeface="+mn-ea"/>
                <a:cs typeface="+mn-cs"/>
              </a:rPr>
              <a:t>”En matchningsarena för att hitta näringslivets lösningar på kommunernas behov.” </a:t>
            </a:r>
            <a:endParaRPr kumimoji="0" lang="sv-SE" sz="2800" b="0" i="1"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16735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1C12B57-DB92-FB35-03F0-6ED043ABD473}"/>
              </a:ext>
            </a:extLst>
          </p:cNvPr>
          <p:cNvSpPr>
            <a:spLocks noGrp="1"/>
          </p:cNvSpPr>
          <p:nvPr>
            <p:ph idx="1"/>
          </p:nvPr>
        </p:nvSpPr>
        <p:spPr>
          <a:xfrm>
            <a:off x="664232" y="2105994"/>
            <a:ext cx="9609825" cy="4127807"/>
          </a:xfrm>
        </p:spPr>
        <p:txBody>
          <a:bodyPr/>
          <a:lstStyle/>
          <a:p>
            <a:pPr>
              <a:buFont typeface="Arial" panose="020B0604020202020204" pitchFamily="34" charset="0"/>
              <a:buChar char="•"/>
            </a:pPr>
            <a:r>
              <a:rPr lang="sv-SE" dirty="0"/>
              <a:t>Workshop om socialtjänstrådgivning på nätet (chattfunktion) 19 april</a:t>
            </a:r>
          </a:p>
          <a:p>
            <a:pPr>
              <a:buFont typeface="Arial" panose="020B0604020202020204" pitchFamily="34" charset="0"/>
              <a:buChar char="•"/>
            </a:pPr>
            <a:r>
              <a:rPr lang="sv-SE" dirty="0"/>
              <a:t>Konferens 31 maj om ”</a:t>
            </a:r>
            <a:r>
              <a:rPr lang="sv-SE" dirty="0">
                <a:effectLst/>
                <a:ea typeface="Times New Roman" panose="02020603050405020304" pitchFamily="18" charset="0"/>
                <a:cs typeface="Times New Roman" panose="02020603050405020304" pitchFamily="18" charset="0"/>
              </a:rPr>
              <a:t>Hur kan socialtjänsten bygga tillit där misstron är stor?”</a:t>
            </a:r>
          </a:p>
          <a:p>
            <a:pPr>
              <a:buFont typeface="Arial" panose="020B0604020202020204" pitchFamily="34" charset="0"/>
              <a:buChar char="•"/>
            </a:pPr>
            <a:r>
              <a:rPr lang="sv-SE" dirty="0">
                <a:ea typeface="Times New Roman" panose="02020603050405020304" pitchFamily="18" charset="0"/>
                <a:cs typeface="Times New Roman" panose="02020603050405020304" pitchFamily="18" charset="0"/>
              </a:rPr>
              <a:t>Dialog med Skatteverket om förebyggande </a:t>
            </a:r>
            <a:r>
              <a:rPr lang="sv-SE" dirty="0">
                <a:ea typeface="Times New Roman" panose="02020603050405020304" pitchFamily="18" charset="0"/>
                <a:cs typeface="Times New Roman" panose="02020603050405020304" pitchFamily="18" charset="0"/>
                <a:hlinkClick r:id="rId3"/>
              </a:rPr>
              <a:t>sekretessmarkering</a:t>
            </a:r>
            <a:r>
              <a:rPr lang="sv-SE" dirty="0">
                <a:ea typeface="Times New Roman" panose="02020603050405020304" pitchFamily="18" charset="0"/>
                <a:cs typeface="Times New Roman" panose="02020603050405020304" pitchFamily="18" charset="0"/>
              </a:rPr>
              <a:t>.</a:t>
            </a:r>
          </a:p>
          <a:p>
            <a:pPr>
              <a:buFont typeface="Arial" panose="020B0604020202020204" pitchFamily="34" charset="0"/>
              <a:buChar char="•"/>
            </a:pPr>
            <a:r>
              <a:rPr lang="sv-SE" dirty="0">
                <a:ea typeface="Times New Roman" panose="02020603050405020304" pitchFamily="18" charset="0"/>
                <a:cs typeface="Times New Roman" panose="02020603050405020304" pitchFamily="18" charset="0"/>
                <a:hlinkClick r:id="rId4"/>
              </a:rPr>
              <a:t>Vad man får dela vid brottslighet i HVB </a:t>
            </a:r>
            <a:r>
              <a:rPr lang="sv-SE" dirty="0">
                <a:ea typeface="Times New Roman" panose="02020603050405020304" pitchFamily="18" charset="0"/>
                <a:cs typeface="Times New Roman" panose="02020603050405020304" pitchFamily="18" charset="0"/>
              </a:rPr>
              <a:t>– PM från SKR</a:t>
            </a:r>
          </a:p>
          <a:p>
            <a:pPr>
              <a:buFont typeface="Arial" panose="020B0604020202020204" pitchFamily="34" charset="0"/>
              <a:buChar char="•"/>
            </a:pPr>
            <a:r>
              <a:rPr lang="sv-SE" dirty="0"/>
              <a:t>Utbildningar och stödmaterial på skr.se</a:t>
            </a:r>
          </a:p>
          <a:p>
            <a:pPr marL="30163" indent="0">
              <a:buNone/>
            </a:pPr>
            <a:endParaRPr lang="sv-SE" dirty="0">
              <a:effectLst/>
              <a:ea typeface="Times New Roman" panose="02020603050405020304" pitchFamily="18" charset="0"/>
              <a:cs typeface="Times New Roman" panose="02020603050405020304" pitchFamily="18" charset="0"/>
            </a:endParaRPr>
          </a:p>
          <a:p>
            <a:endParaRPr lang="sv-SE" dirty="0">
              <a:effectLst/>
              <a:ea typeface="Times New Roman" panose="02020603050405020304" pitchFamily="18" charset="0"/>
              <a:cs typeface="Times New Roman" panose="02020603050405020304" pitchFamily="18" charset="0"/>
            </a:endParaRPr>
          </a:p>
          <a:p>
            <a:endParaRPr lang="sv-SE" dirty="0"/>
          </a:p>
        </p:txBody>
      </p:sp>
      <p:sp>
        <p:nvSpPr>
          <p:cNvPr id="3" name="Rubrik 2">
            <a:extLst>
              <a:ext uri="{FF2B5EF4-FFF2-40B4-BE49-F238E27FC236}">
                <a16:creationId xmlns:a16="http://schemas.microsoft.com/office/drawing/2014/main" id="{25DFF62E-FED7-E70E-8B62-57F1B7EF359F}"/>
              </a:ext>
            </a:extLst>
          </p:cNvPr>
          <p:cNvSpPr>
            <a:spLocks noGrp="1"/>
          </p:cNvSpPr>
          <p:nvPr>
            <p:ph type="title"/>
          </p:nvPr>
        </p:nvSpPr>
        <p:spPr/>
        <p:txBody>
          <a:bodyPr/>
          <a:lstStyle/>
          <a:p>
            <a:r>
              <a:rPr lang="sv-SE" dirty="0"/>
              <a:t>SKR:s arbete (i urval) - II</a:t>
            </a:r>
          </a:p>
        </p:txBody>
      </p:sp>
      <p:pic>
        <p:nvPicPr>
          <p:cNvPr id="4" name="Bildobjekt 3">
            <a:extLst>
              <a:ext uri="{FF2B5EF4-FFF2-40B4-BE49-F238E27FC236}">
                <a16:creationId xmlns:a16="http://schemas.microsoft.com/office/drawing/2014/main" id="{65BC596E-48F5-2853-6689-3251FC5CCF13}"/>
              </a:ext>
            </a:extLst>
          </p:cNvPr>
          <p:cNvPicPr>
            <a:picLocks noChangeAspect="1"/>
          </p:cNvPicPr>
          <p:nvPr/>
        </p:nvPicPr>
        <p:blipFill>
          <a:blip r:embed="rId5"/>
          <a:stretch>
            <a:fillRect/>
          </a:stretch>
        </p:blipFill>
        <p:spPr>
          <a:xfrm>
            <a:off x="9603137" y="3208294"/>
            <a:ext cx="2481287" cy="2932430"/>
          </a:xfrm>
          <a:prstGeom prst="rect">
            <a:avLst/>
          </a:prstGeom>
        </p:spPr>
      </p:pic>
    </p:spTree>
    <p:extLst>
      <p:ext uri="{BB962C8B-B14F-4D97-AF65-F5344CB8AC3E}">
        <p14:creationId xmlns:p14="http://schemas.microsoft.com/office/powerpoint/2010/main" val="21213092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83279" y="1522282"/>
            <a:ext cx="5543720" cy="2870216"/>
          </a:xfrm>
          <a:prstGeom prst="rect">
            <a:avLst/>
          </a:prstGeom>
        </p:spPr>
      </p:pic>
      <p:sp>
        <p:nvSpPr>
          <p:cNvPr id="2" name="Rubrik 1"/>
          <p:cNvSpPr>
            <a:spLocks noGrp="1"/>
          </p:cNvSpPr>
          <p:nvPr>
            <p:ph type="title"/>
          </p:nvPr>
        </p:nvSpPr>
        <p:spPr>
          <a:xfrm>
            <a:off x="3863173" y="906586"/>
            <a:ext cx="3783932" cy="1231392"/>
          </a:xfrm>
        </p:spPr>
        <p:txBody>
          <a:bodyPr/>
          <a:lstStyle/>
          <a:p>
            <a:r>
              <a:rPr lang="sv-SE" dirty="0"/>
              <a:t>Tack för oss!</a:t>
            </a:r>
          </a:p>
        </p:txBody>
      </p:sp>
      <p:sp>
        <p:nvSpPr>
          <p:cNvPr id="3" name="Platshållare för innehåll 2"/>
          <p:cNvSpPr>
            <a:spLocks noGrp="1"/>
          </p:cNvSpPr>
          <p:nvPr>
            <p:ph idx="1"/>
          </p:nvPr>
        </p:nvSpPr>
        <p:spPr>
          <a:xfrm>
            <a:off x="644434" y="4042612"/>
            <a:ext cx="10990217" cy="1756610"/>
          </a:xfrm>
        </p:spPr>
        <p:txBody>
          <a:bodyPr/>
          <a:lstStyle/>
          <a:p>
            <a:pPr marL="30163" indent="0">
              <a:buNone/>
            </a:pPr>
            <a:endParaRPr lang="sv-SE" sz="1800" dirty="0"/>
          </a:p>
          <a:p>
            <a:pPr marL="30163" indent="0" algn="ctr">
              <a:buNone/>
            </a:pPr>
            <a:r>
              <a:rPr lang="sv-SE" sz="1800" dirty="0"/>
              <a:t>Karin Falck, Avdelningen för vård och omsorg, </a:t>
            </a:r>
            <a:r>
              <a:rPr lang="sv-SE" sz="1800" dirty="0">
                <a:hlinkClick r:id="rId4"/>
              </a:rPr>
              <a:t>karin.falck@skr.se</a:t>
            </a:r>
            <a:endParaRPr lang="sv-SE" sz="1800" dirty="0"/>
          </a:p>
          <a:p>
            <a:pPr marL="30163" indent="0" algn="ctr">
              <a:buNone/>
            </a:pPr>
            <a:r>
              <a:rPr lang="sv-SE" sz="1800" dirty="0"/>
              <a:t>Ove Ledin, Avdelningen för vård och omsorg, 08-452 77 66, </a:t>
            </a:r>
            <a:r>
              <a:rPr lang="sv-SE" sz="1800" dirty="0">
                <a:hlinkClick r:id="rId5"/>
              </a:rPr>
              <a:t>ove.ledin@skr.se</a:t>
            </a:r>
            <a:endParaRPr lang="sv-SE" sz="1800" dirty="0"/>
          </a:p>
          <a:p>
            <a:pPr marL="30163" indent="0">
              <a:buNone/>
            </a:pPr>
            <a:endParaRPr lang="sv-SE" sz="1800" dirty="0"/>
          </a:p>
          <a:p>
            <a:pPr marL="30163" indent="0" algn="ctr">
              <a:buNone/>
            </a:pPr>
            <a:endParaRPr lang="sv-SE" sz="2000" dirty="0"/>
          </a:p>
        </p:txBody>
      </p:sp>
    </p:spTree>
    <p:extLst>
      <p:ext uri="{BB962C8B-B14F-4D97-AF65-F5344CB8AC3E}">
        <p14:creationId xmlns:p14="http://schemas.microsoft.com/office/powerpoint/2010/main" val="6807573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40E661-5C5C-2AAC-3153-8685183B845D}"/>
              </a:ext>
            </a:extLst>
          </p:cNvPr>
          <p:cNvSpPr>
            <a:spLocks noGrp="1"/>
          </p:cNvSpPr>
          <p:nvPr>
            <p:ph type="title"/>
          </p:nvPr>
        </p:nvSpPr>
        <p:spPr/>
        <p:txBody>
          <a:bodyPr/>
          <a:lstStyle/>
          <a:p>
            <a:r>
              <a:rPr lang="sv-SE" dirty="0"/>
              <a:t>Länsgemensamma medel i Nära vård?</a:t>
            </a:r>
          </a:p>
        </p:txBody>
      </p:sp>
      <p:sp>
        <p:nvSpPr>
          <p:cNvPr id="3" name="Platshållare för innehåll 2">
            <a:extLst>
              <a:ext uri="{FF2B5EF4-FFF2-40B4-BE49-F238E27FC236}">
                <a16:creationId xmlns:a16="http://schemas.microsoft.com/office/drawing/2014/main" id="{07DC961C-0E91-D37E-4FE9-5B495A9E8EFD}"/>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35823613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2E58D-59F9-4BE6-A8E5-2186520F39D9}"/>
              </a:ext>
            </a:extLst>
          </p:cNvPr>
          <p:cNvSpPr>
            <a:spLocks noGrp="1"/>
          </p:cNvSpPr>
          <p:nvPr>
            <p:ph type="title"/>
          </p:nvPr>
        </p:nvSpPr>
        <p:spPr>
          <a:xfrm>
            <a:off x="664234" y="975186"/>
            <a:ext cx="5326992" cy="1112405"/>
          </a:xfrm>
        </p:spPr>
        <p:txBody>
          <a:bodyPr anchor="t">
            <a:normAutofit/>
          </a:bodyPr>
          <a:lstStyle/>
          <a:p>
            <a:r>
              <a:rPr lang="sv-SE" sz="4100"/>
              <a:t>Avslutning och summering</a:t>
            </a:r>
          </a:p>
        </p:txBody>
      </p:sp>
      <p:sp>
        <p:nvSpPr>
          <p:cNvPr id="10" name="Content Placeholder 2">
            <a:extLst>
              <a:ext uri="{FF2B5EF4-FFF2-40B4-BE49-F238E27FC236}">
                <a16:creationId xmlns:a16="http://schemas.microsoft.com/office/drawing/2014/main" id="{E77B3F9B-2991-39D7-1ED6-A783A277ABAA}"/>
              </a:ext>
            </a:extLst>
          </p:cNvPr>
          <p:cNvSpPr>
            <a:spLocks noGrp="1"/>
          </p:cNvSpPr>
          <p:nvPr>
            <p:ph sz="half" idx="1"/>
          </p:nvPr>
        </p:nvSpPr>
        <p:spPr>
          <a:xfrm>
            <a:off x="666000" y="2494800"/>
            <a:ext cx="5325226" cy="3740400"/>
          </a:xfrm>
        </p:spPr>
        <p:txBody>
          <a:bodyPr/>
          <a:lstStyle/>
          <a:p>
            <a:endParaRPr lang="en-US"/>
          </a:p>
        </p:txBody>
      </p:sp>
    </p:spTree>
    <p:extLst>
      <p:ext uri="{BB962C8B-B14F-4D97-AF65-F5344CB8AC3E}">
        <p14:creationId xmlns:p14="http://schemas.microsoft.com/office/powerpoint/2010/main" val="28292755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524FFF-62C3-45AB-AE3B-6B9B873097BF}"/>
              </a:ext>
            </a:extLst>
          </p:cNvPr>
          <p:cNvSpPr>
            <a:spLocks noGrp="1"/>
          </p:cNvSpPr>
          <p:nvPr>
            <p:ph type="title"/>
          </p:nvPr>
        </p:nvSpPr>
        <p:spPr/>
        <p:txBody>
          <a:bodyPr/>
          <a:lstStyle/>
          <a:p>
            <a:r>
              <a:rPr lang="sv-SE" dirty="0"/>
              <a:t>Mötestider 2023</a:t>
            </a:r>
          </a:p>
        </p:txBody>
      </p:sp>
      <p:sp>
        <p:nvSpPr>
          <p:cNvPr id="4" name="Rektangel: rundade hörn 3">
            <a:extLst>
              <a:ext uri="{FF2B5EF4-FFF2-40B4-BE49-F238E27FC236}">
                <a16:creationId xmlns:a16="http://schemas.microsoft.com/office/drawing/2014/main" id="{104C8BBF-9EE1-4F8B-B799-52A61CB82F2F}"/>
              </a:ext>
            </a:extLst>
          </p:cNvPr>
          <p:cNvSpPr/>
          <p:nvPr/>
        </p:nvSpPr>
        <p:spPr>
          <a:xfrm>
            <a:off x="5948732" y="2081096"/>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4 oktober</a:t>
            </a:r>
            <a:r>
              <a:rPr lang="sv-SE" dirty="0">
                <a:solidFill>
                  <a:sysClr val="windowText" lastClr="000000"/>
                </a:solidFill>
                <a:latin typeface="Arial"/>
              </a:rPr>
              <a:t> 13-17 Fysiskt RSS</a:t>
            </a: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DE11A92A-244F-4FB4-A4DB-8157507B6CB3}"/>
              </a:ext>
            </a:extLst>
          </p:cNvPr>
          <p:cNvSpPr/>
          <p:nvPr/>
        </p:nvSpPr>
        <p:spPr>
          <a:xfrm>
            <a:off x="8578229" y="2144666"/>
            <a:ext cx="2494883"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prstClr val="white"/>
                </a:solidFill>
                <a:latin typeface="Arial"/>
              </a:rPr>
              <a:t>12</a:t>
            </a:r>
            <a:r>
              <a:rPr kumimoji="0" lang="sv-SE" sz="1800" b="0" i="0" u="none" strike="noStrike" kern="1200" cap="none" spc="0" normalizeH="0" baseline="0" noProof="0" dirty="0">
                <a:ln>
                  <a:noFill/>
                </a:ln>
                <a:solidFill>
                  <a:prstClr val="white"/>
                </a:solidFill>
                <a:effectLst/>
                <a:uLnTx/>
                <a:uFillTx/>
                <a:latin typeface="Arial"/>
                <a:ea typeface="+mn-ea"/>
                <a:cs typeface="+mn-cs"/>
              </a:rPr>
              <a:t> december, 9-12 Digitalt RSS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ktangel: rundade hörn 5">
            <a:extLst>
              <a:ext uri="{FF2B5EF4-FFF2-40B4-BE49-F238E27FC236}">
                <a16:creationId xmlns:a16="http://schemas.microsoft.com/office/drawing/2014/main" id="{230DECDC-9EB8-4869-8058-8B5D758B240C}"/>
              </a:ext>
            </a:extLst>
          </p:cNvPr>
          <p:cNvSpPr/>
          <p:nvPr/>
        </p:nvSpPr>
        <p:spPr>
          <a:xfrm>
            <a:off x="5948732" y="3870960"/>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sysClr val="windowText" lastClr="000000"/>
                </a:solidFill>
                <a:latin typeface="Arial"/>
              </a:rPr>
              <a:t>5</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oktober, 09-12 Fysiskt gemensam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 name="Rektangel: rundade hörn 6">
            <a:extLst>
              <a:ext uri="{FF2B5EF4-FFF2-40B4-BE49-F238E27FC236}">
                <a16:creationId xmlns:a16="http://schemas.microsoft.com/office/drawing/2014/main" id="{903A48A5-87A7-41C1-A1AE-80ED0E5E7365}"/>
              </a:ext>
            </a:extLst>
          </p:cNvPr>
          <p:cNvSpPr/>
          <p:nvPr/>
        </p:nvSpPr>
        <p:spPr>
          <a:xfrm>
            <a:off x="3451562" y="3870960"/>
            <a:ext cx="2094208"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31 maj, digitalt Gemensam RSS</a:t>
            </a:r>
            <a:r>
              <a:rPr lang="sv-SE" dirty="0">
                <a:solidFill>
                  <a:prstClr val="white"/>
                </a:solidFill>
                <a:latin typeface="Arial"/>
              </a:rPr>
              <a:t> och</a:t>
            </a:r>
            <a:r>
              <a:rPr kumimoji="0" lang="sv-SE" sz="1800" b="0" i="0" u="none" strike="noStrike" kern="1200" cap="none" spc="0" normalizeH="0" baseline="0" noProof="0" dirty="0">
                <a:ln>
                  <a:noFill/>
                </a:ln>
                <a:solidFill>
                  <a:prstClr val="white"/>
                </a:solidFill>
                <a:effectLst/>
                <a:uLnTx/>
                <a:uFillTx/>
                <a:latin typeface="Arial"/>
                <a:ea typeface="+mn-ea"/>
                <a:cs typeface="+mn-cs"/>
              </a:rPr>
              <a:t> NSK-S</a:t>
            </a:r>
          </a:p>
        </p:txBody>
      </p:sp>
      <p:sp>
        <p:nvSpPr>
          <p:cNvPr id="11" name="Rektangel: rundade hörn 10">
            <a:extLst>
              <a:ext uri="{FF2B5EF4-FFF2-40B4-BE49-F238E27FC236}">
                <a16:creationId xmlns:a16="http://schemas.microsoft.com/office/drawing/2014/main" id="{D743EC57-2DDC-4695-A6E1-827DCBC7FFD7}"/>
              </a:ext>
            </a:extLst>
          </p:cNvPr>
          <p:cNvSpPr/>
          <p:nvPr/>
        </p:nvSpPr>
        <p:spPr>
          <a:xfrm>
            <a:off x="8613009" y="3864465"/>
            <a:ext cx="2494883"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12 december, 13-17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Digitalt Gemensam RSS</a:t>
            </a:r>
            <a:r>
              <a:rPr lang="sv-SE" dirty="0">
                <a:solidFill>
                  <a:prstClr val="white"/>
                </a:solidFill>
                <a:latin typeface="Arial"/>
              </a:rPr>
              <a:t> och</a:t>
            </a:r>
            <a:r>
              <a:rPr kumimoji="0" lang="sv-SE" sz="1800" b="0" i="0" u="none" strike="noStrike" kern="1200" cap="none" spc="0" normalizeH="0" baseline="0" noProof="0" dirty="0">
                <a:ln>
                  <a:noFill/>
                </a:ln>
                <a:solidFill>
                  <a:prstClr val="white"/>
                </a:solidFill>
                <a:effectLst/>
                <a:uLnTx/>
                <a:uFillTx/>
                <a:latin typeface="Arial"/>
                <a:ea typeface="+mn-ea"/>
                <a:cs typeface="+mn-cs"/>
              </a:rPr>
              <a:t> NSK-S </a:t>
            </a:r>
          </a:p>
        </p:txBody>
      </p:sp>
      <p:sp>
        <p:nvSpPr>
          <p:cNvPr id="9" name="Rektangel: rundade hörn 8">
            <a:extLst>
              <a:ext uri="{FF2B5EF4-FFF2-40B4-BE49-F238E27FC236}">
                <a16:creationId xmlns:a16="http://schemas.microsoft.com/office/drawing/2014/main" id="{911C8D1E-D862-9028-8C18-B3832D7F37A7}"/>
              </a:ext>
            </a:extLst>
          </p:cNvPr>
          <p:cNvSpPr/>
          <p:nvPr/>
        </p:nvSpPr>
        <p:spPr>
          <a:xfrm>
            <a:off x="903332" y="3864464"/>
            <a:ext cx="214526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16 mars, 09-12 Fysiskt gemensam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 name="Rektangel: rundade hörn 9">
            <a:extLst>
              <a:ext uri="{FF2B5EF4-FFF2-40B4-BE49-F238E27FC236}">
                <a16:creationId xmlns:a16="http://schemas.microsoft.com/office/drawing/2014/main" id="{F76DB888-7E0C-EDC2-9400-54142C74292F}"/>
              </a:ext>
            </a:extLst>
          </p:cNvPr>
          <p:cNvSpPr/>
          <p:nvPr/>
        </p:nvSpPr>
        <p:spPr>
          <a:xfrm>
            <a:off x="3451562" y="2087590"/>
            <a:ext cx="2180049"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prstClr val="white"/>
                </a:solidFill>
                <a:latin typeface="Arial"/>
              </a:rPr>
              <a:t>16</a:t>
            </a:r>
            <a:r>
              <a:rPr kumimoji="0" lang="sv-SE" sz="1800" b="0" i="0" u="none" strike="noStrike" kern="1200" cap="none" spc="0" normalizeH="0" baseline="0" noProof="0" dirty="0">
                <a:ln>
                  <a:noFill/>
                </a:ln>
                <a:solidFill>
                  <a:prstClr val="white"/>
                </a:solidFill>
                <a:effectLst/>
                <a:uLnTx/>
                <a:uFillTx/>
                <a:latin typeface="Arial"/>
                <a:ea typeface="+mn-ea"/>
                <a:cs typeface="+mn-cs"/>
              </a:rPr>
              <a:t> maj, Digitalt RSS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15112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852A80-788D-4DBC-AA87-078CED2F2966}"/>
              </a:ext>
            </a:extLst>
          </p:cNvPr>
          <p:cNvSpPr>
            <a:spLocks noGrp="1"/>
          </p:cNvSpPr>
          <p:nvPr>
            <p:ph type="title"/>
          </p:nvPr>
        </p:nvSpPr>
        <p:spPr>
          <a:xfrm>
            <a:off x="362415" y="52891"/>
            <a:ext cx="10515600" cy="1325563"/>
          </a:xfrm>
        </p:spPr>
        <p:txBody>
          <a:bodyPr>
            <a:normAutofit/>
          </a:bodyPr>
          <a:lstStyle/>
          <a:p>
            <a:r>
              <a:rPr lang="sv-SE" sz="3200"/>
              <a:t>Matcharena behov – Ofrivilligt vändande av dygnet som leder till otrygghet</a:t>
            </a:r>
          </a:p>
        </p:txBody>
      </p:sp>
      <p:pic>
        <p:nvPicPr>
          <p:cNvPr id="5" name="Onlinemedia 4" title="Ofrivilligt vändande av dygnet som leder till otrygghet">
            <a:hlinkClick r:id="" action="ppaction://media"/>
            <a:extLst>
              <a:ext uri="{FF2B5EF4-FFF2-40B4-BE49-F238E27FC236}">
                <a16:creationId xmlns:a16="http://schemas.microsoft.com/office/drawing/2014/main" id="{6DC89734-F6E3-4843-BDF9-557CA694ACCC}"/>
              </a:ext>
            </a:extLst>
          </p:cNvPr>
          <p:cNvPicPr>
            <a:picLocks noGrp="1" noRot="1" noChangeAspect="1"/>
          </p:cNvPicPr>
          <p:nvPr>
            <p:ph idx="1"/>
            <a:videoFile r:link="rId1"/>
          </p:nvPr>
        </p:nvPicPr>
        <p:blipFill>
          <a:blip r:embed="rId4"/>
          <a:stretch>
            <a:fillRect/>
          </a:stretch>
        </p:blipFill>
        <p:spPr>
          <a:xfrm>
            <a:off x="745273" y="1212419"/>
            <a:ext cx="9749883" cy="5509056"/>
          </a:xfrm>
          <a:prstGeom prst="rect">
            <a:avLst/>
          </a:prstGeom>
        </p:spPr>
      </p:pic>
      <p:sp>
        <p:nvSpPr>
          <p:cNvPr id="4" name="Platshållare för sidfot 3">
            <a:extLst>
              <a:ext uri="{FF2B5EF4-FFF2-40B4-BE49-F238E27FC236}">
                <a16:creationId xmlns:a16="http://schemas.microsoft.com/office/drawing/2014/main" id="{64B3F6CC-9D8C-44BE-9656-28A378EB91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84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FAE975-106B-4769-96EF-38B4F2D082FE}"/>
              </a:ext>
            </a:extLst>
          </p:cNvPr>
          <p:cNvSpPr>
            <a:spLocks noGrp="1"/>
          </p:cNvSpPr>
          <p:nvPr>
            <p:ph type="title"/>
          </p:nvPr>
        </p:nvSpPr>
        <p:spPr>
          <a:xfrm>
            <a:off x="598170" y="0"/>
            <a:ext cx="10515600" cy="1325563"/>
          </a:xfrm>
        </p:spPr>
        <p:txBody>
          <a:bodyPr>
            <a:normAutofit/>
          </a:bodyPr>
          <a:lstStyle/>
          <a:p>
            <a:r>
              <a:rPr lang="sv-SE" sz="4000"/>
              <a:t>Testmiljö daglig verksamhet</a:t>
            </a:r>
          </a:p>
        </p:txBody>
      </p:sp>
      <p:sp>
        <p:nvSpPr>
          <p:cNvPr id="3" name="Platshållare för innehåll 2">
            <a:extLst>
              <a:ext uri="{FF2B5EF4-FFF2-40B4-BE49-F238E27FC236}">
                <a16:creationId xmlns:a16="http://schemas.microsoft.com/office/drawing/2014/main" id="{EFEF58BF-F731-4B96-B256-A4DA47579588}"/>
              </a:ext>
            </a:extLst>
          </p:cNvPr>
          <p:cNvSpPr>
            <a:spLocks noGrp="1"/>
          </p:cNvSpPr>
          <p:nvPr>
            <p:ph idx="1"/>
          </p:nvPr>
        </p:nvSpPr>
        <p:spPr>
          <a:xfrm>
            <a:off x="701040" y="1133702"/>
            <a:ext cx="11071860" cy="5350192"/>
          </a:xfrm>
        </p:spPr>
        <p:txBody>
          <a:bodyPr vert="horz" lIns="91440" tIns="45720" rIns="91440" bIns="45720" rtlCol="0" anchor="t">
            <a:normAutofit/>
          </a:bodyPr>
          <a:lstStyle/>
          <a:p>
            <a:pPr marL="0" indent="0">
              <a:buNone/>
            </a:pPr>
            <a:endParaRPr lang="sv-SE" sz="2000"/>
          </a:p>
          <a:p>
            <a:pPr marL="0" indent="0">
              <a:buNone/>
            </a:pPr>
            <a:endParaRPr lang="sv-SE" sz="2400"/>
          </a:p>
          <a:p>
            <a:endParaRPr lang="sv-SE" sz="2000"/>
          </a:p>
          <a:p>
            <a:endParaRPr lang="sv-SE" sz="2400"/>
          </a:p>
          <a:p>
            <a:endParaRPr lang="sv-SE" sz="2000"/>
          </a:p>
          <a:p>
            <a:pPr marL="0" indent="0">
              <a:buNone/>
            </a:pPr>
            <a:endParaRPr lang="sv-SE"/>
          </a:p>
        </p:txBody>
      </p:sp>
      <p:sp>
        <p:nvSpPr>
          <p:cNvPr id="4" name="Pratbubbla: oval 3">
            <a:extLst>
              <a:ext uri="{FF2B5EF4-FFF2-40B4-BE49-F238E27FC236}">
                <a16:creationId xmlns:a16="http://schemas.microsoft.com/office/drawing/2014/main" id="{AF09E6D4-1FD1-4601-8A42-EC6F6178899C}"/>
              </a:ext>
            </a:extLst>
          </p:cNvPr>
          <p:cNvSpPr/>
          <p:nvPr/>
        </p:nvSpPr>
        <p:spPr>
          <a:xfrm>
            <a:off x="4901762" y="826776"/>
            <a:ext cx="7290238" cy="3886726"/>
          </a:xfrm>
          <a:prstGeom prst="wedgeEllipseCallout">
            <a:avLst>
              <a:gd name="adj1" fmla="val -50310"/>
              <a:gd name="adj2" fmla="val 38490"/>
            </a:avLst>
          </a:prstGeom>
          <a:solidFill>
            <a:srgbClr val="F9EA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Georgia" panose="02040502050405020303" pitchFamily="18" charset="0"/>
                <a:ea typeface="+mn-ea"/>
                <a:cs typeface="+mn-cs"/>
              </a:rPr>
              <a:t>Behov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Otryggheten kan bestå av en osäkerhet för deltagaren på grund av att inte uppleva kontroll över en ny miljö på grund av t. ex. nya ljud, rum och människor. Vi har upplevt att Deltagare tackar nej till att besöka filmfestivalen som daglig verksamheten anordnar för att det känns otryggt med nya miljöer.  Men även andra miljöer som daglig verksamhet, tandläkaren med mera.</a:t>
            </a:r>
            <a:endParaRPr kumimoji="0" lang="sv-SE"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Calibri"/>
              <a:ea typeface="+mn-ea"/>
              <a:cs typeface="+mn-cs"/>
            </a:endParaRPr>
          </a:p>
        </p:txBody>
      </p:sp>
      <p:sp>
        <p:nvSpPr>
          <p:cNvPr id="6" name="Pratbubbla: oval 5">
            <a:extLst>
              <a:ext uri="{FF2B5EF4-FFF2-40B4-BE49-F238E27FC236}">
                <a16:creationId xmlns:a16="http://schemas.microsoft.com/office/drawing/2014/main" id="{A001D1EC-54AB-4306-9C8D-9777BEC4F032}"/>
              </a:ext>
            </a:extLst>
          </p:cNvPr>
          <p:cNvSpPr/>
          <p:nvPr/>
        </p:nvSpPr>
        <p:spPr>
          <a:xfrm>
            <a:off x="6534121" y="4864196"/>
            <a:ext cx="4362275" cy="1720203"/>
          </a:xfrm>
          <a:prstGeom prst="wedgeEllipseCallout">
            <a:avLst>
              <a:gd name="adj1" fmla="val -66739"/>
              <a:gd name="adj2" fmla="val -27720"/>
            </a:avLst>
          </a:prstGeom>
          <a:solidFill>
            <a:srgbClr val="EAF4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Calibri"/>
                <a:ea typeface="+mn-ea"/>
                <a:cs typeface="+mn-cs"/>
              </a:rPr>
              <a:t>Effekt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Ökade förutsättningar till att delta i sociala aktiviteter</a:t>
            </a:r>
            <a:br>
              <a:rPr kumimoji="0" lang="sv-SE" sz="1800" b="0" i="0" u="none" strike="noStrike" kern="1200" cap="none" spc="0" normalizeH="0" baseline="0" noProof="0">
                <a:ln>
                  <a:noFill/>
                </a:ln>
                <a:solidFill>
                  <a:prstClr val="black"/>
                </a:solidFill>
                <a:effectLst/>
                <a:uLnTx/>
                <a:uFillTx/>
                <a:latin typeface="Calibri"/>
                <a:ea typeface="+mn-ea"/>
                <a:cs typeface="+mn-cs"/>
              </a:rPr>
            </a:b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upp 8">
            <a:extLst>
              <a:ext uri="{FF2B5EF4-FFF2-40B4-BE49-F238E27FC236}">
                <a16:creationId xmlns:a16="http://schemas.microsoft.com/office/drawing/2014/main" id="{EDF9EF9B-4D15-4504-AE2F-56D7CAB44AA9}"/>
              </a:ext>
            </a:extLst>
          </p:cNvPr>
          <p:cNvGrpSpPr/>
          <p:nvPr/>
        </p:nvGrpSpPr>
        <p:grpSpPr>
          <a:xfrm>
            <a:off x="458061" y="1819203"/>
            <a:ext cx="3324218" cy="3747634"/>
            <a:chOff x="458061" y="1819203"/>
            <a:chExt cx="3324218" cy="3747634"/>
          </a:xfrm>
        </p:grpSpPr>
        <p:sp>
          <p:nvSpPr>
            <p:cNvPr id="5" name="textruta 4">
              <a:extLst>
                <a:ext uri="{FF2B5EF4-FFF2-40B4-BE49-F238E27FC236}">
                  <a16:creationId xmlns:a16="http://schemas.microsoft.com/office/drawing/2014/main" id="{8C16408F-C681-44A0-9717-B4A838B410C3}"/>
                </a:ext>
              </a:extLst>
            </p:cNvPr>
            <p:cNvSpPr txBox="1"/>
            <p:nvPr/>
          </p:nvSpPr>
          <p:spPr>
            <a:xfrm>
              <a:off x="988290" y="1819203"/>
              <a:ext cx="226376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a:ln>
                    <a:noFill/>
                  </a:ln>
                  <a:solidFill>
                    <a:prstClr val="black"/>
                  </a:solidFill>
                  <a:effectLst/>
                  <a:uLnTx/>
                  <a:uFillTx/>
                  <a:latin typeface="Calibri"/>
                  <a:ea typeface="+mn-ea"/>
                  <a:cs typeface="+mn-cs"/>
                </a:rPr>
                <a:t/>
              </a:r>
              <a:br>
                <a:rPr kumimoji="0" lang="sv-SE" sz="3600" b="0" i="0" u="none" strike="noStrike" kern="1200" cap="none" spc="0" normalizeH="0" baseline="0" noProof="0">
                  <a:ln>
                    <a:noFill/>
                  </a:ln>
                  <a:solidFill>
                    <a:prstClr val="black"/>
                  </a:solidFill>
                  <a:effectLst/>
                  <a:uLnTx/>
                  <a:uFillTx/>
                  <a:latin typeface="Calibri"/>
                  <a:ea typeface="+mn-ea"/>
                  <a:cs typeface="+mn-cs"/>
                </a:rPr>
              </a:br>
              <a:r>
                <a:rPr kumimoji="0" lang="sv-SE" sz="3600" b="0" i="0" u="none" strike="noStrike" kern="1200" cap="none" spc="0" normalizeH="0" baseline="0" noProof="0">
                  <a:ln>
                    <a:noFill/>
                  </a:ln>
                  <a:solidFill>
                    <a:prstClr val="black"/>
                  </a:solidFill>
                  <a:effectLst/>
                  <a:uLnTx/>
                  <a:uFillTx/>
                  <a:latin typeface="Calibri"/>
                  <a:ea typeface="+mn-ea"/>
                  <a:cs typeface="+mn-cs"/>
                </a:rPr>
                <a:t>VR-Lösning</a:t>
              </a:r>
            </a:p>
          </p:txBody>
        </p:sp>
        <p:pic>
          <p:nvPicPr>
            <p:cNvPr id="8" name="Bild 7" descr="VR-headset med hel fyllning">
              <a:extLst>
                <a:ext uri="{FF2B5EF4-FFF2-40B4-BE49-F238E27FC236}">
                  <a16:creationId xmlns:a16="http://schemas.microsoft.com/office/drawing/2014/main" id="{04B1D32C-9B92-4832-89AE-DCB0F1A07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8061" y="2242619"/>
              <a:ext cx="3324218" cy="3324218"/>
            </a:xfrm>
            <a:prstGeom prst="rect">
              <a:avLst/>
            </a:prstGeom>
          </p:spPr>
        </p:pic>
      </p:grpSp>
    </p:spTree>
    <p:extLst>
      <p:ext uri="{BB962C8B-B14F-4D97-AF65-F5344CB8AC3E}">
        <p14:creationId xmlns:p14="http://schemas.microsoft.com/office/powerpoint/2010/main" val="32755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78BC7-7C12-4BCE-A29B-C0F3084D3901}"/>
              </a:ext>
            </a:extLst>
          </p:cNvPr>
          <p:cNvSpPr>
            <a:spLocks noGrp="1"/>
          </p:cNvSpPr>
          <p:nvPr>
            <p:ph type="title"/>
          </p:nvPr>
        </p:nvSpPr>
        <p:spPr/>
        <p:txBody>
          <a:bodyPr/>
          <a:lstStyle/>
          <a:p>
            <a:r>
              <a:rPr lang="sv-SE" dirty="0"/>
              <a:t>Nya ledamöter</a:t>
            </a:r>
          </a:p>
        </p:txBody>
      </p:sp>
      <p:sp>
        <p:nvSpPr>
          <p:cNvPr id="3" name="Platshållare för innehåll 2">
            <a:extLst>
              <a:ext uri="{FF2B5EF4-FFF2-40B4-BE49-F238E27FC236}">
                <a16:creationId xmlns:a16="http://schemas.microsoft.com/office/drawing/2014/main" id="{AE051BC0-5E51-46CC-AB45-B4225766F75F}"/>
              </a:ext>
            </a:extLst>
          </p:cNvPr>
          <p:cNvSpPr>
            <a:spLocks noGrp="1"/>
          </p:cNvSpPr>
          <p:nvPr>
            <p:ph idx="1"/>
          </p:nvPr>
        </p:nvSpPr>
        <p:spPr>
          <a:xfrm>
            <a:off x="664232" y="1911927"/>
            <a:ext cx="9609825" cy="4321874"/>
          </a:xfrm>
        </p:spPr>
        <p:txBody>
          <a:bodyPr/>
          <a:lstStyle/>
          <a:p>
            <a:pPr marL="30163" indent="0">
              <a:buNone/>
            </a:pPr>
            <a:endParaRPr lang="sv-SE" dirty="0"/>
          </a:p>
        </p:txBody>
      </p:sp>
    </p:spTree>
    <p:extLst>
      <p:ext uri="{BB962C8B-B14F-4D97-AF65-F5344CB8AC3E}">
        <p14:creationId xmlns:p14="http://schemas.microsoft.com/office/powerpoint/2010/main" val="188787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2490BCF0-FDB2-C15F-4855-3683DF289842}"/>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3" name="Bildobjekt 22">
            <a:extLst>
              <a:ext uri="{FF2B5EF4-FFF2-40B4-BE49-F238E27FC236}">
                <a16:creationId xmlns:a16="http://schemas.microsoft.com/office/drawing/2014/main" id="{3115C786-0E62-4C38-81BC-69FC726DAFC4}"/>
              </a:ext>
            </a:extLst>
          </p:cNvPr>
          <p:cNvPicPr>
            <a:picLocks noChangeAspect="1"/>
          </p:cNvPicPr>
          <p:nvPr/>
        </p:nvPicPr>
        <p:blipFill rotWithShape="1">
          <a:blip r:embed="rId3"/>
          <a:srcRect l="10017" r="8372" b="21264"/>
          <a:stretch/>
        </p:blipFill>
        <p:spPr>
          <a:xfrm>
            <a:off x="6580695" y="1368500"/>
            <a:ext cx="5096893" cy="3147478"/>
          </a:xfrm>
          <a:prstGeom prst="rect">
            <a:avLst/>
          </a:prstGeom>
          <a:effectLst>
            <a:outerShdw blurRad="63500" sx="102000" sy="102000" algn="ctr" rotWithShape="0">
              <a:prstClr val="black">
                <a:alpha val="40000"/>
              </a:prstClr>
            </a:outerShdw>
          </a:effectLst>
        </p:spPr>
      </p:pic>
      <p:sp>
        <p:nvSpPr>
          <p:cNvPr id="24" name="Rubrik 1">
            <a:extLst>
              <a:ext uri="{FF2B5EF4-FFF2-40B4-BE49-F238E27FC236}">
                <a16:creationId xmlns:a16="http://schemas.microsoft.com/office/drawing/2014/main" id="{05D81BAD-4341-42DA-808D-EBD50574F2A8}"/>
              </a:ext>
            </a:extLst>
          </p:cNvPr>
          <p:cNvSpPr>
            <a:spLocks noGrp="1"/>
          </p:cNvSpPr>
          <p:nvPr>
            <p:ph type="title"/>
          </p:nvPr>
        </p:nvSpPr>
        <p:spPr>
          <a:xfrm>
            <a:off x="489858" y="136525"/>
            <a:ext cx="10025743" cy="1156888"/>
          </a:xfrm>
        </p:spPr>
        <p:txBody>
          <a:bodyPr/>
          <a:lstStyle/>
          <a:p>
            <a:r>
              <a:rPr lang="sv-SE" sz="4000" err="1"/>
              <a:t>WebbExpo</a:t>
            </a:r>
            <a:r>
              <a:rPr lang="sv-SE" sz="4000"/>
              <a:t> </a:t>
            </a:r>
            <a:r>
              <a:rPr lang="sv-SE"/>
              <a:t/>
            </a:r>
            <a:br>
              <a:rPr lang="sv-SE"/>
            </a:br>
            <a:r>
              <a:rPr lang="sv-SE" sz="2000"/>
              <a:t>https://webbexpo.allagehub.se/</a:t>
            </a:r>
            <a:endParaRPr lang="sv-SE"/>
          </a:p>
        </p:txBody>
      </p:sp>
      <p:sp>
        <p:nvSpPr>
          <p:cNvPr id="5" name="textruta 4">
            <a:extLst>
              <a:ext uri="{FF2B5EF4-FFF2-40B4-BE49-F238E27FC236}">
                <a16:creationId xmlns:a16="http://schemas.microsoft.com/office/drawing/2014/main" id="{14476462-AC9E-43C8-922F-CC67AAD29904}"/>
              </a:ext>
            </a:extLst>
          </p:cNvPr>
          <p:cNvSpPr txBox="1"/>
          <p:nvPr/>
        </p:nvSpPr>
        <p:spPr>
          <a:xfrm>
            <a:off x="203521" y="1462809"/>
            <a:ext cx="5407785" cy="3693319"/>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a:ea typeface="+mn-ea"/>
                <a:cs typeface="+mn-cs"/>
              </a:rPr>
              <a:t>Omvärldsbevakning för invånare och verksamheter</a:t>
            </a:r>
            <a:br>
              <a:rPr kumimoji="0" lang="sv-SE" sz="2000" b="0" i="0" u="none" strike="noStrike" kern="1200" cap="none" spc="0" normalizeH="0" baseline="0" noProof="0" dirty="0">
                <a:ln>
                  <a:noFill/>
                </a:ln>
                <a:solidFill>
                  <a:prstClr val="black"/>
                </a:solidFill>
                <a:effectLst/>
                <a:uLnTx/>
                <a:uFillTx/>
                <a:latin typeface="Calibri"/>
                <a:ea typeface="+mn-ea"/>
                <a:cs typeface="+mn-cs"/>
              </a:rPr>
            </a:br>
            <a:endParaRPr kumimoji="0" lang="sv-S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a:ea typeface="+mn-ea"/>
                <a:cs typeface="+mn-cs"/>
              </a:rPr>
              <a:t>Öppen arena för företag att presentera välfärdsteknikprodukter och tjänster som finns på marknaden eller är under utveckling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a:ea typeface="+mn-ea"/>
                <a:cs typeface="+mn-cs"/>
              </a:rPr>
              <a:t>Kategorier: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
            </a:r>
            <a:br>
              <a:rPr kumimoji="0" lang="sv-SE" sz="1800" b="0" i="0" u="none" strike="noStrike" kern="1200" cap="none" spc="0" normalizeH="0" baseline="0" noProof="0" dirty="0">
                <a:ln>
                  <a:noFill/>
                </a:ln>
                <a:solidFill>
                  <a:prstClr val="black"/>
                </a:solidFill>
                <a:effectLst/>
                <a:uLnTx/>
                <a:uFillTx/>
                <a:latin typeface="Calibri"/>
                <a:ea typeface="+mn-ea"/>
                <a:cs typeface="+mn-cs"/>
              </a:rPr>
            </a:b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Bildobjekt 7">
            <a:extLst>
              <a:ext uri="{FF2B5EF4-FFF2-40B4-BE49-F238E27FC236}">
                <a16:creationId xmlns:a16="http://schemas.microsoft.com/office/drawing/2014/main" id="{299ACBA3-4935-43D3-B4EB-F89E8E6072C6}"/>
              </a:ext>
            </a:extLst>
          </p:cNvPr>
          <p:cNvPicPr>
            <a:picLocks noChangeAspect="1"/>
          </p:cNvPicPr>
          <p:nvPr/>
        </p:nvPicPr>
        <p:blipFill>
          <a:blip r:embed="rId4"/>
          <a:stretch>
            <a:fillRect/>
          </a:stretch>
        </p:blipFill>
        <p:spPr>
          <a:xfrm>
            <a:off x="203521" y="4245135"/>
            <a:ext cx="3811167" cy="709236"/>
          </a:xfrm>
          <a:prstGeom prst="rect">
            <a:avLst/>
          </a:prstGeom>
        </p:spPr>
      </p:pic>
      <p:pic>
        <p:nvPicPr>
          <p:cNvPr id="11" name="Bildobjekt 10">
            <a:extLst>
              <a:ext uri="{FF2B5EF4-FFF2-40B4-BE49-F238E27FC236}">
                <a16:creationId xmlns:a16="http://schemas.microsoft.com/office/drawing/2014/main" id="{DFCB427B-D13E-49B5-BBBF-EC70BA761D9F}"/>
              </a:ext>
            </a:extLst>
          </p:cNvPr>
          <p:cNvPicPr>
            <a:picLocks noChangeAspect="1"/>
          </p:cNvPicPr>
          <p:nvPr/>
        </p:nvPicPr>
        <p:blipFill>
          <a:blip r:embed="rId5"/>
          <a:stretch>
            <a:fillRect/>
          </a:stretch>
        </p:blipFill>
        <p:spPr>
          <a:xfrm>
            <a:off x="203521" y="4893062"/>
            <a:ext cx="3695627" cy="583519"/>
          </a:xfrm>
          <a:prstGeom prst="rect">
            <a:avLst/>
          </a:prstGeom>
        </p:spPr>
      </p:pic>
      <p:pic>
        <p:nvPicPr>
          <p:cNvPr id="13" name="Bildobjekt 12">
            <a:extLst>
              <a:ext uri="{FF2B5EF4-FFF2-40B4-BE49-F238E27FC236}">
                <a16:creationId xmlns:a16="http://schemas.microsoft.com/office/drawing/2014/main" id="{00D9C3D5-4FD4-4424-8715-0C98FDD809ED}"/>
              </a:ext>
            </a:extLst>
          </p:cNvPr>
          <p:cNvPicPr>
            <a:picLocks noChangeAspect="1"/>
          </p:cNvPicPr>
          <p:nvPr/>
        </p:nvPicPr>
        <p:blipFill>
          <a:blip r:embed="rId6"/>
          <a:stretch>
            <a:fillRect/>
          </a:stretch>
        </p:blipFill>
        <p:spPr>
          <a:xfrm>
            <a:off x="1266329" y="5511270"/>
            <a:ext cx="3040574" cy="675684"/>
          </a:xfrm>
          <a:prstGeom prst="rect">
            <a:avLst/>
          </a:prstGeom>
        </p:spPr>
      </p:pic>
      <p:pic>
        <p:nvPicPr>
          <p:cNvPr id="19" name="Bildobjekt 18">
            <a:extLst>
              <a:ext uri="{FF2B5EF4-FFF2-40B4-BE49-F238E27FC236}">
                <a16:creationId xmlns:a16="http://schemas.microsoft.com/office/drawing/2014/main" id="{57E850E1-4712-4AFF-B70D-C9F019DFA81A}"/>
              </a:ext>
            </a:extLst>
          </p:cNvPr>
          <p:cNvPicPr>
            <a:picLocks noChangeAspect="1"/>
          </p:cNvPicPr>
          <p:nvPr/>
        </p:nvPicPr>
        <p:blipFill>
          <a:blip r:embed="rId7"/>
          <a:stretch>
            <a:fillRect/>
          </a:stretch>
        </p:blipFill>
        <p:spPr>
          <a:xfrm>
            <a:off x="203521" y="5511270"/>
            <a:ext cx="1062808" cy="527739"/>
          </a:xfrm>
          <a:prstGeom prst="rect">
            <a:avLst/>
          </a:prstGeom>
        </p:spPr>
      </p:pic>
    </p:spTree>
    <p:extLst>
      <p:ext uri="{BB962C8B-B14F-4D97-AF65-F5344CB8AC3E}">
        <p14:creationId xmlns:p14="http://schemas.microsoft.com/office/powerpoint/2010/main" val="880059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62B98A97-1D38-4B9C-8F68-5B706811BE70}"/>
              </a:ext>
            </a:extLst>
          </p:cNvPr>
          <p:cNvPicPr>
            <a:picLocks noChangeAspect="1"/>
          </p:cNvPicPr>
          <p:nvPr/>
        </p:nvPicPr>
        <p:blipFill rotWithShape="1">
          <a:blip r:embed="rId3">
            <a:extLst>
              <a:ext uri="{28A0092B-C50C-407E-A947-70E740481C1C}">
                <a14:useLocalDpi xmlns:a14="http://schemas.microsoft.com/office/drawing/2010/main" val="0"/>
              </a:ext>
            </a:extLst>
          </a:blip>
          <a:srcRect l="26061" t="4440" b="4652"/>
          <a:stretch/>
        </p:blipFill>
        <p:spPr>
          <a:xfrm>
            <a:off x="20" y="0"/>
            <a:ext cx="12191980" cy="6857990"/>
          </a:xfrm>
          <a:prstGeom prst="rect">
            <a:avLst/>
          </a:prstGeom>
        </p:spPr>
      </p:pic>
      <p:sp>
        <p:nvSpPr>
          <p:cNvPr id="20" name="Content Placeholder 8">
            <a:extLst>
              <a:ext uri="{FF2B5EF4-FFF2-40B4-BE49-F238E27FC236}">
                <a16:creationId xmlns:a16="http://schemas.microsoft.com/office/drawing/2014/main" id="{B847C2A4-4FF2-EEE8-5F3D-BD1EE6414C20}"/>
              </a:ext>
            </a:extLst>
          </p:cNvPr>
          <p:cNvSpPr>
            <a:spLocks noGrp="1"/>
          </p:cNvSpPr>
          <p:nvPr>
            <p:ph idx="1"/>
          </p:nvPr>
        </p:nvSpPr>
        <p:spPr>
          <a:xfrm>
            <a:off x="6677027" y="1234286"/>
            <a:ext cx="5217430" cy="4880763"/>
          </a:xfrm>
          <a:solidFill>
            <a:schemeClr val="bg1">
              <a:alpha val="87000"/>
            </a:schemeClr>
          </a:solidFill>
          <a:ln>
            <a:solidFill>
              <a:schemeClr val="bg1">
                <a:lumMod val="85000"/>
              </a:schemeClr>
            </a:solidFill>
          </a:ln>
        </p:spPr>
        <p:txBody>
          <a:bodyPr>
            <a:normAutofit lnSpcReduction="10000"/>
          </a:bodyPr>
          <a:lstStyle/>
          <a:p>
            <a:endParaRPr lang="sv-SE" sz="1400" dirty="0"/>
          </a:p>
          <a:p>
            <a:endParaRPr lang="sv-SE" sz="1400" dirty="0"/>
          </a:p>
          <a:p>
            <a:endParaRPr lang="sv-SE" sz="1400" dirty="0"/>
          </a:p>
          <a:p>
            <a:endParaRPr lang="sv-SE" sz="1400" dirty="0"/>
          </a:p>
          <a:p>
            <a:pPr marL="0" indent="0">
              <a:buNone/>
            </a:pPr>
            <a:r>
              <a:rPr lang="sv-SE" sz="1600" b="1" dirty="0"/>
              <a:t>Syfte: Öka kunskap om välfärdsteknik</a:t>
            </a:r>
            <a:r>
              <a:rPr lang="sv-SE" sz="1400" b="1" dirty="0">
                <a:highlight>
                  <a:srgbClr val="FFFF00"/>
                </a:highlight>
              </a:rPr>
              <a:t/>
            </a:r>
            <a:br>
              <a:rPr lang="sv-SE" sz="1400" b="1" dirty="0">
                <a:highlight>
                  <a:srgbClr val="FFFF00"/>
                </a:highlight>
              </a:rPr>
            </a:br>
            <a:endParaRPr lang="sv-SE" sz="1400" b="1" dirty="0">
              <a:highlight>
                <a:srgbClr val="FFFF00"/>
              </a:highlight>
            </a:endParaRPr>
          </a:p>
          <a:p>
            <a:r>
              <a:rPr lang="sv-SE" sz="1400" dirty="0"/>
              <a:t>Mindre mässor riktade mot civilsamhället</a:t>
            </a:r>
          </a:p>
          <a:p>
            <a:r>
              <a:rPr lang="sv-SE" sz="1400" dirty="0"/>
              <a:t>Samverkan med civilsamhällets organisationer och kommuner</a:t>
            </a:r>
          </a:p>
          <a:p>
            <a:r>
              <a:rPr lang="sv-SE" sz="1400" dirty="0"/>
              <a:t>Behov formuleras av civilsamhället och utifrån behov bjuds företag in </a:t>
            </a:r>
          </a:p>
          <a:p>
            <a:pPr marL="0" indent="0">
              <a:buNone/>
            </a:pPr>
            <a:r>
              <a:rPr lang="sv-SE" sz="1400" b="1" dirty="0"/>
              <a:t/>
            </a:r>
            <a:br>
              <a:rPr lang="sv-SE" sz="1400" b="1" dirty="0"/>
            </a:br>
            <a:r>
              <a:rPr lang="sv-SE" sz="1400" b="1" dirty="0"/>
              <a:t>Genomförda </a:t>
            </a:r>
            <a:r>
              <a:rPr lang="sv-SE" sz="1400" b="1" dirty="0" err="1"/>
              <a:t>MiniExpos</a:t>
            </a:r>
            <a:endParaRPr lang="sv-SE" sz="1400" b="1" dirty="0"/>
          </a:p>
          <a:p>
            <a:pPr>
              <a:buFont typeface="Wingdings" panose="05000000000000000000" pitchFamily="2" charset="2"/>
              <a:buChar char="Ø"/>
            </a:pPr>
            <a:r>
              <a:rPr lang="sv-SE" sz="1400" dirty="0"/>
              <a:t>Dalheimers hus, Göteborg</a:t>
            </a:r>
          </a:p>
          <a:p>
            <a:pPr>
              <a:buFont typeface="Wingdings" panose="05000000000000000000" pitchFamily="2" charset="2"/>
              <a:buChar char="Ø"/>
            </a:pPr>
            <a:r>
              <a:rPr lang="sv-SE" sz="1400" dirty="0"/>
              <a:t>Kungälv</a:t>
            </a:r>
            <a:br>
              <a:rPr lang="sv-SE" sz="1400" dirty="0"/>
            </a:br>
            <a:endParaRPr lang="sv-SE" sz="1400" dirty="0"/>
          </a:p>
          <a:p>
            <a:pPr marL="0" indent="0">
              <a:buNone/>
            </a:pPr>
            <a:r>
              <a:rPr lang="sv-SE" sz="1400" b="1" dirty="0"/>
              <a:t>Kommande </a:t>
            </a:r>
            <a:r>
              <a:rPr lang="sv-SE" sz="1400" b="1" dirty="0" err="1"/>
              <a:t>MiniExpos</a:t>
            </a:r>
            <a:r>
              <a:rPr lang="sv-SE" sz="1400" b="1" dirty="0"/>
              <a:t>:</a:t>
            </a:r>
          </a:p>
          <a:p>
            <a:pPr>
              <a:buFont typeface="Wingdings" panose="05000000000000000000" pitchFamily="2" charset="2"/>
              <a:buChar char="Ø"/>
            </a:pPr>
            <a:r>
              <a:rPr lang="sv-SE" sz="1400" dirty="0"/>
              <a:t>Lerum</a:t>
            </a:r>
          </a:p>
        </p:txBody>
      </p:sp>
      <p:pic>
        <p:nvPicPr>
          <p:cNvPr id="6" name="Platshållare för innehåll 5" descr="En bild som visar tecken&#10;&#10;Automatiskt genererad beskrivning">
            <a:extLst>
              <a:ext uri="{FF2B5EF4-FFF2-40B4-BE49-F238E27FC236}">
                <a16:creationId xmlns:a16="http://schemas.microsoft.com/office/drawing/2014/main" id="{EB322124-8E05-4BAD-93BD-EA7FBF91FC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31090" y="1462887"/>
            <a:ext cx="1341426" cy="1341426"/>
          </a:xfrm>
          <a:prstGeom prst="rect">
            <a:avLst/>
          </a:prstGeom>
          <a:noFill/>
        </p:spPr>
      </p:pic>
      <p:sp>
        <p:nvSpPr>
          <p:cNvPr id="19" name="Rubrik 1">
            <a:extLst>
              <a:ext uri="{FF2B5EF4-FFF2-40B4-BE49-F238E27FC236}">
                <a16:creationId xmlns:a16="http://schemas.microsoft.com/office/drawing/2014/main" id="{00433400-534D-4EF4-9507-58927B7AAA5E}"/>
              </a:ext>
            </a:extLst>
          </p:cNvPr>
          <p:cNvSpPr>
            <a:spLocks noGrp="1"/>
          </p:cNvSpPr>
          <p:nvPr>
            <p:ph type="title"/>
          </p:nvPr>
        </p:nvSpPr>
        <p:spPr>
          <a:xfrm>
            <a:off x="6936397" y="1434727"/>
            <a:ext cx="2798153" cy="698873"/>
          </a:xfrm>
        </p:spPr>
        <p:txBody>
          <a:bodyPr>
            <a:normAutofit/>
          </a:bodyPr>
          <a:lstStyle/>
          <a:p>
            <a:r>
              <a:rPr lang="sv-SE" sz="4000">
                <a:latin typeface="Playfair Display" panose="00000500000000000000" pitchFamily="2" charset="0"/>
              </a:rPr>
              <a:t>MiniExpo</a:t>
            </a:r>
          </a:p>
        </p:txBody>
      </p:sp>
    </p:spTree>
    <p:extLst>
      <p:ext uri="{BB962C8B-B14F-4D97-AF65-F5344CB8AC3E}">
        <p14:creationId xmlns:p14="http://schemas.microsoft.com/office/powerpoint/2010/main" val="3210476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BE290C-AB98-4618-B881-59D6E61D24CC}"/>
              </a:ext>
            </a:extLst>
          </p:cNvPr>
          <p:cNvSpPr>
            <a:spLocks noGrp="1"/>
          </p:cNvSpPr>
          <p:nvPr>
            <p:ph type="title"/>
          </p:nvPr>
        </p:nvSpPr>
        <p:spPr>
          <a:xfrm>
            <a:off x="474590" y="410368"/>
            <a:ext cx="10515600" cy="1325563"/>
          </a:xfrm>
        </p:spPr>
        <p:txBody>
          <a:bodyPr anchor="ctr">
            <a:normAutofit/>
          </a:bodyPr>
          <a:lstStyle/>
          <a:p>
            <a:r>
              <a:rPr lang="sv-SE"/>
              <a:t>Välfärdsbibliotek</a:t>
            </a:r>
          </a:p>
        </p:txBody>
      </p:sp>
      <p:sp>
        <p:nvSpPr>
          <p:cNvPr id="1028" name="Content Placeholder 2">
            <a:extLst>
              <a:ext uri="{FF2B5EF4-FFF2-40B4-BE49-F238E27FC236}">
                <a16:creationId xmlns:a16="http://schemas.microsoft.com/office/drawing/2014/main" id="{59273FEF-8CE6-1E7A-FD4E-5E2AC02AEA35}"/>
              </a:ext>
            </a:extLst>
          </p:cNvPr>
          <p:cNvSpPr>
            <a:spLocks noGrp="1"/>
          </p:cNvSpPr>
          <p:nvPr>
            <p:ph sz="half" idx="1"/>
          </p:nvPr>
        </p:nvSpPr>
        <p:spPr>
          <a:xfrm>
            <a:off x="585696" y="1735931"/>
            <a:ext cx="6161287" cy="4351338"/>
          </a:xfrm>
        </p:spPr>
        <p:txBody>
          <a:bodyPr vert="horz" lIns="91440" tIns="45720" rIns="91440" bIns="45720" rtlCol="0" anchor="t">
            <a:normAutofit/>
          </a:bodyPr>
          <a:lstStyle/>
          <a:p>
            <a:pPr marL="0" indent="0">
              <a:buNone/>
            </a:pPr>
            <a:r>
              <a:rPr lang="en-US" b="1" err="1"/>
              <a:t>Mål</a:t>
            </a:r>
            <a:r>
              <a:rPr lang="en-US" b="1"/>
              <a:t>: </a:t>
            </a:r>
            <a:r>
              <a:rPr lang="en-US"/>
              <a:t>B</a:t>
            </a:r>
            <a:r>
              <a:rPr lang="sv-SE" err="1"/>
              <a:t>iblioteksfunktion</a:t>
            </a:r>
            <a:r>
              <a:rPr lang="sv-SE" sz="2800"/>
              <a:t> tas fram och testas</a:t>
            </a:r>
            <a:br>
              <a:rPr lang="sv-SE" sz="2800"/>
            </a:br>
            <a:endParaRPr lang="sv-SE" sz="2800"/>
          </a:p>
          <a:p>
            <a:r>
              <a:rPr lang="sv-SE" sz="2800"/>
              <a:t>Modell tas fram av Högskolan i Borås</a:t>
            </a:r>
          </a:p>
          <a:p>
            <a:r>
              <a:rPr lang="sv-SE" sz="2800"/>
              <a:t>Välfärdsbibliotek Borås stad och Tjörns kommun</a:t>
            </a:r>
          </a:p>
          <a:p>
            <a:r>
              <a:rPr lang="sv-SE" sz="2800"/>
              <a:t>Växande koncept</a:t>
            </a:r>
          </a:p>
          <a:p>
            <a:endParaRPr lang="en-US"/>
          </a:p>
        </p:txBody>
      </p:sp>
      <p:sp>
        <p:nvSpPr>
          <p:cNvPr id="1029" name="Footer Placeholder 4">
            <a:extLst>
              <a:ext uri="{FF2B5EF4-FFF2-40B4-BE49-F238E27FC236}">
                <a16:creationId xmlns:a16="http://schemas.microsoft.com/office/drawing/2014/main" id="{C5FB9399-DD56-0856-CC5E-A51B71B3BC9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Bild 5" descr="Influencer kontur">
            <a:extLst>
              <a:ext uri="{FF2B5EF4-FFF2-40B4-BE49-F238E27FC236}">
                <a16:creationId xmlns:a16="http://schemas.microsoft.com/office/drawing/2014/main" id="{42B9848D-A947-4CE6-8A48-5A715A4439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23586" y="2331555"/>
            <a:ext cx="1542505" cy="1542505"/>
          </a:xfrm>
          <a:prstGeom prst="rect">
            <a:avLst/>
          </a:prstGeom>
        </p:spPr>
      </p:pic>
      <p:pic>
        <p:nvPicPr>
          <p:cNvPr id="10" name="Bild 9" descr="Selfie kontur">
            <a:extLst>
              <a:ext uri="{FF2B5EF4-FFF2-40B4-BE49-F238E27FC236}">
                <a16:creationId xmlns:a16="http://schemas.microsoft.com/office/drawing/2014/main" id="{A4901B8D-822B-4BFB-900F-EDFF5406916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164113">
            <a:off x="9494147" y="3612475"/>
            <a:ext cx="914400" cy="914400"/>
          </a:xfrm>
          <a:prstGeom prst="rect">
            <a:avLst/>
          </a:prstGeom>
        </p:spPr>
      </p:pic>
      <p:pic>
        <p:nvPicPr>
          <p:cNvPr id="12" name="Bild 11" descr="VR-headset med hel fyllning">
            <a:extLst>
              <a:ext uri="{FF2B5EF4-FFF2-40B4-BE49-F238E27FC236}">
                <a16:creationId xmlns:a16="http://schemas.microsoft.com/office/drawing/2014/main" id="{9388CC95-EA4D-44F2-AF74-DCC69333743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932295" y="3758630"/>
            <a:ext cx="914400" cy="914400"/>
          </a:xfrm>
          <a:prstGeom prst="rect">
            <a:avLst/>
          </a:prstGeom>
        </p:spPr>
      </p:pic>
      <p:pic>
        <p:nvPicPr>
          <p:cNvPr id="14" name="Bild 13" descr="Hörlurar med hel fyllning">
            <a:extLst>
              <a:ext uri="{FF2B5EF4-FFF2-40B4-BE49-F238E27FC236}">
                <a16:creationId xmlns:a16="http://schemas.microsoft.com/office/drawing/2014/main" id="{14E7E0B2-4064-463F-9F14-A611ED1EF5C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075790" y="1995944"/>
            <a:ext cx="914400" cy="914400"/>
          </a:xfrm>
          <a:prstGeom prst="rect">
            <a:avLst/>
          </a:prstGeom>
        </p:spPr>
      </p:pic>
      <p:pic>
        <p:nvPicPr>
          <p:cNvPr id="16" name="Bild 15" descr="Telefonvibration kontur">
            <a:extLst>
              <a:ext uri="{FF2B5EF4-FFF2-40B4-BE49-F238E27FC236}">
                <a16:creationId xmlns:a16="http://schemas.microsoft.com/office/drawing/2014/main" id="{CEFC78BE-B1AC-41AC-8611-CC86DB600CE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309186" y="2121303"/>
            <a:ext cx="914400" cy="914400"/>
          </a:xfrm>
          <a:prstGeom prst="rect">
            <a:avLst/>
          </a:prstGeom>
        </p:spPr>
      </p:pic>
      <p:pic>
        <p:nvPicPr>
          <p:cNvPr id="18" name="Bild 17" descr="Fjärrstyrning kontur">
            <a:extLst>
              <a:ext uri="{FF2B5EF4-FFF2-40B4-BE49-F238E27FC236}">
                <a16:creationId xmlns:a16="http://schemas.microsoft.com/office/drawing/2014/main" id="{48F89690-D889-4FEF-9EC6-F617449709F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rot="671122">
            <a:off x="8577057" y="4612374"/>
            <a:ext cx="914400" cy="914400"/>
          </a:xfrm>
          <a:prstGeom prst="rect">
            <a:avLst/>
          </a:prstGeom>
        </p:spPr>
      </p:pic>
    </p:spTree>
    <p:extLst>
      <p:ext uri="{BB962C8B-B14F-4D97-AF65-F5344CB8AC3E}">
        <p14:creationId xmlns:p14="http://schemas.microsoft.com/office/powerpoint/2010/main" val="1258828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FD939B6-05A5-44B8-A0CD-EA032460172D}"/>
              </a:ext>
            </a:extLst>
          </p:cNvPr>
          <p:cNvSpPr>
            <a:spLocks noGrp="1"/>
          </p:cNvSpPr>
          <p:nvPr>
            <p:ph type="title"/>
          </p:nvPr>
        </p:nvSpPr>
        <p:spPr>
          <a:xfrm>
            <a:off x="400692" y="202739"/>
            <a:ext cx="10515600" cy="1325563"/>
          </a:xfrm>
        </p:spPr>
        <p:txBody>
          <a:bodyPr>
            <a:normAutofit/>
          </a:bodyPr>
          <a:lstStyle/>
          <a:p>
            <a:r>
              <a:rPr lang="sv-SE"/>
              <a:t>Utredning - medskick</a:t>
            </a:r>
          </a:p>
        </p:txBody>
      </p:sp>
      <p:sp>
        <p:nvSpPr>
          <p:cNvPr id="35" name="Platshållare för innehåll 2">
            <a:extLst>
              <a:ext uri="{FF2B5EF4-FFF2-40B4-BE49-F238E27FC236}">
                <a16:creationId xmlns:a16="http://schemas.microsoft.com/office/drawing/2014/main" id="{67D0A87B-B390-4BED-B636-9195126A6FE4}"/>
              </a:ext>
            </a:extLst>
          </p:cNvPr>
          <p:cNvSpPr>
            <a:spLocks noGrp="1"/>
          </p:cNvSpPr>
          <p:nvPr>
            <p:ph idx="1"/>
          </p:nvPr>
        </p:nvSpPr>
        <p:spPr>
          <a:xfrm>
            <a:off x="400692" y="1400579"/>
            <a:ext cx="9703428" cy="4255942"/>
          </a:xfrm>
        </p:spPr>
        <p:txBody>
          <a:bodyPr vert="horz" lIns="91440" tIns="45720" rIns="91440" bIns="45720" rtlCol="0" anchor="t">
            <a:normAutofit fontScale="25000" lnSpcReduction="20000"/>
          </a:bodyPr>
          <a:lstStyle/>
          <a:p>
            <a:pPr marL="0" indent="0">
              <a:lnSpc>
                <a:spcPct val="107000"/>
              </a:lnSpc>
              <a:spcAft>
                <a:spcPts val="800"/>
              </a:spcAft>
              <a:buNone/>
              <a:defRPr/>
            </a:pPr>
            <a:r>
              <a:rPr lang="sv-SE" sz="8000" b="1" dirty="0">
                <a:solidFill>
                  <a:srgbClr val="000000"/>
                </a:solidFill>
                <a:ea typeface="Calibri" panose="020F0502020204030204" pitchFamily="34" charset="0"/>
                <a:cs typeface="Times New Roman"/>
              </a:rPr>
              <a:t>Identifierade behov i kommunerna</a:t>
            </a:r>
            <a:endParaRPr lang="sv-SE" sz="8000" b="1" i="0" u="none" strike="noStrike" kern="1200" cap="none" spc="0" normalizeH="0" baseline="0" noProof="0" dirty="0">
              <a:ln>
                <a:noFill/>
              </a:ln>
              <a:solidFill>
                <a:srgbClr val="000000"/>
              </a:solidFill>
              <a:effectLst/>
              <a:uLnTx/>
              <a:uFillTx/>
              <a:ea typeface="Calibri" panose="020F0502020204030204" pitchFamily="34" charset="0"/>
              <a:cs typeface="Times New Roman"/>
            </a:endParaRPr>
          </a:p>
          <a:p>
            <a:pPr marL="228600" marR="0" lvl="0" indent="-228600" algn="l" defTabSz="914400" rtl="0" eaLnBrk="1" fontAlgn="auto" latinLnBrk="0" hangingPunct="1">
              <a:lnSpc>
                <a:spcPct val="107000"/>
              </a:lnSpc>
              <a:spcBef>
                <a:spcPts val="1000"/>
              </a:spcBef>
              <a:spcAft>
                <a:spcPts val="800"/>
              </a:spcAft>
              <a:buClrTx/>
              <a:buSzTx/>
              <a:buFont typeface="Wingdings" panose="05000000000000000000" pitchFamily="2" charset="2"/>
              <a:buChar char="q"/>
              <a:tabLst/>
              <a:defRPr/>
            </a:pPr>
            <a:r>
              <a:rPr kumimoji="0"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rPr>
              <a:t>Stöd för uppföljning, utvärdering och lokalt utvecklingsarbete</a:t>
            </a:r>
            <a:endParaRPr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endParaRPr>
          </a:p>
          <a:p>
            <a:pPr>
              <a:lnSpc>
                <a:spcPct val="107000"/>
              </a:lnSpc>
              <a:spcAft>
                <a:spcPts val="800"/>
              </a:spcAft>
              <a:buFont typeface="Wingdings" panose="05000000000000000000" pitchFamily="2" charset="2"/>
              <a:buChar char="q"/>
              <a:defRPr/>
            </a:pPr>
            <a:r>
              <a:rPr lang="sv-SE" sz="7200" dirty="0">
                <a:solidFill>
                  <a:srgbClr val="000000"/>
                </a:solidFill>
                <a:ea typeface="Calibri" panose="020F0502020204030204" pitchFamily="34" charset="0"/>
                <a:cs typeface="Times New Roman"/>
              </a:rPr>
              <a:t> </a:t>
            </a:r>
            <a:r>
              <a:rPr kumimoji="0"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rPr>
              <a:t>Stöd i </a:t>
            </a:r>
            <a:r>
              <a:rPr lang="sv-SE" sz="7200" dirty="0">
                <a:solidFill>
                  <a:srgbClr val="000000"/>
                </a:solidFill>
                <a:ea typeface="Calibri" panose="020F0502020204030204" pitchFamily="34" charset="0"/>
                <a:cs typeface="Times New Roman"/>
              </a:rPr>
              <a:t>vissa juridiska</a:t>
            </a:r>
            <a:r>
              <a:rPr kumimoji="0"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rPr>
              <a:t> frågor</a:t>
            </a:r>
            <a:endParaRPr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endParaRPr>
          </a:p>
          <a:p>
            <a:pPr>
              <a:lnSpc>
                <a:spcPct val="107000"/>
              </a:lnSpc>
              <a:spcAft>
                <a:spcPts val="800"/>
              </a:spcAft>
              <a:buFont typeface="Wingdings" panose="05000000000000000000" pitchFamily="2" charset="2"/>
              <a:buChar char="q"/>
              <a:defRPr/>
            </a:pPr>
            <a:r>
              <a:rPr lang="sv-SE" sz="7200" dirty="0"/>
              <a:t> </a:t>
            </a:r>
            <a:r>
              <a:rPr kumimoji="0" lang="sv-SE" sz="7200" b="0" i="0" u="none" strike="noStrike" kern="1200" cap="none" spc="0" normalizeH="0" baseline="0" noProof="0" dirty="0">
                <a:ln>
                  <a:noFill/>
                </a:ln>
                <a:effectLst/>
                <a:uLnTx/>
                <a:uFillTx/>
                <a:ea typeface="+mn-ea"/>
                <a:cs typeface="+mn-cs"/>
              </a:rPr>
              <a:t>S</a:t>
            </a:r>
            <a:r>
              <a:rPr kumimoji="0"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rPr>
              <a:t>töd vid </a:t>
            </a:r>
            <a:r>
              <a:rPr lang="sv-SE" sz="7200" dirty="0">
                <a:solidFill>
                  <a:srgbClr val="000000"/>
                </a:solidFill>
                <a:ea typeface="Calibri" panose="020F0502020204030204" pitchFamily="34" charset="0"/>
                <a:cs typeface="Times New Roman"/>
              </a:rPr>
              <a:t>upphandling och</a:t>
            </a:r>
            <a:r>
              <a:rPr kumimoji="0"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rPr>
              <a:t> vid utveckling av nya upphandlingsformer</a:t>
            </a:r>
            <a:r>
              <a:rPr lang="sv-SE" sz="7200" dirty="0">
                <a:solidFill>
                  <a:srgbClr val="000000"/>
                </a:solidFill>
                <a:ea typeface="Calibri" panose="020F0502020204030204" pitchFamily="34" charset="0"/>
                <a:cs typeface="Times New Roman"/>
              </a:rPr>
              <a:t>. Ti</a:t>
            </a:r>
            <a:r>
              <a:rPr lang="sv-SE" sz="7200" dirty="0">
                <a:ea typeface="+mn-lt"/>
                <a:cs typeface="+mn-lt"/>
              </a:rPr>
              <a:t>digt ges möjlighet att påverka produkt/tjänsteutformning</a:t>
            </a:r>
            <a:endParaRPr lang="sv-SE" sz="7200" b="0" i="0" u="none" strike="noStrike" kern="1200" cap="none" spc="0" normalizeH="0" baseline="0" noProof="0" dirty="0">
              <a:ln>
                <a:noFill/>
              </a:ln>
              <a:effectLst/>
              <a:uLnTx/>
              <a:uFillTx/>
              <a:ea typeface="+mn-lt"/>
              <a:cs typeface="+mn-lt"/>
            </a:endParaRPr>
          </a:p>
          <a:p>
            <a:pPr marL="0" indent="0">
              <a:lnSpc>
                <a:spcPct val="107000"/>
              </a:lnSpc>
              <a:spcAft>
                <a:spcPts val="800"/>
              </a:spcAft>
              <a:buNone/>
              <a:defRPr/>
            </a:pPr>
            <a:endParaRPr lang="sv-SE" sz="7200" b="1"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buFont typeface="Wingdings" panose="05000000000000000000" pitchFamily="2" charset="2"/>
              <a:buChar char="q"/>
            </a:pPr>
            <a:r>
              <a:rPr lang="sv-SE" sz="7200" dirty="0">
                <a:solidFill>
                  <a:srgbClr val="000000"/>
                </a:solidFill>
                <a:ea typeface="Calibri" panose="020F0502020204030204" pitchFamily="34" charset="0"/>
                <a:cs typeface="Times New Roman"/>
              </a:rPr>
              <a:t> Arena för samarbete med externa aktörer,  t ex näringslivet (Sahlgrenska science park, Göteborg business region, RISE, Västra Götalandsregionen) civilsamhälle, akademi</a:t>
            </a:r>
            <a:endParaRPr lang="sv-SE" sz="7200" dirty="0">
              <a:ea typeface="+mn-lt"/>
              <a:cs typeface="Times New Roman" panose="02020603050405020304" pitchFamily="18" charset="0"/>
            </a:endParaRPr>
          </a:p>
          <a:p>
            <a:pPr>
              <a:lnSpc>
                <a:spcPct val="107000"/>
              </a:lnSpc>
              <a:spcAft>
                <a:spcPts val="800"/>
              </a:spcAft>
              <a:buFont typeface="Wingdings" panose="05000000000000000000" pitchFamily="2" charset="2"/>
              <a:buChar char="q"/>
            </a:pPr>
            <a:r>
              <a:rPr lang="sv-SE" sz="7200" dirty="0">
                <a:ea typeface="+mn-lt"/>
                <a:cs typeface="+mn-lt"/>
              </a:rPr>
              <a:t> Arena där kommunernas behov matchas med företagens lösningar</a:t>
            </a:r>
            <a:endParaRPr lang="sv-SE" sz="7200"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buFont typeface="Wingdings" panose="05000000000000000000" pitchFamily="2" charset="2"/>
              <a:buChar char="q"/>
            </a:pPr>
            <a:r>
              <a:rPr lang="sv-SE" sz="7200" dirty="0">
                <a:solidFill>
                  <a:srgbClr val="000000"/>
                </a:solidFill>
                <a:ea typeface="Calibri" panose="020F0502020204030204" pitchFamily="34" charset="0"/>
                <a:cs typeface="Times New Roman"/>
              </a:rPr>
              <a:t> </a:t>
            </a:r>
            <a:r>
              <a:rPr kumimoji="0"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rPr>
              <a:t>Arena för mellankommunalt samarbete och erfarenhetsutbyte</a:t>
            </a:r>
            <a:endParaRPr lang="sv-SE" sz="7200" b="0" i="0" u="none" strike="noStrike" kern="1200" cap="none" spc="0" normalizeH="0" baseline="0" noProof="0" dirty="0">
              <a:ln>
                <a:noFill/>
              </a:ln>
              <a:solidFill>
                <a:srgbClr val="000000"/>
              </a:solidFill>
              <a:effectLst/>
              <a:uLnTx/>
              <a:uFillTx/>
              <a:ea typeface="Calibri" panose="020F0502020204030204" pitchFamily="34" charset="0"/>
              <a:cs typeface="Times New Roman"/>
            </a:endParaRPr>
          </a:p>
          <a:p>
            <a:pPr marL="0" indent="0" algn="ctr">
              <a:lnSpc>
                <a:spcPct val="107000"/>
              </a:lnSpc>
              <a:spcAft>
                <a:spcPts val="800"/>
              </a:spcAft>
              <a:buNone/>
            </a:pPr>
            <a:r>
              <a:rPr lang="sv-SE" sz="7200" dirty="0">
                <a:solidFill>
                  <a:srgbClr val="000000"/>
                </a:solidFill>
                <a:cs typeface="Times New Roman"/>
                <a:hlinkClick r:id="rId3"/>
              </a:rPr>
              <a:t/>
            </a:r>
            <a:br>
              <a:rPr lang="sv-SE" sz="7200" dirty="0">
                <a:solidFill>
                  <a:srgbClr val="000000"/>
                </a:solidFill>
                <a:cs typeface="Times New Roman"/>
                <a:hlinkClick r:id="rId3"/>
              </a:rPr>
            </a:br>
            <a:r>
              <a:rPr lang="sv-SE" sz="7200" dirty="0">
                <a:solidFill>
                  <a:srgbClr val="000000"/>
                </a:solidFill>
                <a:cs typeface="Times New Roman"/>
                <a:hlinkClick r:id="rId3"/>
              </a:rPr>
              <a:t>Länk till utredning</a:t>
            </a:r>
            <a:r>
              <a:rPr lang="sv-SE" sz="5500" dirty="0"/>
              <a:t/>
            </a:r>
            <a:br>
              <a:rPr lang="sv-SE" sz="5500" dirty="0"/>
            </a:br>
            <a:endParaRPr lang="sv-SE" sz="5500" dirty="0">
              <a:cs typeface="Calibri"/>
            </a:endParaRPr>
          </a:p>
          <a:p>
            <a:pPr lvl="1">
              <a:buFont typeface="Wingdings" panose="05000000000000000000" pitchFamily="2" charset="2"/>
              <a:buChar char="ü"/>
            </a:pPr>
            <a:endParaRPr lang="sv-SE" sz="2000" dirty="0">
              <a:latin typeface="Calibri"/>
              <a:cs typeface="Calibri"/>
            </a:endParaRPr>
          </a:p>
        </p:txBody>
      </p:sp>
    </p:spTree>
    <p:extLst>
      <p:ext uri="{BB962C8B-B14F-4D97-AF65-F5344CB8AC3E}">
        <p14:creationId xmlns:p14="http://schemas.microsoft.com/office/powerpoint/2010/main" val="2264854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A86396-0096-A0E0-529E-639875A86674}"/>
              </a:ext>
            </a:extLst>
          </p:cNvPr>
          <p:cNvSpPr>
            <a:spLocks noGrp="1"/>
          </p:cNvSpPr>
          <p:nvPr>
            <p:ph sz="half" idx="15"/>
          </p:nvPr>
        </p:nvSpPr>
        <p:spPr>
          <a:xfrm>
            <a:off x="350874" y="255182"/>
            <a:ext cx="11526052" cy="6858000"/>
          </a:xfrm>
        </p:spPr>
        <p:txBody>
          <a:bodyPr lIns="91440" tIns="45720" rIns="91440" bIns="45720" anchor="t"/>
          <a:lstStyle/>
          <a:p>
            <a:endParaRPr lang="sv-SE" b="1" dirty="0">
              <a:latin typeface="Franklin Gothic Book"/>
            </a:endParaRPr>
          </a:p>
          <a:p>
            <a:r>
              <a:rPr lang="sv-SE" sz="4400" dirty="0" err="1">
                <a:latin typeface="Playfair Display"/>
              </a:rPr>
              <a:t>AllAgeHub</a:t>
            </a:r>
            <a:r>
              <a:rPr lang="sv-SE" sz="4400" dirty="0">
                <a:latin typeface="Playfair Display"/>
              </a:rPr>
              <a:t> 2024 – 2026</a:t>
            </a:r>
            <a:r>
              <a:rPr lang="sv-SE" b="1" dirty="0">
                <a:latin typeface="Franklin Gothic Book"/>
              </a:rPr>
              <a:t/>
            </a:r>
            <a:br>
              <a:rPr lang="sv-SE" b="1" dirty="0">
                <a:latin typeface="Franklin Gothic Book"/>
              </a:rPr>
            </a:br>
            <a:r>
              <a:rPr lang="sv-SE" b="1" dirty="0">
                <a:latin typeface="Franklin Gothic Book"/>
              </a:rPr>
              <a:t/>
            </a:r>
            <a:br>
              <a:rPr lang="sv-SE" b="1" dirty="0">
                <a:latin typeface="Franklin Gothic Book"/>
              </a:rPr>
            </a:br>
            <a:r>
              <a:rPr lang="sv-SE" dirty="0">
                <a:latin typeface="Calibri"/>
                <a:cs typeface="Calibri"/>
              </a:rPr>
              <a:t>Göteborgsregionens 13 medlemskommuner finansierar ett samlat stöd avseende utvecklingsarbete och implementering av välfärdsteknik</a:t>
            </a:r>
            <a:r>
              <a:rPr lang="sv-SE" dirty="0">
                <a:latin typeface="Calibri"/>
              </a:rPr>
              <a:t/>
            </a:r>
            <a:br>
              <a:rPr lang="sv-SE" dirty="0">
                <a:latin typeface="Calibri"/>
              </a:rPr>
            </a:br>
            <a:r>
              <a:rPr lang="sv-SE" dirty="0">
                <a:latin typeface="Calibri"/>
              </a:rPr>
              <a:t/>
            </a:r>
            <a:br>
              <a:rPr lang="sv-SE" dirty="0">
                <a:latin typeface="Calibri"/>
              </a:rPr>
            </a:br>
            <a:r>
              <a:rPr lang="sv-SE" dirty="0">
                <a:latin typeface="Calibri"/>
                <a:cs typeface="Calibri"/>
              </a:rPr>
              <a:t>Stödet består av ett resursteam &amp; FoU-stöd</a:t>
            </a:r>
            <a:r>
              <a:rPr lang="sv-SE" dirty="0">
                <a:latin typeface="Calibri"/>
              </a:rPr>
              <a:t/>
            </a:r>
            <a:br>
              <a:rPr lang="sv-SE" dirty="0">
                <a:latin typeface="Calibri"/>
              </a:rPr>
            </a:br>
            <a:r>
              <a:rPr lang="sv-SE" dirty="0">
                <a:latin typeface="Calibri"/>
              </a:rPr>
              <a:t/>
            </a:r>
            <a:br>
              <a:rPr lang="sv-SE" dirty="0">
                <a:latin typeface="Calibri"/>
              </a:rPr>
            </a:br>
            <a:r>
              <a:rPr lang="sv-SE" dirty="0">
                <a:latin typeface="Calibri"/>
                <a:cs typeface="Calibri"/>
              </a:rPr>
              <a:t>Syftet är att bistå och öka kommunernas förmåga att tillvarata välfärdsteknikens potential att förbättra och effektivisera vården, omsorgen och de sociala insatserna.</a:t>
            </a:r>
          </a:p>
          <a:p>
            <a:endParaRPr lang="sv-SE" dirty="0">
              <a:latin typeface="Calibri"/>
              <a:cs typeface="Calibri"/>
            </a:endParaRPr>
          </a:p>
          <a:p>
            <a:r>
              <a:rPr lang="sv-SE" dirty="0">
                <a:latin typeface="Calibri"/>
                <a:cs typeface="Calibri"/>
              </a:rPr>
              <a:t>Inte längre "bara" fokus på test av välfärdsteknik</a:t>
            </a:r>
          </a:p>
        </p:txBody>
      </p:sp>
    </p:spTree>
    <p:extLst>
      <p:ext uri="{BB962C8B-B14F-4D97-AF65-F5344CB8AC3E}">
        <p14:creationId xmlns:p14="http://schemas.microsoft.com/office/powerpoint/2010/main" val="201352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00B48F-F42E-DA2A-516B-6B71F9888769}"/>
              </a:ext>
            </a:extLst>
          </p:cNvPr>
          <p:cNvSpPr>
            <a:spLocks noGrp="1"/>
          </p:cNvSpPr>
          <p:nvPr>
            <p:ph type="ctrTitle"/>
          </p:nvPr>
        </p:nvSpPr>
        <p:spPr>
          <a:xfrm>
            <a:off x="2151056" y="1288221"/>
            <a:ext cx="7331061" cy="1421091"/>
          </a:xfrm>
        </p:spPr>
        <p:txBody>
          <a:bodyPr/>
          <a:lstStyle/>
          <a:p>
            <a:r>
              <a:rPr lang="sv-SE" sz="4400"/>
              <a:t>Uppdraget</a:t>
            </a:r>
          </a:p>
        </p:txBody>
      </p:sp>
      <p:sp>
        <p:nvSpPr>
          <p:cNvPr id="3" name="Platshållare för text 2">
            <a:extLst>
              <a:ext uri="{FF2B5EF4-FFF2-40B4-BE49-F238E27FC236}">
                <a16:creationId xmlns:a16="http://schemas.microsoft.com/office/drawing/2014/main" id="{C6827180-2764-640D-E754-1FD7ECFB83FD}"/>
              </a:ext>
            </a:extLst>
          </p:cNvPr>
          <p:cNvSpPr>
            <a:spLocks noGrp="1"/>
          </p:cNvSpPr>
          <p:nvPr>
            <p:ph type="body" sz="quarter" idx="13"/>
          </p:nvPr>
        </p:nvSpPr>
        <p:spPr>
          <a:xfrm>
            <a:off x="2151056" y="2825393"/>
            <a:ext cx="7881663" cy="2208944"/>
          </a:xfrm>
        </p:spPr>
        <p:txBody>
          <a:bodyPr/>
          <a:lstStyle/>
          <a:p>
            <a:r>
              <a:rPr lang="sv-SE" sz="2400"/>
              <a:t>Resursteamets uppdrag är att stödja verksamhetsutveckling med välfärdsteknik inom äldreomsorgs-, hälso- och sjukvårds-, funktionsstöds- samt individ- och familjeomsorgsverksamheterna i Göteborgsregionen.</a:t>
            </a:r>
            <a:endParaRPr lang="sv-SE"/>
          </a:p>
          <a:p>
            <a:endParaRPr lang="sv-SE"/>
          </a:p>
          <a:p>
            <a:endParaRPr lang="sv-SE"/>
          </a:p>
          <a:p>
            <a:r>
              <a:rPr lang="sv-SE"/>
              <a:t/>
            </a:r>
            <a:br>
              <a:rPr lang="sv-SE"/>
            </a:br>
            <a:endParaRPr lang="sv-SE"/>
          </a:p>
        </p:txBody>
      </p:sp>
    </p:spTree>
    <p:extLst>
      <p:ext uri="{BB962C8B-B14F-4D97-AF65-F5344CB8AC3E}">
        <p14:creationId xmlns:p14="http://schemas.microsoft.com/office/powerpoint/2010/main" val="1968037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40952-184D-4348-F384-E62D571798D5}"/>
              </a:ext>
            </a:extLst>
          </p:cNvPr>
          <p:cNvSpPr>
            <a:spLocks noGrp="1"/>
          </p:cNvSpPr>
          <p:nvPr>
            <p:ph type="title"/>
          </p:nvPr>
        </p:nvSpPr>
        <p:spPr>
          <a:xfrm>
            <a:off x="686923" y="162754"/>
            <a:ext cx="10515600" cy="1325563"/>
          </a:xfrm>
        </p:spPr>
        <p:txBody>
          <a:bodyPr>
            <a:normAutofit/>
          </a:bodyPr>
          <a:lstStyle/>
          <a:p>
            <a:r>
              <a:rPr lang="sv-SE" sz="4000">
                <a:latin typeface="Franklin Gothic Medium"/>
              </a:rPr>
              <a:t>Behov av nationell – regional samverkan</a:t>
            </a:r>
            <a:endParaRPr lang="sv-SE" sz="4000" dirty="0">
              <a:latin typeface="Franklin Gothic Medium" panose="020B0603020102020204" pitchFamily="34" charset="0"/>
            </a:endParaRPr>
          </a:p>
        </p:txBody>
      </p:sp>
      <p:sp>
        <p:nvSpPr>
          <p:cNvPr id="3" name="textruta 2">
            <a:extLst>
              <a:ext uri="{FF2B5EF4-FFF2-40B4-BE49-F238E27FC236}">
                <a16:creationId xmlns:a16="http://schemas.microsoft.com/office/drawing/2014/main" id="{6FCF5F6D-B3C6-FA90-833D-21E0A348340B}"/>
              </a:ext>
            </a:extLst>
          </p:cNvPr>
          <p:cNvSpPr txBox="1"/>
          <p:nvPr/>
        </p:nvSpPr>
        <p:spPr>
          <a:xfrm>
            <a:off x="436403" y="1214699"/>
            <a:ext cx="10105291"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Ett</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verktyg</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för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stöd</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avseende</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behovsidentifiering</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test,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upphandling</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införande</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och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utvärdering</a:t>
            </a: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Franklin Gothic Medium"/>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En</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gemensam</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plattform</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för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samtliga</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kommuner</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innehållande</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en</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kunskapsbank</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med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resultat</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och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erfarenheter</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av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genomförda</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tester och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införande</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av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välfärdsteknik</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Medium"/>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Arbetsformer</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i</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samarbete</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med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näringslivet</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skulle</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kunna</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utvecklas</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och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förvaltas</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på</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regional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alternativ</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nationell</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nivå</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Matcharenor</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2400" b="0" i="0" u="none" strike="noStrike" kern="1200" cap="none" spc="0" normalizeH="0" baseline="0" noProof="0" dirty="0" err="1">
                <a:ln>
                  <a:noFill/>
                </a:ln>
                <a:solidFill>
                  <a:prstClr val="black"/>
                </a:solidFill>
                <a:effectLst/>
                <a:uLnTx/>
                <a:uFillTx/>
                <a:latin typeface="Franklin Gothic Medium"/>
                <a:ea typeface="+mn-ea"/>
                <a:cs typeface="+mn-cs"/>
              </a:rPr>
              <a:t>WebbExpo</a:t>
            </a:r>
            <a:r>
              <a:rPr kumimoji="0" lang="en-US" sz="2400" b="0" i="0" u="none" strike="noStrike" kern="1200" cap="none" spc="0" normalizeH="0" baseline="0" noProof="0" dirty="0">
                <a:ln>
                  <a:noFill/>
                </a:ln>
                <a:solidFill>
                  <a:prstClr val="black"/>
                </a:solidFill>
                <a:effectLst/>
                <a:uLnTx/>
                <a:uFillTx/>
                <a:latin typeface="Franklin Gothic Medium"/>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165705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4E3A91A-B9DD-4BD7-A7A2-32D29F50ECEB}"/>
              </a:ext>
            </a:extLst>
          </p:cNvPr>
          <p:cNvSpPr/>
          <p:nvPr/>
        </p:nvSpPr>
        <p:spPr>
          <a:xfrm>
            <a:off x="4816549" y="0"/>
            <a:ext cx="737545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ubrik 2">
            <a:extLst>
              <a:ext uri="{FF2B5EF4-FFF2-40B4-BE49-F238E27FC236}">
                <a16:creationId xmlns:a16="http://schemas.microsoft.com/office/drawing/2014/main" id="{502E1A4B-9EA0-449F-A1FC-8E6E26B2E5C6}"/>
              </a:ext>
            </a:extLst>
          </p:cNvPr>
          <p:cNvSpPr>
            <a:spLocks noGrp="1"/>
          </p:cNvSpPr>
          <p:nvPr>
            <p:ph type="title"/>
          </p:nvPr>
        </p:nvSpPr>
        <p:spPr>
          <a:xfrm>
            <a:off x="1270278" y="705427"/>
            <a:ext cx="3543659" cy="1222068"/>
          </a:xfrm>
          <a:ln>
            <a:noFill/>
          </a:ln>
        </p:spPr>
        <p:txBody>
          <a:bodyPr>
            <a:normAutofit/>
          </a:bodyPr>
          <a:lstStyle/>
          <a:p>
            <a:r>
              <a:rPr lang="en-GB" sz="3600" err="1"/>
              <a:t>Följ</a:t>
            </a:r>
            <a:r>
              <a:rPr lang="en-GB" sz="3600"/>
              <a:t> </a:t>
            </a:r>
            <a:r>
              <a:rPr lang="en-GB" sz="3600" err="1"/>
              <a:t>oss</a:t>
            </a:r>
            <a:r>
              <a:rPr lang="en-GB" sz="3600"/>
              <a:t>!</a:t>
            </a:r>
          </a:p>
        </p:txBody>
      </p:sp>
      <p:grpSp>
        <p:nvGrpSpPr>
          <p:cNvPr id="25" name="Grupp 24">
            <a:extLst>
              <a:ext uri="{FF2B5EF4-FFF2-40B4-BE49-F238E27FC236}">
                <a16:creationId xmlns:a16="http://schemas.microsoft.com/office/drawing/2014/main" id="{2D24F6E9-9913-4929-9F4B-39D817FE8555}"/>
              </a:ext>
            </a:extLst>
          </p:cNvPr>
          <p:cNvGrpSpPr/>
          <p:nvPr/>
        </p:nvGrpSpPr>
        <p:grpSpPr>
          <a:xfrm>
            <a:off x="5072981" y="2835654"/>
            <a:ext cx="2268008" cy="3149602"/>
            <a:chOff x="733784" y="1974748"/>
            <a:chExt cx="2702446" cy="3717733"/>
          </a:xfrm>
        </p:grpSpPr>
        <p:pic>
          <p:nvPicPr>
            <p:cNvPr id="8" name="Bildobjekt 7">
              <a:hlinkClick r:id="rId3"/>
              <a:extLst>
                <a:ext uri="{FF2B5EF4-FFF2-40B4-BE49-F238E27FC236}">
                  <a16:creationId xmlns:a16="http://schemas.microsoft.com/office/drawing/2014/main" id="{97EFA926-BAA2-430C-AD5E-A8272B427515}"/>
                </a:ext>
              </a:extLst>
            </p:cNvPr>
            <p:cNvPicPr>
              <a:picLocks noChangeAspect="1"/>
            </p:cNvPicPr>
            <p:nvPr/>
          </p:nvPicPr>
          <p:blipFill rotWithShape="1">
            <a:blip r:embed="rId4"/>
            <a:srcRect b="8299"/>
            <a:stretch/>
          </p:blipFill>
          <p:spPr>
            <a:xfrm>
              <a:off x="733784" y="2538425"/>
              <a:ext cx="2702446" cy="3154056"/>
            </a:xfrm>
            <a:prstGeom prst="rect">
              <a:avLst/>
            </a:prstGeom>
            <a:ln>
              <a:solidFill>
                <a:srgbClr val="D17598"/>
              </a:solidFill>
            </a:ln>
            <a:effectLst>
              <a:outerShdw blurRad="63500" sx="102000" sy="102000" algn="ctr" rotWithShape="0">
                <a:prstClr val="black">
                  <a:alpha val="40000"/>
                </a:prstClr>
              </a:outerShdw>
            </a:effectLst>
          </p:spPr>
        </p:pic>
        <p:sp>
          <p:nvSpPr>
            <p:cNvPr id="10" name="textruta 9">
              <a:extLst>
                <a:ext uri="{FF2B5EF4-FFF2-40B4-BE49-F238E27FC236}">
                  <a16:creationId xmlns:a16="http://schemas.microsoft.com/office/drawing/2014/main" id="{83CF4577-7C1F-4BFD-8BB3-7598F6AFC609}"/>
                </a:ext>
              </a:extLst>
            </p:cNvPr>
            <p:cNvSpPr txBox="1"/>
            <p:nvPr/>
          </p:nvSpPr>
          <p:spPr>
            <a:xfrm>
              <a:off x="1126575" y="1974748"/>
              <a:ext cx="16523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err="1">
                  <a:ln>
                    <a:noFill/>
                  </a:ln>
                  <a:solidFill>
                    <a:prstClr val="black"/>
                  </a:solidFill>
                  <a:effectLst/>
                  <a:uLnTx/>
                  <a:uFillTx/>
                  <a:latin typeface="Calibri"/>
                  <a:ea typeface="+mn-ea"/>
                  <a:cs typeface="+mn-cs"/>
                </a:rPr>
                <a:t>Nyhetsbrev</a:t>
              </a:r>
              <a:endParaRPr kumimoji="0" lang="en-GB" sz="2400" b="1" i="0" u="sng" strike="noStrike" kern="1200" cap="none" spc="0" normalizeH="0" baseline="0" noProof="0">
                <a:ln>
                  <a:noFill/>
                </a:ln>
                <a:solidFill>
                  <a:prstClr val="black"/>
                </a:solidFill>
                <a:effectLst/>
                <a:uLnTx/>
                <a:uFillTx/>
                <a:latin typeface="Calibri"/>
                <a:ea typeface="+mn-ea"/>
                <a:cs typeface="+mn-cs"/>
              </a:endParaRPr>
            </a:p>
          </p:txBody>
        </p:sp>
      </p:grpSp>
      <p:grpSp>
        <p:nvGrpSpPr>
          <p:cNvPr id="19" name="Grupp 18">
            <a:extLst>
              <a:ext uri="{FF2B5EF4-FFF2-40B4-BE49-F238E27FC236}">
                <a16:creationId xmlns:a16="http://schemas.microsoft.com/office/drawing/2014/main" id="{2C3F6AE0-364A-4172-A4EE-D73B0CE28A7D}"/>
              </a:ext>
            </a:extLst>
          </p:cNvPr>
          <p:cNvGrpSpPr/>
          <p:nvPr/>
        </p:nvGrpSpPr>
        <p:grpSpPr>
          <a:xfrm>
            <a:off x="7644598" y="2896566"/>
            <a:ext cx="3934377" cy="2487092"/>
            <a:chOff x="3765548" y="1940699"/>
            <a:chExt cx="4309126" cy="2613260"/>
          </a:xfrm>
        </p:grpSpPr>
        <p:pic>
          <p:nvPicPr>
            <p:cNvPr id="6" name="Bildobjekt 5">
              <a:extLst>
                <a:ext uri="{FF2B5EF4-FFF2-40B4-BE49-F238E27FC236}">
                  <a16:creationId xmlns:a16="http://schemas.microsoft.com/office/drawing/2014/main" id="{65881C6C-3E5C-44CF-A150-D15EA94E94D7}"/>
                </a:ext>
              </a:extLst>
            </p:cNvPr>
            <p:cNvPicPr>
              <a:picLocks noChangeAspect="1"/>
            </p:cNvPicPr>
            <p:nvPr/>
          </p:nvPicPr>
          <p:blipFill>
            <a:blip r:embed="rId5"/>
            <a:stretch>
              <a:fillRect/>
            </a:stretch>
          </p:blipFill>
          <p:spPr>
            <a:xfrm>
              <a:off x="3765548" y="2529453"/>
              <a:ext cx="4309126" cy="2024506"/>
            </a:xfrm>
            <a:prstGeom prst="rect">
              <a:avLst/>
            </a:prstGeom>
            <a:effectLst>
              <a:outerShdw blurRad="63500" sx="102000" sy="102000" algn="ctr" rotWithShape="0">
                <a:prstClr val="black">
                  <a:alpha val="40000"/>
                </a:prstClr>
              </a:outerShdw>
            </a:effectLst>
          </p:spPr>
        </p:pic>
        <p:sp>
          <p:nvSpPr>
            <p:cNvPr id="11" name="textruta 10">
              <a:extLst>
                <a:ext uri="{FF2B5EF4-FFF2-40B4-BE49-F238E27FC236}">
                  <a16:creationId xmlns:a16="http://schemas.microsoft.com/office/drawing/2014/main" id="{4CD950F1-E42F-41C8-AC32-77CE0808A58D}"/>
                </a:ext>
              </a:extLst>
            </p:cNvPr>
            <p:cNvSpPr txBox="1"/>
            <p:nvPr/>
          </p:nvSpPr>
          <p:spPr>
            <a:xfrm>
              <a:off x="4668679" y="1940699"/>
              <a:ext cx="25028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a:ln>
                    <a:noFill/>
                  </a:ln>
                  <a:solidFill>
                    <a:prstClr val="black"/>
                  </a:solidFill>
                  <a:effectLst/>
                  <a:uLnTx/>
                  <a:uFillTx/>
                  <a:latin typeface="Calibri"/>
                  <a:ea typeface="+mn-ea"/>
                  <a:cs typeface="+mn-cs"/>
                </a:rPr>
                <a:t>www.</a:t>
              </a:r>
              <a:r>
                <a:rPr kumimoji="0" lang="en-GB" sz="2400" b="1" i="0" u="sng" strike="noStrike" kern="1200" cap="none" spc="0" normalizeH="0" baseline="0" noProof="0">
                  <a:ln>
                    <a:noFill/>
                  </a:ln>
                  <a:solidFill>
                    <a:prstClr val="black"/>
                  </a:solidFill>
                  <a:effectLst/>
                  <a:uLnTx/>
                  <a:uFillTx/>
                  <a:latin typeface="Calibri"/>
                  <a:ea typeface="+mn-ea"/>
                  <a:cs typeface="+mn-cs"/>
                </a:rPr>
                <a:t>allagehub</a:t>
              </a:r>
              <a:r>
                <a:rPr kumimoji="0" lang="en-GB" sz="2400" b="0" i="0" u="sng" strike="noStrike" kern="1200" cap="none" spc="0" normalizeH="0" baseline="0" noProof="0">
                  <a:ln>
                    <a:noFill/>
                  </a:ln>
                  <a:solidFill>
                    <a:prstClr val="black"/>
                  </a:solidFill>
                  <a:effectLst/>
                  <a:uLnTx/>
                  <a:uFillTx/>
                  <a:latin typeface="Calibri"/>
                  <a:ea typeface="+mn-ea"/>
                  <a:cs typeface="+mn-cs"/>
                </a:rPr>
                <a:t>.se</a:t>
              </a:r>
            </a:p>
          </p:txBody>
        </p:sp>
      </p:grpSp>
      <p:grpSp>
        <p:nvGrpSpPr>
          <p:cNvPr id="7" name="Grupp 6">
            <a:extLst>
              <a:ext uri="{FF2B5EF4-FFF2-40B4-BE49-F238E27FC236}">
                <a16:creationId xmlns:a16="http://schemas.microsoft.com/office/drawing/2014/main" id="{D362607C-9D63-4275-A54C-62854CEBB645}"/>
              </a:ext>
            </a:extLst>
          </p:cNvPr>
          <p:cNvGrpSpPr/>
          <p:nvPr/>
        </p:nvGrpSpPr>
        <p:grpSpPr>
          <a:xfrm>
            <a:off x="6038800" y="197440"/>
            <a:ext cx="4626082" cy="2275920"/>
            <a:chOff x="6172807" y="70657"/>
            <a:chExt cx="4626082" cy="2275920"/>
          </a:xfrm>
        </p:grpSpPr>
        <p:sp>
          <p:nvSpPr>
            <p:cNvPr id="24" name="Rektangel: rundade hörn 23">
              <a:extLst>
                <a:ext uri="{FF2B5EF4-FFF2-40B4-BE49-F238E27FC236}">
                  <a16:creationId xmlns:a16="http://schemas.microsoft.com/office/drawing/2014/main" id="{6C5DE5B0-732B-4960-B195-7CBB3F733D5B}"/>
                </a:ext>
              </a:extLst>
            </p:cNvPr>
            <p:cNvSpPr/>
            <p:nvPr/>
          </p:nvSpPr>
          <p:spPr>
            <a:xfrm>
              <a:off x="6172807" y="70657"/>
              <a:ext cx="4626082" cy="2275920"/>
            </a:xfrm>
            <a:prstGeom prst="roundRect">
              <a:avLst/>
            </a:prstGeom>
            <a:solidFill>
              <a:srgbClr val="CCF0F4"/>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err="1">
                  <a:ln>
                    <a:noFill/>
                  </a:ln>
                  <a:solidFill>
                    <a:prstClr val="black"/>
                  </a:solidFill>
                  <a:effectLst/>
                  <a:uLnTx/>
                  <a:uFillTx/>
                  <a:latin typeface="Calibri"/>
                  <a:ea typeface="+mn-ea"/>
                  <a:cs typeface="+mn-cs"/>
                </a:rPr>
                <a:t>Sociala</a:t>
              </a:r>
              <a:r>
                <a:rPr kumimoji="0" lang="en-GB" sz="2400" b="1" i="0" u="sng" strike="noStrike" kern="1200" cap="none" spc="0" normalizeH="0" baseline="0" noProof="0">
                  <a:ln>
                    <a:noFill/>
                  </a:ln>
                  <a:solidFill>
                    <a:prstClr val="black"/>
                  </a:solidFill>
                  <a:effectLst/>
                  <a:uLnTx/>
                  <a:uFillTx/>
                  <a:latin typeface="Calibri"/>
                  <a:ea typeface="+mn-ea"/>
                  <a:cs typeface="+mn-cs"/>
                </a:rPr>
                <a:t> </a:t>
              </a:r>
              <a:r>
                <a:rPr kumimoji="0" lang="en-GB" sz="2400" b="1" i="0" u="sng" strike="noStrike" kern="1200" cap="none" spc="0" normalizeH="0" baseline="0" noProof="0" err="1">
                  <a:ln>
                    <a:noFill/>
                  </a:ln>
                  <a:solidFill>
                    <a:prstClr val="black"/>
                  </a:solidFill>
                  <a:effectLst/>
                  <a:uLnTx/>
                  <a:uFillTx/>
                  <a:latin typeface="Calibri"/>
                  <a:ea typeface="+mn-ea"/>
                  <a:cs typeface="+mn-cs"/>
                </a:rPr>
                <a:t>medier</a:t>
              </a:r>
              <a:endParaRPr kumimoji="0" lang="en-GB" sz="2400" b="1" i="0" u="sng" strike="noStrike" kern="1200" cap="none" spc="0" normalizeH="0" baseline="0" noProof="0">
                <a:ln>
                  <a:noFill/>
                </a:ln>
                <a:solidFill>
                  <a:prstClr val="black"/>
                </a:solidFill>
                <a:effectLst/>
                <a:uLnTx/>
                <a:uFillTx/>
                <a:latin typeface="Calibri"/>
                <a:ea typeface="+mn-ea"/>
                <a:cs typeface="+mn-cs"/>
              </a:endParaRPr>
            </a:p>
          </p:txBody>
        </p:sp>
        <p:pic>
          <p:nvPicPr>
            <p:cNvPr id="16" name="Bildobjekt 15">
              <a:extLst>
                <a:ext uri="{FF2B5EF4-FFF2-40B4-BE49-F238E27FC236}">
                  <a16:creationId xmlns:a16="http://schemas.microsoft.com/office/drawing/2014/main" id="{0BD77E44-0B76-4241-8CE6-510F7171957B}"/>
                </a:ext>
              </a:extLst>
            </p:cNvPr>
            <p:cNvPicPr>
              <a:picLocks noChangeAspect="1"/>
            </p:cNvPicPr>
            <p:nvPr/>
          </p:nvPicPr>
          <p:blipFill>
            <a:blip r:embed="rId6"/>
            <a:stretch>
              <a:fillRect/>
            </a:stretch>
          </p:blipFill>
          <p:spPr>
            <a:xfrm>
              <a:off x="9595670" y="1208617"/>
              <a:ext cx="933594" cy="718931"/>
            </a:xfrm>
            <a:prstGeom prst="rect">
              <a:avLst/>
            </a:prstGeom>
            <a:effectLst>
              <a:outerShdw blurRad="63500" sx="102000" sy="102000" algn="ctr" rotWithShape="0">
                <a:prstClr val="black">
                  <a:alpha val="40000"/>
                </a:prstClr>
              </a:outerShdw>
            </a:effectLst>
          </p:spPr>
        </p:pic>
        <p:pic>
          <p:nvPicPr>
            <p:cNvPr id="18" name="Bildobjekt 17">
              <a:extLst>
                <a:ext uri="{FF2B5EF4-FFF2-40B4-BE49-F238E27FC236}">
                  <a16:creationId xmlns:a16="http://schemas.microsoft.com/office/drawing/2014/main" id="{ECEFDD34-FD00-4447-AE6E-D138F13B6737}"/>
                </a:ext>
              </a:extLst>
            </p:cNvPr>
            <p:cNvPicPr>
              <a:picLocks noChangeAspect="1"/>
            </p:cNvPicPr>
            <p:nvPr/>
          </p:nvPicPr>
          <p:blipFill>
            <a:blip r:embed="rId7"/>
            <a:stretch>
              <a:fillRect/>
            </a:stretch>
          </p:blipFill>
          <p:spPr>
            <a:xfrm>
              <a:off x="8279177" y="1209013"/>
              <a:ext cx="709588" cy="861394"/>
            </a:xfrm>
            <a:prstGeom prst="rect">
              <a:avLst/>
            </a:prstGeom>
            <a:effectLst>
              <a:outerShdw blurRad="63500" sx="102000" sy="102000" algn="ctr" rotWithShape="0">
                <a:prstClr val="black">
                  <a:alpha val="40000"/>
                </a:prstClr>
              </a:outerShdw>
            </a:effectLst>
          </p:spPr>
        </p:pic>
        <p:pic>
          <p:nvPicPr>
            <p:cNvPr id="20" name="Bildobjekt 19">
              <a:extLst>
                <a:ext uri="{FF2B5EF4-FFF2-40B4-BE49-F238E27FC236}">
                  <a16:creationId xmlns:a16="http://schemas.microsoft.com/office/drawing/2014/main" id="{88C7AE0F-F7B7-459F-AE20-C0FAF58A5982}"/>
                </a:ext>
              </a:extLst>
            </p:cNvPr>
            <p:cNvPicPr>
              <a:picLocks noChangeAspect="1"/>
            </p:cNvPicPr>
            <p:nvPr/>
          </p:nvPicPr>
          <p:blipFill>
            <a:blip r:embed="rId8"/>
            <a:stretch>
              <a:fillRect/>
            </a:stretch>
          </p:blipFill>
          <p:spPr>
            <a:xfrm>
              <a:off x="6671206" y="1189678"/>
              <a:ext cx="926748" cy="861395"/>
            </a:xfrm>
            <a:prstGeom prst="rect">
              <a:avLst/>
            </a:prstGeom>
            <a:effectLst>
              <a:outerShdw blurRad="63500" sx="102000" sy="102000" algn="ctr" rotWithShape="0">
                <a:prstClr val="black">
                  <a:alpha val="40000"/>
                </a:prstClr>
              </a:outerShdw>
            </a:effectLst>
          </p:spPr>
        </p:pic>
        <p:sp>
          <p:nvSpPr>
            <p:cNvPr id="21" name="textruta 20">
              <a:extLst>
                <a:ext uri="{FF2B5EF4-FFF2-40B4-BE49-F238E27FC236}">
                  <a16:creationId xmlns:a16="http://schemas.microsoft.com/office/drawing/2014/main" id="{6999B6BA-9E96-4625-A5E6-826503B8CB1D}"/>
                </a:ext>
              </a:extLst>
            </p:cNvPr>
            <p:cNvSpPr txBox="1"/>
            <p:nvPr/>
          </p:nvSpPr>
          <p:spPr>
            <a:xfrm>
              <a:off x="6661787" y="731232"/>
              <a:ext cx="10164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black"/>
                  </a:solidFill>
                  <a:effectLst/>
                  <a:uLnTx/>
                  <a:uFillTx/>
                  <a:latin typeface="Calibri"/>
                  <a:ea typeface="+mn-ea"/>
                  <a:cs typeface="+mn-cs"/>
                </a:rPr>
                <a:t>Linkedin</a:t>
              </a:r>
              <a:endParaRPr kumimoji="0" lang="en-GB" sz="1800" b="1" i="0" u="none" strike="noStrike" kern="1200" cap="none" spc="0" normalizeH="0" baseline="0" noProof="0">
                <a:ln>
                  <a:noFill/>
                </a:ln>
                <a:solidFill>
                  <a:prstClr val="black"/>
                </a:solidFill>
                <a:effectLst/>
                <a:uLnTx/>
                <a:uFillTx/>
                <a:latin typeface="Calibri"/>
                <a:ea typeface="+mn-ea"/>
                <a:cs typeface="+mn-cs"/>
              </a:endParaRPr>
            </a:p>
          </p:txBody>
        </p:sp>
        <p:sp>
          <p:nvSpPr>
            <p:cNvPr id="22" name="textruta 21">
              <a:extLst>
                <a:ext uri="{FF2B5EF4-FFF2-40B4-BE49-F238E27FC236}">
                  <a16:creationId xmlns:a16="http://schemas.microsoft.com/office/drawing/2014/main" id="{E0095B17-3E68-410F-989E-8C4578D07A0D}"/>
                </a:ext>
              </a:extLst>
            </p:cNvPr>
            <p:cNvSpPr txBox="1"/>
            <p:nvPr/>
          </p:nvSpPr>
          <p:spPr>
            <a:xfrm>
              <a:off x="9438773" y="712196"/>
              <a:ext cx="1090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Facebook</a:t>
              </a:r>
            </a:p>
          </p:txBody>
        </p:sp>
        <p:sp>
          <p:nvSpPr>
            <p:cNvPr id="23" name="textruta 22">
              <a:extLst>
                <a:ext uri="{FF2B5EF4-FFF2-40B4-BE49-F238E27FC236}">
                  <a16:creationId xmlns:a16="http://schemas.microsoft.com/office/drawing/2014/main" id="{E9F70C00-3CED-4801-ABA2-5F53C0F0BA40}"/>
                </a:ext>
              </a:extLst>
            </p:cNvPr>
            <p:cNvSpPr txBox="1"/>
            <p:nvPr/>
          </p:nvSpPr>
          <p:spPr>
            <a:xfrm>
              <a:off x="8142446" y="690929"/>
              <a:ext cx="955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Twitter</a:t>
              </a:r>
            </a:p>
          </p:txBody>
        </p:sp>
      </p:grpSp>
      <p:pic>
        <p:nvPicPr>
          <p:cNvPr id="26" name="Platshållare för innehåll 5" descr="En bild som visar tecken&#10;&#10;Automatiskt genererad beskrivning">
            <a:extLst>
              <a:ext uri="{FF2B5EF4-FFF2-40B4-BE49-F238E27FC236}">
                <a16:creationId xmlns:a16="http://schemas.microsoft.com/office/drawing/2014/main" id="{73ED884D-7B0F-41A4-9E93-85977783BB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227" y="624478"/>
            <a:ext cx="1118571" cy="1118571"/>
          </a:xfrm>
          <a:prstGeom prst="rect">
            <a:avLst/>
          </a:prstGeom>
          <a:noFill/>
        </p:spPr>
      </p:pic>
      <p:sp>
        <p:nvSpPr>
          <p:cNvPr id="9" name="textruta 8">
            <a:extLst>
              <a:ext uri="{FF2B5EF4-FFF2-40B4-BE49-F238E27FC236}">
                <a16:creationId xmlns:a16="http://schemas.microsoft.com/office/drawing/2014/main" id="{2755392F-9525-419F-8E6A-A4D7628D2ED5}"/>
              </a:ext>
            </a:extLst>
          </p:cNvPr>
          <p:cNvSpPr txBox="1"/>
          <p:nvPr/>
        </p:nvSpPr>
        <p:spPr>
          <a:xfrm>
            <a:off x="566577" y="2054331"/>
            <a:ext cx="39961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prstClr val="black"/>
                </a:solidFill>
                <a:effectLst/>
                <a:uLnTx/>
                <a:uFillTx/>
                <a:latin typeface="Calibri"/>
                <a:ea typeface="+mn-ea"/>
                <a:cs typeface="+mn-cs"/>
              </a:rPr>
              <a:t>Ni har väl inte missat att ni kan följa AllAgeHub?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I våra kanaler publicerar vi bland annat:</a:t>
            </a:r>
            <a:br>
              <a:rPr kumimoji="0" lang="sv-SE" sz="1800" b="0" i="0" u="none" strike="noStrike" kern="1200" cap="none" spc="0" normalizeH="0" baseline="0" noProof="0">
                <a:ln>
                  <a:noFill/>
                </a:ln>
                <a:solidFill>
                  <a:prstClr val="black"/>
                </a:solidFill>
                <a:effectLst/>
                <a:uLnTx/>
                <a:uFillTx/>
                <a:latin typeface="Calibri"/>
                <a:ea typeface="+mn-ea"/>
                <a:cs typeface="+mn-cs"/>
              </a:rPr>
            </a:br>
            <a:endParaRPr kumimoji="0" lang="sv-SE"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Projektnytt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När kommuner och civilsamhälle söker företagens lösningar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Information om pågående testmiljöer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Omvärldsbevakning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a:ea typeface="+mn-ea"/>
                <a:cs typeface="+mn-cs"/>
              </a:rPr>
              <a:t/>
            </a:r>
            <a:br>
              <a:rPr kumimoji="0" lang="sv-SE" sz="1800" b="0" i="0" u="none" strike="noStrike" kern="1200" cap="none" spc="0" normalizeH="0" baseline="0" noProof="0">
                <a:ln>
                  <a:noFill/>
                </a:ln>
                <a:solidFill>
                  <a:prstClr val="black"/>
                </a:solidFill>
                <a:effectLst/>
                <a:uLnTx/>
                <a:uFillTx/>
                <a:latin typeface="Calibri"/>
                <a:ea typeface="+mn-ea"/>
                <a:cs typeface="+mn-cs"/>
              </a:rPr>
            </a:b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67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innehåll 11">
            <a:extLst>
              <a:ext uri="{FF2B5EF4-FFF2-40B4-BE49-F238E27FC236}">
                <a16:creationId xmlns:a16="http://schemas.microsoft.com/office/drawing/2014/main" id="{5C9A495F-937E-486A-B097-E3656F1A35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0584" y="832104"/>
            <a:ext cx="5193792" cy="5193792"/>
          </a:xfrm>
        </p:spPr>
      </p:pic>
      <p:cxnSp>
        <p:nvCxnSpPr>
          <p:cNvPr id="14" name="Rak koppling 13">
            <a:extLst>
              <a:ext uri="{FF2B5EF4-FFF2-40B4-BE49-F238E27FC236}">
                <a16:creationId xmlns:a16="http://schemas.microsoft.com/office/drawing/2014/main" id="{D3576E3A-ABA6-4DAE-B488-32B5454295B4}"/>
              </a:ext>
            </a:extLst>
          </p:cNvPr>
          <p:cNvCxnSpPr>
            <a:cxnSpLocks/>
          </p:cNvCxnSpPr>
          <p:nvPr/>
        </p:nvCxnSpPr>
        <p:spPr>
          <a:xfrm>
            <a:off x="5294376" y="877824"/>
            <a:ext cx="0" cy="4764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innehåll 6">
            <a:extLst>
              <a:ext uri="{FF2B5EF4-FFF2-40B4-BE49-F238E27FC236}">
                <a16:creationId xmlns:a16="http://schemas.microsoft.com/office/drawing/2014/main" id="{3215D320-BCA4-4FBE-B768-620A390C8D75}"/>
              </a:ext>
            </a:extLst>
          </p:cNvPr>
          <p:cNvSpPr>
            <a:spLocks noGrp="1"/>
          </p:cNvSpPr>
          <p:nvPr>
            <p:ph sz="half" idx="2"/>
          </p:nvPr>
        </p:nvSpPr>
        <p:spPr>
          <a:xfrm>
            <a:off x="5954486" y="1084167"/>
            <a:ext cx="5181600" cy="4351338"/>
          </a:xfrm>
        </p:spPr>
        <p:txBody>
          <a:bodyPr>
            <a:normAutofit fontScale="55000" lnSpcReduction="20000"/>
          </a:bodyPr>
          <a:lstStyle/>
          <a:p>
            <a:pPr marL="0" indent="0">
              <a:buNone/>
            </a:pPr>
            <a:r>
              <a:rPr lang="sv-SE" sz="3900"/>
              <a:t>Kontakta oss gärna!</a:t>
            </a:r>
          </a:p>
          <a:p>
            <a:pPr marL="0" indent="0">
              <a:buNone/>
            </a:pPr>
            <a:endParaRPr lang="sv-SE"/>
          </a:p>
          <a:p>
            <a:pPr marL="0" indent="0">
              <a:buNone/>
            </a:pPr>
            <a:r>
              <a:rPr lang="sv-SE"/>
              <a:t>Myriam Belbekri</a:t>
            </a:r>
          </a:p>
          <a:p>
            <a:pPr marL="0" indent="0">
              <a:buNone/>
            </a:pPr>
            <a:r>
              <a:rPr lang="sv-SE" sz="2400">
                <a:hlinkClick r:id="rId4"/>
              </a:rPr>
              <a:t>Myriam.belbekri@allagehub.se</a:t>
            </a:r>
            <a:endParaRPr lang="sv-SE" sz="2400"/>
          </a:p>
          <a:p>
            <a:pPr marL="0" indent="0">
              <a:buNone/>
            </a:pPr>
            <a:r>
              <a:rPr lang="sv-SE"/>
              <a:t>Helena Molker-Lovén</a:t>
            </a:r>
          </a:p>
          <a:p>
            <a:pPr marL="0" indent="0">
              <a:buNone/>
            </a:pPr>
            <a:r>
              <a:rPr lang="sv-SE" sz="2400">
                <a:hlinkClick r:id="rId5"/>
              </a:rPr>
              <a:t>Helena.molkerloven@allagehub.se</a:t>
            </a:r>
            <a:r>
              <a:rPr lang="sv-SE" sz="2400"/>
              <a:t> </a:t>
            </a:r>
          </a:p>
          <a:p>
            <a:pPr marL="0" indent="0">
              <a:buNone/>
            </a:pPr>
            <a:r>
              <a:rPr lang="sv-SE"/>
              <a:t>Johanna Lundgren</a:t>
            </a:r>
          </a:p>
          <a:p>
            <a:pPr marL="0" indent="0">
              <a:buNone/>
            </a:pPr>
            <a:r>
              <a:rPr lang="sv-SE" sz="2600">
                <a:hlinkClick r:id="rId6"/>
              </a:rPr>
              <a:t>Johanna.lundgren@allagehub.se</a:t>
            </a:r>
            <a:r>
              <a:rPr lang="sv-SE" sz="2600"/>
              <a:t> </a:t>
            </a:r>
          </a:p>
          <a:p>
            <a:pPr marL="0" indent="0">
              <a:buNone/>
            </a:pPr>
            <a:r>
              <a:rPr lang="sv-SE"/>
              <a:t>Yvonne Witzöe</a:t>
            </a:r>
          </a:p>
          <a:p>
            <a:pPr marL="0" indent="0">
              <a:buNone/>
            </a:pPr>
            <a:r>
              <a:rPr lang="sv-SE" sz="2800">
                <a:hlinkClick r:id="rId7"/>
              </a:rPr>
              <a:t>Yvonne.witzoe@goteborgsregionen.se</a:t>
            </a:r>
            <a:r>
              <a:rPr lang="sv-SE" sz="2800"/>
              <a:t> </a:t>
            </a:r>
          </a:p>
          <a:p>
            <a:pPr marL="0" lvl="0" indent="0">
              <a:lnSpc>
                <a:spcPct val="150000"/>
              </a:lnSpc>
              <a:buNone/>
              <a:defRPr/>
            </a:pPr>
            <a:endParaRPr kumimoji="0" lang="sv-SE" sz="2800" b="0" i="0" u="none" strike="noStrike" kern="1200" cap="none" spc="0" normalizeH="0" baseline="0" noProof="0">
              <a:ln>
                <a:noFill/>
              </a:ln>
              <a:solidFill>
                <a:sysClr val="windowText" lastClr="000000"/>
              </a:solidFill>
              <a:effectLst/>
              <a:uLnTx/>
              <a:uFillTx/>
              <a:latin typeface="Open Sans" panose="020B0604020202020204" charset="0"/>
              <a:ea typeface="+mn-ea"/>
              <a:cs typeface="Open Sans" panose="020B0604020202020204" charset="0"/>
            </a:endParaRPr>
          </a:p>
          <a:p>
            <a:pPr marL="0" lvl="0" indent="0">
              <a:lnSpc>
                <a:spcPct val="150000"/>
              </a:lnSpc>
              <a:buNone/>
              <a:defRPr/>
            </a:pPr>
            <a:r>
              <a:rPr kumimoji="0" lang="sv-SE" sz="2800" b="0" i="0" u="none" strike="noStrike" kern="1200" cap="none" spc="0" normalizeH="0" baseline="0" noProof="0">
                <a:ln>
                  <a:noFill/>
                </a:ln>
                <a:solidFill>
                  <a:sysClr val="windowText" lastClr="000000"/>
                </a:solidFill>
                <a:effectLst/>
                <a:uLnTx/>
                <a:uFillTx/>
                <a:latin typeface="Open Sans" panose="020B0604020202020204" charset="0"/>
                <a:ea typeface="+mn-ea"/>
                <a:cs typeface="Open Sans" panose="020B0604020202020204" charset="0"/>
              </a:rPr>
              <a:t>Hemsida: </a:t>
            </a:r>
            <a:r>
              <a:rPr kumimoji="0" lang="sv-SE" sz="2800" b="0" i="0" u="none" strike="noStrike" kern="1200" cap="none" spc="0" normalizeH="0" baseline="0" noProof="0">
                <a:ln>
                  <a:noFill/>
                </a:ln>
                <a:solidFill>
                  <a:sysClr val="windowText" lastClr="000000"/>
                </a:solidFill>
                <a:effectLst/>
                <a:uLnTx/>
                <a:uFillTx/>
                <a:latin typeface="Open Sans" panose="020B0604020202020204" charset="0"/>
                <a:ea typeface="+mn-ea"/>
                <a:cs typeface="Open Sans" panose="020B0604020202020204" charset="0"/>
                <a:hlinkClick r:id="rId8"/>
              </a:rPr>
              <a:t>www.allagehub.se</a:t>
            </a:r>
            <a:r>
              <a:rPr kumimoji="0" lang="sv-SE" sz="2800" b="0" i="0" u="none" strike="noStrike" kern="1200" cap="none" spc="0" normalizeH="0" baseline="0" noProof="0">
                <a:ln>
                  <a:noFill/>
                </a:ln>
                <a:solidFill>
                  <a:sysClr val="windowText" lastClr="000000"/>
                </a:solidFill>
                <a:effectLst/>
                <a:uLnTx/>
                <a:uFillTx/>
                <a:latin typeface="Open Sans" panose="020B0604020202020204" charset="0"/>
                <a:ea typeface="+mn-ea"/>
                <a:cs typeface="Open Sans" panose="020B0604020202020204" charset="0"/>
              </a:rPr>
              <a:t>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sv-SE" sz="2800" b="0" i="0" u="sng" strike="noStrike" kern="1200" cap="none" spc="0" normalizeH="0" baseline="0" noProof="0">
                <a:ln>
                  <a:noFill/>
                </a:ln>
                <a:solidFill>
                  <a:sysClr val="windowText" lastClr="000000"/>
                </a:solidFill>
                <a:effectLst/>
                <a:uLnTx/>
                <a:uFillTx/>
                <a:latin typeface="Open Sans" panose="020B0604020202020204" charset="0"/>
                <a:ea typeface="+mn-ea"/>
                <a:cs typeface="Open Sans" panose="020B0604020202020204" charset="0"/>
                <a:hlinkClick r:id="rId9"/>
              </a:rPr>
              <a:t>Prenumerera på vårt nyhetsbrev</a:t>
            </a:r>
            <a:endParaRPr kumimoji="0" lang="sv-SE" sz="2800" b="0" i="0" u="none" strike="noStrike" kern="1200" cap="none" spc="0" normalizeH="0" baseline="0" noProof="0">
              <a:ln>
                <a:noFill/>
              </a:ln>
              <a:solidFill>
                <a:sysClr val="windowText" lastClr="000000"/>
              </a:solidFill>
              <a:effectLst/>
              <a:uLnTx/>
              <a:uFillTx/>
              <a:latin typeface="Open Sans" panose="020B0604020202020204" charset="0"/>
              <a:ea typeface="+mn-ea"/>
              <a:cs typeface="Open Sans" panose="020B0604020202020204" charset="0"/>
            </a:endParaRPr>
          </a:p>
          <a:p>
            <a:pPr marL="0" indent="0">
              <a:buNone/>
            </a:pPr>
            <a:endParaRPr lang="sv-SE" sz="2600"/>
          </a:p>
        </p:txBody>
      </p:sp>
    </p:spTree>
    <p:extLst>
      <p:ext uri="{BB962C8B-B14F-4D97-AF65-F5344CB8AC3E}">
        <p14:creationId xmlns:p14="http://schemas.microsoft.com/office/powerpoint/2010/main" val="3772224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F1ED5A-3F32-4700-2CC3-E228FBD81C6A}"/>
              </a:ext>
            </a:extLst>
          </p:cNvPr>
          <p:cNvSpPr>
            <a:spLocks noGrp="1"/>
          </p:cNvSpPr>
          <p:nvPr>
            <p:ph type="ctrTitle"/>
          </p:nvPr>
        </p:nvSpPr>
        <p:spPr/>
        <p:txBody>
          <a:bodyPr/>
          <a:lstStyle/>
          <a:p>
            <a:r>
              <a:rPr lang="sv-SE" dirty="0"/>
              <a:t>Aktuella utredningar och på gång inom området digitalisering</a:t>
            </a:r>
          </a:p>
        </p:txBody>
      </p:sp>
      <p:sp>
        <p:nvSpPr>
          <p:cNvPr id="3" name="Underrubrik 2">
            <a:extLst>
              <a:ext uri="{FF2B5EF4-FFF2-40B4-BE49-F238E27FC236}">
                <a16:creationId xmlns:a16="http://schemas.microsoft.com/office/drawing/2014/main" id="{394E22F7-2458-0D97-6D98-B11DA6357B2B}"/>
              </a:ext>
            </a:extLst>
          </p:cNvPr>
          <p:cNvSpPr>
            <a:spLocks noGrp="1"/>
          </p:cNvSpPr>
          <p:nvPr>
            <p:ph type="subTitle" idx="1"/>
          </p:nvPr>
        </p:nvSpPr>
        <p:spPr/>
        <p:txBody>
          <a:bodyPr/>
          <a:lstStyle/>
          <a:p>
            <a:r>
              <a:rPr lang="sv-SE" dirty="0"/>
              <a:t>Pani</a:t>
            </a:r>
          </a:p>
        </p:txBody>
      </p:sp>
    </p:spTree>
    <p:extLst>
      <p:ext uri="{BB962C8B-B14F-4D97-AF65-F5344CB8AC3E}">
        <p14:creationId xmlns:p14="http://schemas.microsoft.com/office/powerpoint/2010/main" val="291302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78BC7-7C12-4BCE-A29B-C0F3084D3901}"/>
              </a:ext>
            </a:extLst>
          </p:cNvPr>
          <p:cNvSpPr>
            <a:spLocks noGrp="1"/>
          </p:cNvSpPr>
          <p:nvPr>
            <p:ph type="title"/>
          </p:nvPr>
        </p:nvSpPr>
        <p:spPr/>
        <p:txBody>
          <a:bodyPr/>
          <a:lstStyle/>
          <a:p>
            <a:r>
              <a:rPr lang="sv-SE" dirty="0"/>
              <a:t>Dagordning</a:t>
            </a:r>
          </a:p>
        </p:txBody>
      </p:sp>
      <p:sp>
        <p:nvSpPr>
          <p:cNvPr id="3" name="Platshållare för innehåll 2">
            <a:extLst>
              <a:ext uri="{FF2B5EF4-FFF2-40B4-BE49-F238E27FC236}">
                <a16:creationId xmlns:a16="http://schemas.microsoft.com/office/drawing/2014/main" id="{AE051BC0-5E51-46CC-AB45-B4225766F75F}"/>
              </a:ext>
            </a:extLst>
          </p:cNvPr>
          <p:cNvSpPr>
            <a:spLocks noGrp="1"/>
          </p:cNvSpPr>
          <p:nvPr>
            <p:ph idx="1"/>
          </p:nvPr>
        </p:nvSpPr>
        <p:spPr>
          <a:xfrm>
            <a:off x="664232" y="1915064"/>
            <a:ext cx="9609825" cy="4318737"/>
          </a:xfrm>
        </p:spPr>
        <p:txBody>
          <a:bodyPr/>
          <a:lstStyle/>
          <a:p>
            <a:pPr marL="30163" indent="0">
              <a:buNone/>
            </a:pPr>
            <a:r>
              <a:rPr lang="sv-SE" sz="2000" dirty="0"/>
              <a:t>10.00	Välkomna </a:t>
            </a:r>
            <a:br>
              <a:rPr lang="sv-SE" sz="2000" dirty="0"/>
            </a:br>
            <a:r>
              <a:rPr lang="sv-SE" sz="2000" dirty="0"/>
              <a:t>10.05	Tema Välfärdsteknik</a:t>
            </a:r>
            <a:br>
              <a:rPr lang="sv-SE" sz="2000" dirty="0"/>
            </a:br>
            <a:r>
              <a:rPr lang="sv-SE" sz="2000" dirty="0"/>
              <a:t>12.00	Lunch</a:t>
            </a:r>
            <a:br>
              <a:rPr lang="sv-SE" sz="2000" dirty="0"/>
            </a:br>
            <a:r>
              <a:rPr lang="sv-SE" sz="2000" dirty="0"/>
              <a:t>13.00	Besök av statssekreterare Minna Ljunggren</a:t>
            </a:r>
            <a:br>
              <a:rPr lang="sv-SE" sz="2000" dirty="0"/>
            </a:br>
            <a:r>
              <a:rPr lang="sv-SE" sz="2000" dirty="0"/>
              <a:t>14.00	Yrkesresan</a:t>
            </a:r>
            <a:br>
              <a:rPr lang="sv-SE" sz="2000" dirty="0"/>
            </a:br>
            <a:r>
              <a:rPr lang="sv-SE" sz="2000" dirty="0"/>
              <a:t>14.30	Paus</a:t>
            </a:r>
            <a:br>
              <a:rPr lang="sv-SE" sz="2000" dirty="0"/>
            </a:br>
            <a:r>
              <a:rPr lang="sv-SE" sz="2000" dirty="0"/>
              <a:t>15.00	RSS-nätverkens fokusområden</a:t>
            </a:r>
            <a:br>
              <a:rPr lang="sv-SE" sz="2000" dirty="0"/>
            </a:br>
            <a:r>
              <a:rPr lang="sv-SE" sz="2000" dirty="0"/>
              <a:t>15.55	Paus</a:t>
            </a:r>
            <a:br>
              <a:rPr lang="sv-SE" sz="2000" dirty="0"/>
            </a:br>
            <a:r>
              <a:rPr lang="sv-SE" sz="2000" dirty="0"/>
              <a:t>16.00	RSS roll i kunskapsstyrning hälso- och sjukvård</a:t>
            </a:r>
            <a:br>
              <a:rPr lang="sv-SE" sz="2000" dirty="0"/>
            </a:br>
            <a:r>
              <a:rPr lang="sv-SE" sz="2000" dirty="0"/>
              <a:t>16.30	Information från SKR och AU</a:t>
            </a:r>
            <a:br>
              <a:rPr lang="sv-SE" sz="2000" dirty="0"/>
            </a:br>
            <a:r>
              <a:rPr lang="sv-SE" sz="2000" dirty="0"/>
              <a:t>16.55	Avslutning</a:t>
            </a:r>
            <a:br>
              <a:rPr lang="sv-SE" sz="2000" dirty="0"/>
            </a:br>
            <a:r>
              <a:rPr lang="sv-SE" sz="2000" dirty="0"/>
              <a:t>17:00	AW för den som vill</a:t>
            </a:r>
          </a:p>
        </p:txBody>
      </p:sp>
    </p:spTree>
    <p:extLst>
      <p:ext uri="{BB962C8B-B14F-4D97-AF65-F5344CB8AC3E}">
        <p14:creationId xmlns:p14="http://schemas.microsoft.com/office/powerpoint/2010/main" val="169334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286B857-E8A4-47C2-BAC4-2283289FF4B8}"/>
              </a:ext>
            </a:extLst>
          </p:cNvPr>
          <p:cNvSpPr>
            <a:spLocks noGrp="1"/>
          </p:cNvSpPr>
          <p:nvPr>
            <p:ph type="title"/>
          </p:nvPr>
        </p:nvSpPr>
        <p:spPr>
          <a:xfrm>
            <a:off x="7409614" y="1164921"/>
            <a:ext cx="4039175" cy="2993720"/>
          </a:xfrm>
          <a:noFill/>
        </p:spPr>
        <p:txBody>
          <a:bodyPr vert="horz" lIns="91440" tIns="45720" rIns="91440" bIns="45720" rtlCol="0" anchor="b">
            <a:normAutofit/>
          </a:bodyPr>
          <a:lstStyle/>
          <a:p>
            <a:pPr algn="l"/>
            <a:r>
              <a:rPr lang="sv-SE" sz="4500" dirty="0">
                <a:solidFill>
                  <a:schemeClr val="tx1"/>
                </a:solidFill>
              </a:rPr>
              <a:t>Aktuellt inom digitalisering</a:t>
            </a:r>
          </a:p>
        </p:txBody>
      </p:sp>
      <p:pic>
        <p:nvPicPr>
          <p:cNvPr id="4" name="Bildobjekt 20">
            <a:extLst>
              <a:ext uri="{FF2B5EF4-FFF2-40B4-BE49-F238E27FC236}">
                <a16:creationId xmlns:a16="http://schemas.microsoft.com/office/drawing/2014/main" id="{8955899D-3424-56A3-4DC3-A3AD06E91C36}"/>
              </a:ext>
            </a:extLst>
          </p:cNvPr>
          <p:cNvPicPr>
            <a:picLocks noChangeAspect="1"/>
          </p:cNvPicPr>
          <p:nvPr/>
        </p:nvPicPr>
        <p:blipFill rotWithShape="1">
          <a:blip r:embed="rId2"/>
          <a:srcRect r="-1" b="10142"/>
          <a:stretch/>
        </p:blipFill>
        <p:spPr>
          <a:xfrm>
            <a:off x="20" y="10"/>
            <a:ext cx="6105635" cy="6857990"/>
          </a:xfrm>
          <a:prstGeom prst="rect">
            <a:avLst/>
          </a:prstGeom>
        </p:spPr>
      </p:pic>
    </p:spTree>
    <p:extLst>
      <p:ext uri="{BB962C8B-B14F-4D97-AF65-F5344CB8AC3E}">
        <p14:creationId xmlns:p14="http://schemas.microsoft.com/office/powerpoint/2010/main" val="2731229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ubrik 4">
            <a:extLst>
              <a:ext uri="{FF2B5EF4-FFF2-40B4-BE49-F238E27FC236}">
                <a16:creationId xmlns:a16="http://schemas.microsoft.com/office/drawing/2014/main" id="{0E7ECC2B-9C05-8363-C759-A20CB55C096C}"/>
              </a:ext>
            </a:extLst>
          </p:cNvPr>
          <p:cNvSpPr>
            <a:spLocks noGrp="1"/>
          </p:cNvSpPr>
          <p:nvPr>
            <p:ph type="title"/>
          </p:nvPr>
        </p:nvSpPr>
        <p:spPr>
          <a:xfrm>
            <a:off x="1286932" y="1204109"/>
            <a:ext cx="10023398" cy="857894"/>
          </a:xfrm>
        </p:spPr>
        <p:txBody>
          <a:bodyPr vert="horz" lIns="91440" tIns="45720" rIns="91440" bIns="45720" rtlCol="0" anchor="ctr">
            <a:normAutofit/>
          </a:bodyPr>
          <a:lstStyle/>
          <a:p>
            <a:pPr algn="l"/>
            <a:r>
              <a:rPr lang="en-US" sz="2500" kern="1200">
                <a:solidFill>
                  <a:srgbClr val="FFFFFF"/>
                </a:solidFill>
                <a:latin typeface="+mj-lt"/>
                <a:ea typeface="+mj-ea"/>
                <a:cs typeface="+mj-cs"/>
              </a:rPr>
              <a:t>Digitalisering – avgörande för att vi ska klara av leverera välfärdsuppdraget</a:t>
            </a:r>
          </a:p>
        </p:txBody>
      </p:sp>
      <p:sp>
        <p:nvSpPr>
          <p:cNvPr id="10" name="Platshållare för innehåll 1">
            <a:extLst>
              <a:ext uri="{FF2B5EF4-FFF2-40B4-BE49-F238E27FC236}">
                <a16:creationId xmlns:a16="http://schemas.microsoft.com/office/drawing/2014/main" id="{3386E947-93B9-5B24-0AB2-8CACB11B1A41}"/>
              </a:ext>
            </a:extLst>
          </p:cNvPr>
          <p:cNvSpPr txBox="1">
            <a:spLocks/>
          </p:cNvSpPr>
          <p:nvPr/>
        </p:nvSpPr>
        <p:spPr>
          <a:xfrm>
            <a:off x="965200" y="2830882"/>
            <a:ext cx="4833750" cy="338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445"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Digital teknik och välfärdsteknik kan bidra till ökad självständighet, delaktighet, trygghet och aktivering. Mer tillgänglig socialtjänst</a:t>
            </a:r>
          </a:p>
          <a:p>
            <a:pPr marL="258445"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Ta tillvara på medarbetarnas tid, t.ex. för att kunna kommunicera säkert och digitalt.</a:t>
            </a:r>
          </a:p>
          <a:p>
            <a:pPr marL="258445"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Ekonomiskt - potentialen i AI kan uppgå till 30 mdkr inom vård och omsorg. (DIGG/McKinsey). Automatiserade processer för att underlätta handläggning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Bildobjekt 4" descr="En bild som visar leksak, vektorgrafik&#10;&#10;Automatiskt genererad beskrivning">
            <a:extLst>
              <a:ext uri="{FF2B5EF4-FFF2-40B4-BE49-F238E27FC236}">
                <a16:creationId xmlns:a16="http://schemas.microsoft.com/office/drawing/2014/main" id="{9F88DAAE-2ECA-9F52-1ACF-ED39E6A031B8}"/>
              </a:ext>
            </a:extLst>
          </p:cNvPr>
          <p:cNvPicPr>
            <a:picLocks noChangeAspect="1"/>
          </p:cNvPicPr>
          <p:nvPr/>
        </p:nvPicPr>
        <p:blipFill>
          <a:blip r:embed="rId3"/>
          <a:stretch>
            <a:fillRect/>
          </a:stretch>
        </p:blipFill>
        <p:spPr>
          <a:xfrm>
            <a:off x="6298631" y="2962451"/>
            <a:ext cx="4512020" cy="2820012"/>
          </a:xfrm>
          <a:prstGeom prst="rect">
            <a:avLst/>
          </a:prstGeom>
          <a:noFill/>
        </p:spPr>
      </p:pic>
    </p:spTree>
    <p:extLst>
      <p:ext uri="{BB962C8B-B14F-4D97-AF65-F5344CB8AC3E}">
        <p14:creationId xmlns:p14="http://schemas.microsoft.com/office/powerpoint/2010/main" val="4089239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2E8038-8BDD-1B87-85D3-9E10694AF096}"/>
              </a:ext>
            </a:extLst>
          </p:cNvPr>
          <p:cNvSpPr>
            <a:spLocks noGrp="1"/>
          </p:cNvSpPr>
          <p:nvPr>
            <p:ph type="title"/>
          </p:nvPr>
        </p:nvSpPr>
        <p:spPr>
          <a:xfrm>
            <a:off x="642996" y="4959523"/>
            <a:ext cx="10906008" cy="1115415"/>
          </a:xfrm>
        </p:spPr>
        <p:txBody>
          <a:bodyPr vert="horz" lIns="91440" tIns="45720" rIns="91440" bIns="45720" rtlCol="0" anchor="b">
            <a:normAutofit/>
          </a:bodyPr>
          <a:lstStyle/>
          <a:p>
            <a:r>
              <a:rPr lang="sv-SE" sz="2000" dirty="0">
                <a:solidFill>
                  <a:schemeClr val="tx1"/>
                </a:solidFill>
              </a:rPr>
              <a:t>Målbild: Digital teknik ska alltid övervägas som första alternativ när det kan användas för att bibehålla eller öka trygghet, aktivitet, delaktighet eller självständighet för den enskilde. </a:t>
            </a:r>
            <a:br>
              <a:rPr lang="sv-SE" sz="2000" dirty="0">
                <a:solidFill>
                  <a:schemeClr val="tx1"/>
                </a:solidFill>
              </a:rPr>
            </a:br>
            <a:endParaRPr lang="sv-SE" sz="2000" dirty="0">
              <a:solidFill>
                <a:schemeClr val="tx1"/>
              </a:solidFill>
            </a:endParaRPr>
          </a:p>
        </p:txBody>
      </p:sp>
      <p:pic>
        <p:nvPicPr>
          <p:cNvPr id="10" name="Bildobjekt 9">
            <a:extLst>
              <a:ext uri="{FF2B5EF4-FFF2-40B4-BE49-F238E27FC236}">
                <a16:creationId xmlns:a16="http://schemas.microsoft.com/office/drawing/2014/main" id="{557B7598-57AD-B8D0-7554-F8741EC7D9A4}"/>
              </a:ext>
            </a:extLst>
          </p:cNvPr>
          <p:cNvPicPr>
            <a:picLocks noChangeAspect="1"/>
          </p:cNvPicPr>
          <p:nvPr/>
        </p:nvPicPr>
        <p:blipFill rotWithShape="1">
          <a:blip r:embed="rId3"/>
          <a:srcRect l="6061" t="43860" r="40103" b="1410"/>
          <a:stretch/>
        </p:blipFill>
        <p:spPr>
          <a:xfrm>
            <a:off x="1906190" y="376303"/>
            <a:ext cx="8379620" cy="4462146"/>
          </a:xfrm>
          <a:prstGeom prst="rect">
            <a:avLst/>
          </a:prstGeom>
        </p:spPr>
      </p:pic>
      <p:cxnSp>
        <p:nvCxnSpPr>
          <p:cNvPr id="15" name="Straight Connector 14">
            <a:extLst>
              <a:ext uri="{FF2B5EF4-FFF2-40B4-BE49-F238E27FC236}">
                <a16:creationId xmlns:a16="http://schemas.microsoft.com/office/drawing/2014/main" id="{8F880EF2-DF79-4D9D-8F11-E91D48C797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8B0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2E8038-8BDD-1B87-85D3-9E10694AF096}"/>
              </a:ext>
            </a:extLst>
          </p:cNvPr>
          <p:cNvSpPr>
            <a:spLocks noGrp="1"/>
          </p:cNvSpPr>
          <p:nvPr>
            <p:ph type="title"/>
          </p:nvPr>
        </p:nvSpPr>
        <p:spPr>
          <a:xfrm>
            <a:off x="559529" y="2167003"/>
            <a:ext cx="3047967" cy="839805"/>
          </a:xfrm>
        </p:spPr>
        <p:txBody>
          <a:bodyPr/>
          <a:lstStyle/>
          <a:p>
            <a:pPr algn="l"/>
            <a:r>
              <a:rPr lang="sv-SE" sz="3200" dirty="0">
                <a:latin typeface="+mn-lt"/>
              </a:rPr>
              <a:t>Digitala lösningar</a:t>
            </a:r>
          </a:p>
        </p:txBody>
      </p:sp>
      <p:sp>
        <p:nvSpPr>
          <p:cNvPr id="4" name="textruta 3">
            <a:extLst>
              <a:ext uri="{FF2B5EF4-FFF2-40B4-BE49-F238E27FC236}">
                <a16:creationId xmlns:a16="http://schemas.microsoft.com/office/drawing/2014/main" id="{523105E5-D618-9D39-BAEC-AE0A5220A7C1}"/>
              </a:ext>
            </a:extLst>
          </p:cNvPr>
          <p:cNvSpPr txBox="1"/>
          <p:nvPr/>
        </p:nvSpPr>
        <p:spPr>
          <a:xfrm>
            <a:off x="5582494" y="1586631"/>
            <a:ext cx="499576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Säkra kommunikationslösningar</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Digitala videomöten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Säker Digital Kommunikation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0" i="0" u="none" strike="noStrike" kern="1200" cap="none" spc="0" normalizeH="0" baseline="0" noProof="0" dirty="0" err="1">
                <a:ln>
                  <a:noFill/>
                </a:ln>
                <a:solidFill>
                  <a:prstClr val="black"/>
                </a:solidFill>
                <a:effectLst/>
                <a:uLnTx/>
                <a:uFillTx/>
                <a:latin typeface="Calibri" panose="020F0502020204030204"/>
                <a:ea typeface="+mn-ea"/>
                <a:cs typeface="+mn-cs"/>
              </a:rPr>
              <a:t>Appar</a:t>
            </a: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för kontakt med brukare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 Digitalt faderskapsbekräftelse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ruta 5">
            <a:extLst>
              <a:ext uri="{FF2B5EF4-FFF2-40B4-BE49-F238E27FC236}">
                <a16:creationId xmlns:a16="http://schemas.microsoft.com/office/drawing/2014/main" id="{19D3DFC6-9063-22AA-4040-A252C38848B9}"/>
              </a:ext>
            </a:extLst>
          </p:cNvPr>
          <p:cNvSpPr txBox="1"/>
          <p:nvPr/>
        </p:nvSpPr>
        <p:spPr>
          <a:xfrm>
            <a:off x="3229705" y="5983073"/>
            <a:ext cx="74832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Förutsättning: Säker inloggning, digital signering, stödja mobila arbetssätt</a:t>
            </a:r>
          </a:p>
        </p:txBody>
      </p:sp>
      <p:sp>
        <p:nvSpPr>
          <p:cNvPr id="12" name="textruta 11">
            <a:extLst>
              <a:ext uri="{FF2B5EF4-FFF2-40B4-BE49-F238E27FC236}">
                <a16:creationId xmlns:a16="http://schemas.microsoft.com/office/drawing/2014/main" id="{026E4D77-486C-F1CC-65E7-F37DB58D7336}"/>
              </a:ext>
            </a:extLst>
          </p:cNvPr>
          <p:cNvSpPr txBox="1"/>
          <p:nvPr/>
        </p:nvSpPr>
        <p:spPr>
          <a:xfrm>
            <a:off x="4206689" y="3441545"/>
            <a:ext cx="609391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prstClr val="black"/>
                </a:solidFill>
                <a:effectLst/>
                <a:uLnTx/>
                <a:uFillTx/>
                <a:latin typeface="Calibri" panose="020F0502020204030204"/>
                <a:ea typeface="+mn-ea"/>
                <a:cs typeface="+mn-cs"/>
              </a:rPr>
              <a:t>Välfärdstekniska lösningar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ea"/>
                <a:cs typeface="+mn-cs"/>
              </a:rPr>
              <a:t>Mobila trygghetslarm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ea"/>
                <a:cs typeface="+mn-cs"/>
              </a:rPr>
              <a:t>Digital tillsyn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ea"/>
                <a:cs typeface="+mn-cs"/>
              </a:rPr>
              <a:t>Läkemedelsautomater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ea"/>
                <a:cs typeface="+mn-cs"/>
              </a:rPr>
              <a:t>Digitala lås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ea"/>
                <a:cs typeface="+mn-cs"/>
              </a:rPr>
              <a:t>Inköp online</a:t>
            </a: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Bildobjekt 20">
            <a:extLst>
              <a:ext uri="{FF2B5EF4-FFF2-40B4-BE49-F238E27FC236}">
                <a16:creationId xmlns:a16="http://schemas.microsoft.com/office/drawing/2014/main" id="{5DCBF259-0F76-BA81-5236-4A1138433D44}"/>
              </a:ext>
            </a:extLst>
          </p:cNvPr>
          <p:cNvPicPr>
            <a:picLocks noChangeAspect="1"/>
          </p:cNvPicPr>
          <p:nvPr/>
        </p:nvPicPr>
        <p:blipFill rotWithShape="1">
          <a:blip r:embed="rId3"/>
          <a:srcRect l="35753" t="16012" r="36609" b="61556"/>
          <a:stretch/>
        </p:blipFill>
        <p:spPr>
          <a:xfrm>
            <a:off x="470816" y="3497330"/>
            <a:ext cx="3369501" cy="1453019"/>
          </a:xfrm>
          <a:prstGeom prst="ellipse">
            <a:avLst/>
          </a:prstGeom>
          <a:ln>
            <a:noFill/>
          </a:ln>
          <a:effectLst>
            <a:softEdge rad="112500"/>
          </a:effectLst>
        </p:spPr>
      </p:pic>
      <p:pic>
        <p:nvPicPr>
          <p:cNvPr id="22" name="Bildobjekt 21">
            <a:extLst>
              <a:ext uri="{FF2B5EF4-FFF2-40B4-BE49-F238E27FC236}">
                <a16:creationId xmlns:a16="http://schemas.microsoft.com/office/drawing/2014/main" id="{87BBBDFE-0BDA-5374-8E88-CF6A9611F82D}"/>
              </a:ext>
            </a:extLst>
          </p:cNvPr>
          <p:cNvPicPr>
            <a:picLocks noChangeAspect="1"/>
          </p:cNvPicPr>
          <p:nvPr/>
        </p:nvPicPr>
        <p:blipFill rotWithShape="1">
          <a:blip r:embed="rId4"/>
          <a:srcRect t="11830" r="81712" b="75905"/>
          <a:stretch/>
        </p:blipFill>
        <p:spPr>
          <a:xfrm>
            <a:off x="8437340" y="3479991"/>
            <a:ext cx="2229633" cy="794388"/>
          </a:xfrm>
          <a:prstGeom prst="rect">
            <a:avLst/>
          </a:prstGeom>
        </p:spPr>
      </p:pic>
    </p:spTree>
    <p:extLst>
      <p:ext uri="{BB962C8B-B14F-4D97-AF65-F5344CB8AC3E}">
        <p14:creationId xmlns:p14="http://schemas.microsoft.com/office/powerpoint/2010/main" val="1045907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E6338-C939-089A-DDC7-18539321F21B}"/>
              </a:ext>
            </a:extLst>
          </p:cNvPr>
          <p:cNvSpPr>
            <a:spLocks noGrp="1"/>
          </p:cNvSpPr>
          <p:nvPr>
            <p:ph type="title"/>
          </p:nvPr>
        </p:nvSpPr>
        <p:spPr>
          <a:xfrm>
            <a:off x="960100" y="978102"/>
            <a:ext cx="10588434" cy="1062644"/>
          </a:xfrm>
        </p:spPr>
        <p:txBody>
          <a:bodyPr vert="horz" lIns="91440" tIns="45720" rIns="91440" bIns="45720" rtlCol="0" anchor="b">
            <a:normAutofit/>
          </a:bodyPr>
          <a:lstStyle/>
          <a:p>
            <a:pPr algn="l"/>
            <a:r>
              <a:rPr lang="en-US" sz="4400" kern="1200" dirty="0" err="1">
                <a:solidFill>
                  <a:schemeClr val="tx1"/>
                </a:solidFill>
                <a:latin typeface="+mj-lt"/>
                <a:ea typeface="+mj-ea"/>
                <a:cs typeface="+mj-cs"/>
              </a:rPr>
              <a:t>Säker</a:t>
            </a:r>
            <a:r>
              <a:rPr lang="en-US" sz="4400" kern="1200" dirty="0">
                <a:solidFill>
                  <a:schemeClr val="tx1"/>
                </a:solidFill>
                <a:latin typeface="+mj-lt"/>
                <a:ea typeface="+mj-ea"/>
                <a:cs typeface="+mj-cs"/>
              </a:rPr>
              <a:t> digital </a:t>
            </a:r>
            <a:r>
              <a:rPr lang="en-US" sz="4400" kern="1200" dirty="0" err="1">
                <a:solidFill>
                  <a:schemeClr val="tx1"/>
                </a:solidFill>
                <a:latin typeface="+mj-lt"/>
                <a:ea typeface="+mj-ea"/>
                <a:cs typeface="+mj-cs"/>
              </a:rPr>
              <a:t>kommunikation</a:t>
            </a:r>
            <a:r>
              <a:rPr lang="en-US" sz="4400" kern="1200" dirty="0">
                <a:solidFill>
                  <a:schemeClr val="tx1"/>
                </a:solidFill>
                <a:latin typeface="+mj-lt"/>
                <a:ea typeface="+mj-ea"/>
                <a:cs typeface="+mj-cs"/>
              </a:rPr>
              <a:t> – </a:t>
            </a:r>
            <a:r>
              <a:rPr lang="en-US" sz="4400" kern="1200" dirty="0" err="1">
                <a:solidFill>
                  <a:schemeClr val="tx1"/>
                </a:solidFill>
                <a:latin typeface="+mj-lt"/>
                <a:ea typeface="+mj-ea"/>
                <a:cs typeface="+mj-cs"/>
              </a:rPr>
              <a:t>Skrota</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faxen</a:t>
            </a:r>
            <a:r>
              <a:rPr lang="en-US" sz="4400" kern="1200" dirty="0">
                <a:solidFill>
                  <a:schemeClr val="tx1"/>
                </a:solidFill>
                <a:latin typeface="+mj-lt"/>
                <a:ea typeface="+mj-ea"/>
                <a:cs typeface="+mj-cs"/>
              </a:rPr>
              <a:t>!</a:t>
            </a:r>
          </a:p>
        </p:txBody>
      </p:sp>
      <p:cxnSp>
        <p:nvCxnSpPr>
          <p:cNvPr id="26" name="Straight Connector 25">
            <a:extLst>
              <a:ext uri="{FF2B5EF4-FFF2-40B4-BE49-F238E27FC236}">
                <a16:creationId xmlns:a16="http://schemas.microsoft.com/office/drawing/2014/main" id="{39B7FDC9-F0CE-43A7-9F2A-83DD09DC34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Bildobjekt 4">
            <a:extLst>
              <a:ext uri="{FF2B5EF4-FFF2-40B4-BE49-F238E27FC236}">
                <a16:creationId xmlns:a16="http://schemas.microsoft.com/office/drawing/2014/main" id="{B8DEDD22-953F-01CA-B186-1F01D6C86B5D}"/>
              </a:ext>
            </a:extLst>
          </p:cNvPr>
          <p:cNvPicPr>
            <a:picLocks noChangeAspect="1"/>
          </p:cNvPicPr>
          <p:nvPr/>
        </p:nvPicPr>
        <p:blipFill>
          <a:blip r:embed="rId3"/>
          <a:stretch>
            <a:fillRect/>
          </a:stretch>
        </p:blipFill>
        <p:spPr>
          <a:xfrm>
            <a:off x="192986" y="2906046"/>
            <a:ext cx="5644646" cy="2300192"/>
          </a:xfrm>
          <a:prstGeom prst="rect">
            <a:avLst/>
          </a:prstGeom>
        </p:spPr>
      </p:pic>
      <p:sp>
        <p:nvSpPr>
          <p:cNvPr id="6" name="Platshållare för text 3">
            <a:extLst>
              <a:ext uri="{FF2B5EF4-FFF2-40B4-BE49-F238E27FC236}">
                <a16:creationId xmlns:a16="http://schemas.microsoft.com/office/drawing/2014/main" id="{F718705B-86B7-8C9A-EF28-0937FADB1F28}"/>
              </a:ext>
            </a:extLst>
          </p:cNvPr>
          <p:cNvSpPr txBox="1">
            <a:spLocks/>
          </p:cNvSpPr>
          <p:nvPr/>
        </p:nvSpPr>
        <p:spPr>
          <a:xfrm>
            <a:off x="5604111" y="3031306"/>
            <a:ext cx="6282169" cy="3215749"/>
          </a:xfrm>
        </p:spPr>
        <p:txBody>
          <a:bodyPr vert="horz" lIns="91440" tIns="45720" rIns="91440" bIns="45720" rtlCol="0">
            <a:norm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286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Känslig information mellan kommuner, regioner och statliga myndigheter. </a:t>
            </a:r>
          </a:p>
          <a:p>
            <a:pPr marL="285750" marR="0" lvl="0" indent="-2286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Exempel på processer: Orosanmälningar  skolan, hälso- och sjukvården, polisen, konsultationsdokument mellan socialtjänst och förskola/skola, läkarbedömningar mellan t.ex. socialtjänst, elevhälsa och barn- och ungdomspsykiatri, uppdrag till socialjour, beslutsunderlag till Arbetsförmedlingen, domstolen etc.</a:t>
            </a:r>
          </a:p>
          <a:p>
            <a:pPr marL="285750" marR="0" lvl="0" indent="-2286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kommun som infört, 2 på gång, 118 påbörjat införandet. 169 ingen uppgift</a:t>
            </a: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300"/>
              </a:spcBef>
              <a:spcAft>
                <a:spcPts val="600"/>
              </a:spcAft>
              <a:buClrTx/>
              <a:buSzTx/>
              <a:buFont typeface="Arial" panose="020B0604020202020204" pitchFamily="34" charset="0"/>
              <a:buChar char="•"/>
              <a:tabLst/>
              <a:defRPr/>
            </a:pPr>
            <a:endParaRPr kumimoji="0" lang="sv-SE"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244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BB861675-9868-C376-0261-69AE1FCC398E}"/>
              </a:ext>
            </a:extLst>
          </p:cNvPr>
          <p:cNvSpPr txBox="1">
            <a:spLocks/>
          </p:cNvSpPr>
          <p:nvPr/>
        </p:nvSpPr>
        <p:spPr>
          <a:xfrm>
            <a:off x="850550" y="878782"/>
            <a:ext cx="6304696" cy="3142073"/>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3000" b="1" i="0" u="none" strike="noStrike" kern="1200" cap="none" spc="0" normalizeH="0" baseline="0" noProof="0" dirty="0">
                <a:ln>
                  <a:noFill/>
                </a:ln>
                <a:solidFill>
                  <a:prstClr val="black"/>
                </a:solidFill>
                <a:effectLst/>
                <a:uLnTx/>
                <a:uFillTx/>
                <a:latin typeface="Calibri" panose="020F0502020204030204"/>
                <a:ea typeface="+mj-ea"/>
                <a:cs typeface="+mj-cs"/>
              </a:rPr>
              <a:t>Utveckling av verksamhetssystemen för socialtjänsten</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sv-SE" sz="30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t>142 kommuner</a:t>
            </a:r>
            <a:b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t>5 leverantörer</a:t>
            </a:r>
            <a:b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t>2 branschorganisationer</a:t>
            </a:r>
            <a:b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sv-SE" sz="2800" b="0" i="0" u="none" strike="noStrike" kern="1200" cap="none" spc="0" normalizeH="0" baseline="0" noProof="0" dirty="0">
                <a:ln>
                  <a:noFill/>
                </a:ln>
                <a:solidFill>
                  <a:prstClr val="black"/>
                </a:solidFill>
                <a:effectLst/>
                <a:uLnTx/>
                <a:uFillTx/>
                <a:latin typeface="Calibri" panose="020F0502020204030204"/>
                <a:ea typeface="+mj-ea"/>
                <a:cs typeface="+mj-cs"/>
              </a:rPr>
              <a:t>SKR – Inera – Adda</a:t>
            </a:r>
            <a:r>
              <a:rPr kumimoji="0" lang="sv-SE" sz="2400" b="1" i="0" u="none" strike="noStrike" kern="1200" cap="none" spc="0" normalizeH="0" baseline="0" noProof="0" dirty="0">
                <a:ln>
                  <a:noFill/>
                </a:ln>
                <a:solidFill>
                  <a:prstClr val="black"/>
                </a:solidFill>
                <a:effectLst/>
                <a:uLnTx/>
                <a:uFillTx/>
                <a:latin typeface="Arial"/>
                <a:ea typeface="+mj-ea"/>
                <a:cs typeface="+mj-cs"/>
              </a:rPr>
              <a:t/>
            </a:r>
            <a:br>
              <a:rPr kumimoji="0" lang="sv-SE" sz="2400" b="1" i="0" u="none" strike="noStrike" kern="1200" cap="none" spc="0" normalizeH="0" baseline="0" noProof="0" dirty="0">
                <a:ln>
                  <a:noFill/>
                </a:ln>
                <a:solidFill>
                  <a:prstClr val="black"/>
                </a:solidFill>
                <a:effectLst/>
                <a:uLnTx/>
                <a:uFillTx/>
                <a:latin typeface="Arial"/>
                <a:ea typeface="+mj-ea"/>
                <a:cs typeface="+mj-cs"/>
              </a:rPr>
            </a:br>
            <a:r>
              <a:rPr kumimoji="0" lang="sv-SE" sz="1400" b="0" i="0" u="none" strike="noStrike" kern="1200" cap="none" spc="0" normalizeH="0" baseline="0" noProof="0" dirty="0">
                <a:ln>
                  <a:noFill/>
                </a:ln>
                <a:solidFill>
                  <a:prstClr val="black"/>
                </a:solidFill>
                <a:effectLst/>
                <a:uLnTx/>
                <a:uFillTx/>
                <a:latin typeface="Arial"/>
                <a:ea typeface="+mj-ea"/>
                <a:cs typeface="+mj-cs"/>
              </a:rPr>
              <a:t/>
            </a:r>
            <a:br>
              <a:rPr kumimoji="0" lang="sv-SE" sz="1400" b="0" i="0" u="none" strike="noStrike" kern="1200" cap="none" spc="0" normalizeH="0" baseline="0" noProof="0" dirty="0">
                <a:ln>
                  <a:noFill/>
                </a:ln>
                <a:solidFill>
                  <a:prstClr val="black"/>
                </a:solidFill>
                <a:effectLst/>
                <a:uLnTx/>
                <a:uFillTx/>
                <a:latin typeface="Arial"/>
                <a:ea typeface="+mj-ea"/>
                <a:cs typeface="+mj-cs"/>
              </a:rPr>
            </a:br>
            <a:endParaRPr kumimoji="0" lang="sv-SE" sz="2400" b="0" i="0" u="none" strike="noStrike" kern="1200" cap="none" spc="0" normalizeH="0" baseline="0" noProof="0" dirty="0">
              <a:ln>
                <a:noFill/>
              </a:ln>
              <a:solidFill>
                <a:prstClr val="black"/>
              </a:solidFill>
              <a:effectLst/>
              <a:uLnTx/>
              <a:uFillTx/>
              <a:latin typeface="Arial"/>
              <a:ea typeface="+mj-ea"/>
              <a:cs typeface="+mj-cs"/>
            </a:endParaRPr>
          </a:p>
        </p:txBody>
      </p:sp>
      <p:pic>
        <p:nvPicPr>
          <p:cNvPr id="8" name="Bildobjekt 7" descr="En bild som visar karta&#10;&#10;Automatiskt genererad beskrivning">
            <a:extLst>
              <a:ext uri="{FF2B5EF4-FFF2-40B4-BE49-F238E27FC236}">
                <a16:creationId xmlns:a16="http://schemas.microsoft.com/office/drawing/2014/main" id="{3793662E-3190-32A9-9786-84689D5A6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108" y="106711"/>
            <a:ext cx="2868611" cy="6469211"/>
          </a:xfrm>
          <a:prstGeom prst="rect">
            <a:avLst/>
          </a:prstGeom>
        </p:spPr>
      </p:pic>
      <p:sp>
        <p:nvSpPr>
          <p:cNvPr id="10" name="Platshållare för innehåll 5">
            <a:extLst>
              <a:ext uri="{FF2B5EF4-FFF2-40B4-BE49-F238E27FC236}">
                <a16:creationId xmlns:a16="http://schemas.microsoft.com/office/drawing/2014/main" id="{E883B211-9148-1C98-19DC-30892BD3487D}"/>
              </a:ext>
            </a:extLst>
          </p:cNvPr>
          <p:cNvSpPr txBox="1">
            <a:spLocks/>
          </p:cNvSpPr>
          <p:nvPr/>
        </p:nvSpPr>
        <p:spPr>
          <a:xfrm>
            <a:off x="727019" y="4020855"/>
            <a:ext cx="6814158" cy="1705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Delmål:</a:t>
            </a:r>
          </a:p>
          <a:p>
            <a:pPr marL="3730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Ta fram krav för upphandling och leverantörsdialog</a:t>
            </a:r>
          </a:p>
          <a:p>
            <a:pPr marL="3730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Samordna leverantörerna för att skapa tekniska standarder</a:t>
            </a:r>
          </a:p>
          <a:p>
            <a:pPr marL="487363" marR="0" lvl="0" indent="-457200" algn="l" defTabSz="914400" rtl="0" eaLnBrk="1" fontAlgn="auto" latinLnBrk="0" hangingPunct="1">
              <a:lnSpc>
                <a:spcPct val="90000"/>
              </a:lnSpc>
              <a:spcBef>
                <a:spcPts val="1000"/>
              </a:spcBef>
              <a:spcAft>
                <a:spcPts val="0"/>
              </a:spcAft>
              <a:buClrTx/>
              <a:buSzTx/>
              <a:buFont typeface="Symbol" panose="05050102010706020507" pitchFamily="18" charset="2"/>
              <a:buAutoNum type="arabicPeriod"/>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Rekommendationer för ökad standardisering mellan kommuner</a:t>
            </a:r>
          </a:p>
          <a:p>
            <a:pPr marL="301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879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3DF84B-1B71-04C0-FEA9-9A30E5E93BB2}"/>
              </a:ext>
            </a:extLst>
          </p:cNvPr>
          <p:cNvSpPr>
            <a:spLocks noGrp="1"/>
          </p:cNvSpPr>
          <p:nvPr>
            <p:ph type="title"/>
          </p:nvPr>
        </p:nvSpPr>
        <p:spPr>
          <a:xfrm>
            <a:off x="5149114" y="2532376"/>
            <a:ext cx="6586491" cy="1286160"/>
          </a:xfrm>
        </p:spPr>
        <p:txBody>
          <a:bodyPr vert="horz" lIns="91440" tIns="45720" rIns="91440" bIns="45720" rtlCol="0" anchor="b">
            <a:normAutofit/>
          </a:bodyPr>
          <a:lstStyle/>
          <a:p>
            <a:pPr algn="l"/>
            <a:r>
              <a:rPr lang="sv-SE" sz="2800" b="1" dirty="0">
                <a:solidFill>
                  <a:schemeClr val="tx1"/>
                </a:solidFill>
                <a:latin typeface="+mn-lt"/>
                <a:cs typeface="Arial" panose="020B0604020202020204" pitchFamily="34" charset="0"/>
              </a:rPr>
              <a:t>Juridiken öppnar upp för vissa efterlängtade möjligheter</a:t>
            </a:r>
            <a:r>
              <a:rPr lang="sv-SE" sz="2600" dirty="0"/>
              <a:t/>
            </a:r>
            <a:br>
              <a:rPr lang="sv-SE" sz="2600" dirty="0"/>
            </a:br>
            <a:endParaRPr lang="sv-SE" sz="2600" dirty="0">
              <a:solidFill>
                <a:schemeClr val="tx1"/>
              </a:solidFill>
              <a:cs typeface="Calibri Light"/>
            </a:endParaRPr>
          </a:p>
        </p:txBody>
      </p:sp>
      <p:pic>
        <p:nvPicPr>
          <p:cNvPr id="3" name="Bildobjekt 3">
            <a:extLst>
              <a:ext uri="{FF2B5EF4-FFF2-40B4-BE49-F238E27FC236}">
                <a16:creationId xmlns:a16="http://schemas.microsoft.com/office/drawing/2014/main" id="{58631A5C-AA13-D8D3-0373-56F172373148}"/>
              </a:ext>
            </a:extLst>
          </p:cNvPr>
          <p:cNvPicPr>
            <a:picLocks noChangeAspect="1"/>
          </p:cNvPicPr>
          <p:nvPr/>
        </p:nvPicPr>
        <p:blipFill rotWithShape="1">
          <a:blip r:embed="rId3"/>
          <a:srcRect r="816" b="-1"/>
          <a:stretch/>
        </p:blipFill>
        <p:spPr>
          <a:xfrm>
            <a:off x="0" y="10"/>
            <a:ext cx="4635571" cy="6857990"/>
          </a:xfrm>
          <a:prstGeom prst="rect">
            <a:avLst/>
          </a:prstGeom>
          <a:effectLst/>
        </p:spPr>
      </p:pic>
    </p:spTree>
    <p:extLst>
      <p:ext uri="{BB962C8B-B14F-4D97-AF65-F5344CB8AC3E}">
        <p14:creationId xmlns:p14="http://schemas.microsoft.com/office/powerpoint/2010/main" val="416467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530FD354-9D04-4BA7-B477-1061B52E17B5}"/>
              </a:ext>
            </a:extLst>
          </p:cNvPr>
          <p:cNvSpPr txBox="1">
            <a:spLocks/>
          </p:cNvSpPr>
          <p:nvPr/>
        </p:nvSpPr>
        <p:spPr>
          <a:xfrm>
            <a:off x="654240" y="576716"/>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3000" b="1" i="0" u="none" strike="noStrike" kern="1200" cap="none" spc="0" normalizeH="0" baseline="0" noProof="0" dirty="0">
                <a:ln>
                  <a:noFill/>
                </a:ln>
                <a:solidFill>
                  <a:prstClr val="black"/>
                </a:solidFill>
                <a:effectLst/>
                <a:uLnTx/>
                <a:uFillTx/>
                <a:latin typeface="Calibri Light" panose="020F0302020204030204"/>
                <a:ea typeface="+mj-ea"/>
                <a:cs typeface="+mj-cs"/>
              </a:rPr>
              <a:t>Lagen om sammanhållen vård- och omsorgsdokumentation (SVOD)</a:t>
            </a:r>
          </a:p>
        </p:txBody>
      </p:sp>
      <p:sp>
        <p:nvSpPr>
          <p:cNvPr id="7" name="textruta 6">
            <a:extLst>
              <a:ext uri="{FF2B5EF4-FFF2-40B4-BE49-F238E27FC236}">
                <a16:creationId xmlns:a16="http://schemas.microsoft.com/office/drawing/2014/main" id="{C918C0E8-02D9-8CAB-4607-C7AFDC17787C}"/>
              </a:ext>
            </a:extLst>
          </p:cNvPr>
          <p:cNvSpPr txBox="1"/>
          <p:nvPr/>
        </p:nvSpPr>
        <p:spPr>
          <a:xfrm>
            <a:off x="8196197" y="595811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Trädde ikraft den 1 januari 2023</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Arial"/>
              </a:rPr>
              <a:t>​</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Platshållare för innehåll 2">
            <a:extLst>
              <a:ext uri="{FF2B5EF4-FFF2-40B4-BE49-F238E27FC236}">
                <a16:creationId xmlns:a16="http://schemas.microsoft.com/office/drawing/2014/main" id="{4B07079D-4979-53B2-F89A-BB2D2CDF74B4}"/>
              </a:ext>
            </a:extLst>
          </p:cNvPr>
          <p:cNvSpPr txBox="1">
            <a:spLocks/>
          </p:cNvSpPr>
          <p:nvPr/>
        </p:nvSpPr>
        <p:spPr>
          <a:xfrm>
            <a:off x="838200" y="1612683"/>
            <a:ext cx="9733767" cy="41771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lt"/>
                <a:cs typeface="Arial" panose="020B0604020202020204" pitchFamily="34" charset="0"/>
              </a:rPr>
              <a:t>Öppnar upp möjligheten för vårdgivare och omsorgsgivare att få tillgång till information hos varandra om en enskild person, genom direktåtkomst eller annat elektroniskt utlämnande.</a:t>
            </a: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a:ln>
                  <a:noFill/>
                </a:ln>
                <a:solidFill>
                  <a:prstClr val="black"/>
                </a:solidFill>
                <a:effectLst/>
                <a:uLnTx/>
                <a:uFillTx/>
                <a:latin typeface="Calibri" panose="020F0502020204030204"/>
                <a:ea typeface="+mn-lt"/>
                <a:cs typeface="Arial" panose="020B0604020202020204" pitchFamily="34" charset="0"/>
              </a:rPr>
              <a:t>Inom hälso- och sjukvården omfattar lagen alla patienter. För socialtjänsten g</a:t>
            </a: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äller dokumentation </a:t>
            </a:r>
            <a:r>
              <a:rPr kumimoji="0" lang="sv-SE" sz="2000" b="1" i="0" u="none" strike="noStrike" kern="1200" cap="none" spc="0" normalizeH="0" baseline="0" noProof="0">
                <a:ln>
                  <a:noFill/>
                </a:ln>
                <a:solidFill>
                  <a:srgbClr val="000000"/>
                </a:solidFill>
                <a:effectLst/>
                <a:uLnTx/>
                <a:uFillTx/>
                <a:latin typeface="Calibri" panose="020F0502020204030204"/>
                <a:ea typeface="+mn-ea"/>
                <a:cs typeface="+mn-cs"/>
              </a:rPr>
              <a:t>endast för insatse</a:t>
            </a: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r enligt 11 kap. 5 § SoL för </a:t>
            </a:r>
            <a:r>
              <a:rPr kumimoji="0" lang="sv-SE" sz="2000" b="1" i="0" u="none" strike="noStrike" kern="1200" cap="none" spc="0" normalizeH="0" baseline="0" noProof="0">
                <a:ln>
                  <a:noFill/>
                </a:ln>
                <a:solidFill>
                  <a:srgbClr val="000000"/>
                </a:solidFill>
                <a:effectLst/>
                <a:uLnTx/>
                <a:uFillTx/>
                <a:latin typeface="Calibri" panose="020F0502020204030204"/>
                <a:ea typeface="+mn-ea"/>
                <a:cs typeface="+mn-cs"/>
              </a:rPr>
              <a:t>äldre</a:t>
            </a: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 och för </a:t>
            </a:r>
            <a:r>
              <a:rPr kumimoji="0" lang="sv-SE" sz="2000" b="1" i="0" u="none" strike="noStrike" kern="1200" cap="none" spc="0" normalizeH="0" baseline="0" noProof="0">
                <a:ln>
                  <a:noFill/>
                </a:ln>
                <a:solidFill>
                  <a:srgbClr val="000000"/>
                </a:solidFill>
                <a:effectLst/>
                <a:uLnTx/>
                <a:uFillTx/>
                <a:latin typeface="Calibri" panose="020F0502020204030204"/>
                <a:ea typeface="+mn-ea"/>
                <a:cs typeface="+mn-cs"/>
              </a:rPr>
              <a:t>funktionsnedsatta </a:t>
            </a: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enligt 21 a § LSS.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För omsorgen krävs ett aktivt samtycke, vilket förutsätter kognitiv förmåga hos individen att fatta ett sånt beslut.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Lagen är </a:t>
            </a:r>
            <a:r>
              <a:rPr kumimoji="0" lang="sv-SE" sz="2000" b="1" i="0" u="none" strike="noStrike" kern="1200" cap="none" spc="0" normalizeH="0" baseline="0" noProof="0">
                <a:ln>
                  <a:noFill/>
                </a:ln>
                <a:solidFill>
                  <a:srgbClr val="000000"/>
                </a:solidFill>
                <a:effectLst/>
                <a:uLnTx/>
                <a:uFillTx/>
                <a:latin typeface="Calibri" panose="020F0502020204030204"/>
                <a:ea typeface="+mn-ea"/>
                <a:cs typeface="+mn-cs"/>
              </a:rPr>
              <a:t>frivillig</a:t>
            </a: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 för </a:t>
            </a:r>
            <a:r>
              <a:rPr kumimoji="0" lang="sv-SE" sz="2000" b="1" i="0" u="none" strike="noStrike" kern="1200" cap="none" spc="0" normalizeH="0" baseline="0" noProof="0">
                <a:ln>
                  <a:noFill/>
                </a:ln>
                <a:solidFill>
                  <a:srgbClr val="000000"/>
                </a:solidFill>
                <a:effectLst/>
                <a:uLnTx/>
                <a:uFillTx/>
                <a:latin typeface="Calibri" panose="020F0502020204030204"/>
                <a:ea typeface="+mn-ea"/>
                <a:cs typeface="+mn-cs"/>
              </a:rPr>
              <a:t>vård- och omsorgsgivare </a:t>
            </a: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att använda sig av. De som väljer att ansluta sig måste följa alla bestämmelserna i lagen.​ Utmaning, olika takt, ojämlik vård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t>Inspelning från seminarium: ​</a:t>
            </a:r>
            <a:br>
              <a:rPr kumimoji="0" lang="sv-SE" sz="20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2000" b="0" i="0" u="sng" strike="noStrike" kern="1200" cap="none" spc="0" normalizeH="0" baseline="0" noProof="0">
                <a:ln>
                  <a:noFill/>
                </a:ln>
                <a:solidFill>
                  <a:srgbClr val="0563C1"/>
                </a:solidFill>
                <a:effectLst/>
                <a:uLnTx/>
                <a:uFillTx/>
                <a:latin typeface="Calibri" panose="020F0502020204030204"/>
                <a:ea typeface="+mn-ea"/>
                <a:cs typeface="+mn-cs"/>
                <a:hlinkClick r:id="rId3"/>
              </a:rPr>
              <a:t>https://api.screen9.com/preview/Pua6CEOSgOquKOHXDyPrA1BibfD1mkjiZ5hjogX5wNdjcGpxDbNCKAaZeV5Q2lEo</a:t>
            </a:r>
            <a:endParaRPr kumimoji="0" lang="sv-SE" sz="2000" b="0" i="0" u="sng" strike="noStrike" kern="1200" cap="none" spc="0" normalizeH="0" baseline="0" noProof="0">
              <a:ln>
                <a:noFill/>
              </a:ln>
              <a:solidFill>
                <a:srgbClr val="0563C1"/>
              </a:solidFill>
              <a:effectLst/>
              <a:uLnTx/>
              <a:uFillTx/>
              <a:latin typeface="Calibri" panose="020F0502020204030204"/>
              <a:ea typeface="+mn-ea"/>
              <a:cs typeface="+mn-cs"/>
            </a:endParaRP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4901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F7CBE5-72BA-8780-07E6-7E6EAE456295}"/>
              </a:ext>
            </a:extLst>
          </p:cNvPr>
          <p:cNvSpPr txBox="1">
            <a:spLocks/>
          </p:cNvSpPr>
          <p:nvPr/>
        </p:nvSpPr>
        <p:spPr>
          <a:xfrm>
            <a:off x="654240" y="851990"/>
            <a:ext cx="9609825" cy="123139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3000" b="1" i="0" u="none" strike="noStrike" kern="1200" cap="none" spc="0" normalizeH="0" baseline="0" noProof="0" dirty="0">
                <a:ln>
                  <a:noFill/>
                </a:ln>
                <a:solidFill>
                  <a:prstClr val="black"/>
                </a:solidFill>
                <a:effectLst/>
                <a:uLnTx/>
                <a:uFillTx/>
                <a:latin typeface="Calibri Light" panose="020F0302020204030204"/>
                <a:ea typeface="+mj-ea"/>
                <a:cs typeface="+mj-cs"/>
              </a:rPr>
              <a:t>Möjligheter?</a:t>
            </a:r>
          </a:p>
        </p:txBody>
      </p:sp>
      <p:sp>
        <p:nvSpPr>
          <p:cNvPr id="3" name="Platshållare för innehåll 1">
            <a:extLst>
              <a:ext uri="{FF2B5EF4-FFF2-40B4-BE49-F238E27FC236}">
                <a16:creationId xmlns:a16="http://schemas.microsoft.com/office/drawing/2014/main" id="{126E04C6-8452-F4A3-1043-6E1256B966E7}"/>
              </a:ext>
            </a:extLst>
          </p:cNvPr>
          <p:cNvSpPr txBox="1">
            <a:spLocks/>
          </p:cNvSpPr>
          <p:nvPr/>
        </p:nvSpPr>
        <p:spPr>
          <a:xfrm>
            <a:off x="664233" y="1467686"/>
            <a:ext cx="9609825" cy="37385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1" i="0" u="none" strike="noStrike" kern="1200" cap="none" spc="0" normalizeH="0" baseline="0" noProof="0">
                <a:ln>
                  <a:noFill/>
                </a:ln>
                <a:solidFill>
                  <a:prstClr val="black"/>
                </a:solidFill>
                <a:effectLst/>
                <a:uLnTx/>
                <a:uFillTx/>
                <a:latin typeface="Calibri" panose="020F0502020204030204"/>
                <a:ea typeface="+mn-ea"/>
                <a:cs typeface="+mn-cs"/>
              </a:rPr>
              <a:t>Att använda resurserna på ett effektivt sätt </a:t>
            </a:r>
            <a:r>
              <a:rPr kumimoji="0" lang="sv-SE"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r>
            <a:br>
              <a:rPr kumimoji="0" lang="sv-SE"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Andelen äldre personer ökar i befolkningen, och fler personer har behov av insatser från både vård och omsorg. </a:t>
            </a:r>
            <a:r>
              <a:rPr kumimoji="0" lang="sv-S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Omställningen till Nära vård är resurseffektiv men behöver stödjas genom informationsdelning</a:t>
            </a: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Arial"/>
            </a:endParaRP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Fler olika aktörer inom våra verksamheter där allt fler personer får insatser från olika aktörer, det ställer krav på samverkan och ett effektivt informationsutbyte.</a:t>
            </a: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Arial"/>
            </a:endParaRP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Behöver hjälpas åt mer, kraftsamlas för att klara våra uppdrag utifrån den kompetensutmaning vi står inför</a:t>
            </a: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Arial"/>
            </a:endParaRP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Bättre kvalitet för individen</a:t>
            </a:r>
            <a:br>
              <a:rPr kumimoji="0" lang="sv-SE"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Helhetsbild kring individen</a:t>
            </a:r>
            <a:b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Skriftlig och spårbar informationsöverföring</a:t>
            </a:r>
            <a:b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Individbaserad uppföljning över laggränserna</a:t>
            </a: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Katalysator för</a:t>
            </a: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a:r>
            <a:b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Ett gemensamt språk </a:t>
            </a:r>
            <a:b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Ökat samarbete och kraftsamling</a:t>
            </a:r>
            <a:b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br>
            <a:r>
              <a:rPr kumimoji="0" lang="sv-SE"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Nära vård</a:t>
            </a:r>
          </a:p>
          <a:p>
            <a:pPr marL="258445"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0" i="0" u="none" strike="noStrike" kern="1200" cap="none" spc="0" normalizeH="0" baseline="0" noProof="0">
              <a:ln>
                <a:noFill/>
              </a:ln>
              <a:solidFill>
                <a:prstClr val="black"/>
              </a:solidFill>
              <a:effectLst/>
              <a:uLnTx/>
              <a:uFillTx/>
              <a:latin typeface="Calibri" panose="020F0502020204030204"/>
              <a:ea typeface="+mn-ea"/>
              <a:cs typeface="Arial"/>
            </a:endParaRPr>
          </a:p>
          <a:p>
            <a:pPr marL="2984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pic>
        <p:nvPicPr>
          <p:cNvPr id="4" name="Bildobjekt 4" descr="En bild som visar pil&#10;&#10;Automatiskt genererad beskrivning">
            <a:extLst>
              <a:ext uri="{FF2B5EF4-FFF2-40B4-BE49-F238E27FC236}">
                <a16:creationId xmlns:a16="http://schemas.microsoft.com/office/drawing/2014/main" id="{927972A9-ADE3-B595-F1B1-15945113F6FC}"/>
              </a:ext>
            </a:extLst>
          </p:cNvPr>
          <p:cNvPicPr>
            <a:picLocks noChangeAspect="1"/>
          </p:cNvPicPr>
          <p:nvPr/>
        </p:nvPicPr>
        <p:blipFill>
          <a:blip r:embed="rId3"/>
          <a:stretch>
            <a:fillRect/>
          </a:stretch>
        </p:blipFill>
        <p:spPr>
          <a:xfrm>
            <a:off x="7659666" y="3834684"/>
            <a:ext cx="2743200" cy="2743200"/>
          </a:xfrm>
          <a:prstGeom prst="rect">
            <a:avLst/>
          </a:prstGeom>
        </p:spPr>
      </p:pic>
    </p:spTree>
    <p:extLst>
      <p:ext uri="{BB962C8B-B14F-4D97-AF65-F5344CB8AC3E}">
        <p14:creationId xmlns:p14="http://schemas.microsoft.com/office/powerpoint/2010/main" val="356987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157CF1A4-9759-F9BF-6878-B667D69B9512}"/>
              </a:ext>
            </a:extLst>
          </p:cNvPr>
          <p:cNvSpPr txBox="1"/>
          <p:nvPr/>
        </p:nvSpPr>
        <p:spPr>
          <a:xfrm>
            <a:off x="4965428" y="190857"/>
            <a:ext cx="6586491" cy="128616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Light" panose="020F0302020204030204"/>
                <a:ea typeface="+mn-ea"/>
                <a:cs typeface="+mn-cs"/>
              </a:rPr>
              <a:t>Automatisering</a:t>
            </a: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 och AI</a:t>
            </a:r>
          </a:p>
        </p:txBody>
      </p:sp>
      <p:sp>
        <p:nvSpPr>
          <p:cNvPr id="10" name="textruta 9">
            <a:extLst>
              <a:ext uri="{FF2B5EF4-FFF2-40B4-BE49-F238E27FC236}">
                <a16:creationId xmlns:a16="http://schemas.microsoft.com/office/drawing/2014/main" id="{4E07156D-9F04-8E62-13B9-26B3E27EF306}"/>
              </a:ext>
            </a:extLst>
          </p:cNvPr>
          <p:cNvSpPr txBox="1"/>
          <p:nvPr/>
        </p:nvSpPr>
        <p:spPr>
          <a:xfrm>
            <a:off x="4874824" y="1653436"/>
            <a:ext cx="6677095" cy="5013707"/>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sv-SE" sz="23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Från 1 juli 2022 har kommuner möjlighet att delegera beslut till en automatiserad beslutsfunktion med vissa undantag.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rPr>
              <a:t>Ekonomiskt bistånd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rPr>
              <a:t>Ekonomiprocesser  (ex. fakturabetalning)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rPr>
              <a:t>Planering och behörighetstilldelning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rPr>
              <a:t>Trygghetslarm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rPr>
              <a:t>Serviceinsatser</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mn-cs"/>
              </a:rPr>
              <a:t>Hitta mönster, analysera och förutse → för att rikta rätt insatser och förebygga</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Calibri"/>
              </a:rPr>
              <a:t>AI-råd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sv-SE" sz="2300" b="0" i="0" u="none" strike="noStrike" kern="1200" cap="none" spc="0" normalizeH="0" baseline="0" noProof="0" dirty="0">
                <a:ln>
                  <a:noFill/>
                </a:ln>
                <a:solidFill>
                  <a:prstClr val="black"/>
                </a:solidFill>
                <a:effectLst/>
                <a:uLnTx/>
                <a:uFillTx/>
                <a:latin typeface="Calibri" panose="020F0502020204030204"/>
                <a:ea typeface="+mn-ea"/>
                <a:cs typeface="Calibri"/>
              </a:rPr>
              <a:t>AI-nätverk för socialtjänsten </a:t>
            </a: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Bildobjekt 10" descr="En bild som visar karta&#10;&#10;Automatiskt genererad beskrivning">
            <a:extLst>
              <a:ext uri="{FF2B5EF4-FFF2-40B4-BE49-F238E27FC236}">
                <a16:creationId xmlns:a16="http://schemas.microsoft.com/office/drawing/2014/main" id="{BB66E7F8-8A5B-B2EC-3465-9C3A79FC48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705" r="11701"/>
          <a:stretch/>
        </p:blipFill>
        <p:spPr>
          <a:xfrm>
            <a:off x="20" y="10"/>
            <a:ext cx="4635571" cy="6857990"/>
          </a:xfrm>
          <a:prstGeom prst="rect">
            <a:avLst/>
          </a:prstGeom>
          <a:effectLst/>
        </p:spPr>
      </p:pic>
    </p:spTree>
    <p:extLst>
      <p:ext uri="{BB962C8B-B14F-4D97-AF65-F5344CB8AC3E}">
        <p14:creationId xmlns:p14="http://schemas.microsoft.com/office/powerpoint/2010/main" val="278083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F304A-49EE-F460-FAC6-AC7AA532E172}"/>
              </a:ext>
            </a:extLst>
          </p:cNvPr>
          <p:cNvSpPr>
            <a:spLocks noGrp="1"/>
          </p:cNvSpPr>
          <p:nvPr>
            <p:ph type="ctrTitle"/>
          </p:nvPr>
        </p:nvSpPr>
        <p:spPr/>
        <p:txBody>
          <a:bodyPr/>
          <a:lstStyle/>
          <a:p>
            <a:r>
              <a:rPr lang="sv-SE" dirty="0"/>
              <a:t>Tema välfärdsteknik</a:t>
            </a:r>
          </a:p>
        </p:txBody>
      </p:sp>
      <p:sp>
        <p:nvSpPr>
          <p:cNvPr id="3" name="Underrubrik 2">
            <a:extLst>
              <a:ext uri="{FF2B5EF4-FFF2-40B4-BE49-F238E27FC236}">
                <a16:creationId xmlns:a16="http://schemas.microsoft.com/office/drawing/2014/main" id="{4D552B56-8DBE-5660-5DDA-5F8D1C67414B}"/>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894242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ldresultat för investigation png">
            <a:extLst>
              <a:ext uri="{FF2B5EF4-FFF2-40B4-BE49-F238E27FC236}">
                <a16:creationId xmlns:a16="http://schemas.microsoft.com/office/drawing/2014/main" id="{562C3599-C112-D3B3-79DC-ABD83248E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043" y="3059556"/>
            <a:ext cx="3058308" cy="3058308"/>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3A3BB994-D683-9FCE-8360-A3E763C6356A}"/>
              </a:ext>
            </a:extLst>
          </p:cNvPr>
          <p:cNvSpPr>
            <a:spLocks noGrp="1"/>
          </p:cNvSpPr>
          <p:nvPr>
            <p:ph type="title"/>
          </p:nvPr>
        </p:nvSpPr>
        <p:spPr>
          <a:xfrm>
            <a:off x="653475" y="768852"/>
            <a:ext cx="9905966" cy="1047423"/>
          </a:xfrm>
        </p:spPr>
        <p:txBody>
          <a:bodyPr/>
          <a:lstStyle/>
          <a:p>
            <a:pPr algn="l"/>
            <a:r>
              <a:rPr lang="sv-SE" dirty="0"/>
              <a:t>Aktuella utredningar</a:t>
            </a:r>
          </a:p>
        </p:txBody>
      </p:sp>
      <p:sp>
        <p:nvSpPr>
          <p:cNvPr id="4" name="textruta 3">
            <a:extLst>
              <a:ext uri="{FF2B5EF4-FFF2-40B4-BE49-F238E27FC236}">
                <a16:creationId xmlns:a16="http://schemas.microsoft.com/office/drawing/2014/main" id="{638F74CC-0F25-9986-65E7-A3C75464BDD6}"/>
              </a:ext>
            </a:extLst>
          </p:cNvPr>
          <p:cNvSpPr txBox="1"/>
          <p:nvPr/>
        </p:nvSpPr>
        <p:spPr>
          <a:xfrm>
            <a:off x="653474" y="2167004"/>
            <a:ext cx="8352739" cy="1785104"/>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120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Utredning initierad om statlig e-leg</a:t>
            </a:r>
          </a:p>
          <a:p>
            <a:pPr marL="0" marR="0" lvl="0" indent="0" algn="l" defTabSz="914400" rtl="0" eaLnBrk="1" fontAlgn="base" latinLnBrk="0" hangingPunct="1">
              <a:lnSpc>
                <a:spcPct val="100000"/>
              </a:lnSpc>
              <a:spcBef>
                <a:spcPts val="600"/>
              </a:spcBef>
              <a:spcAft>
                <a:spcPts val="120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Utredningsdirektiv till posthanteringsutredning om det ska bli obligatoriskt med digital post</a:t>
            </a:r>
          </a:p>
          <a:p>
            <a:pPr marL="0" marR="0" lvl="0" indent="0" algn="l" defTabSz="914400" rtl="0" eaLnBrk="1" fontAlgn="base" latinLnBrk="0" hangingPunct="1">
              <a:lnSpc>
                <a:spcPct val="100000"/>
              </a:lnSpc>
              <a:spcBef>
                <a:spcPts val="600"/>
              </a:spcBef>
              <a:spcAft>
                <a:spcPts val="120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Interoperabilitetsutredningen</a:t>
            </a:r>
            <a:endParaRPr kumimoji="0" lang="sv-S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7257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157CF1A4-9759-F9BF-6878-B667D69B9512}"/>
              </a:ext>
            </a:extLst>
          </p:cNvPr>
          <p:cNvSpPr txBox="1"/>
          <p:nvPr/>
        </p:nvSpPr>
        <p:spPr>
          <a:xfrm>
            <a:off x="960100" y="978102"/>
            <a:ext cx="10588434" cy="106264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Tack!</a:t>
            </a:r>
          </a:p>
        </p:txBody>
      </p:sp>
      <p:pic>
        <p:nvPicPr>
          <p:cNvPr id="35" name="Graphic 34" descr="E-post">
            <a:extLst>
              <a:ext uri="{FF2B5EF4-FFF2-40B4-BE49-F238E27FC236}">
                <a16:creationId xmlns:a16="http://schemas.microsoft.com/office/drawing/2014/main" id="{DADADB8E-AFE4-2137-309C-70A5F77EF0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33206" y="2811104"/>
            <a:ext cx="2928114" cy="2928114"/>
          </a:xfrm>
          <a:prstGeom prst="rect">
            <a:avLst/>
          </a:prstGeom>
        </p:spPr>
      </p:pic>
      <p:sp>
        <p:nvSpPr>
          <p:cNvPr id="10" name="textruta 9">
            <a:extLst>
              <a:ext uri="{FF2B5EF4-FFF2-40B4-BE49-F238E27FC236}">
                <a16:creationId xmlns:a16="http://schemas.microsoft.com/office/drawing/2014/main" id="{4E07156D-9F04-8E62-13B9-26B3E27EF306}"/>
              </a:ext>
            </a:extLst>
          </p:cNvPr>
          <p:cNvSpPr txBox="1"/>
          <p:nvPr/>
        </p:nvSpPr>
        <p:spPr>
          <a:xfrm>
            <a:off x="5266365" y="4275161"/>
            <a:ext cx="6282169" cy="321574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Pani.Hormatipour@skr.se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179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09DA14-BF2F-D5CC-206D-B7BE6A842859}"/>
              </a:ext>
            </a:extLst>
          </p:cNvPr>
          <p:cNvSpPr>
            <a:spLocks noGrp="1"/>
          </p:cNvSpPr>
          <p:nvPr>
            <p:ph type="ctrTitle"/>
          </p:nvPr>
        </p:nvSpPr>
        <p:spPr/>
        <p:txBody>
          <a:bodyPr/>
          <a:lstStyle/>
          <a:p>
            <a:r>
              <a:rPr lang="sv-SE" dirty="0"/>
              <a:t>Kompetenscentrum Välfärdsteknik</a:t>
            </a:r>
          </a:p>
        </p:txBody>
      </p:sp>
      <p:sp>
        <p:nvSpPr>
          <p:cNvPr id="3" name="Underrubrik 2">
            <a:extLst>
              <a:ext uri="{FF2B5EF4-FFF2-40B4-BE49-F238E27FC236}">
                <a16:creationId xmlns:a16="http://schemas.microsoft.com/office/drawing/2014/main" id="{F1150AD7-DD8A-E4CF-4AC1-624993DDC0CA}"/>
              </a:ext>
            </a:extLst>
          </p:cNvPr>
          <p:cNvSpPr>
            <a:spLocks noGrp="1"/>
          </p:cNvSpPr>
          <p:nvPr>
            <p:ph type="subTitle" idx="1"/>
          </p:nvPr>
        </p:nvSpPr>
        <p:spPr/>
        <p:txBody>
          <a:bodyPr/>
          <a:lstStyle/>
          <a:p>
            <a:r>
              <a:rPr lang="sv-SE" dirty="0"/>
              <a:t>Eva Sahlén</a:t>
            </a:r>
          </a:p>
        </p:txBody>
      </p:sp>
    </p:spTree>
    <p:extLst>
      <p:ext uri="{BB962C8B-B14F-4D97-AF65-F5344CB8AC3E}">
        <p14:creationId xmlns:p14="http://schemas.microsoft.com/office/powerpoint/2010/main" val="3311749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4256B1-27A4-2743-9A85-6E0F95A27E6B}"/>
              </a:ext>
            </a:extLst>
          </p:cNvPr>
          <p:cNvSpPr>
            <a:spLocks noGrp="1"/>
          </p:cNvSpPr>
          <p:nvPr>
            <p:ph type="title"/>
          </p:nvPr>
        </p:nvSpPr>
        <p:spPr>
          <a:xfrm>
            <a:off x="591827" y="1419756"/>
            <a:ext cx="5616171" cy="2320037"/>
          </a:xfrm>
        </p:spPr>
        <p:txBody>
          <a:bodyPr vert="horz" lIns="91440" tIns="45720" rIns="91440" bIns="45720" rtlCol="0" anchor="t">
            <a:noAutofit/>
          </a:bodyPr>
          <a:lstStyle/>
          <a:p>
            <a:r>
              <a:rPr lang="sv-SE" sz="4000" dirty="0"/>
              <a:t>Lyckas</a:t>
            </a:r>
            <a:r>
              <a:rPr lang="sv-SE" sz="4000" b="1" kern="1200" dirty="0">
                <a:latin typeface="+mj-lt"/>
                <a:ea typeface="+mj-ea"/>
                <a:cs typeface="+mj-cs"/>
              </a:rPr>
              <a:t> med välfärdsteknik</a:t>
            </a:r>
            <a:r>
              <a:rPr lang="sv-SE" sz="4000" b="1" kern="1200" dirty="0"/>
              <a:t/>
            </a:r>
            <a:br>
              <a:rPr lang="sv-SE" sz="4000" b="1" kern="1200" dirty="0"/>
            </a:br>
            <a:r>
              <a:rPr lang="sv-SE" sz="4000" b="1" kern="1200" dirty="0"/>
              <a:t/>
            </a:r>
            <a:br>
              <a:rPr lang="sv-SE" sz="4000" b="1" kern="1200" dirty="0"/>
            </a:br>
            <a:endParaRPr lang="sv-SE" sz="4000" b="1" kern="1200" dirty="0">
              <a:latin typeface="+mj-lt"/>
              <a:ea typeface="+mj-ea"/>
              <a:cs typeface="+mj-cs"/>
            </a:endParaRPr>
          </a:p>
        </p:txBody>
      </p:sp>
      <p:sp>
        <p:nvSpPr>
          <p:cNvPr id="5" name="Rubrik 3">
            <a:extLst>
              <a:ext uri="{FF2B5EF4-FFF2-40B4-BE49-F238E27FC236}">
                <a16:creationId xmlns:a16="http://schemas.microsoft.com/office/drawing/2014/main" id="{2B594491-05FA-6944-9957-549F6D3541E1}"/>
              </a:ext>
            </a:extLst>
          </p:cNvPr>
          <p:cNvSpPr txBox="1">
            <a:spLocks/>
          </p:cNvSpPr>
          <p:nvPr/>
        </p:nvSpPr>
        <p:spPr>
          <a:xfrm>
            <a:off x="591827" y="1558800"/>
            <a:ext cx="5616171" cy="3740400"/>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endParaRPr kumimoji="0" lang="sv-SE" sz="3200" b="0" i="0" u="none" strike="noStrike" kern="1200" cap="none" spc="0" normalizeH="0" baseline="0" noProof="0" dirty="0">
              <a:ln>
                <a:noFill/>
              </a:ln>
              <a:solidFill>
                <a:prstClr val="black"/>
              </a:solidFill>
              <a:effectLst/>
              <a:uLnTx/>
              <a:uFillTx/>
              <a:latin typeface="Arial"/>
              <a:ea typeface="+mj-ea"/>
              <a:cs typeface="+mj-cs"/>
            </a:endParaRP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3200" b="0" i="0" u="none" strike="noStrike" kern="1200" cap="none" spc="0" normalizeH="0" baseline="0" noProof="0" dirty="0">
                <a:ln>
                  <a:noFill/>
                </a:ln>
                <a:solidFill>
                  <a:prstClr val="black"/>
                </a:solidFill>
                <a:effectLst/>
                <a:uLnTx/>
                <a:uFillTx/>
                <a:latin typeface="Arial"/>
                <a:ea typeface="+mj-ea"/>
                <a:cs typeface="+mj-cs"/>
              </a:rPr>
              <a:t> </a:t>
            </a: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3200" b="0" i="0" u="none" strike="noStrike" kern="1200" cap="none" spc="0" normalizeH="0" baseline="0" noProof="0" dirty="0">
                <a:ln>
                  <a:noFill/>
                </a:ln>
                <a:solidFill>
                  <a:prstClr val="black"/>
                </a:solidFill>
                <a:effectLst/>
                <a:uLnTx/>
                <a:uFillTx/>
                <a:latin typeface="Arial"/>
                <a:ea typeface="+mj-ea"/>
                <a:cs typeface="+mj-cs"/>
              </a:rPr>
              <a:t>15 mars 2023</a:t>
            </a: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endParaRPr kumimoji="0" lang="sv-SE" sz="3200" b="0" i="0" u="none" strike="noStrike" kern="1200" cap="none" spc="0" normalizeH="0" baseline="0" noProof="0" dirty="0">
              <a:ln>
                <a:noFill/>
              </a:ln>
              <a:solidFill>
                <a:prstClr val="black"/>
              </a:solidFill>
              <a:effectLst/>
              <a:uLnTx/>
              <a:uFillTx/>
              <a:latin typeface="Arial"/>
              <a:ea typeface="+mj-ea"/>
              <a:cs typeface="+mj-cs"/>
            </a:endParaRP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2400" b="1" i="0" u="none" strike="noStrike" kern="1200" cap="none" spc="0" normalizeH="0" baseline="0" noProof="0" dirty="0">
                <a:ln>
                  <a:noFill/>
                </a:ln>
                <a:solidFill>
                  <a:prstClr val="black"/>
                </a:solidFill>
                <a:effectLst/>
                <a:uLnTx/>
                <a:uFillTx/>
                <a:latin typeface="Arial"/>
                <a:ea typeface="+mj-ea"/>
                <a:cs typeface="+mj-cs"/>
              </a:rPr>
              <a:t>Eva Sahlén &amp; Lena Dahlberg</a:t>
            </a: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2400" b="1" i="0" u="none" strike="noStrike" kern="1200" cap="none" spc="0" normalizeH="0" baseline="0" noProof="0" dirty="0">
                <a:ln>
                  <a:noFill/>
                </a:ln>
                <a:solidFill>
                  <a:prstClr val="black"/>
                </a:solidFill>
                <a:effectLst/>
                <a:uLnTx/>
                <a:uFillTx/>
                <a:latin typeface="Arial"/>
                <a:ea typeface="+mj-ea"/>
                <a:cs typeface="+mj-cs"/>
              </a:rPr>
              <a:t>SKR Kompetenscenter </a:t>
            </a:r>
            <a:r>
              <a:rPr kumimoji="0" lang="sv-SE" sz="2400" b="1" i="0" u="none" strike="noStrike" kern="1200" cap="none" spc="0" normalizeH="0" baseline="0" noProof="0" dirty="0" err="1">
                <a:ln>
                  <a:noFill/>
                </a:ln>
                <a:solidFill>
                  <a:prstClr val="black"/>
                </a:solidFill>
                <a:effectLst/>
                <a:uLnTx/>
                <a:uFillTx/>
                <a:latin typeface="Arial"/>
                <a:ea typeface="+mj-ea"/>
                <a:cs typeface="+mj-cs"/>
              </a:rPr>
              <a:t>välfärdsteknik</a:t>
            </a:r>
            <a:endParaRPr kumimoji="0" lang="sv-SE" sz="2400" b="1" i="0" u="none" strike="noStrike" kern="1200" cap="none" spc="0" normalizeH="0" baseline="0" noProof="0" dirty="0">
              <a:ln>
                <a:noFill/>
              </a:ln>
              <a:solidFill>
                <a:prstClr val="black"/>
              </a:solidFill>
              <a:effectLst/>
              <a:uLnTx/>
              <a:uFillTx/>
              <a:latin typeface="Arial"/>
              <a:ea typeface="+mj-ea"/>
              <a:cs typeface="Arial"/>
            </a:endParaRPr>
          </a:p>
        </p:txBody>
      </p:sp>
      <p:pic>
        <p:nvPicPr>
          <p:cNvPr id="8" name="Bildobjekt 7" descr="En bild som visar person&#10;&#10;Automatiskt genererad beskrivning">
            <a:extLst>
              <a:ext uri="{FF2B5EF4-FFF2-40B4-BE49-F238E27FC236}">
                <a16:creationId xmlns:a16="http://schemas.microsoft.com/office/drawing/2014/main" id="{93500A37-01BB-F247-89E2-92A4DD9882C7}"/>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6424771" y="638296"/>
            <a:ext cx="4172325" cy="5360598"/>
          </a:xfrm>
          <a:prstGeom prst="rect">
            <a:avLst/>
          </a:prstGeom>
          <a:noFill/>
        </p:spPr>
      </p:pic>
    </p:spTree>
    <p:extLst>
      <p:ext uri="{BB962C8B-B14F-4D97-AF65-F5344CB8AC3E}">
        <p14:creationId xmlns:p14="http://schemas.microsoft.com/office/powerpoint/2010/main" val="482852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F69435-17B4-06EF-A668-48BD2ABBEF54}"/>
              </a:ext>
            </a:extLst>
          </p:cNvPr>
          <p:cNvSpPr>
            <a:spLocks noGrp="1"/>
          </p:cNvSpPr>
          <p:nvPr>
            <p:ph type="title"/>
          </p:nvPr>
        </p:nvSpPr>
        <p:spPr>
          <a:xfrm>
            <a:off x="664233" y="434348"/>
            <a:ext cx="10215261" cy="1231392"/>
          </a:xfrm>
        </p:spPr>
        <p:txBody>
          <a:bodyPr/>
          <a:lstStyle/>
          <a:p>
            <a:r>
              <a:rPr lang="sv-SE"/>
              <a:t>Separat webb  - skr.se/</a:t>
            </a:r>
            <a:r>
              <a:rPr lang="sv-SE" err="1"/>
              <a:t>valfardsteknik</a:t>
            </a:r>
            <a:endParaRPr lang="sv-SE"/>
          </a:p>
        </p:txBody>
      </p:sp>
      <p:pic>
        <p:nvPicPr>
          <p:cNvPr id="5" name="Platshållare för innehåll 4" descr="En bild som visar text&#10;&#10;Automatiskt genererad beskrivning">
            <a:extLst>
              <a:ext uri="{FF2B5EF4-FFF2-40B4-BE49-F238E27FC236}">
                <a16:creationId xmlns:a16="http://schemas.microsoft.com/office/drawing/2014/main" id="{F44360EF-40BE-0399-0D75-05FC27715C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2734" y="1364541"/>
            <a:ext cx="6932646" cy="4686557"/>
          </a:xfrm>
        </p:spPr>
      </p:pic>
    </p:spTree>
    <p:extLst>
      <p:ext uri="{BB962C8B-B14F-4D97-AF65-F5344CB8AC3E}">
        <p14:creationId xmlns:p14="http://schemas.microsoft.com/office/powerpoint/2010/main" val="1674331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C238DA-E60B-75BC-965D-50D0EC626CB6}"/>
              </a:ext>
            </a:extLst>
          </p:cNvPr>
          <p:cNvSpPr>
            <a:spLocks noGrp="1"/>
          </p:cNvSpPr>
          <p:nvPr>
            <p:ph type="title"/>
          </p:nvPr>
        </p:nvSpPr>
        <p:spPr>
          <a:xfrm>
            <a:off x="664233" y="874602"/>
            <a:ext cx="10585969" cy="1231392"/>
          </a:xfrm>
        </p:spPr>
        <p:txBody>
          <a:bodyPr/>
          <a:lstStyle/>
          <a:p>
            <a:r>
              <a:rPr lang="sv-SE" dirty="0"/>
              <a:t>Vad händer 2023?</a:t>
            </a:r>
          </a:p>
        </p:txBody>
      </p:sp>
      <p:sp>
        <p:nvSpPr>
          <p:cNvPr id="3" name="Platshållare för innehåll 2">
            <a:extLst>
              <a:ext uri="{FF2B5EF4-FFF2-40B4-BE49-F238E27FC236}">
                <a16:creationId xmlns:a16="http://schemas.microsoft.com/office/drawing/2014/main" id="{362A7FC5-F150-23B6-A0A1-435686AED4C0}"/>
              </a:ext>
            </a:extLst>
          </p:cNvPr>
          <p:cNvSpPr>
            <a:spLocks noGrp="1"/>
          </p:cNvSpPr>
          <p:nvPr>
            <p:ph sz="half" idx="1"/>
          </p:nvPr>
        </p:nvSpPr>
        <p:spPr/>
        <p:txBody>
          <a:bodyPr vert="horz" lIns="91440" tIns="45720" rIns="91440" bIns="45720" rtlCol="0" anchor="t">
            <a:noAutofit/>
          </a:bodyPr>
          <a:lstStyle/>
          <a:p>
            <a:pPr marL="258445"/>
            <a:r>
              <a:rPr lang="sv-SE" dirty="0"/>
              <a:t>Treårig överenskommelse avslutades december 2022</a:t>
            </a:r>
          </a:p>
          <a:p>
            <a:pPr marL="258445"/>
            <a:r>
              <a:rPr lang="sv-SE" dirty="0"/>
              <a:t>Socialdepartementet avser ge SKR i uppdrag att under 2023 behålla Kompetenscentret</a:t>
            </a:r>
          </a:p>
          <a:p>
            <a:pPr marL="258445"/>
            <a:r>
              <a:rPr lang="sv-SE" dirty="0"/>
              <a:t>SKR har lyft behovet av resurser till kommuner till 2024</a:t>
            </a:r>
          </a:p>
        </p:txBody>
      </p:sp>
      <p:sp>
        <p:nvSpPr>
          <p:cNvPr id="4" name="Platshållare för innehåll 3">
            <a:extLst>
              <a:ext uri="{FF2B5EF4-FFF2-40B4-BE49-F238E27FC236}">
                <a16:creationId xmlns:a16="http://schemas.microsoft.com/office/drawing/2014/main" id="{6C15D1DC-E12B-5A30-C5FC-682E10DDC2F7}"/>
              </a:ext>
            </a:extLst>
          </p:cNvPr>
          <p:cNvSpPr>
            <a:spLocks noGrp="1"/>
          </p:cNvSpPr>
          <p:nvPr>
            <p:ph sz="half" idx="2"/>
          </p:nvPr>
        </p:nvSpPr>
        <p:spPr/>
        <p:txBody>
          <a:bodyPr vert="horz" lIns="91440" tIns="45720" rIns="91440" bIns="45720" rtlCol="0" anchor="t">
            <a:noAutofit/>
          </a:bodyPr>
          <a:lstStyle/>
          <a:p>
            <a:pPr marL="258445"/>
            <a:r>
              <a:rPr lang="sv-SE" dirty="0">
                <a:cs typeface="Arial"/>
              </a:rPr>
              <a:t>Pågår bemanning av ”nya” kompetenscentret</a:t>
            </a:r>
          </a:p>
          <a:p>
            <a:pPr marL="258445"/>
            <a:r>
              <a:rPr lang="sv-SE" dirty="0">
                <a:cs typeface="Arial"/>
              </a:rPr>
              <a:t>Erbjuda stöd ”på plats”</a:t>
            </a:r>
          </a:p>
        </p:txBody>
      </p:sp>
      <p:pic>
        <p:nvPicPr>
          <p:cNvPr id="5" name="Bildobjekt 4">
            <a:extLst>
              <a:ext uri="{FF2B5EF4-FFF2-40B4-BE49-F238E27FC236}">
                <a16:creationId xmlns:a16="http://schemas.microsoft.com/office/drawing/2014/main" id="{FF9076C5-5F00-60CE-26C0-EC20414AEA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459" y="4137630"/>
            <a:ext cx="5411269" cy="1845768"/>
          </a:xfrm>
          <a:prstGeom prst="rect">
            <a:avLst/>
          </a:prstGeom>
        </p:spPr>
      </p:pic>
      <p:sp>
        <p:nvSpPr>
          <p:cNvPr id="6" name="Rektangel 5">
            <a:extLst>
              <a:ext uri="{FF2B5EF4-FFF2-40B4-BE49-F238E27FC236}">
                <a16:creationId xmlns:a16="http://schemas.microsoft.com/office/drawing/2014/main" id="{2ACB18EE-E158-108D-3AD6-821CCF2EB020}"/>
              </a:ext>
            </a:extLst>
          </p:cNvPr>
          <p:cNvSpPr/>
          <p:nvPr/>
        </p:nvSpPr>
        <p:spPr>
          <a:xfrm>
            <a:off x="0" y="0"/>
            <a:ext cx="4514492"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KOMPETENSCENTER VÄLFÄRDSTEKNIK</a:t>
            </a:r>
          </a:p>
        </p:txBody>
      </p:sp>
    </p:spTree>
    <p:extLst>
      <p:ext uri="{BB962C8B-B14F-4D97-AF65-F5344CB8AC3E}">
        <p14:creationId xmlns:p14="http://schemas.microsoft.com/office/powerpoint/2010/main" val="920216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58AB21-D067-D029-0423-84D9137F30DC}"/>
              </a:ext>
            </a:extLst>
          </p:cNvPr>
          <p:cNvSpPr>
            <a:spLocks noGrp="1"/>
          </p:cNvSpPr>
          <p:nvPr>
            <p:ph type="title"/>
          </p:nvPr>
        </p:nvSpPr>
        <p:spPr/>
        <p:txBody>
          <a:bodyPr/>
          <a:lstStyle/>
          <a:p>
            <a:r>
              <a:rPr lang="sv-SE" dirty="0"/>
              <a:t>Erbjudande under 2023</a:t>
            </a:r>
          </a:p>
        </p:txBody>
      </p:sp>
      <p:sp>
        <p:nvSpPr>
          <p:cNvPr id="3" name="Platshållare för innehåll 2">
            <a:extLst>
              <a:ext uri="{FF2B5EF4-FFF2-40B4-BE49-F238E27FC236}">
                <a16:creationId xmlns:a16="http://schemas.microsoft.com/office/drawing/2014/main" id="{C21B957E-4B18-EA12-58A0-EDA3A926AA5C}"/>
              </a:ext>
            </a:extLst>
          </p:cNvPr>
          <p:cNvSpPr>
            <a:spLocks noGrp="1"/>
          </p:cNvSpPr>
          <p:nvPr>
            <p:ph sz="half" idx="1"/>
          </p:nvPr>
        </p:nvSpPr>
        <p:spPr/>
        <p:txBody>
          <a:bodyPr/>
          <a:lstStyle/>
          <a:p>
            <a:pPr>
              <a:buFont typeface="Arial" panose="020B0604020202020204" pitchFamily="34" charset="0"/>
              <a:buChar char="•"/>
            </a:pPr>
            <a:r>
              <a:rPr lang="sv-SE" dirty="0"/>
              <a:t>Stöd från planering och inköp till förändringsarbete, nyttoberäkning, uppföljning och införande av </a:t>
            </a:r>
            <a:r>
              <a:rPr lang="sv-SE" dirty="0" err="1"/>
              <a:t>välfärdsteknik</a:t>
            </a:r>
            <a:r>
              <a:rPr lang="sv-SE" dirty="0"/>
              <a:t>.</a:t>
            </a:r>
          </a:p>
          <a:p>
            <a:pPr>
              <a:buFont typeface="Arial" panose="020B0604020202020204" pitchFamily="34" charset="0"/>
              <a:buChar char="•"/>
            </a:pPr>
            <a:r>
              <a:rPr lang="sv-SE" dirty="0"/>
              <a:t>SKR svarar för sina kostnader, kommunen för sina. </a:t>
            </a:r>
          </a:p>
          <a:p>
            <a:pPr>
              <a:buFont typeface="Arial" panose="020B0604020202020204" pitchFamily="34" charset="0"/>
              <a:buChar char="•"/>
            </a:pPr>
            <a:r>
              <a:rPr lang="sv-SE" dirty="0"/>
              <a:t>Förankrat med förvaltningsledningen</a:t>
            </a:r>
          </a:p>
        </p:txBody>
      </p:sp>
      <p:sp>
        <p:nvSpPr>
          <p:cNvPr id="4" name="Platshållare för innehåll 3">
            <a:extLst>
              <a:ext uri="{FF2B5EF4-FFF2-40B4-BE49-F238E27FC236}">
                <a16:creationId xmlns:a16="http://schemas.microsoft.com/office/drawing/2014/main" id="{317346BB-5E5D-E980-7831-C3E2F21D2ECA}"/>
              </a:ext>
            </a:extLst>
          </p:cNvPr>
          <p:cNvSpPr>
            <a:spLocks noGrp="1"/>
          </p:cNvSpPr>
          <p:nvPr>
            <p:ph sz="half" idx="2"/>
          </p:nvPr>
        </p:nvSpPr>
        <p:spPr/>
        <p:txBody>
          <a:bodyPr/>
          <a:lstStyle/>
          <a:p>
            <a:pPr marL="30163" indent="0">
              <a:buNone/>
            </a:pPr>
            <a:r>
              <a:rPr lang="sv-SE" sz="2000" b="1" dirty="0"/>
              <a:t>Utgår från:                               </a:t>
            </a:r>
            <a:r>
              <a:rPr lang="sv-SE" sz="2000" dirty="0"/>
              <a:t>Kommunens behov </a:t>
            </a:r>
          </a:p>
          <a:p>
            <a:pPr marL="30163" indent="0">
              <a:buNone/>
            </a:pPr>
            <a:r>
              <a:rPr lang="sv-SE" sz="2000" b="1" dirty="0"/>
              <a:t>Målgrupp: </a:t>
            </a:r>
            <a:r>
              <a:rPr lang="sv-SE" sz="2000" dirty="0"/>
              <a:t>Projektledare/projektgrupp, utvecklare, inköpare, styrgrupp, förvaltningsledning </a:t>
            </a:r>
          </a:p>
          <a:p>
            <a:pPr marL="29845" indent="0">
              <a:buNone/>
            </a:pPr>
            <a:r>
              <a:rPr lang="sv-SE" sz="2000" b="1" dirty="0">
                <a:ea typeface="Times New Roman" panose="02020603050405020304" pitchFamily="18" charset="0"/>
                <a:cs typeface="Times New Roman" panose="02020603050405020304" pitchFamily="18" charset="0"/>
              </a:rPr>
              <a:t>Med vad:                               </a:t>
            </a:r>
            <a:r>
              <a:rPr lang="sv-SE" sz="2000" dirty="0">
                <a:ea typeface="Times New Roman" panose="02020603050405020304" pitchFamily="18" charset="0"/>
                <a:cs typeface="Times New Roman" panose="02020603050405020304" pitchFamily="18" charset="0"/>
              </a:rPr>
              <a:t>Strategiskt stöd, både vid enstaka aktiviteter eller kontinuerligt under en period. Stöd inför beslut till praktiskt stöd vid införande och frågor däremellan.</a:t>
            </a:r>
          </a:p>
          <a:p>
            <a:pPr marL="29845" indent="0">
              <a:buNone/>
            </a:pPr>
            <a:r>
              <a:rPr lang="sv-SE" sz="2000" dirty="0">
                <a:ea typeface="Times New Roman" panose="02020603050405020304" pitchFamily="18" charset="0"/>
                <a:cs typeface="Times New Roman" panose="02020603050405020304" pitchFamily="18" charset="0"/>
              </a:rPr>
              <a:t>Coachning som syftar till att stötta en specifik roll i omställningsarbetet. </a:t>
            </a:r>
          </a:p>
          <a:p>
            <a:endParaRPr lang="sv-SE" dirty="0"/>
          </a:p>
        </p:txBody>
      </p:sp>
    </p:spTree>
    <p:extLst>
      <p:ext uri="{BB962C8B-B14F-4D97-AF65-F5344CB8AC3E}">
        <p14:creationId xmlns:p14="http://schemas.microsoft.com/office/powerpoint/2010/main" val="3998751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E36CA-01DA-4CA6-9CC4-E55C39244911}"/>
              </a:ext>
            </a:extLst>
          </p:cNvPr>
          <p:cNvSpPr>
            <a:spLocks noGrp="1"/>
          </p:cNvSpPr>
          <p:nvPr>
            <p:ph type="title"/>
          </p:nvPr>
        </p:nvSpPr>
        <p:spPr/>
        <p:txBody>
          <a:bodyPr/>
          <a:lstStyle/>
          <a:p>
            <a:r>
              <a:rPr lang="sv-SE" sz="4400"/>
              <a:t>Utmaningar och hinder</a:t>
            </a:r>
            <a:r>
              <a:rPr lang="sv-SE" sz="4000"/>
              <a:t/>
            </a:r>
            <a:br>
              <a:rPr lang="sv-SE" sz="4000"/>
            </a:br>
            <a:r>
              <a:rPr lang="sv-SE" sz="4000"/>
              <a:t/>
            </a:r>
            <a:br>
              <a:rPr lang="sv-SE" sz="4000"/>
            </a:br>
            <a:endParaRPr lang="sv-SE" sz="3600" i="1"/>
          </a:p>
        </p:txBody>
      </p:sp>
    </p:spTree>
    <p:extLst>
      <p:ext uri="{BB962C8B-B14F-4D97-AF65-F5344CB8AC3E}">
        <p14:creationId xmlns:p14="http://schemas.microsoft.com/office/powerpoint/2010/main" val="3303592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06"/>
            <a:ext cx="12354561" cy="6845754"/>
          </a:xfrm>
          <a:prstGeom prst="rect">
            <a:avLst/>
          </a:prstGeom>
        </p:spPr>
      </p:pic>
    </p:spTree>
    <p:extLst>
      <p:ext uri="{BB962C8B-B14F-4D97-AF65-F5344CB8AC3E}">
        <p14:creationId xmlns:p14="http://schemas.microsoft.com/office/powerpoint/2010/main" val="3104102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p:txBody>
          <a:bodyPr/>
          <a:lstStyle/>
          <a:p>
            <a:endParaRPr lang="sv-SE"/>
          </a:p>
        </p:txBody>
      </p:sp>
      <p:pic>
        <p:nvPicPr>
          <p:cNvPr id="6" name="Platshållare för innehåll 5">
            <a:extLst>
              <a:ext uri="{FF2B5EF4-FFF2-40B4-BE49-F238E27FC236}">
                <a16:creationId xmlns:a16="http://schemas.microsoft.com/office/drawing/2014/main" id="{B76BD2DB-CFA8-40BD-BA9D-C7A03592C049}"/>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925" y="0"/>
            <a:ext cx="12265720" cy="6868361"/>
          </a:xfrm>
        </p:spPr>
      </p:pic>
    </p:spTree>
    <p:extLst>
      <p:ext uri="{BB962C8B-B14F-4D97-AF65-F5344CB8AC3E}">
        <p14:creationId xmlns:p14="http://schemas.microsoft.com/office/powerpoint/2010/main" val="278860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A1F9BD-0C56-579B-FA6D-469ED8345C2C}"/>
              </a:ext>
            </a:extLst>
          </p:cNvPr>
          <p:cNvSpPr>
            <a:spLocks noGrp="1"/>
          </p:cNvSpPr>
          <p:nvPr>
            <p:ph type="ctrTitle"/>
          </p:nvPr>
        </p:nvSpPr>
        <p:spPr/>
        <p:txBody>
          <a:bodyPr/>
          <a:lstStyle/>
          <a:p>
            <a:r>
              <a:rPr lang="sv-SE" dirty="0"/>
              <a:t>All age </a:t>
            </a:r>
            <a:r>
              <a:rPr lang="sv-SE" dirty="0" err="1"/>
              <a:t>hub</a:t>
            </a:r>
            <a:endParaRPr lang="sv-SE" dirty="0"/>
          </a:p>
        </p:txBody>
      </p:sp>
      <p:sp>
        <p:nvSpPr>
          <p:cNvPr id="3" name="Underrubrik 2">
            <a:extLst>
              <a:ext uri="{FF2B5EF4-FFF2-40B4-BE49-F238E27FC236}">
                <a16:creationId xmlns:a16="http://schemas.microsoft.com/office/drawing/2014/main" id="{9AE1BEC6-BC3D-5D5C-3A35-462DE21EFCA6}"/>
              </a:ext>
            </a:extLst>
          </p:cNvPr>
          <p:cNvSpPr>
            <a:spLocks noGrp="1"/>
          </p:cNvSpPr>
          <p:nvPr>
            <p:ph type="subTitle" idx="1"/>
          </p:nvPr>
        </p:nvSpPr>
        <p:spPr/>
        <p:txBody>
          <a:bodyPr/>
          <a:lstStyle/>
          <a:p>
            <a:r>
              <a:rPr lang="sv-SE" dirty="0"/>
              <a:t>Yvonne Witzöe och Myriam </a:t>
            </a:r>
            <a:r>
              <a:rPr lang="sv-SE" dirty="0" err="1"/>
              <a:t>Belbekri</a:t>
            </a:r>
            <a:r>
              <a:rPr lang="sv-SE" dirty="0"/>
              <a:t>, GR </a:t>
            </a:r>
          </a:p>
        </p:txBody>
      </p:sp>
    </p:spTree>
    <p:extLst>
      <p:ext uri="{BB962C8B-B14F-4D97-AF65-F5344CB8AC3E}">
        <p14:creationId xmlns:p14="http://schemas.microsoft.com/office/powerpoint/2010/main" val="1223854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8BFC32-FB2D-4024-B4F5-D928B2765EB6}"/>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id="{4ED27E14-76EC-4524-9F01-0BD58E0CAD1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380" y="0"/>
            <a:ext cx="12190572" cy="6853177"/>
          </a:xfrm>
        </p:spPr>
      </p:pic>
    </p:spTree>
    <p:extLst>
      <p:ext uri="{BB962C8B-B14F-4D97-AF65-F5344CB8AC3E}">
        <p14:creationId xmlns:p14="http://schemas.microsoft.com/office/powerpoint/2010/main" val="3896976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8E64C-22B3-69AA-947B-0B2DEF362F97}"/>
              </a:ext>
            </a:extLst>
          </p:cNvPr>
          <p:cNvSpPr>
            <a:spLocks noGrp="1"/>
          </p:cNvSpPr>
          <p:nvPr>
            <p:ph type="ctrTitle"/>
          </p:nvPr>
        </p:nvSpPr>
        <p:spPr>
          <a:xfrm>
            <a:off x="666000" y="1797061"/>
            <a:ext cx="9608400" cy="2915339"/>
          </a:xfrm>
        </p:spPr>
        <p:txBody>
          <a:bodyPr/>
          <a:lstStyle/>
          <a:p>
            <a:r>
              <a:rPr lang="sv-SE">
                <a:ea typeface="+mj-lt"/>
                <a:cs typeface="+mj-lt"/>
              </a:rPr>
              <a:t>E-hälsa och välfärdsteknik i </a:t>
            </a:r>
            <a:br>
              <a:rPr lang="sv-SE">
                <a:ea typeface="+mj-lt"/>
                <a:cs typeface="+mj-lt"/>
              </a:rPr>
            </a:br>
            <a:r>
              <a:rPr lang="sv-SE">
                <a:ea typeface="+mj-lt"/>
                <a:cs typeface="+mj-lt"/>
              </a:rPr>
              <a:t>kommunerna 2022</a:t>
            </a:r>
            <a:br>
              <a:rPr lang="sv-SE">
                <a:ea typeface="+mj-lt"/>
                <a:cs typeface="+mj-lt"/>
              </a:rPr>
            </a:br>
            <a:r>
              <a:rPr lang="sv-SE">
                <a:ea typeface="+mj-lt"/>
                <a:cs typeface="+mj-lt"/>
              </a:rPr>
              <a:t/>
            </a:r>
            <a:br>
              <a:rPr lang="sv-SE">
                <a:ea typeface="+mj-lt"/>
                <a:cs typeface="+mj-lt"/>
              </a:rPr>
            </a:br>
            <a:r>
              <a:rPr lang="sv-SE" sz="2000">
                <a:ea typeface="+mj-lt"/>
                <a:cs typeface="+mj-lt"/>
              </a:rPr>
              <a:t>Socialstyrelsens enkätuppföljning av den digitala utvecklingen i socialtjänsten och den kommunala hälso- och sjukvården</a:t>
            </a:r>
            <a:r>
              <a:rPr lang="sv-SE" sz="1800">
                <a:ea typeface="+mj-lt"/>
                <a:cs typeface="+mj-lt"/>
              </a:rPr>
              <a:t> </a:t>
            </a:r>
            <a:br>
              <a:rPr lang="sv-SE" sz="1800">
                <a:ea typeface="+mj-lt"/>
                <a:cs typeface="+mj-lt"/>
              </a:rPr>
            </a:br>
            <a:endParaRPr lang="en-US"/>
          </a:p>
        </p:txBody>
      </p:sp>
      <p:sp>
        <p:nvSpPr>
          <p:cNvPr id="3" name="Subtitle 2">
            <a:extLst>
              <a:ext uri="{FF2B5EF4-FFF2-40B4-BE49-F238E27FC236}">
                <a16:creationId xmlns:a16="http://schemas.microsoft.com/office/drawing/2014/main" id="{E63F41A2-3EA0-23A1-687E-15D137EA45F1}"/>
              </a:ext>
            </a:extLst>
          </p:cNvPr>
          <p:cNvSpPr>
            <a:spLocks noGrp="1"/>
          </p:cNvSpPr>
          <p:nvPr>
            <p:ph type="subTitle" idx="1"/>
          </p:nvPr>
        </p:nvSpPr>
        <p:spPr/>
        <p:txBody>
          <a:bodyPr vert="horz" lIns="91440" tIns="45720" rIns="91440" bIns="45720" rtlCol="0" anchor="t">
            <a:noAutofit/>
          </a:bodyPr>
          <a:lstStyle/>
          <a:p>
            <a:endParaRPr lang="sv-SE" b="1">
              <a:ea typeface="+mn-lt"/>
              <a:cs typeface="+mn-lt"/>
            </a:endParaRPr>
          </a:p>
          <a:p>
            <a:r>
              <a:rPr lang="sv-SE" sz="2000" b="1">
                <a:ea typeface="+mn-lt"/>
                <a:cs typeface="+mn-lt"/>
              </a:rPr>
              <a:t>www.socialstyrelsen.se</a:t>
            </a:r>
            <a:endParaRPr lang="en-US" sz="2000">
              <a:cs typeface="Arial"/>
            </a:endParaRPr>
          </a:p>
        </p:txBody>
      </p:sp>
      <p:pic>
        <p:nvPicPr>
          <p:cNvPr id="5" name="Bildobjekt 2">
            <a:extLst>
              <a:ext uri="{FF2B5EF4-FFF2-40B4-BE49-F238E27FC236}">
                <a16:creationId xmlns:a16="http://schemas.microsoft.com/office/drawing/2014/main" id="{63CF7957-C45B-30CB-5316-78A21A259BA2}"/>
              </a:ext>
            </a:extLst>
          </p:cNvPr>
          <p:cNvPicPr>
            <a:picLocks noChangeAspect="1"/>
          </p:cNvPicPr>
          <p:nvPr/>
        </p:nvPicPr>
        <p:blipFill>
          <a:blip r:embed="rId2"/>
          <a:stretch>
            <a:fillRect/>
          </a:stretch>
        </p:blipFill>
        <p:spPr>
          <a:xfrm>
            <a:off x="9580711" y="453925"/>
            <a:ext cx="2202383" cy="3264425"/>
          </a:xfrm>
          <a:prstGeom prst="rect">
            <a:avLst/>
          </a:prstGeom>
          <a:ln w="19050">
            <a:solidFill>
              <a:schemeClr val="tx1"/>
            </a:solidFill>
          </a:ln>
        </p:spPr>
      </p:pic>
    </p:spTree>
    <p:extLst>
      <p:ext uri="{BB962C8B-B14F-4D97-AF65-F5344CB8AC3E}">
        <p14:creationId xmlns:p14="http://schemas.microsoft.com/office/powerpoint/2010/main" val="9433172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1023E19B-BF64-462A-B2A9-CB42D63C96CD}"/>
              </a:ext>
            </a:extLst>
          </p:cNvPr>
          <p:cNvGraphicFramePr>
            <a:graphicFrameLocks noGrp="1"/>
          </p:cNvGraphicFramePr>
          <p:nvPr>
            <p:ph idx="1"/>
          </p:nvPr>
        </p:nvGraphicFramePr>
        <p:xfrm>
          <a:off x="663575" y="1419226"/>
          <a:ext cx="9610725" cy="4814888"/>
        </p:xfrm>
        <a:graphic>
          <a:graphicData uri="http://schemas.openxmlformats.org/drawingml/2006/chart">
            <c:chart xmlns:c="http://schemas.openxmlformats.org/drawingml/2006/chart" xmlns:r="http://schemas.openxmlformats.org/officeDocument/2006/relationships" r:id="rId2"/>
          </a:graphicData>
        </a:graphic>
      </p:graphicFrame>
      <p:sp>
        <p:nvSpPr>
          <p:cNvPr id="7" name="Rubrik 1">
            <a:extLst>
              <a:ext uri="{FF2B5EF4-FFF2-40B4-BE49-F238E27FC236}">
                <a16:creationId xmlns:a16="http://schemas.microsoft.com/office/drawing/2014/main" id="{B3C0F57D-FE4E-4E4F-B526-E237BE8276BB}"/>
              </a:ext>
            </a:extLst>
          </p:cNvPr>
          <p:cNvSpPr>
            <a:spLocks noGrp="1"/>
          </p:cNvSpPr>
          <p:nvPr>
            <p:ph type="title"/>
          </p:nvPr>
        </p:nvSpPr>
        <p:spPr>
          <a:xfrm>
            <a:off x="260592" y="603527"/>
            <a:ext cx="11326870" cy="576696"/>
          </a:xfrm>
        </p:spPr>
        <p:txBody>
          <a:bodyPr>
            <a:normAutofit/>
          </a:bodyPr>
          <a:lstStyle/>
          <a:p>
            <a:r>
              <a:rPr lang="sv-SE" sz="2400"/>
              <a:t>Hur kommunerna beskriver tillgången till tre välfärdstekniker</a:t>
            </a:r>
          </a:p>
        </p:txBody>
      </p:sp>
    </p:spTree>
    <p:extLst>
      <p:ext uri="{BB962C8B-B14F-4D97-AF65-F5344CB8AC3E}">
        <p14:creationId xmlns:p14="http://schemas.microsoft.com/office/powerpoint/2010/main" val="3555711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B24915-E7A3-43D2-817B-943C625D2EF7}"/>
              </a:ext>
            </a:extLst>
          </p:cNvPr>
          <p:cNvSpPr>
            <a:spLocks noGrp="1"/>
          </p:cNvSpPr>
          <p:nvPr>
            <p:ph type="title"/>
          </p:nvPr>
        </p:nvSpPr>
        <p:spPr>
          <a:xfrm>
            <a:off x="260592" y="617814"/>
            <a:ext cx="11326870" cy="576696"/>
          </a:xfrm>
        </p:spPr>
        <p:txBody>
          <a:bodyPr>
            <a:normAutofit/>
          </a:bodyPr>
          <a:lstStyle/>
          <a:p>
            <a:r>
              <a:rPr lang="sv-SE" sz="2400" dirty="0"/>
              <a:t>Antalet enskilda personer i ordinärt boende som har …</a:t>
            </a:r>
          </a:p>
        </p:txBody>
      </p:sp>
      <p:graphicFrame>
        <p:nvGraphicFramePr>
          <p:cNvPr id="8" name="Diagram 7">
            <a:extLst>
              <a:ext uri="{FF2B5EF4-FFF2-40B4-BE49-F238E27FC236}">
                <a16:creationId xmlns:a16="http://schemas.microsoft.com/office/drawing/2014/main" id="{6B42A1F7-3226-4F5B-A395-F7E03FE44315}"/>
              </a:ext>
            </a:extLst>
          </p:cNvPr>
          <p:cNvGraphicFramePr/>
          <p:nvPr/>
        </p:nvGraphicFramePr>
        <p:xfrm>
          <a:off x="418690" y="1221924"/>
          <a:ext cx="8128000" cy="5082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1498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9C30A70A-94DA-455A-A67B-243D2E95873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78905" y="757326"/>
            <a:ext cx="2234867" cy="5040000"/>
          </a:xfrm>
          <a:prstGeom prst="rect">
            <a:avLst/>
          </a:prstGeom>
        </p:spPr>
      </p:pic>
      <p:sp>
        <p:nvSpPr>
          <p:cNvPr id="11" name="Rubrik 1">
            <a:extLst>
              <a:ext uri="{FF2B5EF4-FFF2-40B4-BE49-F238E27FC236}">
                <a16:creationId xmlns:a16="http://schemas.microsoft.com/office/drawing/2014/main" id="{A7D04900-5415-4F3B-98E8-AE568BBEE6B5}"/>
              </a:ext>
            </a:extLst>
          </p:cNvPr>
          <p:cNvSpPr txBox="1">
            <a:spLocks/>
          </p:cNvSpPr>
          <p:nvPr/>
        </p:nvSpPr>
        <p:spPr>
          <a:xfrm>
            <a:off x="260592" y="315810"/>
            <a:ext cx="11326870" cy="576696"/>
          </a:xfrm>
          <a:prstGeom prst="rect">
            <a:avLst/>
          </a:prstGeom>
        </p:spPr>
        <p:txBody>
          <a:bodyPr>
            <a:norm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j-ea"/>
                <a:cs typeface="+mj-cs"/>
              </a:rPr>
              <a:t>Nattillsyn - uppger tillgång jämfört med faktisk användning</a:t>
            </a:r>
          </a:p>
        </p:txBody>
      </p:sp>
      <p:sp>
        <p:nvSpPr>
          <p:cNvPr id="5" name="textruta 4">
            <a:extLst>
              <a:ext uri="{FF2B5EF4-FFF2-40B4-BE49-F238E27FC236}">
                <a16:creationId xmlns:a16="http://schemas.microsoft.com/office/drawing/2014/main" id="{95A9F329-B675-44A0-8B8F-4AF72E70A0D0}"/>
              </a:ext>
            </a:extLst>
          </p:cNvPr>
          <p:cNvSpPr txBox="1"/>
          <p:nvPr/>
        </p:nvSpPr>
        <p:spPr>
          <a:xfrm>
            <a:off x="0" y="5797326"/>
            <a:ext cx="17363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Uppger tillgång</a:t>
            </a:r>
          </a:p>
        </p:txBody>
      </p:sp>
      <p:sp>
        <p:nvSpPr>
          <p:cNvPr id="12" name="textruta 11">
            <a:extLst>
              <a:ext uri="{FF2B5EF4-FFF2-40B4-BE49-F238E27FC236}">
                <a16:creationId xmlns:a16="http://schemas.microsoft.com/office/drawing/2014/main" id="{9C75E066-E224-4935-8AA4-2717DAD17426}"/>
              </a:ext>
            </a:extLst>
          </p:cNvPr>
          <p:cNvSpPr txBox="1"/>
          <p:nvPr/>
        </p:nvSpPr>
        <p:spPr>
          <a:xfrm>
            <a:off x="3862365" y="5797326"/>
            <a:ext cx="2172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Faktisk användning</a:t>
            </a:r>
          </a:p>
        </p:txBody>
      </p:sp>
      <p:pic>
        <p:nvPicPr>
          <p:cNvPr id="7" name="Bild 6">
            <a:extLst>
              <a:ext uri="{FF2B5EF4-FFF2-40B4-BE49-F238E27FC236}">
                <a16:creationId xmlns:a16="http://schemas.microsoft.com/office/drawing/2014/main" id="{38AF0FB7-83AB-4DE5-ABDD-0AF8848DE5A5}"/>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1663"/>
          <a:stretch/>
        </p:blipFill>
        <p:spPr>
          <a:xfrm>
            <a:off x="4083608" y="757326"/>
            <a:ext cx="2245376" cy="5040000"/>
          </a:xfrm>
          <a:prstGeom prst="rect">
            <a:avLst/>
          </a:prstGeom>
        </p:spPr>
      </p:pic>
      <p:graphicFrame>
        <p:nvGraphicFramePr>
          <p:cNvPr id="14" name="Tabell 8">
            <a:extLst>
              <a:ext uri="{FF2B5EF4-FFF2-40B4-BE49-F238E27FC236}">
                <a16:creationId xmlns:a16="http://schemas.microsoft.com/office/drawing/2014/main" id="{EB3D7FB4-F54F-4B54-91FE-AAB8AE337DB6}"/>
              </a:ext>
            </a:extLst>
          </p:cNvPr>
          <p:cNvGraphicFramePr>
            <a:graphicFrameLocks noGrp="1"/>
          </p:cNvGraphicFramePr>
          <p:nvPr/>
        </p:nvGraphicFramePr>
        <p:xfrm>
          <a:off x="7135729" y="1323856"/>
          <a:ext cx="3905367" cy="2306320"/>
        </p:xfrm>
        <a:graphic>
          <a:graphicData uri="http://schemas.openxmlformats.org/drawingml/2006/table">
            <a:tbl>
              <a:tblPr firstRow="1" bandRow="1">
                <a:tableStyleId>{F5AB1C69-6EDB-4FF4-983F-18BD219EF322}</a:tableStyleId>
              </a:tblPr>
              <a:tblGrid>
                <a:gridCol w="763101">
                  <a:extLst>
                    <a:ext uri="{9D8B030D-6E8A-4147-A177-3AD203B41FA5}">
                      <a16:colId xmlns:a16="http://schemas.microsoft.com/office/drawing/2014/main" val="618717008"/>
                    </a:ext>
                  </a:extLst>
                </a:gridCol>
                <a:gridCol w="2170266">
                  <a:extLst>
                    <a:ext uri="{9D8B030D-6E8A-4147-A177-3AD203B41FA5}">
                      <a16:colId xmlns:a16="http://schemas.microsoft.com/office/drawing/2014/main" val="3816529248"/>
                    </a:ext>
                  </a:extLst>
                </a:gridCol>
                <a:gridCol w="972000">
                  <a:extLst>
                    <a:ext uri="{9D8B030D-6E8A-4147-A177-3AD203B41FA5}">
                      <a16:colId xmlns:a16="http://schemas.microsoft.com/office/drawing/2014/main" val="1411834735"/>
                    </a:ext>
                  </a:extLst>
                </a:gridCol>
              </a:tblGrid>
              <a:tr h="370840">
                <a:tc rowSpan="2" gridSpan="2">
                  <a:txBody>
                    <a:bodyPr/>
                    <a:lstStyle/>
                    <a:p>
                      <a:r>
                        <a:rPr lang="sv-SE" sz="1300"/>
                        <a:t>Användare digital </a:t>
                      </a:r>
                      <a:r>
                        <a:rPr lang="sv-SE" sz="1300" err="1"/>
                        <a:t>nattillsyn</a:t>
                      </a:r>
                      <a:r>
                        <a:rPr lang="sv-SE" sz="1300"/>
                        <a:t/>
                      </a:r>
                      <a:br>
                        <a:rPr lang="sv-SE" sz="1300"/>
                      </a:br>
                      <a:r>
                        <a:rPr lang="sv-SE" sz="1300"/>
                        <a:t>Procent av invånare över 80 år</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rowSpan="2" hMerge="1">
                  <a:txBody>
                    <a:bodyPr/>
                    <a:lstStyle/>
                    <a:p>
                      <a:endParaRPr lang="sv-SE"/>
                    </a:p>
                  </a:txBody>
                  <a:tcPr/>
                </a:tc>
                <a:tc>
                  <a:txBody>
                    <a:bodyPr/>
                    <a:lstStyle/>
                    <a:p>
                      <a:endParaRPr lang="sv-SE"/>
                    </a:p>
                  </a:txBody>
                  <a:tcP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523599516"/>
                  </a:ext>
                </a:extLst>
              </a:tr>
              <a:tr h="0">
                <a:tc gridSpan="2" vMerge="1">
                  <a:txBody>
                    <a:bodyPr/>
                    <a:lstStyle/>
                    <a:p>
                      <a:endParaRPr lang="sv-SE"/>
                    </a:p>
                  </a:txBody>
                  <a:tcPr>
                    <a:solidFill>
                      <a:schemeClr val="tx1"/>
                    </a:solidFill>
                  </a:tcPr>
                </a:tc>
                <a:tc hMerge="1" vMerge="1">
                  <a:txBody>
                    <a:bodyPr/>
                    <a:lstStyle/>
                    <a:p>
                      <a:endParaRPr lang="sv-SE"/>
                    </a:p>
                  </a:txBody>
                  <a:tcPr/>
                </a:tc>
                <a:tc>
                  <a:txBody>
                    <a:bodyPr/>
                    <a:lstStyle/>
                    <a:p>
                      <a:r>
                        <a:rPr lang="sv-SE" sz="1300" dirty="0">
                          <a:solidFill>
                            <a:schemeClr val="bg1"/>
                          </a:solidFill>
                        </a:rPr>
                        <a:t>2022</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828321354"/>
                  </a:ext>
                </a:extLst>
              </a:tr>
              <a:tr h="288000">
                <a:tc>
                  <a:txBody>
                    <a:bodyPr/>
                    <a:lstStyle/>
                    <a:p>
                      <a:pPr algn="ctr"/>
                      <a:r>
                        <a:rPr lang="sv-SE" sz="1300">
                          <a:solidFill>
                            <a:schemeClr val="bg1"/>
                          </a:solidFill>
                        </a:rPr>
                        <a:t>1,5-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300" kern="1200">
                          <a:solidFill>
                            <a:schemeClr val="bg1"/>
                          </a:solidFill>
                          <a:latin typeface="+mn-lt"/>
                          <a:ea typeface="+mn-ea"/>
                          <a:cs typeface="+mn-cs"/>
                        </a:rPr>
                        <a:t>Fullskalig användning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ctr" defTabSz="914400" rtl="0" eaLnBrk="1" latinLnBrk="0" hangingPunct="1"/>
                      <a:r>
                        <a:rPr lang="sv-SE" sz="1300" kern="1200">
                          <a:solidFill>
                            <a:schemeClr val="bg1"/>
                          </a:solidFill>
                          <a:latin typeface="+mn-lt"/>
                          <a:ea typeface="+mn-ea"/>
                          <a:cs typeface="+mn-cs"/>
                        </a:rPr>
                        <a:t>16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extLst>
                  <a:ext uri="{0D108BD9-81ED-4DB2-BD59-A6C34878D82A}">
                    <a16:rowId xmlns:a16="http://schemas.microsoft.com/office/drawing/2014/main" val="1270561225"/>
                  </a:ext>
                </a:extLst>
              </a:tr>
              <a:tr h="370840">
                <a:tc>
                  <a:txBody>
                    <a:bodyPr/>
                    <a:lstStyle/>
                    <a:p>
                      <a:pPr algn="ctr"/>
                      <a:r>
                        <a:rPr lang="sv-SE" sz="1300"/>
                        <a:t>1,0-1,5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l" defTabSz="914400" rtl="0" eaLnBrk="1" latinLnBrk="0" hangingPunct="1"/>
                      <a:r>
                        <a:rPr lang="sv-SE" sz="1300" kern="1200">
                          <a:solidFill>
                            <a:schemeClr val="dk1"/>
                          </a:solidFill>
                        </a:rPr>
                        <a:t>På väg mot fullskalig användning</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ctr" defTabSz="914400" rtl="0" eaLnBrk="1" latinLnBrk="0" hangingPunct="1"/>
                      <a:r>
                        <a:rPr lang="sv-SE" sz="1300" kern="1200">
                          <a:solidFill>
                            <a:schemeClr val="dk1"/>
                          </a:solidFill>
                          <a:latin typeface="+mn-lt"/>
                          <a:ea typeface="+mn-ea"/>
                          <a:cs typeface="+mn-cs"/>
                        </a:rPr>
                        <a:t>29</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extLst>
                  <a:ext uri="{0D108BD9-81ED-4DB2-BD59-A6C34878D82A}">
                    <a16:rowId xmlns:a16="http://schemas.microsoft.com/office/drawing/2014/main" val="1845632449"/>
                  </a:ext>
                </a:extLst>
              </a:tr>
              <a:tr h="288000">
                <a:tc>
                  <a:txBody>
                    <a:bodyPr/>
                    <a:lstStyle/>
                    <a:p>
                      <a:pPr algn="ctr"/>
                      <a:r>
                        <a:rPr lang="sv-SE" sz="1300"/>
                        <a:t>0,1-1,0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300" kern="1200">
                          <a:solidFill>
                            <a:schemeClr val="dk1"/>
                          </a:solidFill>
                        </a:rPr>
                        <a:t>Få användare</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ctr" defTabSz="914400" rtl="0" eaLnBrk="1" latinLnBrk="0" hangingPunct="1"/>
                      <a:r>
                        <a:rPr lang="sv-SE" sz="1300" kern="1200">
                          <a:solidFill>
                            <a:schemeClr val="dk1"/>
                          </a:solidFill>
                          <a:latin typeface="+mn-lt"/>
                          <a:ea typeface="+mn-ea"/>
                          <a:cs typeface="+mn-cs"/>
                        </a:rPr>
                        <a:t>157</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extLst>
                  <a:ext uri="{0D108BD9-81ED-4DB2-BD59-A6C34878D82A}">
                    <a16:rowId xmlns:a16="http://schemas.microsoft.com/office/drawing/2014/main" val="1289830253"/>
                  </a:ext>
                </a:extLst>
              </a:tr>
              <a:tr h="288000">
                <a:tc>
                  <a:txBody>
                    <a:bodyPr/>
                    <a:lstStyle/>
                    <a:p>
                      <a:pPr algn="ctr"/>
                      <a:r>
                        <a:rPr lang="sv-SE" sz="1300"/>
                        <a:t>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l" defTabSz="914400" rtl="0" eaLnBrk="1" latinLnBrk="0" hangingPunct="1"/>
                      <a:r>
                        <a:rPr lang="sv-SE" sz="1300" kern="1200">
                          <a:solidFill>
                            <a:schemeClr val="dk1"/>
                          </a:solidFill>
                        </a:rPr>
                        <a:t>Erbjuder men 0 användare</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ctr" defTabSz="914400" rtl="0" eaLnBrk="1" latinLnBrk="0" hangingPunct="1"/>
                      <a:r>
                        <a:rPr lang="sv-SE" sz="1300" kern="1200">
                          <a:solidFill>
                            <a:schemeClr val="dk1"/>
                          </a:solidFill>
                          <a:latin typeface="+mn-lt"/>
                          <a:ea typeface="+mn-ea"/>
                          <a:cs typeface="+mn-cs"/>
                        </a:rPr>
                        <a:t>23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extLst>
                  <a:ext uri="{0D108BD9-81ED-4DB2-BD59-A6C34878D82A}">
                    <a16:rowId xmlns:a16="http://schemas.microsoft.com/office/drawing/2014/main" val="4173222665"/>
                  </a:ext>
                </a:extLst>
              </a:tr>
              <a:tr h="288000">
                <a:tc>
                  <a:txBody>
                    <a:bodyPr/>
                    <a:lstStyle/>
                    <a:p>
                      <a:r>
                        <a:rPr lang="sv-SE" sz="1300"/>
                        <a:t>    – </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300" kern="1200">
                          <a:solidFill>
                            <a:schemeClr val="dk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ctr" defTabSz="914400" rtl="0" eaLnBrk="1" latinLnBrk="0" hangingPunct="1"/>
                      <a:r>
                        <a:rPr lang="sv-SE" sz="1300" kern="1200" dirty="0">
                          <a:solidFill>
                            <a:schemeClr val="dk1"/>
                          </a:solidFill>
                          <a:latin typeface="+mn-lt"/>
                          <a:ea typeface="+mn-ea"/>
                          <a:cs typeface="+mn-cs"/>
                        </a:rPr>
                        <a:t>65</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ACACA"/>
                    </a:solidFill>
                  </a:tcPr>
                </a:tc>
                <a:extLst>
                  <a:ext uri="{0D108BD9-81ED-4DB2-BD59-A6C34878D82A}">
                    <a16:rowId xmlns:a16="http://schemas.microsoft.com/office/drawing/2014/main" val="1000292685"/>
                  </a:ext>
                </a:extLst>
              </a:tr>
            </a:tbl>
          </a:graphicData>
        </a:graphic>
      </p:graphicFrame>
      <p:graphicFrame>
        <p:nvGraphicFramePr>
          <p:cNvPr id="8" name="Tabell 7">
            <a:extLst>
              <a:ext uri="{FF2B5EF4-FFF2-40B4-BE49-F238E27FC236}">
                <a16:creationId xmlns:a16="http://schemas.microsoft.com/office/drawing/2014/main" id="{CA762FA6-D996-4EDE-B8B7-381154AAA2D0}"/>
              </a:ext>
            </a:extLst>
          </p:cNvPr>
          <p:cNvGraphicFramePr>
            <a:graphicFrameLocks noGrp="1"/>
          </p:cNvGraphicFramePr>
          <p:nvPr/>
        </p:nvGraphicFramePr>
        <p:xfrm>
          <a:off x="5924027" y="4401391"/>
          <a:ext cx="2933367" cy="1260000"/>
        </p:xfrm>
        <a:graphic>
          <a:graphicData uri="http://schemas.openxmlformats.org/drawingml/2006/table">
            <a:tbl>
              <a:tblPr firstRow="1" bandRow="1">
                <a:tableStyleId>{F5AB1C69-6EDB-4FF4-983F-18BD219EF322}</a:tableStyleId>
              </a:tblPr>
              <a:tblGrid>
                <a:gridCol w="293217">
                  <a:extLst>
                    <a:ext uri="{9D8B030D-6E8A-4147-A177-3AD203B41FA5}">
                      <a16:colId xmlns:a16="http://schemas.microsoft.com/office/drawing/2014/main" val="1164680463"/>
                    </a:ext>
                  </a:extLst>
                </a:gridCol>
                <a:gridCol w="2640150">
                  <a:extLst>
                    <a:ext uri="{9D8B030D-6E8A-4147-A177-3AD203B41FA5}">
                      <a16:colId xmlns:a16="http://schemas.microsoft.com/office/drawing/2014/main" val="2482924876"/>
                    </a:ext>
                  </a:extLst>
                </a:gridCol>
              </a:tblGrid>
              <a:tr h="252000">
                <a:tc>
                  <a:txBody>
                    <a:bodyPr/>
                    <a:lstStyle/>
                    <a:p>
                      <a:pPr algn="ctr"/>
                      <a:endParaRPr lang="sv-SE" sz="1050" b="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050" b="0" kern="1200">
                          <a:solidFill>
                            <a:schemeClr val="tx1"/>
                          </a:solidFill>
                          <a:latin typeface="+mn-lt"/>
                          <a:ea typeface="+mn-ea"/>
                          <a:cs typeface="+mn-cs"/>
                        </a:rPr>
                        <a:t>Fullskalig användning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0348930"/>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l" defTabSz="914400" rtl="0" eaLnBrk="1" latinLnBrk="0" hangingPunct="1"/>
                      <a:r>
                        <a:rPr lang="sv-SE" sz="1050" b="0" kern="1200">
                          <a:solidFill>
                            <a:schemeClr val="tx1"/>
                          </a:solidFill>
                        </a:rPr>
                        <a:t>På väg mot fullskalig användning</a:t>
                      </a:r>
                      <a:endParaRPr lang="sv-SE" sz="1050" b="0" kern="120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36330089"/>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050" b="0" kern="1200">
                          <a:solidFill>
                            <a:schemeClr val="tx1"/>
                          </a:solidFill>
                        </a:rPr>
                        <a:t>Få användare</a:t>
                      </a:r>
                      <a:endParaRPr lang="sv-SE" sz="1050" b="0" kern="120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05511776"/>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l" defTabSz="914400" rtl="0" eaLnBrk="1" latinLnBrk="0" hangingPunct="1"/>
                      <a:r>
                        <a:rPr lang="sv-SE" sz="1050" b="0" kern="1200">
                          <a:solidFill>
                            <a:schemeClr val="tx1"/>
                          </a:solidFill>
                        </a:rPr>
                        <a:t>Erbjuder men 0 användare</a:t>
                      </a:r>
                      <a:endParaRPr lang="sv-SE" sz="1050" b="0" kern="120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9370751"/>
                  </a:ext>
                </a:extLst>
              </a:tr>
              <a:tr h="252000">
                <a:tc>
                  <a:txBody>
                    <a:bodyPr/>
                    <a:lstStyle/>
                    <a:p>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050" b="0" kern="1200" dirty="0">
                          <a:solidFill>
                            <a:schemeClr val="tx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98489854"/>
                  </a:ext>
                </a:extLst>
              </a:tr>
            </a:tbl>
          </a:graphicData>
        </a:graphic>
      </p:graphicFrame>
      <p:graphicFrame>
        <p:nvGraphicFramePr>
          <p:cNvPr id="16" name="Tabell 15">
            <a:extLst>
              <a:ext uri="{FF2B5EF4-FFF2-40B4-BE49-F238E27FC236}">
                <a16:creationId xmlns:a16="http://schemas.microsoft.com/office/drawing/2014/main" id="{370BC7B9-AA97-4C5D-9647-10DE4E53F1D3}"/>
              </a:ext>
            </a:extLst>
          </p:cNvPr>
          <p:cNvGraphicFramePr>
            <a:graphicFrameLocks noGrp="1"/>
          </p:cNvGraphicFramePr>
          <p:nvPr/>
        </p:nvGraphicFramePr>
        <p:xfrm>
          <a:off x="1928934" y="4401391"/>
          <a:ext cx="2055477" cy="756000"/>
        </p:xfrm>
        <a:graphic>
          <a:graphicData uri="http://schemas.openxmlformats.org/drawingml/2006/table">
            <a:tbl>
              <a:tblPr firstRow="1" bandRow="1">
                <a:tableStyleId>{F5AB1C69-6EDB-4FF4-983F-18BD219EF322}</a:tableStyleId>
              </a:tblPr>
              <a:tblGrid>
                <a:gridCol w="208280">
                  <a:extLst>
                    <a:ext uri="{9D8B030D-6E8A-4147-A177-3AD203B41FA5}">
                      <a16:colId xmlns:a16="http://schemas.microsoft.com/office/drawing/2014/main" val="1164680463"/>
                    </a:ext>
                  </a:extLst>
                </a:gridCol>
                <a:gridCol w="1847197">
                  <a:extLst>
                    <a:ext uri="{9D8B030D-6E8A-4147-A177-3AD203B41FA5}">
                      <a16:colId xmlns:a16="http://schemas.microsoft.com/office/drawing/2014/main" val="2482924876"/>
                    </a:ext>
                  </a:extLst>
                </a:gridCol>
              </a:tblGrid>
              <a:tr h="252000">
                <a:tc>
                  <a:txBody>
                    <a:bodyPr/>
                    <a:lstStyle/>
                    <a:p>
                      <a:pPr algn="ctr"/>
                      <a:endParaRPr lang="sv-SE" sz="1050" b="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050" b="0" kern="1200" err="1">
                          <a:solidFill>
                            <a:schemeClr val="tx1"/>
                          </a:solidFill>
                          <a:latin typeface="+mn-lt"/>
                          <a:ea typeface="+mn-ea"/>
                          <a:cs typeface="+mn-cs"/>
                        </a:rPr>
                        <a:t>Breddinfört</a:t>
                      </a:r>
                      <a:r>
                        <a:rPr lang="sv-SE" sz="1050" b="0" kern="1200">
                          <a:solidFill>
                            <a:schemeClr val="tx1"/>
                          </a:solidFill>
                          <a:latin typeface="+mn-lt"/>
                          <a:ea typeface="+mn-ea"/>
                          <a:cs typeface="+mn-cs"/>
                        </a:rPr>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0348930"/>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050" b="0" kern="1200">
                          <a:solidFill>
                            <a:schemeClr val="tx1"/>
                          </a:solidFill>
                          <a:latin typeface="+mn-lt"/>
                          <a:ea typeface="+mn-ea"/>
                          <a:cs typeface="+mn-cs"/>
                        </a:rPr>
                        <a:t>Pilot- eller testverksamhet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05511776"/>
                  </a:ext>
                </a:extLst>
              </a:tr>
              <a:tr h="252000">
                <a:tc>
                  <a:txBody>
                    <a:bodyPr/>
                    <a:lstStyle/>
                    <a:p>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050" b="0" kern="1200">
                          <a:solidFill>
                            <a:schemeClr val="tx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98489854"/>
                  </a:ext>
                </a:extLst>
              </a:tr>
            </a:tbl>
          </a:graphicData>
        </a:graphic>
      </p:graphicFrame>
    </p:spTree>
    <p:extLst>
      <p:ext uri="{BB962C8B-B14F-4D97-AF65-F5344CB8AC3E}">
        <p14:creationId xmlns:p14="http://schemas.microsoft.com/office/powerpoint/2010/main" val="10436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79D134B4-83E8-4EB6-850F-BB005B21401D}"/>
              </a:ext>
            </a:extLst>
          </p:cNvPr>
          <p:cNvGraphicFramePr>
            <a:graphicFrameLocks noGrp="1"/>
          </p:cNvGraphicFramePr>
          <p:nvPr>
            <p:ph idx="1"/>
          </p:nvPr>
        </p:nvGraphicFramePr>
        <p:xfrm>
          <a:off x="7584012" y="461914"/>
          <a:ext cx="4378602" cy="2525580"/>
        </p:xfrm>
        <a:graphic>
          <a:graphicData uri="http://schemas.openxmlformats.org/drawingml/2006/table">
            <a:tbl>
              <a:tblPr/>
              <a:tblGrid>
                <a:gridCol w="1625976">
                  <a:extLst>
                    <a:ext uri="{9D8B030D-6E8A-4147-A177-3AD203B41FA5}">
                      <a16:colId xmlns:a16="http://schemas.microsoft.com/office/drawing/2014/main" val="4105843437"/>
                    </a:ext>
                  </a:extLst>
                </a:gridCol>
                <a:gridCol w="885558">
                  <a:extLst>
                    <a:ext uri="{9D8B030D-6E8A-4147-A177-3AD203B41FA5}">
                      <a16:colId xmlns:a16="http://schemas.microsoft.com/office/drawing/2014/main" val="4213667200"/>
                    </a:ext>
                  </a:extLst>
                </a:gridCol>
                <a:gridCol w="885558">
                  <a:extLst>
                    <a:ext uri="{9D8B030D-6E8A-4147-A177-3AD203B41FA5}">
                      <a16:colId xmlns:a16="http://schemas.microsoft.com/office/drawing/2014/main" val="3375734544"/>
                    </a:ext>
                  </a:extLst>
                </a:gridCol>
                <a:gridCol w="981510">
                  <a:extLst>
                    <a:ext uri="{9D8B030D-6E8A-4147-A177-3AD203B41FA5}">
                      <a16:colId xmlns:a16="http://schemas.microsoft.com/office/drawing/2014/main" val="1590212917"/>
                    </a:ext>
                  </a:extLst>
                </a:gridCol>
              </a:tblGrid>
              <a:tr h="428400">
                <a:tc>
                  <a:txBody>
                    <a:bodyPr/>
                    <a:lstStyle/>
                    <a:p>
                      <a:pPr algn="l" fontAlgn="b"/>
                      <a:r>
                        <a:rPr lang="sv-SE" sz="1300" b="0" i="0" u="none" strike="noStrike">
                          <a:solidFill>
                            <a:srgbClr val="000000"/>
                          </a:solidFill>
                          <a:effectLst/>
                          <a:latin typeface="+mn-lt"/>
                        </a:rPr>
                        <a:t>Införandegrad</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b"/>
                      <a:r>
                        <a:rPr lang="sv-SE" sz="1300" b="0" i="0" u="none" strike="noStrike">
                          <a:solidFill>
                            <a:srgbClr val="000000"/>
                          </a:solidFill>
                          <a:effectLst/>
                          <a:latin typeface="+mn-lt"/>
                        </a:rPr>
                        <a:t>Nattillsyn</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b"/>
                      <a:r>
                        <a:rPr lang="sv-SE" sz="1300" b="0" i="0" u="none" strike="noStrike">
                          <a:solidFill>
                            <a:srgbClr val="000000"/>
                          </a:solidFill>
                          <a:effectLst/>
                          <a:latin typeface="+mn-lt"/>
                        </a:rPr>
                        <a:t>GPS</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b"/>
                      <a:r>
                        <a:rPr lang="sv-SE" sz="1300" b="0" i="0" u="none" strike="noStrike">
                          <a:solidFill>
                            <a:srgbClr val="000000"/>
                          </a:solidFill>
                          <a:effectLst/>
                          <a:latin typeface="+mn-lt"/>
                        </a:rPr>
                        <a:t>Medicin-</a:t>
                      </a:r>
                      <a:br>
                        <a:rPr lang="sv-SE" sz="1300" b="0" i="0" u="none" strike="noStrike">
                          <a:solidFill>
                            <a:srgbClr val="000000"/>
                          </a:solidFill>
                          <a:effectLst/>
                          <a:latin typeface="+mn-lt"/>
                        </a:rPr>
                      </a:br>
                      <a:r>
                        <a:rPr lang="sv-SE" sz="1300" b="0" i="0" u="none" strike="noStrike">
                          <a:solidFill>
                            <a:srgbClr val="000000"/>
                          </a:solidFill>
                          <a:effectLst/>
                          <a:latin typeface="+mn-lt"/>
                        </a:rPr>
                        <a:t>givare</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56735820"/>
                  </a:ext>
                </a:extLst>
              </a:tr>
              <a:tr h="219075">
                <a:tc>
                  <a:txBody>
                    <a:bodyPr/>
                    <a:lstStyle/>
                    <a:p>
                      <a:pPr algn="l" rtl="0" fontAlgn="ctr"/>
                      <a:r>
                        <a:rPr lang="sv-SE" sz="1300" b="1" i="0" u="none" strike="noStrike">
                          <a:solidFill>
                            <a:srgbClr val="FFFFFF"/>
                          </a:solidFill>
                          <a:effectLst/>
                          <a:latin typeface="Arial" panose="020B0604020202020204" pitchFamily="34" charset="0"/>
                        </a:rPr>
                        <a:t>Fullskalig användning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tc>
                  <a:txBody>
                    <a:bodyPr/>
                    <a:lstStyle/>
                    <a:p>
                      <a:pPr algn="ctr" rtl="0" fontAlgn="ctr"/>
                      <a:r>
                        <a:rPr lang="sv-SE" sz="1300" b="1" i="0" u="none" strike="noStrike">
                          <a:solidFill>
                            <a:srgbClr val="FFFFFF"/>
                          </a:solidFill>
                          <a:effectLst/>
                          <a:latin typeface="Arial" panose="020B0604020202020204" pitchFamily="34" charset="0"/>
                        </a:rPr>
                        <a:t>16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tc>
                  <a:txBody>
                    <a:bodyPr/>
                    <a:lstStyle/>
                    <a:p>
                      <a:pPr algn="ctr" rtl="0" fontAlgn="ctr"/>
                      <a:r>
                        <a:rPr lang="sv-SE" sz="1300" b="1" i="0" u="none" strike="noStrike">
                          <a:solidFill>
                            <a:srgbClr val="FFFFFF"/>
                          </a:solidFill>
                          <a:effectLst/>
                          <a:latin typeface="Arial" panose="020B0604020202020204" pitchFamily="34" charset="0"/>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tc>
                  <a:txBody>
                    <a:bodyPr/>
                    <a:lstStyle/>
                    <a:p>
                      <a:pPr algn="ctr" rtl="0" fontAlgn="ctr"/>
                      <a:r>
                        <a:rPr lang="sv-SE" sz="1300" b="1" i="0" u="none" strike="noStrike">
                          <a:solidFill>
                            <a:srgbClr val="FFFFFF"/>
                          </a:solidFill>
                          <a:effectLst/>
                          <a:latin typeface="Arial" panose="020B0604020202020204" pitchFamily="34" charset="0"/>
                        </a:rPr>
                        <a:t>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extLst>
                  <a:ext uri="{0D108BD9-81ED-4DB2-BD59-A6C34878D82A}">
                    <a16:rowId xmlns:a16="http://schemas.microsoft.com/office/drawing/2014/main" val="3817799588"/>
                  </a:ext>
                </a:extLst>
              </a:tr>
              <a:tr h="428625">
                <a:tc>
                  <a:txBody>
                    <a:bodyPr/>
                    <a:lstStyle/>
                    <a:p>
                      <a:pPr algn="l" rtl="0" fontAlgn="ctr"/>
                      <a:r>
                        <a:rPr lang="sv-SE" sz="1300" b="0" i="0" u="none" strike="noStrike">
                          <a:solidFill>
                            <a:srgbClr val="000000"/>
                          </a:solidFill>
                          <a:effectLst/>
                          <a:latin typeface="Arial" panose="020B0604020202020204" pitchFamily="34" charset="0"/>
                        </a:rPr>
                        <a:t>På väg mot fullskalig användning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tc>
                  <a:txBody>
                    <a:bodyPr/>
                    <a:lstStyle/>
                    <a:p>
                      <a:pPr algn="ctr" rtl="0" fontAlgn="ctr"/>
                      <a:r>
                        <a:rPr lang="sv-SE" sz="13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tc>
                  <a:txBody>
                    <a:bodyPr/>
                    <a:lstStyle/>
                    <a:p>
                      <a:pPr algn="ctr" rtl="0" fontAlgn="ctr"/>
                      <a:r>
                        <a:rPr lang="sv-SE" sz="13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tc>
                  <a:txBody>
                    <a:bodyPr/>
                    <a:lstStyle/>
                    <a:p>
                      <a:pPr algn="ctr" rtl="0" fontAlgn="ctr"/>
                      <a:r>
                        <a:rPr lang="sv-SE" sz="13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extLst>
                  <a:ext uri="{0D108BD9-81ED-4DB2-BD59-A6C34878D82A}">
                    <a16:rowId xmlns:a16="http://schemas.microsoft.com/office/drawing/2014/main" val="2009992723"/>
                  </a:ext>
                </a:extLst>
              </a:tr>
              <a:tr h="428400">
                <a:tc>
                  <a:txBody>
                    <a:bodyPr/>
                    <a:lstStyle/>
                    <a:p>
                      <a:pPr algn="l" rtl="0" fontAlgn="ctr"/>
                      <a:r>
                        <a:rPr lang="sv-SE" sz="1300" b="0" i="0" u="none" strike="noStrike">
                          <a:solidFill>
                            <a:srgbClr val="000000"/>
                          </a:solidFill>
                          <a:effectLst/>
                          <a:latin typeface="Arial" panose="020B0604020202020204" pitchFamily="34" charset="0"/>
                        </a:rPr>
                        <a:t>Få användare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tc>
                  <a:txBody>
                    <a:bodyPr/>
                    <a:lstStyle/>
                    <a:p>
                      <a:pPr algn="ctr" rtl="0" fontAlgn="ctr"/>
                      <a:r>
                        <a:rPr lang="sv-SE" sz="1300" b="0" i="0" u="none" strike="noStrike">
                          <a:solidFill>
                            <a:srgbClr val="000000"/>
                          </a:solidFill>
                          <a:effectLst/>
                          <a:latin typeface="Arial" panose="020B0604020202020204" pitchFamily="34" charset="0"/>
                        </a:rPr>
                        <a:t>157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tc>
                  <a:txBody>
                    <a:bodyPr/>
                    <a:lstStyle/>
                    <a:p>
                      <a:pPr algn="ctr" rtl="0" fontAlgn="ctr"/>
                      <a:r>
                        <a:rPr lang="sv-SE" sz="1300" b="0" i="0" u="none" strike="noStrike">
                          <a:solidFill>
                            <a:srgbClr val="000000"/>
                          </a:solidFill>
                          <a:effectLst/>
                          <a:latin typeface="Arial" panose="020B0604020202020204" pitchFamily="34" charset="0"/>
                        </a:rPr>
                        <a:t>104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tc>
                  <a:txBody>
                    <a:bodyPr/>
                    <a:lstStyle/>
                    <a:p>
                      <a:pPr algn="ctr" rtl="0" fontAlgn="ctr"/>
                      <a:r>
                        <a:rPr lang="sv-SE" sz="1300" b="0" i="0" u="none" strike="noStrike">
                          <a:solidFill>
                            <a:srgbClr val="000000"/>
                          </a:solidFill>
                          <a:effectLst/>
                          <a:latin typeface="Arial" panose="020B0604020202020204" pitchFamily="34" charset="0"/>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extLst>
                  <a:ext uri="{0D108BD9-81ED-4DB2-BD59-A6C34878D82A}">
                    <a16:rowId xmlns:a16="http://schemas.microsoft.com/office/drawing/2014/main" val="464583097"/>
                  </a:ext>
                </a:extLst>
              </a:tr>
              <a:tr h="428625">
                <a:tc>
                  <a:txBody>
                    <a:bodyPr/>
                    <a:lstStyle/>
                    <a:p>
                      <a:pPr algn="l" rtl="0" fontAlgn="ctr"/>
                      <a:r>
                        <a:rPr lang="sv-SE" sz="1300" b="0" i="0" u="none" strike="noStrike">
                          <a:solidFill>
                            <a:srgbClr val="000000"/>
                          </a:solidFill>
                          <a:effectLst/>
                          <a:latin typeface="Arial" panose="020B0604020202020204" pitchFamily="34" charset="0"/>
                        </a:rPr>
                        <a:t>Erbjuder men 0 användare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tc>
                  <a:txBody>
                    <a:bodyPr/>
                    <a:lstStyle/>
                    <a:p>
                      <a:pPr algn="ctr" rtl="0" fontAlgn="ctr"/>
                      <a:r>
                        <a:rPr lang="sv-SE" sz="13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tc>
                  <a:txBody>
                    <a:bodyPr/>
                    <a:lstStyle/>
                    <a:p>
                      <a:pPr algn="ctr" rtl="0" fontAlgn="ctr"/>
                      <a:r>
                        <a:rPr lang="sv-SE" sz="1300" b="0" i="0" u="none" strike="noStrike">
                          <a:solidFill>
                            <a:srgbClr val="000000"/>
                          </a:solidFill>
                          <a:effectLst/>
                          <a:latin typeface="Arial" panose="020B0604020202020204" pitchFamily="34" charset="0"/>
                        </a:rPr>
                        <a:t>52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tc>
                  <a:txBody>
                    <a:bodyPr/>
                    <a:lstStyle/>
                    <a:p>
                      <a:pPr algn="ctr" rtl="0" fontAlgn="ctr"/>
                      <a:r>
                        <a:rPr lang="sv-SE" sz="13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extLst>
                  <a:ext uri="{0D108BD9-81ED-4DB2-BD59-A6C34878D82A}">
                    <a16:rowId xmlns:a16="http://schemas.microsoft.com/office/drawing/2014/main" val="1054934163"/>
                  </a:ext>
                </a:extLst>
              </a:tr>
              <a:tr h="219075">
                <a:tc>
                  <a:txBody>
                    <a:bodyPr/>
                    <a:lstStyle/>
                    <a:p>
                      <a:pPr algn="l" rtl="0" fontAlgn="ctr"/>
                      <a:r>
                        <a:rPr lang="sv-SE" sz="1300" b="0" i="0" u="none" strike="noStrike">
                          <a:solidFill>
                            <a:srgbClr val="000000"/>
                          </a:solidFill>
                          <a:effectLst/>
                          <a:latin typeface="Arial" panose="020B0604020202020204" pitchFamily="34" charset="0"/>
                        </a:rPr>
                        <a:t>Förekommer inte</a:t>
                      </a:r>
                    </a:p>
                    <a:p>
                      <a:pPr algn="l" rtl="0" fontAlgn="ctr"/>
                      <a:endParaRPr lang="sv-SE" sz="13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tc>
                  <a:txBody>
                    <a:bodyPr/>
                    <a:lstStyle/>
                    <a:p>
                      <a:pPr algn="ctr" rtl="0" fontAlgn="ctr"/>
                      <a:r>
                        <a:rPr lang="sv-SE" sz="1300" b="0" i="0" u="none" strike="noStrike">
                          <a:solidFill>
                            <a:srgbClr val="000000"/>
                          </a:solidFill>
                          <a:effectLst/>
                          <a:latin typeface="Arial" panose="020B0604020202020204" pitchFamily="34" charset="0"/>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tc>
                  <a:txBody>
                    <a:bodyPr/>
                    <a:lstStyle/>
                    <a:p>
                      <a:pPr algn="ctr" rtl="0" fontAlgn="ctr"/>
                      <a:r>
                        <a:rPr lang="sv-SE" sz="1300" b="0" i="0" u="none" strike="noStrike">
                          <a:solidFill>
                            <a:srgbClr val="000000"/>
                          </a:solidFill>
                          <a:effectLst/>
                          <a:latin typeface="Arial" panose="020B0604020202020204" pitchFamily="34" charset="0"/>
                        </a:rPr>
                        <a:t>110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tc>
                  <a:txBody>
                    <a:bodyPr/>
                    <a:lstStyle/>
                    <a:p>
                      <a:pPr algn="ctr" rtl="0" fontAlgn="ctr"/>
                      <a:r>
                        <a:rPr lang="sv-SE" sz="1300" b="0" i="0" u="none" strike="noStrike">
                          <a:solidFill>
                            <a:srgbClr val="000000"/>
                          </a:solidFill>
                          <a:effectLst/>
                          <a:latin typeface="Arial" panose="020B0604020202020204" pitchFamily="34" charset="0"/>
                        </a:rPr>
                        <a:t>180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extLst>
                  <a:ext uri="{0D108BD9-81ED-4DB2-BD59-A6C34878D82A}">
                    <a16:rowId xmlns:a16="http://schemas.microsoft.com/office/drawing/2014/main" val="948648451"/>
                  </a:ext>
                </a:extLst>
              </a:tr>
            </a:tbl>
          </a:graphicData>
        </a:graphic>
      </p:graphicFrame>
      <p:graphicFrame>
        <p:nvGraphicFramePr>
          <p:cNvPr id="4" name="Diagram 3">
            <a:extLst>
              <a:ext uri="{FF2B5EF4-FFF2-40B4-BE49-F238E27FC236}">
                <a16:creationId xmlns:a16="http://schemas.microsoft.com/office/drawing/2014/main" id="{61AEFDB9-AE24-43EC-9102-9E669367DFA2}"/>
              </a:ext>
            </a:extLst>
          </p:cNvPr>
          <p:cNvGraphicFramePr>
            <a:graphicFrameLocks/>
          </p:cNvGraphicFramePr>
          <p:nvPr/>
        </p:nvGraphicFramePr>
        <p:xfrm>
          <a:off x="140026" y="197963"/>
          <a:ext cx="10257739" cy="60425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0148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4" descr="En bild som visar bord&#10;&#10;Automatiskt genererad beskrivning">
            <a:extLst>
              <a:ext uri="{FF2B5EF4-FFF2-40B4-BE49-F238E27FC236}">
                <a16:creationId xmlns:a16="http://schemas.microsoft.com/office/drawing/2014/main" id="{2A1F1091-3AE1-C2C0-5939-33E7BBE1AFE1}"/>
              </a:ext>
            </a:extLst>
          </p:cNvPr>
          <p:cNvPicPr>
            <a:picLocks noChangeAspect="1"/>
          </p:cNvPicPr>
          <p:nvPr/>
        </p:nvPicPr>
        <p:blipFill>
          <a:blip r:embed="rId3"/>
          <a:stretch>
            <a:fillRect/>
          </a:stretch>
        </p:blipFill>
        <p:spPr>
          <a:xfrm rot="-840000">
            <a:off x="852586" y="454689"/>
            <a:ext cx="4507961" cy="5948265"/>
          </a:xfrm>
          <a:prstGeom prst="rect">
            <a:avLst/>
          </a:prstGeom>
        </p:spPr>
      </p:pic>
      <p:sp>
        <p:nvSpPr>
          <p:cNvPr id="7" name="Rektangel 6">
            <a:extLst>
              <a:ext uri="{FF2B5EF4-FFF2-40B4-BE49-F238E27FC236}">
                <a16:creationId xmlns:a16="http://schemas.microsoft.com/office/drawing/2014/main" id="{8E4E6B4B-4BE5-1E5A-5314-F9CA4F08C277}"/>
              </a:ext>
            </a:extLst>
          </p:cNvPr>
          <p:cNvSpPr/>
          <p:nvPr/>
        </p:nvSpPr>
        <p:spPr>
          <a:xfrm rot="-840000">
            <a:off x="854356" y="433985"/>
            <a:ext cx="4502727" cy="59673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ruta 8">
            <a:extLst>
              <a:ext uri="{FF2B5EF4-FFF2-40B4-BE49-F238E27FC236}">
                <a16:creationId xmlns:a16="http://schemas.microsoft.com/office/drawing/2014/main" id="{3B3F6574-24E5-5B3F-32DB-0C98AC1CBDB3}"/>
              </a:ext>
            </a:extLst>
          </p:cNvPr>
          <p:cNvSpPr txBox="1"/>
          <p:nvPr/>
        </p:nvSpPr>
        <p:spPr>
          <a:xfrm>
            <a:off x="5108223" y="310444"/>
            <a:ext cx="637822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black"/>
                </a:solidFill>
                <a:effectLst/>
                <a:uLnTx/>
                <a:uFillTx/>
                <a:latin typeface="Arial"/>
                <a:ea typeface="+mn-ea"/>
                <a:cs typeface="Arial"/>
              </a:rPr>
              <a:t>Nyttor och potential - läkemedelsautomater</a:t>
            </a:r>
            <a:endParaRPr kumimoji="0" lang="sv-SE" sz="4400" b="1" i="0" u="none" strike="noStrike" kern="1200" cap="none" spc="0" normalizeH="0" baseline="0" noProof="0">
              <a:ln>
                <a:noFill/>
              </a:ln>
              <a:solidFill>
                <a:prstClr val="black"/>
              </a:solidFill>
              <a:effectLst/>
              <a:uLnTx/>
              <a:uFillTx/>
              <a:latin typeface="Arial"/>
              <a:ea typeface="+mn-ea"/>
              <a:cs typeface="+mn-cs"/>
            </a:endParaRPr>
          </a:p>
        </p:txBody>
      </p:sp>
      <p:pic>
        <p:nvPicPr>
          <p:cNvPr id="10" name="Bildobjekt 10">
            <a:extLst>
              <a:ext uri="{FF2B5EF4-FFF2-40B4-BE49-F238E27FC236}">
                <a16:creationId xmlns:a16="http://schemas.microsoft.com/office/drawing/2014/main" id="{C3C5A8C7-DECC-7B95-5742-6162EBF16C20}"/>
              </a:ext>
            </a:extLst>
          </p:cNvPr>
          <p:cNvPicPr>
            <a:picLocks noChangeAspect="1"/>
          </p:cNvPicPr>
          <p:nvPr/>
        </p:nvPicPr>
        <p:blipFill>
          <a:blip r:embed="rId4"/>
          <a:stretch>
            <a:fillRect/>
          </a:stretch>
        </p:blipFill>
        <p:spPr>
          <a:xfrm>
            <a:off x="4329290" y="3936220"/>
            <a:ext cx="2743200" cy="2259335"/>
          </a:xfrm>
          <a:prstGeom prst="rect">
            <a:avLst/>
          </a:prstGeom>
        </p:spPr>
      </p:pic>
      <p:sp>
        <p:nvSpPr>
          <p:cNvPr id="11" name="textruta 10">
            <a:extLst>
              <a:ext uri="{FF2B5EF4-FFF2-40B4-BE49-F238E27FC236}">
                <a16:creationId xmlns:a16="http://schemas.microsoft.com/office/drawing/2014/main" id="{78769172-33B1-2E9F-56D3-691E81B918CA}"/>
              </a:ext>
            </a:extLst>
          </p:cNvPr>
          <p:cNvSpPr txBox="1"/>
          <p:nvPr/>
        </p:nvSpPr>
        <p:spPr>
          <a:xfrm>
            <a:off x="6180665" y="1919111"/>
            <a:ext cx="555977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Pilotområdet, ett av sex hemtjänstområden</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Nationell jämförelse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Målbild</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Den enskildes självständighet</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Trygghet</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Ökad kvalitet &amp; patientsäkerhet</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Reducerad miljöpåverkan</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Effektivisera verksamheten genom att minska behov av fysiska besök (tid för besök &amp; minskad körtid)</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endParaRPr kumimoji="0" lang="sv-SE" sz="18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endParaRPr kumimoji="0" lang="sv-SE"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288261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 5">
            <a:extLst>
              <a:ext uri="{FF2B5EF4-FFF2-40B4-BE49-F238E27FC236}">
                <a16:creationId xmlns:a16="http://schemas.microsoft.com/office/drawing/2014/main" id="{ED3DA7F3-7AE6-1D45-86C4-FAC037AEDCFD}"/>
              </a:ext>
            </a:extLst>
          </p:cNvPr>
          <p:cNvGraphicFramePr>
            <a:graphicFrameLocks noGrp="1"/>
          </p:cNvGraphicFramePr>
          <p:nvPr>
            <p:ph sz="half" idx="1"/>
          </p:nvPr>
        </p:nvGraphicFramePr>
        <p:xfrm>
          <a:off x="626724" y="160925"/>
          <a:ext cx="4456950" cy="5867613"/>
        </p:xfrm>
        <a:graphic>
          <a:graphicData uri="http://schemas.openxmlformats.org/drawingml/2006/table">
            <a:tbl>
              <a:tblPr firstRow="1" bandRow="1">
                <a:tableStyleId>{5C22544A-7EE6-4342-B048-85BDC9FD1C3A}</a:tableStyleId>
              </a:tblPr>
              <a:tblGrid>
                <a:gridCol w="3154166">
                  <a:extLst>
                    <a:ext uri="{9D8B030D-6E8A-4147-A177-3AD203B41FA5}">
                      <a16:colId xmlns:a16="http://schemas.microsoft.com/office/drawing/2014/main" val="868485646"/>
                    </a:ext>
                  </a:extLst>
                </a:gridCol>
                <a:gridCol w="1302784">
                  <a:extLst>
                    <a:ext uri="{9D8B030D-6E8A-4147-A177-3AD203B41FA5}">
                      <a16:colId xmlns:a16="http://schemas.microsoft.com/office/drawing/2014/main" val="2797377454"/>
                    </a:ext>
                  </a:extLst>
                </a:gridCol>
              </a:tblGrid>
              <a:tr h="443124">
                <a:tc>
                  <a:txBody>
                    <a:bodyPr/>
                    <a:lstStyle/>
                    <a:p>
                      <a:r>
                        <a:rPr lang="sv-SE" dirty="0"/>
                        <a:t>KRAMFORS Fakta</a:t>
                      </a:r>
                    </a:p>
                  </a:txBody>
                  <a:tcPr/>
                </a:tc>
                <a:tc>
                  <a:txBody>
                    <a:bodyPr/>
                    <a:lstStyle/>
                    <a:p>
                      <a:endParaRPr lang="sv-SE"/>
                    </a:p>
                  </a:txBody>
                  <a:tcPr/>
                </a:tc>
                <a:extLst>
                  <a:ext uri="{0D108BD9-81ED-4DB2-BD59-A6C34878D82A}">
                    <a16:rowId xmlns:a16="http://schemas.microsoft.com/office/drawing/2014/main" val="33497139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Antal invånare i hela kommunen</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17995</a:t>
                      </a:r>
                    </a:p>
                    <a:p>
                      <a:endParaRPr lang="sv-SE" dirty="0"/>
                    </a:p>
                  </a:txBody>
                  <a:tcPr/>
                </a:tc>
                <a:extLst>
                  <a:ext uri="{0D108BD9-81ED-4DB2-BD59-A6C34878D82A}">
                    <a16:rowId xmlns:a16="http://schemas.microsoft.com/office/drawing/2014/main" val="19974515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Andel personer över 65</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29.4 %</a:t>
                      </a:r>
                    </a:p>
                    <a:p>
                      <a:endParaRPr lang="sv-SE" dirty="0"/>
                    </a:p>
                  </a:txBody>
                  <a:tcPr/>
                </a:tc>
                <a:extLst>
                  <a:ext uri="{0D108BD9-81ED-4DB2-BD59-A6C34878D82A}">
                    <a16:rowId xmlns:a16="http://schemas.microsoft.com/office/drawing/2014/main" val="20361716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Andel personer över 80</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7.4 %</a:t>
                      </a:r>
                    </a:p>
                    <a:p>
                      <a:endParaRPr lang="sv-SE" dirty="0"/>
                    </a:p>
                  </a:txBody>
                  <a:tcPr/>
                </a:tc>
                <a:extLst>
                  <a:ext uri="{0D108BD9-81ED-4DB2-BD59-A6C34878D82A}">
                    <a16:rowId xmlns:a16="http://schemas.microsoft.com/office/drawing/2014/main" val="7231245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Antal med hemtjänstinsatser i kommunen</a:t>
                      </a:r>
                      <a:endParaRPr lang="sv-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dirty="0">
                          <a:solidFill>
                            <a:schemeClr val="tx1"/>
                          </a:solidFill>
                          <a:effectLst/>
                        </a:rPr>
                        <a:t>377</a:t>
                      </a:r>
                    </a:p>
                    <a:p>
                      <a:endParaRPr lang="sv-SE" dirty="0"/>
                    </a:p>
                  </a:txBody>
                  <a:tcPr/>
                </a:tc>
                <a:extLst>
                  <a:ext uri="{0D108BD9-81ED-4DB2-BD59-A6C34878D82A}">
                    <a16:rowId xmlns:a16="http://schemas.microsoft.com/office/drawing/2014/main" val="3302515704"/>
                  </a:ext>
                </a:extLst>
              </a:tr>
              <a:tr h="370840">
                <a:tc>
                  <a:txBody>
                    <a:bodyPr/>
                    <a:lstStyle/>
                    <a:p>
                      <a:pPr>
                        <a:lnSpc>
                          <a:spcPct val="107000"/>
                        </a:lnSpc>
                        <a:spcAft>
                          <a:spcPts val="800"/>
                        </a:spcAft>
                      </a:pPr>
                      <a:r>
                        <a:rPr lang="sv-SE" sz="2000" b="0" dirty="0">
                          <a:solidFill>
                            <a:schemeClr val="tx1"/>
                          </a:solidFill>
                          <a:effectLst/>
                        </a:rPr>
                        <a:t>Antal med hemtjänstinsatser i pilotområdet</a:t>
                      </a:r>
                    </a:p>
                  </a:txBody>
                  <a:tcPr marL="68580" marR="68580" marT="0" marB="0"/>
                </a:tc>
                <a:tc>
                  <a:txBody>
                    <a:bodyPr/>
                    <a:lstStyle/>
                    <a:p>
                      <a:pPr>
                        <a:lnSpc>
                          <a:spcPct val="107000"/>
                        </a:lnSpc>
                        <a:spcAft>
                          <a:spcPts val="800"/>
                        </a:spcAft>
                      </a:pPr>
                      <a:r>
                        <a:rPr lang="sv-SE" sz="2000" b="0" dirty="0">
                          <a:solidFill>
                            <a:schemeClr val="tx1"/>
                          </a:solidFill>
                          <a:effectLst/>
                        </a:rPr>
                        <a:t>47</a:t>
                      </a:r>
                    </a:p>
                  </a:txBody>
                  <a:tcPr marL="68580" marR="68580" marT="0" marB="0"/>
                </a:tc>
                <a:extLst>
                  <a:ext uri="{0D108BD9-81ED-4DB2-BD59-A6C34878D82A}">
                    <a16:rowId xmlns:a16="http://schemas.microsoft.com/office/drawing/2014/main" val="1728997995"/>
                  </a:ext>
                </a:extLst>
              </a:tr>
              <a:tr h="490543">
                <a:tc>
                  <a:txBody>
                    <a:bodyPr/>
                    <a:lstStyle/>
                    <a:p>
                      <a:pPr>
                        <a:lnSpc>
                          <a:spcPct val="107000"/>
                        </a:lnSpc>
                        <a:spcAft>
                          <a:spcPts val="800"/>
                        </a:spcAft>
                      </a:pPr>
                      <a:r>
                        <a:rPr lang="sv-SE" sz="2000" b="0" dirty="0">
                          <a:solidFill>
                            <a:schemeClr val="tx1"/>
                          </a:solidFill>
                          <a:effectLst/>
                        </a:rPr>
                        <a:t>Antal personer med behov av stöd av läkemedelstillförsel i pilotområdet (exkl. insulin)</a:t>
                      </a:r>
                    </a:p>
                  </a:txBody>
                  <a:tcPr marL="68580" marR="68580" marT="0" marB="0"/>
                </a:tc>
                <a:tc>
                  <a:txBody>
                    <a:bodyPr/>
                    <a:lstStyle/>
                    <a:p>
                      <a:pPr>
                        <a:lnSpc>
                          <a:spcPct val="107000"/>
                        </a:lnSpc>
                        <a:spcAft>
                          <a:spcPts val="800"/>
                        </a:spcAft>
                      </a:pPr>
                      <a:r>
                        <a:rPr lang="sv-SE" sz="2000" b="0" dirty="0">
                          <a:solidFill>
                            <a:schemeClr val="tx1"/>
                          </a:solidFill>
                          <a:effectLst/>
                        </a:rPr>
                        <a:t>25</a:t>
                      </a:r>
                    </a:p>
                  </a:txBody>
                  <a:tcPr marL="68580" marR="68580" marT="0" marB="0"/>
                </a:tc>
                <a:extLst>
                  <a:ext uri="{0D108BD9-81ED-4DB2-BD59-A6C34878D82A}">
                    <a16:rowId xmlns:a16="http://schemas.microsoft.com/office/drawing/2014/main" val="3763714052"/>
                  </a:ext>
                </a:extLst>
              </a:tr>
              <a:tr h="370840">
                <a:tc>
                  <a:txBody>
                    <a:bodyPr/>
                    <a:lstStyle/>
                    <a:p>
                      <a:pPr>
                        <a:lnSpc>
                          <a:spcPct val="107000"/>
                        </a:lnSpc>
                        <a:spcAft>
                          <a:spcPts val="800"/>
                        </a:spcAft>
                      </a:pPr>
                      <a:r>
                        <a:rPr lang="sv-SE" sz="2000" b="0" dirty="0">
                          <a:solidFill>
                            <a:schemeClr val="tx1"/>
                          </a:solidFill>
                          <a:effectLst/>
                        </a:rPr>
                        <a:t>Antal personer med läkemedelsautomat</a:t>
                      </a:r>
                    </a:p>
                  </a:txBody>
                  <a:tcPr marL="68580" marR="68580" marT="0" marB="0"/>
                </a:tc>
                <a:tc>
                  <a:txBody>
                    <a:bodyPr/>
                    <a:lstStyle/>
                    <a:p>
                      <a:pPr>
                        <a:lnSpc>
                          <a:spcPct val="107000"/>
                        </a:lnSpc>
                        <a:spcAft>
                          <a:spcPts val="800"/>
                        </a:spcAft>
                      </a:pPr>
                      <a:r>
                        <a:rPr lang="sv-SE" sz="2000" b="0" dirty="0">
                          <a:solidFill>
                            <a:schemeClr val="tx1"/>
                          </a:solidFill>
                          <a:effectLst/>
                        </a:rPr>
                        <a:t>18 (70%)</a:t>
                      </a:r>
                    </a:p>
                  </a:txBody>
                  <a:tcPr marL="68580" marR="68580" marT="0" marB="0"/>
                </a:tc>
                <a:extLst>
                  <a:ext uri="{0D108BD9-81ED-4DB2-BD59-A6C34878D82A}">
                    <a16:rowId xmlns:a16="http://schemas.microsoft.com/office/drawing/2014/main" val="3793498584"/>
                  </a:ext>
                </a:extLst>
              </a:tr>
            </a:tbl>
          </a:graphicData>
        </a:graphic>
      </p:graphicFrame>
      <p:graphicFrame>
        <p:nvGraphicFramePr>
          <p:cNvPr id="6" name="Tabell 6">
            <a:extLst>
              <a:ext uri="{FF2B5EF4-FFF2-40B4-BE49-F238E27FC236}">
                <a16:creationId xmlns:a16="http://schemas.microsoft.com/office/drawing/2014/main" id="{3495369E-9108-CC9C-0B1C-9DDC7FA54EDD}"/>
              </a:ext>
            </a:extLst>
          </p:cNvPr>
          <p:cNvGraphicFramePr>
            <a:graphicFrameLocks noGrp="1"/>
          </p:cNvGraphicFramePr>
          <p:nvPr>
            <p:ph sz="half" idx="2"/>
          </p:nvPr>
        </p:nvGraphicFramePr>
        <p:xfrm>
          <a:off x="5871574" y="160925"/>
          <a:ext cx="4714874" cy="5521055"/>
        </p:xfrm>
        <a:graphic>
          <a:graphicData uri="http://schemas.openxmlformats.org/drawingml/2006/table">
            <a:tbl>
              <a:tblPr firstRow="1" bandRow="1">
                <a:tableStyleId>{5C22544A-7EE6-4342-B048-85BDC9FD1C3A}</a:tableStyleId>
              </a:tblPr>
              <a:tblGrid>
                <a:gridCol w="3755311">
                  <a:extLst>
                    <a:ext uri="{9D8B030D-6E8A-4147-A177-3AD203B41FA5}">
                      <a16:colId xmlns:a16="http://schemas.microsoft.com/office/drawing/2014/main" val="1465025813"/>
                    </a:ext>
                  </a:extLst>
                </a:gridCol>
                <a:gridCol w="959563">
                  <a:extLst>
                    <a:ext uri="{9D8B030D-6E8A-4147-A177-3AD203B41FA5}">
                      <a16:colId xmlns:a16="http://schemas.microsoft.com/office/drawing/2014/main" val="2852709056"/>
                    </a:ext>
                  </a:extLst>
                </a:gridCol>
              </a:tblGrid>
              <a:tr h="566536">
                <a:tc>
                  <a:txBody>
                    <a:bodyPr/>
                    <a:lstStyle/>
                    <a:p>
                      <a:r>
                        <a:rPr lang="sv-SE" dirty="0"/>
                        <a:t>Beräknat resultat efter införande av läkemedelsautomater i pilotområdet</a:t>
                      </a:r>
                    </a:p>
                  </a:txBody>
                  <a:tcPr/>
                </a:tc>
                <a:tc>
                  <a:txBody>
                    <a:bodyPr/>
                    <a:lstStyle/>
                    <a:p>
                      <a:endParaRPr lang="sv-SE"/>
                    </a:p>
                  </a:txBody>
                  <a:tcPr/>
                </a:tc>
                <a:extLst>
                  <a:ext uri="{0D108BD9-81ED-4DB2-BD59-A6C34878D82A}">
                    <a16:rowId xmlns:a16="http://schemas.microsoft.com/office/drawing/2014/main" val="587146588"/>
                  </a:ext>
                </a:extLst>
              </a:tr>
              <a:tr h="945955">
                <a:tc>
                  <a:txBody>
                    <a:bodyPr/>
                    <a:lstStyle/>
                    <a:p>
                      <a:pPr>
                        <a:lnSpc>
                          <a:spcPct val="107000"/>
                        </a:lnSpc>
                        <a:spcAft>
                          <a:spcPts val="800"/>
                        </a:spcAft>
                      </a:pPr>
                      <a:r>
                        <a:rPr lang="sv-SE" sz="2000" b="0" dirty="0">
                          <a:solidFill>
                            <a:schemeClr val="tx1"/>
                          </a:solidFill>
                          <a:effectLst/>
                        </a:rPr>
                        <a:t>Andel besök som ersätts i förhållande till totala andelen besök</a:t>
                      </a:r>
                    </a:p>
                  </a:txBody>
                  <a:tcPr marL="68580" marR="68580" marT="0" marB="0"/>
                </a:tc>
                <a:tc>
                  <a:txBody>
                    <a:bodyPr/>
                    <a:lstStyle/>
                    <a:p>
                      <a:pPr>
                        <a:lnSpc>
                          <a:spcPct val="107000"/>
                        </a:lnSpc>
                        <a:spcAft>
                          <a:spcPts val="800"/>
                        </a:spcAft>
                      </a:pPr>
                      <a:r>
                        <a:rPr lang="sv-SE" sz="2000" b="0" dirty="0">
                          <a:solidFill>
                            <a:schemeClr val="tx1"/>
                          </a:solidFill>
                          <a:effectLst/>
                        </a:rPr>
                        <a:t>15 %</a:t>
                      </a:r>
                    </a:p>
                  </a:txBody>
                  <a:tcPr marL="68580" marR="68580" marT="0" marB="0"/>
                </a:tc>
                <a:extLst>
                  <a:ext uri="{0D108BD9-81ED-4DB2-BD59-A6C34878D82A}">
                    <a16:rowId xmlns:a16="http://schemas.microsoft.com/office/drawing/2014/main" val="565337243"/>
                  </a:ext>
                </a:extLst>
              </a:tr>
              <a:tr h="1090214">
                <a:tc>
                  <a:txBody>
                    <a:bodyPr/>
                    <a:lstStyle/>
                    <a:p>
                      <a:pPr>
                        <a:lnSpc>
                          <a:spcPct val="107000"/>
                        </a:lnSpc>
                        <a:spcAft>
                          <a:spcPts val="800"/>
                        </a:spcAft>
                      </a:pPr>
                      <a:r>
                        <a:rPr lang="sv-SE" sz="2000" b="0" dirty="0">
                          <a:solidFill>
                            <a:schemeClr val="tx1"/>
                          </a:solidFill>
                          <a:effectLst/>
                        </a:rPr>
                        <a:t>Antal körda km i snitt för varje läkemedelstillförsel (totalt - tur/retur)</a:t>
                      </a:r>
                    </a:p>
                  </a:txBody>
                  <a:tcPr marL="68580" marR="68580" marT="0" marB="0"/>
                </a:tc>
                <a:tc>
                  <a:txBody>
                    <a:bodyPr/>
                    <a:lstStyle/>
                    <a:p>
                      <a:pPr>
                        <a:lnSpc>
                          <a:spcPct val="107000"/>
                        </a:lnSpc>
                        <a:spcAft>
                          <a:spcPts val="800"/>
                        </a:spcAft>
                      </a:pPr>
                      <a:r>
                        <a:rPr lang="sv-SE" sz="2000" b="0" dirty="0">
                          <a:solidFill>
                            <a:schemeClr val="tx1"/>
                          </a:solidFill>
                          <a:effectLst/>
                        </a:rPr>
                        <a:t>14 km</a:t>
                      </a:r>
                    </a:p>
                  </a:txBody>
                  <a:tcPr marL="68580" marR="68580" marT="0" marB="0"/>
                </a:tc>
                <a:extLst>
                  <a:ext uri="{0D108BD9-81ED-4DB2-BD59-A6C34878D82A}">
                    <a16:rowId xmlns:a16="http://schemas.microsoft.com/office/drawing/2014/main" val="364841494"/>
                  </a:ext>
                </a:extLst>
              </a:tr>
              <a:tr h="619486">
                <a:tc>
                  <a:txBody>
                    <a:bodyPr/>
                    <a:lstStyle/>
                    <a:p>
                      <a:pPr>
                        <a:lnSpc>
                          <a:spcPct val="107000"/>
                        </a:lnSpc>
                        <a:spcAft>
                          <a:spcPts val="800"/>
                        </a:spcAft>
                      </a:pPr>
                      <a:r>
                        <a:rPr lang="sv-SE" sz="2000" b="0" dirty="0">
                          <a:solidFill>
                            <a:schemeClr val="tx1"/>
                          </a:solidFill>
                          <a:effectLst/>
                        </a:rPr>
                        <a:t>Antal min som frigörs för varje automat och besök gäller endast körtid och tid för fysiskt besök (20 min körtid +  5 min besök)</a:t>
                      </a:r>
                    </a:p>
                  </a:txBody>
                  <a:tcPr marL="68580" marR="68580" marT="0" marB="0"/>
                </a:tc>
                <a:tc>
                  <a:txBody>
                    <a:bodyPr/>
                    <a:lstStyle/>
                    <a:p>
                      <a:pPr>
                        <a:lnSpc>
                          <a:spcPct val="107000"/>
                        </a:lnSpc>
                        <a:spcAft>
                          <a:spcPts val="800"/>
                        </a:spcAft>
                      </a:pPr>
                      <a:r>
                        <a:rPr lang="sv-SE" sz="2000" b="0" dirty="0">
                          <a:solidFill>
                            <a:schemeClr val="tx1"/>
                          </a:solidFill>
                          <a:effectLst/>
                        </a:rPr>
                        <a:t>25 min</a:t>
                      </a:r>
                    </a:p>
                  </a:txBody>
                  <a:tcPr marL="68580" marR="68580" marT="0" marB="0"/>
                </a:tc>
                <a:extLst>
                  <a:ext uri="{0D108BD9-81ED-4DB2-BD59-A6C34878D82A}">
                    <a16:rowId xmlns:a16="http://schemas.microsoft.com/office/drawing/2014/main" val="1569625464"/>
                  </a:ext>
                </a:extLst>
              </a:tr>
              <a:tr h="619486">
                <a:tc>
                  <a:txBody>
                    <a:bodyPr/>
                    <a:lstStyle/>
                    <a:p>
                      <a:pPr>
                        <a:lnSpc>
                          <a:spcPct val="107000"/>
                        </a:lnSpc>
                        <a:spcAft>
                          <a:spcPts val="800"/>
                        </a:spcAft>
                      </a:pPr>
                      <a:r>
                        <a:rPr lang="sv-SE" sz="2000" b="0" dirty="0">
                          <a:solidFill>
                            <a:schemeClr val="tx1"/>
                          </a:solidFill>
                          <a:effectLst/>
                        </a:rPr>
                        <a:t>Antal besök som kan ersättas i snitt för varje läkemedelsautomat</a:t>
                      </a:r>
                    </a:p>
                  </a:txBody>
                  <a:tcPr marL="68580" marR="68580" marT="0" marB="0"/>
                </a:tc>
                <a:tc>
                  <a:txBody>
                    <a:bodyPr/>
                    <a:lstStyle/>
                    <a:p>
                      <a:pPr>
                        <a:lnSpc>
                          <a:spcPct val="107000"/>
                        </a:lnSpc>
                        <a:spcAft>
                          <a:spcPts val="800"/>
                        </a:spcAft>
                      </a:pPr>
                      <a:r>
                        <a:rPr lang="sv-SE" sz="2000" b="0" dirty="0">
                          <a:solidFill>
                            <a:schemeClr val="tx1"/>
                          </a:solidFill>
                          <a:effectLst/>
                        </a:rPr>
                        <a:t>1.55</a:t>
                      </a:r>
                    </a:p>
                  </a:txBody>
                  <a:tcPr marL="68580" marR="68580" marT="0" marB="0"/>
                </a:tc>
                <a:extLst>
                  <a:ext uri="{0D108BD9-81ED-4DB2-BD59-A6C34878D82A}">
                    <a16:rowId xmlns:a16="http://schemas.microsoft.com/office/drawing/2014/main" val="2263768053"/>
                  </a:ext>
                </a:extLst>
              </a:tr>
            </a:tbl>
          </a:graphicData>
        </a:graphic>
      </p:graphicFrame>
    </p:spTree>
    <p:extLst>
      <p:ext uri="{BB962C8B-B14F-4D97-AF65-F5344CB8AC3E}">
        <p14:creationId xmlns:p14="http://schemas.microsoft.com/office/powerpoint/2010/main" val="722346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2B3778C6-2C97-F95E-B956-9C42C731B1C9}"/>
              </a:ext>
            </a:extLst>
          </p:cNvPr>
          <p:cNvGraphicFramePr>
            <a:graphicFrameLocks noGrp="1"/>
          </p:cNvGraphicFramePr>
          <p:nvPr/>
        </p:nvGraphicFramePr>
        <p:xfrm>
          <a:off x="1119883" y="421240"/>
          <a:ext cx="10233061" cy="5609689"/>
        </p:xfrm>
        <a:graphic>
          <a:graphicData uri="http://schemas.openxmlformats.org/drawingml/2006/table">
            <a:tbl>
              <a:tblPr firstRow="1" firstCol="1" bandRow="1">
                <a:tableStyleId>{5C22544A-7EE6-4342-B048-85BDC9FD1C3A}</a:tableStyleId>
              </a:tblPr>
              <a:tblGrid>
                <a:gridCol w="8572328">
                  <a:extLst>
                    <a:ext uri="{9D8B030D-6E8A-4147-A177-3AD203B41FA5}">
                      <a16:colId xmlns:a16="http://schemas.microsoft.com/office/drawing/2014/main" val="134910204"/>
                    </a:ext>
                  </a:extLst>
                </a:gridCol>
                <a:gridCol w="1660733">
                  <a:extLst>
                    <a:ext uri="{9D8B030D-6E8A-4147-A177-3AD203B41FA5}">
                      <a16:colId xmlns:a16="http://schemas.microsoft.com/office/drawing/2014/main" val="1924879324"/>
                    </a:ext>
                  </a:extLst>
                </a:gridCol>
              </a:tblGrid>
              <a:tr h="609476">
                <a:tc>
                  <a:txBody>
                    <a:bodyPr/>
                    <a:lstStyle/>
                    <a:p>
                      <a:pPr algn="ctr">
                        <a:lnSpc>
                          <a:spcPct val="107000"/>
                        </a:lnSpc>
                        <a:spcAft>
                          <a:spcPts val="800"/>
                        </a:spcAft>
                      </a:pPr>
                      <a:r>
                        <a:rPr lang="sv-SE" sz="3200">
                          <a:solidFill>
                            <a:schemeClr val="tx1"/>
                          </a:solidFill>
                          <a:effectLst/>
                        </a:rPr>
                        <a:t>Nyttoeffekter</a:t>
                      </a:r>
                    </a:p>
                  </a:txBody>
                  <a:tcPr marL="68580" marR="68580" marT="0" marB="0">
                    <a:solidFill>
                      <a:schemeClr val="accent2"/>
                    </a:solidFill>
                  </a:tcPr>
                </a:tc>
                <a:tc>
                  <a:txBody>
                    <a:bodyPr/>
                    <a:lstStyle/>
                    <a:p>
                      <a:pPr algn="ctr">
                        <a:lnSpc>
                          <a:spcPct val="107000"/>
                        </a:lnSpc>
                        <a:spcAft>
                          <a:spcPts val="800"/>
                        </a:spcAft>
                      </a:pPr>
                      <a:endParaRPr lang="sv-SE" sz="2400">
                        <a:effectLst/>
                      </a:endParaRPr>
                    </a:p>
                  </a:txBody>
                  <a:tcPr marL="68580" marR="68580" marT="0" marB="0">
                    <a:solidFill>
                      <a:schemeClr val="accent2"/>
                    </a:solidFill>
                  </a:tcPr>
                </a:tc>
                <a:extLst>
                  <a:ext uri="{0D108BD9-81ED-4DB2-BD59-A6C34878D82A}">
                    <a16:rowId xmlns:a16="http://schemas.microsoft.com/office/drawing/2014/main" val="2500545717"/>
                  </a:ext>
                </a:extLst>
              </a:tr>
              <a:tr h="555698">
                <a:tc>
                  <a:txBody>
                    <a:bodyPr/>
                    <a:lstStyle/>
                    <a:p>
                      <a:pPr algn="l">
                        <a:lnSpc>
                          <a:spcPct val="107000"/>
                        </a:lnSpc>
                        <a:spcAft>
                          <a:spcPts val="800"/>
                        </a:spcAft>
                      </a:pPr>
                      <a:r>
                        <a:rPr lang="sv-SE" sz="2400">
                          <a:solidFill>
                            <a:schemeClr val="tx1"/>
                          </a:solidFill>
                          <a:effectLst/>
                        </a:rPr>
                        <a:t>Minskat antal besök/år</a:t>
                      </a:r>
                    </a:p>
                  </a:txBody>
                  <a:tcPr marL="68580" marR="68580" marT="0" marB="0">
                    <a:solidFill>
                      <a:schemeClr val="accent2"/>
                    </a:solidFill>
                  </a:tcPr>
                </a:tc>
                <a:tc>
                  <a:txBody>
                    <a:bodyPr/>
                    <a:lstStyle/>
                    <a:p>
                      <a:pPr algn="ctr">
                        <a:lnSpc>
                          <a:spcPct val="107000"/>
                        </a:lnSpc>
                        <a:spcAft>
                          <a:spcPts val="800"/>
                        </a:spcAft>
                      </a:pPr>
                      <a:r>
                        <a:rPr lang="sv-SE" sz="2400">
                          <a:effectLst/>
                        </a:rPr>
                        <a:t>10 183</a:t>
                      </a:r>
                    </a:p>
                  </a:txBody>
                  <a:tcPr marL="68580" marR="68580" marT="0" marB="0">
                    <a:solidFill>
                      <a:schemeClr val="accent2"/>
                    </a:solidFill>
                  </a:tcPr>
                </a:tc>
                <a:extLst>
                  <a:ext uri="{0D108BD9-81ED-4DB2-BD59-A6C34878D82A}">
                    <a16:rowId xmlns:a16="http://schemas.microsoft.com/office/drawing/2014/main" val="2724432616"/>
                  </a:ext>
                </a:extLst>
              </a:tr>
              <a:tr h="555698">
                <a:tc>
                  <a:txBody>
                    <a:bodyPr/>
                    <a:lstStyle/>
                    <a:p>
                      <a:pPr algn="l">
                        <a:lnSpc>
                          <a:spcPct val="107000"/>
                        </a:lnSpc>
                        <a:spcAft>
                          <a:spcPts val="800"/>
                        </a:spcAft>
                      </a:pPr>
                      <a:r>
                        <a:rPr lang="sv-SE" sz="2400">
                          <a:solidFill>
                            <a:schemeClr val="tx1"/>
                          </a:solidFill>
                          <a:effectLst/>
                        </a:rPr>
                        <a:t>Minskat antal körda mil/år</a:t>
                      </a:r>
                    </a:p>
                  </a:txBody>
                  <a:tcPr marL="68580" marR="68580" marT="0" marB="0">
                    <a:solidFill>
                      <a:schemeClr val="accent2"/>
                    </a:solidFill>
                  </a:tcPr>
                </a:tc>
                <a:tc>
                  <a:txBody>
                    <a:bodyPr/>
                    <a:lstStyle/>
                    <a:p>
                      <a:pPr algn="ctr">
                        <a:lnSpc>
                          <a:spcPct val="107000"/>
                        </a:lnSpc>
                        <a:spcAft>
                          <a:spcPts val="800"/>
                        </a:spcAft>
                      </a:pPr>
                      <a:r>
                        <a:rPr lang="sv-SE" sz="2400">
                          <a:effectLst/>
                        </a:rPr>
                        <a:t>14 308</a:t>
                      </a:r>
                    </a:p>
                  </a:txBody>
                  <a:tcPr marL="68580" marR="68580" marT="0" marB="0">
                    <a:solidFill>
                      <a:schemeClr val="accent2"/>
                    </a:solidFill>
                  </a:tcPr>
                </a:tc>
                <a:extLst>
                  <a:ext uri="{0D108BD9-81ED-4DB2-BD59-A6C34878D82A}">
                    <a16:rowId xmlns:a16="http://schemas.microsoft.com/office/drawing/2014/main" val="2916031614"/>
                  </a:ext>
                </a:extLst>
              </a:tr>
              <a:tr h="537773">
                <a:tc>
                  <a:txBody>
                    <a:bodyPr/>
                    <a:lstStyle/>
                    <a:p>
                      <a:pPr algn="l">
                        <a:lnSpc>
                          <a:spcPct val="107000"/>
                        </a:lnSpc>
                        <a:spcAft>
                          <a:spcPts val="800"/>
                        </a:spcAft>
                      </a:pPr>
                      <a:r>
                        <a:rPr lang="sv-SE" sz="2400">
                          <a:solidFill>
                            <a:schemeClr val="tx1"/>
                          </a:solidFill>
                          <a:effectLst/>
                        </a:rPr>
                        <a:t>Reducerad drivmedelsförbrukning i liter/år</a:t>
                      </a:r>
                    </a:p>
                  </a:txBody>
                  <a:tcPr marL="68580" marR="68580" marT="0" marB="0">
                    <a:solidFill>
                      <a:schemeClr val="accent2"/>
                    </a:solidFill>
                  </a:tcPr>
                </a:tc>
                <a:tc>
                  <a:txBody>
                    <a:bodyPr/>
                    <a:lstStyle/>
                    <a:p>
                      <a:pPr algn="ctr">
                        <a:lnSpc>
                          <a:spcPct val="107000"/>
                        </a:lnSpc>
                        <a:spcAft>
                          <a:spcPts val="800"/>
                        </a:spcAft>
                      </a:pPr>
                      <a:r>
                        <a:rPr lang="sv-SE" sz="2400">
                          <a:effectLst/>
                        </a:rPr>
                        <a:t>8584</a:t>
                      </a:r>
                    </a:p>
                  </a:txBody>
                  <a:tcPr marL="68580" marR="68580" marT="0" marB="0">
                    <a:solidFill>
                      <a:schemeClr val="accent2"/>
                    </a:solidFill>
                  </a:tcPr>
                </a:tc>
                <a:extLst>
                  <a:ext uri="{0D108BD9-81ED-4DB2-BD59-A6C34878D82A}">
                    <a16:rowId xmlns:a16="http://schemas.microsoft.com/office/drawing/2014/main" val="3369692985"/>
                  </a:ext>
                </a:extLst>
              </a:tr>
              <a:tr h="646562">
                <a:tc>
                  <a:txBody>
                    <a:bodyPr/>
                    <a:lstStyle/>
                    <a:p>
                      <a:pPr algn="l">
                        <a:lnSpc>
                          <a:spcPct val="107000"/>
                        </a:lnSpc>
                        <a:spcAft>
                          <a:spcPts val="800"/>
                        </a:spcAft>
                      </a:pPr>
                      <a:r>
                        <a:rPr lang="sv-SE" sz="2400">
                          <a:solidFill>
                            <a:schemeClr val="tx1"/>
                          </a:solidFill>
                          <a:effectLst/>
                        </a:rPr>
                        <a:t>Frigjord tid för USK (minskad körtid + ersatta besök) (i h)</a:t>
                      </a:r>
                    </a:p>
                  </a:txBody>
                  <a:tcPr marL="68580" marR="68580" marT="0" marB="0">
                    <a:solidFill>
                      <a:schemeClr val="accent2"/>
                    </a:solidFill>
                  </a:tcPr>
                </a:tc>
                <a:tc>
                  <a:txBody>
                    <a:bodyPr/>
                    <a:lstStyle/>
                    <a:p>
                      <a:pPr algn="ctr">
                        <a:lnSpc>
                          <a:spcPct val="107000"/>
                        </a:lnSpc>
                        <a:spcAft>
                          <a:spcPts val="800"/>
                        </a:spcAft>
                      </a:pPr>
                      <a:r>
                        <a:rPr lang="sv-SE" sz="2400">
                          <a:effectLst/>
                        </a:rPr>
                        <a:t>4242 </a:t>
                      </a:r>
                    </a:p>
                  </a:txBody>
                  <a:tcPr marL="68580" marR="68580" marT="0" marB="0">
                    <a:solidFill>
                      <a:schemeClr val="accent2"/>
                    </a:solidFill>
                  </a:tcPr>
                </a:tc>
                <a:extLst>
                  <a:ext uri="{0D108BD9-81ED-4DB2-BD59-A6C34878D82A}">
                    <a16:rowId xmlns:a16="http://schemas.microsoft.com/office/drawing/2014/main" val="1368302584"/>
                  </a:ext>
                </a:extLst>
              </a:tr>
              <a:tr h="573624">
                <a:tc>
                  <a:txBody>
                    <a:bodyPr/>
                    <a:lstStyle/>
                    <a:p>
                      <a:pPr algn="l">
                        <a:lnSpc>
                          <a:spcPct val="107000"/>
                        </a:lnSpc>
                        <a:spcAft>
                          <a:spcPts val="800"/>
                        </a:spcAft>
                      </a:pPr>
                      <a:r>
                        <a:rPr lang="sv-SE" sz="2400">
                          <a:solidFill>
                            <a:schemeClr val="tx1"/>
                          </a:solidFill>
                          <a:effectLst/>
                        </a:rPr>
                        <a:t>Frigjord tid kring läkemedelssignering USK (i h)</a:t>
                      </a:r>
                    </a:p>
                  </a:txBody>
                  <a:tcPr marL="68580" marR="68580" marT="0" marB="0">
                    <a:solidFill>
                      <a:schemeClr val="accent2"/>
                    </a:solidFill>
                  </a:tcPr>
                </a:tc>
                <a:tc>
                  <a:txBody>
                    <a:bodyPr/>
                    <a:lstStyle/>
                    <a:p>
                      <a:pPr algn="ctr">
                        <a:lnSpc>
                          <a:spcPct val="107000"/>
                        </a:lnSpc>
                        <a:spcAft>
                          <a:spcPts val="800"/>
                        </a:spcAft>
                      </a:pPr>
                      <a:r>
                        <a:rPr lang="sv-SE" sz="2400">
                          <a:effectLst/>
                        </a:rPr>
                        <a:t>600</a:t>
                      </a:r>
                    </a:p>
                  </a:txBody>
                  <a:tcPr marL="68580" marR="68580" marT="0" marB="0">
                    <a:solidFill>
                      <a:schemeClr val="accent2"/>
                    </a:solidFill>
                  </a:tcPr>
                </a:tc>
                <a:extLst>
                  <a:ext uri="{0D108BD9-81ED-4DB2-BD59-A6C34878D82A}">
                    <a16:rowId xmlns:a16="http://schemas.microsoft.com/office/drawing/2014/main" val="3845182663"/>
                  </a:ext>
                </a:extLst>
              </a:tr>
              <a:tr h="574259">
                <a:tc>
                  <a:txBody>
                    <a:bodyPr/>
                    <a:lstStyle/>
                    <a:p>
                      <a:pPr algn="l">
                        <a:lnSpc>
                          <a:spcPct val="107000"/>
                        </a:lnSpc>
                        <a:spcAft>
                          <a:spcPts val="800"/>
                        </a:spcAft>
                      </a:pPr>
                      <a:r>
                        <a:rPr lang="sv-SE" sz="2400" dirty="0">
                          <a:solidFill>
                            <a:schemeClr val="tx1"/>
                          </a:solidFill>
                          <a:effectLst/>
                        </a:rPr>
                        <a:t>Minskat behov kring läkemedelssignering SSK i h</a:t>
                      </a:r>
                    </a:p>
                  </a:txBody>
                  <a:tcPr marL="68580" marR="68580" marT="0" marB="0">
                    <a:solidFill>
                      <a:schemeClr val="accent2"/>
                    </a:solidFill>
                  </a:tcPr>
                </a:tc>
                <a:tc>
                  <a:txBody>
                    <a:bodyPr/>
                    <a:lstStyle/>
                    <a:p>
                      <a:pPr algn="ctr">
                        <a:lnSpc>
                          <a:spcPct val="107000"/>
                        </a:lnSpc>
                        <a:spcAft>
                          <a:spcPts val="800"/>
                        </a:spcAft>
                      </a:pPr>
                      <a:r>
                        <a:rPr lang="sv-SE" sz="2400" dirty="0">
                          <a:effectLst/>
                        </a:rPr>
                        <a:t>36 </a:t>
                      </a:r>
                    </a:p>
                  </a:txBody>
                  <a:tcPr marL="68580" marR="68580" marT="0" marB="0">
                    <a:solidFill>
                      <a:schemeClr val="accent2"/>
                    </a:solidFill>
                  </a:tcPr>
                </a:tc>
                <a:extLst>
                  <a:ext uri="{0D108BD9-81ED-4DB2-BD59-A6C34878D82A}">
                    <a16:rowId xmlns:a16="http://schemas.microsoft.com/office/drawing/2014/main" val="2517364867"/>
                  </a:ext>
                </a:extLst>
              </a:tr>
              <a:tr h="552756">
                <a:tc>
                  <a:txBody>
                    <a:bodyPr/>
                    <a:lstStyle/>
                    <a:p>
                      <a:pPr algn="l">
                        <a:lnSpc>
                          <a:spcPct val="107000"/>
                        </a:lnSpc>
                        <a:spcAft>
                          <a:spcPts val="800"/>
                        </a:spcAft>
                      </a:pPr>
                      <a:r>
                        <a:rPr lang="sv-SE" sz="2400" dirty="0">
                          <a:solidFill>
                            <a:schemeClr val="tx1"/>
                          </a:solidFill>
                          <a:effectLst/>
                        </a:rPr>
                        <a:t> Nettoeffekt/år årsarbetare</a:t>
                      </a:r>
                    </a:p>
                  </a:txBody>
                  <a:tcPr marL="68580" marR="68580" marT="0" marB="0">
                    <a:solidFill>
                      <a:schemeClr val="accent2"/>
                    </a:solidFill>
                  </a:tcPr>
                </a:tc>
                <a:tc>
                  <a:txBody>
                    <a:bodyPr/>
                    <a:lstStyle/>
                    <a:p>
                      <a:pPr algn="ctr">
                        <a:lnSpc>
                          <a:spcPct val="107000"/>
                        </a:lnSpc>
                        <a:spcAft>
                          <a:spcPts val="800"/>
                        </a:spcAft>
                      </a:pPr>
                      <a:r>
                        <a:rPr lang="sv-SE" sz="2400" dirty="0">
                          <a:effectLst/>
                        </a:rPr>
                        <a:t>1,8</a:t>
                      </a:r>
                    </a:p>
                  </a:txBody>
                  <a:tcPr marL="68580" marR="68580" marT="0" marB="0">
                    <a:solidFill>
                      <a:schemeClr val="accent2"/>
                    </a:solidFill>
                  </a:tcPr>
                </a:tc>
                <a:extLst>
                  <a:ext uri="{0D108BD9-81ED-4DB2-BD59-A6C34878D82A}">
                    <a16:rowId xmlns:a16="http://schemas.microsoft.com/office/drawing/2014/main" val="1537724598"/>
                  </a:ext>
                </a:extLst>
              </a:tr>
              <a:tr h="1003843">
                <a:tc>
                  <a:txBody>
                    <a:bodyPr/>
                    <a:lstStyle/>
                    <a:p>
                      <a:pPr algn="l">
                        <a:lnSpc>
                          <a:spcPct val="107000"/>
                        </a:lnSpc>
                        <a:spcAft>
                          <a:spcPts val="800"/>
                        </a:spcAft>
                      </a:pPr>
                      <a:r>
                        <a:rPr lang="sv-SE" sz="2400" dirty="0">
                          <a:solidFill>
                            <a:schemeClr val="tx1"/>
                          </a:solidFill>
                          <a:effectLst/>
                        </a:rPr>
                        <a:t>Ekonomisk effekt/år</a:t>
                      </a:r>
                    </a:p>
                  </a:txBody>
                  <a:tcPr marL="68580" marR="68580" marT="0" marB="0">
                    <a:solidFill>
                      <a:schemeClr val="accent2"/>
                    </a:solidFill>
                  </a:tcPr>
                </a:tc>
                <a:tc>
                  <a:txBody>
                    <a:bodyPr/>
                    <a:lstStyle/>
                    <a:p>
                      <a:pPr algn="ctr">
                        <a:lnSpc>
                          <a:spcPct val="107000"/>
                        </a:lnSpc>
                        <a:spcAft>
                          <a:spcPts val="800"/>
                        </a:spcAft>
                      </a:pPr>
                      <a:r>
                        <a:rPr lang="sv-SE" sz="2400" dirty="0">
                          <a:effectLst/>
                        </a:rPr>
                        <a:t>0,92 Mkr</a:t>
                      </a:r>
                    </a:p>
                  </a:txBody>
                  <a:tcPr marL="68580" marR="68580" marT="0" marB="0">
                    <a:solidFill>
                      <a:schemeClr val="accent2"/>
                    </a:solidFill>
                  </a:tcPr>
                </a:tc>
                <a:extLst>
                  <a:ext uri="{0D108BD9-81ED-4DB2-BD59-A6C34878D82A}">
                    <a16:rowId xmlns:a16="http://schemas.microsoft.com/office/drawing/2014/main" val="4278392285"/>
                  </a:ext>
                </a:extLst>
              </a:tr>
            </a:tbl>
          </a:graphicData>
        </a:graphic>
      </p:graphicFrame>
    </p:spTree>
    <p:extLst>
      <p:ext uri="{BB962C8B-B14F-4D97-AF65-F5344CB8AC3E}">
        <p14:creationId xmlns:p14="http://schemas.microsoft.com/office/powerpoint/2010/main" val="934716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E36CA-01DA-4CA6-9CC4-E55C39244911}"/>
              </a:ext>
            </a:extLst>
          </p:cNvPr>
          <p:cNvSpPr>
            <a:spLocks noGrp="1"/>
          </p:cNvSpPr>
          <p:nvPr>
            <p:ph type="title"/>
          </p:nvPr>
        </p:nvSpPr>
        <p:spPr/>
        <p:txBody>
          <a:bodyPr/>
          <a:lstStyle/>
          <a:p>
            <a:r>
              <a:rPr lang="sv-SE" sz="4400" dirty="0"/>
              <a:t>Framgångsfaktorer</a:t>
            </a:r>
            <a:r>
              <a:rPr lang="sv-SE" sz="4000" dirty="0"/>
              <a:t/>
            </a:r>
            <a:br>
              <a:rPr lang="sv-SE" sz="4000" dirty="0"/>
            </a:br>
            <a:r>
              <a:rPr lang="sv-SE" sz="4000" dirty="0"/>
              <a:t/>
            </a:r>
            <a:br>
              <a:rPr lang="sv-SE" sz="4000" dirty="0"/>
            </a:br>
            <a:endParaRPr lang="sv-SE" sz="3600" i="1" dirty="0"/>
          </a:p>
        </p:txBody>
      </p:sp>
    </p:spTree>
    <p:extLst>
      <p:ext uri="{BB962C8B-B14F-4D97-AF65-F5344CB8AC3E}">
        <p14:creationId xmlns:p14="http://schemas.microsoft.com/office/powerpoint/2010/main" val="225733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46583E-FC2B-498D-B6D9-AE932F934A01}"/>
              </a:ext>
            </a:extLst>
          </p:cNvPr>
          <p:cNvSpPr>
            <a:spLocks noGrp="1"/>
          </p:cNvSpPr>
          <p:nvPr>
            <p:ph type="ctrTitle"/>
          </p:nvPr>
        </p:nvSpPr>
        <p:spPr>
          <a:xfrm>
            <a:off x="736993" y="2567826"/>
            <a:ext cx="5364076" cy="2900975"/>
          </a:xfrm>
        </p:spPr>
        <p:txBody>
          <a:bodyPr/>
          <a:lstStyle/>
          <a:p>
            <a:r>
              <a:rPr lang="sv-SE" dirty="0">
                <a:latin typeface="Franklin Gothic Medium"/>
              </a:rPr>
              <a:t>Göteborgsregionen -  mötesplats </a:t>
            </a:r>
            <a:r>
              <a:rPr lang="sv-SE" dirty="0"/>
              <a:t/>
            </a:r>
            <a:br>
              <a:rPr lang="sv-SE" dirty="0"/>
            </a:br>
            <a:r>
              <a:rPr lang="sv-SE" dirty="0">
                <a:latin typeface="Franklin Gothic Medium"/>
              </a:rPr>
              <a:t>för gemensamma satsningar</a:t>
            </a:r>
          </a:p>
        </p:txBody>
      </p:sp>
      <p:pic>
        <p:nvPicPr>
          <p:cNvPr id="37" name="Bildobjekt 36" descr="En bild som visar karta över Göteborgsregionen.">
            <a:extLst>
              <a:ext uri="{FF2B5EF4-FFF2-40B4-BE49-F238E27FC236}">
                <a16:creationId xmlns:a16="http://schemas.microsoft.com/office/drawing/2014/main" id="{95332BD2-EA5C-4CF9-8201-C072890B7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794" y="326571"/>
            <a:ext cx="3684606" cy="5310479"/>
          </a:xfrm>
          <a:prstGeom prst="rect">
            <a:avLst/>
          </a:prstGeom>
        </p:spPr>
      </p:pic>
    </p:spTree>
    <p:extLst>
      <p:ext uri="{BB962C8B-B14F-4D97-AF65-F5344CB8AC3E}">
        <p14:creationId xmlns:p14="http://schemas.microsoft.com/office/powerpoint/2010/main" val="2916300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objekt 26" descr="En bild som visar text, whiteboardtavla&#10;&#10;Automatiskt genererad beskrivning">
            <a:extLst>
              <a:ext uri="{FF2B5EF4-FFF2-40B4-BE49-F238E27FC236}">
                <a16:creationId xmlns:a16="http://schemas.microsoft.com/office/drawing/2014/main" id="{B3FE874D-E9D8-479A-853D-6CAF449835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456" b="94341" l="15055" r="86043">
                        <a14:foregroundMark x1="15055" y1="79224" x2="15055" y2="79224"/>
                        <a14:foregroundMark x1="83377" y1="94099" x2="83377" y2="94099"/>
                        <a14:foregroundMark x1="86043" y1="94341" x2="86043" y2="94341"/>
                        <a14:foregroundMark x1="52692" y1="94220" x2="52692" y2="94220"/>
                      </a14:backgroundRemoval>
                    </a14:imgEffect>
                  </a14:imgLayer>
                </a14:imgProps>
              </a:ext>
              <a:ext uri="{28A0092B-C50C-407E-A947-70E740481C1C}">
                <a14:useLocalDpi xmlns:a14="http://schemas.microsoft.com/office/drawing/2010/main" val="0"/>
              </a:ext>
            </a:extLst>
          </a:blip>
          <a:srcRect l="11069" t="76610" r="10551" b="4302"/>
          <a:stretch/>
        </p:blipFill>
        <p:spPr>
          <a:xfrm>
            <a:off x="449882" y="4966782"/>
            <a:ext cx="10555705" cy="1309088"/>
          </a:xfrm>
          <a:prstGeom prst="rect">
            <a:avLst/>
          </a:prstGeom>
        </p:spPr>
      </p:pic>
      <p:sp>
        <p:nvSpPr>
          <p:cNvPr id="36" name="Rektangel 35">
            <a:extLst>
              <a:ext uri="{FF2B5EF4-FFF2-40B4-BE49-F238E27FC236}">
                <a16:creationId xmlns:a16="http://schemas.microsoft.com/office/drawing/2014/main" id="{D874C276-C8D5-4A74-866B-CEC9D96BA66C}"/>
              </a:ext>
            </a:extLst>
          </p:cNvPr>
          <p:cNvSpPr/>
          <p:nvPr/>
        </p:nvSpPr>
        <p:spPr>
          <a:xfrm>
            <a:off x="0" y="0"/>
            <a:ext cx="3752491"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a:ea typeface="+mn-lt"/>
                <a:cs typeface="Arial"/>
              </a:rPr>
              <a:t>LYCKAS MED VÄLFÄRDSTEKNIK </a:t>
            </a:r>
          </a:p>
        </p:txBody>
      </p:sp>
      <p:grpSp>
        <p:nvGrpSpPr>
          <p:cNvPr id="19" name="Grupp 18">
            <a:extLst>
              <a:ext uri="{FF2B5EF4-FFF2-40B4-BE49-F238E27FC236}">
                <a16:creationId xmlns:a16="http://schemas.microsoft.com/office/drawing/2014/main" id="{D7C76BEE-11EF-43E5-9BCF-5573163C8CE4}"/>
              </a:ext>
            </a:extLst>
          </p:cNvPr>
          <p:cNvGrpSpPr>
            <a:grpSpLocks noChangeAspect="1"/>
          </p:cNvGrpSpPr>
          <p:nvPr/>
        </p:nvGrpSpPr>
        <p:grpSpPr>
          <a:xfrm>
            <a:off x="6648265" y="1244530"/>
            <a:ext cx="4540815" cy="4716000"/>
            <a:chOff x="6433104" y="535497"/>
            <a:chExt cx="4873275" cy="5061284"/>
          </a:xfrm>
        </p:grpSpPr>
        <p:sp>
          <p:nvSpPr>
            <p:cNvPr id="20" name="Rektangel: rundade hörn 19">
              <a:extLst>
                <a:ext uri="{FF2B5EF4-FFF2-40B4-BE49-F238E27FC236}">
                  <a16:creationId xmlns:a16="http://schemas.microsoft.com/office/drawing/2014/main" id="{BBCFD763-736C-4ECC-BD20-A9CF69C5C1EE}"/>
                </a:ext>
              </a:extLst>
            </p:cNvPr>
            <p:cNvSpPr/>
            <p:nvPr/>
          </p:nvSpPr>
          <p:spPr>
            <a:xfrm>
              <a:off x="6433104" y="535497"/>
              <a:ext cx="4873275" cy="5061284"/>
            </a:xfrm>
            <a:prstGeom prst="roundRect">
              <a:avLst/>
            </a:prstGeom>
            <a:solidFill>
              <a:srgbClr val="FFBE0A">
                <a:alpha val="2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Bildobjekt 21">
              <a:extLst>
                <a:ext uri="{FF2B5EF4-FFF2-40B4-BE49-F238E27FC236}">
                  <a16:creationId xmlns:a16="http://schemas.microsoft.com/office/drawing/2014/main" id="{4161D749-3C50-4AF6-8469-BD29137784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04753" y="1197559"/>
              <a:ext cx="754792" cy="1260000"/>
            </a:xfrm>
            <a:prstGeom prst="roundRect">
              <a:avLst>
                <a:gd name="adj" fmla="val 16667"/>
              </a:avLst>
            </a:prstGeom>
            <a:ln>
              <a:noFill/>
            </a:ln>
            <a:effectLst>
              <a:outerShdw blurRad="76200" dist="38100" dir="7800000" algn="tl" rotWithShape="0">
                <a:srgbClr val="000000">
                  <a:alpha val="40000"/>
                </a:srgbClr>
              </a:outerShdw>
            </a:effectLst>
          </p:spPr>
        </p:pic>
        <p:pic>
          <p:nvPicPr>
            <p:cNvPr id="23" name="Bildobjekt 22">
              <a:extLst>
                <a:ext uri="{FF2B5EF4-FFF2-40B4-BE49-F238E27FC236}">
                  <a16:creationId xmlns:a16="http://schemas.microsoft.com/office/drawing/2014/main" id="{F3D4A424-ED3B-4C78-8411-F4531BC36F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78956" y="3922468"/>
              <a:ext cx="1329116" cy="1260000"/>
            </a:xfrm>
            <a:prstGeom prst="rect">
              <a:avLst/>
            </a:prstGeom>
          </p:spPr>
        </p:pic>
        <p:pic>
          <p:nvPicPr>
            <p:cNvPr id="24" name="Bildobjekt 23" descr="En bild som visar text, elektronik&#10;&#10;Automatiskt genererad beskrivning">
              <a:extLst>
                <a:ext uri="{FF2B5EF4-FFF2-40B4-BE49-F238E27FC236}">
                  <a16:creationId xmlns:a16="http://schemas.microsoft.com/office/drawing/2014/main" id="{D50C56AA-E3BC-4132-9AE9-64378006F8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30351" y="3221509"/>
              <a:ext cx="1002627" cy="1260000"/>
            </a:xfrm>
            <a:prstGeom prst="rect">
              <a:avLst/>
            </a:prstGeom>
          </p:spPr>
        </p:pic>
        <p:pic>
          <p:nvPicPr>
            <p:cNvPr id="25" name="Bildobjekt 24" descr="En bild som visar elektronik, spel, styrenhet&#10;&#10;Automatiskt genererad beskrivning">
              <a:extLst>
                <a:ext uri="{FF2B5EF4-FFF2-40B4-BE49-F238E27FC236}">
                  <a16:creationId xmlns:a16="http://schemas.microsoft.com/office/drawing/2014/main" id="{0635497B-CDF1-4BDD-B51B-ECF94319C5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53350" y="631219"/>
              <a:ext cx="1040880" cy="1260000"/>
            </a:xfrm>
            <a:prstGeom prst="rect">
              <a:avLst/>
            </a:prstGeom>
          </p:spPr>
        </p:pic>
        <p:pic>
          <p:nvPicPr>
            <p:cNvPr id="26" name="Bildobjekt 25">
              <a:extLst>
                <a:ext uri="{FF2B5EF4-FFF2-40B4-BE49-F238E27FC236}">
                  <a16:creationId xmlns:a16="http://schemas.microsoft.com/office/drawing/2014/main" id="{D3EBB845-EDCE-4D2F-A76C-3F01315DE6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98283" y="3218533"/>
              <a:ext cx="1124848" cy="1260000"/>
            </a:xfrm>
            <a:prstGeom prst="rect">
              <a:avLst/>
            </a:prstGeom>
          </p:spPr>
        </p:pic>
        <p:pic>
          <p:nvPicPr>
            <p:cNvPr id="37" name="Bildobjekt 36">
              <a:extLst>
                <a:ext uri="{FF2B5EF4-FFF2-40B4-BE49-F238E27FC236}">
                  <a16:creationId xmlns:a16="http://schemas.microsoft.com/office/drawing/2014/main" id="{FE2436B4-B0F8-461E-9FE9-7F8FB2F7C51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93557" y="2134265"/>
              <a:ext cx="1164362" cy="1260000"/>
            </a:xfrm>
            <a:prstGeom prst="rect">
              <a:avLst/>
            </a:prstGeom>
          </p:spPr>
        </p:pic>
        <p:sp>
          <p:nvSpPr>
            <p:cNvPr id="39" name="textruta 38">
              <a:extLst>
                <a:ext uri="{FF2B5EF4-FFF2-40B4-BE49-F238E27FC236}">
                  <a16:creationId xmlns:a16="http://schemas.microsoft.com/office/drawing/2014/main" id="{D7811C51-E433-4570-B94E-8CBE2CADC08A}"/>
                </a:ext>
              </a:extLst>
            </p:cNvPr>
            <p:cNvSpPr txBox="1"/>
            <p:nvPr/>
          </p:nvSpPr>
          <p:spPr>
            <a:xfrm>
              <a:off x="6438847" y="2293928"/>
              <a:ext cx="1651898" cy="3303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Social a</a:t>
              </a:r>
              <a:r>
                <a:rPr kumimoji="0" lang="sv-SE" sz="1400" b="0" i="0" u="none" strike="noStrike" kern="1200" cap="none" spc="0" normalizeH="0" baseline="0" noProof="0" err="1">
                  <a:ln>
                    <a:noFill/>
                  </a:ln>
                  <a:solidFill>
                    <a:srgbClr val="E6460A"/>
                  </a:solidFill>
                  <a:effectLst/>
                  <a:uLnTx/>
                  <a:uFillTx/>
                  <a:latin typeface="Arial"/>
                  <a:ea typeface="+mn-ea"/>
                  <a:cs typeface="+mn-cs"/>
                </a:rPr>
                <a:t>ktivering</a:t>
              </a:r>
              <a:r>
                <a:rPr kumimoji="0" lang="sv-SE" sz="1400" b="0" i="0" u="none" strike="noStrike" kern="1200" cap="none" spc="0" normalizeH="0" baseline="0" noProof="0">
                  <a:ln>
                    <a:noFill/>
                  </a:ln>
                  <a:solidFill>
                    <a:srgbClr val="E6460A"/>
                  </a:solidFill>
                  <a:effectLst/>
                  <a:uLnTx/>
                  <a:uFillTx/>
                  <a:latin typeface="Arial"/>
                  <a:ea typeface="+mn-ea"/>
                  <a:cs typeface="+mn-cs"/>
                </a:rPr>
                <a:t> </a:t>
              </a:r>
            </a:p>
          </p:txBody>
        </p:sp>
        <p:sp>
          <p:nvSpPr>
            <p:cNvPr id="40" name="textruta 39">
              <a:extLst>
                <a:ext uri="{FF2B5EF4-FFF2-40B4-BE49-F238E27FC236}">
                  <a16:creationId xmlns:a16="http://schemas.microsoft.com/office/drawing/2014/main" id="{6DCD2E38-1596-4047-AD9E-6225FA424EDF}"/>
                </a:ext>
              </a:extLst>
            </p:cNvPr>
            <p:cNvSpPr txBox="1"/>
            <p:nvPr/>
          </p:nvSpPr>
          <p:spPr>
            <a:xfrm>
              <a:off x="8278876" y="1827559"/>
              <a:ext cx="1181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 tillsyn</a:t>
              </a:r>
            </a:p>
          </p:txBody>
        </p:sp>
        <p:sp>
          <p:nvSpPr>
            <p:cNvPr id="41" name="textruta 40">
              <a:extLst>
                <a:ext uri="{FF2B5EF4-FFF2-40B4-BE49-F238E27FC236}">
                  <a16:creationId xmlns:a16="http://schemas.microsoft.com/office/drawing/2014/main" id="{E2A5EDD9-D4AD-4D2E-90BD-59DAFC97818D}"/>
                </a:ext>
              </a:extLst>
            </p:cNvPr>
            <p:cNvSpPr txBox="1"/>
            <p:nvPr/>
          </p:nvSpPr>
          <p:spPr>
            <a:xfrm>
              <a:off x="9955323" y="2523317"/>
              <a:ext cx="106150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 lås</a:t>
              </a:r>
            </a:p>
          </p:txBody>
        </p:sp>
        <p:sp>
          <p:nvSpPr>
            <p:cNvPr id="42" name="textruta 41">
              <a:extLst>
                <a:ext uri="{FF2B5EF4-FFF2-40B4-BE49-F238E27FC236}">
                  <a16:creationId xmlns:a16="http://schemas.microsoft.com/office/drawing/2014/main" id="{C73630E3-9145-4FFE-AC16-5C9EF0BCB01C}"/>
                </a:ext>
              </a:extLst>
            </p:cNvPr>
            <p:cNvSpPr txBox="1"/>
            <p:nvPr/>
          </p:nvSpPr>
          <p:spPr>
            <a:xfrm>
              <a:off x="8309366" y="3228377"/>
              <a:ext cx="126829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Mobila</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trygghetslarm</a:t>
              </a:r>
            </a:p>
          </p:txBody>
        </p:sp>
        <p:sp>
          <p:nvSpPr>
            <p:cNvPr id="43" name="textruta 42">
              <a:extLst>
                <a:ext uri="{FF2B5EF4-FFF2-40B4-BE49-F238E27FC236}">
                  <a16:creationId xmlns:a16="http://schemas.microsoft.com/office/drawing/2014/main" id="{678EDC48-5774-45F7-95C5-D9D9C4BA0EC4}"/>
                </a:ext>
              </a:extLst>
            </p:cNvPr>
            <p:cNvSpPr txBox="1"/>
            <p:nvPr/>
          </p:nvSpPr>
          <p:spPr>
            <a:xfrm>
              <a:off x="10132483" y="4284567"/>
              <a:ext cx="91082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signering</a:t>
              </a:r>
            </a:p>
          </p:txBody>
        </p:sp>
        <p:sp>
          <p:nvSpPr>
            <p:cNvPr id="44" name="textruta 43">
              <a:extLst>
                <a:ext uri="{FF2B5EF4-FFF2-40B4-BE49-F238E27FC236}">
                  <a16:creationId xmlns:a16="http://schemas.microsoft.com/office/drawing/2014/main" id="{3EC3B03D-1363-4100-8D8D-8AE216351486}"/>
                </a:ext>
              </a:extLst>
            </p:cNvPr>
            <p:cNvSpPr txBox="1"/>
            <p:nvPr/>
          </p:nvSpPr>
          <p:spPr>
            <a:xfrm>
              <a:off x="7907051" y="5075317"/>
              <a:ext cx="227337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Automatiserade processer</a:t>
              </a:r>
            </a:p>
          </p:txBody>
        </p:sp>
        <p:sp>
          <p:nvSpPr>
            <p:cNvPr id="45" name="textruta 44">
              <a:extLst>
                <a:ext uri="{FF2B5EF4-FFF2-40B4-BE49-F238E27FC236}">
                  <a16:creationId xmlns:a16="http://schemas.microsoft.com/office/drawing/2014/main" id="{151F05D2-526E-4EA6-852D-70F6AFC5181B}"/>
                </a:ext>
              </a:extLst>
            </p:cNvPr>
            <p:cNvSpPr txBox="1"/>
            <p:nvPr/>
          </p:nvSpPr>
          <p:spPr>
            <a:xfrm>
              <a:off x="6672020" y="4405013"/>
              <a:ext cx="1297502" cy="5615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Läkemedels-</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automat</a:t>
              </a:r>
            </a:p>
          </p:txBody>
        </p:sp>
      </p:grpSp>
      <p:pic>
        <p:nvPicPr>
          <p:cNvPr id="3" name="Bildobjekt 2">
            <a:extLst>
              <a:ext uri="{FF2B5EF4-FFF2-40B4-BE49-F238E27FC236}">
                <a16:creationId xmlns:a16="http://schemas.microsoft.com/office/drawing/2014/main" id="{9AB2D1E2-7024-2BFF-9E50-950F710E884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95353" y="1861426"/>
            <a:ext cx="1309205" cy="872803"/>
          </a:xfrm>
          <a:prstGeom prst="rect">
            <a:avLst/>
          </a:prstGeom>
        </p:spPr>
      </p:pic>
    </p:spTree>
    <p:extLst>
      <p:ext uri="{BB962C8B-B14F-4D97-AF65-F5344CB8AC3E}">
        <p14:creationId xmlns:p14="http://schemas.microsoft.com/office/powerpoint/2010/main" val="2455817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15807024-3AD6-413F-87F4-4EEB9E136D9B}"/>
              </a:ext>
            </a:extLst>
          </p:cNvPr>
          <p:cNvSpPr/>
          <p:nvPr/>
        </p:nvSpPr>
        <p:spPr>
          <a:xfrm>
            <a:off x="0" y="0"/>
            <a:ext cx="3752491"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a:ea typeface="+mn-lt"/>
                <a:cs typeface="Arial"/>
              </a:rPr>
              <a:t>LYCKAS MED VÄLFÄRDSTEKNIK </a:t>
            </a:r>
          </a:p>
        </p:txBody>
      </p:sp>
      <p:pic>
        <p:nvPicPr>
          <p:cNvPr id="27" name="Bildobjekt 26" descr="En bild som visar text, whiteboardtavla&#10;&#10;Automatiskt genererad beskrivning">
            <a:extLst>
              <a:ext uri="{FF2B5EF4-FFF2-40B4-BE49-F238E27FC236}">
                <a16:creationId xmlns:a16="http://schemas.microsoft.com/office/drawing/2014/main" id="{B3FE874D-E9D8-479A-853D-6CAF4498352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9882" y="5434468"/>
            <a:ext cx="10555705" cy="841402"/>
          </a:xfrm>
          <a:prstGeom prst="rect">
            <a:avLst/>
          </a:prstGeom>
        </p:spPr>
      </p:pic>
      <p:sp>
        <p:nvSpPr>
          <p:cNvPr id="23" name="Rektangel: rundade hörn 22">
            <a:extLst>
              <a:ext uri="{FF2B5EF4-FFF2-40B4-BE49-F238E27FC236}">
                <a16:creationId xmlns:a16="http://schemas.microsoft.com/office/drawing/2014/main" id="{CEC834F2-6FDC-4DCC-96FE-97C2CC9E9815}"/>
              </a:ext>
            </a:extLst>
          </p:cNvPr>
          <p:cNvSpPr/>
          <p:nvPr/>
        </p:nvSpPr>
        <p:spPr>
          <a:xfrm>
            <a:off x="235397" y="819113"/>
            <a:ext cx="4540821" cy="4716000"/>
          </a:xfrm>
          <a:prstGeom prst="roundRect">
            <a:avLst/>
          </a:prstGeom>
          <a:solidFill>
            <a:srgbClr val="FFBE0A">
              <a:alpha val="2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Bildobjekt 13">
            <a:extLst>
              <a:ext uri="{FF2B5EF4-FFF2-40B4-BE49-F238E27FC236}">
                <a16:creationId xmlns:a16="http://schemas.microsoft.com/office/drawing/2014/main" id="{A360DBCA-6FC8-4926-BC5E-661112D3A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520" y="2154851"/>
            <a:ext cx="1695024" cy="1643659"/>
          </a:xfrm>
          <a:prstGeom prst="rect">
            <a:avLst/>
          </a:prstGeom>
        </p:spPr>
      </p:pic>
      <p:pic>
        <p:nvPicPr>
          <p:cNvPr id="16" name="Bildobjekt 15">
            <a:extLst>
              <a:ext uri="{FF2B5EF4-FFF2-40B4-BE49-F238E27FC236}">
                <a16:creationId xmlns:a16="http://schemas.microsoft.com/office/drawing/2014/main" id="{5F5125E3-0ACC-45D7-A98C-A0D5ABE2D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783" y="3798510"/>
            <a:ext cx="1695024" cy="1643659"/>
          </a:xfrm>
          <a:prstGeom prst="rect">
            <a:avLst/>
          </a:prstGeom>
        </p:spPr>
      </p:pic>
      <p:pic>
        <p:nvPicPr>
          <p:cNvPr id="18" name="Bildobjekt 17">
            <a:extLst>
              <a:ext uri="{FF2B5EF4-FFF2-40B4-BE49-F238E27FC236}">
                <a16:creationId xmlns:a16="http://schemas.microsoft.com/office/drawing/2014/main" id="{7B6D2813-39E8-4E2D-B347-2036A820A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6503">
            <a:off x="158533" y="2822720"/>
            <a:ext cx="1695024" cy="1643659"/>
          </a:xfrm>
          <a:prstGeom prst="rect">
            <a:avLst/>
          </a:prstGeom>
        </p:spPr>
      </p:pic>
      <p:pic>
        <p:nvPicPr>
          <p:cNvPr id="20" name="Bildobjekt 19">
            <a:extLst>
              <a:ext uri="{FF2B5EF4-FFF2-40B4-BE49-F238E27FC236}">
                <a16:creationId xmlns:a16="http://schemas.microsoft.com/office/drawing/2014/main" id="{2E07DEA2-B0D5-4FEC-B148-A679952C4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8768" y="3458201"/>
            <a:ext cx="1792584" cy="1738262"/>
          </a:xfrm>
          <a:prstGeom prst="rect">
            <a:avLst/>
          </a:prstGeom>
        </p:spPr>
      </p:pic>
      <p:pic>
        <p:nvPicPr>
          <p:cNvPr id="22" name="Bildobjekt 21">
            <a:extLst>
              <a:ext uri="{FF2B5EF4-FFF2-40B4-BE49-F238E27FC236}">
                <a16:creationId xmlns:a16="http://schemas.microsoft.com/office/drawing/2014/main" id="{55078FB6-7DCE-4B22-B5DF-06B061563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8086" y="819113"/>
            <a:ext cx="1695024" cy="1643659"/>
          </a:xfrm>
          <a:prstGeom prst="rect">
            <a:avLst/>
          </a:prstGeom>
        </p:spPr>
      </p:pic>
      <p:pic>
        <p:nvPicPr>
          <p:cNvPr id="24" name="Bildobjekt 23" descr="En bild som visar text, hjul, redskap&#10;&#10;Automatiskt genererad beskrivning">
            <a:extLst>
              <a:ext uri="{FF2B5EF4-FFF2-40B4-BE49-F238E27FC236}">
                <a16:creationId xmlns:a16="http://schemas.microsoft.com/office/drawing/2014/main" id="{E00B0C16-E94F-46C3-AD24-05AF7C3AD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1194" y="2457583"/>
            <a:ext cx="1695024" cy="1643659"/>
          </a:xfrm>
          <a:prstGeom prst="rect">
            <a:avLst/>
          </a:prstGeom>
        </p:spPr>
      </p:pic>
      <p:pic>
        <p:nvPicPr>
          <p:cNvPr id="26" name="Bildobjekt 25">
            <a:extLst>
              <a:ext uri="{FF2B5EF4-FFF2-40B4-BE49-F238E27FC236}">
                <a16:creationId xmlns:a16="http://schemas.microsoft.com/office/drawing/2014/main" id="{10A05DB9-6E5C-4186-BE67-BA88B2E49C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098" y="1486983"/>
            <a:ext cx="1695024" cy="1643659"/>
          </a:xfrm>
          <a:prstGeom prst="rect">
            <a:avLst/>
          </a:prstGeom>
        </p:spPr>
      </p:pic>
      <p:sp>
        <p:nvSpPr>
          <p:cNvPr id="28" name="Rektangel: rundade hörn 27">
            <a:extLst>
              <a:ext uri="{FF2B5EF4-FFF2-40B4-BE49-F238E27FC236}">
                <a16:creationId xmlns:a16="http://schemas.microsoft.com/office/drawing/2014/main" id="{645F626D-7A76-4762-A908-3CFFCE01A25F}"/>
              </a:ext>
            </a:extLst>
          </p:cNvPr>
          <p:cNvSpPr/>
          <p:nvPr/>
        </p:nvSpPr>
        <p:spPr>
          <a:xfrm>
            <a:off x="6648265" y="838671"/>
            <a:ext cx="4540815" cy="4716000"/>
          </a:xfrm>
          <a:prstGeom prst="roundRect">
            <a:avLst/>
          </a:prstGeom>
          <a:solidFill>
            <a:srgbClr val="FFBE0A">
              <a:alpha val="2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Bildobjekt 4">
            <a:extLst>
              <a:ext uri="{FF2B5EF4-FFF2-40B4-BE49-F238E27FC236}">
                <a16:creationId xmlns:a16="http://schemas.microsoft.com/office/drawing/2014/main" id="{FAC9B62B-B4E0-4DD9-B805-8D8B37E9034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069430" y="1455567"/>
            <a:ext cx="703299" cy="1174042"/>
          </a:xfrm>
          <a:prstGeom prst="roundRect">
            <a:avLst>
              <a:gd name="adj" fmla="val 16667"/>
            </a:avLst>
          </a:prstGeom>
          <a:ln>
            <a:noFill/>
          </a:ln>
          <a:effectLst>
            <a:outerShdw blurRad="76200" dist="38100" dir="7800000" algn="tl" rotWithShape="0">
              <a:srgbClr val="000000">
                <a:alpha val="40000"/>
              </a:srgbClr>
            </a:outerShdw>
          </a:effectLst>
        </p:spPr>
      </p:pic>
      <p:pic>
        <p:nvPicPr>
          <p:cNvPr id="7" name="Bildobjekt 6">
            <a:extLst>
              <a:ext uri="{FF2B5EF4-FFF2-40B4-BE49-F238E27FC236}">
                <a16:creationId xmlns:a16="http://schemas.microsoft.com/office/drawing/2014/main" id="{79EE8ADA-A95B-4F6C-A34D-DFAD31052AC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8191" y="3994581"/>
            <a:ext cx="1238442" cy="1174042"/>
          </a:xfrm>
          <a:prstGeom prst="rect">
            <a:avLst/>
          </a:prstGeom>
        </p:spPr>
      </p:pic>
      <p:pic>
        <p:nvPicPr>
          <p:cNvPr id="9" name="Bildobjekt 8" descr="En bild som visar text, elektronik&#10;&#10;Automatiskt genererad beskrivning">
            <a:extLst>
              <a:ext uri="{FF2B5EF4-FFF2-40B4-BE49-F238E27FC236}">
                <a16:creationId xmlns:a16="http://schemas.microsoft.com/office/drawing/2014/main" id="{5CA39B26-97C4-493D-BCE7-52424B92C75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000104" y="3341442"/>
            <a:ext cx="934227" cy="1174042"/>
          </a:xfrm>
          <a:prstGeom prst="rect">
            <a:avLst/>
          </a:prstGeom>
        </p:spPr>
      </p:pic>
      <p:pic>
        <p:nvPicPr>
          <p:cNvPr id="11" name="Bildobjekt 10" descr="En bild som visar elektronik, spel, styrenhet&#10;&#10;Automatiskt genererad beskrivning">
            <a:extLst>
              <a:ext uri="{FF2B5EF4-FFF2-40B4-BE49-F238E27FC236}">
                <a16:creationId xmlns:a16="http://schemas.microsoft.com/office/drawing/2014/main" id="{F1D69C84-07BA-4F8F-8114-6B21A61457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344332" y="927863"/>
            <a:ext cx="969870" cy="1174042"/>
          </a:xfrm>
          <a:prstGeom prst="rect">
            <a:avLst/>
          </a:prstGeom>
        </p:spPr>
      </p:pic>
      <p:pic>
        <p:nvPicPr>
          <p:cNvPr id="13" name="Bildobjekt 12">
            <a:extLst>
              <a:ext uri="{FF2B5EF4-FFF2-40B4-BE49-F238E27FC236}">
                <a16:creationId xmlns:a16="http://schemas.microsoft.com/office/drawing/2014/main" id="{DBBCCA2B-8ACB-41D4-808C-2D3487EA4F0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895353" y="3338669"/>
            <a:ext cx="1048110" cy="1174042"/>
          </a:xfrm>
          <a:prstGeom prst="rect">
            <a:avLst/>
          </a:prstGeom>
        </p:spPr>
      </p:pic>
      <p:pic>
        <p:nvPicPr>
          <p:cNvPr id="17" name="Bildobjekt 16">
            <a:extLst>
              <a:ext uri="{FF2B5EF4-FFF2-40B4-BE49-F238E27FC236}">
                <a16:creationId xmlns:a16="http://schemas.microsoft.com/office/drawing/2014/main" id="{E516725E-14DF-4A53-84C1-8119A9962EE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568152" y="2328370"/>
            <a:ext cx="1084928" cy="1174042"/>
          </a:xfrm>
          <a:prstGeom prst="rect">
            <a:avLst/>
          </a:prstGeom>
        </p:spPr>
      </p:pic>
      <p:sp>
        <p:nvSpPr>
          <p:cNvPr id="29" name="textruta 28">
            <a:extLst>
              <a:ext uri="{FF2B5EF4-FFF2-40B4-BE49-F238E27FC236}">
                <a16:creationId xmlns:a16="http://schemas.microsoft.com/office/drawing/2014/main" id="{89D50437-BC03-4996-AAC7-39A93390C979}"/>
              </a:ext>
            </a:extLst>
          </p:cNvPr>
          <p:cNvSpPr txBox="1"/>
          <p:nvPr/>
        </p:nvSpPr>
        <p:spPr>
          <a:xfrm>
            <a:off x="6780944" y="2371647"/>
            <a:ext cx="15100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Social aktivering</a:t>
            </a:r>
          </a:p>
        </p:txBody>
      </p:sp>
      <p:sp>
        <p:nvSpPr>
          <p:cNvPr id="30" name="textruta 29">
            <a:extLst>
              <a:ext uri="{FF2B5EF4-FFF2-40B4-BE49-F238E27FC236}">
                <a16:creationId xmlns:a16="http://schemas.microsoft.com/office/drawing/2014/main" id="{E7153440-BC6B-4A8F-830A-509CE268B9F3}"/>
              </a:ext>
            </a:extLst>
          </p:cNvPr>
          <p:cNvSpPr txBox="1"/>
          <p:nvPr/>
        </p:nvSpPr>
        <p:spPr>
          <a:xfrm>
            <a:off x="8368116" y="2042588"/>
            <a:ext cx="1101115" cy="286780"/>
          </a:xfrm>
          <a:prstGeom prst="rect">
            <a:avLst/>
          </a:prstGeom>
          <a:noFill/>
          <a:ln w="28575">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 tillsyn</a:t>
            </a:r>
          </a:p>
        </p:txBody>
      </p:sp>
      <p:sp>
        <p:nvSpPr>
          <p:cNvPr id="31" name="textruta 30">
            <a:extLst>
              <a:ext uri="{FF2B5EF4-FFF2-40B4-BE49-F238E27FC236}">
                <a16:creationId xmlns:a16="http://schemas.microsoft.com/office/drawing/2014/main" id="{0E426E77-303E-4418-9BF9-F5FA8DACEE4E}"/>
              </a:ext>
            </a:extLst>
          </p:cNvPr>
          <p:cNvSpPr txBox="1"/>
          <p:nvPr/>
        </p:nvSpPr>
        <p:spPr>
          <a:xfrm>
            <a:off x="9930194" y="2690881"/>
            <a:ext cx="989092" cy="286780"/>
          </a:xfrm>
          <a:prstGeom prst="rect">
            <a:avLst/>
          </a:prstGeom>
          <a:noFill/>
          <a:ln w="28575">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 lås</a:t>
            </a:r>
          </a:p>
        </p:txBody>
      </p:sp>
      <p:sp>
        <p:nvSpPr>
          <p:cNvPr id="32" name="textruta 31">
            <a:extLst>
              <a:ext uri="{FF2B5EF4-FFF2-40B4-BE49-F238E27FC236}">
                <a16:creationId xmlns:a16="http://schemas.microsoft.com/office/drawing/2014/main" id="{A31EE003-C2EB-4338-869A-6186C31F25D9}"/>
              </a:ext>
            </a:extLst>
          </p:cNvPr>
          <p:cNvSpPr txBox="1"/>
          <p:nvPr/>
        </p:nvSpPr>
        <p:spPr>
          <a:xfrm>
            <a:off x="8396526" y="3347841"/>
            <a:ext cx="1181771" cy="487526"/>
          </a:xfrm>
          <a:prstGeom prst="rect">
            <a:avLst/>
          </a:prstGeom>
          <a:noFill/>
          <a:ln w="28575">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Mobila</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trygghetslarm</a:t>
            </a:r>
          </a:p>
        </p:txBody>
      </p:sp>
      <p:sp>
        <p:nvSpPr>
          <p:cNvPr id="33" name="textruta 32">
            <a:extLst>
              <a:ext uri="{FF2B5EF4-FFF2-40B4-BE49-F238E27FC236}">
                <a16:creationId xmlns:a16="http://schemas.microsoft.com/office/drawing/2014/main" id="{02762E1B-18FB-460C-8273-BD9BC2F40F9B}"/>
              </a:ext>
            </a:extLst>
          </p:cNvPr>
          <p:cNvSpPr txBox="1"/>
          <p:nvPr/>
        </p:nvSpPr>
        <p:spPr>
          <a:xfrm>
            <a:off x="10095268" y="4331977"/>
            <a:ext cx="848688" cy="487526"/>
          </a:xfrm>
          <a:prstGeom prst="rect">
            <a:avLst/>
          </a:prstGeom>
          <a:noFill/>
          <a:ln w="28575">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signering</a:t>
            </a:r>
          </a:p>
        </p:txBody>
      </p:sp>
      <p:sp>
        <p:nvSpPr>
          <p:cNvPr id="34" name="textruta 33">
            <a:extLst>
              <a:ext uri="{FF2B5EF4-FFF2-40B4-BE49-F238E27FC236}">
                <a16:creationId xmlns:a16="http://schemas.microsoft.com/office/drawing/2014/main" id="{AA34A531-D734-4B94-8381-092FA2A3D37C}"/>
              </a:ext>
            </a:extLst>
          </p:cNvPr>
          <p:cNvSpPr txBox="1"/>
          <p:nvPr/>
        </p:nvSpPr>
        <p:spPr>
          <a:xfrm>
            <a:off x="8021658" y="5068782"/>
            <a:ext cx="2118287" cy="2867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Automatiserade processer</a:t>
            </a:r>
          </a:p>
        </p:txBody>
      </p:sp>
      <p:sp>
        <p:nvSpPr>
          <p:cNvPr id="35" name="textruta 34">
            <a:extLst>
              <a:ext uri="{FF2B5EF4-FFF2-40B4-BE49-F238E27FC236}">
                <a16:creationId xmlns:a16="http://schemas.microsoft.com/office/drawing/2014/main" id="{11CE86E9-F780-4102-A03E-F952E82C68D2}"/>
              </a:ext>
            </a:extLst>
          </p:cNvPr>
          <p:cNvSpPr txBox="1"/>
          <p:nvPr/>
        </p:nvSpPr>
        <p:spPr>
          <a:xfrm>
            <a:off x="6870882" y="4444206"/>
            <a:ext cx="1208985" cy="523220"/>
          </a:xfrm>
          <a:prstGeom prst="rect">
            <a:avLst/>
          </a:prstGeom>
          <a:noFill/>
          <a:ln w="28575">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Läkemedels-</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automat</a:t>
            </a:r>
          </a:p>
        </p:txBody>
      </p:sp>
      <p:pic>
        <p:nvPicPr>
          <p:cNvPr id="2" name="Bildobjekt 1">
            <a:extLst>
              <a:ext uri="{FF2B5EF4-FFF2-40B4-BE49-F238E27FC236}">
                <a16:creationId xmlns:a16="http://schemas.microsoft.com/office/drawing/2014/main" id="{967B6F5D-BB2D-E840-B652-6E3D9A0015F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951467" y="1455567"/>
            <a:ext cx="1222085" cy="814723"/>
          </a:xfrm>
          <a:prstGeom prst="rect">
            <a:avLst/>
          </a:prstGeom>
        </p:spPr>
      </p:pic>
    </p:spTree>
    <p:extLst>
      <p:ext uri="{BB962C8B-B14F-4D97-AF65-F5344CB8AC3E}">
        <p14:creationId xmlns:p14="http://schemas.microsoft.com/office/powerpoint/2010/main" val="341441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675BCB-E1E6-CDB8-2A40-D1C1B12C6757}"/>
              </a:ext>
            </a:extLst>
          </p:cNvPr>
          <p:cNvSpPr>
            <a:spLocks noGrp="1"/>
          </p:cNvSpPr>
          <p:nvPr>
            <p:ph type="title"/>
          </p:nvPr>
        </p:nvSpPr>
        <p:spPr>
          <a:xfrm>
            <a:off x="664233" y="874602"/>
            <a:ext cx="9609825" cy="1231392"/>
          </a:xfrm>
        </p:spPr>
        <p:txBody>
          <a:bodyPr anchor="t">
            <a:normAutofit/>
          </a:bodyPr>
          <a:lstStyle/>
          <a:p>
            <a:r>
              <a:rPr lang="sv-SE"/>
              <a:t>Framgångsfaktorer för kommuner </a:t>
            </a:r>
          </a:p>
        </p:txBody>
      </p:sp>
      <p:sp>
        <p:nvSpPr>
          <p:cNvPr id="3" name="Platshållare för innehåll 2">
            <a:extLst>
              <a:ext uri="{FF2B5EF4-FFF2-40B4-BE49-F238E27FC236}">
                <a16:creationId xmlns:a16="http://schemas.microsoft.com/office/drawing/2014/main" id="{0F67DBAF-D97F-27FF-E703-9D51D355E7B7}"/>
              </a:ext>
            </a:extLst>
          </p:cNvPr>
          <p:cNvSpPr>
            <a:spLocks noGrp="1"/>
          </p:cNvSpPr>
          <p:nvPr>
            <p:ph sz="half" idx="1"/>
          </p:nvPr>
        </p:nvSpPr>
        <p:spPr>
          <a:xfrm>
            <a:off x="666000" y="1941816"/>
            <a:ext cx="4716000" cy="4293384"/>
          </a:xfrm>
        </p:spPr>
        <p:txBody>
          <a:bodyPr vert="horz" lIns="91440" tIns="45720" rIns="91440" bIns="45720" rtlCol="0" anchor="t">
            <a:normAutofit/>
          </a:bodyPr>
          <a:lstStyle/>
          <a:p>
            <a:pPr marL="258445">
              <a:lnSpc>
                <a:spcPct val="90000"/>
              </a:lnSpc>
            </a:pPr>
            <a:r>
              <a:rPr lang="sv-SE" sz="2000"/>
              <a:t>Verksamhetsutveckling med stöd av digitala lösningar – inte digitalisering eller produkter</a:t>
            </a:r>
            <a:endParaRPr lang="en-US"/>
          </a:p>
          <a:p>
            <a:pPr marL="258445">
              <a:lnSpc>
                <a:spcPct val="90000"/>
              </a:lnSpc>
            </a:pPr>
            <a:r>
              <a:rPr lang="sv-SE" sz="2000"/>
              <a:t>Målbild - varför behov av omställning</a:t>
            </a:r>
            <a:endParaRPr lang="sv-SE">
              <a:cs typeface="Arial"/>
            </a:endParaRPr>
          </a:p>
          <a:p>
            <a:pPr marL="258445">
              <a:lnSpc>
                <a:spcPct val="90000"/>
              </a:lnSpc>
            </a:pPr>
            <a:r>
              <a:rPr lang="sv-SE" sz="2000"/>
              <a:t>Förankra – ambassadörer</a:t>
            </a:r>
            <a:endParaRPr lang="sv-SE" sz="2000">
              <a:cs typeface="Arial"/>
            </a:endParaRPr>
          </a:p>
          <a:p>
            <a:pPr marL="258445">
              <a:lnSpc>
                <a:spcPct val="90000"/>
              </a:lnSpc>
            </a:pPr>
            <a:r>
              <a:rPr lang="sv-SE" sz="2000"/>
              <a:t>Helheten – processer, kompetenser, organisation, plan, inga piloter, struktur, systematik etc. </a:t>
            </a:r>
            <a:endParaRPr lang="sv-SE" sz="2000">
              <a:cs typeface="Arial"/>
            </a:endParaRPr>
          </a:p>
          <a:p>
            <a:pPr marL="258445">
              <a:lnSpc>
                <a:spcPct val="90000"/>
              </a:lnSpc>
            </a:pPr>
            <a:r>
              <a:rPr lang="sv-SE" sz="2000"/>
              <a:t>Leda/styra och följa upp</a:t>
            </a:r>
            <a:endParaRPr lang="sv-SE" sz="2000">
              <a:cs typeface="Arial"/>
            </a:endParaRPr>
          </a:p>
          <a:p>
            <a:pPr marL="258445">
              <a:lnSpc>
                <a:spcPct val="90000"/>
              </a:lnSpc>
            </a:pPr>
            <a:r>
              <a:rPr lang="sv-SE" sz="2000"/>
              <a:t>Hålla i/hålla ut</a:t>
            </a:r>
            <a:endParaRPr lang="sv-SE" sz="2000">
              <a:cs typeface="Arial"/>
            </a:endParaRPr>
          </a:p>
          <a:p>
            <a:pPr marL="258445">
              <a:lnSpc>
                <a:spcPct val="90000"/>
              </a:lnSpc>
            </a:pPr>
            <a:r>
              <a:rPr lang="sv-SE" sz="2000"/>
              <a:t>Samarbeta över kommungränser</a:t>
            </a:r>
            <a:endParaRPr lang="sv-SE" sz="2000">
              <a:cs typeface="Arial"/>
            </a:endParaRPr>
          </a:p>
          <a:p>
            <a:pPr marL="29845" indent="0">
              <a:lnSpc>
                <a:spcPct val="90000"/>
              </a:lnSpc>
              <a:buNone/>
            </a:pPr>
            <a:endParaRPr lang="sv-SE" sz="2000">
              <a:cs typeface="Arial"/>
            </a:endParaRPr>
          </a:p>
          <a:p>
            <a:pPr marL="258445">
              <a:lnSpc>
                <a:spcPct val="90000"/>
              </a:lnSpc>
            </a:pPr>
            <a:endParaRPr lang="sv-SE" sz="2000">
              <a:cs typeface="Arial"/>
            </a:endParaRPr>
          </a:p>
        </p:txBody>
      </p:sp>
      <p:pic>
        <p:nvPicPr>
          <p:cNvPr id="5" name="Platshållare för innehåll 4">
            <a:extLst>
              <a:ext uri="{FF2B5EF4-FFF2-40B4-BE49-F238E27FC236}">
                <a16:creationId xmlns:a16="http://schemas.microsoft.com/office/drawing/2014/main" id="{B04EC8CA-81DF-B5C5-6D94-FC3DF64CD263}"/>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6717535" y="1558800"/>
            <a:ext cx="3206057" cy="3740400"/>
          </a:xfrm>
          <a:prstGeom prst="rect">
            <a:avLst/>
          </a:prstGeom>
          <a:noFill/>
        </p:spPr>
      </p:pic>
      <p:sp>
        <p:nvSpPr>
          <p:cNvPr id="6" name="Rektangel 5">
            <a:extLst>
              <a:ext uri="{FF2B5EF4-FFF2-40B4-BE49-F238E27FC236}">
                <a16:creationId xmlns:a16="http://schemas.microsoft.com/office/drawing/2014/main" id="{186076E0-6704-07D8-A3AF-41755BCFFFE7}"/>
              </a:ext>
            </a:extLst>
          </p:cNvPr>
          <p:cNvSpPr/>
          <p:nvPr/>
        </p:nvSpPr>
        <p:spPr>
          <a:xfrm>
            <a:off x="0" y="0"/>
            <a:ext cx="4514492"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KOMPETENSCENTER VÄLFÄRDSTEKNIK</a:t>
            </a:r>
          </a:p>
        </p:txBody>
      </p:sp>
    </p:spTree>
    <p:extLst>
      <p:ext uri="{BB962C8B-B14F-4D97-AF65-F5344CB8AC3E}">
        <p14:creationId xmlns:p14="http://schemas.microsoft.com/office/powerpoint/2010/main" val="1625422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67FE9C1-DFEF-40DD-A16F-9776E4613317}"/>
              </a:ext>
            </a:extLst>
          </p:cNvPr>
          <p:cNvSpPr>
            <a:spLocks noGrp="1"/>
          </p:cNvSpPr>
          <p:nvPr>
            <p:ph type="title"/>
          </p:nvPr>
        </p:nvSpPr>
        <p:spPr/>
        <p:txBody>
          <a:bodyPr/>
          <a:lstStyle/>
          <a:p>
            <a:r>
              <a:rPr lang="sv-SE"/>
              <a:t>Förändringsledning</a:t>
            </a:r>
          </a:p>
        </p:txBody>
      </p:sp>
    </p:spTree>
    <p:extLst>
      <p:ext uri="{BB962C8B-B14F-4D97-AF65-F5344CB8AC3E}">
        <p14:creationId xmlns:p14="http://schemas.microsoft.com/office/powerpoint/2010/main" val="228396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24F2E2-7005-47EF-B548-F510C30D9F63}"/>
              </a:ext>
            </a:extLst>
          </p:cNvPr>
          <p:cNvSpPr>
            <a:spLocks noGrp="1"/>
          </p:cNvSpPr>
          <p:nvPr>
            <p:ph type="title"/>
          </p:nvPr>
        </p:nvSpPr>
        <p:spPr/>
        <p:txBody>
          <a:bodyPr/>
          <a:lstStyle/>
          <a:p>
            <a:r>
              <a:rPr lang="sv-SE"/>
              <a:t>Förändringsledningsutbildning</a:t>
            </a:r>
          </a:p>
        </p:txBody>
      </p:sp>
      <p:sp>
        <p:nvSpPr>
          <p:cNvPr id="3" name="Platshållare för innehåll 2">
            <a:extLst>
              <a:ext uri="{FF2B5EF4-FFF2-40B4-BE49-F238E27FC236}">
                <a16:creationId xmlns:a16="http://schemas.microsoft.com/office/drawing/2014/main" id="{64FD24A1-B854-4410-B5B7-7A90AD496468}"/>
              </a:ext>
            </a:extLst>
          </p:cNvPr>
          <p:cNvSpPr>
            <a:spLocks noGrp="1"/>
          </p:cNvSpPr>
          <p:nvPr>
            <p:ph idx="1"/>
          </p:nvPr>
        </p:nvSpPr>
        <p:spPr/>
        <p:txBody>
          <a:bodyPr/>
          <a:lstStyle/>
          <a:p>
            <a:r>
              <a:rPr lang="sv-SE" dirty="0"/>
              <a:t>Online</a:t>
            </a:r>
          </a:p>
          <a:p>
            <a:r>
              <a:rPr lang="sv-SE" dirty="0"/>
              <a:t>Öppen för alla</a:t>
            </a:r>
          </a:p>
          <a:p>
            <a:r>
              <a:rPr lang="sv-SE" dirty="0"/>
              <a:t>Avgiftsfri</a:t>
            </a:r>
          </a:p>
        </p:txBody>
      </p:sp>
      <p:grpSp>
        <p:nvGrpSpPr>
          <p:cNvPr id="8" name="Grupp 7">
            <a:extLst>
              <a:ext uri="{FF2B5EF4-FFF2-40B4-BE49-F238E27FC236}">
                <a16:creationId xmlns:a16="http://schemas.microsoft.com/office/drawing/2014/main" id="{32D8226C-8819-4FD8-94B4-C6DDAF63D5DA}"/>
              </a:ext>
            </a:extLst>
          </p:cNvPr>
          <p:cNvGrpSpPr/>
          <p:nvPr/>
        </p:nvGrpSpPr>
        <p:grpSpPr>
          <a:xfrm>
            <a:off x="4367077" y="1762124"/>
            <a:ext cx="5677177" cy="4367059"/>
            <a:chOff x="4367077" y="1762124"/>
            <a:chExt cx="5677177" cy="4367059"/>
          </a:xfrm>
        </p:grpSpPr>
        <p:sp>
          <p:nvSpPr>
            <p:cNvPr id="10" name="Frihandsfigur: Form 9">
              <a:extLst>
                <a:ext uri="{FF2B5EF4-FFF2-40B4-BE49-F238E27FC236}">
                  <a16:creationId xmlns:a16="http://schemas.microsoft.com/office/drawing/2014/main" id="{9C0D3F3C-C827-4552-B716-B8A3F758AAF4}"/>
                </a:ext>
              </a:extLst>
            </p:cNvPr>
            <p:cNvSpPr/>
            <p:nvPr/>
          </p:nvSpPr>
          <p:spPr>
            <a:xfrm>
              <a:off x="7886927" y="47317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481676"/>
                <a:satOff val="-6957"/>
                <a:lumOff val="19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8857" tIns="380063" rIns="30697" bIns="91658" numCol="1" spcCol="1270" anchor="b" anchorCtr="0">
              <a:noAutofit/>
            </a:bodyPr>
            <a:lstStyle/>
            <a:p>
              <a:pPr marL="0" marR="0" lvl="1" indent="-171450" algn="r"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Utveckla och införa nya arbetssätt</a:t>
              </a:r>
            </a:p>
          </p:txBody>
        </p:sp>
        <p:sp>
          <p:nvSpPr>
            <p:cNvPr id="11" name="Frihandsfigur: Form 10">
              <a:extLst>
                <a:ext uri="{FF2B5EF4-FFF2-40B4-BE49-F238E27FC236}">
                  <a16:creationId xmlns:a16="http://schemas.microsoft.com/office/drawing/2014/main" id="{F05F0E53-6CEE-44E7-B7C7-97E6F769615F}"/>
                </a:ext>
              </a:extLst>
            </p:cNvPr>
            <p:cNvSpPr/>
            <p:nvPr/>
          </p:nvSpPr>
          <p:spPr>
            <a:xfrm>
              <a:off x="4367077" y="47317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722514"/>
                <a:satOff val="-10435"/>
                <a:lumOff val="29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658" tIns="380063" rIns="677896" bIns="91658" numCol="1" spcCol="1270" anchor="b"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Verktyg</a:t>
              </a:r>
            </a:p>
            <a:p>
              <a:pPr marL="171450" marR="0" lvl="1" indent="-171450" algn="l"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Mallar</a:t>
              </a:r>
            </a:p>
          </p:txBody>
        </p:sp>
        <p:sp>
          <p:nvSpPr>
            <p:cNvPr id="12" name="Frihandsfigur: Form 11">
              <a:extLst>
                <a:ext uri="{FF2B5EF4-FFF2-40B4-BE49-F238E27FC236}">
                  <a16:creationId xmlns:a16="http://schemas.microsoft.com/office/drawing/2014/main" id="{F6B88C82-5381-4B45-92C3-FB2F958CB566}"/>
                </a:ext>
              </a:extLst>
            </p:cNvPr>
            <p:cNvSpPr/>
            <p:nvPr/>
          </p:nvSpPr>
          <p:spPr>
            <a:xfrm>
              <a:off x="7886927" y="17621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240838"/>
                <a:satOff val="-3478"/>
                <a:lumOff val="97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8857" tIns="30698" rIns="30697" bIns="441023" numCol="1" spcCol="1270" anchor="t" anchorCtr="0">
              <a:noAutofit/>
            </a:bodyPr>
            <a:lstStyle/>
            <a:p>
              <a:pPr marL="171450" marR="0" lvl="1" indent="-171450" algn="r"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Evidens-baserad</a:t>
              </a:r>
            </a:p>
          </p:txBody>
        </p:sp>
        <p:sp>
          <p:nvSpPr>
            <p:cNvPr id="13" name="Frihandsfigur: Form 12">
              <a:extLst>
                <a:ext uri="{FF2B5EF4-FFF2-40B4-BE49-F238E27FC236}">
                  <a16:creationId xmlns:a16="http://schemas.microsoft.com/office/drawing/2014/main" id="{EA61FC7E-5328-456F-9705-8799AB1A8BA3}"/>
                </a:ext>
              </a:extLst>
            </p:cNvPr>
            <p:cNvSpPr/>
            <p:nvPr/>
          </p:nvSpPr>
          <p:spPr>
            <a:xfrm>
              <a:off x="4367077" y="17621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658" tIns="30698" rIns="677896" bIns="441023" numCol="1" spcCol="1270" anchor="t" anchorCtr="0">
              <a:noAutofit/>
            </a:bodyPr>
            <a:lstStyle/>
            <a:p>
              <a:pPr marL="0" marR="0" lvl="1" indent="-171450" algn="l"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Digitalisering av vård och omsorg</a:t>
              </a:r>
            </a:p>
          </p:txBody>
        </p:sp>
        <p:sp>
          <p:nvSpPr>
            <p:cNvPr id="14" name="Frihandsfigur: Form 13">
              <a:extLst>
                <a:ext uri="{FF2B5EF4-FFF2-40B4-BE49-F238E27FC236}">
                  <a16:creationId xmlns:a16="http://schemas.microsoft.com/office/drawing/2014/main" id="{B6DE5337-B878-4171-AF7E-4078BA21EB35}"/>
                </a:ext>
              </a:extLst>
            </p:cNvPr>
            <p:cNvSpPr/>
            <p:nvPr/>
          </p:nvSpPr>
          <p:spPr>
            <a:xfrm>
              <a:off x="5271058" y="2011046"/>
              <a:ext cx="1890936" cy="1890936"/>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0" y="1890936"/>
                  </a:moveTo>
                  <a:cubicBezTo>
                    <a:pt x="0" y="846601"/>
                    <a:pt x="846601" y="0"/>
                    <a:pt x="1890936" y="0"/>
                  </a:cubicBezTo>
                  <a:lnTo>
                    <a:pt x="1890936" y="1890936"/>
                  </a:lnTo>
                  <a:lnTo>
                    <a:pt x="0" y="1890936"/>
                  </a:lnTo>
                  <a:close/>
                </a:path>
              </a:pathLst>
            </a:custGeom>
            <a:solidFill>
              <a:srgbClr val="FFBE0A"/>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96082" tIns="696082" rIns="142240" bIns="14224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Välfärds-teknik</a:t>
              </a:r>
            </a:p>
          </p:txBody>
        </p:sp>
        <p:sp>
          <p:nvSpPr>
            <p:cNvPr id="15" name="Frihandsfigur: Form 14">
              <a:extLst>
                <a:ext uri="{FF2B5EF4-FFF2-40B4-BE49-F238E27FC236}">
                  <a16:creationId xmlns:a16="http://schemas.microsoft.com/office/drawing/2014/main" id="{C018D548-CA20-40FD-B1EB-52C304EADBF1}"/>
                </a:ext>
              </a:extLst>
            </p:cNvPr>
            <p:cNvSpPr/>
            <p:nvPr/>
          </p:nvSpPr>
          <p:spPr>
            <a:xfrm>
              <a:off x="7249337" y="2011046"/>
              <a:ext cx="1890936" cy="1890936"/>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0" y="0"/>
                  </a:moveTo>
                  <a:cubicBezTo>
                    <a:pt x="1044335" y="0"/>
                    <a:pt x="1890936" y="846601"/>
                    <a:pt x="1890936" y="1890936"/>
                  </a:cubicBezTo>
                  <a:lnTo>
                    <a:pt x="0" y="1890936"/>
                  </a:lnTo>
                  <a:lnTo>
                    <a:pt x="0" y="0"/>
                  </a:lnTo>
                  <a:close/>
                </a:path>
              </a:pathLst>
            </a:custGeom>
            <a:solidFill>
              <a:srgbClr val="F39325"/>
            </a:solidFill>
          </p:spPr>
          <p:style>
            <a:lnRef idx="2">
              <a:schemeClr val="lt1">
                <a:hueOff val="0"/>
                <a:satOff val="0"/>
                <a:lumOff val="0"/>
                <a:alphaOff val="0"/>
              </a:schemeClr>
            </a:lnRef>
            <a:fillRef idx="1">
              <a:scrgbClr r="0" g="0" b="0"/>
            </a:fillRef>
            <a:effectRef idx="0">
              <a:schemeClr val="accent2">
                <a:hueOff val="-240838"/>
                <a:satOff val="-3478"/>
                <a:lumOff val="979"/>
                <a:alphaOff val="0"/>
              </a:schemeClr>
            </a:effectRef>
            <a:fontRef idx="minor">
              <a:schemeClr val="lt1"/>
            </a:fontRef>
          </p:style>
          <p:txBody>
            <a:bodyPr spcFirstLastPara="0" vert="horz" wrap="square" lIns="142240" tIns="696082" rIns="696082" bIns="14224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Teori</a:t>
              </a:r>
            </a:p>
          </p:txBody>
        </p:sp>
        <p:sp>
          <p:nvSpPr>
            <p:cNvPr id="16" name="Frihandsfigur: Form 15">
              <a:extLst>
                <a:ext uri="{FF2B5EF4-FFF2-40B4-BE49-F238E27FC236}">
                  <a16:creationId xmlns:a16="http://schemas.microsoft.com/office/drawing/2014/main" id="{247B52F8-0FCD-4BDC-9952-7ECFEA2091DC}"/>
                </a:ext>
              </a:extLst>
            </p:cNvPr>
            <p:cNvSpPr/>
            <p:nvPr/>
          </p:nvSpPr>
          <p:spPr>
            <a:xfrm rot="21600000">
              <a:off x="7249337" y="3989323"/>
              <a:ext cx="1890936" cy="1890937"/>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1890936" y="0"/>
                  </a:moveTo>
                  <a:cubicBezTo>
                    <a:pt x="1890936" y="1044335"/>
                    <a:pt x="1044335" y="1890936"/>
                    <a:pt x="0" y="1890936"/>
                  </a:cubicBezTo>
                  <a:lnTo>
                    <a:pt x="0" y="0"/>
                  </a:lnTo>
                  <a:lnTo>
                    <a:pt x="1890936" y="0"/>
                  </a:lnTo>
                  <a:close/>
                </a:path>
              </a:pathLst>
            </a:custGeom>
            <a:solidFill>
              <a:srgbClr val="FFBE0A"/>
            </a:solidFill>
          </p:spPr>
          <p:style>
            <a:lnRef idx="2">
              <a:schemeClr val="lt1">
                <a:hueOff val="0"/>
                <a:satOff val="0"/>
                <a:lumOff val="0"/>
                <a:alphaOff val="0"/>
              </a:schemeClr>
            </a:lnRef>
            <a:fillRef idx="1">
              <a:scrgbClr r="0" g="0" b="0"/>
            </a:fillRef>
            <a:effectRef idx="0">
              <a:schemeClr val="accent2">
                <a:hueOff val="-481676"/>
                <a:satOff val="-6957"/>
                <a:lumOff val="1959"/>
                <a:alphaOff val="0"/>
              </a:schemeClr>
            </a:effectRef>
            <a:fontRef idx="minor">
              <a:schemeClr val="lt1"/>
            </a:fontRef>
          </p:style>
          <p:txBody>
            <a:bodyPr spcFirstLastPara="0" vert="horz" wrap="square" lIns="142240" tIns="142241" rIns="696082" bIns="69608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err="1">
                  <a:ln>
                    <a:noFill/>
                  </a:ln>
                  <a:solidFill>
                    <a:prstClr val="white"/>
                  </a:solidFill>
                  <a:effectLst/>
                  <a:uLnTx/>
                  <a:uFillTx/>
                  <a:latin typeface="Arial"/>
                  <a:ea typeface="+mn-ea"/>
                  <a:cs typeface="+mn-cs"/>
                </a:rPr>
                <a:t>Föränd</a:t>
              </a:r>
              <a:r>
                <a:rPr kumimoji="0" lang="sv-SE" sz="2000" b="0" i="0" u="none" strike="noStrike" kern="1200" cap="none" spc="0" normalizeH="0" baseline="0" noProof="0">
                  <a:ln>
                    <a:noFill/>
                  </a:ln>
                  <a:solidFill>
                    <a:prstClr val="white"/>
                  </a:solidFill>
                  <a:effectLst/>
                  <a:uLnTx/>
                  <a:uFillTx/>
                  <a:latin typeface="Arial"/>
                  <a:ea typeface="+mn-ea"/>
                  <a:cs typeface="+mn-cs"/>
                </a:rPr>
                <a:t>-rings-ledning</a:t>
              </a:r>
            </a:p>
          </p:txBody>
        </p:sp>
        <p:sp>
          <p:nvSpPr>
            <p:cNvPr id="17" name="Frihandsfigur: Form 16">
              <a:extLst>
                <a:ext uri="{FF2B5EF4-FFF2-40B4-BE49-F238E27FC236}">
                  <a16:creationId xmlns:a16="http://schemas.microsoft.com/office/drawing/2014/main" id="{13DA6303-BA7B-438A-A96E-E3E4D80130EC}"/>
                </a:ext>
              </a:extLst>
            </p:cNvPr>
            <p:cNvSpPr/>
            <p:nvPr/>
          </p:nvSpPr>
          <p:spPr>
            <a:xfrm rot="21600000">
              <a:off x="5271058" y="4010900"/>
              <a:ext cx="1890936" cy="1890936"/>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1890936" y="1890936"/>
                  </a:moveTo>
                  <a:cubicBezTo>
                    <a:pt x="846601" y="1890936"/>
                    <a:pt x="0" y="1044335"/>
                    <a:pt x="0" y="0"/>
                  </a:cubicBezTo>
                  <a:lnTo>
                    <a:pt x="1890936" y="0"/>
                  </a:lnTo>
                  <a:lnTo>
                    <a:pt x="1890936" y="1890936"/>
                  </a:lnTo>
                  <a:close/>
                </a:path>
              </a:pathLst>
            </a:custGeom>
            <a:solidFill>
              <a:srgbClr val="F39325"/>
            </a:solidFill>
          </p:spPr>
          <p:style>
            <a:lnRef idx="2">
              <a:schemeClr val="lt1">
                <a:hueOff val="0"/>
                <a:satOff val="0"/>
                <a:lumOff val="0"/>
                <a:alphaOff val="0"/>
              </a:schemeClr>
            </a:lnRef>
            <a:fillRef idx="1">
              <a:scrgbClr r="0" g="0" b="0"/>
            </a:fillRef>
            <a:effectRef idx="0">
              <a:schemeClr val="accent2">
                <a:hueOff val="-722514"/>
                <a:satOff val="-10435"/>
                <a:lumOff val="2938"/>
                <a:alphaOff val="0"/>
              </a:schemeClr>
            </a:effectRef>
            <a:fontRef idx="minor">
              <a:schemeClr val="lt1"/>
            </a:fontRef>
          </p:style>
          <p:txBody>
            <a:bodyPr spcFirstLastPara="0" vert="horz" wrap="square" lIns="696082" tIns="142240" rIns="142240" bIns="69608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Praktik</a:t>
              </a:r>
            </a:p>
          </p:txBody>
        </p:sp>
      </p:grpSp>
      <p:sp>
        <p:nvSpPr>
          <p:cNvPr id="24" name="Rektangel 23">
            <a:extLst>
              <a:ext uri="{FF2B5EF4-FFF2-40B4-BE49-F238E27FC236}">
                <a16:creationId xmlns:a16="http://schemas.microsoft.com/office/drawing/2014/main" id="{1A7B83E2-7656-4CDB-9F47-315188297CAC}"/>
              </a:ext>
            </a:extLst>
          </p:cNvPr>
          <p:cNvSpPr/>
          <p:nvPr/>
        </p:nvSpPr>
        <p:spPr>
          <a:xfrm>
            <a:off x="0" y="0"/>
            <a:ext cx="2938463"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mn-ea"/>
                <a:cs typeface="Arial"/>
              </a:rPr>
              <a:t>FÖRÄNDRINGSLEDNING</a:t>
            </a:r>
          </a:p>
        </p:txBody>
      </p:sp>
    </p:spTree>
    <p:extLst>
      <p:ext uri="{BB962C8B-B14F-4D97-AF65-F5344CB8AC3E}">
        <p14:creationId xmlns:p14="http://schemas.microsoft.com/office/powerpoint/2010/main" val="919899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E1CE030-FBC4-4211-BFA3-CA2FCE666D4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5012" y="1868557"/>
            <a:ext cx="11594850" cy="4381516"/>
          </a:xfrm>
          <a:prstGeom prst="rect">
            <a:avLst/>
          </a:prstGeom>
        </p:spPr>
      </p:pic>
      <p:sp>
        <p:nvSpPr>
          <p:cNvPr id="2" name="Rubrik 1">
            <a:extLst>
              <a:ext uri="{FF2B5EF4-FFF2-40B4-BE49-F238E27FC236}">
                <a16:creationId xmlns:a16="http://schemas.microsoft.com/office/drawing/2014/main" id="{0524F2E2-7005-47EF-B548-F510C30D9F63}"/>
              </a:ext>
            </a:extLst>
          </p:cNvPr>
          <p:cNvSpPr>
            <a:spLocks noGrp="1"/>
          </p:cNvSpPr>
          <p:nvPr>
            <p:ph type="title"/>
          </p:nvPr>
        </p:nvSpPr>
        <p:spPr/>
        <p:txBody>
          <a:bodyPr/>
          <a:lstStyle/>
          <a:p>
            <a:r>
              <a:rPr lang="sv-SE"/>
              <a:t>Förändringsledningsutbildning</a:t>
            </a:r>
          </a:p>
        </p:txBody>
      </p:sp>
      <p:pic>
        <p:nvPicPr>
          <p:cNvPr id="8" name="Picture 2">
            <a:extLst>
              <a:ext uri="{FF2B5EF4-FFF2-40B4-BE49-F238E27FC236}">
                <a16:creationId xmlns:a16="http://schemas.microsoft.com/office/drawing/2014/main" id="{26F77D32-29BE-4ED0-A975-C104435BC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8" t="7136" r="5935" b="6490"/>
          <a:stretch/>
        </p:blipFill>
        <p:spPr bwMode="auto">
          <a:xfrm>
            <a:off x="8604265" y="1631674"/>
            <a:ext cx="2475371" cy="2457117"/>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99AE9B85-326C-4798-B0E8-7AC2F5DED59C}"/>
              </a:ext>
            </a:extLst>
          </p:cNvPr>
          <p:cNvSpPr/>
          <p:nvPr/>
        </p:nvSpPr>
        <p:spPr>
          <a:xfrm>
            <a:off x="-47624" y="0"/>
            <a:ext cx="2986088"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mn-ea"/>
                <a:cs typeface="Arial"/>
              </a:rPr>
              <a:t>FÖRÄNDRINGSLEDNING</a:t>
            </a:r>
          </a:p>
        </p:txBody>
      </p:sp>
    </p:spTree>
    <p:extLst>
      <p:ext uri="{BB962C8B-B14F-4D97-AF65-F5344CB8AC3E}">
        <p14:creationId xmlns:p14="http://schemas.microsoft.com/office/powerpoint/2010/main" val="1285412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FFB9CE-AD91-2EFB-657C-C77367AA7100}"/>
              </a:ext>
            </a:extLst>
          </p:cNvPr>
          <p:cNvSpPr>
            <a:spLocks noGrp="1"/>
          </p:cNvSpPr>
          <p:nvPr>
            <p:ph type="title"/>
          </p:nvPr>
        </p:nvSpPr>
        <p:spPr/>
        <p:txBody>
          <a:bodyPr/>
          <a:lstStyle/>
          <a:p>
            <a:r>
              <a:rPr lang="sv-SE"/>
              <a:t>Vision</a:t>
            </a:r>
          </a:p>
        </p:txBody>
      </p:sp>
      <p:pic>
        <p:nvPicPr>
          <p:cNvPr id="7" name="Bildobjekt 6">
            <a:extLst>
              <a:ext uri="{FF2B5EF4-FFF2-40B4-BE49-F238E27FC236}">
                <a16:creationId xmlns:a16="http://schemas.microsoft.com/office/drawing/2014/main" id="{6BBA44DC-57F9-184C-2BDD-8D119CACDFAD}"/>
              </a:ext>
            </a:extLst>
          </p:cNvPr>
          <p:cNvPicPr>
            <a:picLocks noChangeAspect="1"/>
          </p:cNvPicPr>
          <p:nvPr/>
        </p:nvPicPr>
        <p:blipFill>
          <a:blip r:embed="rId3"/>
          <a:stretch>
            <a:fillRect/>
          </a:stretch>
        </p:blipFill>
        <p:spPr>
          <a:xfrm>
            <a:off x="540000" y="1800000"/>
            <a:ext cx="11160000" cy="3439960"/>
          </a:xfrm>
          <a:prstGeom prst="rect">
            <a:avLst/>
          </a:prstGeom>
        </p:spPr>
      </p:pic>
      <p:sp>
        <p:nvSpPr>
          <p:cNvPr id="8" name="Rektangel 7">
            <a:extLst>
              <a:ext uri="{FF2B5EF4-FFF2-40B4-BE49-F238E27FC236}">
                <a16:creationId xmlns:a16="http://schemas.microsoft.com/office/drawing/2014/main" id="{3F1C6FB8-6122-41F2-BCD8-CA6663C398F3}"/>
              </a:ext>
            </a:extLst>
          </p:cNvPr>
          <p:cNvSpPr/>
          <p:nvPr/>
        </p:nvSpPr>
        <p:spPr>
          <a:xfrm>
            <a:off x="0" y="0"/>
            <a:ext cx="5220586"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FEM KOMPONENTER I FÖRÄNDRINGSLEDNING</a:t>
            </a:r>
          </a:p>
        </p:txBody>
      </p:sp>
    </p:spTree>
    <p:extLst>
      <p:ext uri="{BB962C8B-B14F-4D97-AF65-F5344CB8AC3E}">
        <p14:creationId xmlns:p14="http://schemas.microsoft.com/office/powerpoint/2010/main" val="3912992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1E4474-942E-86CD-1EBB-75E6F71DF3D5}"/>
              </a:ext>
            </a:extLst>
          </p:cNvPr>
          <p:cNvSpPr>
            <a:spLocks noGrp="1"/>
          </p:cNvSpPr>
          <p:nvPr>
            <p:ph type="title"/>
          </p:nvPr>
        </p:nvSpPr>
        <p:spPr/>
        <p:txBody>
          <a:bodyPr/>
          <a:lstStyle/>
          <a:p>
            <a:r>
              <a:rPr lang="sv-SE"/>
              <a:t>Motivation</a:t>
            </a:r>
          </a:p>
        </p:txBody>
      </p:sp>
      <p:sp>
        <p:nvSpPr>
          <p:cNvPr id="3" name="Platshållare för innehåll 2">
            <a:extLst>
              <a:ext uri="{FF2B5EF4-FFF2-40B4-BE49-F238E27FC236}">
                <a16:creationId xmlns:a16="http://schemas.microsoft.com/office/drawing/2014/main" id="{7FF2EFF1-3320-1DFA-9730-616B87E0B883}"/>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6296FAC8-340D-7760-9483-6A8EB45FB658}"/>
              </a:ext>
            </a:extLst>
          </p:cNvPr>
          <p:cNvPicPr>
            <a:picLocks noChangeAspect="1"/>
          </p:cNvPicPr>
          <p:nvPr/>
        </p:nvPicPr>
        <p:blipFill rotWithShape="1">
          <a:blip r:embed="rId3"/>
          <a:srcRect t="9989"/>
          <a:stretch/>
        </p:blipFill>
        <p:spPr>
          <a:xfrm>
            <a:off x="540000" y="1800000"/>
            <a:ext cx="11160000" cy="3738598"/>
          </a:xfrm>
          <a:prstGeom prst="rect">
            <a:avLst/>
          </a:prstGeom>
        </p:spPr>
      </p:pic>
      <p:sp>
        <p:nvSpPr>
          <p:cNvPr id="7" name="Rektangel 6">
            <a:extLst>
              <a:ext uri="{FF2B5EF4-FFF2-40B4-BE49-F238E27FC236}">
                <a16:creationId xmlns:a16="http://schemas.microsoft.com/office/drawing/2014/main" id="{D9BA252F-6BF8-4407-0248-D767A71F2E8B}"/>
              </a:ext>
            </a:extLst>
          </p:cNvPr>
          <p:cNvSpPr/>
          <p:nvPr/>
        </p:nvSpPr>
        <p:spPr>
          <a:xfrm>
            <a:off x="0" y="0"/>
            <a:ext cx="5220586"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FEM KOMPONENTER I FÖRÄNDRINGSLEDNING</a:t>
            </a:r>
          </a:p>
        </p:txBody>
      </p:sp>
    </p:spTree>
    <p:extLst>
      <p:ext uri="{BB962C8B-B14F-4D97-AF65-F5344CB8AC3E}">
        <p14:creationId xmlns:p14="http://schemas.microsoft.com/office/powerpoint/2010/main" val="4112044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234379-A559-DDA8-E9F9-9762687388E7}"/>
              </a:ext>
            </a:extLst>
          </p:cNvPr>
          <p:cNvSpPr>
            <a:spLocks noGrp="1"/>
          </p:cNvSpPr>
          <p:nvPr>
            <p:ph type="title"/>
          </p:nvPr>
        </p:nvSpPr>
        <p:spPr/>
        <p:txBody>
          <a:bodyPr/>
          <a:lstStyle/>
          <a:p>
            <a:r>
              <a:rPr lang="sv-SE"/>
              <a:t>Kompetens</a:t>
            </a:r>
          </a:p>
        </p:txBody>
      </p:sp>
      <p:sp>
        <p:nvSpPr>
          <p:cNvPr id="3" name="Platshållare för innehåll 2">
            <a:extLst>
              <a:ext uri="{FF2B5EF4-FFF2-40B4-BE49-F238E27FC236}">
                <a16:creationId xmlns:a16="http://schemas.microsoft.com/office/drawing/2014/main" id="{A104B5DA-5CA8-CC29-3A43-BC0A5B4A60A0}"/>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E45B1551-FFF6-815B-A567-1564B8F52922}"/>
              </a:ext>
            </a:extLst>
          </p:cNvPr>
          <p:cNvPicPr>
            <a:picLocks noChangeAspect="1"/>
          </p:cNvPicPr>
          <p:nvPr/>
        </p:nvPicPr>
        <p:blipFill>
          <a:blip r:embed="rId3"/>
          <a:stretch>
            <a:fillRect/>
          </a:stretch>
        </p:blipFill>
        <p:spPr>
          <a:xfrm>
            <a:off x="540000" y="1800000"/>
            <a:ext cx="11160000" cy="3530852"/>
          </a:xfrm>
          <a:prstGeom prst="rect">
            <a:avLst/>
          </a:prstGeom>
        </p:spPr>
      </p:pic>
      <p:sp>
        <p:nvSpPr>
          <p:cNvPr id="7" name="Rektangel 6">
            <a:extLst>
              <a:ext uri="{FF2B5EF4-FFF2-40B4-BE49-F238E27FC236}">
                <a16:creationId xmlns:a16="http://schemas.microsoft.com/office/drawing/2014/main" id="{37329578-28A2-A796-1328-18DF784E9D0F}"/>
              </a:ext>
            </a:extLst>
          </p:cNvPr>
          <p:cNvSpPr/>
          <p:nvPr/>
        </p:nvSpPr>
        <p:spPr>
          <a:xfrm>
            <a:off x="0" y="0"/>
            <a:ext cx="5220586"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FEM KOMPONENTER I FÖRÄNDRINGSLEDNING</a:t>
            </a:r>
          </a:p>
        </p:txBody>
      </p:sp>
    </p:spTree>
    <p:extLst>
      <p:ext uri="{BB962C8B-B14F-4D97-AF65-F5344CB8AC3E}">
        <p14:creationId xmlns:p14="http://schemas.microsoft.com/office/powerpoint/2010/main" val="1606718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B0C9A6-9D48-6FEC-3452-EDF4655986E4}"/>
              </a:ext>
            </a:extLst>
          </p:cNvPr>
          <p:cNvSpPr>
            <a:spLocks noGrp="1"/>
          </p:cNvSpPr>
          <p:nvPr>
            <p:ph type="title"/>
          </p:nvPr>
        </p:nvSpPr>
        <p:spPr/>
        <p:txBody>
          <a:bodyPr/>
          <a:lstStyle/>
          <a:p>
            <a:r>
              <a:rPr lang="sv-SE"/>
              <a:t>Resurser</a:t>
            </a:r>
          </a:p>
        </p:txBody>
      </p:sp>
      <p:sp>
        <p:nvSpPr>
          <p:cNvPr id="3" name="Platshållare för innehåll 2">
            <a:extLst>
              <a:ext uri="{FF2B5EF4-FFF2-40B4-BE49-F238E27FC236}">
                <a16:creationId xmlns:a16="http://schemas.microsoft.com/office/drawing/2014/main" id="{28DDF294-C3F5-A3D8-463D-C9F8C62EF34F}"/>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632CCDED-CBDA-441C-E568-7622C0CFC04C}"/>
              </a:ext>
            </a:extLst>
          </p:cNvPr>
          <p:cNvPicPr>
            <a:picLocks noChangeAspect="1"/>
          </p:cNvPicPr>
          <p:nvPr/>
        </p:nvPicPr>
        <p:blipFill>
          <a:blip r:embed="rId3"/>
          <a:stretch>
            <a:fillRect/>
          </a:stretch>
        </p:blipFill>
        <p:spPr>
          <a:xfrm>
            <a:off x="540000" y="1800000"/>
            <a:ext cx="11160000" cy="3416954"/>
          </a:xfrm>
          <a:prstGeom prst="rect">
            <a:avLst/>
          </a:prstGeom>
        </p:spPr>
      </p:pic>
      <p:sp>
        <p:nvSpPr>
          <p:cNvPr id="7" name="Rektangel 6">
            <a:extLst>
              <a:ext uri="{FF2B5EF4-FFF2-40B4-BE49-F238E27FC236}">
                <a16:creationId xmlns:a16="http://schemas.microsoft.com/office/drawing/2014/main" id="{8F620ABA-C41A-5FB4-9E22-BA5E2844947F}"/>
              </a:ext>
            </a:extLst>
          </p:cNvPr>
          <p:cNvSpPr/>
          <p:nvPr/>
        </p:nvSpPr>
        <p:spPr>
          <a:xfrm>
            <a:off x="0" y="0"/>
            <a:ext cx="5220586"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FEM KOMPONENTER I FÖRÄNDRINGSLEDNING</a:t>
            </a:r>
          </a:p>
        </p:txBody>
      </p:sp>
    </p:spTree>
    <p:extLst>
      <p:ext uri="{BB962C8B-B14F-4D97-AF65-F5344CB8AC3E}">
        <p14:creationId xmlns:p14="http://schemas.microsoft.com/office/powerpoint/2010/main" val="265248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541398-D26C-4A1D-8C66-F13AC952A3B1}"/>
              </a:ext>
            </a:extLst>
          </p:cNvPr>
          <p:cNvSpPr>
            <a:spLocks noGrp="1"/>
          </p:cNvSpPr>
          <p:nvPr>
            <p:ph type="title"/>
          </p:nvPr>
        </p:nvSpPr>
        <p:spPr/>
        <p:txBody>
          <a:bodyPr>
            <a:normAutofit fontScale="90000"/>
          </a:bodyPr>
          <a:lstStyle/>
          <a:p>
            <a:r>
              <a:rPr lang="sv-SE"/>
              <a:t>GR arbetar inom följande sakområden</a:t>
            </a:r>
          </a:p>
        </p:txBody>
      </p:sp>
      <p:sp>
        <p:nvSpPr>
          <p:cNvPr id="4" name="Ellips 3">
            <a:extLst>
              <a:ext uri="{FF2B5EF4-FFF2-40B4-BE49-F238E27FC236}">
                <a16:creationId xmlns:a16="http://schemas.microsoft.com/office/drawing/2014/main" id="{CC0EC461-0C20-456A-83DB-19E514F075D5}"/>
              </a:ext>
              <a:ext uri="{C183D7F6-B498-43B3-948B-1728B52AA6E4}">
                <adec:decorative xmlns:adec="http://schemas.microsoft.com/office/drawing/2017/decorative" xmlns="" val="1"/>
              </a:ext>
            </a:extLst>
          </p:cNvPr>
          <p:cNvSpPr/>
          <p:nvPr/>
        </p:nvSpPr>
        <p:spPr>
          <a:xfrm>
            <a:off x="841248" y="1367591"/>
            <a:ext cx="2077004" cy="207700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endParaRPr>
          </a:p>
        </p:txBody>
      </p:sp>
      <p:sp>
        <p:nvSpPr>
          <p:cNvPr id="5" name="Ellips 4">
            <a:extLst>
              <a:ext uri="{FF2B5EF4-FFF2-40B4-BE49-F238E27FC236}">
                <a16:creationId xmlns:a16="http://schemas.microsoft.com/office/drawing/2014/main" id="{943C57BD-1525-4493-8327-372A0B8E0BAB}"/>
              </a:ext>
              <a:ext uri="{C183D7F6-B498-43B3-948B-1728B52AA6E4}">
                <adec:decorative xmlns:adec="http://schemas.microsoft.com/office/drawing/2017/decorative" xmlns="" val="1"/>
              </a:ext>
            </a:extLst>
          </p:cNvPr>
          <p:cNvSpPr/>
          <p:nvPr/>
        </p:nvSpPr>
        <p:spPr>
          <a:xfrm>
            <a:off x="5764209" y="1367591"/>
            <a:ext cx="2044191" cy="2044191"/>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endParaRPr>
          </a:p>
        </p:txBody>
      </p:sp>
      <p:sp>
        <p:nvSpPr>
          <p:cNvPr id="6" name="Ellips 5">
            <a:extLst>
              <a:ext uri="{FF2B5EF4-FFF2-40B4-BE49-F238E27FC236}">
                <a16:creationId xmlns:a16="http://schemas.microsoft.com/office/drawing/2014/main" id="{F223857E-13D1-4ED6-B9C5-265D094147DD}"/>
              </a:ext>
              <a:ext uri="{C183D7F6-B498-43B3-948B-1728B52AA6E4}">
                <adec:decorative xmlns:adec="http://schemas.microsoft.com/office/drawing/2017/decorative" xmlns="" val="1"/>
              </a:ext>
            </a:extLst>
          </p:cNvPr>
          <p:cNvSpPr/>
          <p:nvPr/>
        </p:nvSpPr>
        <p:spPr>
          <a:xfrm>
            <a:off x="3319135" y="1367591"/>
            <a:ext cx="2044191" cy="2044191"/>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endParaRPr>
          </a:p>
        </p:txBody>
      </p:sp>
      <p:sp>
        <p:nvSpPr>
          <p:cNvPr id="8" name="Ellips 7">
            <a:extLst>
              <a:ext uri="{FF2B5EF4-FFF2-40B4-BE49-F238E27FC236}">
                <a16:creationId xmlns:a16="http://schemas.microsoft.com/office/drawing/2014/main" id="{71F0D27E-6595-448F-A77E-F2858CB7CCDF}"/>
              </a:ext>
              <a:ext uri="{C183D7F6-B498-43B3-948B-1728B52AA6E4}">
                <adec:decorative xmlns:adec="http://schemas.microsoft.com/office/drawing/2017/decorative" xmlns="" val="1"/>
              </a:ext>
            </a:extLst>
          </p:cNvPr>
          <p:cNvSpPr/>
          <p:nvPr/>
        </p:nvSpPr>
        <p:spPr>
          <a:xfrm>
            <a:off x="841248" y="3639066"/>
            <a:ext cx="2077004" cy="207700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endParaRPr>
          </a:p>
        </p:txBody>
      </p:sp>
      <p:sp>
        <p:nvSpPr>
          <p:cNvPr id="9" name="Ellips 8">
            <a:extLst>
              <a:ext uri="{FF2B5EF4-FFF2-40B4-BE49-F238E27FC236}">
                <a16:creationId xmlns:a16="http://schemas.microsoft.com/office/drawing/2014/main" id="{BEDE7909-F93E-4963-9C80-5436452F0BBA}"/>
              </a:ext>
              <a:ext uri="{C183D7F6-B498-43B3-948B-1728B52AA6E4}">
                <adec:decorative xmlns:adec="http://schemas.microsoft.com/office/drawing/2017/decorative" xmlns="" val="1"/>
              </a:ext>
            </a:extLst>
          </p:cNvPr>
          <p:cNvSpPr/>
          <p:nvPr/>
        </p:nvSpPr>
        <p:spPr>
          <a:xfrm>
            <a:off x="5764209" y="3639066"/>
            <a:ext cx="2044191" cy="2044191"/>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endParaRPr>
          </a:p>
        </p:txBody>
      </p:sp>
      <p:sp>
        <p:nvSpPr>
          <p:cNvPr id="10" name="Ellips 9">
            <a:extLst>
              <a:ext uri="{FF2B5EF4-FFF2-40B4-BE49-F238E27FC236}">
                <a16:creationId xmlns:a16="http://schemas.microsoft.com/office/drawing/2014/main" id="{96EB37F3-B575-417E-8E88-983AEB14D36B}"/>
              </a:ext>
              <a:ext uri="{C183D7F6-B498-43B3-948B-1728B52AA6E4}">
                <adec:decorative xmlns:adec="http://schemas.microsoft.com/office/drawing/2017/decorative" xmlns="" val="1"/>
              </a:ext>
            </a:extLst>
          </p:cNvPr>
          <p:cNvSpPr/>
          <p:nvPr/>
        </p:nvSpPr>
        <p:spPr>
          <a:xfrm>
            <a:off x="3302728" y="3639066"/>
            <a:ext cx="2077004" cy="207700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endParaRPr>
          </a:p>
        </p:txBody>
      </p:sp>
      <p:pic>
        <p:nvPicPr>
          <p:cNvPr id="11" name="Bildobjekt 10">
            <a:extLst>
              <a:ext uri="{FF2B5EF4-FFF2-40B4-BE49-F238E27FC236}">
                <a16:creationId xmlns:a16="http://schemas.microsoft.com/office/drawing/2014/main" id="{C63D81EA-EFD4-417D-BE1D-DFB519FABE31}"/>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968" y="1625551"/>
            <a:ext cx="2478706" cy="3572462"/>
          </a:xfrm>
          <a:prstGeom prst="rect">
            <a:avLst/>
          </a:prstGeom>
        </p:spPr>
      </p:pic>
      <p:sp>
        <p:nvSpPr>
          <p:cNvPr id="3" name="Rektangel 2">
            <a:extLst>
              <a:ext uri="{FF2B5EF4-FFF2-40B4-BE49-F238E27FC236}">
                <a16:creationId xmlns:a16="http://schemas.microsoft.com/office/drawing/2014/main" id="{DA203486-94D2-449A-8083-D37EF9B343E4}"/>
              </a:ext>
            </a:extLst>
          </p:cNvPr>
          <p:cNvSpPr/>
          <p:nvPr/>
        </p:nvSpPr>
        <p:spPr>
          <a:xfrm>
            <a:off x="841248" y="2038779"/>
            <a:ext cx="2036290"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Arbets-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marknad</a:t>
            </a:r>
          </a:p>
        </p:txBody>
      </p:sp>
      <p:sp>
        <p:nvSpPr>
          <p:cNvPr id="14" name="Rektangel 13">
            <a:extLst>
              <a:ext uri="{FF2B5EF4-FFF2-40B4-BE49-F238E27FC236}">
                <a16:creationId xmlns:a16="http://schemas.microsoft.com/office/drawing/2014/main" id="{D9BE6F47-4F98-4908-B6DF-DCAD2D0E94D3}"/>
              </a:ext>
            </a:extLst>
          </p:cNvPr>
          <p:cNvSpPr/>
          <p:nvPr/>
        </p:nvSpPr>
        <p:spPr>
          <a:xfrm>
            <a:off x="3319135" y="2038779"/>
            <a:ext cx="2044191"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Klimat </a:t>
            </a:r>
            <a:b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b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och miljö</a:t>
            </a:r>
          </a:p>
        </p:txBody>
      </p:sp>
      <p:sp>
        <p:nvSpPr>
          <p:cNvPr id="15" name="Rektangel 14">
            <a:extLst>
              <a:ext uri="{FF2B5EF4-FFF2-40B4-BE49-F238E27FC236}">
                <a16:creationId xmlns:a16="http://schemas.microsoft.com/office/drawing/2014/main" id="{F5ED23BF-5740-4991-AA98-FFF2F8EE77BE}"/>
              </a:ext>
            </a:extLst>
          </p:cNvPr>
          <p:cNvSpPr/>
          <p:nvPr/>
        </p:nvSpPr>
        <p:spPr>
          <a:xfrm>
            <a:off x="841248" y="4316978"/>
            <a:ext cx="2036290"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Samhälls-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byggnad</a:t>
            </a:r>
          </a:p>
        </p:txBody>
      </p:sp>
      <p:sp>
        <p:nvSpPr>
          <p:cNvPr id="16" name="Rektangel 15">
            <a:extLst>
              <a:ext uri="{FF2B5EF4-FFF2-40B4-BE49-F238E27FC236}">
                <a16:creationId xmlns:a16="http://schemas.microsoft.com/office/drawing/2014/main" id="{99FE3864-B755-4033-8A44-5CA4931AAC58}"/>
              </a:ext>
            </a:extLst>
          </p:cNvPr>
          <p:cNvSpPr/>
          <p:nvPr/>
        </p:nvSpPr>
        <p:spPr>
          <a:xfrm>
            <a:off x="5764208" y="4316978"/>
            <a:ext cx="2044190"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välfärd</a:t>
            </a:r>
          </a:p>
        </p:txBody>
      </p:sp>
      <p:sp>
        <p:nvSpPr>
          <p:cNvPr id="17" name="Rektangel 16">
            <a:extLst>
              <a:ext uri="{FF2B5EF4-FFF2-40B4-BE49-F238E27FC236}">
                <a16:creationId xmlns:a16="http://schemas.microsoft.com/office/drawing/2014/main" id="{B2C0FA5A-C0AC-4207-95B9-778F3839A7F0}"/>
              </a:ext>
            </a:extLst>
          </p:cNvPr>
          <p:cNvSpPr/>
          <p:nvPr/>
        </p:nvSpPr>
        <p:spPr>
          <a:xfrm>
            <a:off x="3319135" y="4316978"/>
            <a:ext cx="2044191"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Skola och utbildning</a:t>
            </a:r>
          </a:p>
        </p:txBody>
      </p:sp>
      <p:sp>
        <p:nvSpPr>
          <p:cNvPr id="18" name="Rektangel 17">
            <a:extLst>
              <a:ext uri="{FF2B5EF4-FFF2-40B4-BE49-F238E27FC236}">
                <a16:creationId xmlns:a16="http://schemas.microsoft.com/office/drawing/2014/main" id="{C87B9D71-58C3-4AAC-956E-1B3952F1F30D}"/>
              </a:ext>
            </a:extLst>
          </p:cNvPr>
          <p:cNvSpPr/>
          <p:nvPr/>
        </p:nvSpPr>
        <p:spPr>
          <a:xfrm>
            <a:off x="5764210" y="2038779"/>
            <a:ext cx="2044190"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mn-cs"/>
              </a:rPr>
              <a:t>Kompetens-försörjning</a:t>
            </a:r>
          </a:p>
        </p:txBody>
      </p:sp>
      <p:sp>
        <p:nvSpPr>
          <p:cNvPr id="19" name="textruta 18">
            <a:extLst>
              <a:ext uri="{FF2B5EF4-FFF2-40B4-BE49-F238E27FC236}">
                <a16:creationId xmlns:a16="http://schemas.microsoft.com/office/drawing/2014/main" id="{783420F3-922A-49FC-A1D9-89CE26C1D9E0}"/>
              </a:ext>
            </a:extLst>
          </p:cNvPr>
          <p:cNvSpPr txBox="1"/>
          <p:nvPr/>
        </p:nvSpPr>
        <p:spPr>
          <a:xfrm>
            <a:off x="9622446" y="5497647"/>
            <a:ext cx="18443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Calibri"/>
                <a:ea typeface="+mn-ea"/>
                <a:cs typeface="+mn-cs"/>
              </a:rPr>
              <a:t>Läs mer: </a:t>
            </a:r>
            <a:r>
              <a:rPr kumimoji="0" lang="sv-SE" sz="1400" b="0" i="0" u="none" strike="noStrike" kern="1200" cap="none" spc="0" normalizeH="0" baseline="0" noProof="0">
                <a:ln>
                  <a:noFill/>
                </a:ln>
                <a:solidFill>
                  <a:prstClr val="black"/>
                </a:solidFill>
                <a:effectLst/>
                <a:uLnTx/>
                <a:uFillTx/>
                <a:latin typeface="Calibri"/>
                <a:ea typeface="+mn-ea"/>
                <a:cs typeface="+mn-cs"/>
                <a:hlinkClick r:id="rId4"/>
              </a:rPr>
              <a:t>Sakområden</a:t>
            </a:r>
            <a:endParaRPr kumimoji="0" lang="sv-SE"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158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19A7CD-5888-AD4A-39F2-5B4AB2DC1627}"/>
              </a:ext>
            </a:extLst>
          </p:cNvPr>
          <p:cNvSpPr>
            <a:spLocks noGrp="1"/>
          </p:cNvSpPr>
          <p:nvPr>
            <p:ph type="title"/>
          </p:nvPr>
        </p:nvSpPr>
        <p:spPr/>
        <p:txBody>
          <a:bodyPr/>
          <a:lstStyle/>
          <a:p>
            <a:r>
              <a:rPr lang="sv-SE"/>
              <a:t>Plan</a:t>
            </a:r>
          </a:p>
        </p:txBody>
      </p:sp>
      <p:sp>
        <p:nvSpPr>
          <p:cNvPr id="3" name="Platshållare för innehåll 2">
            <a:extLst>
              <a:ext uri="{FF2B5EF4-FFF2-40B4-BE49-F238E27FC236}">
                <a16:creationId xmlns:a16="http://schemas.microsoft.com/office/drawing/2014/main" id="{F3F73342-933A-B4FF-BD5D-3CC927D83ACF}"/>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CE8AC1B-3AAE-90DC-DFFC-A96777E110BA}"/>
              </a:ext>
            </a:extLst>
          </p:cNvPr>
          <p:cNvPicPr>
            <a:picLocks noChangeAspect="1"/>
          </p:cNvPicPr>
          <p:nvPr/>
        </p:nvPicPr>
        <p:blipFill>
          <a:blip r:embed="rId3"/>
          <a:stretch>
            <a:fillRect/>
          </a:stretch>
        </p:blipFill>
        <p:spPr>
          <a:xfrm>
            <a:off x="540000" y="1800000"/>
            <a:ext cx="11160000" cy="3088355"/>
          </a:xfrm>
          <a:prstGeom prst="rect">
            <a:avLst/>
          </a:prstGeom>
        </p:spPr>
      </p:pic>
      <p:sp>
        <p:nvSpPr>
          <p:cNvPr id="7" name="Rektangel 6">
            <a:extLst>
              <a:ext uri="{FF2B5EF4-FFF2-40B4-BE49-F238E27FC236}">
                <a16:creationId xmlns:a16="http://schemas.microsoft.com/office/drawing/2014/main" id="{C52B6214-67FD-A4B4-BFB4-2614CDD99410}"/>
              </a:ext>
            </a:extLst>
          </p:cNvPr>
          <p:cNvSpPr/>
          <p:nvPr/>
        </p:nvSpPr>
        <p:spPr>
          <a:xfrm>
            <a:off x="0" y="0"/>
            <a:ext cx="5220586"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FEM KOMPONENTER I FÖRÄNDRINGSLEDNING</a:t>
            </a:r>
          </a:p>
        </p:txBody>
      </p:sp>
    </p:spTree>
    <p:extLst>
      <p:ext uri="{BB962C8B-B14F-4D97-AF65-F5344CB8AC3E}">
        <p14:creationId xmlns:p14="http://schemas.microsoft.com/office/powerpoint/2010/main" val="2724788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45428A-E744-34B5-78EC-246E7BCF2407}"/>
              </a:ext>
            </a:extLst>
          </p:cNvPr>
          <p:cNvPicPr>
            <a:picLocks noChangeAspect="1"/>
          </p:cNvPicPr>
          <p:nvPr/>
        </p:nvPicPr>
        <p:blipFill rotWithShape="1">
          <a:blip r:embed="rId2"/>
          <a:srcRect l="1749" t="15514" b="5777"/>
          <a:stretch/>
        </p:blipFill>
        <p:spPr>
          <a:xfrm>
            <a:off x="103607" y="724478"/>
            <a:ext cx="9560573" cy="5551194"/>
          </a:xfrm>
          <a:prstGeom prst="rect">
            <a:avLst/>
          </a:prstGeom>
          <a:ln>
            <a:noFill/>
          </a:ln>
          <a:effectLst/>
        </p:spPr>
      </p:pic>
      <p:sp>
        <p:nvSpPr>
          <p:cNvPr id="6" name="Rektangel 5">
            <a:extLst>
              <a:ext uri="{FF2B5EF4-FFF2-40B4-BE49-F238E27FC236}">
                <a16:creationId xmlns:a16="http://schemas.microsoft.com/office/drawing/2014/main" id="{5D8E4435-3BA1-0903-3384-923441413AB1}"/>
              </a:ext>
            </a:extLst>
          </p:cNvPr>
          <p:cNvSpPr/>
          <p:nvPr/>
        </p:nvSpPr>
        <p:spPr>
          <a:xfrm>
            <a:off x="0" y="0"/>
            <a:ext cx="5220586"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FEM KOMPONENTER I FÖRÄNDRINGSLEDNING</a:t>
            </a:r>
          </a:p>
        </p:txBody>
      </p:sp>
    </p:spTree>
    <p:extLst>
      <p:ext uri="{BB962C8B-B14F-4D97-AF65-F5344CB8AC3E}">
        <p14:creationId xmlns:p14="http://schemas.microsoft.com/office/powerpoint/2010/main" val="2198901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664232" y="1111048"/>
            <a:ext cx="11045987" cy="5152100"/>
          </a:xfrm>
        </p:spPr>
        <p:txBody>
          <a:bodyPr vert="horz" lIns="91440" tIns="45720" rIns="91440" bIns="45720" rtlCol="0" anchor="t">
            <a:noAutofit/>
          </a:bodyPr>
          <a:lstStyle/>
          <a:p>
            <a:pPr marL="29845" indent="0">
              <a:buNone/>
            </a:pPr>
            <a:endParaRPr lang="sv-SE" sz="2200"/>
          </a:p>
          <a:p>
            <a:pPr marL="29845" indent="0">
              <a:buNone/>
            </a:pPr>
            <a:endParaRPr lang="sv-SE" sz="2200">
              <a:cs typeface="Arial"/>
            </a:endParaRPr>
          </a:p>
        </p:txBody>
      </p:sp>
      <p:sp>
        <p:nvSpPr>
          <p:cNvPr id="19" name="Pil: böjd 18">
            <a:extLst>
              <a:ext uri="{FF2B5EF4-FFF2-40B4-BE49-F238E27FC236}">
                <a16:creationId xmlns:a16="http://schemas.microsoft.com/office/drawing/2014/main" id="{7BE18988-6016-498B-88BC-A305B87F9844}"/>
              </a:ext>
            </a:extLst>
          </p:cNvPr>
          <p:cNvSpPr/>
          <p:nvPr/>
        </p:nvSpPr>
        <p:spPr>
          <a:xfrm>
            <a:off x="3079015" y="1285228"/>
            <a:ext cx="3375525" cy="1042735"/>
          </a:xfrm>
          <a:prstGeom prst="ben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Rektangel 19">
            <a:extLst>
              <a:ext uri="{FF2B5EF4-FFF2-40B4-BE49-F238E27FC236}">
                <a16:creationId xmlns:a16="http://schemas.microsoft.com/office/drawing/2014/main" id="{DDF5A1FC-07F0-4E4C-840C-FC963D58CD82}"/>
              </a:ext>
            </a:extLst>
          </p:cNvPr>
          <p:cNvSpPr/>
          <p:nvPr/>
        </p:nvSpPr>
        <p:spPr>
          <a:xfrm>
            <a:off x="3078020" y="2306317"/>
            <a:ext cx="258527" cy="27672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ktangel 28">
            <a:extLst>
              <a:ext uri="{FF2B5EF4-FFF2-40B4-BE49-F238E27FC236}">
                <a16:creationId xmlns:a16="http://schemas.microsoft.com/office/drawing/2014/main" id="{98FA78CC-5231-44BF-BC60-A8E02E11D3EE}"/>
              </a:ext>
            </a:extLst>
          </p:cNvPr>
          <p:cNvSpPr/>
          <p:nvPr/>
        </p:nvSpPr>
        <p:spPr>
          <a:xfrm rot="19080000">
            <a:off x="3986169" y="1025662"/>
            <a:ext cx="65549" cy="9340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ktangel 29">
            <a:extLst>
              <a:ext uri="{FF2B5EF4-FFF2-40B4-BE49-F238E27FC236}">
                <a16:creationId xmlns:a16="http://schemas.microsoft.com/office/drawing/2014/main" id="{D289A91E-3930-4CE0-83D0-218317E3C93E}"/>
              </a:ext>
            </a:extLst>
          </p:cNvPr>
          <p:cNvSpPr/>
          <p:nvPr/>
        </p:nvSpPr>
        <p:spPr>
          <a:xfrm rot="2400000">
            <a:off x="3986168" y="1017469"/>
            <a:ext cx="65549" cy="9340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ruta 30">
            <a:extLst>
              <a:ext uri="{FF2B5EF4-FFF2-40B4-BE49-F238E27FC236}">
                <a16:creationId xmlns:a16="http://schemas.microsoft.com/office/drawing/2014/main" id="{8CCA11D0-EEEB-404B-B782-DC844F8A0AF0}"/>
              </a:ext>
            </a:extLst>
          </p:cNvPr>
          <p:cNvSpPr txBox="1"/>
          <p:nvPr/>
        </p:nvSpPr>
        <p:spPr>
          <a:xfrm>
            <a:off x="4454013" y="5642077"/>
            <a:ext cx="32839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Mänskligt perspektiv</a:t>
            </a: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a:ln>
                  <a:noFill/>
                </a:ln>
                <a:solidFill>
                  <a:prstClr val="black"/>
                </a:solidFill>
                <a:effectLst/>
                <a:uLnTx/>
                <a:uFillTx/>
                <a:latin typeface="Arial"/>
                <a:ea typeface="+mn-ea"/>
                <a:cs typeface="Arial"/>
              </a:rPr>
              <a:t>- kultur, värdering, beteenden</a:t>
            </a:r>
          </a:p>
        </p:txBody>
      </p:sp>
      <p:sp>
        <p:nvSpPr>
          <p:cNvPr id="32" name="textruta 31">
            <a:extLst>
              <a:ext uri="{FF2B5EF4-FFF2-40B4-BE49-F238E27FC236}">
                <a16:creationId xmlns:a16="http://schemas.microsoft.com/office/drawing/2014/main" id="{E98D0295-9F83-4A9B-9E4F-2A8B57BD6815}"/>
              </a:ext>
            </a:extLst>
          </p:cNvPr>
          <p:cNvSpPr txBox="1"/>
          <p:nvPr/>
        </p:nvSpPr>
        <p:spPr>
          <a:xfrm>
            <a:off x="-126181" y="3118464"/>
            <a:ext cx="328397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Strukturellt perspektiv</a:t>
            </a: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a:ln>
                  <a:noFill/>
                </a:ln>
                <a:solidFill>
                  <a:prstClr val="black"/>
                </a:solidFill>
                <a:effectLst/>
                <a:uLnTx/>
                <a:uFillTx/>
                <a:latin typeface="Arial"/>
                <a:ea typeface="+mn-ea"/>
                <a:cs typeface="Arial"/>
              </a:rPr>
              <a:t>- processer, regler, verktyg,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Arial"/>
            </a:endParaRPr>
          </a:p>
        </p:txBody>
      </p:sp>
      <p:sp>
        <p:nvSpPr>
          <p:cNvPr id="33" name="textruta 32">
            <a:extLst>
              <a:ext uri="{FF2B5EF4-FFF2-40B4-BE49-F238E27FC236}">
                <a16:creationId xmlns:a16="http://schemas.microsoft.com/office/drawing/2014/main" id="{0D7D9350-7EEF-4232-A46C-F2A785351E8A}"/>
              </a:ext>
            </a:extLst>
          </p:cNvPr>
          <p:cNvSpPr txBox="1"/>
          <p:nvPr/>
        </p:nvSpPr>
        <p:spPr>
          <a:xfrm>
            <a:off x="8796593" y="3331496"/>
            <a:ext cx="22843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a:ln>
                  <a:noFill/>
                </a:ln>
                <a:solidFill>
                  <a:prstClr val="black"/>
                </a:solidFill>
                <a:effectLst/>
                <a:uLnTx/>
                <a:uFillTx/>
                <a:latin typeface="Arial"/>
                <a:ea typeface="+mn-ea"/>
                <a:cs typeface="Arial"/>
              </a:rPr>
              <a:t>Börja helst med det mänskliga perspektivet</a:t>
            </a:r>
          </a:p>
        </p:txBody>
      </p:sp>
      <p:sp>
        <p:nvSpPr>
          <p:cNvPr id="34" name="textruta 33">
            <a:extLst>
              <a:ext uri="{FF2B5EF4-FFF2-40B4-BE49-F238E27FC236}">
                <a16:creationId xmlns:a16="http://schemas.microsoft.com/office/drawing/2014/main" id="{30BF2AED-2EEC-4490-AC88-7CCD3F43DE2B}"/>
              </a:ext>
            </a:extLst>
          </p:cNvPr>
          <p:cNvSpPr txBox="1"/>
          <p:nvPr/>
        </p:nvSpPr>
        <p:spPr>
          <a:xfrm>
            <a:off x="3495367" y="2086076"/>
            <a:ext cx="22843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a:ln>
                  <a:noFill/>
                </a:ln>
                <a:solidFill>
                  <a:prstClr val="black"/>
                </a:solidFill>
                <a:effectLst/>
                <a:uLnTx/>
                <a:uFillTx/>
                <a:latin typeface="Arial"/>
                <a:ea typeface="+mn-ea"/>
                <a:cs typeface="Arial"/>
              </a:rPr>
              <a:t>Undvik att börja med det strukturella perspektivet</a:t>
            </a:r>
          </a:p>
        </p:txBody>
      </p:sp>
      <p:cxnSp>
        <p:nvCxnSpPr>
          <p:cNvPr id="35" name="Rak pilkoppling 34">
            <a:extLst>
              <a:ext uri="{FF2B5EF4-FFF2-40B4-BE49-F238E27FC236}">
                <a16:creationId xmlns:a16="http://schemas.microsoft.com/office/drawing/2014/main" id="{C4178CDA-3C5B-43CF-BB85-04557CDFD06A}"/>
              </a:ext>
            </a:extLst>
          </p:cNvPr>
          <p:cNvCxnSpPr/>
          <p:nvPr/>
        </p:nvCxnSpPr>
        <p:spPr>
          <a:xfrm flipV="1">
            <a:off x="2967702" y="1264263"/>
            <a:ext cx="4917" cy="425572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6" name="Rak pilkoppling 35">
            <a:extLst>
              <a:ext uri="{FF2B5EF4-FFF2-40B4-BE49-F238E27FC236}">
                <a16:creationId xmlns:a16="http://schemas.microsoft.com/office/drawing/2014/main" id="{87A714BE-3BF2-4365-B241-5F20599B2965}"/>
              </a:ext>
            </a:extLst>
          </p:cNvPr>
          <p:cNvCxnSpPr>
            <a:cxnSpLocks/>
          </p:cNvCxnSpPr>
          <p:nvPr/>
        </p:nvCxnSpPr>
        <p:spPr>
          <a:xfrm>
            <a:off x="2975894" y="5511799"/>
            <a:ext cx="6018982" cy="491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7" name="textruta 36">
            <a:extLst>
              <a:ext uri="{FF2B5EF4-FFF2-40B4-BE49-F238E27FC236}">
                <a16:creationId xmlns:a16="http://schemas.microsoft.com/office/drawing/2014/main" id="{730DB91B-E428-430F-9089-735F9F4352D0}"/>
              </a:ext>
            </a:extLst>
          </p:cNvPr>
          <p:cNvSpPr txBox="1"/>
          <p:nvPr/>
        </p:nvSpPr>
        <p:spPr>
          <a:xfrm>
            <a:off x="2397432" y="135685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Arial"/>
              </a:rPr>
              <a:t>Tid</a:t>
            </a:r>
          </a:p>
        </p:txBody>
      </p:sp>
      <p:sp>
        <p:nvSpPr>
          <p:cNvPr id="38" name="textruta 37">
            <a:extLst>
              <a:ext uri="{FF2B5EF4-FFF2-40B4-BE49-F238E27FC236}">
                <a16:creationId xmlns:a16="http://schemas.microsoft.com/office/drawing/2014/main" id="{3FDB8375-65B1-4D12-A513-D67DD5F87099}"/>
              </a:ext>
            </a:extLst>
          </p:cNvPr>
          <p:cNvSpPr txBox="1"/>
          <p:nvPr/>
        </p:nvSpPr>
        <p:spPr>
          <a:xfrm>
            <a:off x="8477045" y="5592915"/>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Arial"/>
              </a:rPr>
              <a:t>Tid</a:t>
            </a:r>
          </a:p>
        </p:txBody>
      </p:sp>
      <p:sp>
        <p:nvSpPr>
          <p:cNvPr id="3" name="textruta 2">
            <a:extLst>
              <a:ext uri="{FF2B5EF4-FFF2-40B4-BE49-F238E27FC236}">
                <a16:creationId xmlns:a16="http://schemas.microsoft.com/office/drawing/2014/main" id="{4224A983-388F-9FA1-18F9-01D90204519C}"/>
              </a:ext>
            </a:extLst>
          </p:cNvPr>
          <p:cNvSpPr txBox="1"/>
          <p:nvPr/>
        </p:nvSpPr>
        <p:spPr>
          <a:xfrm>
            <a:off x="9452340" y="6015041"/>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Källa: Kelly Odell - Förändringshandboken</a:t>
            </a:r>
          </a:p>
        </p:txBody>
      </p:sp>
      <p:sp>
        <p:nvSpPr>
          <p:cNvPr id="4" name="Pil: böjd 3">
            <a:extLst>
              <a:ext uri="{FF2B5EF4-FFF2-40B4-BE49-F238E27FC236}">
                <a16:creationId xmlns:a16="http://schemas.microsoft.com/office/drawing/2014/main" id="{A5B14D61-9B46-C812-66FC-60CB67BA3307}"/>
              </a:ext>
            </a:extLst>
          </p:cNvPr>
          <p:cNvSpPr/>
          <p:nvPr/>
        </p:nvSpPr>
        <p:spPr>
          <a:xfrm rot="16200000" flipV="1">
            <a:off x="6956462" y="3407749"/>
            <a:ext cx="2826558" cy="1046619"/>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 1">
            <a:extLst>
              <a:ext uri="{FF2B5EF4-FFF2-40B4-BE49-F238E27FC236}">
                <a16:creationId xmlns:a16="http://schemas.microsoft.com/office/drawing/2014/main" id="{B4CC8844-A124-F42F-1711-40F1087DE071}"/>
              </a:ext>
            </a:extLst>
          </p:cNvPr>
          <p:cNvGrpSpPr/>
          <p:nvPr/>
        </p:nvGrpSpPr>
        <p:grpSpPr>
          <a:xfrm>
            <a:off x="3824709" y="2837837"/>
            <a:ext cx="4408128" cy="827548"/>
            <a:chOff x="3824709" y="2837837"/>
            <a:chExt cx="4408128" cy="827548"/>
          </a:xfrm>
        </p:grpSpPr>
        <p:sp>
          <p:nvSpPr>
            <p:cNvPr id="27" name="Pil: uppåt 26">
              <a:extLst>
                <a:ext uri="{FF2B5EF4-FFF2-40B4-BE49-F238E27FC236}">
                  <a16:creationId xmlns:a16="http://schemas.microsoft.com/office/drawing/2014/main" id="{60B6595E-E59E-45B0-B0A6-ED90C4044F3A}"/>
                </a:ext>
              </a:extLst>
            </p:cNvPr>
            <p:cNvSpPr/>
            <p:nvPr/>
          </p:nvSpPr>
          <p:spPr>
            <a:xfrm rot="3240000">
              <a:off x="5614999" y="1047547"/>
              <a:ext cx="827548" cy="440812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ruta 38">
              <a:extLst>
                <a:ext uri="{FF2B5EF4-FFF2-40B4-BE49-F238E27FC236}">
                  <a16:creationId xmlns:a16="http://schemas.microsoft.com/office/drawing/2014/main" id="{11386B32-8D4C-4B36-938C-1A7871B9F469}"/>
                </a:ext>
              </a:extLst>
            </p:cNvPr>
            <p:cNvSpPr txBox="1"/>
            <p:nvPr/>
          </p:nvSpPr>
          <p:spPr>
            <a:xfrm rot="19440000">
              <a:off x="4118077" y="3274141"/>
              <a:ext cx="328397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Arial"/>
                  <a:ea typeface="+mn-ea"/>
                  <a:cs typeface="Arial"/>
                </a:rPr>
                <a:t>Förändring</a:t>
              </a:r>
            </a:p>
          </p:txBody>
        </p:sp>
        <p:sp>
          <p:nvSpPr>
            <p:cNvPr id="6" name="textruta 5">
              <a:extLst>
                <a:ext uri="{FF2B5EF4-FFF2-40B4-BE49-F238E27FC236}">
                  <a16:creationId xmlns:a16="http://schemas.microsoft.com/office/drawing/2014/main" id="{57A828C7-1FCE-8C3B-690C-5E2C49DA004D}"/>
                </a:ext>
              </a:extLst>
            </p:cNvPr>
            <p:cNvSpPr txBox="1"/>
            <p:nvPr/>
          </p:nvSpPr>
          <p:spPr>
            <a:xfrm rot="19440000">
              <a:off x="4118078" y="3274142"/>
              <a:ext cx="328397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Arial"/>
                  <a:ea typeface="+mn-ea"/>
                  <a:cs typeface="Arial"/>
                </a:rPr>
                <a:t>Förändring</a:t>
              </a:r>
            </a:p>
          </p:txBody>
        </p:sp>
      </p:grpSp>
      <p:sp>
        <p:nvSpPr>
          <p:cNvPr id="7" name="Rektangel 6">
            <a:extLst>
              <a:ext uri="{FF2B5EF4-FFF2-40B4-BE49-F238E27FC236}">
                <a16:creationId xmlns:a16="http://schemas.microsoft.com/office/drawing/2014/main" id="{E1EE205B-75BF-31C4-67B0-5846812F9D9D}"/>
              </a:ext>
            </a:extLst>
          </p:cNvPr>
          <p:cNvSpPr/>
          <p:nvPr/>
        </p:nvSpPr>
        <p:spPr>
          <a:xfrm rot="5400000">
            <a:off x="5336097" y="2819541"/>
            <a:ext cx="266720" cy="47828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176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3" grpId="0"/>
      <p:bldP spid="34" grpId="0"/>
      <p:bldP spid="4"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4">
            <a:extLst>
              <a:ext uri="{FF2B5EF4-FFF2-40B4-BE49-F238E27FC236}">
                <a16:creationId xmlns:a16="http://schemas.microsoft.com/office/drawing/2014/main" id="{3B7AC2C3-EF49-43DC-8EA5-FDDD56BC3CE6}"/>
              </a:ext>
            </a:extLst>
          </p:cNvPr>
          <p:cNvPicPr>
            <a:picLocks noChangeAspect="1"/>
          </p:cNvPicPr>
          <p:nvPr/>
        </p:nvPicPr>
        <p:blipFill>
          <a:blip r:embed="rId2"/>
          <a:stretch>
            <a:fillRect/>
          </a:stretch>
        </p:blipFill>
        <p:spPr>
          <a:xfrm>
            <a:off x="3091543" y="778564"/>
            <a:ext cx="5806659" cy="4925550"/>
          </a:xfrm>
          <a:prstGeom prst="rect">
            <a:avLst/>
          </a:prstGeom>
        </p:spPr>
      </p:pic>
    </p:spTree>
    <p:extLst>
      <p:ext uri="{BB962C8B-B14F-4D97-AF65-F5344CB8AC3E}">
        <p14:creationId xmlns:p14="http://schemas.microsoft.com/office/powerpoint/2010/main" val="12155883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ilhuett&#10;&#10;Automatiskt genererad beskrivning">
            <a:extLst>
              <a:ext uri="{FF2B5EF4-FFF2-40B4-BE49-F238E27FC236}">
                <a16:creationId xmlns:a16="http://schemas.microsoft.com/office/drawing/2014/main" id="{B65C53E0-91F2-1E73-2CBA-C6FAF7390584}"/>
              </a:ext>
            </a:extLst>
          </p:cNvPr>
          <p:cNvPicPr>
            <a:picLocks noChangeAspect="1"/>
          </p:cNvPicPr>
          <p:nvPr/>
        </p:nvPicPr>
        <p:blipFill>
          <a:blip r:embed="rId3"/>
          <a:stretch>
            <a:fillRect/>
          </a:stretch>
        </p:blipFill>
        <p:spPr>
          <a:xfrm>
            <a:off x="1101933" y="1618807"/>
            <a:ext cx="9668782" cy="3160032"/>
          </a:xfrm>
          <a:prstGeom prst="rect">
            <a:avLst/>
          </a:prstGeom>
        </p:spPr>
      </p:pic>
    </p:spTree>
    <p:extLst>
      <p:ext uri="{BB962C8B-B14F-4D97-AF65-F5344CB8AC3E}">
        <p14:creationId xmlns:p14="http://schemas.microsoft.com/office/powerpoint/2010/main" val="1983642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ilhuett&#10;&#10;Automatiskt genererad beskrivning">
            <a:extLst>
              <a:ext uri="{FF2B5EF4-FFF2-40B4-BE49-F238E27FC236}">
                <a16:creationId xmlns:a16="http://schemas.microsoft.com/office/drawing/2014/main" id="{B65C53E0-91F2-1E73-2CBA-C6FAF7390584}"/>
              </a:ext>
            </a:extLst>
          </p:cNvPr>
          <p:cNvPicPr>
            <a:picLocks noChangeAspect="1"/>
          </p:cNvPicPr>
          <p:nvPr/>
        </p:nvPicPr>
        <p:blipFill>
          <a:blip r:embed="rId3"/>
          <a:stretch>
            <a:fillRect/>
          </a:stretch>
        </p:blipFill>
        <p:spPr>
          <a:xfrm>
            <a:off x="1101933" y="1618807"/>
            <a:ext cx="9668782" cy="3160032"/>
          </a:xfrm>
          <a:prstGeom prst="rect">
            <a:avLst/>
          </a:prstGeom>
        </p:spPr>
      </p:pic>
      <p:sp>
        <p:nvSpPr>
          <p:cNvPr id="2" name="textruta 1">
            <a:extLst>
              <a:ext uri="{FF2B5EF4-FFF2-40B4-BE49-F238E27FC236}">
                <a16:creationId xmlns:a16="http://schemas.microsoft.com/office/drawing/2014/main" id="{EF285A9E-C54E-6FB9-C42A-57505F8910B8}"/>
              </a:ext>
            </a:extLst>
          </p:cNvPr>
          <p:cNvSpPr txBox="1"/>
          <p:nvPr/>
        </p:nvSpPr>
        <p:spPr>
          <a:xfrm>
            <a:off x="4454885" y="178933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Arial"/>
              </a:rPr>
              <a:t>Förändringsexpert</a:t>
            </a:r>
          </a:p>
        </p:txBody>
      </p:sp>
      <p:grpSp>
        <p:nvGrpSpPr>
          <p:cNvPr id="3" name="Grupp 2">
            <a:extLst>
              <a:ext uri="{FF2B5EF4-FFF2-40B4-BE49-F238E27FC236}">
                <a16:creationId xmlns:a16="http://schemas.microsoft.com/office/drawing/2014/main" id="{23F08B7D-F237-3AFF-3499-7ACC65CF968B}"/>
              </a:ext>
            </a:extLst>
          </p:cNvPr>
          <p:cNvGrpSpPr/>
          <p:nvPr/>
        </p:nvGrpSpPr>
        <p:grpSpPr>
          <a:xfrm>
            <a:off x="5743044" y="1475318"/>
            <a:ext cx="104042" cy="1028009"/>
            <a:chOff x="5743044" y="1475318"/>
            <a:chExt cx="104042" cy="1028009"/>
          </a:xfrm>
        </p:grpSpPr>
        <p:sp>
          <p:nvSpPr>
            <p:cNvPr id="6" name="Rektangel 5">
              <a:extLst>
                <a:ext uri="{FF2B5EF4-FFF2-40B4-BE49-F238E27FC236}">
                  <a16:creationId xmlns:a16="http://schemas.microsoft.com/office/drawing/2014/main" id="{03D023B7-8DC4-C23C-8246-6ABD6E452F95}"/>
                </a:ext>
              </a:extLst>
            </p:cNvPr>
            <p:cNvSpPr/>
            <p:nvPr/>
          </p:nvSpPr>
          <p:spPr>
            <a:xfrm rot="19080000">
              <a:off x="5781537" y="1475318"/>
              <a:ext cx="65549" cy="1028009"/>
            </a:xfrm>
            <a:prstGeom prst="rect">
              <a:avLst/>
            </a:prstGeom>
            <a:solidFill>
              <a:srgbClr val="FF000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C1DE2119-57D9-7BC7-80C9-7015FD9703E8}"/>
                </a:ext>
              </a:extLst>
            </p:cNvPr>
            <p:cNvSpPr/>
            <p:nvPr/>
          </p:nvSpPr>
          <p:spPr>
            <a:xfrm rot="2400000">
              <a:off x="5743044" y="1500352"/>
              <a:ext cx="65549" cy="934064"/>
            </a:xfrm>
            <a:prstGeom prst="rect">
              <a:avLst/>
            </a:prstGeom>
            <a:solidFill>
              <a:srgbClr val="FF000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8494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ilhuett&#10;&#10;Automatiskt genererad beskrivning">
            <a:extLst>
              <a:ext uri="{FF2B5EF4-FFF2-40B4-BE49-F238E27FC236}">
                <a16:creationId xmlns:a16="http://schemas.microsoft.com/office/drawing/2014/main" id="{B65C53E0-91F2-1E73-2CBA-C6FAF7390584}"/>
              </a:ext>
            </a:extLst>
          </p:cNvPr>
          <p:cNvPicPr>
            <a:picLocks noChangeAspect="1"/>
          </p:cNvPicPr>
          <p:nvPr/>
        </p:nvPicPr>
        <p:blipFill>
          <a:blip r:embed="rId3"/>
          <a:stretch>
            <a:fillRect/>
          </a:stretch>
        </p:blipFill>
        <p:spPr>
          <a:xfrm>
            <a:off x="1101933" y="1618807"/>
            <a:ext cx="9668782" cy="3160032"/>
          </a:xfrm>
          <a:prstGeom prst="rect">
            <a:avLst/>
          </a:prstGeom>
        </p:spPr>
      </p:pic>
      <p:sp>
        <p:nvSpPr>
          <p:cNvPr id="3" name="textruta 2">
            <a:extLst>
              <a:ext uri="{FF2B5EF4-FFF2-40B4-BE49-F238E27FC236}">
                <a16:creationId xmlns:a16="http://schemas.microsoft.com/office/drawing/2014/main" id="{EEADB5F7-2C94-DB87-961A-CD65BF8F7BE4}"/>
              </a:ext>
            </a:extLst>
          </p:cNvPr>
          <p:cNvSpPr txBox="1"/>
          <p:nvPr/>
        </p:nvSpPr>
        <p:spPr>
          <a:xfrm>
            <a:off x="4570186" y="191225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Arial"/>
              </a:rPr>
              <a:t>Förändringsägare</a:t>
            </a:r>
          </a:p>
        </p:txBody>
      </p:sp>
      <p:sp>
        <p:nvSpPr>
          <p:cNvPr id="4" name="textruta 3">
            <a:extLst>
              <a:ext uri="{FF2B5EF4-FFF2-40B4-BE49-F238E27FC236}">
                <a16:creationId xmlns:a16="http://schemas.microsoft.com/office/drawing/2014/main" id="{108CABB5-E150-5210-82B6-14D2A39D1E0B}"/>
              </a:ext>
            </a:extLst>
          </p:cNvPr>
          <p:cNvSpPr txBox="1"/>
          <p:nvPr/>
        </p:nvSpPr>
        <p:spPr>
          <a:xfrm>
            <a:off x="7681685" y="147682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Arial"/>
              </a:rPr>
              <a:t>Förändringsledare</a:t>
            </a:r>
          </a:p>
        </p:txBody>
      </p:sp>
      <p:sp>
        <p:nvSpPr>
          <p:cNvPr id="6" name="textruta 5">
            <a:extLst>
              <a:ext uri="{FF2B5EF4-FFF2-40B4-BE49-F238E27FC236}">
                <a16:creationId xmlns:a16="http://schemas.microsoft.com/office/drawing/2014/main" id="{94712A6A-C62D-3490-2BD6-1D0E7F59F8BB}"/>
              </a:ext>
            </a:extLst>
          </p:cNvPr>
          <p:cNvSpPr txBox="1"/>
          <p:nvPr/>
        </p:nvSpPr>
        <p:spPr>
          <a:xfrm>
            <a:off x="4428672" y="43785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Arial"/>
                <a:ea typeface="+mn-ea"/>
                <a:cs typeface="Arial"/>
              </a:rPr>
              <a:t>Medarbetare</a:t>
            </a:r>
          </a:p>
        </p:txBody>
      </p:sp>
      <p:sp>
        <p:nvSpPr>
          <p:cNvPr id="7" name="textruta 6">
            <a:extLst>
              <a:ext uri="{FF2B5EF4-FFF2-40B4-BE49-F238E27FC236}">
                <a16:creationId xmlns:a16="http://schemas.microsoft.com/office/drawing/2014/main" id="{87FC80BD-2D84-00BC-E3F0-3D1693AA7BFA}"/>
              </a:ext>
            </a:extLst>
          </p:cNvPr>
          <p:cNvSpPr txBox="1"/>
          <p:nvPr/>
        </p:nvSpPr>
        <p:spPr>
          <a:xfrm>
            <a:off x="2030183" y="22206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Arial"/>
              </a:rPr>
              <a:t>Förändringsexpert</a:t>
            </a:r>
          </a:p>
        </p:txBody>
      </p:sp>
    </p:spTree>
    <p:extLst>
      <p:ext uri="{BB962C8B-B14F-4D97-AF65-F5344CB8AC3E}">
        <p14:creationId xmlns:p14="http://schemas.microsoft.com/office/powerpoint/2010/main" val="160480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7214D78-2A53-7B4E-8C26-A563D0A38E20}"/>
              </a:ext>
            </a:extLst>
          </p:cNvPr>
          <p:cNvSpPr/>
          <p:nvPr/>
        </p:nvSpPr>
        <p:spPr>
          <a:xfrm>
            <a:off x="0" y="0"/>
            <a:ext cx="1578162"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KANALER</a:t>
            </a:r>
          </a:p>
        </p:txBody>
      </p:sp>
      <p:sp>
        <p:nvSpPr>
          <p:cNvPr id="16" name="Rektangel 15">
            <a:extLst>
              <a:ext uri="{FF2B5EF4-FFF2-40B4-BE49-F238E27FC236}">
                <a16:creationId xmlns:a16="http://schemas.microsoft.com/office/drawing/2014/main" id="{5EBE5A12-1F9A-A543-9519-90A11A2BB072}"/>
              </a:ext>
            </a:extLst>
          </p:cNvPr>
          <p:cNvSpPr/>
          <p:nvPr/>
        </p:nvSpPr>
        <p:spPr>
          <a:xfrm>
            <a:off x="2835895" y="1483440"/>
            <a:ext cx="2164054" cy="982833"/>
          </a:xfrm>
          <a:prstGeom prst="rect">
            <a:avLst/>
          </a:prstGeom>
        </p:spPr>
        <p:txBody>
          <a:bodyPr wrap="non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Nyhetsbrev</a:t>
            </a: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Kompetenscenter</a:t>
            </a: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välfärdsteknik</a:t>
            </a:r>
          </a:p>
        </p:txBody>
      </p:sp>
      <p:sp>
        <p:nvSpPr>
          <p:cNvPr id="18" name="Rektangel 17">
            <a:extLst>
              <a:ext uri="{FF2B5EF4-FFF2-40B4-BE49-F238E27FC236}">
                <a16:creationId xmlns:a16="http://schemas.microsoft.com/office/drawing/2014/main" id="{47FFE5A0-3258-5447-A149-5BAD895DD2CE}"/>
              </a:ext>
            </a:extLst>
          </p:cNvPr>
          <p:cNvSpPr/>
          <p:nvPr/>
        </p:nvSpPr>
        <p:spPr>
          <a:xfrm>
            <a:off x="2749139" y="4584990"/>
            <a:ext cx="3713306" cy="1287532"/>
          </a:xfrm>
          <a:prstGeom prst="rect">
            <a:avLst/>
          </a:prstGeom>
        </p:spPr>
        <p:txBody>
          <a:bodyPr wrap="squar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Sök: </a:t>
            </a: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lt"/>
                <a:cs typeface="Arial"/>
                <a:hlinkClick r:id="rId3"/>
              </a:rPr>
              <a:t>#kompetenscentervälfärdsteknik</a:t>
            </a:r>
            <a:endParaRPr kumimoji="0" lang="sv-SE" sz="1800" b="0" i="0" u="none" strike="noStrike" kern="1200" cap="none" spc="0" normalizeH="0" baseline="0" noProof="0">
              <a:ln>
                <a:noFill/>
              </a:ln>
              <a:solidFill>
                <a:prstClr val="black"/>
              </a:solidFill>
              <a:effectLst/>
              <a:uLnTx/>
              <a:uFillTx/>
              <a:latin typeface="Arial"/>
              <a:ea typeface="+mn-lt"/>
              <a:cs typeface="Arial"/>
            </a:endParaRP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och följ våra inlägg!</a:t>
            </a:r>
            <a:br>
              <a:rPr kumimoji="0" lang="sv-SE" sz="1800" b="1" i="0" u="none" strike="noStrike" kern="1200" cap="none" spc="0" normalizeH="0" baseline="0" noProof="0">
                <a:ln>
                  <a:noFill/>
                </a:ln>
                <a:solidFill>
                  <a:prstClr val="black"/>
                </a:solidFill>
                <a:effectLst/>
                <a:uLnTx/>
                <a:uFillTx/>
                <a:latin typeface="Arial"/>
                <a:ea typeface="+mn-ea"/>
                <a:cs typeface="+mn-cs"/>
              </a:rPr>
            </a:br>
            <a:endParaRPr kumimoji="0" lang="sv-SE" sz="1800" b="1" i="0" u="none" strike="noStrike" kern="1200" cap="none" spc="0" normalizeH="0" baseline="0" noProof="0">
              <a:ln>
                <a:noFill/>
              </a:ln>
              <a:solidFill>
                <a:prstClr val="black"/>
              </a:solidFill>
              <a:effectLst/>
              <a:uLnTx/>
              <a:uFillTx/>
              <a:latin typeface="Arial"/>
              <a:ea typeface="+mn-ea"/>
              <a:cs typeface="Arial"/>
            </a:endParaRPr>
          </a:p>
        </p:txBody>
      </p:sp>
      <p:sp>
        <p:nvSpPr>
          <p:cNvPr id="24" name="Rektangel 23">
            <a:extLst>
              <a:ext uri="{FF2B5EF4-FFF2-40B4-BE49-F238E27FC236}">
                <a16:creationId xmlns:a16="http://schemas.microsoft.com/office/drawing/2014/main" id="{6BF66BE9-80CE-1941-821D-93AAD529E95B}"/>
              </a:ext>
            </a:extLst>
          </p:cNvPr>
          <p:cNvSpPr/>
          <p:nvPr/>
        </p:nvSpPr>
        <p:spPr>
          <a:xfrm>
            <a:off x="8437607" y="1414197"/>
            <a:ext cx="1517147" cy="678071"/>
          </a:xfrm>
          <a:prstGeom prst="rect">
            <a:avLst/>
          </a:prstGeom>
        </p:spPr>
        <p:txBody>
          <a:bodyPr wrap="none">
            <a:spAutoFit/>
          </a:bodyPr>
          <a:lstStyle/>
          <a:p>
            <a:pPr marL="30163"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Helpdesk</a:t>
            </a:r>
          </a:p>
          <a:p>
            <a:pPr marL="30163"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info@skr.se</a:t>
            </a:r>
          </a:p>
        </p:txBody>
      </p:sp>
      <p:pic>
        <p:nvPicPr>
          <p:cNvPr id="5" name="Bildobjekt 4">
            <a:extLst>
              <a:ext uri="{FF2B5EF4-FFF2-40B4-BE49-F238E27FC236}">
                <a16:creationId xmlns:a16="http://schemas.microsoft.com/office/drawing/2014/main" id="{D86BAE1A-1001-2340-8EB2-F08E876C5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59588" y="1201533"/>
            <a:ext cx="939547" cy="1008127"/>
          </a:xfrm>
          <a:prstGeom prst="rect">
            <a:avLst/>
          </a:prstGeom>
        </p:spPr>
      </p:pic>
      <p:pic>
        <p:nvPicPr>
          <p:cNvPr id="27" name="Bildobjekt 26">
            <a:extLst>
              <a:ext uri="{FF2B5EF4-FFF2-40B4-BE49-F238E27FC236}">
                <a16:creationId xmlns:a16="http://schemas.microsoft.com/office/drawing/2014/main" id="{11A550D6-AEC3-EE4D-8733-1903B5A787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45966" y="1166512"/>
            <a:ext cx="925756" cy="925756"/>
          </a:xfrm>
          <a:prstGeom prst="rect">
            <a:avLst/>
          </a:prstGeom>
        </p:spPr>
      </p:pic>
      <p:pic>
        <p:nvPicPr>
          <p:cNvPr id="4" name="Bildobjekt 3">
            <a:extLst>
              <a:ext uri="{FF2B5EF4-FFF2-40B4-BE49-F238E27FC236}">
                <a16:creationId xmlns:a16="http://schemas.microsoft.com/office/drawing/2014/main" id="{E0F061FC-1D8F-414F-815B-7A48C80F8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6941" y="2592611"/>
            <a:ext cx="1338766" cy="1313665"/>
          </a:xfrm>
          <a:prstGeom prst="rect">
            <a:avLst/>
          </a:prstGeom>
        </p:spPr>
      </p:pic>
      <p:sp>
        <p:nvSpPr>
          <p:cNvPr id="14" name="Rektangel 13">
            <a:extLst>
              <a:ext uri="{FF2B5EF4-FFF2-40B4-BE49-F238E27FC236}">
                <a16:creationId xmlns:a16="http://schemas.microsoft.com/office/drawing/2014/main" id="{9926BEA9-AB34-4273-A6A8-2D7798FBB0E6}"/>
              </a:ext>
            </a:extLst>
          </p:cNvPr>
          <p:cNvSpPr/>
          <p:nvPr/>
        </p:nvSpPr>
        <p:spPr>
          <a:xfrm>
            <a:off x="2835895" y="3219460"/>
            <a:ext cx="1767150" cy="678134"/>
          </a:xfrm>
          <a:prstGeom prst="rect">
            <a:avLst/>
          </a:prstGeom>
        </p:spPr>
        <p:txBody>
          <a:bodyPr wrap="non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Podden om </a:t>
            </a: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välfärdsteknik</a:t>
            </a:r>
            <a:endParaRPr kumimoji="0" lang="sv-SE" sz="1800" b="1" i="0" u="none" strike="noStrike" kern="1200" cap="none" spc="0" normalizeH="0" baseline="0" noProof="0">
              <a:ln>
                <a:noFill/>
              </a:ln>
              <a:solidFill>
                <a:prstClr val="black"/>
              </a:solidFill>
              <a:effectLst/>
              <a:uLnTx/>
              <a:uFillTx/>
              <a:latin typeface="Arial"/>
              <a:ea typeface="+mn-ea"/>
              <a:cs typeface="Arial"/>
            </a:endParaRPr>
          </a:p>
        </p:txBody>
      </p:sp>
      <p:pic>
        <p:nvPicPr>
          <p:cNvPr id="2" name="Bildobjekt 5">
            <a:extLst>
              <a:ext uri="{FF2B5EF4-FFF2-40B4-BE49-F238E27FC236}">
                <a16:creationId xmlns:a16="http://schemas.microsoft.com/office/drawing/2014/main" id="{B363BD69-47EC-6F1D-E7A0-4F019FB42042}"/>
              </a:ext>
            </a:extLst>
          </p:cNvPr>
          <p:cNvPicPr>
            <a:picLocks noChangeAspect="1"/>
          </p:cNvPicPr>
          <p:nvPr/>
        </p:nvPicPr>
        <p:blipFill>
          <a:blip r:embed="rId7"/>
          <a:stretch>
            <a:fillRect/>
          </a:stretch>
        </p:blipFill>
        <p:spPr>
          <a:xfrm>
            <a:off x="6545966" y="4437120"/>
            <a:ext cx="1758594" cy="569828"/>
          </a:xfrm>
          <a:prstGeom prst="rect">
            <a:avLst/>
          </a:prstGeom>
        </p:spPr>
      </p:pic>
      <p:pic>
        <p:nvPicPr>
          <p:cNvPr id="6" name="Bildobjekt 6">
            <a:extLst>
              <a:ext uri="{FF2B5EF4-FFF2-40B4-BE49-F238E27FC236}">
                <a16:creationId xmlns:a16="http://schemas.microsoft.com/office/drawing/2014/main" id="{F872F96C-D975-8DEE-5951-FCA320783690}"/>
              </a:ext>
            </a:extLst>
          </p:cNvPr>
          <p:cNvPicPr>
            <a:picLocks noChangeAspect="1"/>
          </p:cNvPicPr>
          <p:nvPr/>
        </p:nvPicPr>
        <p:blipFill>
          <a:blip r:embed="rId8"/>
          <a:stretch>
            <a:fillRect/>
          </a:stretch>
        </p:blipFill>
        <p:spPr>
          <a:xfrm>
            <a:off x="1626295" y="4437120"/>
            <a:ext cx="872840" cy="925210"/>
          </a:xfrm>
          <a:prstGeom prst="rect">
            <a:avLst/>
          </a:prstGeom>
        </p:spPr>
      </p:pic>
      <p:sp>
        <p:nvSpPr>
          <p:cNvPr id="15" name="Rektangel 14">
            <a:extLst>
              <a:ext uri="{FF2B5EF4-FFF2-40B4-BE49-F238E27FC236}">
                <a16:creationId xmlns:a16="http://schemas.microsoft.com/office/drawing/2014/main" id="{B36F5320-AB54-39F7-8CDC-22C15E210F70}"/>
              </a:ext>
            </a:extLst>
          </p:cNvPr>
          <p:cNvSpPr/>
          <p:nvPr/>
        </p:nvSpPr>
        <p:spPr>
          <a:xfrm>
            <a:off x="8534973" y="3148986"/>
            <a:ext cx="2511008" cy="373436"/>
          </a:xfrm>
          <a:prstGeom prst="rect">
            <a:avLst/>
          </a:prstGeom>
          <a:ln w="28575">
            <a:solidFill>
              <a:srgbClr val="FF0000"/>
            </a:solidFill>
          </a:ln>
        </p:spPr>
        <p:txBody>
          <a:bodyPr wrap="none">
            <a:spAutoFit/>
          </a:bodyPr>
          <a:lstStyle/>
          <a:p>
            <a:pPr marL="30163"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Skr.se/valfardsteknik</a:t>
            </a:r>
          </a:p>
        </p:txBody>
      </p:sp>
      <p:pic>
        <p:nvPicPr>
          <p:cNvPr id="17" name="Bild 16" descr="Programmerare, kvinna med hel fyllning">
            <a:extLst>
              <a:ext uri="{FF2B5EF4-FFF2-40B4-BE49-F238E27FC236}">
                <a16:creationId xmlns:a16="http://schemas.microsoft.com/office/drawing/2014/main" id="{64A0DEB5-5D05-7D1A-BC80-A2EB436AF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415316" y="2596260"/>
            <a:ext cx="1187055" cy="1187055"/>
          </a:xfrm>
          <a:prstGeom prst="rect">
            <a:avLst/>
          </a:prstGeom>
        </p:spPr>
      </p:pic>
    </p:spTree>
    <p:extLst>
      <p:ext uri="{BB962C8B-B14F-4D97-AF65-F5344CB8AC3E}">
        <p14:creationId xmlns:p14="http://schemas.microsoft.com/office/powerpoint/2010/main" val="2820627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1E19FC-B588-B236-C8E2-BA06A10439B9}"/>
              </a:ext>
            </a:extLst>
          </p:cNvPr>
          <p:cNvSpPr>
            <a:spLocks noGrp="1"/>
          </p:cNvSpPr>
          <p:nvPr>
            <p:ph type="title"/>
          </p:nvPr>
        </p:nvSpPr>
        <p:spPr/>
        <p:txBody>
          <a:bodyPr/>
          <a:lstStyle/>
          <a:p>
            <a:r>
              <a:rPr lang="sv-SE" dirty="0"/>
              <a:t>Dialog</a:t>
            </a:r>
          </a:p>
        </p:txBody>
      </p:sp>
      <p:sp>
        <p:nvSpPr>
          <p:cNvPr id="3" name="Platshållare för innehåll 2">
            <a:extLst>
              <a:ext uri="{FF2B5EF4-FFF2-40B4-BE49-F238E27FC236}">
                <a16:creationId xmlns:a16="http://schemas.microsoft.com/office/drawing/2014/main" id="{202EE93B-43C4-C0E4-0DE8-7D95AD554E17}"/>
              </a:ext>
            </a:extLst>
          </p:cNvPr>
          <p:cNvSpPr>
            <a:spLocks noGrp="1"/>
          </p:cNvSpPr>
          <p:nvPr>
            <p:ph idx="1"/>
          </p:nvPr>
        </p:nvSpPr>
        <p:spPr/>
        <p:txBody>
          <a:bodyPr/>
          <a:lstStyle/>
          <a:p>
            <a:pPr>
              <a:spcAft>
                <a:spcPts val="600"/>
              </a:spcAft>
            </a:pPr>
            <a:r>
              <a:rPr lang="sv-SE" sz="3200" dirty="0">
                <a:effectLst/>
                <a:latin typeface="Arial" panose="020B0604020202020204" pitchFamily="34" charset="0"/>
                <a:ea typeface="Times New Roman" panose="02020603050405020304" pitchFamily="18" charset="0"/>
                <a:cs typeface="Times New Roman" panose="02020603050405020304" pitchFamily="18" charset="0"/>
              </a:rPr>
              <a:t>Hur kan ni i RSS vara ett stöd för kommunerna?</a:t>
            </a:r>
          </a:p>
          <a:p>
            <a:pPr>
              <a:spcAft>
                <a:spcPts val="600"/>
              </a:spcAft>
            </a:pPr>
            <a:r>
              <a:rPr lang="sv-SE" sz="3200" dirty="0">
                <a:effectLst/>
                <a:latin typeface="Arial" panose="020B0604020202020204" pitchFamily="34" charset="0"/>
                <a:ea typeface="Times New Roman" panose="02020603050405020304" pitchFamily="18" charset="0"/>
                <a:cs typeface="Times New Roman" panose="02020603050405020304" pitchFamily="18" charset="0"/>
              </a:rPr>
              <a:t>Vad behöver ni i RSS för stöd och kunskap?</a:t>
            </a:r>
          </a:p>
          <a:p>
            <a:pPr>
              <a:spcAft>
                <a:spcPts val="600"/>
              </a:spcAft>
            </a:pPr>
            <a:r>
              <a:rPr lang="sv-SE" sz="3200" dirty="0">
                <a:effectLst/>
                <a:latin typeface="Arial" panose="020B0604020202020204" pitchFamily="34" charset="0"/>
                <a:ea typeface="Times New Roman" panose="02020603050405020304" pitchFamily="18" charset="0"/>
                <a:cs typeface="Times New Roman" panose="02020603050405020304" pitchFamily="18" charset="0"/>
              </a:rPr>
              <a:t>På vilket sätt kan RSS tillvarata digitaliseringens möjligheter som en del i stödet till verksamhetsutveckling?</a:t>
            </a:r>
          </a:p>
        </p:txBody>
      </p:sp>
    </p:spTree>
    <p:extLst>
      <p:ext uri="{BB962C8B-B14F-4D97-AF65-F5344CB8AC3E}">
        <p14:creationId xmlns:p14="http://schemas.microsoft.com/office/powerpoint/2010/main" val="21038409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DF13BF-5B46-47E8-BAE1-A00039D4BE53}"/>
              </a:ext>
            </a:extLst>
          </p:cNvPr>
          <p:cNvSpPr>
            <a:spLocks noGrp="1"/>
          </p:cNvSpPr>
          <p:nvPr>
            <p:ph type="ctrTitle"/>
          </p:nvPr>
        </p:nvSpPr>
        <p:spPr>
          <a:xfrm>
            <a:off x="666000" y="2746800"/>
            <a:ext cx="9608400" cy="1965600"/>
          </a:xfrm>
        </p:spPr>
        <p:txBody>
          <a:bodyPr anchor="t">
            <a:normAutofit/>
          </a:bodyPr>
          <a:lstStyle/>
          <a:p>
            <a:r>
              <a:rPr lang="sv-SE" dirty="0"/>
              <a:t>Lunch</a:t>
            </a:r>
          </a:p>
        </p:txBody>
      </p:sp>
      <p:sp>
        <p:nvSpPr>
          <p:cNvPr id="8" name="Subtitle 2">
            <a:extLst>
              <a:ext uri="{FF2B5EF4-FFF2-40B4-BE49-F238E27FC236}">
                <a16:creationId xmlns:a16="http://schemas.microsoft.com/office/drawing/2014/main" id="{FFD7D6C7-4E48-D9D2-1425-4A9AB0B9495B}"/>
              </a:ext>
            </a:extLst>
          </p:cNvPr>
          <p:cNvSpPr>
            <a:spLocks noGrp="1"/>
          </p:cNvSpPr>
          <p:nvPr>
            <p:ph type="subTitle" idx="1"/>
          </p:nvPr>
        </p:nvSpPr>
        <p:spPr>
          <a:xfrm>
            <a:off x="666000" y="4809600"/>
            <a:ext cx="9608400" cy="1425600"/>
          </a:xfrm>
        </p:spPr>
        <p:txBody>
          <a:bodyPr/>
          <a:lstStyle/>
          <a:p>
            <a:endParaRPr lang="en-US"/>
          </a:p>
        </p:txBody>
      </p:sp>
    </p:spTree>
    <p:extLst>
      <p:ext uri="{BB962C8B-B14F-4D97-AF65-F5344CB8AC3E}">
        <p14:creationId xmlns:p14="http://schemas.microsoft.com/office/powerpoint/2010/main" val="140080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D6D77B-64B9-4D9C-8EE9-0E902D88AADA}"/>
              </a:ext>
            </a:extLst>
          </p:cNvPr>
          <p:cNvSpPr>
            <a:spLocks noGrp="1"/>
          </p:cNvSpPr>
          <p:nvPr>
            <p:ph type="title" idx="4294967295"/>
          </p:nvPr>
        </p:nvSpPr>
        <p:spPr>
          <a:xfrm>
            <a:off x="414851" y="3002750"/>
            <a:ext cx="5440363" cy="930275"/>
          </a:xfrm>
        </p:spPr>
        <p:txBody>
          <a:bodyPr>
            <a:normAutofit/>
          </a:bodyPr>
          <a:lstStyle/>
          <a:p>
            <a:r>
              <a:rPr lang="sv-SE" sz="3600">
                <a:latin typeface="Playfair Display" panose="00000500000000000000" pitchFamily="2" charset="0"/>
              </a:rPr>
              <a:t>Testbädden </a:t>
            </a:r>
            <a:r>
              <a:rPr lang="sv-SE" sz="4000">
                <a:latin typeface="Playfair Display" panose="00000500000000000000" pitchFamily="2" charset="0"/>
              </a:rPr>
              <a:t>AllAgeHub</a:t>
            </a:r>
          </a:p>
        </p:txBody>
      </p:sp>
      <p:sp>
        <p:nvSpPr>
          <p:cNvPr id="29" name="Platshållare för innehåll 3">
            <a:extLst>
              <a:ext uri="{FF2B5EF4-FFF2-40B4-BE49-F238E27FC236}">
                <a16:creationId xmlns:a16="http://schemas.microsoft.com/office/drawing/2014/main" id="{CCCD0D25-9716-4BD3-9D00-7B93E7F3E0D9}"/>
              </a:ext>
            </a:extLst>
          </p:cNvPr>
          <p:cNvSpPr txBox="1">
            <a:spLocks/>
          </p:cNvSpPr>
          <p:nvPr/>
        </p:nvSpPr>
        <p:spPr>
          <a:xfrm>
            <a:off x="414851" y="3855250"/>
            <a:ext cx="7329879" cy="27613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sv-SE" sz="1800" b="0" i="0" u="none" strike="noStrike" kern="1200" cap="none" spc="0" normalizeH="0" baseline="0" noProof="0">
                <a:ln>
                  <a:noFill/>
                </a:ln>
                <a:solidFill>
                  <a:prstClr val="black"/>
                </a:solidFill>
                <a:effectLst/>
                <a:uLnTx/>
                <a:uFillTx/>
                <a:latin typeface="Open Sans"/>
                <a:ea typeface="Open Sans"/>
                <a:cs typeface="Open Sans"/>
              </a:rPr>
              <a:t>I samverkan med aktörer från akademi, civilsamhälle, näringsliv och offentlig sektor utvecklar </a:t>
            </a:r>
            <a:r>
              <a:rPr kumimoji="0" lang="sv-SE" sz="1800" b="0" i="0" u="none" strike="noStrike" kern="1200" cap="none" spc="0" normalizeH="0" baseline="0" noProof="0" err="1">
                <a:ln>
                  <a:noFill/>
                </a:ln>
                <a:solidFill>
                  <a:prstClr val="black"/>
                </a:solidFill>
                <a:effectLst/>
                <a:uLnTx/>
                <a:uFillTx/>
                <a:latin typeface="Open Sans"/>
                <a:ea typeface="Open Sans"/>
                <a:cs typeface="Open Sans"/>
              </a:rPr>
              <a:t>AllAgeHub</a:t>
            </a:r>
            <a:r>
              <a:rPr kumimoji="0" lang="sv-SE" sz="1800" b="0" i="0" u="none" strike="noStrike" kern="1200" cap="none" spc="0" normalizeH="0" baseline="0" noProof="0">
                <a:ln>
                  <a:noFill/>
                </a:ln>
                <a:solidFill>
                  <a:prstClr val="black"/>
                </a:solidFill>
                <a:effectLst/>
                <a:uLnTx/>
                <a:uFillTx/>
                <a:latin typeface="Open Sans"/>
                <a:ea typeface="Open Sans"/>
                <a:cs typeface="Open Sans"/>
              </a:rPr>
              <a:t> en användardriven testbädd</a:t>
            </a:r>
            <a:r>
              <a:rPr kumimoji="0" lang="sv-SE" sz="1800" b="1" i="0" u="none" strike="noStrike" kern="1200" cap="none" spc="0" normalizeH="0" baseline="0" noProof="0">
                <a:ln>
                  <a:noFill/>
                </a:ln>
                <a:solidFill>
                  <a:prstClr val="black"/>
                </a:solidFill>
                <a:effectLst/>
                <a:uLnTx/>
                <a:uFillTx/>
                <a:latin typeface="Open Sans"/>
                <a:ea typeface="Open Sans"/>
                <a:cs typeface="Open Sans"/>
              </a:rPr>
              <a:t> </a:t>
            </a:r>
            <a:r>
              <a:rPr kumimoji="0" lang="sv-SE" sz="1800" b="0" i="0" u="none" strike="noStrike" kern="1200" cap="none" spc="0" normalizeH="0" baseline="0" noProof="0">
                <a:ln>
                  <a:noFill/>
                </a:ln>
                <a:solidFill>
                  <a:prstClr val="black"/>
                </a:solidFill>
                <a:effectLst/>
                <a:uLnTx/>
                <a:uFillTx/>
                <a:latin typeface="Open Sans"/>
                <a:ea typeface="Open Sans"/>
                <a:cs typeface="Open Sans"/>
              </a:rPr>
              <a:t>för att stimulera användning av välfärdsteknik.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sv-SE" sz="1400" b="0"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400" b="0" i="0" u="none" strike="noStrike" kern="1200" cap="none" spc="0" normalizeH="0" baseline="0" noProof="0">
                <a:ln>
                  <a:noFill/>
                </a:ln>
                <a:solidFill>
                  <a:prstClr val="black"/>
                </a:solidFill>
                <a:effectLst/>
                <a:uLnTx/>
                <a:uFillTx/>
                <a:latin typeface="Open Sans"/>
                <a:ea typeface="Open Sans"/>
                <a:cs typeface="Open Sans"/>
              </a:rPr>
              <a:t>Målgrupp: Äldre, personer med funktionsnedsättning, anhöriga och personal.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400" b="0" i="0" u="none" strike="noStrike" kern="1200" cap="none" spc="0" normalizeH="0" baseline="0" noProof="0">
                <a:ln>
                  <a:noFill/>
                </a:ln>
                <a:solidFill>
                  <a:prstClr val="black"/>
                </a:solidFill>
                <a:effectLst/>
                <a:uLnTx/>
                <a:uFillTx/>
                <a:latin typeface="Open Sans"/>
                <a:ea typeface="Open Sans"/>
                <a:cs typeface="Open Sans"/>
              </a:rPr>
              <a:t>Pågår 2020 maj – 2023 juni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400" b="0" i="0" u="none" strike="noStrike" kern="1200" cap="none" spc="0" normalizeH="0" baseline="0" noProof="0">
                <a:ln>
                  <a:noFill/>
                </a:ln>
                <a:solidFill>
                  <a:prstClr val="black"/>
                </a:solidFill>
                <a:effectLst/>
                <a:uLnTx/>
                <a:uFillTx/>
                <a:latin typeface="Open Sans"/>
                <a:ea typeface="Open Sans"/>
                <a:cs typeface="Open Sans"/>
              </a:rPr>
              <a:t>Finansieras av: </a:t>
            </a:r>
            <a:r>
              <a:rPr kumimoji="0" lang="sv-SE" sz="1400" b="0" i="0" u="none" strike="noStrike" kern="1200" cap="none" spc="0" normalizeH="0" baseline="0" noProof="0" err="1">
                <a:ln>
                  <a:noFill/>
                </a:ln>
                <a:solidFill>
                  <a:prstClr val="black"/>
                </a:solidFill>
                <a:effectLst/>
                <a:uLnTx/>
                <a:uFillTx/>
                <a:latin typeface="Open Sans"/>
                <a:ea typeface="Open Sans"/>
                <a:cs typeface="Open Sans"/>
              </a:rPr>
              <a:t>Vinnova</a:t>
            </a:r>
            <a:r>
              <a:rPr kumimoji="0" lang="sv-SE" sz="1400" b="0" i="0" u="none" strike="noStrike" kern="1200" cap="none" spc="0" normalizeH="0" baseline="0" noProof="0">
                <a:ln>
                  <a:noFill/>
                </a:ln>
                <a:solidFill>
                  <a:prstClr val="black"/>
                </a:solidFill>
                <a:effectLst/>
                <a:uLnTx/>
                <a:uFillTx/>
                <a:latin typeface="Open Sans"/>
                <a:ea typeface="Open Sans"/>
                <a:cs typeface="Open Sans"/>
              </a:rPr>
              <a:t>, Västra Götalandsregionen, 13 kommuner</a:t>
            </a:r>
          </a:p>
        </p:txBody>
      </p:sp>
      <p:pic>
        <p:nvPicPr>
          <p:cNvPr id="8" name="Bildobjekt 7" descr="En bild som visar inomhus, svart, accessoarer, låda&#10;&#10;Automatiskt genererad beskrivning">
            <a:extLst>
              <a:ext uri="{FF2B5EF4-FFF2-40B4-BE49-F238E27FC236}">
                <a16:creationId xmlns:a16="http://schemas.microsoft.com/office/drawing/2014/main" id="{4AF60FCF-D060-41E2-8CAF-B18E8CDF16D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698" b="17753"/>
          <a:stretch/>
        </p:blipFill>
        <p:spPr>
          <a:xfrm>
            <a:off x="6469380" y="99060"/>
            <a:ext cx="5631180" cy="2761371"/>
          </a:xfrm>
          <a:prstGeom prst="rect">
            <a:avLst/>
          </a:prstGeom>
        </p:spPr>
      </p:pic>
      <p:pic>
        <p:nvPicPr>
          <p:cNvPr id="10" name="Bildobjekt 9" descr="En bild som visar soffa, inomhus, bor, rum&#10;&#10;Automatiskt genererad beskrivning">
            <a:extLst>
              <a:ext uri="{FF2B5EF4-FFF2-40B4-BE49-F238E27FC236}">
                <a16:creationId xmlns:a16="http://schemas.microsoft.com/office/drawing/2014/main" id="{07C65426-379D-4E26-97A5-DF5DE804704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169" b="18477"/>
          <a:stretch/>
        </p:blipFill>
        <p:spPr>
          <a:xfrm>
            <a:off x="91440" y="99060"/>
            <a:ext cx="6242303" cy="2761371"/>
          </a:xfrm>
          <a:prstGeom prst="rect">
            <a:avLst/>
          </a:prstGeom>
        </p:spPr>
      </p:pic>
      <p:pic>
        <p:nvPicPr>
          <p:cNvPr id="7" name="Platshållare för innehåll 5" descr="En bild som visar tecken&#10;&#10;Automatiskt genererad beskrivning">
            <a:extLst>
              <a:ext uri="{FF2B5EF4-FFF2-40B4-BE49-F238E27FC236}">
                <a16:creationId xmlns:a16="http://schemas.microsoft.com/office/drawing/2014/main" id="{C7256464-340A-4D8E-9056-1104ED6C1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783" y="3067794"/>
            <a:ext cx="3323481" cy="3323481"/>
          </a:xfrm>
          <a:prstGeom prst="rect">
            <a:avLst/>
          </a:prstGeom>
          <a:noFill/>
        </p:spPr>
      </p:pic>
    </p:spTree>
    <p:extLst>
      <p:ext uri="{BB962C8B-B14F-4D97-AF65-F5344CB8AC3E}">
        <p14:creationId xmlns:p14="http://schemas.microsoft.com/office/powerpoint/2010/main" val="204414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A81C78-A5F4-08BA-E7A7-D7E2B5D9A2A9}"/>
              </a:ext>
            </a:extLst>
          </p:cNvPr>
          <p:cNvSpPr>
            <a:spLocks noGrp="1"/>
          </p:cNvSpPr>
          <p:nvPr>
            <p:ph type="ctrTitle"/>
          </p:nvPr>
        </p:nvSpPr>
        <p:spPr/>
        <p:txBody>
          <a:bodyPr/>
          <a:lstStyle/>
          <a:p>
            <a:r>
              <a:rPr lang="sv-SE" dirty="0"/>
              <a:t>Besök av statssekreterare Minna Ljunggren</a:t>
            </a:r>
          </a:p>
        </p:txBody>
      </p:sp>
      <p:sp>
        <p:nvSpPr>
          <p:cNvPr id="3" name="Underrubrik 2">
            <a:extLst>
              <a:ext uri="{FF2B5EF4-FFF2-40B4-BE49-F238E27FC236}">
                <a16:creationId xmlns:a16="http://schemas.microsoft.com/office/drawing/2014/main" id="{C49AE919-E230-A545-4849-F492B4991F43}"/>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40403991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AB152BA-C10A-41DF-8C1F-61C6E8ECF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93" y="2074669"/>
            <a:ext cx="7050038" cy="2505461"/>
          </a:xfrm>
          <a:prstGeom prst="rect">
            <a:avLst/>
          </a:prstGeom>
        </p:spPr>
      </p:pic>
    </p:spTree>
    <p:extLst>
      <p:ext uri="{BB962C8B-B14F-4D97-AF65-F5344CB8AC3E}">
        <p14:creationId xmlns:p14="http://schemas.microsoft.com/office/powerpoint/2010/main" val="1425248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01894E-F8E7-4A88-8248-90D1862F84AC}"/>
              </a:ext>
            </a:extLst>
          </p:cNvPr>
          <p:cNvSpPr>
            <a:spLocks noGrp="1"/>
          </p:cNvSpPr>
          <p:nvPr>
            <p:ph type="title"/>
          </p:nvPr>
        </p:nvSpPr>
        <p:spPr/>
        <p:txBody>
          <a:bodyPr/>
          <a:lstStyle/>
          <a:p>
            <a:r>
              <a:rPr lang="sv-SE" dirty="0"/>
              <a:t>Upplägg </a:t>
            </a:r>
          </a:p>
        </p:txBody>
      </p:sp>
      <p:sp>
        <p:nvSpPr>
          <p:cNvPr id="3" name="Platshållare för innehåll 2">
            <a:extLst>
              <a:ext uri="{FF2B5EF4-FFF2-40B4-BE49-F238E27FC236}">
                <a16:creationId xmlns:a16="http://schemas.microsoft.com/office/drawing/2014/main" id="{5ACF0B3C-1E5B-4A38-86B7-A08F3EF6D4CD}"/>
              </a:ext>
            </a:extLst>
          </p:cNvPr>
          <p:cNvSpPr>
            <a:spLocks noGrp="1"/>
          </p:cNvSpPr>
          <p:nvPr>
            <p:ph idx="1"/>
          </p:nvPr>
        </p:nvSpPr>
        <p:spPr/>
        <p:txBody>
          <a:bodyPr/>
          <a:lstStyle/>
          <a:p>
            <a:pPr>
              <a:spcAft>
                <a:spcPts val="600"/>
              </a:spcAft>
            </a:pPr>
            <a:r>
              <a:rPr lang="sv-SE" dirty="0">
                <a:latin typeface="Arial" panose="020B0604020202020204" pitchFamily="34" charset="0"/>
                <a:ea typeface="Times New Roman" panose="02020603050405020304" pitchFamily="18" charset="0"/>
                <a:cs typeface="Times New Roman" panose="02020603050405020304" pitchFamily="18" charset="0"/>
              </a:rPr>
              <a:t>Snabb</a:t>
            </a:r>
            <a:r>
              <a:rPr lang="sv-SE" dirty="0">
                <a:effectLst/>
                <a:latin typeface="Arial" panose="020B0604020202020204" pitchFamily="34" charset="0"/>
                <a:ea typeface="Times New Roman" panose="02020603050405020304" pitchFamily="18" charset="0"/>
                <a:cs typeface="Times New Roman" panose="02020603050405020304" pitchFamily="18" charset="0"/>
              </a:rPr>
              <a:t> presentationsrunda </a:t>
            </a:r>
          </a:p>
          <a:p>
            <a:pPr>
              <a:spcAft>
                <a:spcPts val="600"/>
              </a:spcAft>
            </a:pPr>
            <a:r>
              <a:rPr lang="sv-SE" dirty="0">
                <a:latin typeface="Arial" panose="020B0604020202020204" pitchFamily="34" charset="0"/>
                <a:ea typeface="Times New Roman" panose="02020603050405020304" pitchFamily="18" charset="0"/>
                <a:cs typeface="Times New Roman" panose="02020603050405020304" pitchFamily="18" charset="0"/>
              </a:rPr>
              <a:t>Beskrivning av Regionala samverkans- och stödstrukturer och några exempel på arbeten som bedrivs i Göteborgsregionen och i Gävleborg</a:t>
            </a:r>
          </a:p>
          <a:p>
            <a:pPr>
              <a:spcAft>
                <a:spcPts val="600"/>
              </a:spcAft>
            </a:pPr>
            <a:r>
              <a:rPr lang="sv-SE" dirty="0">
                <a:latin typeface="Arial" panose="020B0604020202020204" pitchFamily="34" charset="0"/>
                <a:ea typeface="Times New Roman" panose="02020603050405020304" pitchFamily="18" charset="0"/>
                <a:cs typeface="Times New Roman" panose="02020603050405020304" pitchFamily="18" charset="0"/>
              </a:rPr>
              <a:t>Statssekreterare Minna Ljunggren </a:t>
            </a:r>
            <a:r>
              <a:rPr lang="sv-SE" dirty="0">
                <a:effectLst/>
                <a:latin typeface="Arial" panose="020B0604020202020204" pitchFamily="34" charset="0"/>
                <a:ea typeface="Times New Roman" panose="02020603050405020304" pitchFamily="18" charset="0"/>
                <a:cs typeface="Times New Roman" panose="02020603050405020304" pitchFamily="18" charset="0"/>
              </a:rPr>
              <a:t>berättar kort om regeringens prioriteringar </a:t>
            </a:r>
          </a:p>
          <a:p>
            <a:r>
              <a:rPr lang="sv-SE" dirty="0">
                <a:effectLst/>
                <a:latin typeface="Arial" panose="020B0604020202020204" pitchFamily="34" charset="0"/>
                <a:ea typeface="Times New Roman" panose="02020603050405020304" pitchFamily="18" charset="0"/>
                <a:cs typeface="Times New Roman" panose="02020603050405020304" pitchFamily="18" charset="0"/>
              </a:rPr>
              <a:t>Utrymme för frågor/dialog</a:t>
            </a:r>
            <a:endParaRPr lang="sv-SE" dirty="0"/>
          </a:p>
        </p:txBody>
      </p:sp>
    </p:spTree>
    <p:extLst>
      <p:ext uri="{BB962C8B-B14F-4D97-AF65-F5344CB8AC3E}">
        <p14:creationId xmlns:p14="http://schemas.microsoft.com/office/powerpoint/2010/main" val="2740237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utomhus, tecken&#10;&#10;Automatiskt genererad beskrivning">
            <a:extLst>
              <a:ext uri="{FF2B5EF4-FFF2-40B4-BE49-F238E27FC236}">
                <a16:creationId xmlns:a16="http://schemas.microsoft.com/office/drawing/2014/main" id="{67BD211A-78C5-E17D-D84E-A0857F225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15" y="222395"/>
            <a:ext cx="2447417" cy="705672"/>
          </a:xfrm>
          <a:prstGeom prst="rect">
            <a:avLst/>
          </a:prstGeom>
        </p:spPr>
      </p:pic>
      <p:pic>
        <p:nvPicPr>
          <p:cNvPr id="3" name="Bildobjekt 2" descr="En bild som visar text, clipart&#10;&#10;Automatiskt genererad beskrivning">
            <a:extLst>
              <a:ext uri="{FF2B5EF4-FFF2-40B4-BE49-F238E27FC236}">
                <a16:creationId xmlns:a16="http://schemas.microsoft.com/office/drawing/2014/main" id="{C935BA7D-4D53-3322-4732-E275176E8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064" y="5018345"/>
            <a:ext cx="2804560" cy="596868"/>
          </a:xfrm>
          <a:prstGeom prst="rect">
            <a:avLst/>
          </a:prstGeom>
        </p:spPr>
      </p:pic>
      <p:pic>
        <p:nvPicPr>
          <p:cNvPr id="4" name="Bildobjekt 3">
            <a:extLst>
              <a:ext uri="{FF2B5EF4-FFF2-40B4-BE49-F238E27FC236}">
                <a16:creationId xmlns:a16="http://schemas.microsoft.com/office/drawing/2014/main" id="{4A4187E4-3557-4292-5CC8-DE620839C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506" y="2590211"/>
            <a:ext cx="1694835" cy="475529"/>
          </a:xfrm>
          <a:prstGeom prst="rect">
            <a:avLst/>
          </a:prstGeom>
        </p:spPr>
      </p:pic>
      <p:pic>
        <p:nvPicPr>
          <p:cNvPr id="5" name="Bildobjekt 4">
            <a:extLst>
              <a:ext uri="{FF2B5EF4-FFF2-40B4-BE49-F238E27FC236}">
                <a16:creationId xmlns:a16="http://schemas.microsoft.com/office/drawing/2014/main" id="{5B53BBB2-74FD-38A1-3223-4BFF0D326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4937" y="5114510"/>
            <a:ext cx="1278859" cy="1328046"/>
          </a:xfrm>
          <a:prstGeom prst="rect">
            <a:avLst/>
          </a:prstGeom>
        </p:spPr>
      </p:pic>
      <p:pic>
        <p:nvPicPr>
          <p:cNvPr id="6" name="Bildobjekt 5" descr="En bild som visar text, porslin, kärl, tallrik&#10;&#10;Automatiskt genererad beskrivning">
            <a:extLst>
              <a:ext uri="{FF2B5EF4-FFF2-40B4-BE49-F238E27FC236}">
                <a16:creationId xmlns:a16="http://schemas.microsoft.com/office/drawing/2014/main" id="{B717091C-CF0A-DFCF-A2F7-4908E01138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81" y="5703192"/>
            <a:ext cx="2764182" cy="596868"/>
          </a:xfrm>
          <a:prstGeom prst="rect">
            <a:avLst/>
          </a:prstGeom>
        </p:spPr>
      </p:pic>
      <p:pic>
        <p:nvPicPr>
          <p:cNvPr id="7" name="Bildobjekt 6">
            <a:extLst>
              <a:ext uri="{FF2B5EF4-FFF2-40B4-BE49-F238E27FC236}">
                <a16:creationId xmlns:a16="http://schemas.microsoft.com/office/drawing/2014/main" id="{8EA7B5FE-890C-214F-74E6-E5420E4461A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30228" y="5729756"/>
            <a:ext cx="1984760" cy="522425"/>
          </a:xfrm>
          <a:prstGeom prst="rect">
            <a:avLst/>
          </a:prstGeom>
        </p:spPr>
      </p:pic>
      <p:pic>
        <p:nvPicPr>
          <p:cNvPr id="9" name="Picture 2" descr="FoU Nordost">
            <a:extLst>
              <a:ext uri="{FF2B5EF4-FFF2-40B4-BE49-F238E27FC236}">
                <a16:creationId xmlns:a16="http://schemas.microsoft.com/office/drawing/2014/main" id="{4B6A1AB4-D2CC-C749-9780-0B2725117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845" y="3689657"/>
            <a:ext cx="2857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typ för nedladdning - Region Sörmland">
            <a:extLst>
              <a:ext uri="{FF2B5EF4-FFF2-40B4-BE49-F238E27FC236}">
                <a16:creationId xmlns:a16="http://schemas.microsoft.com/office/drawing/2014/main" id="{79F8A8C4-2C01-30E9-A5D8-11E69EC6E6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6176" y="264453"/>
            <a:ext cx="2044792" cy="927218"/>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0CF81882-531C-C526-4EDD-A076B613EC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409" y="1233487"/>
            <a:ext cx="1475833" cy="1475833"/>
          </a:xfrm>
          <a:prstGeom prst="rect">
            <a:avLst/>
          </a:prstGeom>
        </p:spPr>
      </p:pic>
      <p:pic>
        <p:nvPicPr>
          <p:cNvPr id="12" name="Picture 6" descr="Region Östergötland - Överenskommelsen i Östergötland">
            <a:extLst>
              <a:ext uri="{FF2B5EF4-FFF2-40B4-BE49-F238E27FC236}">
                <a16:creationId xmlns:a16="http://schemas.microsoft.com/office/drawing/2014/main" id="{FABA479E-5F87-6512-C9E4-830C63652F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4245" y="264453"/>
            <a:ext cx="931666" cy="818535"/>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2" descr="En bild som visar text&#10;&#10;Automatiskt genererad beskrivning">
            <a:extLst>
              <a:ext uri="{FF2B5EF4-FFF2-40B4-BE49-F238E27FC236}">
                <a16:creationId xmlns:a16="http://schemas.microsoft.com/office/drawing/2014/main" id="{3C9CBA73-388D-3C69-FDA2-BE8C2E106C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6078" y="757320"/>
            <a:ext cx="2381582" cy="1190791"/>
          </a:xfrm>
          <a:prstGeom prst="rect">
            <a:avLst/>
          </a:prstGeom>
        </p:spPr>
      </p:pic>
      <p:pic>
        <p:nvPicPr>
          <p:cNvPr id="14" name="Bildobjekt 13">
            <a:extLst>
              <a:ext uri="{FF2B5EF4-FFF2-40B4-BE49-F238E27FC236}">
                <a16:creationId xmlns:a16="http://schemas.microsoft.com/office/drawing/2014/main" id="{ED1BD303-10F6-DD86-060F-73A1B34A64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1291" y="1394818"/>
            <a:ext cx="856490" cy="1008890"/>
          </a:xfrm>
          <a:prstGeom prst="rect">
            <a:avLst/>
          </a:prstGeom>
        </p:spPr>
      </p:pic>
      <p:pic>
        <p:nvPicPr>
          <p:cNvPr id="15" name="Bildobjekt 14">
            <a:extLst>
              <a:ext uri="{FF2B5EF4-FFF2-40B4-BE49-F238E27FC236}">
                <a16:creationId xmlns:a16="http://schemas.microsoft.com/office/drawing/2014/main" id="{33825CF8-D027-6CC7-A064-750BA1A2AD4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559770" y="198219"/>
            <a:ext cx="2216460" cy="554115"/>
          </a:xfrm>
          <a:prstGeom prst="rect">
            <a:avLst/>
          </a:prstGeom>
        </p:spPr>
      </p:pic>
      <p:pic>
        <p:nvPicPr>
          <p:cNvPr id="16" name="Bildobjekt 15">
            <a:extLst>
              <a:ext uri="{FF2B5EF4-FFF2-40B4-BE49-F238E27FC236}">
                <a16:creationId xmlns:a16="http://schemas.microsoft.com/office/drawing/2014/main" id="{9762E0B8-3FAA-BC6C-1EFE-74C5C099888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777343" y="1581203"/>
            <a:ext cx="2247594" cy="651221"/>
          </a:xfrm>
          <a:prstGeom prst="rect">
            <a:avLst/>
          </a:prstGeom>
        </p:spPr>
      </p:pic>
      <p:pic>
        <p:nvPicPr>
          <p:cNvPr id="17" name="Bildobjekt 16">
            <a:extLst>
              <a:ext uri="{FF2B5EF4-FFF2-40B4-BE49-F238E27FC236}">
                <a16:creationId xmlns:a16="http://schemas.microsoft.com/office/drawing/2014/main" id="{6F85EC28-5636-57FF-696C-7C01733A5343}"/>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27902" y="4367873"/>
            <a:ext cx="2120909" cy="421576"/>
          </a:xfrm>
          <a:prstGeom prst="rect">
            <a:avLst/>
          </a:prstGeom>
        </p:spPr>
      </p:pic>
      <p:pic>
        <p:nvPicPr>
          <p:cNvPr id="18" name="Bildobjekt 17">
            <a:extLst>
              <a:ext uri="{FF2B5EF4-FFF2-40B4-BE49-F238E27FC236}">
                <a16:creationId xmlns:a16="http://schemas.microsoft.com/office/drawing/2014/main" id="{E976F1FB-FF41-2389-330E-2E1A7E8055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11560" y="4096509"/>
            <a:ext cx="2139758" cy="829156"/>
          </a:xfrm>
          <a:prstGeom prst="rect">
            <a:avLst/>
          </a:prstGeom>
        </p:spPr>
      </p:pic>
      <p:pic>
        <p:nvPicPr>
          <p:cNvPr id="19" name="Bildobjekt 18">
            <a:extLst>
              <a:ext uri="{FF2B5EF4-FFF2-40B4-BE49-F238E27FC236}">
                <a16:creationId xmlns:a16="http://schemas.microsoft.com/office/drawing/2014/main" id="{AB205D26-382A-8280-DAE7-862F8F93183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3630228" y="319105"/>
            <a:ext cx="1525869" cy="545460"/>
          </a:xfrm>
          <a:prstGeom prst="rect">
            <a:avLst/>
          </a:prstGeom>
        </p:spPr>
      </p:pic>
      <p:pic>
        <p:nvPicPr>
          <p:cNvPr id="20" name="Picture 8" descr="VästKom - VästKom">
            <a:extLst>
              <a:ext uri="{FF2B5EF4-FFF2-40B4-BE49-F238E27FC236}">
                <a16:creationId xmlns:a16="http://schemas.microsoft.com/office/drawing/2014/main" id="{6BE1C5D8-21A0-F6DE-5291-3F8CD54FA1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84224" y="4925665"/>
            <a:ext cx="9620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älsoundersökning - vägval">
            <a:extLst>
              <a:ext uri="{FF2B5EF4-FFF2-40B4-BE49-F238E27FC236}">
                <a16:creationId xmlns:a16="http://schemas.microsoft.com/office/drawing/2014/main" id="{64E1AE70-5FC6-55A9-9C1A-81EB7C2BB7E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20506" y="4384690"/>
            <a:ext cx="2513401" cy="511894"/>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objekt 21" descr="En bild som visar text, clipart&#10;&#10;Automatiskt genererad beskrivning">
            <a:extLst>
              <a:ext uri="{FF2B5EF4-FFF2-40B4-BE49-F238E27FC236}">
                <a16:creationId xmlns:a16="http://schemas.microsoft.com/office/drawing/2014/main" id="{40856C1D-FEB5-B10B-9917-36DC7E9EBC03}"/>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6330758" y="5502109"/>
            <a:ext cx="2330835" cy="455294"/>
          </a:xfrm>
          <a:prstGeom prst="rect">
            <a:avLst/>
          </a:prstGeom>
        </p:spPr>
      </p:pic>
      <p:pic>
        <p:nvPicPr>
          <p:cNvPr id="23" name="Bildobjekt 22">
            <a:extLst>
              <a:ext uri="{FF2B5EF4-FFF2-40B4-BE49-F238E27FC236}">
                <a16:creationId xmlns:a16="http://schemas.microsoft.com/office/drawing/2014/main" id="{2595A8A1-FED7-924F-F8E9-39922FEE895F}"/>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85655" y="3426439"/>
            <a:ext cx="1639769" cy="526436"/>
          </a:xfrm>
          <a:prstGeom prst="rect">
            <a:avLst/>
          </a:prstGeom>
        </p:spPr>
      </p:pic>
      <p:pic>
        <p:nvPicPr>
          <p:cNvPr id="24" name="Bildobjekt 23">
            <a:extLst>
              <a:ext uri="{FF2B5EF4-FFF2-40B4-BE49-F238E27FC236}">
                <a16:creationId xmlns:a16="http://schemas.microsoft.com/office/drawing/2014/main" id="{2439BD5E-F6F8-93D0-EC5D-B5F51381F6A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22658" y="1332323"/>
            <a:ext cx="2480126" cy="892845"/>
          </a:xfrm>
          <a:prstGeom prst="rect">
            <a:avLst/>
          </a:prstGeom>
        </p:spPr>
      </p:pic>
      <p:pic>
        <p:nvPicPr>
          <p:cNvPr id="8" name="Bildobjekt 7">
            <a:extLst>
              <a:ext uri="{FF2B5EF4-FFF2-40B4-BE49-F238E27FC236}">
                <a16:creationId xmlns:a16="http://schemas.microsoft.com/office/drawing/2014/main" id="{CAB152BA-C10A-41DF-8C1F-61C6E8ECF06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442040" y="2064720"/>
            <a:ext cx="7050038" cy="2505461"/>
          </a:xfrm>
          <a:prstGeom prst="rect">
            <a:avLst/>
          </a:prstGeom>
        </p:spPr>
      </p:pic>
    </p:spTree>
    <p:extLst>
      <p:ext uri="{BB962C8B-B14F-4D97-AF65-F5344CB8AC3E}">
        <p14:creationId xmlns:p14="http://schemas.microsoft.com/office/powerpoint/2010/main" val="24241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
                                        <p:tgtEl>
                                          <p:spTgt spid="24"/>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50"/>
                                        <p:tgtEl>
                                          <p:spTgt spid="21"/>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50"/>
                                        <p:tgtEl>
                                          <p:spTgt spid="11"/>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50"/>
                                        <p:tgtEl>
                                          <p:spTgt spid="10"/>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250"/>
                                        <p:tgtEl>
                                          <p:spTgt spid="9"/>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250"/>
                                        <p:tgtEl>
                                          <p:spTgt spid="7"/>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250"/>
                                        <p:tgtEl>
                                          <p:spTgt spid="6"/>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250"/>
                                        <p:tgtEl>
                                          <p:spTgt spid="5"/>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250"/>
                                        <p:tgtEl>
                                          <p:spTgt spid="4"/>
                                        </p:tgtEl>
                                      </p:cBhvr>
                                    </p:animEffect>
                                  </p:childTnLst>
                                </p:cTn>
                              </p:par>
                            </p:childTnLst>
                          </p:cTn>
                        </p:par>
                        <p:par>
                          <p:cTn id="88" fill="hold">
                            <p:stCondLst>
                              <p:cond delay="5250"/>
                            </p:stCondLst>
                            <p:childTnLst>
                              <p:par>
                                <p:cTn id="89" presetID="10" presetClass="entr" presetSubtype="0"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250"/>
                                        <p:tgtEl>
                                          <p:spTgt spid="3"/>
                                        </p:tgtEl>
                                      </p:cBhvr>
                                    </p:animEffect>
                                  </p:childTnLst>
                                </p:cTn>
                              </p:par>
                            </p:childTnLst>
                          </p:cTn>
                        </p:par>
                        <p:par>
                          <p:cTn id="92" fill="hold">
                            <p:stCondLst>
                              <p:cond delay="5500"/>
                            </p:stCondLst>
                            <p:childTnLst>
                              <p:par>
                                <p:cTn id="93" presetID="10" presetClass="entr" presetSubtype="0" fill="hold" nodeType="after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250"/>
                                        <p:tgtEl>
                                          <p:spTgt spid="8"/>
                                        </p:tgtEl>
                                      </p:cBhvr>
                                    </p:animEffect>
                                  </p:childTnLst>
                                </p:cTn>
                              </p:par>
                            </p:childTnLst>
                          </p:cTn>
                        </p:par>
                        <p:par>
                          <p:cTn id="96" fill="hold">
                            <p:stCondLst>
                              <p:cond delay="5750"/>
                            </p:stCondLst>
                            <p:childTnLst>
                              <p:par>
                                <p:cTn id="97" presetID="10" presetClass="exit" presetSubtype="0" fill="hold" nodeType="afterEffect">
                                  <p:stCondLst>
                                    <p:cond delay="250"/>
                                  </p:stCondLst>
                                  <p:childTnLst>
                                    <p:animEffect transition="out" filter="fade">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par>
                                <p:cTn id="100" presetID="10" presetClass="exit" presetSubtype="0" fill="hold" nodeType="withEffect">
                                  <p:stCondLst>
                                    <p:cond delay="250"/>
                                  </p:stCondLst>
                                  <p:childTnLst>
                                    <p:animEffect transition="out" filter="fade">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par>
                                <p:cTn id="103" presetID="10" presetClass="exit" presetSubtype="0" fill="hold" nodeType="withEffect">
                                  <p:stCondLst>
                                    <p:cond delay="25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par>
                                <p:cTn id="106" presetID="10" presetClass="exit" presetSubtype="0" fill="hold" nodeType="withEffect">
                                  <p:stCondLst>
                                    <p:cond delay="250"/>
                                  </p:stCondLst>
                                  <p:childTnLst>
                                    <p:animEffect transition="out" filter="fade">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par>
                                <p:cTn id="109" presetID="10" presetClass="exit" presetSubtype="0" fill="hold" nodeType="withEffect">
                                  <p:stCondLst>
                                    <p:cond delay="25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xit" presetSubtype="0" fill="hold" nodeType="withEffect">
                                  <p:stCondLst>
                                    <p:cond delay="25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par>
                                <p:cTn id="115" presetID="10" presetClass="exit" presetSubtype="0" fill="hold" nodeType="withEffect">
                                  <p:stCondLst>
                                    <p:cond delay="25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10" presetClass="exit" presetSubtype="0" fill="hold" nodeType="withEffect">
                                  <p:stCondLst>
                                    <p:cond delay="250"/>
                                  </p:stCondLst>
                                  <p:childTnLst>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10" presetClass="exit" presetSubtype="0" fill="hold" nodeType="withEffect">
                                  <p:stCondLst>
                                    <p:cond delay="25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par>
                                <p:cTn id="124" presetID="10" presetClass="exit" presetSubtype="0" fill="hold" nodeType="withEffect">
                                  <p:stCondLst>
                                    <p:cond delay="250"/>
                                  </p:stCondLst>
                                  <p:childTnLst>
                                    <p:animEffect transition="out" filter="fade">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par>
                                <p:cTn id="127" presetID="10" presetClass="exit" presetSubtype="0" fill="hold" nodeType="withEffect">
                                  <p:stCondLst>
                                    <p:cond delay="250"/>
                                  </p:stCondLst>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par>
                                <p:cTn id="130" presetID="10" presetClass="exit" presetSubtype="0" fill="hold" nodeType="withEffect">
                                  <p:stCondLst>
                                    <p:cond delay="250"/>
                                  </p:stCondLst>
                                  <p:childTnLst>
                                    <p:animEffect transition="out" filter="fade">
                                      <p:cBhvr>
                                        <p:cTn id="131" dur="500"/>
                                        <p:tgtEl>
                                          <p:spTgt spid="13"/>
                                        </p:tgtEl>
                                      </p:cBhvr>
                                    </p:animEffect>
                                    <p:set>
                                      <p:cBhvr>
                                        <p:cTn id="132" dur="1" fill="hold">
                                          <p:stCondLst>
                                            <p:cond delay="499"/>
                                          </p:stCondLst>
                                        </p:cTn>
                                        <p:tgtEl>
                                          <p:spTgt spid="13"/>
                                        </p:tgtEl>
                                        <p:attrNameLst>
                                          <p:attrName>style.visibility</p:attrName>
                                        </p:attrNameLst>
                                      </p:cBhvr>
                                      <p:to>
                                        <p:strVal val="hidden"/>
                                      </p:to>
                                    </p:set>
                                  </p:childTnLst>
                                </p:cTn>
                              </p:par>
                              <p:par>
                                <p:cTn id="133" presetID="10" presetClass="exit" presetSubtype="0" fill="hold" nodeType="withEffect">
                                  <p:stCondLst>
                                    <p:cond delay="250"/>
                                  </p:stCondLst>
                                  <p:childTnLst>
                                    <p:animEffect transition="out" filter="fade">
                                      <p:cBhvr>
                                        <p:cTn id="134" dur="500"/>
                                        <p:tgtEl>
                                          <p:spTgt spid="14"/>
                                        </p:tgtEl>
                                      </p:cBhvr>
                                    </p:animEffect>
                                    <p:set>
                                      <p:cBhvr>
                                        <p:cTn id="135" dur="1" fill="hold">
                                          <p:stCondLst>
                                            <p:cond delay="499"/>
                                          </p:stCondLst>
                                        </p:cTn>
                                        <p:tgtEl>
                                          <p:spTgt spid="14"/>
                                        </p:tgtEl>
                                        <p:attrNameLst>
                                          <p:attrName>style.visibility</p:attrName>
                                        </p:attrNameLst>
                                      </p:cBhvr>
                                      <p:to>
                                        <p:strVal val="hidden"/>
                                      </p:to>
                                    </p:set>
                                  </p:childTnLst>
                                </p:cTn>
                              </p:par>
                              <p:par>
                                <p:cTn id="136" presetID="10" presetClass="exit" presetSubtype="0" fill="hold" nodeType="withEffect">
                                  <p:stCondLst>
                                    <p:cond delay="25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par>
                                <p:cTn id="139" presetID="10" presetClass="exit" presetSubtype="0" fill="hold" nodeType="withEffect">
                                  <p:stCondLst>
                                    <p:cond delay="250"/>
                                  </p:stCondLst>
                                  <p:childTnLst>
                                    <p:animEffect transition="out" filter="fade">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par>
                                <p:cTn id="142" presetID="10" presetClass="exit" presetSubtype="0" fill="hold" nodeType="withEffect">
                                  <p:stCondLst>
                                    <p:cond delay="250"/>
                                  </p:stCondLst>
                                  <p:childTnLst>
                                    <p:animEffect transition="out" filter="fade">
                                      <p:cBhvr>
                                        <p:cTn id="143" dur="500"/>
                                        <p:tgtEl>
                                          <p:spTgt spid="9"/>
                                        </p:tgtEl>
                                      </p:cBhvr>
                                    </p:animEffect>
                                    <p:set>
                                      <p:cBhvr>
                                        <p:cTn id="144" dur="1" fill="hold">
                                          <p:stCondLst>
                                            <p:cond delay="499"/>
                                          </p:stCondLst>
                                        </p:cTn>
                                        <p:tgtEl>
                                          <p:spTgt spid="9"/>
                                        </p:tgtEl>
                                        <p:attrNameLst>
                                          <p:attrName>style.visibility</p:attrName>
                                        </p:attrNameLst>
                                      </p:cBhvr>
                                      <p:to>
                                        <p:strVal val="hidden"/>
                                      </p:to>
                                    </p:set>
                                  </p:childTnLst>
                                </p:cTn>
                              </p:par>
                              <p:par>
                                <p:cTn id="145" presetID="10" presetClass="exit" presetSubtype="0" fill="hold" nodeType="withEffect">
                                  <p:stCondLst>
                                    <p:cond delay="250"/>
                                  </p:stCondLst>
                                  <p:childTnLst>
                                    <p:animEffect transition="out" filter="fade">
                                      <p:cBhvr>
                                        <p:cTn id="146" dur="500"/>
                                        <p:tgtEl>
                                          <p:spTgt spid="7"/>
                                        </p:tgtEl>
                                      </p:cBhvr>
                                    </p:animEffect>
                                    <p:set>
                                      <p:cBhvr>
                                        <p:cTn id="147" dur="1" fill="hold">
                                          <p:stCondLst>
                                            <p:cond delay="499"/>
                                          </p:stCondLst>
                                        </p:cTn>
                                        <p:tgtEl>
                                          <p:spTgt spid="7"/>
                                        </p:tgtEl>
                                        <p:attrNameLst>
                                          <p:attrName>style.visibility</p:attrName>
                                        </p:attrNameLst>
                                      </p:cBhvr>
                                      <p:to>
                                        <p:strVal val="hidden"/>
                                      </p:to>
                                    </p:set>
                                  </p:childTnLst>
                                </p:cTn>
                              </p:par>
                              <p:par>
                                <p:cTn id="148" presetID="10" presetClass="exit" presetSubtype="0" fill="hold" nodeType="withEffect">
                                  <p:stCondLst>
                                    <p:cond delay="250"/>
                                  </p:stCondLst>
                                  <p:childTnLst>
                                    <p:animEffect transition="out" filter="fade">
                                      <p:cBhvr>
                                        <p:cTn id="149" dur="500"/>
                                        <p:tgtEl>
                                          <p:spTgt spid="6"/>
                                        </p:tgtEl>
                                      </p:cBhvr>
                                    </p:animEffect>
                                    <p:set>
                                      <p:cBhvr>
                                        <p:cTn id="150" dur="1" fill="hold">
                                          <p:stCondLst>
                                            <p:cond delay="499"/>
                                          </p:stCondLst>
                                        </p:cTn>
                                        <p:tgtEl>
                                          <p:spTgt spid="6"/>
                                        </p:tgtEl>
                                        <p:attrNameLst>
                                          <p:attrName>style.visibility</p:attrName>
                                        </p:attrNameLst>
                                      </p:cBhvr>
                                      <p:to>
                                        <p:strVal val="hidden"/>
                                      </p:to>
                                    </p:set>
                                  </p:childTnLst>
                                </p:cTn>
                              </p:par>
                              <p:par>
                                <p:cTn id="151" presetID="10" presetClass="exit" presetSubtype="0" fill="hold" nodeType="withEffect">
                                  <p:stCondLst>
                                    <p:cond delay="250"/>
                                  </p:stCondLst>
                                  <p:childTnLst>
                                    <p:animEffect transition="out" filter="fade">
                                      <p:cBhvr>
                                        <p:cTn id="152" dur="500"/>
                                        <p:tgtEl>
                                          <p:spTgt spid="5"/>
                                        </p:tgtEl>
                                      </p:cBhvr>
                                    </p:animEffect>
                                    <p:set>
                                      <p:cBhvr>
                                        <p:cTn id="153" dur="1" fill="hold">
                                          <p:stCondLst>
                                            <p:cond delay="499"/>
                                          </p:stCondLst>
                                        </p:cTn>
                                        <p:tgtEl>
                                          <p:spTgt spid="5"/>
                                        </p:tgtEl>
                                        <p:attrNameLst>
                                          <p:attrName>style.visibility</p:attrName>
                                        </p:attrNameLst>
                                      </p:cBhvr>
                                      <p:to>
                                        <p:strVal val="hidden"/>
                                      </p:to>
                                    </p:set>
                                  </p:childTnLst>
                                </p:cTn>
                              </p:par>
                              <p:par>
                                <p:cTn id="154" presetID="10" presetClass="exit" presetSubtype="0" fill="hold" nodeType="withEffect">
                                  <p:stCondLst>
                                    <p:cond delay="250"/>
                                  </p:stCondLst>
                                  <p:childTnLst>
                                    <p:animEffect transition="out" filter="fade">
                                      <p:cBhvr>
                                        <p:cTn id="155" dur="500"/>
                                        <p:tgtEl>
                                          <p:spTgt spid="4"/>
                                        </p:tgtEl>
                                      </p:cBhvr>
                                    </p:animEffect>
                                    <p:set>
                                      <p:cBhvr>
                                        <p:cTn id="156" dur="1" fill="hold">
                                          <p:stCondLst>
                                            <p:cond delay="499"/>
                                          </p:stCondLst>
                                        </p:cTn>
                                        <p:tgtEl>
                                          <p:spTgt spid="4"/>
                                        </p:tgtEl>
                                        <p:attrNameLst>
                                          <p:attrName>style.visibility</p:attrName>
                                        </p:attrNameLst>
                                      </p:cBhvr>
                                      <p:to>
                                        <p:strVal val="hidden"/>
                                      </p:to>
                                    </p:set>
                                  </p:childTnLst>
                                </p:cTn>
                              </p:par>
                              <p:par>
                                <p:cTn id="157" presetID="10" presetClass="exit" presetSubtype="0" fill="hold" nodeType="withEffect">
                                  <p:stCondLst>
                                    <p:cond delay="250"/>
                                  </p:stCondLst>
                                  <p:childTnLst>
                                    <p:animEffect transition="out" filter="fade">
                                      <p:cBhvr>
                                        <p:cTn id="158" dur="500"/>
                                        <p:tgtEl>
                                          <p:spTgt spid="3"/>
                                        </p:tgtEl>
                                      </p:cBhvr>
                                    </p:animEffect>
                                    <p:set>
                                      <p:cBhvr>
                                        <p:cTn id="159" dur="1" fill="hold">
                                          <p:stCondLst>
                                            <p:cond delay="499"/>
                                          </p:stCondLst>
                                        </p:cTn>
                                        <p:tgtEl>
                                          <p:spTgt spid="3"/>
                                        </p:tgtEl>
                                        <p:attrNameLst>
                                          <p:attrName>style.visibility</p:attrName>
                                        </p:attrNameLst>
                                      </p:cBhvr>
                                      <p:to>
                                        <p:strVal val="hidden"/>
                                      </p:to>
                                    </p:set>
                                  </p:childTnLst>
                                </p:cTn>
                              </p:par>
                              <p:par>
                                <p:cTn id="160" presetID="10" presetClass="exit" presetSubtype="0" fill="hold" nodeType="withEffect">
                                  <p:stCondLst>
                                    <p:cond delay="250"/>
                                  </p:stCondLst>
                                  <p:childTnLst>
                                    <p:animEffect transition="out" filter="fade">
                                      <p:cBhvr>
                                        <p:cTn id="161" dur="500"/>
                                        <p:tgtEl>
                                          <p:spTgt spid="11"/>
                                        </p:tgtEl>
                                      </p:cBhvr>
                                    </p:animEffect>
                                    <p:set>
                                      <p:cBhvr>
                                        <p:cTn id="16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43529C-7542-4027-898E-F741DCFE2DCF}"/>
              </a:ext>
            </a:extLst>
          </p:cNvPr>
          <p:cNvSpPr>
            <a:spLocks noGrp="1"/>
          </p:cNvSpPr>
          <p:nvPr>
            <p:ph type="title"/>
          </p:nvPr>
        </p:nvSpPr>
        <p:spPr/>
        <p:txBody>
          <a:bodyPr/>
          <a:lstStyle/>
          <a:p>
            <a:r>
              <a:rPr lang="sv-SE" dirty="0"/>
              <a:t>Kort historia</a:t>
            </a:r>
          </a:p>
        </p:txBody>
      </p:sp>
      <p:sp>
        <p:nvSpPr>
          <p:cNvPr id="2" name="Platshållare för innehåll 1">
            <a:extLst>
              <a:ext uri="{FF2B5EF4-FFF2-40B4-BE49-F238E27FC236}">
                <a16:creationId xmlns:a16="http://schemas.microsoft.com/office/drawing/2014/main" id="{E0CC85F4-F880-421E-A90C-54870F190570}"/>
              </a:ext>
            </a:extLst>
          </p:cNvPr>
          <p:cNvSpPr>
            <a:spLocks noGrp="1"/>
          </p:cNvSpPr>
          <p:nvPr>
            <p:ph idx="1"/>
          </p:nvPr>
        </p:nvSpPr>
        <p:spPr>
          <a:xfrm>
            <a:off x="664232" y="1993900"/>
            <a:ext cx="9609825" cy="4239901"/>
          </a:xfrm>
        </p:spPr>
        <p:txBody>
          <a:bodyPr/>
          <a:lstStyle/>
          <a:p>
            <a:r>
              <a:rPr lang="sv-SE" dirty="0"/>
              <a:t>2008: Utredning om evidensbaserad praktik i socialtjänsten pekar på behov av samverkan för kunskapsutveckling i socialtjänsten</a:t>
            </a:r>
          </a:p>
          <a:p>
            <a:r>
              <a:rPr lang="sv-SE" dirty="0"/>
              <a:t>2009: SKR turnerade i alla län = starkt stöd för behovet av samverkan på länsnivå</a:t>
            </a:r>
          </a:p>
          <a:p>
            <a:r>
              <a:rPr lang="sv-SE" dirty="0"/>
              <a:t>2009-2016: Ök med finansiering till uppbyggnad av RSS och utpekade sakområden</a:t>
            </a:r>
          </a:p>
          <a:p>
            <a:r>
              <a:rPr lang="sv-SE" dirty="0"/>
              <a:t>2016: Modell för samverkan mellan lokal och nationell nivå genom RSS: Partnerskapet till stör för kunskapsstyrning i socialtjänsten</a:t>
            </a:r>
          </a:p>
        </p:txBody>
      </p:sp>
      <p:pic>
        <p:nvPicPr>
          <p:cNvPr id="4" name="Bildobjekt 3">
            <a:extLst>
              <a:ext uri="{FF2B5EF4-FFF2-40B4-BE49-F238E27FC236}">
                <a16:creationId xmlns:a16="http://schemas.microsoft.com/office/drawing/2014/main" id="{B4C658BB-E1D7-B047-85E4-B3C62F965720}"/>
              </a:ext>
            </a:extLst>
          </p:cNvPr>
          <p:cNvPicPr>
            <a:picLocks noChangeAspect="1"/>
          </p:cNvPicPr>
          <p:nvPr/>
        </p:nvPicPr>
        <p:blipFill>
          <a:blip r:embed="rId3"/>
          <a:stretch>
            <a:fillRect/>
          </a:stretch>
        </p:blipFill>
        <p:spPr>
          <a:xfrm>
            <a:off x="9506288" y="269720"/>
            <a:ext cx="2380351" cy="809882"/>
          </a:xfrm>
          <a:prstGeom prst="rect">
            <a:avLst/>
          </a:prstGeom>
        </p:spPr>
      </p:pic>
    </p:spTree>
    <p:extLst>
      <p:ext uri="{BB962C8B-B14F-4D97-AF65-F5344CB8AC3E}">
        <p14:creationId xmlns:p14="http://schemas.microsoft.com/office/powerpoint/2010/main" val="281436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6C5B9BC-1013-4BAB-8F7A-EBD0ABF92D4E}"/>
              </a:ext>
            </a:extLst>
          </p:cNvPr>
          <p:cNvSpPr>
            <a:spLocks noGrp="1"/>
          </p:cNvSpPr>
          <p:nvPr>
            <p:ph idx="1"/>
          </p:nvPr>
        </p:nvSpPr>
        <p:spPr/>
        <p:txBody>
          <a:bodyPr/>
          <a:lstStyle/>
          <a:p>
            <a:r>
              <a:rPr lang="sv-SE" sz="2800" dirty="0"/>
              <a:t>Finns i alla län</a:t>
            </a:r>
          </a:p>
          <a:p>
            <a:r>
              <a:rPr lang="sv-SE" sz="2800" dirty="0"/>
              <a:t>Arbetar på uppdrag av kommunerna och/eller regionerna</a:t>
            </a:r>
          </a:p>
          <a:p>
            <a:r>
              <a:rPr lang="sv-SE" sz="2800" dirty="0"/>
              <a:t>Kan till exempel organiseras i ett kommun/kommunalförbund eller i regionen, i den största kommunen i länet eller på en FoU-enhet</a:t>
            </a:r>
          </a:p>
          <a:p>
            <a:pPr marL="30163" indent="0">
              <a:buNone/>
            </a:pPr>
            <a:endParaRPr lang="sv-SE" dirty="0"/>
          </a:p>
        </p:txBody>
      </p:sp>
      <p:sp>
        <p:nvSpPr>
          <p:cNvPr id="3" name="Rubrik 2">
            <a:extLst>
              <a:ext uri="{FF2B5EF4-FFF2-40B4-BE49-F238E27FC236}">
                <a16:creationId xmlns:a16="http://schemas.microsoft.com/office/drawing/2014/main" id="{4C54FAE3-C8AC-4830-917C-6A6EF6804D4E}"/>
              </a:ext>
            </a:extLst>
          </p:cNvPr>
          <p:cNvSpPr>
            <a:spLocks noGrp="1"/>
          </p:cNvSpPr>
          <p:nvPr>
            <p:ph type="title"/>
          </p:nvPr>
        </p:nvSpPr>
        <p:spPr/>
        <p:txBody>
          <a:bodyPr/>
          <a:lstStyle/>
          <a:p>
            <a:r>
              <a:rPr lang="sv-SE" dirty="0"/>
              <a:t>Regionala samverkans- och stödstrukturer (RSS)</a:t>
            </a:r>
          </a:p>
        </p:txBody>
      </p:sp>
      <p:pic>
        <p:nvPicPr>
          <p:cNvPr id="4" name="Bildobjekt 3">
            <a:extLst>
              <a:ext uri="{FF2B5EF4-FFF2-40B4-BE49-F238E27FC236}">
                <a16:creationId xmlns:a16="http://schemas.microsoft.com/office/drawing/2014/main" id="{49361B72-D490-00D4-472E-C518E7311D4D}"/>
              </a:ext>
            </a:extLst>
          </p:cNvPr>
          <p:cNvPicPr>
            <a:picLocks noChangeAspect="1"/>
          </p:cNvPicPr>
          <p:nvPr/>
        </p:nvPicPr>
        <p:blipFill>
          <a:blip r:embed="rId3"/>
          <a:stretch>
            <a:fillRect/>
          </a:stretch>
        </p:blipFill>
        <p:spPr>
          <a:xfrm>
            <a:off x="9586703" y="193386"/>
            <a:ext cx="2380351" cy="809882"/>
          </a:xfrm>
          <a:prstGeom prst="rect">
            <a:avLst/>
          </a:prstGeom>
        </p:spPr>
      </p:pic>
    </p:spTree>
    <p:extLst>
      <p:ext uri="{BB962C8B-B14F-4D97-AF65-F5344CB8AC3E}">
        <p14:creationId xmlns:p14="http://schemas.microsoft.com/office/powerpoint/2010/main" val="23613669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1A3EC10-F96B-411B-B5D7-1FBB7CD45DEE}"/>
              </a:ext>
            </a:extLst>
          </p:cNvPr>
          <p:cNvSpPr>
            <a:spLocks noGrp="1"/>
          </p:cNvSpPr>
          <p:nvPr>
            <p:ph idx="1"/>
          </p:nvPr>
        </p:nvSpPr>
        <p:spPr/>
        <p:txBody>
          <a:bodyPr/>
          <a:lstStyle/>
          <a:p>
            <a:pPr lvl="0"/>
            <a:r>
              <a:rPr lang="sv-SE" b="1" dirty="0"/>
              <a:t>Samverkan</a:t>
            </a:r>
            <a:r>
              <a:rPr lang="sv-SE" dirty="0"/>
              <a:t> i frågor som rör socialtjänst och hälso- och sjukvård mellan kommuner och mellan kommuner och regioner,</a:t>
            </a:r>
          </a:p>
          <a:p>
            <a:r>
              <a:rPr lang="sv-SE" b="1" dirty="0"/>
              <a:t>Utvecklingen </a:t>
            </a:r>
            <a:r>
              <a:rPr lang="sv-SE" dirty="0"/>
              <a:t>av kunskapsbaserad socialtjänst och kommunal hälso- och sjukvård på regional och lokal nivå anpassat till regionala och lokala prioriteringar,</a:t>
            </a:r>
          </a:p>
          <a:p>
            <a:pPr lvl="0"/>
            <a:r>
              <a:rPr lang="sv-SE" dirty="0"/>
              <a:t>Att stödja huvudmännen i </a:t>
            </a:r>
            <a:r>
              <a:rPr lang="sv-SE" b="1" dirty="0"/>
              <a:t>dialogen</a:t>
            </a:r>
            <a:r>
              <a:rPr lang="sv-SE" dirty="0"/>
              <a:t> om kunskapsutveckling och kunskapsstyrning, </a:t>
            </a:r>
          </a:p>
        </p:txBody>
      </p:sp>
      <p:sp>
        <p:nvSpPr>
          <p:cNvPr id="3" name="Rubrik 2">
            <a:extLst>
              <a:ext uri="{FF2B5EF4-FFF2-40B4-BE49-F238E27FC236}">
                <a16:creationId xmlns:a16="http://schemas.microsoft.com/office/drawing/2014/main" id="{6E41EDF3-E188-425A-81B0-81A9BBE164E8}"/>
              </a:ext>
            </a:extLst>
          </p:cNvPr>
          <p:cNvSpPr>
            <a:spLocks noGrp="1"/>
          </p:cNvSpPr>
          <p:nvPr>
            <p:ph type="title"/>
          </p:nvPr>
        </p:nvSpPr>
        <p:spPr/>
        <p:txBody>
          <a:bodyPr/>
          <a:lstStyle/>
          <a:p>
            <a:r>
              <a:rPr lang="sv-SE"/>
              <a:t>Uppdraget att vara RSS innebär:</a:t>
            </a:r>
            <a:endParaRPr lang="sv-SE" dirty="0"/>
          </a:p>
        </p:txBody>
      </p:sp>
      <p:pic>
        <p:nvPicPr>
          <p:cNvPr id="4" name="Bildobjekt 3">
            <a:extLst>
              <a:ext uri="{FF2B5EF4-FFF2-40B4-BE49-F238E27FC236}">
                <a16:creationId xmlns:a16="http://schemas.microsoft.com/office/drawing/2014/main" id="{6F10683E-A381-21DF-1348-677CD803469B}"/>
              </a:ext>
            </a:extLst>
          </p:cNvPr>
          <p:cNvPicPr>
            <a:picLocks noChangeAspect="1"/>
          </p:cNvPicPr>
          <p:nvPr/>
        </p:nvPicPr>
        <p:blipFill>
          <a:blip r:embed="rId3"/>
          <a:stretch>
            <a:fillRect/>
          </a:stretch>
        </p:blipFill>
        <p:spPr>
          <a:xfrm>
            <a:off x="9643448" y="80452"/>
            <a:ext cx="2380351" cy="809882"/>
          </a:xfrm>
          <a:prstGeom prst="rect">
            <a:avLst/>
          </a:prstGeom>
        </p:spPr>
      </p:pic>
    </p:spTree>
    <p:extLst>
      <p:ext uri="{BB962C8B-B14F-4D97-AF65-F5344CB8AC3E}">
        <p14:creationId xmlns:p14="http://schemas.microsoft.com/office/powerpoint/2010/main" val="4053097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64232" y="1314103"/>
            <a:ext cx="9609825" cy="3738598"/>
          </a:xfrm>
        </p:spPr>
        <p:txBody>
          <a:bodyPr/>
          <a:lstStyle/>
          <a:p>
            <a:pPr marL="0" indent="0">
              <a:buNone/>
            </a:pPr>
            <a:r>
              <a:rPr lang="sv-SE" b="1" dirty="0"/>
              <a:t>Länets forum för strategiska diskussioner och gemensamma utvecklingsarbeten – bas i de lokala behoven</a:t>
            </a:r>
          </a:p>
          <a:p>
            <a:pPr marL="285750" indent="-285750"/>
            <a:r>
              <a:rPr lang="sv-SE" sz="2000" dirty="0"/>
              <a:t>Möjlighet att anpassa stöd givet kunskap om lokala förhållanden</a:t>
            </a:r>
          </a:p>
          <a:p>
            <a:pPr marL="285750" indent="-285750"/>
            <a:r>
              <a:rPr lang="sv-SE" sz="2000" dirty="0"/>
              <a:t>Kontakt med andra relevanta samverkansarenor</a:t>
            </a:r>
          </a:p>
          <a:p>
            <a:pPr marL="285750" indent="-285750"/>
            <a:r>
              <a:rPr lang="sv-SE" sz="2000" dirty="0"/>
              <a:t>Effektivt att göra vissa saker gemensamt</a:t>
            </a:r>
            <a:endParaRPr lang="sv-SE" sz="2000" b="1" dirty="0"/>
          </a:p>
          <a:p>
            <a:pPr marL="0" indent="0">
              <a:buNone/>
            </a:pPr>
            <a:endParaRPr lang="sv-SE" b="1" dirty="0"/>
          </a:p>
          <a:p>
            <a:pPr marL="0" indent="0">
              <a:buNone/>
            </a:pPr>
            <a:r>
              <a:rPr lang="sv-SE" b="1" dirty="0"/>
              <a:t>Länets röst i strategiska dialoger med SKR och myndigheter</a:t>
            </a:r>
          </a:p>
          <a:p>
            <a:pPr marL="285750" indent="-285750"/>
            <a:r>
              <a:rPr lang="sv-SE" sz="2000" dirty="0"/>
              <a:t>Ökat lokalt inflytande över nationellt utvecklingsstöd</a:t>
            </a:r>
          </a:p>
          <a:p>
            <a:pPr marL="285750" indent="-285750"/>
            <a:r>
              <a:rPr lang="sv-SE" sz="2000" dirty="0"/>
              <a:t>Samverkan där alla parter bidrar utifrån sitt ansvar – arbetsfördelning</a:t>
            </a:r>
          </a:p>
          <a:p>
            <a:pPr marL="30163" indent="0">
              <a:buNone/>
            </a:pPr>
            <a:endParaRPr lang="sv-SE" dirty="0"/>
          </a:p>
        </p:txBody>
      </p:sp>
      <p:sp>
        <p:nvSpPr>
          <p:cNvPr id="2" name="Rubrik 1"/>
          <p:cNvSpPr>
            <a:spLocks noGrp="1"/>
          </p:cNvSpPr>
          <p:nvPr>
            <p:ph type="title"/>
          </p:nvPr>
        </p:nvSpPr>
        <p:spPr>
          <a:xfrm>
            <a:off x="664232" y="398352"/>
            <a:ext cx="11280118" cy="1231392"/>
          </a:xfrm>
        </p:spPr>
        <p:txBody>
          <a:bodyPr/>
          <a:lstStyle/>
          <a:p>
            <a:pPr algn="ctr"/>
            <a:r>
              <a:rPr lang="sv-SE" sz="3600" dirty="0"/>
              <a:t>RSS betydelse för verksamhetsrelevant utveckling</a:t>
            </a:r>
          </a:p>
        </p:txBody>
      </p:sp>
    </p:spTree>
    <p:extLst>
      <p:ext uri="{BB962C8B-B14F-4D97-AF65-F5344CB8AC3E}">
        <p14:creationId xmlns:p14="http://schemas.microsoft.com/office/powerpoint/2010/main" val="39126009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FD6C3E93-CA09-4D63-B7F3-78FBDFCDFDC0}"/>
              </a:ext>
            </a:extLst>
          </p:cNvPr>
          <p:cNvSpPr>
            <a:spLocks noGrp="1"/>
          </p:cNvSpPr>
          <p:nvPr>
            <p:ph sz="half" idx="2"/>
          </p:nvPr>
        </p:nvSpPr>
        <p:spPr>
          <a:xfrm>
            <a:off x="5552325" y="2771774"/>
            <a:ext cx="4716000" cy="3463425"/>
          </a:xfrm>
        </p:spPr>
        <p:txBody>
          <a:bodyPr/>
          <a:lstStyle/>
          <a:p>
            <a:r>
              <a:rPr lang="sv-SE" sz="1400" dirty="0"/>
              <a:t>Nationella nätverket för barn och unga</a:t>
            </a:r>
          </a:p>
          <a:p>
            <a:r>
              <a:rPr lang="sv-SE" sz="1400" dirty="0"/>
              <a:t>Nationella nätverket för digitalisering inom socialtjänst</a:t>
            </a:r>
          </a:p>
          <a:p>
            <a:r>
              <a:rPr lang="sv-SE" sz="1400" dirty="0"/>
              <a:t>Nationella nätverket för funktionshinder</a:t>
            </a:r>
          </a:p>
          <a:p>
            <a:r>
              <a:rPr lang="sv-SE" sz="1400" dirty="0"/>
              <a:t>Nationella nätverket för missbruk och beroende (BIRK)</a:t>
            </a:r>
          </a:p>
          <a:p>
            <a:r>
              <a:rPr lang="sv-SE" sz="1400" dirty="0"/>
              <a:t>Nationella nätverket för regionalt stöd för uppföljning och analys</a:t>
            </a:r>
          </a:p>
          <a:p>
            <a:r>
              <a:rPr lang="sv-SE" sz="1400" dirty="0"/>
              <a:t>Nationella nätverket för äldreomsorg och kommunal hälso- och sjukvård</a:t>
            </a:r>
          </a:p>
          <a:p>
            <a:r>
              <a:rPr lang="sv-SE" sz="1400" dirty="0"/>
              <a:t>Nationella nätverket för kvinnofrid</a:t>
            </a:r>
          </a:p>
          <a:p>
            <a:endParaRPr lang="sv-SE" dirty="0"/>
          </a:p>
        </p:txBody>
      </p:sp>
      <p:sp>
        <p:nvSpPr>
          <p:cNvPr id="5" name="Platshållare för innehåll 4">
            <a:extLst>
              <a:ext uri="{FF2B5EF4-FFF2-40B4-BE49-F238E27FC236}">
                <a16:creationId xmlns:a16="http://schemas.microsoft.com/office/drawing/2014/main" id="{BB68D275-D7CC-4429-81DF-10BE7F9C001F}"/>
              </a:ext>
            </a:extLst>
          </p:cNvPr>
          <p:cNvSpPr>
            <a:spLocks noGrp="1"/>
          </p:cNvSpPr>
          <p:nvPr>
            <p:ph sz="half" idx="1"/>
          </p:nvPr>
        </p:nvSpPr>
        <p:spPr>
          <a:xfrm>
            <a:off x="866775" y="2454901"/>
            <a:ext cx="4716000" cy="3740400"/>
          </a:xfrm>
        </p:spPr>
        <p:txBody>
          <a:bodyPr/>
          <a:lstStyle/>
          <a:p>
            <a:pPr>
              <a:buFontTx/>
              <a:buChar char="-"/>
            </a:pPr>
            <a:r>
              <a:rPr lang="sv-SE" sz="1600" dirty="0"/>
              <a:t>RSS-nätverket</a:t>
            </a:r>
          </a:p>
          <a:p>
            <a:pPr>
              <a:buFontTx/>
              <a:buChar char="-"/>
            </a:pPr>
            <a:r>
              <a:rPr lang="sv-SE" sz="1600" dirty="0"/>
              <a:t>Partnerskapet</a:t>
            </a:r>
          </a:p>
          <a:p>
            <a:pPr marL="30163" indent="0">
              <a:buNone/>
            </a:pPr>
            <a:endParaRPr lang="sv-SE" dirty="0"/>
          </a:p>
          <a:p>
            <a:endParaRPr lang="sv-SE" dirty="0"/>
          </a:p>
        </p:txBody>
      </p:sp>
      <p:sp>
        <p:nvSpPr>
          <p:cNvPr id="4" name="Rubrik 3">
            <a:extLst>
              <a:ext uri="{FF2B5EF4-FFF2-40B4-BE49-F238E27FC236}">
                <a16:creationId xmlns:a16="http://schemas.microsoft.com/office/drawing/2014/main" id="{533AA291-A016-473B-B9A8-2F891BCED1FA}"/>
              </a:ext>
            </a:extLst>
          </p:cNvPr>
          <p:cNvSpPr>
            <a:spLocks noGrp="1"/>
          </p:cNvSpPr>
          <p:nvPr>
            <p:ph type="title"/>
          </p:nvPr>
        </p:nvSpPr>
        <p:spPr>
          <a:xfrm>
            <a:off x="666000" y="373450"/>
            <a:ext cx="10640175" cy="1231392"/>
          </a:xfrm>
        </p:spPr>
        <p:txBody>
          <a:bodyPr/>
          <a:lstStyle/>
          <a:p>
            <a:r>
              <a:rPr lang="sv-SE" sz="3200" dirty="0" err="1"/>
              <a:t>RSS:erna</a:t>
            </a:r>
            <a:r>
              <a:rPr lang="sv-SE" sz="3200" dirty="0"/>
              <a:t> samverkar på nationell nivå i en mängd olika sammanhang och för olika frågor genom:</a:t>
            </a:r>
          </a:p>
        </p:txBody>
      </p:sp>
      <p:sp>
        <p:nvSpPr>
          <p:cNvPr id="6" name="Platshållare för text 5">
            <a:extLst>
              <a:ext uri="{FF2B5EF4-FFF2-40B4-BE49-F238E27FC236}">
                <a16:creationId xmlns:a16="http://schemas.microsoft.com/office/drawing/2014/main" id="{61AEE1B4-8C72-452E-866E-24F9B7009EBD}"/>
              </a:ext>
            </a:extLst>
          </p:cNvPr>
          <p:cNvSpPr>
            <a:spLocks noGrp="1"/>
          </p:cNvSpPr>
          <p:nvPr>
            <p:ph type="body" idx="4294967295"/>
          </p:nvPr>
        </p:nvSpPr>
        <p:spPr>
          <a:xfrm>
            <a:off x="866775" y="1923300"/>
            <a:ext cx="3924300" cy="609600"/>
          </a:xfrm>
        </p:spPr>
        <p:txBody>
          <a:bodyPr/>
          <a:lstStyle/>
          <a:p>
            <a:pPr marL="30163" indent="0">
              <a:buNone/>
            </a:pPr>
            <a:r>
              <a:rPr lang="sv-SE" dirty="0"/>
              <a:t>Övergripande nätverk</a:t>
            </a:r>
          </a:p>
        </p:txBody>
      </p:sp>
      <p:sp>
        <p:nvSpPr>
          <p:cNvPr id="7" name="Platshållare för text 6">
            <a:extLst>
              <a:ext uri="{FF2B5EF4-FFF2-40B4-BE49-F238E27FC236}">
                <a16:creationId xmlns:a16="http://schemas.microsoft.com/office/drawing/2014/main" id="{4D9A041E-5808-4ABE-B8A6-337B8B9E5E45}"/>
              </a:ext>
            </a:extLst>
          </p:cNvPr>
          <p:cNvSpPr>
            <a:spLocks noGrp="1"/>
          </p:cNvSpPr>
          <p:nvPr>
            <p:ph type="body" sz="quarter" idx="4294967295"/>
          </p:nvPr>
        </p:nvSpPr>
        <p:spPr>
          <a:xfrm>
            <a:off x="5553013" y="1841500"/>
            <a:ext cx="4722812" cy="609600"/>
          </a:xfrm>
        </p:spPr>
        <p:txBody>
          <a:bodyPr/>
          <a:lstStyle/>
          <a:p>
            <a:pPr marL="30163" indent="0">
              <a:buNone/>
            </a:pPr>
            <a:r>
              <a:rPr lang="sv-SE" dirty="0"/>
              <a:t>Nationella sakområdesnätverk med ledamöter från RSS</a:t>
            </a:r>
          </a:p>
        </p:txBody>
      </p:sp>
      <p:sp>
        <p:nvSpPr>
          <p:cNvPr id="2" name="AutoShape 2">
            <a:extLst>
              <a:ext uri="{FF2B5EF4-FFF2-40B4-BE49-F238E27FC236}">
                <a16:creationId xmlns:a16="http://schemas.microsoft.com/office/drawing/2014/main" id="{A2552749-BBBC-ABE9-F103-3CA9A99AD4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Bildobjekt 10">
            <a:extLst>
              <a:ext uri="{FF2B5EF4-FFF2-40B4-BE49-F238E27FC236}">
                <a16:creationId xmlns:a16="http://schemas.microsoft.com/office/drawing/2014/main" id="{E00AB150-E0C8-8B98-4699-A0D1FD1D37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6985" y="3429000"/>
            <a:ext cx="3624090" cy="2530657"/>
          </a:xfrm>
          <a:prstGeom prst="rect">
            <a:avLst/>
          </a:prstGeom>
        </p:spPr>
      </p:pic>
    </p:spTree>
    <p:extLst>
      <p:ext uri="{BB962C8B-B14F-4D97-AF65-F5344CB8AC3E}">
        <p14:creationId xmlns:p14="http://schemas.microsoft.com/office/powerpoint/2010/main" val="37663591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1C6CBF2-FCDC-79E9-3400-B84CF17DA81F}"/>
              </a:ext>
            </a:extLst>
          </p:cNvPr>
          <p:cNvSpPr>
            <a:spLocks noGrp="1"/>
          </p:cNvSpPr>
          <p:nvPr>
            <p:ph idx="1"/>
          </p:nvPr>
        </p:nvSpPr>
        <p:spPr/>
        <p:txBody>
          <a:bodyPr/>
          <a:lstStyle/>
          <a:p>
            <a:r>
              <a:rPr lang="sv-SE" sz="2800" dirty="0"/>
              <a:t>Nära vård</a:t>
            </a:r>
          </a:p>
          <a:p>
            <a:r>
              <a:rPr lang="sv-SE" sz="2800" dirty="0"/>
              <a:t>Kompetensutveckling och kompetensförsörjning</a:t>
            </a:r>
          </a:p>
          <a:p>
            <a:r>
              <a:rPr lang="sv-SE" sz="2800" dirty="0"/>
              <a:t>Folkhälsa</a:t>
            </a:r>
          </a:p>
          <a:p>
            <a:r>
              <a:rPr lang="sv-SE" sz="2800" dirty="0"/>
              <a:t>Samverkan mellan socialtjänst, skola och hälso- och sjukvård</a:t>
            </a:r>
          </a:p>
          <a:p>
            <a:r>
              <a:rPr lang="sv-SE" sz="2800" dirty="0"/>
              <a:t>Arbetsmarknadsfrågor och ekonomiskt bistånd</a:t>
            </a:r>
          </a:p>
          <a:p>
            <a:r>
              <a:rPr lang="sv-SE" sz="2800" dirty="0"/>
              <a:t>VFU</a:t>
            </a:r>
          </a:p>
        </p:txBody>
      </p:sp>
      <p:sp>
        <p:nvSpPr>
          <p:cNvPr id="3" name="Rubrik 2">
            <a:extLst>
              <a:ext uri="{FF2B5EF4-FFF2-40B4-BE49-F238E27FC236}">
                <a16:creationId xmlns:a16="http://schemas.microsoft.com/office/drawing/2014/main" id="{15DABE7A-074A-A778-AC9A-0E71F73BA22D}"/>
              </a:ext>
            </a:extLst>
          </p:cNvPr>
          <p:cNvSpPr>
            <a:spLocks noGrp="1"/>
          </p:cNvSpPr>
          <p:nvPr>
            <p:ph type="title"/>
          </p:nvPr>
        </p:nvSpPr>
        <p:spPr/>
        <p:txBody>
          <a:bodyPr/>
          <a:lstStyle/>
          <a:p>
            <a:r>
              <a:rPr lang="sv-SE" dirty="0"/>
              <a:t>Regionalt driver RSS samverkan för ännu fler frågor…</a:t>
            </a:r>
          </a:p>
        </p:txBody>
      </p:sp>
    </p:spTree>
    <p:extLst>
      <p:ext uri="{BB962C8B-B14F-4D97-AF65-F5344CB8AC3E}">
        <p14:creationId xmlns:p14="http://schemas.microsoft.com/office/powerpoint/2010/main" val="304190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8E7A5CE6-BCB8-4B6F-88E6-70964AED2FAD}"/>
              </a:ext>
            </a:extLst>
          </p:cNvPr>
          <p:cNvSpPr txBox="1">
            <a:spLocks/>
          </p:cNvSpPr>
          <p:nvPr/>
        </p:nvSpPr>
        <p:spPr>
          <a:xfrm>
            <a:off x="611610" y="446959"/>
            <a:ext cx="8508005" cy="64498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500" kern="1200">
                <a:solidFill>
                  <a:schemeClr val="tx1"/>
                </a:solidFill>
                <a:latin typeface="Bodoni MT Black" panose="02070A030806060202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a:ln>
                  <a:noFill/>
                </a:ln>
                <a:solidFill>
                  <a:prstClr val="black"/>
                </a:solidFill>
                <a:effectLst/>
                <a:uLnTx/>
                <a:uFillTx/>
                <a:latin typeface="Playfair Display"/>
                <a:ea typeface="+mj-ea"/>
                <a:cs typeface="+mj-cs"/>
              </a:rPr>
              <a:t>Samverkansparter:</a:t>
            </a:r>
          </a:p>
        </p:txBody>
      </p:sp>
      <p:sp>
        <p:nvSpPr>
          <p:cNvPr id="11" name="Platshållare för innehåll 2">
            <a:extLst>
              <a:ext uri="{FF2B5EF4-FFF2-40B4-BE49-F238E27FC236}">
                <a16:creationId xmlns:a16="http://schemas.microsoft.com/office/drawing/2014/main" id="{1B7CA82D-EAA4-4C8A-A88D-DDE88F4A42A1}"/>
              </a:ext>
            </a:extLst>
          </p:cNvPr>
          <p:cNvSpPr txBox="1">
            <a:spLocks/>
          </p:cNvSpPr>
          <p:nvPr/>
        </p:nvSpPr>
        <p:spPr>
          <a:xfrm>
            <a:off x="968918" y="1088594"/>
            <a:ext cx="6075010" cy="209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dia New" panose="020B0304020202020204" pitchFamily="34" charset="-34"/>
                <a:ea typeface="+mn-ea"/>
                <a:cs typeface="Cordia New" panose="020B03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dia New" panose="020B0304020202020204" pitchFamily="34" charset="-34"/>
                <a:ea typeface="+mn-ea"/>
                <a:cs typeface="Cordia New" panose="020B03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dia New" panose="020B0304020202020204" pitchFamily="34" charset="-34"/>
                <a:ea typeface="+mn-ea"/>
                <a:cs typeface="Cordia New" panose="020B03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dia New" panose="020B0304020202020204" pitchFamily="34" charset="-34"/>
                <a:ea typeface="+mn-ea"/>
                <a:cs typeface="Cordia New" panose="020B03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dia New" panose="020B0304020202020204" pitchFamily="34" charset="-34"/>
                <a:ea typeface="+mn-ea"/>
                <a:cs typeface="Cordia New" panose="020B03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2DB9C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Göteborgsregionens (GR) </a:t>
            </a:r>
            <a:r>
              <a:rPr kumimoji="0" lang="sv-SE" sz="1600" b="1" i="1"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(Projektägare och koordinator)</a:t>
            </a:r>
          </a:p>
          <a:p>
            <a:pPr marL="228600" marR="0" lvl="0" indent="-228600" algn="l" defTabSz="914400" rtl="0" eaLnBrk="1" fontAlgn="auto" latinLnBrk="0" hangingPunct="1">
              <a:lnSpc>
                <a:spcPct val="100000"/>
              </a:lnSpc>
              <a:spcBef>
                <a:spcPts val="0"/>
              </a:spcBef>
              <a:spcAft>
                <a:spcPts val="0"/>
              </a:spcAft>
              <a:buClr>
                <a:srgbClr val="2DB9C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13 kommuner i Göteborgsregionen: </a:t>
            </a:r>
            <a:r>
              <a:rPr kumimoji="0" lang="sv-SE" sz="1600" b="0"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Ale, Alingsås, Göteborg, Härryda,</a:t>
            </a:r>
          </a:p>
          <a:p>
            <a:pPr marL="0" marR="0" lvl="0" indent="0" algn="l" defTabSz="914400" rtl="0" eaLnBrk="1" fontAlgn="auto" latinLnBrk="0" hangingPunct="1">
              <a:lnSpc>
                <a:spcPct val="100000"/>
              </a:lnSpc>
              <a:spcBef>
                <a:spcPts val="0"/>
              </a:spcBef>
              <a:spcAft>
                <a:spcPts val="0"/>
              </a:spcAft>
              <a:buClr>
                <a:srgbClr val="2DB9C7"/>
              </a:buClr>
              <a:buSzTx/>
              <a:buFont typeface="Arial" panose="020B0604020202020204" pitchFamily="34" charset="0"/>
              <a:buNone/>
              <a:tabLst/>
              <a:defRPr/>
            </a:pPr>
            <a:r>
              <a:rPr kumimoji="0" lang="sv-SE" sz="1600" b="0"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       Kungsbacka, Kungälv, Lerum, Lilla Edet, Mölndal, Partille, Stenungsund, Tjörn och Öckerö</a:t>
            </a:r>
          </a:p>
          <a:p>
            <a:pPr marL="228600" marR="0" lvl="0" indent="-228600" algn="l" defTabSz="914400" rtl="0" eaLnBrk="1" fontAlgn="auto" latinLnBrk="0" hangingPunct="1">
              <a:lnSpc>
                <a:spcPct val="100000"/>
              </a:lnSpc>
              <a:spcBef>
                <a:spcPts val="0"/>
              </a:spcBef>
              <a:spcAft>
                <a:spcPts val="0"/>
              </a:spcAft>
              <a:buClr>
                <a:srgbClr val="2DB9C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 Västra Götalandsregionen</a:t>
            </a:r>
          </a:p>
          <a:p>
            <a:pPr marL="0" marR="0" lvl="0" indent="0" algn="l" defTabSz="914400" rtl="0" eaLnBrk="1" fontAlgn="auto" latinLnBrk="0" hangingPunct="1">
              <a:lnSpc>
                <a:spcPct val="100000"/>
              </a:lnSpc>
              <a:spcBef>
                <a:spcPts val="0"/>
              </a:spcBef>
              <a:spcAft>
                <a:spcPts val="0"/>
              </a:spcAft>
              <a:buClr>
                <a:srgbClr val="2DB9C7"/>
              </a:buClr>
              <a:buSzTx/>
              <a:buFont typeface="Arial" panose="020B0604020202020204" pitchFamily="34" charset="0"/>
              <a:buNone/>
              <a:tabLst/>
              <a:defRPr/>
            </a:pPr>
            <a:endParaRPr kumimoji="0" lang="sv-SE" sz="1600" b="0" i="1"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endParaRPr>
          </a:p>
        </p:txBody>
      </p:sp>
      <p:sp>
        <p:nvSpPr>
          <p:cNvPr id="12" name="Rektangel 11">
            <a:extLst>
              <a:ext uri="{FF2B5EF4-FFF2-40B4-BE49-F238E27FC236}">
                <a16:creationId xmlns:a16="http://schemas.microsoft.com/office/drawing/2014/main" id="{69E08248-6BBF-4643-9BA5-C8EBB64524E2}"/>
              </a:ext>
            </a:extLst>
          </p:cNvPr>
          <p:cNvSpPr/>
          <p:nvPr/>
        </p:nvSpPr>
        <p:spPr>
          <a:xfrm>
            <a:off x="988220" y="5125453"/>
            <a:ext cx="4707158" cy="1077218"/>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C1E1D0"/>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a:ea typeface="+mn-ea"/>
                <a:cs typeface="Cordia New"/>
              </a:rPr>
              <a:t>Chalmers</a:t>
            </a:r>
          </a:p>
          <a:p>
            <a:pPr marL="285750" marR="0" lvl="0" indent="-285750" algn="l" defTabSz="914400" rtl="0" eaLnBrk="1" fontAlgn="auto" latinLnBrk="0" hangingPunct="1">
              <a:lnSpc>
                <a:spcPct val="100000"/>
              </a:lnSpc>
              <a:spcBef>
                <a:spcPts val="0"/>
              </a:spcBef>
              <a:spcAft>
                <a:spcPts val="0"/>
              </a:spcAft>
              <a:buClr>
                <a:srgbClr val="C1E1D0"/>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a:ea typeface="+mn-ea"/>
                <a:cs typeface="Cordia New"/>
              </a:rPr>
              <a:t>RISE</a:t>
            </a:r>
          </a:p>
          <a:p>
            <a:pPr marL="285750" marR="0" lvl="0" indent="-285750" algn="l" defTabSz="914400" rtl="0" eaLnBrk="1" fontAlgn="auto" latinLnBrk="0" hangingPunct="1">
              <a:lnSpc>
                <a:spcPct val="100000"/>
              </a:lnSpc>
              <a:spcBef>
                <a:spcPts val="0"/>
              </a:spcBef>
              <a:spcAft>
                <a:spcPts val="0"/>
              </a:spcAft>
              <a:buClr>
                <a:srgbClr val="C1E1D0"/>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a:ea typeface="+mn-ea"/>
                <a:cs typeface="Cordia New"/>
              </a:rPr>
              <a:t>Göteborgs universitet</a:t>
            </a:r>
          </a:p>
          <a:p>
            <a:pPr marL="285750" marR="0" lvl="0" indent="-285750" algn="l" defTabSz="914400" rtl="0" eaLnBrk="1" fontAlgn="auto" latinLnBrk="0" hangingPunct="1">
              <a:lnSpc>
                <a:spcPct val="100000"/>
              </a:lnSpc>
              <a:spcBef>
                <a:spcPts val="0"/>
              </a:spcBef>
              <a:spcAft>
                <a:spcPts val="0"/>
              </a:spcAft>
              <a:buClr>
                <a:srgbClr val="C1E1D0"/>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a:ea typeface="+mn-ea"/>
                <a:cs typeface="Cordia New"/>
              </a:rPr>
              <a:t>Högskolan i Borås</a:t>
            </a:r>
          </a:p>
        </p:txBody>
      </p:sp>
      <p:sp>
        <p:nvSpPr>
          <p:cNvPr id="15" name="Rektangel 14">
            <a:extLst>
              <a:ext uri="{FF2B5EF4-FFF2-40B4-BE49-F238E27FC236}">
                <a16:creationId xmlns:a16="http://schemas.microsoft.com/office/drawing/2014/main" id="{4BC132F5-BF52-4A12-B1DE-ECE41EF3D4AA}"/>
              </a:ext>
            </a:extLst>
          </p:cNvPr>
          <p:cNvSpPr/>
          <p:nvPr/>
        </p:nvSpPr>
        <p:spPr>
          <a:xfrm>
            <a:off x="988220" y="3846102"/>
            <a:ext cx="4834249" cy="1323439"/>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D687A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a:ea typeface="+mn-ea"/>
                <a:cs typeface="Cordia New"/>
              </a:rPr>
              <a:t>AI Sweden - </a:t>
            </a:r>
            <a:r>
              <a:rPr kumimoji="0" lang="sv-SE" sz="1600" b="1" i="0" u="none" strike="noStrike" kern="1200" cap="none" spc="0" normalizeH="0" baseline="0" noProof="0" err="1">
                <a:ln>
                  <a:noFill/>
                </a:ln>
                <a:solidFill>
                  <a:prstClr val="black"/>
                </a:solidFill>
                <a:effectLst/>
                <a:uLnTx/>
                <a:uFillTx/>
                <a:latin typeface="Cordia New"/>
                <a:ea typeface="+mn-ea"/>
                <a:cs typeface="Cordia New"/>
              </a:rPr>
              <a:t>Lindholmen</a:t>
            </a:r>
            <a:r>
              <a:rPr kumimoji="0" lang="sv-SE" sz="1600" b="1" i="0" u="none" strike="noStrike" kern="1200" cap="none" spc="0" normalizeH="0" baseline="0" noProof="0">
                <a:ln>
                  <a:noFill/>
                </a:ln>
                <a:solidFill>
                  <a:prstClr val="black"/>
                </a:solidFill>
                <a:effectLst/>
                <a:uLnTx/>
                <a:uFillTx/>
                <a:latin typeface="Cordia New"/>
                <a:ea typeface="+mn-ea"/>
                <a:cs typeface="Cordia New"/>
              </a:rPr>
              <a:t> Science Park och Västra Götalandsregionen</a:t>
            </a:r>
          </a:p>
          <a:p>
            <a:pPr marL="285750" marR="0" lvl="0" indent="-285750" algn="l" defTabSz="914400" rtl="0" eaLnBrk="1" fontAlgn="auto" latinLnBrk="0" hangingPunct="1">
              <a:lnSpc>
                <a:spcPct val="100000"/>
              </a:lnSpc>
              <a:spcBef>
                <a:spcPts val="0"/>
              </a:spcBef>
              <a:spcAft>
                <a:spcPts val="0"/>
              </a:spcAft>
              <a:buClr>
                <a:srgbClr val="D687A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Business Region Göteborg</a:t>
            </a:r>
          </a:p>
          <a:p>
            <a:pPr marL="285750" marR="0" lvl="0" indent="-285750" algn="l" defTabSz="914400" rtl="0" eaLnBrk="1" fontAlgn="auto" latinLnBrk="0" hangingPunct="1">
              <a:lnSpc>
                <a:spcPct val="100000"/>
              </a:lnSpc>
              <a:spcBef>
                <a:spcPts val="0"/>
              </a:spcBef>
              <a:spcAft>
                <a:spcPts val="0"/>
              </a:spcAft>
              <a:buClr>
                <a:srgbClr val="D687A7"/>
              </a:buClr>
              <a:buSzTx/>
              <a:buFont typeface="Arial" panose="020B0604020202020204" pitchFamily="34" charset="0"/>
              <a:buChar char="•"/>
              <a:tabLst/>
              <a:defRPr/>
            </a:pPr>
            <a:r>
              <a:rPr kumimoji="0" lang="sv-SE" sz="1600" b="1" i="0" u="none" strike="noStrike" kern="1200" cap="none" spc="0" normalizeH="0" baseline="0" noProof="0" err="1">
                <a:ln>
                  <a:noFill/>
                </a:ln>
                <a:solidFill>
                  <a:prstClr val="black"/>
                </a:solidFill>
                <a:effectLst/>
                <a:uLnTx/>
                <a:uFillTx/>
                <a:latin typeface="Cordia New"/>
                <a:ea typeface="+mn-ea"/>
                <a:cs typeface="Cordia New"/>
              </a:rPr>
              <a:t>MedTech</a:t>
            </a:r>
            <a:r>
              <a:rPr kumimoji="0" lang="sv-SE" sz="1600" b="1" i="0" u="none" strike="noStrike" kern="1200" cap="none" spc="0" normalizeH="0" baseline="0" noProof="0">
                <a:ln>
                  <a:noFill/>
                </a:ln>
                <a:solidFill>
                  <a:prstClr val="black"/>
                </a:solidFill>
                <a:effectLst/>
                <a:uLnTx/>
                <a:uFillTx/>
                <a:latin typeface="Cordia New"/>
                <a:ea typeface="+mn-ea"/>
                <a:cs typeface="Cordia New"/>
              </a:rPr>
              <a:t> West</a:t>
            </a:r>
          </a:p>
          <a:p>
            <a:pPr marL="285750" marR="0" lvl="0" indent="-285750" algn="l" defTabSz="914400" rtl="0" eaLnBrk="1" fontAlgn="auto" latinLnBrk="0" hangingPunct="1">
              <a:lnSpc>
                <a:spcPct val="100000"/>
              </a:lnSpc>
              <a:spcBef>
                <a:spcPts val="0"/>
              </a:spcBef>
              <a:spcAft>
                <a:spcPts val="0"/>
              </a:spcAft>
              <a:buClr>
                <a:srgbClr val="D687A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a:ea typeface="+mn-ea"/>
                <a:cs typeface="Cordia New"/>
              </a:rPr>
              <a:t>TechSverige </a:t>
            </a:r>
          </a:p>
          <a:p>
            <a:pPr marL="285750" marR="0" lvl="0" indent="-285750" algn="l" defTabSz="914400" rtl="0" eaLnBrk="1" fontAlgn="auto" latinLnBrk="0" hangingPunct="1">
              <a:lnSpc>
                <a:spcPct val="100000"/>
              </a:lnSpc>
              <a:spcBef>
                <a:spcPts val="0"/>
              </a:spcBef>
              <a:spcAft>
                <a:spcPts val="0"/>
              </a:spcAft>
              <a:buClr>
                <a:srgbClr val="D687A7"/>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Sahlgrenska Science park</a:t>
            </a:r>
          </a:p>
        </p:txBody>
      </p:sp>
      <p:sp>
        <p:nvSpPr>
          <p:cNvPr id="16" name="Rektangel 15">
            <a:extLst>
              <a:ext uri="{FF2B5EF4-FFF2-40B4-BE49-F238E27FC236}">
                <a16:creationId xmlns:a16="http://schemas.microsoft.com/office/drawing/2014/main" id="{5AA5A85B-8C6C-48E7-B07C-EAC70A398635}"/>
              </a:ext>
            </a:extLst>
          </p:cNvPr>
          <p:cNvSpPr/>
          <p:nvPr/>
        </p:nvSpPr>
        <p:spPr>
          <a:xfrm>
            <a:off x="972795" y="2102891"/>
            <a:ext cx="3284102" cy="181588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Funktionsrätt Västra Götaland </a:t>
            </a:r>
          </a:p>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err="1">
                <a:ln>
                  <a:noFill/>
                </a:ln>
                <a:solidFill>
                  <a:prstClr val="black"/>
                </a:solidFill>
                <a:effectLst/>
                <a:uLnTx/>
                <a:uFillTx/>
                <a:latin typeface="Cordia New" panose="020B0304020202020204" pitchFamily="34" charset="-34"/>
                <a:ea typeface="+mn-ea"/>
                <a:cs typeface="Cordia New" panose="020B0304020202020204" pitchFamily="34" charset="-34"/>
              </a:rPr>
              <a:t>LaSSe</a:t>
            </a: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 Brukarstödcenter </a:t>
            </a:r>
          </a:p>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Nationellt kompetenscentrum anhöriga (NKA) </a:t>
            </a:r>
          </a:p>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err="1">
                <a:ln>
                  <a:noFill/>
                </a:ln>
                <a:solidFill>
                  <a:prstClr val="black"/>
                </a:solidFill>
                <a:effectLst/>
                <a:uLnTx/>
                <a:uFillTx/>
                <a:latin typeface="Cordia New" panose="020B0304020202020204" pitchFamily="34" charset="-34"/>
                <a:ea typeface="+mn-ea"/>
                <a:cs typeface="Cordia New" panose="020B0304020202020204" pitchFamily="34" charset="-34"/>
              </a:rPr>
              <a:t>Our</a:t>
            </a: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 Normal</a:t>
            </a:r>
          </a:p>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Pensionärernas riksorganisation, PRO</a:t>
            </a:r>
          </a:p>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Sveriges Pensionärsförbund, SPF Seniorerna</a:t>
            </a:r>
          </a:p>
          <a:p>
            <a:pPr marL="285750" marR="0" lvl="0" indent="-285750" algn="l" defTabSz="914400" rtl="0" eaLnBrk="1" fontAlgn="auto" latinLnBrk="0" hangingPunct="1">
              <a:lnSpc>
                <a:spcPct val="100000"/>
              </a:lnSpc>
              <a:spcBef>
                <a:spcPts val="0"/>
              </a:spcBef>
              <a:spcAft>
                <a:spcPts val="0"/>
              </a:spcAft>
              <a:buClr>
                <a:srgbClr val="EBBA33"/>
              </a:buClr>
              <a:buSzTx/>
              <a:buFont typeface="Arial" panose="020B0604020202020204" pitchFamily="34" charset="0"/>
              <a:buChar char="•"/>
              <a:tabLst/>
              <a:defRPr/>
            </a:pPr>
            <a:r>
              <a:rPr kumimoji="0" lang="sv-SE" sz="1600" b="1" i="0" u="none" strike="noStrike" kern="1200" cap="none" spc="0" normalizeH="0" baseline="0" noProof="0">
                <a:ln>
                  <a:noFill/>
                </a:ln>
                <a:solidFill>
                  <a:prstClr val="black"/>
                </a:solidFill>
                <a:effectLst/>
                <a:uLnTx/>
                <a:uFillTx/>
                <a:latin typeface="Cordia New" panose="020B0304020202020204" pitchFamily="34" charset="-34"/>
                <a:ea typeface="+mn-ea"/>
                <a:cs typeface="Cordia New" panose="020B0304020202020204" pitchFamily="34" charset="-34"/>
              </a:rPr>
              <a:t>Studieförbund</a:t>
            </a:r>
          </a:p>
        </p:txBody>
      </p:sp>
      <p:sp>
        <p:nvSpPr>
          <p:cNvPr id="17" name="Rektangel 16">
            <a:extLst>
              <a:ext uri="{FF2B5EF4-FFF2-40B4-BE49-F238E27FC236}">
                <a16:creationId xmlns:a16="http://schemas.microsoft.com/office/drawing/2014/main" id="{ABE55002-FC5C-44E5-BF1B-D3F4BC35216E}"/>
              </a:ext>
            </a:extLst>
          </p:cNvPr>
          <p:cNvSpPr/>
          <p:nvPr/>
        </p:nvSpPr>
        <p:spPr>
          <a:xfrm>
            <a:off x="705290" y="1088594"/>
            <a:ext cx="213015" cy="1076830"/>
          </a:xfrm>
          <a:prstGeom prst="rect">
            <a:avLst/>
          </a:prstGeom>
          <a:solidFill>
            <a:srgbClr val="99D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ktangel 17">
            <a:extLst>
              <a:ext uri="{FF2B5EF4-FFF2-40B4-BE49-F238E27FC236}">
                <a16:creationId xmlns:a16="http://schemas.microsoft.com/office/drawing/2014/main" id="{922738C2-1501-41A8-94C9-396F3071F435}"/>
              </a:ext>
            </a:extLst>
          </p:cNvPr>
          <p:cNvSpPr/>
          <p:nvPr/>
        </p:nvSpPr>
        <p:spPr>
          <a:xfrm>
            <a:off x="705290" y="2165424"/>
            <a:ext cx="213015" cy="1753349"/>
          </a:xfrm>
          <a:prstGeom prst="rect">
            <a:avLst/>
          </a:prstGeom>
          <a:solidFill>
            <a:srgbClr val="F5D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ktangel 18">
            <a:extLst>
              <a:ext uri="{FF2B5EF4-FFF2-40B4-BE49-F238E27FC236}">
                <a16:creationId xmlns:a16="http://schemas.microsoft.com/office/drawing/2014/main" id="{077A5620-21FD-4904-8B2D-E714CDE1B3DC}"/>
              </a:ext>
            </a:extLst>
          </p:cNvPr>
          <p:cNvSpPr/>
          <p:nvPr/>
        </p:nvSpPr>
        <p:spPr>
          <a:xfrm>
            <a:off x="705290" y="3915953"/>
            <a:ext cx="213015" cy="1209500"/>
          </a:xfrm>
          <a:prstGeom prst="rect">
            <a:avLst/>
          </a:prstGeom>
          <a:solidFill>
            <a:srgbClr val="EA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ktangel 19">
            <a:extLst>
              <a:ext uri="{FF2B5EF4-FFF2-40B4-BE49-F238E27FC236}">
                <a16:creationId xmlns:a16="http://schemas.microsoft.com/office/drawing/2014/main" id="{8C231642-F071-4A26-AA5E-6BD8464EE8B8}"/>
              </a:ext>
            </a:extLst>
          </p:cNvPr>
          <p:cNvSpPr/>
          <p:nvPr/>
        </p:nvSpPr>
        <p:spPr>
          <a:xfrm>
            <a:off x="705292" y="5125453"/>
            <a:ext cx="213013" cy="1097208"/>
          </a:xfrm>
          <a:prstGeom prst="rect">
            <a:avLst/>
          </a:prstGeom>
          <a:solidFill>
            <a:srgbClr val="DCE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latshållare för innehåll 5" descr="En bild som visar tecken&#10;&#10;Automatiskt genererad beskrivning">
            <a:extLst>
              <a:ext uri="{FF2B5EF4-FFF2-40B4-BE49-F238E27FC236}">
                <a16:creationId xmlns:a16="http://schemas.microsoft.com/office/drawing/2014/main" id="{2A76F6B0-2118-4BF3-BEF1-33EF9245A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928" y="938657"/>
            <a:ext cx="4351338" cy="4351338"/>
          </a:xfrm>
          <a:prstGeom prst="rect">
            <a:avLst/>
          </a:prstGeom>
        </p:spPr>
      </p:pic>
    </p:spTree>
    <p:extLst>
      <p:ext uri="{BB962C8B-B14F-4D97-AF65-F5344CB8AC3E}">
        <p14:creationId xmlns:p14="http://schemas.microsoft.com/office/powerpoint/2010/main" val="534774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1F84AEE-D5C9-1D86-68C9-F5192FB4BF07}"/>
              </a:ext>
            </a:extLst>
          </p:cNvPr>
          <p:cNvSpPr>
            <a:spLocks noGrp="1"/>
          </p:cNvSpPr>
          <p:nvPr>
            <p:ph idx="1"/>
          </p:nvPr>
        </p:nvSpPr>
        <p:spPr/>
        <p:txBody>
          <a:bodyPr/>
          <a:lstStyle/>
          <a:p>
            <a:r>
              <a:rPr lang="sv-SE" dirty="0"/>
              <a:t>Stöd till individbaserad systematisk uppföljning</a:t>
            </a:r>
          </a:p>
          <a:p>
            <a:r>
              <a:rPr lang="sv-SE" dirty="0"/>
              <a:t>Stöd till implementering av rekommenderade insatser till barn och unga för att förhindra normbrytande beteende och återfall i brott</a:t>
            </a:r>
          </a:p>
          <a:p>
            <a:r>
              <a:rPr lang="sv-SE" dirty="0"/>
              <a:t>Kommunal hälso- och sjukvård</a:t>
            </a:r>
          </a:p>
          <a:p>
            <a:r>
              <a:rPr lang="sv-SE" dirty="0"/>
              <a:t>Yrkesresan</a:t>
            </a:r>
          </a:p>
          <a:p>
            <a:endParaRPr lang="sv-SE" dirty="0"/>
          </a:p>
          <a:p>
            <a:endParaRPr lang="sv-SE" dirty="0"/>
          </a:p>
        </p:txBody>
      </p:sp>
      <p:sp>
        <p:nvSpPr>
          <p:cNvPr id="3" name="Rubrik 2">
            <a:extLst>
              <a:ext uri="{FF2B5EF4-FFF2-40B4-BE49-F238E27FC236}">
                <a16:creationId xmlns:a16="http://schemas.microsoft.com/office/drawing/2014/main" id="{F61BF5B8-0969-3A3B-EE75-13DD6183D885}"/>
              </a:ext>
            </a:extLst>
          </p:cNvPr>
          <p:cNvSpPr>
            <a:spLocks noGrp="1"/>
          </p:cNvSpPr>
          <p:nvPr>
            <p:ph type="title"/>
          </p:nvPr>
        </p:nvSpPr>
        <p:spPr/>
        <p:txBody>
          <a:bodyPr/>
          <a:lstStyle/>
          <a:p>
            <a:r>
              <a:rPr lang="sv-SE" dirty="0"/>
              <a:t>Några exempel på samarbeten med myndigheter i Partnerskapet</a:t>
            </a:r>
          </a:p>
        </p:txBody>
      </p:sp>
      <p:pic>
        <p:nvPicPr>
          <p:cNvPr id="5" name="Bildobjekt 4">
            <a:extLst>
              <a:ext uri="{FF2B5EF4-FFF2-40B4-BE49-F238E27FC236}">
                <a16:creationId xmlns:a16="http://schemas.microsoft.com/office/drawing/2014/main" id="{61E9F49A-2513-48AD-7AD9-9ED8934DDE89}"/>
              </a:ext>
            </a:extLst>
          </p:cNvPr>
          <p:cNvPicPr>
            <a:picLocks noChangeAspect="1"/>
          </p:cNvPicPr>
          <p:nvPr/>
        </p:nvPicPr>
        <p:blipFill>
          <a:blip r:embed="rId3"/>
          <a:stretch>
            <a:fillRect/>
          </a:stretch>
        </p:blipFill>
        <p:spPr>
          <a:xfrm>
            <a:off x="2276272" y="5022637"/>
            <a:ext cx="9915728" cy="1835363"/>
          </a:xfrm>
          <a:prstGeom prst="rect">
            <a:avLst/>
          </a:prstGeom>
        </p:spPr>
      </p:pic>
    </p:spTree>
    <p:extLst>
      <p:ext uri="{BB962C8B-B14F-4D97-AF65-F5344CB8AC3E}">
        <p14:creationId xmlns:p14="http://schemas.microsoft.com/office/powerpoint/2010/main" val="1373102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8B5029D-3E7D-9338-B8E7-DAE44F9F52EB}"/>
              </a:ext>
            </a:extLst>
          </p:cNvPr>
          <p:cNvSpPr>
            <a:spLocks noGrp="1"/>
          </p:cNvSpPr>
          <p:nvPr>
            <p:ph type="body" idx="1"/>
          </p:nvPr>
        </p:nvSpPr>
        <p:spPr/>
        <p:txBody>
          <a:bodyPr/>
          <a:lstStyle/>
          <a:p>
            <a:endParaRPr lang="sv-SE"/>
          </a:p>
        </p:txBody>
      </p:sp>
      <p:sp>
        <p:nvSpPr>
          <p:cNvPr id="3" name="Rubrik 2">
            <a:extLst>
              <a:ext uri="{FF2B5EF4-FFF2-40B4-BE49-F238E27FC236}">
                <a16:creationId xmlns:a16="http://schemas.microsoft.com/office/drawing/2014/main" id="{1AF4594D-8AFC-5289-8D4C-3E977C06880F}"/>
              </a:ext>
            </a:extLst>
          </p:cNvPr>
          <p:cNvSpPr>
            <a:spLocks noGrp="1"/>
          </p:cNvSpPr>
          <p:nvPr>
            <p:ph type="title"/>
          </p:nvPr>
        </p:nvSpPr>
        <p:spPr/>
        <p:txBody>
          <a:bodyPr/>
          <a:lstStyle/>
          <a:p>
            <a:r>
              <a:rPr lang="sv-SE" dirty="0"/>
              <a:t>Exempel…</a:t>
            </a:r>
          </a:p>
        </p:txBody>
      </p:sp>
    </p:spTree>
    <p:extLst>
      <p:ext uri="{BB962C8B-B14F-4D97-AF65-F5344CB8AC3E}">
        <p14:creationId xmlns:p14="http://schemas.microsoft.com/office/powerpoint/2010/main" val="1669947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C794E91-86DE-9E1E-5E64-8282070E35E7}"/>
              </a:ext>
            </a:extLst>
          </p:cNvPr>
          <p:cNvPicPr>
            <a:picLocks noChangeAspect="1"/>
          </p:cNvPicPr>
          <p:nvPr/>
        </p:nvPicPr>
        <p:blipFill>
          <a:blip r:embed="rId3"/>
          <a:stretch>
            <a:fillRect/>
          </a:stretch>
        </p:blipFill>
        <p:spPr>
          <a:xfrm>
            <a:off x="863127" y="1238729"/>
            <a:ext cx="5037377" cy="4735135"/>
          </a:xfrm>
          <a:prstGeom prst="rect">
            <a:avLst/>
          </a:prstGeom>
          <a:noFill/>
        </p:spPr>
      </p:pic>
      <p:sp>
        <p:nvSpPr>
          <p:cNvPr id="3" name="Pratbubbla: rektangel med rundade hörn 2">
            <a:extLst>
              <a:ext uri="{FF2B5EF4-FFF2-40B4-BE49-F238E27FC236}">
                <a16:creationId xmlns:a16="http://schemas.microsoft.com/office/drawing/2014/main" id="{1E97D019-3740-CBEB-A82A-41C8E30AE75B}"/>
              </a:ext>
            </a:extLst>
          </p:cNvPr>
          <p:cNvSpPr/>
          <p:nvPr/>
        </p:nvSpPr>
        <p:spPr>
          <a:xfrm>
            <a:off x="6758424" y="2538321"/>
            <a:ext cx="3805814" cy="2247688"/>
          </a:xfrm>
          <a:prstGeom prst="wedgeRoundRectCallout">
            <a:avLst>
              <a:gd name="adj1" fmla="val 1795"/>
              <a:gd name="adj2" fmla="val -121472"/>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En nationell satsning 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ett regionalt genomförande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för lokal kompetens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09458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23140-1B6D-C926-0D65-5468AAF503D0}"/>
              </a:ext>
            </a:extLst>
          </p:cNvPr>
          <p:cNvSpPr>
            <a:spLocks noGrp="1"/>
          </p:cNvSpPr>
          <p:nvPr>
            <p:ph type="title"/>
          </p:nvPr>
        </p:nvSpPr>
        <p:spPr>
          <a:xfrm>
            <a:off x="697063" y="805013"/>
            <a:ext cx="7527600" cy="1011600"/>
          </a:xfrm>
        </p:spPr>
        <p:txBody>
          <a:bodyPr/>
          <a:lstStyle/>
          <a:p>
            <a:r>
              <a:rPr lang="sv-SE" dirty="0">
                <a:latin typeface="Source Sans Pro"/>
              </a:rPr>
              <a:t>Fem snabba om Yrkesresan</a:t>
            </a:r>
            <a:endParaRPr lang="sv-SE" dirty="0"/>
          </a:p>
        </p:txBody>
      </p:sp>
      <p:sp>
        <p:nvSpPr>
          <p:cNvPr id="3" name="Platshållare för innehåll 2">
            <a:extLst>
              <a:ext uri="{FF2B5EF4-FFF2-40B4-BE49-F238E27FC236}">
                <a16:creationId xmlns:a16="http://schemas.microsoft.com/office/drawing/2014/main" id="{F9596044-3086-DAD7-3ADA-311576998B95}"/>
              </a:ext>
            </a:extLst>
          </p:cNvPr>
          <p:cNvSpPr>
            <a:spLocks noGrp="1"/>
          </p:cNvSpPr>
          <p:nvPr>
            <p:ph idx="1"/>
          </p:nvPr>
        </p:nvSpPr>
        <p:spPr>
          <a:xfrm>
            <a:off x="1140795" y="2031646"/>
            <a:ext cx="9157117" cy="4669600"/>
          </a:xfrm>
        </p:spPr>
        <p:txBody>
          <a:bodyPr/>
          <a:lstStyle/>
          <a:p>
            <a:pPr marL="0" indent="0" fontAlgn="base">
              <a:buNone/>
            </a:pPr>
            <a:r>
              <a:rPr lang="sv-SE" dirty="0"/>
              <a:t>	Introduktion till yrket</a:t>
            </a:r>
            <a:r>
              <a:rPr lang="en-US" dirty="0"/>
              <a:t>​</a:t>
            </a:r>
          </a:p>
          <a:p>
            <a:pPr marL="0" indent="0" fontAlgn="base">
              <a:buNone/>
            </a:pPr>
            <a:endParaRPr lang="en-US" sz="800" dirty="0"/>
          </a:p>
          <a:p>
            <a:pPr marL="0" indent="0" fontAlgn="base">
              <a:buNone/>
            </a:pPr>
            <a:r>
              <a:rPr lang="sv-SE" dirty="0"/>
              <a:t>	Kontinuerlig kompetensutveckling</a:t>
            </a:r>
            <a:r>
              <a:rPr lang="en-US" dirty="0"/>
              <a:t>​</a:t>
            </a:r>
          </a:p>
          <a:p>
            <a:pPr marL="0" indent="0" fontAlgn="base">
              <a:buNone/>
            </a:pPr>
            <a:endParaRPr lang="en-US" sz="800" dirty="0"/>
          </a:p>
          <a:p>
            <a:pPr marL="0" indent="0" fontAlgn="base">
              <a:buNone/>
            </a:pPr>
            <a:r>
              <a:rPr lang="sv-SE" dirty="0"/>
              <a:t>	Komplement till grundutbildning</a:t>
            </a:r>
            <a:r>
              <a:rPr lang="en-US" dirty="0"/>
              <a:t>​</a:t>
            </a:r>
          </a:p>
          <a:p>
            <a:pPr marL="0" indent="0" fontAlgn="base">
              <a:buNone/>
            </a:pPr>
            <a:endParaRPr lang="en-US" sz="800" dirty="0"/>
          </a:p>
          <a:p>
            <a:pPr marL="0" indent="0" fontAlgn="base">
              <a:buNone/>
            </a:pPr>
            <a:r>
              <a:rPr lang="sv-SE" dirty="0"/>
              <a:t>	Stöd i yrkesrollen som medarbetare och chef</a:t>
            </a:r>
          </a:p>
          <a:p>
            <a:pPr marL="0" indent="0" fontAlgn="base">
              <a:buNone/>
            </a:pPr>
            <a:endParaRPr lang="en-US" sz="800" dirty="0"/>
          </a:p>
          <a:p>
            <a:pPr marL="0" indent="0" fontAlgn="base">
              <a:buNone/>
            </a:pPr>
            <a:r>
              <a:rPr lang="sv-SE" dirty="0"/>
              <a:t>	På ett samlat sätt tillgång till bästa tillgängliga kunskap</a:t>
            </a:r>
          </a:p>
        </p:txBody>
      </p:sp>
      <p:sp>
        <p:nvSpPr>
          <p:cNvPr id="4" name="Ellips 3">
            <a:extLst>
              <a:ext uri="{FF2B5EF4-FFF2-40B4-BE49-F238E27FC236}">
                <a16:creationId xmlns:a16="http://schemas.microsoft.com/office/drawing/2014/main" id="{01C2A46A-C6D2-F3D7-0DF8-A2B15C4A19D4}"/>
              </a:ext>
            </a:extLst>
          </p:cNvPr>
          <p:cNvSpPr/>
          <p:nvPr/>
        </p:nvSpPr>
        <p:spPr>
          <a:xfrm>
            <a:off x="1432342" y="2068246"/>
            <a:ext cx="492360" cy="48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9" name="Ellips 8">
            <a:extLst>
              <a:ext uri="{FF2B5EF4-FFF2-40B4-BE49-F238E27FC236}">
                <a16:creationId xmlns:a16="http://schemas.microsoft.com/office/drawing/2014/main" id="{158F5741-CA71-28BB-AE31-7E68E83082C8}"/>
              </a:ext>
            </a:extLst>
          </p:cNvPr>
          <p:cNvSpPr/>
          <p:nvPr/>
        </p:nvSpPr>
        <p:spPr>
          <a:xfrm>
            <a:off x="1432342" y="2834548"/>
            <a:ext cx="492360" cy="48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Ellips 9">
            <a:extLst>
              <a:ext uri="{FF2B5EF4-FFF2-40B4-BE49-F238E27FC236}">
                <a16:creationId xmlns:a16="http://schemas.microsoft.com/office/drawing/2014/main" id="{F373CA25-A176-6CE6-CF5E-AED2FE5A99C2}"/>
              </a:ext>
            </a:extLst>
          </p:cNvPr>
          <p:cNvSpPr/>
          <p:nvPr/>
        </p:nvSpPr>
        <p:spPr>
          <a:xfrm>
            <a:off x="1432342" y="3600850"/>
            <a:ext cx="492360" cy="48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11" name="Ellips 10">
            <a:extLst>
              <a:ext uri="{FF2B5EF4-FFF2-40B4-BE49-F238E27FC236}">
                <a16:creationId xmlns:a16="http://schemas.microsoft.com/office/drawing/2014/main" id="{025372D5-56EB-992B-5DEF-FE513E4FF9D2}"/>
              </a:ext>
            </a:extLst>
          </p:cNvPr>
          <p:cNvSpPr/>
          <p:nvPr/>
        </p:nvSpPr>
        <p:spPr>
          <a:xfrm>
            <a:off x="1432342" y="4366446"/>
            <a:ext cx="492360" cy="48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12" name="Ellips 11">
            <a:extLst>
              <a:ext uri="{FF2B5EF4-FFF2-40B4-BE49-F238E27FC236}">
                <a16:creationId xmlns:a16="http://schemas.microsoft.com/office/drawing/2014/main" id="{10CF9964-A724-6F33-4F03-7140FC41F4B8}"/>
              </a:ext>
            </a:extLst>
          </p:cNvPr>
          <p:cNvSpPr/>
          <p:nvPr/>
        </p:nvSpPr>
        <p:spPr>
          <a:xfrm>
            <a:off x="1432342" y="5132042"/>
            <a:ext cx="492360" cy="48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5</a:t>
            </a:r>
          </a:p>
        </p:txBody>
      </p:sp>
      <p:pic>
        <p:nvPicPr>
          <p:cNvPr id="5" name="Bildobjekt 4" descr="En bild som visar karta&#10;&#10;Automatiskt genererad beskrivning">
            <a:extLst>
              <a:ext uri="{FF2B5EF4-FFF2-40B4-BE49-F238E27FC236}">
                <a16:creationId xmlns:a16="http://schemas.microsoft.com/office/drawing/2014/main" id="{71FC7D83-72A6-E960-7589-9F51BA231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099" y="378824"/>
            <a:ext cx="1768212" cy="3987622"/>
          </a:xfrm>
          <a:prstGeom prst="rect">
            <a:avLst/>
          </a:prstGeom>
        </p:spPr>
      </p:pic>
      <p:sp>
        <p:nvSpPr>
          <p:cNvPr id="8" name="textruta 7">
            <a:extLst>
              <a:ext uri="{FF2B5EF4-FFF2-40B4-BE49-F238E27FC236}">
                <a16:creationId xmlns:a16="http://schemas.microsoft.com/office/drawing/2014/main" id="{979000C1-FE83-3CAE-130F-200FA9810D3F}"/>
              </a:ext>
            </a:extLst>
          </p:cNvPr>
          <p:cNvSpPr txBox="1"/>
          <p:nvPr/>
        </p:nvSpPr>
        <p:spPr>
          <a:xfrm>
            <a:off x="9391699" y="156754"/>
            <a:ext cx="22434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D1D1D"/>
                </a:solidFill>
                <a:effectLst/>
                <a:uLnTx/>
                <a:uFillTx/>
                <a:latin typeface="Calibri"/>
                <a:ea typeface="+mn-ea"/>
                <a:cs typeface="+mn-cs"/>
              </a:rPr>
              <a:t>270 </a:t>
            </a:r>
            <a:r>
              <a:rPr kumimoji="0" lang="sv-SE" sz="2000" b="1" i="0" u="none" strike="noStrike" kern="1200" cap="none" spc="0" normalizeH="0" baseline="0" noProof="0" dirty="0">
                <a:ln>
                  <a:noFill/>
                </a:ln>
                <a:solidFill>
                  <a:srgbClr val="1D1D1D"/>
                </a:solidFill>
                <a:effectLst/>
                <a:uLnTx/>
                <a:uFillTx/>
                <a:latin typeface="Arial"/>
                <a:ea typeface="+mn-ea"/>
                <a:cs typeface="+mn-cs"/>
              </a:rPr>
              <a:t>anslutna kommuner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D1D1D"/>
                </a:solidFill>
                <a:effectLst/>
                <a:uLnTx/>
                <a:uFillTx/>
                <a:latin typeface="Arial"/>
                <a:ea typeface="+mn-ea"/>
                <a:cs typeface="+mn-cs"/>
              </a:rPr>
              <a:t>= 93%</a:t>
            </a:r>
          </a:p>
        </p:txBody>
      </p:sp>
    </p:spTree>
    <p:extLst>
      <p:ext uri="{BB962C8B-B14F-4D97-AF65-F5344CB8AC3E}">
        <p14:creationId xmlns:p14="http://schemas.microsoft.com/office/powerpoint/2010/main" val="25984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Effect transition="in" filter="fade">
                                      <p:cBhvr>
                                        <p:cTn id="19" dur="10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Effect transition="in" filter="fade">
                                      <p:cBhvr>
                                        <p:cTn id="24" dur="10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8" descr="Ett kugghjul med hel fyllning">
            <a:extLst>
              <a:ext uri="{FF2B5EF4-FFF2-40B4-BE49-F238E27FC236}">
                <a16:creationId xmlns:a16="http://schemas.microsoft.com/office/drawing/2014/main" id="{4373F1A4-1021-5D71-4CEF-D9FE9058F4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99065" y="1823396"/>
            <a:ext cx="2992935" cy="2992935"/>
          </a:xfrm>
          <a:prstGeom prst="rect">
            <a:avLst/>
          </a:prstGeom>
        </p:spPr>
      </p:pic>
      <p:sp>
        <p:nvSpPr>
          <p:cNvPr id="2" name="Rubrik 1">
            <a:extLst>
              <a:ext uri="{FF2B5EF4-FFF2-40B4-BE49-F238E27FC236}">
                <a16:creationId xmlns:a16="http://schemas.microsoft.com/office/drawing/2014/main" id="{F7E1C76E-5C51-EE1A-B757-9A500FEC1E62}"/>
              </a:ext>
            </a:extLst>
          </p:cNvPr>
          <p:cNvSpPr>
            <a:spLocks noGrp="1"/>
          </p:cNvSpPr>
          <p:nvPr>
            <p:ph type="title"/>
          </p:nvPr>
        </p:nvSpPr>
        <p:spPr>
          <a:xfrm>
            <a:off x="666000" y="472021"/>
            <a:ext cx="9608400" cy="1071649"/>
          </a:xfrm>
        </p:spPr>
        <p:txBody>
          <a:bodyPr/>
          <a:lstStyle/>
          <a:p>
            <a:r>
              <a:rPr lang="sv-SE" dirty="0"/>
              <a:t>RSS är avgörande för satsningen</a:t>
            </a:r>
          </a:p>
        </p:txBody>
      </p:sp>
      <p:sp>
        <p:nvSpPr>
          <p:cNvPr id="3" name="Platshållare för text 2">
            <a:extLst>
              <a:ext uri="{FF2B5EF4-FFF2-40B4-BE49-F238E27FC236}">
                <a16:creationId xmlns:a16="http://schemas.microsoft.com/office/drawing/2014/main" id="{19E7991F-56DC-BEFA-4679-3ADB9B0E823F}"/>
              </a:ext>
            </a:extLst>
          </p:cNvPr>
          <p:cNvSpPr>
            <a:spLocks noGrp="1"/>
          </p:cNvSpPr>
          <p:nvPr>
            <p:ph type="body" idx="1"/>
          </p:nvPr>
        </p:nvSpPr>
        <p:spPr>
          <a:xfrm>
            <a:off x="666001" y="1322962"/>
            <a:ext cx="4716000" cy="780159"/>
          </a:xfrm>
        </p:spPr>
        <p:txBody>
          <a:bodyPr/>
          <a:lstStyle/>
          <a:p>
            <a:r>
              <a:rPr lang="sv-SE" sz="2400" dirty="0"/>
              <a:t>Nationellt uppdrag</a:t>
            </a:r>
          </a:p>
        </p:txBody>
      </p:sp>
      <p:sp>
        <p:nvSpPr>
          <p:cNvPr id="4" name="Platshållare för innehåll 3">
            <a:extLst>
              <a:ext uri="{FF2B5EF4-FFF2-40B4-BE49-F238E27FC236}">
                <a16:creationId xmlns:a16="http://schemas.microsoft.com/office/drawing/2014/main" id="{EBD5C480-8186-1616-A364-20EBA04BC616}"/>
              </a:ext>
            </a:extLst>
          </p:cNvPr>
          <p:cNvSpPr>
            <a:spLocks noGrp="1"/>
          </p:cNvSpPr>
          <p:nvPr>
            <p:ph sz="half" idx="2"/>
          </p:nvPr>
        </p:nvSpPr>
        <p:spPr>
          <a:xfrm>
            <a:off x="666000" y="1964988"/>
            <a:ext cx="4716000" cy="4272300"/>
          </a:xfrm>
        </p:spPr>
        <p:txBody>
          <a:bodyPr/>
          <a:lstStyle/>
          <a:p>
            <a:r>
              <a:rPr lang="sv-SE" sz="2000" dirty="0"/>
              <a:t>Vara projektägare för enskild </a:t>
            </a:r>
            <a:r>
              <a:rPr lang="sv-SE" sz="2000" dirty="0" err="1"/>
              <a:t>yrkesresa</a:t>
            </a:r>
            <a:endParaRPr lang="sv-SE" sz="2000" dirty="0"/>
          </a:p>
          <a:p>
            <a:r>
              <a:rPr lang="sv-SE" sz="2000" dirty="0"/>
              <a:t>Ta fram kursmål </a:t>
            </a:r>
          </a:p>
          <a:p>
            <a:r>
              <a:rPr lang="sv-SE" sz="2000" dirty="0"/>
              <a:t>Inventera och göra urval av kunskapsunderlag</a:t>
            </a:r>
          </a:p>
          <a:p>
            <a:r>
              <a:rPr lang="sv-SE" sz="2000" dirty="0"/>
              <a:t>Producera innehåll för medarbetare, chefer och utbildare</a:t>
            </a:r>
          </a:p>
          <a:p>
            <a:r>
              <a:rPr lang="sv-SE" sz="2000" dirty="0"/>
              <a:t>Utveckla och förvalta den enskilda </a:t>
            </a:r>
            <a:r>
              <a:rPr lang="sv-SE" sz="2000" dirty="0" err="1"/>
              <a:t>yrkesresan</a:t>
            </a:r>
            <a:endParaRPr lang="sv-SE" sz="2000" dirty="0"/>
          </a:p>
          <a:p>
            <a:endParaRPr lang="sv-SE" dirty="0"/>
          </a:p>
        </p:txBody>
      </p:sp>
      <p:sp>
        <p:nvSpPr>
          <p:cNvPr id="5" name="Platshållare för text 4">
            <a:extLst>
              <a:ext uri="{FF2B5EF4-FFF2-40B4-BE49-F238E27FC236}">
                <a16:creationId xmlns:a16="http://schemas.microsoft.com/office/drawing/2014/main" id="{66A29118-B3E5-A838-BAAD-5B707C0573F8}"/>
              </a:ext>
            </a:extLst>
          </p:cNvPr>
          <p:cNvSpPr>
            <a:spLocks noGrp="1"/>
          </p:cNvSpPr>
          <p:nvPr>
            <p:ph type="body" sz="quarter" idx="3"/>
          </p:nvPr>
        </p:nvSpPr>
        <p:spPr>
          <a:xfrm>
            <a:off x="5551200" y="1322962"/>
            <a:ext cx="4723200" cy="780159"/>
          </a:xfrm>
        </p:spPr>
        <p:txBody>
          <a:bodyPr/>
          <a:lstStyle/>
          <a:p>
            <a:r>
              <a:rPr lang="sv-SE" sz="2400" dirty="0"/>
              <a:t>Regionalt uppdrag</a:t>
            </a:r>
          </a:p>
        </p:txBody>
      </p:sp>
      <p:sp>
        <p:nvSpPr>
          <p:cNvPr id="6" name="Platshållare för innehåll 5">
            <a:extLst>
              <a:ext uri="{FF2B5EF4-FFF2-40B4-BE49-F238E27FC236}">
                <a16:creationId xmlns:a16="http://schemas.microsoft.com/office/drawing/2014/main" id="{57E4AD13-7E5B-3C67-2CF7-9450AC07D5AE}"/>
              </a:ext>
            </a:extLst>
          </p:cNvPr>
          <p:cNvSpPr>
            <a:spLocks noGrp="1"/>
          </p:cNvSpPr>
          <p:nvPr>
            <p:ph sz="quarter" idx="4"/>
          </p:nvPr>
        </p:nvSpPr>
        <p:spPr>
          <a:xfrm>
            <a:off x="5551200" y="2103120"/>
            <a:ext cx="4716000" cy="4135680"/>
          </a:xfrm>
        </p:spPr>
        <p:txBody>
          <a:bodyPr/>
          <a:lstStyle/>
          <a:p>
            <a:r>
              <a:rPr lang="sv-SE" sz="2000" dirty="0"/>
              <a:t>Kommunikation</a:t>
            </a:r>
          </a:p>
          <a:p>
            <a:r>
              <a:rPr lang="sv-SE" sz="2000" dirty="0"/>
              <a:t>Planera kurstillfällen </a:t>
            </a:r>
          </a:p>
          <a:p>
            <a:r>
              <a:rPr lang="sv-SE" sz="2000" dirty="0"/>
              <a:t>Rekrytera och samordna utbildare från kommunerna</a:t>
            </a:r>
          </a:p>
          <a:p>
            <a:r>
              <a:rPr lang="sv-SE" sz="2000" dirty="0"/>
              <a:t>Kursadministration (tex kontohantering, fakturaunderlag, rapporter) </a:t>
            </a:r>
          </a:p>
          <a:p>
            <a:r>
              <a:rPr lang="sv-SE" sz="2000" dirty="0"/>
              <a:t>Första linjens stöd/support för </a:t>
            </a:r>
            <a:r>
              <a:rPr lang="sv-SE" sz="2000" dirty="0" err="1"/>
              <a:t>lärplattformen</a:t>
            </a:r>
            <a:endParaRPr lang="sv-SE" sz="2000" dirty="0"/>
          </a:p>
          <a:p>
            <a:endParaRPr lang="sv-SE" dirty="0"/>
          </a:p>
        </p:txBody>
      </p:sp>
      <p:pic>
        <p:nvPicPr>
          <p:cNvPr id="7" name="Platshållare för innehåll 8" descr="Ett kugghjul med hel fyllning">
            <a:extLst>
              <a:ext uri="{FF2B5EF4-FFF2-40B4-BE49-F238E27FC236}">
                <a16:creationId xmlns:a16="http://schemas.microsoft.com/office/drawing/2014/main" id="{0C7FAF96-7F97-9D9F-39F3-09DA11DFD9A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1487">
            <a:off x="10159256" y="670107"/>
            <a:ext cx="1981837" cy="1981837"/>
          </a:xfrm>
          <a:prstGeom prst="rect">
            <a:avLst/>
          </a:prstGeom>
        </p:spPr>
      </p:pic>
      <p:pic>
        <p:nvPicPr>
          <p:cNvPr id="9" name="Platshållare för innehåll 8" descr="Ett kugghjul med hel fyllning">
            <a:extLst>
              <a:ext uri="{FF2B5EF4-FFF2-40B4-BE49-F238E27FC236}">
                <a16:creationId xmlns:a16="http://schemas.microsoft.com/office/drawing/2014/main" id="{35F4C52C-600C-7260-02B4-7C3C486C21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1487">
            <a:off x="10535080" y="3825412"/>
            <a:ext cx="1981837" cy="1981837"/>
          </a:xfrm>
          <a:prstGeom prst="rect">
            <a:avLst/>
          </a:prstGeom>
        </p:spPr>
      </p:pic>
    </p:spTree>
    <p:extLst>
      <p:ext uri="{BB962C8B-B14F-4D97-AF65-F5344CB8AC3E}">
        <p14:creationId xmlns:p14="http://schemas.microsoft.com/office/powerpoint/2010/main" val="16622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r>
              <a:rPr lang="sv-SE" dirty="0"/>
              <a:t>RSS Gävleborg</a:t>
            </a:r>
            <a:br>
              <a:rPr lang="sv-SE" dirty="0"/>
            </a:br>
            <a:r>
              <a:rPr lang="sv-SE" dirty="0"/>
              <a:t>SIP- samordnad individuell plan</a:t>
            </a:r>
          </a:p>
        </p:txBody>
      </p:sp>
      <p:sp>
        <p:nvSpPr>
          <p:cNvPr id="3" name="Underrubrik 2"/>
          <p:cNvSpPr>
            <a:spLocks noGrp="1"/>
          </p:cNvSpPr>
          <p:nvPr>
            <p:ph type="subTitle" idx="1"/>
          </p:nvPr>
        </p:nvSpPr>
        <p:spPr/>
        <p:txBody>
          <a:bodyPr/>
          <a:lstStyle/>
          <a:p>
            <a:r>
              <a:rPr lang="sv-SE" dirty="0"/>
              <a:t>2019-2023</a:t>
            </a:r>
          </a:p>
          <a:p>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279" y="4304387"/>
            <a:ext cx="1271441" cy="1531231"/>
          </a:xfrm>
          <a:prstGeom prst="rect">
            <a:avLst/>
          </a:prstGeom>
        </p:spPr>
      </p:pic>
    </p:spTree>
    <p:extLst>
      <p:ext uri="{BB962C8B-B14F-4D97-AF65-F5344CB8AC3E}">
        <p14:creationId xmlns:p14="http://schemas.microsoft.com/office/powerpoint/2010/main" val="32200739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Exempel på process som omhändertas av RSS-Gävleborg</a:t>
            </a:r>
          </a:p>
        </p:txBody>
      </p:sp>
      <p:sp>
        <p:nvSpPr>
          <p:cNvPr id="3" name="Platshållare för innehåll 2"/>
          <p:cNvSpPr>
            <a:spLocks noGrp="1"/>
          </p:cNvSpPr>
          <p:nvPr>
            <p:ph idx="1"/>
          </p:nvPr>
        </p:nvSpPr>
        <p:spPr>
          <a:xfrm>
            <a:off x="838200" y="1778466"/>
            <a:ext cx="10515600" cy="4840448"/>
          </a:xfrm>
        </p:spPr>
        <p:txBody>
          <a:bodyPr>
            <a:normAutofit/>
          </a:bodyPr>
          <a:lstStyle/>
          <a:p>
            <a:pPr marL="0" indent="0">
              <a:buNone/>
            </a:pPr>
            <a:endParaRPr lang="sv-SE" b="1" dirty="0"/>
          </a:p>
          <a:p>
            <a:pPr marL="0" indent="0">
              <a:buNone/>
            </a:pPr>
            <a:r>
              <a:rPr lang="sv-SE" b="1" dirty="0"/>
              <a:t>Förutsättning för att starta ett länsövergripande samverkansarbete </a:t>
            </a:r>
          </a:p>
          <a:p>
            <a:r>
              <a:rPr lang="sv-SE" dirty="0"/>
              <a:t>Gävleborgs samverkansplattform Länsledning avsatt 1 miljon för särskild satsning på att utöka antalet SIP-utbildare nov 2019. </a:t>
            </a:r>
          </a:p>
          <a:p>
            <a:pPr marL="0" indent="0">
              <a:buNone/>
            </a:pPr>
            <a:endParaRPr lang="sv-SE" dirty="0"/>
          </a:p>
        </p:txBody>
      </p:sp>
    </p:spTree>
    <p:extLst>
      <p:ext uri="{BB962C8B-B14F-4D97-AF65-F5344CB8AC3E}">
        <p14:creationId xmlns:p14="http://schemas.microsoft.com/office/powerpoint/2010/main" val="497508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
          </p:nvPr>
        </p:nvSpPr>
        <p:spPr>
          <a:xfrm>
            <a:off x="720002" y="2564904"/>
            <a:ext cx="10801351" cy="3240112"/>
          </a:xfrm>
        </p:spPr>
        <p:txBody>
          <a:bodyPr/>
          <a:lstStyle/>
          <a:p>
            <a:r>
              <a:rPr lang="sv-SE" dirty="0"/>
              <a:t>Skola				Primärvård			</a:t>
            </a:r>
          </a:p>
          <a:p>
            <a:r>
              <a:rPr lang="sv-SE" dirty="0"/>
              <a:t>Socialtjänst/IFO		Psykiatrin</a:t>
            </a:r>
          </a:p>
          <a:p>
            <a:r>
              <a:rPr lang="sv-SE" dirty="0"/>
              <a:t>Omvårdnad			BUP/Familjehälsa</a:t>
            </a:r>
          </a:p>
          <a:p>
            <a:r>
              <a:rPr lang="sv-SE" dirty="0"/>
              <a:t>				Slutenvård</a:t>
            </a:r>
          </a:p>
          <a:p>
            <a:endParaRPr lang="sv-SE" dirty="0"/>
          </a:p>
        </p:txBody>
      </p:sp>
      <p:sp>
        <p:nvSpPr>
          <p:cNvPr id="3" name="Rubrik 2"/>
          <p:cNvSpPr>
            <a:spLocks noGrp="1"/>
          </p:cNvSpPr>
          <p:nvPr>
            <p:ph type="ctrTitle"/>
          </p:nvPr>
        </p:nvSpPr>
        <p:spPr>
          <a:xfrm>
            <a:off x="623392" y="1052736"/>
            <a:ext cx="10801351" cy="1512168"/>
          </a:xfrm>
        </p:spPr>
        <p:txBody>
          <a:bodyPr>
            <a:normAutofit fontScale="90000"/>
          </a:bodyPr>
          <a:lstStyle/>
          <a:p>
            <a:r>
              <a:rPr lang="sv-SE" dirty="0"/>
              <a:t/>
            </a:r>
            <a:br>
              <a:rPr lang="sv-SE" dirty="0"/>
            </a:br>
            <a:r>
              <a:rPr lang="sv-SE" dirty="0"/>
              <a:t>		</a:t>
            </a:r>
            <a:r>
              <a:rPr lang="sv-SE" sz="4900" b="1" dirty="0"/>
              <a:t>Mottagare av SIP-utbildningarna</a:t>
            </a:r>
            <a:r>
              <a:rPr lang="sv-SE" dirty="0"/>
              <a:t/>
            </a:r>
            <a:br>
              <a:rPr lang="sv-SE" dirty="0"/>
            </a:br>
            <a:r>
              <a:rPr lang="sv-SE" dirty="0"/>
              <a:t/>
            </a:r>
            <a:br>
              <a:rPr lang="sv-SE" dirty="0"/>
            </a:br>
            <a:r>
              <a:rPr lang="sv-SE" dirty="0"/>
              <a:t>Kommunen		Regionen 		</a:t>
            </a:r>
          </a:p>
        </p:txBody>
      </p:sp>
    </p:spTree>
    <p:extLst>
      <p:ext uri="{BB962C8B-B14F-4D97-AF65-F5344CB8AC3E}">
        <p14:creationId xmlns:p14="http://schemas.microsoft.com/office/powerpoint/2010/main" val="9435303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Genomförande av RSS- Gävleborg</a:t>
            </a:r>
            <a:br>
              <a:rPr lang="sv-SE" b="1" dirty="0"/>
            </a:br>
            <a:endParaRPr lang="sv-SE" b="1" dirty="0"/>
          </a:p>
        </p:txBody>
      </p:sp>
      <p:sp>
        <p:nvSpPr>
          <p:cNvPr id="3" name="Platshållare för innehåll 2"/>
          <p:cNvSpPr>
            <a:spLocks noGrp="1"/>
          </p:cNvSpPr>
          <p:nvPr>
            <p:ph idx="1"/>
          </p:nvPr>
        </p:nvSpPr>
        <p:spPr/>
        <p:txBody>
          <a:bodyPr>
            <a:normAutofit fontScale="70000" lnSpcReduction="20000"/>
          </a:bodyPr>
          <a:lstStyle/>
          <a:p>
            <a:r>
              <a:rPr lang="sv-SE" dirty="0"/>
              <a:t>40-tal utbildningar sedan 2018</a:t>
            </a:r>
          </a:p>
          <a:p>
            <a:r>
              <a:rPr lang="sv-SE" dirty="0"/>
              <a:t>Totalt ca 1500 medarbetare</a:t>
            </a:r>
          </a:p>
          <a:p>
            <a:r>
              <a:rPr lang="sv-SE" dirty="0"/>
              <a:t>I nuläget finns 20 SIP-utbildare lokalt geografiskt placerade och dessutom inom olika områden:</a:t>
            </a:r>
          </a:p>
          <a:p>
            <a:pPr marL="0" indent="0">
              <a:buNone/>
            </a:pPr>
            <a:r>
              <a:rPr lang="sv-SE" dirty="0"/>
              <a:t>	-Barn och unga</a:t>
            </a:r>
          </a:p>
          <a:p>
            <a:pPr marL="0" indent="0">
              <a:buNone/>
            </a:pPr>
            <a:r>
              <a:rPr lang="sv-SE" dirty="0"/>
              <a:t>	-Vuxna med psykisk ohälsa</a:t>
            </a:r>
          </a:p>
          <a:p>
            <a:pPr marL="0" indent="0">
              <a:buNone/>
            </a:pPr>
            <a:r>
              <a:rPr lang="sv-SE" dirty="0"/>
              <a:t>	-Äldre/vuxna med utskrivningsprocessen</a:t>
            </a:r>
          </a:p>
          <a:p>
            <a:endParaRPr lang="sv-SE" dirty="0"/>
          </a:p>
          <a:p>
            <a:r>
              <a:rPr lang="sv-SE" dirty="0"/>
              <a:t>Återkommande handledningar/avstämningar erbjuds 1 </a:t>
            </a:r>
            <a:r>
              <a:rPr lang="sv-SE" dirty="0" err="1"/>
              <a:t>gn</a:t>
            </a:r>
            <a:r>
              <a:rPr lang="sv-SE" dirty="0"/>
              <a:t>/mån-</a:t>
            </a:r>
            <a:r>
              <a:rPr lang="sv-SE" dirty="0" err="1"/>
              <a:t>drop</a:t>
            </a:r>
            <a:r>
              <a:rPr lang="sv-SE" dirty="0"/>
              <a:t>-in.</a:t>
            </a:r>
          </a:p>
          <a:p>
            <a:r>
              <a:rPr lang="sv-SE" dirty="0"/>
              <a:t>Utvärderingarna av de digitala och fysiska SIP-utbildningarna.</a:t>
            </a:r>
          </a:p>
          <a:p>
            <a:r>
              <a:rPr lang="sv-SE" dirty="0"/>
              <a:t>Uppföljning och stöd till utbildarna i kommunerna </a:t>
            </a:r>
            <a:r>
              <a:rPr lang="sv-SE"/>
              <a:t>och regionen.</a:t>
            </a:r>
            <a:endParaRPr lang="sv-SE" dirty="0"/>
          </a:p>
          <a:p>
            <a:endParaRPr lang="sv-SE" dirty="0"/>
          </a:p>
        </p:txBody>
      </p:sp>
    </p:spTree>
    <p:extLst>
      <p:ext uri="{BB962C8B-B14F-4D97-AF65-F5344CB8AC3E}">
        <p14:creationId xmlns:p14="http://schemas.microsoft.com/office/powerpoint/2010/main" val="2638707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036B1AA-495F-BC17-A947-B630828763A3}"/>
              </a:ext>
            </a:extLst>
          </p:cNvPr>
          <p:cNvPicPr>
            <a:picLocks noChangeAspect="1"/>
          </p:cNvPicPr>
          <p:nvPr/>
        </p:nvPicPr>
        <p:blipFill>
          <a:blip r:embed="rId3"/>
          <a:stretch>
            <a:fillRect/>
          </a:stretch>
        </p:blipFill>
        <p:spPr>
          <a:xfrm>
            <a:off x="6670453" y="1403640"/>
            <a:ext cx="5147995" cy="2805657"/>
          </a:xfrm>
          <a:prstGeom prst="rect">
            <a:avLst/>
          </a:prstGeom>
          <a:noFill/>
        </p:spPr>
      </p:pic>
      <p:sp>
        <p:nvSpPr>
          <p:cNvPr id="3" name="Platshållare för text 2">
            <a:extLst>
              <a:ext uri="{FF2B5EF4-FFF2-40B4-BE49-F238E27FC236}">
                <a16:creationId xmlns:a16="http://schemas.microsoft.com/office/drawing/2014/main" id="{15132325-9565-4CC8-BC59-299D61631758}"/>
              </a:ext>
            </a:extLst>
          </p:cNvPr>
          <p:cNvSpPr>
            <a:spLocks noGrp="1"/>
          </p:cNvSpPr>
          <p:nvPr>
            <p:ph type="body" sz="quarter" idx="13"/>
          </p:nvPr>
        </p:nvSpPr>
        <p:spPr>
          <a:xfrm>
            <a:off x="737395" y="1408280"/>
            <a:ext cx="5934520" cy="4190662"/>
          </a:xfrm>
        </p:spPr>
        <p:txBody>
          <a:bodyPr lIns="91440" tIns="45720" rIns="91440" bIns="45720" anchor="t">
            <a:normAutofit/>
          </a:bodyPr>
          <a:lstStyle/>
          <a:p>
            <a:pPr>
              <a:spcAft>
                <a:spcPts val="600"/>
              </a:spcAft>
            </a:pPr>
            <a:r>
              <a:rPr lang="sv-SE" sz="3600">
                <a:latin typeface="Franklin Gothic Medium"/>
              </a:rPr>
              <a:t>Stödcentrum heder</a:t>
            </a:r>
            <a:r>
              <a:rPr lang="sv-SE">
                <a:latin typeface="Franklin Gothic Medium"/>
              </a:rPr>
              <a:t> är en samverkan mellan 11 kommuner inom i Göteborgsregionen, Polismyndigheten och Västra Götalandsregionen</a:t>
            </a:r>
            <a:endParaRPr lang="sv-SE" sz="3200">
              <a:latin typeface="Franklin Gothic Medium"/>
            </a:endParaRPr>
          </a:p>
          <a:p>
            <a:pPr>
              <a:spcAft>
                <a:spcPts val="600"/>
              </a:spcAft>
            </a:pPr>
            <a:endParaRPr lang="sv-SE" sz="2400"/>
          </a:p>
          <a:p>
            <a:pPr>
              <a:spcAft>
                <a:spcPts val="600"/>
              </a:spcAft>
            </a:pPr>
            <a:r>
              <a:rPr lang="sv-SE">
                <a:latin typeface="Franklin Gothic Medium"/>
              </a:rPr>
              <a:t>Ger stöd till: </a:t>
            </a:r>
            <a:endParaRPr lang="sv-SE"/>
          </a:p>
          <a:p>
            <a:pPr marL="342900" indent="-342900">
              <a:spcAft>
                <a:spcPts val="600"/>
              </a:spcAft>
              <a:buFont typeface="Arial"/>
              <a:buChar char="•"/>
            </a:pPr>
            <a:r>
              <a:rPr lang="sv-SE">
                <a:latin typeface="Franklin Gothic Medium"/>
              </a:rPr>
              <a:t>Personer som är utsatta för hedersrelaterat våld och förtryck</a:t>
            </a:r>
            <a:endParaRPr lang="sv-SE"/>
          </a:p>
          <a:p>
            <a:pPr marL="342900" indent="-342900">
              <a:spcAft>
                <a:spcPts val="600"/>
              </a:spcAft>
              <a:buFont typeface="Arial"/>
              <a:buChar char="•"/>
            </a:pPr>
            <a:r>
              <a:rPr lang="sv-SE">
                <a:latin typeface="Franklin Gothic Medium"/>
              </a:rPr>
              <a:t>Yrkesverksamma som möter utsatta</a:t>
            </a:r>
            <a:endParaRPr lang="sv-SE"/>
          </a:p>
          <a:p>
            <a:pPr marL="342900" indent="-342900">
              <a:spcAft>
                <a:spcPts val="600"/>
              </a:spcAft>
              <a:buFont typeface="Arial" panose="020B0604020202020204" pitchFamily="34" charset="0"/>
              <a:buChar char="•"/>
            </a:pPr>
            <a:endParaRPr lang="sv-SE"/>
          </a:p>
        </p:txBody>
      </p:sp>
      <p:sp>
        <p:nvSpPr>
          <p:cNvPr id="5" name="Rektangel: rundade hörn 4">
            <a:extLst>
              <a:ext uri="{FF2B5EF4-FFF2-40B4-BE49-F238E27FC236}">
                <a16:creationId xmlns:a16="http://schemas.microsoft.com/office/drawing/2014/main" id="{BA60CE6E-D876-EFAA-D34C-C2F690D73EFF}"/>
              </a:ext>
            </a:extLst>
          </p:cNvPr>
          <p:cNvSpPr/>
          <p:nvPr/>
        </p:nvSpPr>
        <p:spPr>
          <a:xfrm>
            <a:off x="6670453" y="4359060"/>
            <a:ext cx="5147995" cy="831273"/>
          </a:xfrm>
          <a:prstGeom prst="roundRect">
            <a:avLst/>
          </a:prstGeom>
          <a:solidFill>
            <a:srgbClr val="00A39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Bättre och billigare tillsammans!</a:t>
            </a:r>
          </a:p>
        </p:txBody>
      </p:sp>
    </p:spTree>
    <p:extLst>
      <p:ext uri="{BB962C8B-B14F-4D97-AF65-F5344CB8AC3E}">
        <p14:creationId xmlns:p14="http://schemas.microsoft.com/office/powerpoint/2010/main" val="3724298508"/>
      </p:ext>
    </p:extLst>
  </p:cSld>
  <p:clrMapOvr>
    <a:masterClrMapping/>
  </p:clrMapOvr>
</p:sld>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0.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_PP_mall" id="{16564E01-777E-4548-80C0-21340D980DE6}" vid="{99CF8ED5-6720-48BE-8369-FA6E2050C421}"/>
    </a:ext>
  </a:extLst>
</a:theme>
</file>

<file path=ppt/theme/theme11.xml><?xml version="1.0" encoding="utf-8"?>
<a:theme xmlns:a="http://schemas.openxmlformats.org/drawingml/2006/main" name="Innehåll">
  <a:themeElements>
    <a:clrScheme name="Anpassat 7">
      <a:dk1>
        <a:srgbClr val="000000"/>
      </a:dk1>
      <a:lt1>
        <a:sysClr val="window" lastClr="FFFFFF"/>
      </a:lt1>
      <a:dk2>
        <a:srgbClr val="8E0826"/>
      </a:dk2>
      <a:lt2>
        <a:srgbClr val="00A39B"/>
      </a:lt2>
      <a:accent1>
        <a:srgbClr val="1A7267"/>
      </a:accent1>
      <a:accent2>
        <a:srgbClr val="F6AD90"/>
      </a:accent2>
      <a:accent3>
        <a:srgbClr val="EDD896"/>
      </a:accent3>
      <a:accent4>
        <a:srgbClr val="FFED00"/>
      </a:accent4>
      <a:accent5>
        <a:srgbClr val="EBD1D0"/>
      </a:accent5>
      <a:accent6>
        <a:srgbClr val="A9CFE0"/>
      </a:accent6>
      <a:hlink>
        <a:srgbClr val="1A7267"/>
      </a:hlink>
      <a:folHlink>
        <a:srgbClr val="00A39B"/>
      </a:folHlink>
    </a:clrScheme>
    <a:fontScheme name="GR:s teckensnitt">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solidFill>
              <a:schemeClr val="tx1"/>
            </a:solidFill>
            <a:latin typeface="Franklin Gothic Book" panose="020B0503020102020204" pitchFamily="34" charset="0"/>
          </a:defRPr>
        </a:defPPr>
      </a:lstStyle>
      <a:style>
        <a:lnRef idx="0">
          <a:scrgbClr r="0" g="0" b="0"/>
        </a:lnRef>
        <a:fillRef idx="0">
          <a:scrgbClr r="0" g="0" b="0"/>
        </a:fillRef>
        <a:effectRef idx="0">
          <a:scrgbClr r="0" g="0" b="0"/>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Powerpoint_mall" id="{2005E35B-F943-4F01-AC48-9CF1C47376DE}" vid="{196E7B05-AA3B-49A6-B8CD-F97D681359A1}"/>
    </a:ext>
  </a:extLst>
</a:theme>
</file>

<file path=ppt/theme/theme12.xml><?xml version="1.0" encoding="utf-8"?>
<a:theme xmlns:a="http://schemas.openxmlformats.org/drawingml/2006/main" name="2_Innehåll">
  <a:themeElements>
    <a:clrScheme name="Anpassat 9">
      <a:dk1>
        <a:sysClr val="windowText" lastClr="000000"/>
      </a:dk1>
      <a:lt1>
        <a:sysClr val="window" lastClr="FFFFFF"/>
      </a:lt1>
      <a:dk2>
        <a:srgbClr val="F6AD90"/>
      </a:dk2>
      <a:lt2>
        <a:srgbClr val="EDD896"/>
      </a:lt2>
      <a:accent1>
        <a:srgbClr val="8E0826"/>
      </a:accent1>
      <a:accent2>
        <a:srgbClr val="EBD1D0"/>
      </a:accent2>
      <a:accent3>
        <a:srgbClr val="A9CFE0"/>
      </a:accent3>
      <a:accent4>
        <a:srgbClr val="00A39B"/>
      </a:accent4>
      <a:accent5>
        <a:srgbClr val="1A7267"/>
      </a:accent5>
      <a:accent6>
        <a:srgbClr val="FFED00"/>
      </a:accent6>
      <a:hlink>
        <a:srgbClr val="000000"/>
      </a:hlink>
      <a:folHlink>
        <a:srgbClr val="8E0826"/>
      </a:folHlink>
    </a:clrScheme>
    <a:fontScheme name="Franklin Gothic Medium (GR)">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solidFill>
              <a:schemeClr val="tx1"/>
            </a:solidFill>
            <a:latin typeface="Franklin Gothic Book" panose="020B0503020102020204" pitchFamily="34" charset="0"/>
          </a:defRPr>
        </a:defPPr>
      </a:lstStyle>
      <a:style>
        <a:lnRef idx="0">
          <a:scrgbClr r="0" g="0" b="0"/>
        </a:lnRef>
        <a:fillRef idx="0">
          <a:scrgbClr r="0" g="0" b="0"/>
        </a:fillRef>
        <a:effectRef idx="0">
          <a:scrgbClr r="0" g="0" b="0"/>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Powerpoint_mall_ny" id="{7B2E229D-B8EA-433A-82BC-262E5C2376CC}" vid="{4BD3E69E-4EFF-443D-BA7B-7CA37A7C545D}"/>
    </a:ext>
  </a:extLst>
</a:theme>
</file>

<file path=ppt/theme/theme13.xml><?xml version="1.0" encoding="utf-8"?>
<a:theme xmlns:a="http://schemas.openxmlformats.org/drawingml/2006/main" name="Höjdpunk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defRPr>
        </a:defPPr>
      </a:lstStyle>
    </a:txDef>
  </a:objectDefaults>
  <a:extraClrSchemeLst/>
  <a:extLst>
    <a:ext uri="{05A4C25C-085E-4340-85A3-A5531E510DB2}">
      <thm15:themeFamily xmlns:thm15="http://schemas.microsoft.com/office/thememl/2012/main" name="Presentation om GR_kort_2022" id="{09BBFA74-9CCE-4157-8144-269C74FCEE27}" vid="{9C6F1E58-052B-4794-8280-663F88533B84}"/>
    </a:ext>
  </a:extLst>
</a:theme>
</file>

<file path=ppt/theme/theme14.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5.xml><?xml version="1.0" encoding="utf-8"?>
<a:theme xmlns:a="http://schemas.openxmlformats.org/drawingml/2006/main" name="1_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EDDBDDDF-3891-42A2-AB83-82AAAD6634BA}"/>
    </a:ext>
  </a:extLst>
</a:theme>
</file>

<file path=ppt/theme/theme16.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17.xml><?xml version="1.0" encoding="utf-8"?>
<a:theme xmlns:a="http://schemas.openxmlformats.org/drawingml/2006/main" name="2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A02260FF-F8BB-40F7-ADC8-3E0340951A3A}"/>
    </a:ext>
  </a:extLst>
</a:theme>
</file>

<file path=ppt/theme/theme18.xml><?xml version="1.0" encoding="utf-8"?>
<a:theme xmlns:a="http://schemas.openxmlformats.org/drawingml/2006/main" name="Tema_sveriges_regioner_i_samverkan">
  <a:themeElements>
    <a:clrScheme name="Sveriges regioner i samverkan">
      <a:dk1>
        <a:srgbClr val="000000"/>
      </a:dk1>
      <a:lt1>
        <a:srgbClr val="FFFFFF"/>
      </a:lt1>
      <a:dk2>
        <a:srgbClr val="44546A"/>
      </a:dk2>
      <a:lt2>
        <a:srgbClr val="E7E6E6"/>
      </a:lt2>
      <a:accent1>
        <a:srgbClr val="377D7A"/>
      </a:accent1>
      <a:accent2>
        <a:srgbClr val="CC91A9"/>
      </a:accent2>
      <a:accent3>
        <a:srgbClr val="203670"/>
      </a:accent3>
      <a:accent4>
        <a:srgbClr val="EBAE51"/>
      </a:accent4>
      <a:accent5>
        <a:srgbClr val="6C3F80"/>
      </a:accent5>
      <a:accent6>
        <a:srgbClr val="D34B50"/>
      </a:accent6>
      <a:hlink>
        <a:srgbClr val="18A7B8"/>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m-mall-PPT-Kunskapsstyrning [Skrivskyddad]" id="{C5F8990C-9B79-4182-9DEC-BD65D03AE4C9}" vid="{62A4A2B5-6DF8-4CE3-A784-23665AED2B2A}"/>
    </a:ext>
  </a:extLst>
</a:theme>
</file>

<file path=ppt/theme/theme19.xml><?xml version="1.0" encoding="utf-8"?>
<a:theme xmlns:a="http://schemas.openxmlformats.org/drawingml/2006/main" name="3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01F93999-08CE-41FA-883E-1669D7EB9E7B}"/>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20.xml><?xml version="1.0" encoding="utf-8"?>
<a:theme xmlns:a="http://schemas.openxmlformats.org/drawingml/2006/main" name="4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941B39C-C2DC-4607-8949-97167294E425}" vid="{BCCB62E4-5040-4DCD-8533-CC21CABF81C6}"/>
    </a:ext>
  </a:extLst>
</a:theme>
</file>

<file path=ppt/theme/theme21.xml><?xml version="1.0" encoding="utf-8"?>
<a:theme xmlns:a="http://schemas.openxmlformats.org/drawingml/2006/main" name="9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22.xml><?xml version="1.0" encoding="utf-8"?>
<a:theme xmlns:a="http://schemas.openxmlformats.org/drawingml/2006/main" name="2_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2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25.xml><?xml version="1.0" encoding="utf-8"?>
<a:theme xmlns:a="http://schemas.openxmlformats.org/drawingml/2006/main" name="Utan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passat 1">
      <a:majorFont>
        <a:latin typeface="Playfair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AgeHub_mall_presentation_2019" id="{3CB52A0E-4CC3-4D8F-81BA-B4222D1F87DF}" vid="{126A9563-C43F-48E6-9091-FFDF29FCF9F7}"/>
    </a:ext>
  </a:extLst>
</a:theme>
</file>

<file path=ppt/theme/theme26.xml><?xml version="1.0" encoding="utf-8"?>
<a:theme xmlns:a="http://schemas.openxmlformats.org/drawingml/2006/main" name="A till hög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passat 1">
      <a:majorFont>
        <a:latin typeface="Playfair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AgeHub_mall_presentation_2019" id="{3CB52A0E-4CC3-4D8F-81BA-B4222D1F87DF}" vid="{3273CC15-AF7B-4AED-986E-56BCDCF6DB7F}"/>
    </a:ext>
  </a:extLst>
</a:theme>
</file>

<file path=ppt/theme/theme27.xml><?xml version="1.0" encoding="utf-8"?>
<a:theme xmlns:a="http://schemas.openxmlformats.org/drawingml/2006/main" name="1_A till hög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passat 1">
      <a:majorFont>
        <a:latin typeface="Playfair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AgeHub_mall_presentation_2019" id="{3CB52A0E-4CC3-4D8F-81BA-B4222D1F87DF}" vid="{3273CC15-AF7B-4AED-986E-56BCDCF6DB7F}"/>
    </a:ext>
  </a:extLst>
</a:theme>
</file>

<file path=ppt/theme/theme28.xml><?xml version="1.0" encoding="utf-8"?>
<a:theme xmlns:a="http://schemas.openxmlformats.org/drawingml/2006/main" name="1_Höjdpunk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mall" id="{2005E35B-F943-4F01-AC48-9CF1C47376DE}" vid="{28BFAD5F-48A5-4E95-BE00-888C53089E14}"/>
    </a:ext>
  </a:extLst>
</a:theme>
</file>

<file path=ppt/theme/theme29.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30.xml><?xml version="1.0" encoding="utf-8"?>
<a:theme xmlns:a="http://schemas.openxmlformats.org/drawingml/2006/main" name="4_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EDDBDDDF-3891-42A2-AB83-82AAAD6634BA}"/>
    </a:ext>
  </a:extLst>
</a:theme>
</file>

<file path=ppt/theme/theme3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7.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8.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D1CEDE4-AA2E-46FB-B779-290BFBC30F20}"/>
    </a:ext>
  </a:extLst>
</a:theme>
</file>

<file path=ppt/theme/theme9.xml><?xml version="1.0" encoding="utf-8"?>
<a:theme xmlns:a="http://schemas.openxmlformats.org/drawingml/2006/main" name="2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6ABA7A87-D65F-407C-944F-2403548ED770}"/>
    </a:ext>
  </a:extLst>
</a:theme>
</file>

<file path=docProps/app.xml><?xml version="1.0" encoding="utf-8"?>
<Properties xmlns="http://schemas.openxmlformats.org/officeDocument/2006/extended-properties" xmlns:vt="http://schemas.openxmlformats.org/officeDocument/2006/docPropsVTypes">
  <Template>SKR</Template>
  <TotalTime>1936</TotalTime>
  <Words>10565</Words>
  <Application>Microsoft Office PowerPoint</Application>
  <PresentationFormat>Bredbild</PresentationFormat>
  <Paragraphs>1296</Paragraphs>
  <Slides>174</Slides>
  <Notes>114</Notes>
  <HiddenSlides>16</HiddenSlides>
  <MMClips>1</MMClips>
  <ScaleCrop>false</ScaleCrop>
  <HeadingPairs>
    <vt:vector size="6" baseType="variant">
      <vt:variant>
        <vt:lpstr>Använt teckensnitt</vt:lpstr>
      </vt:variant>
      <vt:variant>
        <vt:i4>20</vt:i4>
      </vt:variant>
      <vt:variant>
        <vt:lpstr>Tema</vt:lpstr>
      </vt:variant>
      <vt:variant>
        <vt:i4>30</vt:i4>
      </vt:variant>
      <vt:variant>
        <vt:lpstr>Bildrubriker</vt:lpstr>
      </vt:variant>
      <vt:variant>
        <vt:i4>174</vt:i4>
      </vt:variant>
    </vt:vector>
  </HeadingPairs>
  <TitlesOfParts>
    <vt:vector size="224" baseType="lpstr">
      <vt:lpstr>Arial</vt:lpstr>
      <vt:lpstr>Bodoni MT Black</vt:lpstr>
      <vt:lpstr>calibri</vt:lpstr>
      <vt:lpstr>calibri</vt:lpstr>
      <vt:lpstr>Calibri Light</vt:lpstr>
      <vt:lpstr>Consolas</vt:lpstr>
      <vt:lpstr>Cordia New</vt:lpstr>
      <vt:lpstr>Courier New</vt:lpstr>
      <vt:lpstr>Franklin Gothic Book</vt:lpstr>
      <vt:lpstr>Franklin Gothic Medium</vt:lpstr>
      <vt:lpstr>Georgia</vt:lpstr>
      <vt:lpstr>open sans</vt:lpstr>
      <vt:lpstr>open sans</vt:lpstr>
      <vt:lpstr>Playfair Display</vt:lpstr>
      <vt:lpstr>Segoe UI</vt:lpstr>
      <vt:lpstr>Source Sans Pro</vt:lpstr>
      <vt:lpstr>Symbol</vt:lpstr>
      <vt:lpstr>Times New Roman</vt:lpstr>
      <vt:lpstr>Wingdings</vt:lpstr>
      <vt:lpstr>WordVisi_MSFontService</vt:lpstr>
      <vt:lpstr>SKL PPT Gul</vt:lpstr>
      <vt:lpstr>SKL PPT Röd</vt:lpstr>
      <vt:lpstr>Inledningsbilder</vt:lpstr>
      <vt:lpstr>SKL PPT Mörk</vt:lpstr>
      <vt:lpstr>SKL PPT Svart</vt:lpstr>
      <vt:lpstr>SKL PPT Vit</vt:lpstr>
      <vt:lpstr>1_SKL PPT Vit</vt:lpstr>
      <vt:lpstr>1_Inledningsbilder</vt:lpstr>
      <vt:lpstr>2_SKL PPT Vit</vt:lpstr>
      <vt:lpstr>3_Office-tema</vt:lpstr>
      <vt:lpstr>Innehåll</vt:lpstr>
      <vt:lpstr>2_Innehåll</vt:lpstr>
      <vt:lpstr>Höjdpunkter</vt:lpstr>
      <vt:lpstr>1_SKL PPT Gul</vt:lpstr>
      <vt:lpstr>1_SKL PPT Mörk</vt:lpstr>
      <vt:lpstr>2_SKL PPT Gul</vt:lpstr>
      <vt:lpstr>2_Inledningsbilder</vt:lpstr>
      <vt:lpstr>Tema_sveriges_regioner_i_samverkan</vt:lpstr>
      <vt:lpstr>3_SKL PPT Gul</vt:lpstr>
      <vt:lpstr>4_SKL PPT Gul</vt:lpstr>
      <vt:lpstr>9_SKL PPT Gul</vt:lpstr>
      <vt:lpstr>2_SKL PPT Mörk</vt:lpstr>
      <vt:lpstr>Office-tema</vt:lpstr>
      <vt:lpstr>3_SKL PPT Mörk</vt:lpstr>
      <vt:lpstr>Utan A</vt:lpstr>
      <vt:lpstr>A till höger</vt:lpstr>
      <vt:lpstr>1_A till höger</vt:lpstr>
      <vt:lpstr>1_Höjdpunkter</vt:lpstr>
      <vt:lpstr>1_Office-tema</vt:lpstr>
      <vt:lpstr>4_SKL PPT Mörk</vt:lpstr>
      <vt:lpstr>Välkomna till RSS nätverksmöte  15 mars</vt:lpstr>
      <vt:lpstr>Nya ledamöter</vt:lpstr>
      <vt:lpstr>Dagordning</vt:lpstr>
      <vt:lpstr>Tema välfärdsteknik</vt:lpstr>
      <vt:lpstr>All age hub</vt:lpstr>
      <vt:lpstr>Göteborgsregionen -  mötesplats  för gemensamma satsningar</vt:lpstr>
      <vt:lpstr>GR arbetar inom följande sakområden</vt:lpstr>
      <vt:lpstr>Testbädden AllAgeHub</vt:lpstr>
      <vt:lpstr>PowerPoint-presentation</vt:lpstr>
      <vt:lpstr>Utmaningar vi adresserar </vt:lpstr>
      <vt:lpstr>Vad är en användardriven testbädd?</vt:lpstr>
      <vt:lpstr>Vad gör testbädden AllAgehub?</vt:lpstr>
      <vt:lpstr>Testmiljöer offentlig sektor </vt:lpstr>
      <vt:lpstr>PowerPoint-presentation</vt:lpstr>
      <vt:lpstr>Övergripande testprocess 2.0 </vt:lpstr>
      <vt:lpstr>PowerPoint-presentation</vt:lpstr>
      <vt:lpstr>PowerPoint-presentation</vt:lpstr>
      <vt:lpstr>Matcharena behov – Ofrivilligt vändande av dygnet som leder till otrygghet</vt:lpstr>
      <vt:lpstr>Testmiljö daglig verksamhet</vt:lpstr>
      <vt:lpstr>WebbExpo  https://webbexpo.allagehub.se/</vt:lpstr>
      <vt:lpstr>MiniExpo</vt:lpstr>
      <vt:lpstr>Välfärdsbibliotek</vt:lpstr>
      <vt:lpstr>Utredning - medskick</vt:lpstr>
      <vt:lpstr>PowerPoint-presentation</vt:lpstr>
      <vt:lpstr>Uppdraget</vt:lpstr>
      <vt:lpstr>Behov av nationell – regional samverkan</vt:lpstr>
      <vt:lpstr>Följ oss!</vt:lpstr>
      <vt:lpstr>PowerPoint-presentation</vt:lpstr>
      <vt:lpstr>Aktuella utredningar och på gång inom området digitalisering</vt:lpstr>
      <vt:lpstr>Aktuellt inom digitalisering</vt:lpstr>
      <vt:lpstr>Digitalisering – avgörande för att vi ska klara av leverera välfärdsuppdraget</vt:lpstr>
      <vt:lpstr>Målbild: Digital teknik ska alltid övervägas som första alternativ när det kan användas för att bibehålla eller öka trygghet, aktivitet, delaktighet eller självständighet för den enskilde.  </vt:lpstr>
      <vt:lpstr>Digitala lösningar</vt:lpstr>
      <vt:lpstr>Säker digital kommunikation – Skrota faxen!</vt:lpstr>
      <vt:lpstr>PowerPoint-presentation</vt:lpstr>
      <vt:lpstr>Juridiken öppnar upp för vissa efterlängtade möjligheter </vt:lpstr>
      <vt:lpstr>PowerPoint-presentation</vt:lpstr>
      <vt:lpstr>PowerPoint-presentation</vt:lpstr>
      <vt:lpstr>PowerPoint-presentation</vt:lpstr>
      <vt:lpstr>Aktuella utredningar</vt:lpstr>
      <vt:lpstr>PowerPoint-presentation</vt:lpstr>
      <vt:lpstr>Kompetenscentrum Välfärdsteknik</vt:lpstr>
      <vt:lpstr>Lyckas med välfärdsteknik  </vt:lpstr>
      <vt:lpstr>Separat webb  - skr.se/valfardsteknik</vt:lpstr>
      <vt:lpstr>Vad händer 2023?</vt:lpstr>
      <vt:lpstr>Erbjudande under 2023</vt:lpstr>
      <vt:lpstr>Utmaningar och hinder  </vt:lpstr>
      <vt:lpstr>PowerPoint-presentation</vt:lpstr>
      <vt:lpstr>PowerPoint-presentation</vt:lpstr>
      <vt:lpstr>PowerPoint-presentation</vt:lpstr>
      <vt:lpstr>E-hälsa och välfärdsteknik i  kommunerna 2022  Socialstyrelsens enkätuppföljning av den digitala utvecklingen i socialtjänsten och den kommunala hälso- och sjukvården  </vt:lpstr>
      <vt:lpstr>Hur kommunerna beskriver tillgången till tre välfärdstekniker</vt:lpstr>
      <vt:lpstr>Antalet enskilda personer i ordinärt boende som har …</vt:lpstr>
      <vt:lpstr>PowerPoint-presentation</vt:lpstr>
      <vt:lpstr>PowerPoint-presentation</vt:lpstr>
      <vt:lpstr>PowerPoint-presentation</vt:lpstr>
      <vt:lpstr>PowerPoint-presentation</vt:lpstr>
      <vt:lpstr>PowerPoint-presentation</vt:lpstr>
      <vt:lpstr>Framgångsfaktorer  </vt:lpstr>
      <vt:lpstr>PowerPoint-presentation</vt:lpstr>
      <vt:lpstr>PowerPoint-presentation</vt:lpstr>
      <vt:lpstr>Framgångsfaktorer för kommuner </vt:lpstr>
      <vt:lpstr>Förändringsledning</vt:lpstr>
      <vt:lpstr>Förändringsledningsutbildning</vt:lpstr>
      <vt:lpstr>Förändringsledningsutbildning</vt:lpstr>
      <vt:lpstr>Vision</vt:lpstr>
      <vt:lpstr>Motivation</vt:lpstr>
      <vt:lpstr>Kompetens</vt:lpstr>
      <vt:lpstr>Resurser</vt:lpstr>
      <vt:lpstr>Plan</vt:lpstr>
      <vt:lpstr>PowerPoint-presentation</vt:lpstr>
      <vt:lpstr>PowerPoint-presentation</vt:lpstr>
      <vt:lpstr>PowerPoint-presentation</vt:lpstr>
      <vt:lpstr>PowerPoint-presentation</vt:lpstr>
      <vt:lpstr>PowerPoint-presentation</vt:lpstr>
      <vt:lpstr>PowerPoint-presentation</vt:lpstr>
      <vt:lpstr>PowerPoint-presentation</vt:lpstr>
      <vt:lpstr>Dialog</vt:lpstr>
      <vt:lpstr>Lunch</vt:lpstr>
      <vt:lpstr>Besök av statssekreterare Minna Ljunggren</vt:lpstr>
      <vt:lpstr>PowerPoint-presentation</vt:lpstr>
      <vt:lpstr>Upplägg </vt:lpstr>
      <vt:lpstr>PowerPoint-presentation</vt:lpstr>
      <vt:lpstr>Kort historia</vt:lpstr>
      <vt:lpstr>Regionala samverkans- och stödstrukturer (RSS)</vt:lpstr>
      <vt:lpstr>Uppdraget att vara RSS innebär:</vt:lpstr>
      <vt:lpstr>RSS betydelse för verksamhetsrelevant utveckling</vt:lpstr>
      <vt:lpstr>RSS:erna samverkar på nationell nivå i en mängd olika sammanhang och för olika frågor genom:</vt:lpstr>
      <vt:lpstr>Regionalt driver RSS samverkan för ännu fler frågor…</vt:lpstr>
      <vt:lpstr>Några exempel på samarbeten med myndigheter i Partnerskapet</vt:lpstr>
      <vt:lpstr>Exempel…</vt:lpstr>
      <vt:lpstr>PowerPoint-presentation</vt:lpstr>
      <vt:lpstr>Fem snabba om Yrkesresan</vt:lpstr>
      <vt:lpstr>RSS är avgörande för satsningen</vt:lpstr>
      <vt:lpstr>RSS Gävleborg SIP- samordnad individuell plan</vt:lpstr>
      <vt:lpstr>Exempel på process som omhändertas av RSS-Gävleborg</vt:lpstr>
      <vt:lpstr>   Mottagare av SIP-utbildningarna  Kommunen  Regionen   </vt:lpstr>
      <vt:lpstr>Genomförande av RSS- Gävleborg </vt:lpstr>
      <vt:lpstr>PowerPoint-presentation</vt:lpstr>
      <vt:lpstr>PowerPoint-presentation</vt:lpstr>
      <vt:lpstr>Yrkesresan</vt:lpstr>
      <vt:lpstr>PowerPoint-presentation</vt:lpstr>
      <vt:lpstr>Agenda</vt:lpstr>
      <vt:lpstr>Enkäten</vt:lpstr>
      <vt:lpstr>Förutsättningar för kommunikation</vt:lpstr>
      <vt:lpstr>PowerPoint-presentation</vt:lpstr>
      <vt:lpstr>Sammanfattning  RSS förutsättningar</vt:lpstr>
      <vt:lpstr>Kursdagar</vt:lpstr>
      <vt:lpstr>PowerPoint-presentation</vt:lpstr>
      <vt:lpstr>Administration</vt:lpstr>
      <vt:lpstr>PowerPoint-presentation</vt:lpstr>
      <vt:lpstr>Support</vt:lpstr>
      <vt:lpstr>PowerPoint-presentation</vt:lpstr>
      <vt:lpstr>Rekrytering av utbildare</vt:lpstr>
      <vt:lpstr>PowerPoint-presentation</vt:lpstr>
      <vt:lpstr>Sammanfattning  stöd från SKR</vt:lpstr>
      <vt:lpstr>Information från SKR</vt:lpstr>
      <vt:lpstr>PowerPoint-presentation</vt:lpstr>
      <vt:lpstr>SKRs stöd till RSS:er</vt:lpstr>
      <vt:lpstr>PowerPoint-presentation</vt:lpstr>
      <vt:lpstr>Erfarenhetsutbyte mellan RSS:er</vt:lpstr>
      <vt:lpstr>PowerPoint-presentation</vt:lpstr>
      <vt:lpstr>Hur går vi vidare?</vt:lpstr>
      <vt:lpstr>Instruktion för regionalt genomförande </vt:lpstr>
      <vt:lpstr>PowerPoint-presentation</vt:lpstr>
      <vt:lpstr>Öppet forum</vt:lpstr>
      <vt:lpstr>PowerPoint-presentation</vt:lpstr>
      <vt:lpstr>Paus</vt:lpstr>
      <vt:lpstr>RSS-nätverkens fokusområden 2023</vt:lpstr>
      <vt:lpstr>Beroende i Regioner och Kommuner (BIRK) Verksamhetsplan 2023  </vt:lpstr>
      <vt:lpstr>BIRK-nätverket fokusområden 2023</vt:lpstr>
      <vt:lpstr>BIRK-nätverket VP 2023</vt:lpstr>
      <vt:lpstr>Kontakt</vt:lpstr>
      <vt:lpstr>Fokusområden 2023 BoU-nätverket</vt:lpstr>
      <vt:lpstr>Övergripande utgångspunkter</vt:lpstr>
      <vt:lpstr>PowerPoint-presentation</vt:lpstr>
      <vt:lpstr>PowerPoint-presentation</vt:lpstr>
      <vt:lpstr>Förslag till fokusområden 2023</vt:lpstr>
      <vt:lpstr>Nätverksträffar 2023</vt:lpstr>
      <vt:lpstr>RSS Nätverk Äldre och kommunal hälso- och sjukvård  Fokusområden 2023</vt:lpstr>
      <vt:lpstr>Kompetensförsörjning inom äldreomsorgen</vt:lpstr>
      <vt:lpstr>Stärka förmågan att erbjuda en kunskapsbaserad verksamhet</vt:lpstr>
      <vt:lpstr>Stärkt kommunal vård och omsorg i omställningen till nära vård. </vt:lpstr>
      <vt:lpstr>Målområden RSS - kvinnofrid </vt:lpstr>
      <vt:lpstr>Fokusområden Funk RSS 2023</vt:lpstr>
      <vt:lpstr>Prioriterade områden 2023</vt:lpstr>
      <vt:lpstr>Om nätverket </vt:lpstr>
      <vt:lpstr>Nätverket för regionalt stöd  till uppföljning och analys  - fokusområden 2023</vt:lpstr>
      <vt:lpstr>Fokusområden 2023</vt:lpstr>
      <vt:lpstr>Nätverket för digitalisering inom socialtjänsten med fokus på verksamhetsutveckling  Fokusområden 2023     Pani Hormatipour</vt:lpstr>
      <vt:lpstr>Förslag på fokusområden 2023: </vt:lpstr>
      <vt:lpstr>Paus</vt:lpstr>
      <vt:lpstr>RSS roll i kunskapsstyrning hälso- och sjukvård</vt:lpstr>
      <vt:lpstr>Samverkan inom Nationellt system för kunskapsstyrning hälso- och sjukvård</vt:lpstr>
      <vt:lpstr>Fokus för dialogen 15 mars  </vt:lpstr>
      <vt:lpstr> Rekommendation till regioner om inriktning för fortsatt utveckling av det nationella systemet för kunskapsstyrning inom hälso- och sjukvårdsområdet 2023-2027 </vt:lpstr>
      <vt:lpstr>Rollbeskrivning för RSS</vt:lpstr>
      <vt:lpstr>PowerPoint-presentation</vt:lpstr>
      <vt:lpstr>Fråga till er</vt:lpstr>
      <vt:lpstr>Remissamverkan – fördelar och risker</vt:lpstr>
      <vt:lpstr>PowerPoint-presentation</vt:lpstr>
      <vt:lpstr>Information från SKR och AU</vt:lpstr>
      <vt:lpstr>Kraftsamling mot desinformation, hot, hat, otillåten påverkan och våld i välfärden</vt:lpstr>
      <vt:lpstr>Hot och otillåten påverkan mot personal får allvarliga konsekvenser</vt:lpstr>
      <vt:lpstr>Hot och otillåten påverkan mot personal får allvarliga konsekvenser</vt:lpstr>
      <vt:lpstr>SKR:s hemställan till regeringen 23 december 2022</vt:lpstr>
      <vt:lpstr>Viktiga besked från regeringen 3 februari 2023</vt:lpstr>
      <vt:lpstr>Behov av ytterligare statliga initiativ</vt:lpstr>
      <vt:lpstr>SKR:s arbete (i urval) - I</vt:lpstr>
      <vt:lpstr>SKR:s arbete (i urval) - II</vt:lpstr>
      <vt:lpstr>Tack för oss!</vt:lpstr>
      <vt:lpstr>Länsgemensamma medel i Nära vård?</vt:lpstr>
      <vt:lpstr>Avslutning och summering</vt:lpstr>
      <vt:lpstr>Mötestider 2023</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Nielsen Anna</dc:creator>
  <cp:lastModifiedBy>Mårtensson Tanja /Ledningsstöd och strategi Hälso- och sjukvård Dalarna /Falun</cp:lastModifiedBy>
  <cp:revision>33</cp:revision>
  <dcterms:created xsi:type="dcterms:W3CDTF">2021-06-07T09:14:21Z</dcterms:created>
  <dcterms:modified xsi:type="dcterms:W3CDTF">2023-03-21T13:29:36Z</dcterms:modified>
</cp:coreProperties>
</file>