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7" r:id="rId6"/>
    <p:sldMasterId id="2147483712" r:id="rId7"/>
  </p:sldMasterIdLst>
  <p:notesMasterIdLst>
    <p:notesMasterId r:id="rId22"/>
  </p:notesMasterIdLst>
  <p:sldIdLst>
    <p:sldId id="549" r:id="rId8"/>
    <p:sldId id="698" r:id="rId9"/>
    <p:sldId id="623" r:id="rId10"/>
    <p:sldId id="765" r:id="rId11"/>
    <p:sldId id="768" r:id="rId12"/>
    <p:sldId id="762" r:id="rId13"/>
    <p:sldId id="758" r:id="rId14"/>
    <p:sldId id="764" r:id="rId15"/>
    <p:sldId id="763" r:id="rId16"/>
    <p:sldId id="759" r:id="rId17"/>
    <p:sldId id="740" r:id="rId18"/>
    <p:sldId id="739" r:id="rId19"/>
    <p:sldId id="767" r:id="rId20"/>
    <p:sldId id="766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xmeli" initials="a" lastIdx="3" clrIdx="2">
    <p:extLst>
      <p:ext uri="{19B8F6BF-5375-455C-9EA6-DF929625EA0E}">
        <p15:presenceInfo xmlns:p15="http://schemas.microsoft.com/office/powerpoint/2012/main" userId="axmeli" providerId="None"/>
      </p:ext>
    </p:extLst>
  </p:cmAuthor>
  <p:cmAuthor id="2" name="Forsman Henrietta /Central förvaltning Hälso- och sjukvårdsenhet /Falun" initials="FH/fHos/" lastIdx="11" clrIdx="0">
    <p:extLst>
      <p:ext uri="{19B8F6BF-5375-455C-9EA6-DF929625EA0E}">
        <p15:presenceInfo xmlns:p15="http://schemas.microsoft.com/office/powerpoint/2012/main" userId="S-1-5-21-910452376-877226765-825688854-134494" providerId="AD"/>
      </p:ext>
    </p:extLst>
  </p:cmAuthor>
  <p:cmAuthor id="3" name="Mörk Caroline /Ledningsstöd och strategi Hälso- och sjukvård Dalarna /Falun" initials="MC/osHosD/" lastIdx="4" clrIdx="1">
    <p:extLst>
      <p:ext uri="{19B8F6BF-5375-455C-9EA6-DF929625EA0E}">
        <p15:presenceInfo xmlns:p15="http://schemas.microsoft.com/office/powerpoint/2012/main" userId="S-1-5-21-910452376-877226765-825688854-1589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0" autoAdjust="0"/>
    <p:restoredTop sz="68061" autoAdjust="0"/>
  </p:normalViewPr>
  <p:slideViewPr>
    <p:cSldViewPr snapToGrid="0">
      <p:cViewPr varScale="1">
        <p:scale>
          <a:sx n="71" d="100"/>
          <a:sy n="71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7B9D7-022F-4D3E-BAEF-DFD416708AB9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47FD3-4746-4237-BCB2-50EBFC63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7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44CBA-47F8-48BC-A462-062A0D60CEF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27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44CBA-47F8-48BC-A462-062A0D60CEF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576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A61920-5199-41A0-BC7A-AE76E41EADA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1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44CBA-47F8-48BC-A462-062A0D60CEF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09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44CBA-47F8-48BC-A462-062A0D60CEF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825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Vad gör SKR </a:t>
            </a:r>
          </a:p>
          <a:p>
            <a:r>
              <a:rPr lang="sv-SE" sz="1200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SKR tar fram nya nyckeltal för att fånga upp det som myndigheterna inte har uppdrag att göra.</a:t>
            </a:r>
          </a:p>
          <a:p>
            <a:r>
              <a:rPr lang="sv-SE" sz="1200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SKR har tagit på sig att dokumentera vad som brister från aktörer (kommuner, kvinnojourer, myndigheter) för att kunna påverka regeringen i att det krävs uppföljning nu och e v  revideringar i lagstiftningen.</a:t>
            </a:r>
          </a:p>
          <a:p>
            <a:r>
              <a:rPr lang="sv-SE" sz="1200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SKR och ADDA kommer ha en gemensam dialog med IVO och RK för att lyfta behov och utmaningar när det kommer till det som kommunerna behöver.</a:t>
            </a:r>
          </a:p>
          <a:p>
            <a:r>
              <a:rPr lang="sv-SE" sz="1200" dirty="0">
                <a:solidFill>
                  <a:srgbClr val="000000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SKR </a:t>
            </a:r>
            <a:r>
              <a:rPr lang="sv-SE" sz="12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fångar upp frågor &amp; svar, framförallt om det finns en del juridiska tolkningar/bedömningar runt lagen.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2E522-5C93-BF40-98CD-1781DF6C162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81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dirty="0">
              <a:solidFill>
                <a:srgbClr val="000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E44CBA-47F8-48BC-A462-062A0D60CEF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3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663429"/>
            <a:ext cx="9144000" cy="1989149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pic>
        <p:nvPicPr>
          <p:cNvPr id="6" name="Bildobjekt 5" descr="En bild som visar text, Teckensnitt, skärmbild, Grafik&#10;&#10;Automatiskt genererad beskrivning">
            <a:extLst>
              <a:ext uri="{FF2B5EF4-FFF2-40B4-BE49-F238E27FC236}">
                <a16:creationId xmlns:a16="http://schemas.microsoft.com/office/drawing/2014/main" id="{712405E6-58EC-9029-E824-C915FD47AA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7" y="641257"/>
            <a:ext cx="2945454" cy="718537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D721F1-8739-B3BD-E5BA-5B1020D2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587F8E-97A3-4737-A1D6-1A55F93FA836}" type="datetime1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9FB05E-FFCC-F5A1-9827-9DEF1CAB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041D94-FF30-935C-6AA5-92E116DA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884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eige med mönster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ADD9178-0AE6-B367-80FD-AF086271DD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3" y="1"/>
            <a:ext cx="12192001" cy="6858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468DE70-4FE4-29AD-F726-FA43473E28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8723" y="2249374"/>
            <a:ext cx="4763277" cy="460862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CCAE071-8902-1D7B-1CB2-6FE2992892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1579773" cy="6929120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24E2-704C-4D37-BA3F-3A87B7C1613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21E2-E97B-4976-AF53-1A9B1E45C5FA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613EB396-CF69-E5C2-D606-7996B4019C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4896197"/>
            <a:ext cx="5595850" cy="844204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8E780372-98E1-63B0-BC62-FDABF6168F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2685826"/>
            <a:ext cx="5595849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21" name="Platshållare för text 7">
            <a:extLst>
              <a:ext uri="{FF2B5EF4-FFF2-40B4-BE49-F238E27FC236}">
                <a16:creationId xmlns:a16="http://schemas.microsoft.com/office/drawing/2014/main" id="{57B99B3E-FF60-1449-D5E0-96D192A38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407892" y="311234"/>
            <a:ext cx="1332000" cy="55150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28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 med mönster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67BA035-F610-C643-0B6F-171F34C021D8}"/>
              </a:ext>
            </a:extLst>
          </p:cNvPr>
          <p:cNvSpPr/>
          <p:nvPr userDrawn="1"/>
        </p:nvSpPr>
        <p:spPr>
          <a:xfrm>
            <a:off x="-14161" y="0"/>
            <a:ext cx="12196852" cy="6860663"/>
          </a:xfrm>
          <a:prstGeom prst="rect">
            <a:avLst/>
          </a:prstGeom>
          <a:solidFill>
            <a:srgbClr val="115E6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26F38BB-2CD1-32F8-A8D4-5701EA7F47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8722" y="2249375"/>
            <a:ext cx="4763278" cy="460862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428D2D0-ADB2-9132-D9C1-DC7878992B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9309" y="1"/>
            <a:ext cx="11541760" cy="6906374"/>
          </a:xfrm>
          <a:prstGeom prst="rect">
            <a:avLst/>
          </a:prstGeom>
        </p:spPr>
      </p:pic>
      <p:sp>
        <p:nvSpPr>
          <p:cNvPr id="11" name="Platshållare för text 16">
            <a:extLst>
              <a:ext uri="{FF2B5EF4-FFF2-40B4-BE49-F238E27FC236}">
                <a16:creationId xmlns:a16="http://schemas.microsoft.com/office/drawing/2014/main" id="{96095D1C-1217-3805-7147-CBC3A88CA6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892" y="4896198"/>
            <a:ext cx="5595850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2" name="Platshållare för text 18">
            <a:extLst>
              <a:ext uri="{FF2B5EF4-FFF2-40B4-BE49-F238E27FC236}">
                <a16:creationId xmlns:a16="http://schemas.microsoft.com/office/drawing/2014/main" id="{D1EE729E-BCCB-4F53-D790-BFA9336232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889" y="2685827"/>
            <a:ext cx="5595849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1DB8D066-8ED8-DB4D-B466-64BB0EEF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891" y="6356351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/>
          </a:p>
        </p:txBody>
      </p:sp>
      <p:sp>
        <p:nvSpPr>
          <p:cNvPr id="14" name="Platshållare för sidfot 4">
            <a:extLst>
              <a:ext uri="{FF2B5EF4-FFF2-40B4-BE49-F238E27FC236}">
                <a16:creationId xmlns:a16="http://schemas.microsoft.com/office/drawing/2014/main" id="{F0D45E3F-2CDF-DA7A-38C4-961C1627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9291" y="6356351"/>
            <a:ext cx="41148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15" name="Platshållare för bildnummer 5">
            <a:extLst>
              <a:ext uri="{FF2B5EF4-FFF2-40B4-BE49-F238E27FC236}">
                <a16:creationId xmlns:a16="http://schemas.microsoft.com/office/drawing/2014/main" id="{CCA670D9-41E2-3E8E-327A-276FB220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291" y="6356351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A25CE8E2-F6D0-FF53-AD39-1C85DD3F8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407892" y="311234"/>
            <a:ext cx="1332000" cy="55150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4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utfallande bild 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bild. </a:t>
            </a:r>
          </a:p>
          <a:p>
            <a:r>
              <a:rPr lang="sv-SE" dirty="0"/>
              <a:t>Bilden är utfallande. </a:t>
            </a:r>
          </a:p>
          <a:p>
            <a:r>
              <a:rPr lang="sv-SE" dirty="0"/>
              <a:t>Se till att den fungerar med rubriken. </a:t>
            </a:r>
          </a:p>
          <a:p>
            <a:r>
              <a:rPr lang="sv-SE" dirty="0"/>
              <a:t>Det går bra att byta färg på texten i rubriken.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10" name="Platshållare för text 16">
            <a:extLst>
              <a:ext uri="{FF2B5EF4-FFF2-40B4-BE49-F238E27FC236}">
                <a16:creationId xmlns:a16="http://schemas.microsoft.com/office/drawing/2014/main" id="{85D8FE2A-468F-5253-E8E0-91F9B6BBCF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896197"/>
            <a:ext cx="10287004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1" name="Platshållare för text 18">
            <a:extLst>
              <a:ext uri="{FF2B5EF4-FFF2-40B4-BE49-F238E27FC236}">
                <a16:creationId xmlns:a16="http://schemas.microsoft.com/office/drawing/2014/main" id="{48327CB7-C6AE-7A16-AD2A-04DA1E3420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198" y="2685826"/>
            <a:ext cx="10287002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387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utfallande bild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bild. </a:t>
            </a:r>
          </a:p>
          <a:p>
            <a:r>
              <a:rPr lang="sv-SE" dirty="0"/>
              <a:t>Bilden är utfallande. </a:t>
            </a:r>
          </a:p>
          <a:p>
            <a:r>
              <a:rPr lang="sv-SE" dirty="0"/>
              <a:t>Se till att den fungerar med rubriken. </a:t>
            </a:r>
          </a:p>
          <a:p>
            <a:r>
              <a:rPr lang="sv-SE" dirty="0"/>
              <a:t>Det går bra att byta färg på texten i rubriken.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16">
            <a:extLst>
              <a:ext uri="{FF2B5EF4-FFF2-40B4-BE49-F238E27FC236}">
                <a16:creationId xmlns:a16="http://schemas.microsoft.com/office/drawing/2014/main" id="{85D8FE2A-468F-5253-E8E0-91F9B6BBCF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1" y="4896197"/>
            <a:ext cx="10287004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1" name="Platshållare för text 18">
            <a:extLst>
              <a:ext uri="{FF2B5EF4-FFF2-40B4-BE49-F238E27FC236}">
                <a16:creationId xmlns:a16="http://schemas.microsoft.com/office/drawing/2014/main" id="{48327CB7-C6AE-7A16-AD2A-04DA1E3420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198" y="2685826"/>
            <a:ext cx="10287002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CC0B80D9-E849-8C70-7B22-9F0A60A41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23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E179C2C-6E78-69E3-9168-D80CC4E089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infoga bild.</a:t>
            </a:r>
          </a:p>
        </p:txBody>
      </p:sp>
      <p:sp>
        <p:nvSpPr>
          <p:cNvPr id="16" name="Platshållare för text 16">
            <a:extLst>
              <a:ext uri="{FF2B5EF4-FFF2-40B4-BE49-F238E27FC236}">
                <a16:creationId xmlns:a16="http://schemas.microsoft.com/office/drawing/2014/main" id="{D0929707-C670-25EC-9F10-34A3DCD8F7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442691"/>
            <a:ext cx="4881283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7" name="Platshållare för text 18">
            <a:extLst>
              <a:ext uri="{FF2B5EF4-FFF2-40B4-BE49-F238E27FC236}">
                <a16:creationId xmlns:a16="http://schemas.microsoft.com/office/drawing/2014/main" id="{DF210413-02F0-816A-4303-C81183A70D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668554"/>
            <a:ext cx="4881283" cy="1683736"/>
          </a:xfrm>
        </p:spPr>
        <p:txBody>
          <a:bodyPr anchor="b">
            <a:noAutofit/>
          </a:bodyPr>
          <a:lstStyle>
            <a:lvl1pPr marL="0" indent="0">
              <a:buNone/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00414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eige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>
            <a:extLst>
              <a:ext uri="{FF2B5EF4-FFF2-40B4-BE49-F238E27FC236}">
                <a16:creationId xmlns:a16="http://schemas.microsoft.com/office/drawing/2014/main" id="{E9786BC0-DEEA-DDE5-AB67-3AC0424B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7D24E2-704C-4D37-BA3F-3A87B7C16133}" type="datetimeFigureOut">
              <a:rPr lang="sv-SE" smtClean="0"/>
              <a:t>2025-01-29</a:t>
            </a:fld>
            <a:endParaRPr lang="sv-SE" dirty="0"/>
          </a:p>
        </p:txBody>
      </p:sp>
      <p:sp>
        <p:nvSpPr>
          <p:cNvPr id="16" name="Platshållare för sidfot 4">
            <a:extLst>
              <a:ext uri="{FF2B5EF4-FFF2-40B4-BE49-F238E27FC236}">
                <a16:creationId xmlns:a16="http://schemas.microsoft.com/office/drawing/2014/main" id="{E0CF1320-EB42-4D53-C6FB-4B8C0A6E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3" name="Platshållare för bildnummer 5">
            <a:extLst>
              <a:ext uri="{FF2B5EF4-FFF2-40B4-BE49-F238E27FC236}">
                <a16:creationId xmlns:a16="http://schemas.microsoft.com/office/drawing/2014/main" id="{3D623F1B-DF7C-7C3E-2E47-C4177A62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88021E2-E97B-4976-AF53-1A9B1E45C5FA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4" name="Platshållare för text 16">
            <a:extLst>
              <a:ext uri="{FF2B5EF4-FFF2-40B4-BE49-F238E27FC236}">
                <a16:creationId xmlns:a16="http://schemas.microsoft.com/office/drawing/2014/main" id="{18BBF61C-F34C-29EE-A044-30894E200B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4896197"/>
            <a:ext cx="10287004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25" name="Platshållare för text 18">
            <a:extLst>
              <a:ext uri="{FF2B5EF4-FFF2-40B4-BE49-F238E27FC236}">
                <a16:creationId xmlns:a16="http://schemas.microsoft.com/office/drawing/2014/main" id="{BF44C984-633F-49C4-83AD-9F5B8A5CE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2685826"/>
            <a:ext cx="10287002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73781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text 16">
            <a:extLst>
              <a:ext uri="{FF2B5EF4-FFF2-40B4-BE49-F238E27FC236}">
                <a16:creationId xmlns:a16="http://schemas.microsoft.com/office/drawing/2014/main" id="{DCC4902A-64F4-F5DC-F03A-82BEA146AC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4896197"/>
            <a:ext cx="10287004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3" name="Platshållare för text 18">
            <a:extLst>
              <a:ext uri="{FF2B5EF4-FFF2-40B4-BE49-F238E27FC236}">
                <a16:creationId xmlns:a16="http://schemas.microsoft.com/office/drawing/2014/main" id="{BF34FC42-D427-0F8A-9839-FC3E752456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2685826"/>
            <a:ext cx="10287002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57327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grön 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16">
            <a:extLst>
              <a:ext uri="{FF2B5EF4-FFF2-40B4-BE49-F238E27FC236}">
                <a16:creationId xmlns:a16="http://schemas.microsoft.com/office/drawing/2014/main" id="{3331C3CC-AFB9-3E7A-CD6A-9BA79C6EBD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1" y="4896197"/>
            <a:ext cx="10287004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8" name="Platshållare för text 18">
            <a:extLst>
              <a:ext uri="{FF2B5EF4-FFF2-40B4-BE49-F238E27FC236}">
                <a16:creationId xmlns:a16="http://schemas.microsoft.com/office/drawing/2014/main" id="{D4FF5AC6-9C8B-FCB3-6356-A882245666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8" y="2685826"/>
            <a:ext cx="10287002" cy="2145418"/>
          </a:xfrm>
        </p:spPr>
        <p:txBody>
          <a:bodyPr anchor="b">
            <a:noAutofit/>
          </a:bodyPr>
          <a:lstStyle>
            <a:lvl1pPr marL="0" indent="0">
              <a:buNone/>
              <a:defRPr sz="72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261706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innehåll och bild med ram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FCE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2888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82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2439529"/>
            <a:ext cx="11370906" cy="357443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5B6D1AA-23E4-78A9-3D4F-EAA63E52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2025-01-29</a:t>
            </a:fld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0F70FD8E-AF24-D383-E932-A62BCD6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3089D46-ACE7-DD03-5C3D-19DA2BF3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Rubrik 11">
            <a:extLst>
              <a:ext uri="{FF2B5EF4-FFF2-40B4-BE49-F238E27FC236}">
                <a16:creationId xmlns:a16="http://schemas.microsoft.com/office/drawing/2014/main" id="{F419F65B-B0D5-F0B7-4073-F138499A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37482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5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62709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1028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162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024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199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764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43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3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940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28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BE6CDBAA-E30D-94B2-B737-9DD6AB54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5B58-765D-4E56-A561-1FFBE190F123}" type="datetime1">
              <a:rPr lang="sv-SE" smtClean="0"/>
              <a:t>2025-01-29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56FFFA48-3C29-D025-07E7-D2E33D43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090EB81C-0FAD-6E7A-7970-F630A8E3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83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 b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401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FCE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126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31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524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2025-01-29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406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5356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4153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g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2025-01-29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31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5121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90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2461329"/>
            <a:ext cx="5609253" cy="36524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2461329"/>
            <a:ext cx="5609253" cy="36524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CD385D3-0334-4DCD-B861-C542A40B60E9}" type="datetime1">
              <a:rPr lang="sv-SE" smtClean="0"/>
              <a:t>2025-01-29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E092A276-343F-BEA9-5AD9-1D2069A7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03071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3E830D1-9B43-4A41-B3A1-206CB98018A1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solidFill>
            <a:srgbClr val="FFCEC6"/>
          </a:solidFill>
        </p:spPr>
        <p:txBody>
          <a:bodyPr/>
          <a:lstStyle>
            <a:lvl1pPr marL="0" indent="0">
              <a:buNone/>
              <a:defRPr sz="2000">
                <a:solidFill>
                  <a:srgbClr val="FFCEC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35236074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B366280-E0FB-4999-93E9-BE8398A1CCBF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8260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911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. Innehåll_bild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6685D6E-73FD-42C1-AE4F-113AF5CDB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4BF7BC9B-8FFA-4347-B699-C036320A1828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753113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DCC6FC53-8599-4379-8E0C-AEAD0FD8807A}"/>
              </a:ext>
            </a:extLst>
          </p:cNvPr>
          <p:cNvSpPr>
            <a:spLocks noGrp="1" noChangeAspect="1"/>
          </p:cNvSpPr>
          <p:nvPr>
            <p:ph sz="half" idx="14" hasCustomPrompt="1"/>
          </p:nvPr>
        </p:nvSpPr>
        <p:spPr>
          <a:xfrm>
            <a:off x="6250802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</p:spTree>
    <p:extLst>
      <p:ext uri="{BB962C8B-B14F-4D97-AF65-F5344CB8AC3E}">
        <p14:creationId xmlns:p14="http://schemas.microsoft.com/office/powerpoint/2010/main" val="4222392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160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632625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55691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2667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994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71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2477256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3291644"/>
            <a:ext cx="5587028" cy="330287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2477256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3291644"/>
            <a:ext cx="5609253" cy="330287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C42C84FB-F8CC-993B-156B-0021EFF1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0F6-8285-49E2-AB66-79E77ABABA64}" type="datetime1">
              <a:rPr lang="sv-SE" smtClean="0"/>
              <a:t>2025-01-29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79A1A1A-005D-819F-2C76-7A2B0672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4ED45F3E-F9E2-CCD8-C000-90704619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ubrik 10">
            <a:extLst>
              <a:ext uri="{FF2B5EF4-FFF2-40B4-BE49-F238E27FC236}">
                <a16:creationId xmlns:a16="http://schemas.microsoft.com/office/drawing/2014/main" id="{A26AEE01-D8E5-1805-06DC-4A44D9A8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300013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8305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855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5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6967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96820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7424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BDDB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356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417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4613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2025-01-29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76836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98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162A7CE-C08E-413D-9F72-C87D9E61DF64}" type="datetime1">
              <a:rPr lang="sv-SE" smtClean="0"/>
              <a:t>2025-01-29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B904F37-D812-20CD-15EB-C11C43BA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917302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7588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logga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2025-01-29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3804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7592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4532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prstGeom prst="rect">
            <a:avLst/>
          </a:prstGeom>
          <a:solidFill>
            <a:srgbClr val="BDDBD2"/>
          </a:solidFill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BDDBD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19393150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14549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920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med foto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E179C2C-6E78-69E3-9168-D80CC4E089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infoga bild.</a:t>
            </a:r>
          </a:p>
        </p:txBody>
      </p:sp>
      <p:sp>
        <p:nvSpPr>
          <p:cNvPr id="16" name="Platshållare för text 16">
            <a:extLst>
              <a:ext uri="{FF2B5EF4-FFF2-40B4-BE49-F238E27FC236}">
                <a16:creationId xmlns:a16="http://schemas.microsoft.com/office/drawing/2014/main" id="{D0929707-C670-25EC-9F10-34A3DCD8F7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442691"/>
            <a:ext cx="4881283" cy="84420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sv-SE" sz="2400" dirty="0"/>
              <a:t>Underrubrik</a:t>
            </a:r>
          </a:p>
        </p:txBody>
      </p:sp>
      <p:sp>
        <p:nvSpPr>
          <p:cNvPr id="17" name="Platshållare för text 18">
            <a:extLst>
              <a:ext uri="{FF2B5EF4-FFF2-40B4-BE49-F238E27FC236}">
                <a16:creationId xmlns:a16="http://schemas.microsoft.com/office/drawing/2014/main" id="{DF210413-02F0-816A-4303-C81183A70D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668554"/>
            <a:ext cx="4881283" cy="1683736"/>
          </a:xfrm>
        </p:spPr>
        <p:txBody>
          <a:bodyPr anchor="b">
            <a:noAutofit/>
          </a:bodyPr>
          <a:lstStyle>
            <a:lvl1pPr marL="0" indent="0">
              <a:buNone/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805677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, beige, två spalter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24E2-704C-4D37-BA3F-3A87B7C1613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21E2-E97B-4976-AF53-1A9B1E45C5F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14">
            <a:extLst>
              <a:ext uri="{FF2B5EF4-FFF2-40B4-BE49-F238E27FC236}">
                <a16:creationId xmlns:a16="http://schemas.microsoft.com/office/drawing/2014/main" id="{9B4FD4E5-8560-05A7-A171-EDE5A63EB9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626941" y="3187285"/>
            <a:ext cx="4482354" cy="3121305"/>
          </a:xfrm>
        </p:spPr>
        <p:txBody>
          <a:bodyPr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dirty="0"/>
              <a:t>Text eller annat innehåll</a:t>
            </a:r>
          </a:p>
        </p:txBody>
      </p:sp>
      <p:sp>
        <p:nvSpPr>
          <p:cNvPr id="9" name="Platshållare för innehåll 14">
            <a:extLst>
              <a:ext uri="{FF2B5EF4-FFF2-40B4-BE49-F238E27FC236}">
                <a16:creationId xmlns:a16="http://schemas.microsoft.com/office/drawing/2014/main" id="{43C5DE17-5F7D-BB09-CB23-E69B9EC0B48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9788" y="3187286"/>
            <a:ext cx="4482354" cy="3121305"/>
          </a:xfrm>
        </p:spPr>
        <p:txBody>
          <a:bodyPr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dirty="0"/>
              <a:t>Text eller annat innehåll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8048DC49-A30F-EE61-6AF9-FEA35BE803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789" y="2395569"/>
            <a:ext cx="9269506" cy="720000"/>
          </a:xfrm>
        </p:spPr>
        <p:txBody>
          <a:bodyPr anchor="b">
            <a:noAutofit/>
          </a:bodyPr>
          <a:lstStyle>
            <a:lvl1pPr marL="0" indent="0">
              <a:buNone/>
              <a:defRPr sz="4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458399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ch bild, beige med block">
    <p:bg>
      <p:bgPr>
        <a:solidFill>
          <a:srgbClr val="FC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E2381B-5024-3724-793D-74461D308E7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24E2-704C-4D37-BA3F-3A87B7C1613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21E2-E97B-4976-AF53-1A9B1E45C5F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13">
            <a:extLst>
              <a:ext uri="{FF2B5EF4-FFF2-40B4-BE49-F238E27FC236}">
                <a16:creationId xmlns:a16="http://schemas.microsoft.com/office/drawing/2014/main" id="{9F53C0D1-C45A-62E3-17F9-B2B696666C4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514409" y="376890"/>
            <a:ext cx="5327072" cy="610421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infoga en bild</a:t>
            </a:r>
          </a:p>
        </p:txBody>
      </p:sp>
      <p:sp>
        <p:nvSpPr>
          <p:cNvPr id="8" name="Platshållare för innehåll 14">
            <a:extLst>
              <a:ext uri="{FF2B5EF4-FFF2-40B4-BE49-F238E27FC236}">
                <a16:creationId xmlns:a16="http://schemas.microsoft.com/office/drawing/2014/main" id="{FD1E8D68-7A08-73FD-DB12-27EAA5AFD7D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9788" y="3187286"/>
            <a:ext cx="5021080" cy="3032539"/>
          </a:xfrm>
        </p:spPr>
        <p:txBody>
          <a:bodyPr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dirty="0"/>
              <a:t>Text eller annat innehåll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87885F99-EBCA-4DFF-8242-6B3F994133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788" y="1798320"/>
            <a:ext cx="5021081" cy="1317249"/>
          </a:xfrm>
        </p:spPr>
        <p:txBody>
          <a:bodyPr anchor="b">
            <a:noAutofit/>
          </a:bodyPr>
          <a:lstStyle>
            <a:lvl1pPr marL="0" indent="0">
              <a:buNone/>
              <a:defRPr sz="44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561065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327900"/>
            <a:ext cx="4361478" cy="971549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32790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29945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A43788EE-ED9F-ACBC-3781-F3FE49EB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480-2FDB-4026-AAF1-2CD28218587A}" type="datetime1">
              <a:rPr lang="sv-SE" smtClean="0"/>
              <a:t>2025-01-29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A25724C1-5CDC-151B-FA3D-053880A2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ABE26CC1-1A85-BEDA-AEC6-67AA043B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37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55D55-708A-8FA4-917F-FB99CACD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0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89ED9DC-A147-02C8-8A8D-ABCBA04E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88F5249-30B6-4068-3317-72A80A68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AD8C-8D45-475A-88F1-A1ABBFDF6A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57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268987"/>
            <a:ext cx="4361478" cy="97155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268987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240537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D9EDD38-6D32-5CCE-D2CF-097C9365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7DE4-1FEB-4A51-B747-FA0AC6522CAB}" type="datetime1">
              <a:rPr lang="sv-SE" smtClean="0"/>
              <a:t>2025-01-29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2A23DF9D-F5C5-18C9-8E67-8B894BA0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15FBE14F-8336-7A94-DEB1-AC8C10AE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07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F864D4-9B3A-353B-4DB0-3B6384DF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2473A28-85CB-0648-EF10-B3EF6701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5BCF-09E0-469F-89EC-64EF756F18B2}" type="datetime1">
              <a:rPr lang="sv-SE" smtClean="0"/>
              <a:t>2025-01-29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851741FE-02D4-6E59-F70C-FD77128C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AD4D4BFF-ECC0-25F7-7F06-4E0B63CC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849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26" Type="http://schemas.openxmlformats.org/officeDocument/2006/relationships/image" Target="../media/image11.png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slideLayout" Target="../slideLayouts/slideLayout69.xml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slideLayout" Target="../slideLayouts/slideLayout68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28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Relationship Id="rId27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C9A3A02-4421-0DC2-B7FB-C23B335A7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0416781" cy="12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5" y="2447397"/>
            <a:ext cx="11373467" cy="369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07988" y="6356350"/>
            <a:ext cx="3173412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EDBCDBAB-6168-440D-8A70-228BA567EAD3}" type="datetime1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501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173413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RSS Dalarnas ordbild.">
            <a:extLst>
              <a:ext uri="{FF2B5EF4-FFF2-40B4-BE49-F238E27FC236}">
                <a16:creationId xmlns:a16="http://schemas.microsoft.com/office/drawing/2014/main" id="{33652528-37B7-5B59-0F59-98FDB447301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6" y="365125"/>
            <a:ext cx="2101541" cy="51266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393AFC56-AD4E-DB75-FE14-8FCC9C938EBD}"/>
              </a:ext>
            </a:extLst>
          </p:cNvPr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0" name="Bildobjekt 9" descr="Region Dalarnas logotyp.">
            <a:extLst>
              <a:ext uri="{FF2B5EF4-FFF2-40B4-BE49-F238E27FC236}">
                <a16:creationId xmlns:a16="http://schemas.microsoft.com/office/drawing/2014/main" id="{3AE19856-4B4E-B9A6-57B8-9CEE10E784A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57">
          <p15:clr>
            <a:srgbClr val="F26B43"/>
          </p15:clr>
        </p15:guide>
        <p15:guide id="4" pos="742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EA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ECBF91-2F08-F933-4D1A-F56983B3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900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BAD13D-9B41-3F4D-0042-EEF78B0A1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87285"/>
            <a:ext cx="10515600" cy="2989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869450-1C79-77EB-E2C7-3B855B9CB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fld id="{8E7D24E2-704C-4D37-BA3F-3A87B7C16133}" type="datetimeFigureOut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EC8C24-0538-E5A7-50D1-52A0E60CF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1B03F5-3603-988A-120F-B9F8C6D4E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venir Next LT Pro" panose="020B0504020202020204" pitchFamily="34" charset="0"/>
              </a:defRPr>
            </a:lvl1pPr>
          </a:lstStyle>
          <a:p>
            <a:fld id="{D88021E2-E97B-4976-AF53-1A9B1E45C5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EF18A2F-1B92-68B3-D226-FD8FBBC5B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407892" y="311234"/>
            <a:ext cx="1332000" cy="551506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28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80" r:id="rId9"/>
    <p:sldLayoutId id="214748368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fld id="{5F6B0470-A8C6-4E2F-A7E4-2127E15D3394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5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  <p:sldLayoutId id="2147483711" r:id="rId2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2025-01-29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5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8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AvenirNext LT Pro Regular" panose="020B05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SCNV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24 januari 2025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7F8E-97A3-4737-A1D6-1A55F93FA836}" type="datetime1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69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Sedan 2023 har Länsstyrelsen ett regeringsuppdrag att skapa en samverkansstruktur för att stärka arbetet med barn och unga som riskerar att begå eller redan begår grova brott. </a:t>
            </a:r>
          </a:p>
          <a:p>
            <a:r>
              <a:rPr lang="sv-SE" dirty="0"/>
              <a:t>Arbetet samordnas regionalt i Bergslagen. </a:t>
            </a:r>
          </a:p>
          <a:p>
            <a:r>
              <a:rPr lang="sv-SE" dirty="0"/>
              <a:t>Under vårterminen breddas arbetet från att enbart inkludera Länsstyrelsen och Polismyndigheten till att involvera fler aktörer</a:t>
            </a:r>
          </a:p>
          <a:p>
            <a:r>
              <a:rPr lang="sv-SE" dirty="0"/>
              <a:t>RSS Dalarna har ombetts att medverka i arbetsgruppen BOB som företrädare för Dalarnas 15 kommuner.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C3358-106F-4A3A-8507-6544091CE7EB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1370907" cy="1209600"/>
          </a:xfrm>
        </p:spPr>
        <p:txBody>
          <a:bodyPr>
            <a:normAutofit fontScale="90000"/>
          </a:bodyPr>
          <a:lstStyle/>
          <a:p>
            <a:r>
              <a:rPr lang="sv-SE" dirty="0"/>
              <a:t>Samverkansstruktur för ett sammanhållet arbete med barn och unga som riskerar att begå eller begår grova brott (Ju2023/02529)</a:t>
            </a:r>
            <a:br>
              <a:rPr lang="sv-SE" dirty="0"/>
            </a:b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22582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1524000" y="3261611"/>
            <a:ext cx="9144000" cy="1153927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6. Regionalt stöd i omställningen Nya SoL</a:t>
            </a:r>
            <a:br>
              <a:rPr lang="sv-SE" dirty="0"/>
            </a:b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000" dirty="0"/>
              <a:t>Föredragande: Caroline Mörk</a:t>
            </a:r>
            <a:r>
              <a:rPr lang="sv-SE" sz="2000"/>
              <a:t>, utvecklingsledare RSS</a:t>
            </a:r>
            <a:endParaRPr lang="sv-SE" sz="200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D11FC-FA3C-446D-8096-A1A5F85FDC9E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E01E1A-941A-4631-90CF-60703A485342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9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ADBE8-2DE7-635F-32C8-79C7A924F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875" y="2623710"/>
            <a:ext cx="7576159" cy="1008839"/>
          </a:xfrm>
        </p:spPr>
        <p:txBody>
          <a:bodyPr>
            <a:noAutofit/>
          </a:bodyPr>
          <a:lstStyle/>
          <a:p>
            <a:r>
              <a:rPr lang="sv-SE" sz="3600" dirty="0"/>
              <a:t>7. Övriga frågor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248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7220C9-0770-DA04-A9E2-1653BE5F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26943"/>
            <a:ext cx="7313612" cy="717452"/>
          </a:xfrm>
        </p:spPr>
        <p:txBody>
          <a:bodyPr/>
          <a:lstStyle/>
          <a:p>
            <a:r>
              <a:rPr lang="sv-SE" sz="3200" dirty="0"/>
              <a:t>Vad behöver vi på SKR från 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B530CF-A715-FCCA-672C-278DD1F58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7" y="1899139"/>
            <a:ext cx="8057078" cy="4698610"/>
          </a:xfrm>
        </p:spPr>
        <p:txBody>
          <a:bodyPr/>
          <a:lstStyle/>
          <a:p>
            <a:r>
              <a:rPr lang="sv-SE" i="1" dirty="0"/>
              <a:t>Vi behöver veta vilka brister  och problem som råder  ute i kommunerna kopplat till skyddat boende och den nya lagstiftningen.</a:t>
            </a:r>
          </a:p>
          <a:p>
            <a:r>
              <a:rPr lang="sv-SE" i="1" dirty="0"/>
              <a:t>SKR behöver en samlad bild från er för att kunna föra en dialog med regeringen om vad som krävs här och nu och vad som behöver göras långsiktigt. </a:t>
            </a:r>
          </a:p>
          <a:p>
            <a:r>
              <a:rPr lang="sv-SE" u="sng" dirty="0"/>
              <a:t>Återkom skriftligt till oss senast den 11 februari under följande rubriker. </a:t>
            </a:r>
          </a:p>
          <a:p>
            <a:r>
              <a:rPr lang="sv-SE" dirty="0"/>
              <a:t>Vad behöver ni för verktyg, vägledning, kunskap här och nu?</a:t>
            </a:r>
          </a:p>
          <a:p>
            <a:r>
              <a:rPr lang="sv-SE" dirty="0"/>
              <a:t>Behöver man göra ytterligare  lagändringar för att barn och kvinnor ska få det stöd de behöver?</a:t>
            </a:r>
          </a:p>
          <a:p>
            <a:r>
              <a:rPr lang="sv-SE" dirty="0">
                <a:solidFill>
                  <a:srgbClr val="FF0000"/>
                </a:solidFill>
              </a:rPr>
              <a:t>Vi ser gärna att ni kommuner svarar på SKR:s nyckeltal så att vi får bättre kunskap om antal placeringar. </a:t>
            </a:r>
          </a:p>
          <a:p>
            <a:endParaRPr lang="sv-SE" dirty="0"/>
          </a:p>
        </p:txBody>
      </p:sp>
      <p:sp>
        <p:nvSpPr>
          <p:cNvPr id="4" name="Kommentar i oval 3"/>
          <p:cNvSpPr/>
          <p:nvPr/>
        </p:nvSpPr>
        <p:spPr>
          <a:xfrm>
            <a:off x="8427308" y="1532238"/>
            <a:ext cx="3764692" cy="2792627"/>
          </a:xfrm>
          <a:prstGeom prst="wedgeEllipseCallout">
            <a:avLst>
              <a:gd name="adj1" fmla="val -50058"/>
              <a:gd name="adj2" fmla="val 46571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Ta gärna med till berörd chef inom era verksamheter och skicka korta svar till </a:t>
            </a:r>
            <a:r>
              <a:rPr lang="sv-SE" b="1" dirty="0">
                <a:solidFill>
                  <a:schemeClr val="tx1"/>
                </a:solidFill>
              </a:rPr>
              <a:t>Anna </a:t>
            </a:r>
            <a:r>
              <a:rPr lang="sv-SE" b="1" dirty="0" err="1">
                <a:solidFill>
                  <a:schemeClr val="tx1"/>
                </a:solidFill>
              </a:rPr>
              <a:t>Ståhlkloo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/>
              <a:t>senast </a:t>
            </a:r>
            <a:r>
              <a:rPr lang="sv-SE" b="1" dirty="0">
                <a:solidFill>
                  <a:schemeClr val="tx1"/>
                </a:solidFill>
              </a:rPr>
              <a:t>10/2 för </a:t>
            </a:r>
            <a:r>
              <a:rPr lang="sv-SE" dirty="0"/>
              <a:t>sammanställning.</a:t>
            </a:r>
          </a:p>
        </p:txBody>
      </p:sp>
    </p:spTree>
    <p:extLst>
      <p:ext uri="{BB962C8B-B14F-4D97-AF65-F5344CB8AC3E}">
        <p14:creationId xmlns:p14="http://schemas.microsoft.com/office/powerpoint/2010/main" val="268684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De totala kostnaderna för placeringar av barn och unga har ökat de senaste åren. Det saknas dock en nationell samlad bild över vad kostnadsutvecklingen beror på. </a:t>
            </a:r>
          </a:p>
          <a:p>
            <a:r>
              <a:rPr lang="sv-SE" dirty="0"/>
              <a:t> Socialstyrelsen har påbörjat ett uppdrag för att analysera vilka faktorer som kan ha påverkat kommunernas kostnadsutveckling för placeringar av barn och unga enligt </a:t>
            </a:r>
            <a:r>
              <a:rPr lang="sv-SE" dirty="0" err="1"/>
              <a:t>SoL</a:t>
            </a:r>
            <a:r>
              <a:rPr lang="sv-SE" dirty="0"/>
              <a:t> och LVU. </a:t>
            </a:r>
          </a:p>
          <a:p>
            <a:r>
              <a:rPr lang="sv-SE" i="1" dirty="0"/>
              <a:t>Workshopen är digital och genomförs den 18 februari kl. 13.00-15.00. </a:t>
            </a:r>
          </a:p>
          <a:p>
            <a:pPr marL="0" lvl="0" indent="0">
              <a:buNone/>
            </a:pPr>
            <a:r>
              <a:rPr lang="sv-SE" b="1" i="1" dirty="0"/>
              <a:t>Kriterier för deltagande: </a:t>
            </a:r>
            <a:endParaRPr lang="sv-SE" i="1" dirty="0"/>
          </a:p>
          <a:p>
            <a:r>
              <a:rPr lang="sv-SE" dirty="0"/>
              <a:t>Verksamhetsperspektiv och god insikt i behoven hos barn och unga som har placerats av kommunen, samt förståelse för hur dessa behov har förändrats över tid.</a:t>
            </a:r>
          </a:p>
          <a:p>
            <a:pPr lvl="0"/>
            <a:r>
              <a:rPr lang="sv-SE" dirty="0"/>
              <a:t>Vara insatta i kommunens kostnader för placeringar av barn och unga, inklusive hur kostnadsutvecklingen har sett ut och vad som verkar påverka den.</a:t>
            </a:r>
          </a:p>
          <a:p>
            <a:pPr marL="0" lvl="0" indent="0">
              <a:buNone/>
            </a:pPr>
            <a:r>
              <a:rPr lang="sv-SE" dirty="0"/>
              <a:t>Nominera senast 7/2 till RSS, Jasmin Löf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C3358-106F-4A3A-8507-6544091CE7EB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1370907" cy="1209600"/>
          </a:xfrm>
        </p:spPr>
        <p:txBody>
          <a:bodyPr>
            <a:normAutofit fontScale="90000"/>
          </a:bodyPr>
          <a:lstStyle/>
          <a:p>
            <a:br>
              <a:rPr lang="sv-SE" b="0" dirty="0"/>
            </a:br>
            <a:r>
              <a:rPr lang="sv-SE" b="0" dirty="0"/>
              <a:t> Workshop den 18/2 för att diskutera kostnadsutvecklingen för placeringar av barn och unga 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8654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10547" y="1116419"/>
            <a:ext cx="11370906" cy="523993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457200" lvl="0" indent="-457200"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Inledning </a:t>
            </a:r>
          </a:p>
          <a:p>
            <a:pPr marL="457200" lvl="0" indent="-457200"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Genomgång av dagordningen</a:t>
            </a:r>
          </a:p>
          <a:p>
            <a:pPr marL="457200" lvl="0" indent="-457200"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Föregående minnesanteckningar </a:t>
            </a:r>
          </a:p>
          <a:p>
            <a:pPr marL="457200" lvl="0" indent="-457200"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Rapporter  </a:t>
            </a:r>
          </a:p>
          <a:p>
            <a:pPr lvl="1"/>
            <a:r>
              <a:rPr lang="sv-SE" sz="2900" dirty="0"/>
              <a:t>Statsbidrag till omställningsarbete </a:t>
            </a:r>
            <a:r>
              <a:rPr lang="sv-SE" sz="2900" dirty="0" err="1"/>
              <a:t>SoL</a:t>
            </a:r>
            <a:r>
              <a:rPr lang="sv-SE" sz="2900" dirty="0"/>
              <a:t> </a:t>
            </a:r>
          </a:p>
          <a:p>
            <a:pPr lvl="1"/>
            <a:r>
              <a:rPr lang="sv-SE" sz="2900" dirty="0"/>
              <a:t>Återredovisning av GNV och ÖK Psykiskt hälsa medel </a:t>
            </a:r>
          </a:p>
          <a:p>
            <a:pPr lvl="1"/>
            <a:r>
              <a:rPr lang="sv-SE" sz="2900" dirty="0"/>
              <a:t>Dalarnas familjehemresurs 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Beslut : RSS deltagande i Länsstyrelsens arbetsgrupp </a:t>
            </a:r>
            <a:r>
              <a:rPr lang="sv-SE" sz="3400" b="1" dirty="0" err="1">
                <a:solidFill>
                  <a:schemeClr val="bg2">
                    <a:lumMod val="50000"/>
                  </a:schemeClr>
                </a:solidFill>
              </a:rPr>
              <a:t>BoB</a:t>
            </a: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Beslut: Regionalt stöd från RSS i omställning Nya </a:t>
            </a:r>
            <a:r>
              <a:rPr lang="sv-SE" sz="3400" b="1" dirty="0" err="1">
                <a:solidFill>
                  <a:schemeClr val="bg2">
                    <a:lumMod val="50000"/>
                  </a:schemeClr>
                </a:solidFill>
              </a:rPr>
              <a:t>SoL</a:t>
            </a: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3400" b="1" dirty="0">
                <a:solidFill>
                  <a:schemeClr val="bg2">
                    <a:lumMod val="50000"/>
                  </a:schemeClr>
                </a:solidFill>
              </a:rPr>
              <a:t>Övriga frågor </a:t>
            </a:r>
          </a:p>
          <a:p>
            <a:pPr lvl="1"/>
            <a:endParaRPr lang="sv-SE" dirty="0"/>
          </a:p>
          <a:p>
            <a:pPr marL="0" lvl="0" indent="0">
              <a:buNone/>
            </a:pPr>
            <a:endParaRPr lang="sv-SE" b="1" dirty="0"/>
          </a:p>
          <a:p>
            <a:pPr lvl="1"/>
            <a:endParaRPr lang="sv-SE" b="1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lvl="0"/>
            <a:endParaRPr lang="sv-SE" b="1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99774" y="141706"/>
            <a:ext cx="3247054" cy="1209600"/>
          </a:xfrm>
        </p:spPr>
        <p:txBody>
          <a:bodyPr/>
          <a:lstStyle/>
          <a:p>
            <a:r>
              <a:rPr lang="sv-SE"/>
              <a:t>Dagordning</a:t>
            </a:r>
          </a:p>
        </p:txBody>
      </p:sp>
    </p:spTree>
    <p:extLst>
      <p:ext uri="{BB962C8B-B14F-4D97-AF65-F5344CB8AC3E}">
        <p14:creationId xmlns:p14="http://schemas.microsoft.com/office/powerpoint/2010/main" val="295068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ADBE8-2DE7-635F-32C8-79C7A924F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948" y="1661731"/>
            <a:ext cx="9144000" cy="1989149"/>
          </a:xfrm>
        </p:spPr>
        <p:txBody>
          <a:bodyPr>
            <a:normAutofit/>
          </a:bodyPr>
          <a:lstStyle/>
          <a:p>
            <a:r>
              <a:rPr lang="sv-SE" sz="5400" dirty="0"/>
              <a:t>4. Rapporter från nationell- och regional nivå  </a:t>
            </a:r>
          </a:p>
        </p:txBody>
      </p:sp>
    </p:spTree>
    <p:extLst>
      <p:ext uri="{BB962C8B-B14F-4D97-AF65-F5344CB8AC3E}">
        <p14:creationId xmlns:p14="http://schemas.microsoft.com/office/powerpoint/2010/main" val="26015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1 200 miljoner kronor går till kommunernas omställning till den nya socialtjänstlagen. </a:t>
            </a:r>
          </a:p>
          <a:p>
            <a:r>
              <a:rPr lang="sv-SE" dirty="0"/>
              <a:t>Av dessa medel ska 23 miljoner kronor ges till de RSS för att stödja kommunernas samverkan och arbetet för en kunskapsbaserad socialtjänst. </a:t>
            </a:r>
          </a:p>
          <a:p>
            <a:r>
              <a:rPr lang="sv-SE" dirty="0"/>
              <a:t>Kommunerna får använda medlen till bemanning och kompetenshöjande insatser för att verka i enlighet med den nya socialtjänstlagens syfte, för en förebyggande, lätt tillgänglig och kunskapsbaserad socialtjänst. </a:t>
            </a:r>
          </a:p>
          <a:p>
            <a:r>
              <a:rPr lang="sv-SE" dirty="0"/>
              <a:t>Inga besked om fördelningen ännu ! </a:t>
            </a:r>
          </a:p>
          <a:p>
            <a:r>
              <a:rPr lang="sv-SE" dirty="0"/>
              <a:t>Socialstyrelsen kommer ansvara för utbetalning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C3358-106F-4A3A-8507-6544091CE7EB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1370907" cy="1209600"/>
          </a:xfrm>
        </p:spPr>
        <p:txBody>
          <a:bodyPr>
            <a:normAutofit/>
          </a:bodyPr>
          <a:lstStyle/>
          <a:p>
            <a:r>
              <a:rPr lang="sv-SE" dirty="0"/>
              <a:t>Statsbidrag till omställningsarbete </a:t>
            </a:r>
            <a:r>
              <a:rPr lang="sv-SE" dirty="0" err="1"/>
              <a:t>SoL</a:t>
            </a:r>
            <a:r>
              <a:rPr lang="sv-SE" dirty="0"/>
              <a:t> 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91467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10547" y="1743741"/>
            <a:ext cx="11370906" cy="42702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sz="3400" dirty="0"/>
              <a:t>För att stödja arbetet för en förebyggande, lättillgänglig och kunskapsbaserad socialtjänst lämnar regeringen uppdrag till flera myndigheter att stödja kommunerna i tillämpningen av den nya lagen. </a:t>
            </a:r>
          </a:p>
          <a:p>
            <a:pPr marL="0" indent="0">
              <a:buNone/>
            </a:pPr>
            <a:r>
              <a:rPr lang="sv-SE" sz="3400" dirty="0"/>
              <a:t>Uppdrag ges till följande myndigheter:</a:t>
            </a:r>
          </a:p>
          <a:p>
            <a:pPr lvl="0"/>
            <a:r>
              <a:rPr lang="sv-SE" sz="3400" dirty="0"/>
              <a:t>Socialstyrelsen får uppdrag för bland annat kunskapsstöd och vägledning till kommunerna. Till exempel ska myndigheten stödja socialtjänsten i att identifiera och avveckla metoder och arbetssätt som är verkningslösa eller skadliga, </a:t>
            </a:r>
          </a:p>
          <a:p>
            <a:pPr lvl="0"/>
            <a:r>
              <a:rPr lang="sv-SE" sz="3400" dirty="0"/>
              <a:t>Inspektionen för vård och omsorg (IVO) ska tillsammans med Socialstyrelsen utreda och lämna förslag till hur kvalitetsgranskning av socialtjänst kan utformas. </a:t>
            </a:r>
          </a:p>
          <a:p>
            <a:pPr lvl="0"/>
            <a:r>
              <a:rPr lang="sv-SE" sz="3400" dirty="0"/>
              <a:t>Statens beredning för medicinsk och social utvärdering (SBU) får bland annat uppdrag att öka socialtjänstens kunskap om vetenskapliga förhållningssätt </a:t>
            </a:r>
          </a:p>
          <a:p>
            <a:pPr lvl="0"/>
            <a:r>
              <a:rPr lang="sv-SE" sz="3400" dirty="0"/>
              <a:t>Brottsförebyggande rådet (Brå) får bland annat i uppdrag att utveckla stödet till kommunerna i det brottsförebyggande arbetet. </a:t>
            </a:r>
          </a:p>
          <a:p>
            <a:pPr lvl="0"/>
            <a:r>
              <a:rPr lang="sv-SE" sz="3400" dirty="0"/>
              <a:t>Upphandlingsmyndigheten får bland annat i uppdrag att öka kommunernas kunskap om hur de kan samverka med och anlita idéburna aktörer i utförandet av socialtjänst.  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C3358-106F-4A3A-8507-6544091CE7EB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07988" y="694599"/>
            <a:ext cx="11370907" cy="1209600"/>
          </a:xfrm>
        </p:spPr>
        <p:txBody>
          <a:bodyPr>
            <a:normAutofit/>
          </a:bodyPr>
          <a:lstStyle/>
          <a:p>
            <a:r>
              <a:rPr lang="sv-SE" sz="2800" dirty="0"/>
              <a:t>Myndigheter ska stödja socialtjänstens om ställning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39912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BD9059-0D48-7B38-98BB-B5C67885A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158592"/>
            <a:ext cx="4860396" cy="1237130"/>
          </a:xfrm>
        </p:spPr>
        <p:txBody>
          <a:bodyPr anchor="b">
            <a:normAutofit fontScale="90000"/>
          </a:bodyPr>
          <a:lstStyle/>
          <a:p>
            <a:r>
              <a:rPr lang="sv-SE" sz="3700" dirty="0"/>
              <a:t>Överenskommelse mellan Regeringen &amp; SKR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5DF995-EEB2-1454-7F1C-243762B32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541071"/>
            <a:ext cx="5167982" cy="384241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Tvåårig, 2025-2026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20 mkr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Prioriterade områden: </a:t>
            </a:r>
          </a:p>
          <a:p>
            <a:pPr marL="457200" indent="-457200">
              <a:buAutoNum type="arabicParenR"/>
            </a:pPr>
            <a:r>
              <a:rPr lang="sv-SE" sz="2400" dirty="0"/>
              <a:t>En mer förebyggande och lätt tillgänglig socialtjänst </a:t>
            </a:r>
          </a:p>
          <a:p>
            <a:pPr marL="457200" indent="-457200">
              <a:buAutoNum type="arabicParenR"/>
            </a:pPr>
            <a:r>
              <a:rPr lang="sv-SE" sz="2400" dirty="0"/>
              <a:t>En kunskapsbaserad socialtjänst</a:t>
            </a:r>
          </a:p>
          <a:p>
            <a:r>
              <a:rPr lang="sv-SE" sz="2400" dirty="0"/>
              <a:t>Funktionshinderområdet synliggörs mer</a:t>
            </a:r>
          </a:p>
          <a:p>
            <a:endParaRPr lang="sv-SE" sz="2400" dirty="0"/>
          </a:p>
        </p:txBody>
      </p:sp>
      <p:pic>
        <p:nvPicPr>
          <p:cNvPr id="7" name="Bildobjekt 6" descr="En bild som visar text, skärmbild, Teckensnitt, diagram&#10;&#10;Automatiskt genererad beskrivning">
            <a:extLst>
              <a:ext uri="{FF2B5EF4-FFF2-40B4-BE49-F238E27FC236}">
                <a16:creationId xmlns:a16="http://schemas.microsoft.com/office/drawing/2014/main" id="{235D4C0C-97B1-A210-FCA4-D2004F5BE8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9" r="17261"/>
          <a:stretch/>
        </p:blipFill>
        <p:spPr>
          <a:xfrm>
            <a:off x="6184233" y="1399224"/>
            <a:ext cx="5420644" cy="4625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433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GNV</a:t>
            </a:r>
          </a:p>
          <a:p>
            <a:pPr>
              <a:buFontTx/>
              <a:buChar char="-"/>
            </a:pPr>
            <a:r>
              <a:rPr lang="sv-SE" dirty="0"/>
              <a:t>Enkät utskick som omfattar två delar (socialstyrelsens frågor samt uppföljning av strategi) </a:t>
            </a:r>
          </a:p>
          <a:p>
            <a:pPr>
              <a:buFontTx/>
              <a:buChar char="-"/>
            </a:pPr>
            <a:r>
              <a:rPr lang="sv-SE" dirty="0"/>
              <a:t>Infografik </a:t>
            </a:r>
          </a:p>
          <a:p>
            <a:pPr>
              <a:buFontTx/>
              <a:buChar char="-"/>
            </a:pPr>
            <a:r>
              <a:rPr lang="sv-SE" dirty="0"/>
              <a:t>Årsberättelse  </a:t>
            </a:r>
          </a:p>
          <a:p>
            <a:pPr marL="0" indent="0">
              <a:buNone/>
            </a:pPr>
            <a:r>
              <a:rPr lang="sv-SE" b="1" dirty="0"/>
              <a:t>Överenskommelse psykiskt hälsa </a:t>
            </a:r>
          </a:p>
          <a:p>
            <a:pPr marL="0" indent="0">
              <a:buNone/>
            </a:pPr>
            <a:r>
              <a:rPr lang="sv-SE" dirty="0"/>
              <a:t>- Enkät utskick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C3358-106F-4A3A-8507-6544091CE7EB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1370907" cy="1209600"/>
          </a:xfrm>
        </p:spPr>
        <p:txBody>
          <a:bodyPr>
            <a:normAutofit fontScale="90000"/>
          </a:bodyPr>
          <a:lstStyle/>
          <a:p>
            <a:r>
              <a:rPr lang="sv-SE" dirty="0"/>
              <a:t>Återredovisning av GNV och ÖK Psykiskt hälsa medel </a:t>
            </a:r>
            <a:br>
              <a:rPr lang="sv-SE" dirty="0"/>
            </a:b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65494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Dalarnas familjehemresurs </a:t>
            </a:r>
          </a:p>
        </p:txBody>
      </p:sp>
    </p:spTree>
    <p:extLst>
      <p:ext uri="{BB962C8B-B14F-4D97-AF65-F5344CB8AC3E}">
        <p14:creationId xmlns:p14="http://schemas.microsoft.com/office/powerpoint/2010/main" val="32758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>
          <a:xfrm>
            <a:off x="1524000" y="2321110"/>
            <a:ext cx="9144000" cy="1153927"/>
          </a:xfrm>
        </p:spPr>
        <p:txBody>
          <a:bodyPr>
            <a:noAutofit/>
          </a:bodyPr>
          <a:lstStyle/>
          <a:p>
            <a:br>
              <a:rPr lang="sv-SE" sz="8800" dirty="0"/>
            </a:br>
            <a:br>
              <a:rPr lang="sv-SE" sz="4400" dirty="0"/>
            </a:br>
            <a:r>
              <a:rPr lang="sv-SE" sz="5400" dirty="0"/>
              <a:t>5. RSS deltagande i Länsstyrelsens uppdrag</a:t>
            </a:r>
            <a:endParaRPr lang="sv-SE" sz="8800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2000" dirty="0"/>
              <a:t>Föredragande: Jasmin Löf, avdelningschef RSS 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1D11FC-FA3C-446D-8096-A1A5F85FDC9E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2025-01-29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E01E1A-941A-4631-90CF-60703A485342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04673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RSS Dalarna">
      <a:dk1>
        <a:srgbClr val="000000"/>
      </a:dk1>
      <a:lt1>
        <a:srgbClr val="FFFFFF"/>
      </a:lt1>
      <a:dk2>
        <a:srgbClr val="45907A"/>
      </a:dk2>
      <a:lt2>
        <a:srgbClr val="D5EAE6"/>
      </a:lt2>
      <a:accent1>
        <a:srgbClr val="45907A"/>
      </a:accent1>
      <a:accent2>
        <a:srgbClr val="D5EAE6"/>
      </a:accent2>
      <a:accent3>
        <a:srgbClr val="0074A2"/>
      </a:accent3>
      <a:accent4>
        <a:srgbClr val="DEF0F4"/>
      </a:accent4>
      <a:accent5>
        <a:srgbClr val="EDBC2E"/>
      </a:accent5>
      <a:accent6>
        <a:srgbClr val="FFEC9F"/>
      </a:accent6>
      <a:hlink>
        <a:srgbClr val="0074A2"/>
      </a:hlink>
      <a:folHlink>
        <a:srgbClr val="45907A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Rubrikbilder">
  <a:themeElements>
    <a:clrScheme name="SKR 2024">
      <a:dk1>
        <a:srgbClr val="262422"/>
      </a:dk1>
      <a:lt1>
        <a:srgbClr val="FFFFFF"/>
      </a:lt1>
      <a:dk2>
        <a:srgbClr val="9A3324"/>
      </a:dk2>
      <a:lt2>
        <a:srgbClr val="F7F2EB"/>
      </a:lt2>
      <a:accent1>
        <a:srgbClr val="FF7C5D"/>
      </a:accent1>
      <a:accent2>
        <a:srgbClr val="115E67"/>
      </a:accent2>
      <a:accent3>
        <a:srgbClr val="154F80"/>
      </a:accent3>
      <a:accent4>
        <a:srgbClr val="F0D7BF"/>
      </a:accent4>
      <a:accent5>
        <a:srgbClr val="FFCEC6"/>
      </a:accent5>
      <a:accent6>
        <a:srgbClr val="BDDBD2"/>
      </a:accent6>
      <a:hlink>
        <a:srgbClr val="115E67"/>
      </a:hlink>
      <a:folHlink>
        <a:srgbClr val="9A3324"/>
      </a:folHlink>
    </a:clrScheme>
    <a:fontScheme name="SKR 2024 Avenir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R 2024 7" id="{0F2A4BFE-04EA-4A58-873D-362175CC65A7}" vid="{01E46586-41F6-4F44-B78F-3CAB574591C7}"/>
    </a:ext>
  </a:extLst>
</a:theme>
</file>

<file path=ppt/theme/theme3.xml><?xml version="1.0" encoding="utf-8"?>
<a:theme xmlns:a="http://schemas.openxmlformats.org/drawingml/2006/main" name="Ros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_2" id="{A30B25CD-4266-4C3F-84F3-282C9711688D}" vid="{4B3CCAC3-C631-4A7D-ADB9-CF368323A0EA}"/>
    </a:ext>
  </a:extLst>
</a:theme>
</file>

<file path=ppt/theme/theme4.xml><?xml version="1.0" encoding="utf-8"?>
<a:theme xmlns:a="http://schemas.openxmlformats.org/drawingml/2006/main" name="Grön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2024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 ny 2" id="{896DBAC3-465A-2E43-BF4E-BA85D6103C51}" vid="{8151F859-4A47-154B-9E89-D166D37E85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ef351808-ea1a-4017-997a-a2f808228ff4" xsi:nil="true"/>
    <MigrationWizIdPermissionLevels xmlns="ef351808-ea1a-4017-997a-a2f808228ff4" xsi:nil="true"/>
    <TaxCatchAll xmlns="d19e9cd0-e61d-44fe-81d2-3a880cb1baa2" xsi:nil="true"/>
    <MigrationWizIdSecurityGroups xmlns="ef351808-ea1a-4017-997a-a2f808228ff4" xsi:nil="true"/>
    <MigrationWizId xmlns="ef351808-ea1a-4017-997a-a2f808228ff4" xsi:nil="true"/>
    <MigrationWizIdDocumentLibraryPermissions xmlns="ef351808-ea1a-4017-997a-a2f808228ff4" xsi:nil="true"/>
    <lcf76f155ced4ddcb4097134ff3c332f xmlns="ef351808-ea1a-4017-997a-a2f808228ff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174E26314E20418B3F1AA0A97A8E10" ma:contentTypeVersion="22" ma:contentTypeDescription="Skapa ett nytt dokument." ma:contentTypeScope="" ma:versionID="50723d1ddc34a40f7a3eaf1a2daca1b7">
  <xsd:schema xmlns:xsd="http://www.w3.org/2001/XMLSchema" xmlns:xs="http://www.w3.org/2001/XMLSchema" xmlns:p="http://schemas.microsoft.com/office/2006/metadata/properties" xmlns:ns2="ef351808-ea1a-4017-997a-a2f808228ff4" xmlns:ns3="d19e9cd0-e61d-44fe-81d2-3a880cb1baa2" targetNamespace="http://schemas.microsoft.com/office/2006/metadata/properties" ma:root="true" ma:fieldsID="f313759b320e7a4199430aa45f450b6f" ns2:_="" ns3:_="">
    <xsd:import namespace="ef351808-ea1a-4017-997a-a2f808228ff4"/>
    <xsd:import namespace="d19e9cd0-e61d-44fe-81d2-3a880cb1baa2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51808-ea1a-4017-997a-a2f808228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Bildmarkeringar" ma:readOnly="false" ma:fieldId="{5cf76f15-5ced-4ddc-b409-7134ff3c332f}" ma:taxonomyMulti="true" ma:sspId="5efa82fb-9354-4acd-b788-aa5a5e384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e9cd0-e61d-44fe-81d2-3a880cb1baa2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0102b7f-9a8a-4609-b096-57db4a197896}" ma:internalName="TaxCatchAll" ma:showField="CatchAllData" ma:web="d19e9cd0-e61d-44fe-81d2-3a880cb1ba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3FDB1-0100-4B0D-AF59-CCCD947268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82E269-871F-452A-A90E-F800B123C60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d19e9cd0-e61d-44fe-81d2-3a880cb1baa2"/>
    <ds:schemaRef ds:uri="http://schemas.microsoft.com/office/infopath/2007/PartnerControls"/>
    <ds:schemaRef ds:uri="http://schemas.openxmlformats.org/package/2006/metadata/core-properties"/>
    <ds:schemaRef ds:uri="ef351808-ea1a-4017-997a-a2f808228ff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3FA900-3FD5-43AB-8EAB-BB2CFD5CE270}">
  <ds:schemaRefs>
    <ds:schemaRef ds:uri="d19e9cd0-e61d-44fe-81d2-3a880cb1baa2"/>
    <ds:schemaRef ds:uri="ef351808-ea1a-4017-997a-a2f808228f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912</Words>
  <Application>Microsoft Office PowerPoint</Application>
  <PresentationFormat>Bredbild</PresentationFormat>
  <Paragraphs>116</Paragraphs>
  <Slides>14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14</vt:i4>
      </vt:variant>
    </vt:vector>
  </HeadingPairs>
  <TitlesOfParts>
    <vt:vector size="24" baseType="lpstr">
      <vt:lpstr>Aptos</vt:lpstr>
      <vt:lpstr>Arial</vt:lpstr>
      <vt:lpstr>Avenir Next LT Pro</vt:lpstr>
      <vt:lpstr>AvenirNext LT Pro Bold</vt:lpstr>
      <vt:lpstr>AvenirNext LT Pro Regular</vt:lpstr>
      <vt:lpstr>Calibri</vt:lpstr>
      <vt:lpstr>VCdag</vt:lpstr>
      <vt:lpstr>Rubrikbilder</vt:lpstr>
      <vt:lpstr>Rosa bilder</vt:lpstr>
      <vt:lpstr>Gröna bilder</vt:lpstr>
      <vt:lpstr>SCNV </vt:lpstr>
      <vt:lpstr>Dagordning</vt:lpstr>
      <vt:lpstr>4. Rapporter från nationell- och regional nivå  </vt:lpstr>
      <vt:lpstr>Statsbidrag till omställningsarbete SoL </vt:lpstr>
      <vt:lpstr>Myndigheter ska stödja socialtjänstens om ställning </vt:lpstr>
      <vt:lpstr>Överenskommelse mellan Regeringen &amp; SKR </vt:lpstr>
      <vt:lpstr>Återredovisning av GNV och ÖK Psykiskt hälsa medel  </vt:lpstr>
      <vt:lpstr>Dalarnas familjehemresurs </vt:lpstr>
      <vt:lpstr>  5. RSS deltagande i Länsstyrelsens uppdrag</vt:lpstr>
      <vt:lpstr>Samverkansstruktur för ett sammanhållet arbete med barn och unga som riskerar att begå eller begår grova brott (Ju2023/02529) </vt:lpstr>
      <vt:lpstr>  6. Regionalt stöd i omställningen Nya SoL </vt:lpstr>
      <vt:lpstr>7. Övriga frågor </vt:lpstr>
      <vt:lpstr>Vad behöver vi på SKR från er:</vt:lpstr>
      <vt:lpstr>  Workshop den 18/2 för att diskutera kostnadsutvecklingen för placeringar av barn och unga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Socialchefsnätverket</dc:title>
  <dc:creator>Högkvist Maria /Ledningsstöd och strategi Hälso- och sjukvård Dalarna /Falun</dc:creator>
  <cp:lastModifiedBy>Nielsen Stefan /Ledningsstöd och strategi Hälso- och sjukvård Dalarna /Falun</cp:lastModifiedBy>
  <cp:revision>64</cp:revision>
  <dcterms:created xsi:type="dcterms:W3CDTF">2024-02-27T09:00:23Z</dcterms:created>
  <dcterms:modified xsi:type="dcterms:W3CDTF">2025-01-29T08:50:02Z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0x010100D5174E26314E20418B3F1AA0A97A8E10</vt:lpwstr>
  </property>
  <property fmtid="{D5CDD505-2E9C-101B-9397-08002B2CF9AE}" pid="3" name="MediaServiceImageTags">
    <vt:lpwstr/>
  </property>
</Properties>
</file>