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6"/>
  </p:sldMasterIdLst>
  <p:notesMasterIdLst>
    <p:notesMasterId r:id="rId21"/>
  </p:notesMasterIdLst>
  <p:sldIdLst>
    <p:sldId id="292" r:id="rId7"/>
    <p:sldId id="328" r:id="rId8"/>
    <p:sldId id="322" r:id="rId9"/>
    <p:sldId id="329" r:id="rId10"/>
    <p:sldId id="315" r:id="rId11"/>
    <p:sldId id="323" r:id="rId12"/>
    <p:sldId id="327" r:id="rId13"/>
    <p:sldId id="324" r:id="rId14"/>
    <p:sldId id="331" r:id="rId15"/>
    <p:sldId id="320" r:id="rId16"/>
    <p:sldId id="325" r:id="rId17"/>
    <p:sldId id="314" r:id="rId18"/>
    <p:sldId id="330" r:id="rId19"/>
    <p:sldId id="311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 för din presentation" id="{A810EF6C-D32C-4FEA-B653-F7A850FE8F96}">
          <p14:sldIdLst/>
        </p14:section>
        <p14:section name="Mall för din presentation" id="{2F5AB087-2A90-4031-BE80-6EFFC44721BB}">
          <p14:sldIdLst>
            <p14:sldId id="292"/>
            <p14:sldId id="328"/>
            <p14:sldId id="322"/>
            <p14:sldId id="329"/>
            <p14:sldId id="315"/>
            <p14:sldId id="323"/>
            <p14:sldId id="327"/>
            <p14:sldId id="324"/>
            <p14:sldId id="331"/>
            <p14:sldId id="320"/>
            <p14:sldId id="325"/>
            <p14:sldId id="314"/>
            <p14:sldId id="330"/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3747"/>
    <a:srgbClr val="424242"/>
    <a:srgbClr val="969696"/>
    <a:srgbClr val="FFD378"/>
    <a:srgbClr val="F15060"/>
    <a:srgbClr val="F1F1F1"/>
    <a:srgbClr val="E6E6E6"/>
    <a:srgbClr val="2CA6D5"/>
    <a:srgbClr val="C80000"/>
    <a:srgbClr val="E60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 autoAdjust="0"/>
    <p:restoredTop sz="96512" autoAdjust="0"/>
  </p:normalViewPr>
  <p:slideViewPr>
    <p:cSldViewPr snapToGrid="0">
      <p:cViewPr varScale="1">
        <p:scale>
          <a:sx n="111" d="100"/>
          <a:sy n="111" d="100"/>
        </p:scale>
        <p:origin x="29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23" d="100"/>
          <a:sy n="123" d="100"/>
        </p:scale>
        <p:origin x="4904" y="80"/>
      </p:cViewPr>
      <p:guideLst/>
    </p:cSldViewPr>
  </p:notesViewPr>
  <p:gridSpacing cx="864000" cy="864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FAC39-4481-4ED3-BD9B-446AF8A56E80}" type="datetimeFigureOut">
              <a:rPr lang="sv-SE" smtClean="0"/>
              <a:t>2025-02-12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D479F-A9FA-4460-8A06-25113FD032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692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6921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047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akgrundsbild">
    <p:bg>
      <p:bgPr>
        <a:solidFill>
          <a:srgbClr val="DB3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ctrTitle"/>
          </p:nvPr>
        </p:nvSpPr>
        <p:spPr>
          <a:xfrm>
            <a:off x="1524000" y="995363"/>
            <a:ext cx="9144000" cy="2306637"/>
          </a:xfrm>
          <a:ln w="50800">
            <a:noFill/>
          </a:ln>
        </p:spPr>
        <p:txBody>
          <a:bodyPr lIns="0" tIns="0" rIns="0" bIns="0" anchor="b">
            <a:noAutofit/>
          </a:bodyPr>
          <a:lstStyle>
            <a:lvl1pPr algn="ctr"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"/>
          <p:cNvSpPr>
            <a:spLocks noGrp="1"/>
          </p:cNvSpPr>
          <p:nvPr>
            <p:ph type="subTitle" idx="1"/>
          </p:nvPr>
        </p:nvSpPr>
        <p:spPr>
          <a:xfrm>
            <a:off x="1524000" y="3556000"/>
            <a:ext cx="9144000" cy="1622919"/>
          </a:xfrm>
          <a:prstGeom prst="rect">
            <a:avLst/>
          </a:prstGeom>
          <a:ln w="50800" cap="rnd" cmpd="sng">
            <a:noFill/>
          </a:ln>
        </p:spPr>
        <p:txBody>
          <a:bodyPr lIns="0" tIns="0" rIns="0" bIns="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om du vill redigera mall för underrubrikformat</a:t>
            </a:r>
            <a:endParaRPr lang="sv-SE" dirty="0"/>
          </a:p>
        </p:txBody>
      </p:sp>
      <p:sp>
        <p:nvSpPr>
          <p:cNvPr id="6" name="Platshållare för bild" title="Bakgrunds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67880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i full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" title="Beskrivning för bild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grpSp>
        <p:nvGrpSpPr>
          <p:cNvPr id="3" name="Logotyp"/>
          <p:cNvGrpSpPr>
            <a:grpSpLocks noChangeAspect="1"/>
          </p:cNvGrpSpPr>
          <p:nvPr userDrawn="1"/>
        </p:nvGrpSpPr>
        <p:grpSpPr>
          <a:xfrm>
            <a:off x="10765506" y="125717"/>
            <a:ext cx="1134134" cy="432000"/>
            <a:chOff x="-2576825" y="3432175"/>
            <a:chExt cx="1679575" cy="639763"/>
          </a:xfrm>
          <a:solidFill>
            <a:schemeClr val="bg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3599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" title="Beskrivning för bild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32" name="Platshållare för bild" title="Beskrivning för bild 2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02148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" title="Beskrivning för bild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64400" cy="3429000"/>
          </a:xfrm>
        </p:spPr>
        <p:txBody>
          <a:bodyPr/>
          <a:lstStyle/>
          <a:p>
            <a:endParaRPr lang="sv-SE"/>
          </a:p>
        </p:txBody>
      </p:sp>
      <p:sp>
        <p:nvSpPr>
          <p:cNvPr id="28" name="Platshållare för bild" title="Beskrivning för bild 2"/>
          <p:cNvSpPr>
            <a:spLocks noGrp="1"/>
          </p:cNvSpPr>
          <p:nvPr>
            <p:ph type="pic" sz="quarter" idx="12"/>
          </p:nvPr>
        </p:nvSpPr>
        <p:spPr>
          <a:xfrm>
            <a:off x="4072270" y="0"/>
            <a:ext cx="4040372" cy="3429000"/>
          </a:xfrm>
        </p:spPr>
        <p:txBody>
          <a:bodyPr/>
          <a:lstStyle/>
          <a:p>
            <a:endParaRPr lang="sv-SE"/>
          </a:p>
        </p:txBody>
      </p:sp>
      <p:sp>
        <p:nvSpPr>
          <p:cNvPr id="32" name="Platshållare för bild" title="Beskrivning för bild 3"/>
          <p:cNvSpPr>
            <a:spLocks noGrp="1"/>
          </p:cNvSpPr>
          <p:nvPr>
            <p:ph type="pic" sz="quarter" idx="14"/>
          </p:nvPr>
        </p:nvSpPr>
        <p:spPr>
          <a:xfrm>
            <a:off x="8127600" y="0"/>
            <a:ext cx="4064400" cy="3429000"/>
          </a:xfrm>
        </p:spPr>
        <p:txBody>
          <a:bodyPr/>
          <a:lstStyle/>
          <a:p>
            <a:endParaRPr lang="sv-SE"/>
          </a:p>
        </p:txBody>
      </p:sp>
      <p:sp>
        <p:nvSpPr>
          <p:cNvPr id="27" name="Platshållare för bild" title="Beskrivning för bild 4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064400" cy="342900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text"/>
          <p:cNvSpPr>
            <a:spLocks noGrp="1"/>
          </p:cNvSpPr>
          <p:nvPr>
            <p:ph type="body" sz="quarter" idx="15"/>
          </p:nvPr>
        </p:nvSpPr>
        <p:spPr>
          <a:xfrm>
            <a:off x="4076400" y="3429000"/>
            <a:ext cx="4039200" cy="3429000"/>
          </a:xfrm>
          <a:solidFill>
            <a:schemeClr val="accent1"/>
          </a:solidFill>
        </p:spPr>
        <p:txBody>
          <a:bodyPr lIns="180000" tIns="180000" rIns="180000" bIns="180000"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800" b="1">
                <a:solidFill>
                  <a:schemeClr val="bg1"/>
                </a:solidFill>
              </a:defRPr>
            </a:lvl2pPr>
            <a:lvl3pPr marL="914400" indent="0">
              <a:buNone/>
              <a:defRPr sz="2800" b="1">
                <a:solidFill>
                  <a:schemeClr val="bg1"/>
                </a:solidFill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Redigera format för bakgrundstext</a:t>
            </a:r>
          </a:p>
        </p:txBody>
      </p:sp>
      <p:sp>
        <p:nvSpPr>
          <p:cNvPr id="31" name="Platshållare för bild" title="Beskrivning för bild 5"/>
          <p:cNvSpPr>
            <a:spLocks noGrp="1"/>
          </p:cNvSpPr>
          <p:nvPr>
            <p:ph type="pic" sz="quarter" idx="13"/>
          </p:nvPr>
        </p:nvSpPr>
        <p:spPr>
          <a:xfrm>
            <a:off x="8127600" y="3429000"/>
            <a:ext cx="4064400" cy="3429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7373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" title="Textblock med avslutande text"/>
          <p:cNvSpPr>
            <a:spLocks noGrp="1"/>
          </p:cNvSpPr>
          <p:nvPr>
            <p:ph type="ctrTitle" hasCustomPrompt="1"/>
          </p:nvPr>
        </p:nvSpPr>
        <p:spPr>
          <a:xfrm>
            <a:off x="695325" y="2032426"/>
            <a:ext cx="10801349" cy="2306637"/>
          </a:xfrm>
          <a:ln w="50800">
            <a:noFill/>
          </a:ln>
        </p:spPr>
        <p:txBody>
          <a:bodyPr lIns="0" tIns="0" rIns="0" bIns="0" anchor="ctr"/>
          <a:lstStyle>
            <a:lvl1pPr algn="ctr"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Avslutande text</a:t>
            </a:r>
            <a:endParaRPr lang="sv-SE" dirty="0"/>
          </a:p>
        </p:txBody>
      </p:sp>
      <p:grpSp>
        <p:nvGrpSpPr>
          <p:cNvPr id="2" name="Logotyp" title="Region Dalarnas logotyp"/>
          <p:cNvGrpSpPr>
            <a:grpSpLocks noChangeAspect="1"/>
          </p:cNvGrpSpPr>
          <p:nvPr userDrawn="1"/>
        </p:nvGrpSpPr>
        <p:grpSpPr>
          <a:xfrm>
            <a:off x="4914611" y="5408725"/>
            <a:ext cx="2362778" cy="900000"/>
            <a:chOff x="-2576825" y="3432175"/>
            <a:chExt cx="1679575" cy="639763"/>
          </a:xfrm>
          <a:solidFill>
            <a:schemeClr val="bg1"/>
          </a:solidFill>
        </p:grpSpPr>
        <p:sp>
          <p:nvSpPr>
            <p:cNvPr id="3" name="Freeform 5" title="Region Dalarnas logotyp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" name="Freeform 6" title="Region Dalarnas logotyp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" name="Rectangle 7" title="Region Dalarnas logotyp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Freeform 8" title="Region Dalarnas logotyp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" name="Freeform 9" title="Region Dalarnas logotyp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Freeform 10" title="Region Dalarnas logotyp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Freeform 11" title="Region Dalarnas logotyp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12" title="Region Dalarnas logotyp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13" title="Region Dalarnas logotyp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14" title="Region Dalarnas logotyp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15" title="Region Dalarnas logotyp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16" title="Region Dalarnas logotyp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17" title="Region Dalarnas logotyp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18" title="Region Dalarnas logotyp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9905315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FFDDE2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95324" y="728664"/>
            <a:ext cx="6480000" cy="755650"/>
          </a:xfrm>
        </p:spPr>
        <p:txBody>
          <a:bodyPr lIns="0" tIns="0" rIns="0" bIns="0" anchor="t">
            <a:noAutofit/>
          </a:bodyPr>
          <a:lstStyle>
            <a:lvl1pPr>
              <a:defRPr sz="32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underrubrik"/>
          <p:cNvSpPr>
            <a:spLocks noGrp="1"/>
          </p:cNvSpPr>
          <p:nvPr>
            <p:ph type="body" idx="1" hasCustomPrompt="1"/>
          </p:nvPr>
        </p:nvSpPr>
        <p:spPr>
          <a:xfrm>
            <a:off x="695324" y="2076337"/>
            <a:ext cx="6480000" cy="4249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Innehåll</a:t>
            </a:r>
          </a:p>
        </p:txBody>
      </p:sp>
      <p:sp>
        <p:nvSpPr>
          <p:cNvPr id="30" name="Platshållare för text"/>
          <p:cNvSpPr>
            <a:spLocks noGrp="1"/>
          </p:cNvSpPr>
          <p:nvPr>
            <p:ph type="body" sz="quarter" idx="15" hasCustomPrompt="1"/>
          </p:nvPr>
        </p:nvSpPr>
        <p:spPr>
          <a:xfrm>
            <a:off x="695324" y="2578058"/>
            <a:ext cx="6480000" cy="3730667"/>
          </a:xfrm>
        </p:spPr>
        <p:txBody>
          <a:bodyPr lIns="0" tIns="0" rIns="0" bIns="0">
            <a:noAutofit/>
          </a:bodyPr>
          <a:lstStyle>
            <a:lvl1pPr marL="342900" indent="-342900">
              <a:buClr>
                <a:srgbClr val="DB3747"/>
              </a:buClr>
              <a:buSzPct val="130000"/>
              <a:buFont typeface="Arial Black" panose="020B0A04020102020204" pitchFamily="34" charset="0"/>
              <a:buChar char="›"/>
              <a:defRPr sz="2000" baseline="0"/>
            </a:lvl1pPr>
          </a:lstStyle>
          <a:p>
            <a:pPr lvl="0"/>
            <a:r>
              <a:rPr lang="sv-SE" dirty="0" smtClean="0"/>
              <a:t>Innehåll</a:t>
            </a:r>
          </a:p>
          <a:p>
            <a:pPr lvl="0"/>
            <a:r>
              <a:rPr lang="sv-SE" dirty="0" smtClean="0"/>
              <a:t>För</a:t>
            </a:r>
          </a:p>
          <a:p>
            <a:pPr lvl="0"/>
            <a:r>
              <a:rPr lang="sv-SE" dirty="0" smtClean="0"/>
              <a:t>avsnittet</a:t>
            </a:r>
            <a:endParaRPr lang="sv-SE" dirty="0"/>
          </a:p>
        </p:txBody>
      </p:sp>
      <p:sp>
        <p:nvSpPr>
          <p:cNvPr id="23" name="Platshållare för bild" title="Fotobeskrivning"/>
          <p:cNvSpPr>
            <a:spLocks noGrp="1"/>
          </p:cNvSpPr>
          <p:nvPr>
            <p:ph type="pic" sz="quarter" idx="13"/>
          </p:nvPr>
        </p:nvSpPr>
        <p:spPr>
          <a:xfrm>
            <a:off x="7535862" y="0"/>
            <a:ext cx="4656137" cy="6858000"/>
          </a:xfrm>
        </p:spPr>
        <p:txBody>
          <a:bodyPr lIns="0" tIns="0" rIns="0" bIns="0"/>
          <a:lstStyle/>
          <a:p>
            <a:endParaRPr lang="sv-SE" dirty="0"/>
          </a:p>
        </p:txBody>
      </p:sp>
      <p:grpSp>
        <p:nvGrpSpPr>
          <p:cNvPr id="22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chemeClr val="bg1"/>
          </a:solidFill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21" name="Sidnummer"/>
          <p:cNvSpPr txBox="1"/>
          <p:nvPr userDrawn="1"/>
        </p:nvSpPr>
        <p:spPr>
          <a:xfrm>
            <a:off x="11496675" y="6434688"/>
            <a:ext cx="695325" cy="2506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D9149A3-2741-43AA-8DF0-D3D0AF0ABFD1}" type="slidenum">
              <a:rPr lang="sv-SE" sz="1050" b="1" smtClean="0">
                <a:solidFill>
                  <a:schemeClr val="tx1">
                    <a:alpha val="60000"/>
                  </a:schemeClr>
                </a:solidFill>
              </a:rPr>
              <a:pPr algn="ctr"/>
              <a:t>‹#›</a:t>
            </a:fld>
            <a:endParaRPr lang="sv-SE" sz="105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438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  <p:extLst mod="1">
    <p:ext uri="{DCECCB84-F9BA-43D5-87BE-67443E8EF086}">
      <p15:sldGuideLst xmlns:p15="http://schemas.microsoft.com/office/powerpoint/2012/main">
        <p15:guide id="5" pos="4747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95325" y="728663"/>
            <a:ext cx="6480000" cy="755650"/>
          </a:xfrm>
        </p:spPr>
        <p:txBody>
          <a:bodyPr lIns="0" tIns="0" rIns="0" bIns="0" anchor="t">
            <a:normAutofit/>
          </a:bodyPr>
          <a:lstStyle>
            <a:lvl1pPr>
              <a:defRPr sz="32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"/>
          <p:cNvSpPr>
            <a:spLocks noGrp="1"/>
          </p:cNvSpPr>
          <p:nvPr>
            <p:ph sz="half" idx="1"/>
          </p:nvPr>
        </p:nvSpPr>
        <p:spPr>
          <a:xfrm>
            <a:off x="695325" y="1484312"/>
            <a:ext cx="6480000" cy="48244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30000"/>
              <a:defRPr sz="2400"/>
            </a:lvl1pPr>
            <a:lvl2pPr>
              <a:buClr>
                <a:schemeClr val="accent1"/>
              </a:buClr>
              <a:buSzPct val="130000"/>
              <a:defRPr/>
            </a:lvl2pPr>
            <a:lvl3pPr>
              <a:buClr>
                <a:schemeClr val="accent1"/>
              </a:buClr>
              <a:buSzPct val="130000"/>
              <a:defRPr/>
            </a:lvl3pPr>
            <a:lvl4pPr>
              <a:buClr>
                <a:schemeClr val="accent1"/>
              </a:buClr>
              <a:buSzPct val="130000"/>
              <a:defRPr/>
            </a:lvl4pPr>
            <a:lvl5pPr>
              <a:buClr>
                <a:schemeClr val="accent1"/>
              </a:buClr>
              <a:buSzPct val="130000"/>
              <a:defRPr/>
            </a:lvl5pPr>
          </a:lstStyle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bild" title="Fotobeskrivning"/>
          <p:cNvSpPr>
            <a:spLocks noGrp="1"/>
          </p:cNvSpPr>
          <p:nvPr>
            <p:ph type="pic" sz="quarter" idx="12"/>
          </p:nvPr>
        </p:nvSpPr>
        <p:spPr>
          <a:xfrm>
            <a:off x="7535862" y="1"/>
            <a:ext cx="4656137" cy="6858000"/>
          </a:xfrm>
        </p:spPr>
        <p:txBody>
          <a:bodyPr tIns="0" rIns="0" bIns="0"/>
          <a:lstStyle/>
          <a:p>
            <a:endParaRPr lang="sv-SE"/>
          </a:p>
        </p:txBody>
      </p:sp>
      <p:sp>
        <p:nvSpPr>
          <p:cNvPr id="22" name="Pil"/>
          <p:cNvSpPr>
            <a:spLocks noChangeAspect="1"/>
          </p:cNvSpPr>
          <p:nvPr userDrawn="1"/>
        </p:nvSpPr>
        <p:spPr bwMode="auto">
          <a:xfrm>
            <a:off x="326192" y="306038"/>
            <a:ext cx="104033" cy="180000"/>
          </a:xfrm>
          <a:custGeom>
            <a:avLst/>
            <a:gdLst>
              <a:gd name="T0" fmla="*/ 2328 w 2328"/>
              <a:gd name="T1" fmla="*/ 1996 h 3992"/>
              <a:gd name="T2" fmla="*/ 2288 w 2328"/>
              <a:gd name="T3" fmla="*/ 2088 h 3992"/>
              <a:gd name="T4" fmla="*/ 424 w 2328"/>
              <a:gd name="T5" fmla="*/ 3952 h 3992"/>
              <a:gd name="T6" fmla="*/ 332 w 2328"/>
              <a:gd name="T7" fmla="*/ 3992 h 3992"/>
              <a:gd name="T8" fmla="*/ 240 w 2328"/>
              <a:gd name="T9" fmla="*/ 3952 h 3992"/>
              <a:gd name="T10" fmla="*/ 40 w 2328"/>
              <a:gd name="T11" fmla="*/ 3752 h 3992"/>
              <a:gd name="T12" fmla="*/ 0 w 2328"/>
              <a:gd name="T13" fmla="*/ 3660 h 3992"/>
              <a:gd name="T14" fmla="*/ 40 w 2328"/>
              <a:gd name="T15" fmla="*/ 3568 h 3992"/>
              <a:gd name="T16" fmla="*/ 1612 w 2328"/>
              <a:gd name="T17" fmla="*/ 1996 h 3992"/>
              <a:gd name="T18" fmla="*/ 40 w 2328"/>
              <a:gd name="T19" fmla="*/ 424 h 3992"/>
              <a:gd name="T20" fmla="*/ 0 w 2328"/>
              <a:gd name="T21" fmla="*/ 332 h 3992"/>
              <a:gd name="T22" fmla="*/ 40 w 2328"/>
              <a:gd name="T23" fmla="*/ 240 h 3992"/>
              <a:gd name="T24" fmla="*/ 240 w 2328"/>
              <a:gd name="T25" fmla="*/ 40 h 3992"/>
              <a:gd name="T26" fmla="*/ 332 w 2328"/>
              <a:gd name="T27" fmla="*/ 0 h 3992"/>
              <a:gd name="T28" fmla="*/ 424 w 2328"/>
              <a:gd name="T29" fmla="*/ 40 h 3992"/>
              <a:gd name="T30" fmla="*/ 2288 w 2328"/>
              <a:gd name="T31" fmla="*/ 1904 h 3992"/>
              <a:gd name="T32" fmla="*/ 2328 w 2328"/>
              <a:gd name="T33" fmla="*/ 1996 h 3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28" h="3992">
                <a:moveTo>
                  <a:pt x="2328" y="1996"/>
                </a:moveTo>
                <a:cubicBezTo>
                  <a:pt x="2328" y="2031"/>
                  <a:pt x="2315" y="2061"/>
                  <a:pt x="2288" y="2088"/>
                </a:cubicBezTo>
                <a:cubicBezTo>
                  <a:pt x="424" y="3952"/>
                  <a:pt x="424" y="3952"/>
                  <a:pt x="424" y="3952"/>
                </a:cubicBezTo>
                <a:cubicBezTo>
                  <a:pt x="397" y="3979"/>
                  <a:pt x="367" y="3992"/>
                  <a:pt x="332" y="3992"/>
                </a:cubicBezTo>
                <a:cubicBezTo>
                  <a:pt x="297" y="3992"/>
                  <a:pt x="267" y="3979"/>
                  <a:pt x="240" y="3952"/>
                </a:cubicBezTo>
                <a:cubicBezTo>
                  <a:pt x="40" y="3752"/>
                  <a:pt x="40" y="3752"/>
                  <a:pt x="40" y="3752"/>
                </a:cubicBezTo>
                <a:cubicBezTo>
                  <a:pt x="13" y="3725"/>
                  <a:pt x="0" y="3695"/>
                  <a:pt x="0" y="3660"/>
                </a:cubicBezTo>
                <a:cubicBezTo>
                  <a:pt x="0" y="3625"/>
                  <a:pt x="13" y="3595"/>
                  <a:pt x="40" y="3568"/>
                </a:cubicBezTo>
                <a:cubicBezTo>
                  <a:pt x="1612" y="1996"/>
                  <a:pt x="1612" y="1996"/>
                  <a:pt x="1612" y="1996"/>
                </a:cubicBezTo>
                <a:cubicBezTo>
                  <a:pt x="40" y="424"/>
                  <a:pt x="40" y="424"/>
                  <a:pt x="40" y="424"/>
                </a:cubicBezTo>
                <a:cubicBezTo>
                  <a:pt x="13" y="397"/>
                  <a:pt x="0" y="367"/>
                  <a:pt x="0" y="332"/>
                </a:cubicBezTo>
                <a:cubicBezTo>
                  <a:pt x="0" y="297"/>
                  <a:pt x="13" y="267"/>
                  <a:pt x="40" y="240"/>
                </a:cubicBezTo>
                <a:cubicBezTo>
                  <a:pt x="240" y="40"/>
                  <a:pt x="240" y="40"/>
                  <a:pt x="240" y="40"/>
                </a:cubicBezTo>
                <a:cubicBezTo>
                  <a:pt x="267" y="13"/>
                  <a:pt x="297" y="0"/>
                  <a:pt x="332" y="0"/>
                </a:cubicBezTo>
                <a:cubicBezTo>
                  <a:pt x="367" y="0"/>
                  <a:pt x="397" y="13"/>
                  <a:pt x="424" y="40"/>
                </a:cubicBezTo>
                <a:cubicBezTo>
                  <a:pt x="2288" y="1904"/>
                  <a:pt x="2288" y="1904"/>
                  <a:pt x="2288" y="1904"/>
                </a:cubicBezTo>
                <a:cubicBezTo>
                  <a:pt x="2315" y="1931"/>
                  <a:pt x="2328" y="1961"/>
                  <a:pt x="2328" y="1996"/>
                </a:cubicBezTo>
                <a:close/>
              </a:path>
            </a:pathLst>
          </a:custGeom>
          <a:solidFill>
            <a:srgbClr val="DB3747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sp>
        <p:nvSpPr>
          <p:cNvPr id="39" name="Platshållare för sidfot"/>
          <p:cNvSpPr>
            <a:spLocks noGrp="1"/>
          </p:cNvSpPr>
          <p:nvPr>
            <p:ph type="ftr" sz="quarter" idx="11"/>
          </p:nvPr>
        </p:nvSpPr>
        <p:spPr>
          <a:xfrm>
            <a:off x="695325" y="278514"/>
            <a:ext cx="6497955" cy="253114"/>
          </a:xfrm>
          <a:prstGeom prst="rect">
            <a:avLst/>
          </a:prstGeom>
        </p:spPr>
        <p:txBody>
          <a:bodyPr wrap="none" lIns="0" anchor="t"/>
          <a:lstStyle>
            <a:lvl1pPr algn="l">
              <a:defRPr sz="1050" b="1"/>
            </a:lvl1pPr>
          </a:lstStyle>
          <a:p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TITEL PÅ PRESENTATION 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dirty="0" smtClean="0">
                <a:solidFill>
                  <a:srgbClr val="DB3747"/>
                </a:solidFill>
              </a:rPr>
              <a:t>RUBIK FÖR DETTA KAPITEL</a:t>
            </a:r>
            <a:endParaRPr lang="sv-SE" dirty="0">
              <a:solidFill>
                <a:srgbClr val="DB3747"/>
              </a:solidFill>
            </a:endParaRPr>
          </a:p>
        </p:txBody>
      </p:sp>
      <p:sp>
        <p:nvSpPr>
          <p:cNvPr id="2" name="Sidnummer"/>
          <p:cNvSpPr txBox="1"/>
          <p:nvPr userDrawn="1"/>
        </p:nvSpPr>
        <p:spPr>
          <a:xfrm>
            <a:off x="11496675" y="6434688"/>
            <a:ext cx="695325" cy="2506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D9149A3-2741-43AA-8DF0-D3D0AF0ABFD1}" type="slidenum">
              <a:rPr lang="sv-SE" sz="1050" b="1" smtClean="0">
                <a:solidFill>
                  <a:schemeClr val="tx1">
                    <a:alpha val="60000"/>
                  </a:schemeClr>
                </a:solidFill>
              </a:rPr>
              <a:pPr algn="ctr"/>
              <a:t>‹#›</a:t>
            </a:fld>
            <a:endParaRPr lang="sv-SE" sz="105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329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orient="horz" pos="935">
          <p15:clr>
            <a:srgbClr val="FBAE40"/>
          </p15:clr>
        </p15:guide>
        <p15:guide id="6" pos="474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50" cy="755650"/>
          </a:xfrm>
        </p:spPr>
        <p:txBody>
          <a:bodyPr lIns="0" tIns="0" rIns="0" bIns="0" anchor="t">
            <a:normAutofit/>
          </a:bodyPr>
          <a:lstStyle>
            <a:lvl1pPr>
              <a:defRPr sz="32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"/>
          <p:cNvSpPr>
            <a:spLocks noGrp="1"/>
          </p:cNvSpPr>
          <p:nvPr>
            <p:ph idx="1"/>
          </p:nvPr>
        </p:nvSpPr>
        <p:spPr>
          <a:xfrm>
            <a:off x="695325" y="1484313"/>
            <a:ext cx="10801350" cy="4824411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20000"/>
              <a:defRPr sz="2400"/>
            </a:lvl1pPr>
            <a:lvl2pPr>
              <a:buClr>
                <a:schemeClr val="accent1"/>
              </a:buClr>
              <a:buSzPct val="120000"/>
              <a:defRPr/>
            </a:lvl2pPr>
            <a:lvl3pPr>
              <a:buClr>
                <a:schemeClr val="accent1"/>
              </a:buClr>
              <a:buSzPct val="120000"/>
              <a:defRPr/>
            </a:lvl3pPr>
            <a:lvl4pPr>
              <a:buClr>
                <a:schemeClr val="accent1"/>
              </a:buClr>
              <a:buSzPct val="120000"/>
              <a:defRPr/>
            </a:lvl4pPr>
            <a:lvl5pPr>
              <a:buClr>
                <a:schemeClr val="accent1"/>
              </a:buClr>
              <a:buSzPct val="120000"/>
              <a:defRPr/>
            </a:lvl5pPr>
          </a:lstStyle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27" name="Pil"/>
          <p:cNvSpPr>
            <a:spLocks noChangeAspect="1"/>
          </p:cNvSpPr>
          <p:nvPr userDrawn="1"/>
        </p:nvSpPr>
        <p:spPr bwMode="auto">
          <a:xfrm>
            <a:off x="326192" y="306038"/>
            <a:ext cx="104033" cy="180000"/>
          </a:xfrm>
          <a:custGeom>
            <a:avLst/>
            <a:gdLst>
              <a:gd name="T0" fmla="*/ 2328 w 2328"/>
              <a:gd name="T1" fmla="*/ 1996 h 3992"/>
              <a:gd name="T2" fmla="*/ 2288 w 2328"/>
              <a:gd name="T3" fmla="*/ 2088 h 3992"/>
              <a:gd name="T4" fmla="*/ 424 w 2328"/>
              <a:gd name="T5" fmla="*/ 3952 h 3992"/>
              <a:gd name="T6" fmla="*/ 332 w 2328"/>
              <a:gd name="T7" fmla="*/ 3992 h 3992"/>
              <a:gd name="T8" fmla="*/ 240 w 2328"/>
              <a:gd name="T9" fmla="*/ 3952 h 3992"/>
              <a:gd name="T10" fmla="*/ 40 w 2328"/>
              <a:gd name="T11" fmla="*/ 3752 h 3992"/>
              <a:gd name="T12" fmla="*/ 0 w 2328"/>
              <a:gd name="T13" fmla="*/ 3660 h 3992"/>
              <a:gd name="T14" fmla="*/ 40 w 2328"/>
              <a:gd name="T15" fmla="*/ 3568 h 3992"/>
              <a:gd name="T16" fmla="*/ 1612 w 2328"/>
              <a:gd name="T17" fmla="*/ 1996 h 3992"/>
              <a:gd name="T18" fmla="*/ 40 w 2328"/>
              <a:gd name="T19" fmla="*/ 424 h 3992"/>
              <a:gd name="T20" fmla="*/ 0 w 2328"/>
              <a:gd name="T21" fmla="*/ 332 h 3992"/>
              <a:gd name="T22" fmla="*/ 40 w 2328"/>
              <a:gd name="T23" fmla="*/ 240 h 3992"/>
              <a:gd name="T24" fmla="*/ 240 w 2328"/>
              <a:gd name="T25" fmla="*/ 40 h 3992"/>
              <a:gd name="T26" fmla="*/ 332 w 2328"/>
              <a:gd name="T27" fmla="*/ 0 h 3992"/>
              <a:gd name="T28" fmla="*/ 424 w 2328"/>
              <a:gd name="T29" fmla="*/ 40 h 3992"/>
              <a:gd name="T30" fmla="*/ 2288 w 2328"/>
              <a:gd name="T31" fmla="*/ 1904 h 3992"/>
              <a:gd name="T32" fmla="*/ 2328 w 2328"/>
              <a:gd name="T33" fmla="*/ 1996 h 3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28" h="3992">
                <a:moveTo>
                  <a:pt x="2328" y="1996"/>
                </a:moveTo>
                <a:cubicBezTo>
                  <a:pt x="2328" y="2031"/>
                  <a:pt x="2315" y="2061"/>
                  <a:pt x="2288" y="2088"/>
                </a:cubicBezTo>
                <a:cubicBezTo>
                  <a:pt x="424" y="3952"/>
                  <a:pt x="424" y="3952"/>
                  <a:pt x="424" y="3952"/>
                </a:cubicBezTo>
                <a:cubicBezTo>
                  <a:pt x="397" y="3979"/>
                  <a:pt x="367" y="3992"/>
                  <a:pt x="332" y="3992"/>
                </a:cubicBezTo>
                <a:cubicBezTo>
                  <a:pt x="297" y="3992"/>
                  <a:pt x="267" y="3979"/>
                  <a:pt x="240" y="3952"/>
                </a:cubicBezTo>
                <a:cubicBezTo>
                  <a:pt x="40" y="3752"/>
                  <a:pt x="40" y="3752"/>
                  <a:pt x="40" y="3752"/>
                </a:cubicBezTo>
                <a:cubicBezTo>
                  <a:pt x="13" y="3725"/>
                  <a:pt x="0" y="3695"/>
                  <a:pt x="0" y="3660"/>
                </a:cubicBezTo>
                <a:cubicBezTo>
                  <a:pt x="0" y="3625"/>
                  <a:pt x="13" y="3595"/>
                  <a:pt x="40" y="3568"/>
                </a:cubicBezTo>
                <a:cubicBezTo>
                  <a:pt x="1612" y="1996"/>
                  <a:pt x="1612" y="1996"/>
                  <a:pt x="1612" y="1996"/>
                </a:cubicBezTo>
                <a:cubicBezTo>
                  <a:pt x="40" y="424"/>
                  <a:pt x="40" y="424"/>
                  <a:pt x="40" y="424"/>
                </a:cubicBezTo>
                <a:cubicBezTo>
                  <a:pt x="13" y="397"/>
                  <a:pt x="0" y="367"/>
                  <a:pt x="0" y="332"/>
                </a:cubicBezTo>
                <a:cubicBezTo>
                  <a:pt x="0" y="297"/>
                  <a:pt x="13" y="267"/>
                  <a:pt x="40" y="240"/>
                </a:cubicBezTo>
                <a:cubicBezTo>
                  <a:pt x="240" y="40"/>
                  <a:pt x="240" y="40"/>
                  <a:pt x="240" y="40"/>
                </a:cubicBezTo>
                <a:cubicBezTo>
                  <a:pt x="267" y="13"/>
                  <a:pt x="297" y="0"/>
                  <a:pt x="332" y="0"/>
                </a:cubicBezTo>
                <a:cubicBezTo>
                  <a:pt x="367" y="0"/>
                  <a:pt x="397" y="13"/>
                  <a:pt x="424" y="40"/>
                </a:cubicBezTo>
                <a:cubicBezTo>
                  <a:pt x="2288" y="1904"/>
                  <a:pt x="2288" y="1904"/>
                  <a:pt x="2288" y="1904"/>
                </a:cubicBezTo>
                <a:cubicBezTo>
                  <a:pt x="2315" y="1931"/>
                  <a:pt x="2328" y="1961"/>
                  <a:pt x="2328" y="1996"/>
                </a:cubicBezTo>
                <a:close/>
              </a:path>
            </a:pathLst>
          </a:custGeom>
          <a:solidFill>
            <a:srgbClr val="DB3747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grpSp>
        <p:nvGrpSpPr>
          <p:cNvPr id="30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rgbClr val="DB3747"/>
          </a:solidFill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45" name="Platshållare för sidfot"/>
          <p:cNvSpPr>
            <a:spLocks noGrp="1"/>
          </p:cNvSpPr>
          <p:nvPr>
            <p:ph type="ftr" sz="quarter" idx="11"/>
          </p:nvPr>
        </p:nvSpPr>
        <p:spPr>
          <a:xfrm>
            <a:off x="695325" y="278514"/>
            <a:ext cx="9490210" cy="253114"/>
          </a:xfrm>
          <a:prstGeom prst="rect">
            <a:avLst/>
          </a:prstGeom>
        </p:spPr>
        <p:txBody>
          <a:bodyPr wrap="none" lIns="0" anchor="t"/>
          <a:lstStyle>
            <a:lvl1pPr algn="l">
              <a:defRPr sz="1050" b="1"/>
            </a:lvl1pPr>
          </a:lstStyle>
          <a:p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TITEL PÅ PRESENTATION 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dirty="0" smtClean="0">
                <a:solidFill>
                  <a:srgbClr val="DB3747"/>
                </a:solidFill>
              </a:rPr>
              <a:t>RUBRIK FÖR DETTA KAPITEL</a:t>
            </a:r>
            <a:endParaRPr lang="sv-SE" dirty="0">
              <a:solidFill>
                <a:srgbClr val="DB3747"/>
              </a:solidFill>
            </a:endParaRPr>
          </a:p>
        </p:txBody>
      </p:sp>
      <p:sp>
        <p:nvSpPr>
          <p:cNvPr id="21" name="Sidnummer"/>
          <p:cNvSpPr txBox="1"/>
          <p:nvPr userDrawn="1"/>
        </p:nvSpPr>
        <p:spPr>
          <a:xfrm>
            <a:off x="11496675" y="6434688"/>
            <a:ext cx="695325" cy="2506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D9149A3-2741-43AA-8DF0-D3D0AF0ABFD1}" type="slidenum">
              <a:rPr lang="sv-SE" sz="1050" b="1" smtClean="0">
                <a:solidFill>
                  <a:schemeClr val="tx1">
                    <a:alpha val="60000"/>
                  </a:schemeClr>
                </a:solidFill>
              </a:rPr>
              <a:pPr algn="ctr"/>
              <a:t>‹#›</a:t>
            </a:fld>
            <a:endParaRPr lang="sv-SE" sz="105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629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50" cy="755650"/>
          </a:xfrm>
        </p:spPr>
        <p:txBody>
          <a:bodyPr lIns="0" tIns="0" rIns="0" bIns="0" anchor="t">
            <a:normAutofit/>
          </a:bodyPr>
          <a:lstStyle>
            <a:lvl1pPr>
              <a:defRPr sz="32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"/>
          <p:cNvSpPr>
            <a:spLocks noGrp="1"/>
          </p:cNvSpPr>
          <p:nvPr>
            <p:ph sz="half" idx="1"/>
          </p:nvPr>
        </p:nvSpPr>
        <p:spPr>
          <a:xfrm>
            <a:off x="695325" y="1484311"/>
            <a:ext cx="5220000" cy="48244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30000"/>
              <a:defRPr sz="2400"/>
            </a:lvl1pPr>
            <a:lvl2pPr>
              <a:buClr>
                <a:schemeClr val="accent1"/>
              </a:buClr>
              <a:buSzPct val="130000"/>
              <a:defRPr/>
            </a:lvl2pPr>
            <a:lvl3pPr>
              <a:buClr>
                <a:schemeClr val="accent1"/>
              </a:buClr>
              <a:buSzPct val="130000"/>
              <a:defRPr/>
            </a:lvl3pPr>
            <a:lvl4pPr>
              <a:buClr>
                <a:schemeClr val="accent1"/>
              </a:buClr>
              <a:buSzPct val="130000"/>
              <a:defRPr/>
            </a:lvl4pPr>
            <a:lvl5pPr>
              <a:buClr>
                <a:schemeClr val="accent1"/>
              </a:buClr>
              <a:buSzPct val="130000"/>
              <a:defRPr/>
            </a:lvl5pPr>
          </a:lstStyle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"/>
          <p:cNvSpPr>
            <a:spLocks noGrp="1"/>
          </p:cNvSpPr>
          <p:nvPr>
            <p:ph sz="half" idx="2"/>
          </p:nvPr>
        </p:nvSpPr>
        <p:spPr>
          <a:xfrm>
            <a:off x="6276675" y="1484313"/>
            <a:ext cx="5220000" cy="482441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30000"/>
              <a:defRPr sz="2400"/>
            </a:lvl1pPr>
            <a:lvl2pPr>
              <a:buClr>
                <a:schemeClr val="accent1"/>
              </a:buClr>
              <a:buSzPct val="130000"/>
              <a:defRPr/>
            </a:lvl2pPr>
            <a:lvl3pPr>
              <a:buClr>
                <a:schemeClr val="accent1"/>
              </a:buClr>
              <a:buSzPct val="130000"/>
              <a:defRPr/>
            </a:lvl3pPr>
            <a:lvl4pPr>
              <a:buClr>
                <a:schemeClr val="accent1"/>
              </a:buClr>
              <a:buSzPct val="130000"/>
              <a:defRPr/>
            </a:lvl4pPr>
            <a:lvl5pPr>
              <a:buClr>
                <a:schemeClr val="accent1"/>
              </a:buClr>
              <a:buSzPct val="130000"/>
              <a:defRPr/>
            </a:lvl5pPr>
          </a:lstStyle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22" name="Pil"/>
          <p:cNvSpPr>
            <a:spLocks noChangeAspect="1"/>
          </p:cNvSpPr>
          <p:nvPr userDrawn="1"/>
        </p:nvSpPr>
        <p:spPr bwMode="auto">
          <a:xfrm>
            <a:off x="326192" y="306038"/>
            <a:ext cx="104033" cy="180000"/>
          </a:xfrm>
          <a:custGeom>
            <a:avLst/>
            <a:gdLst>
              <a:gd name="T0" fmla="*/ 2328 w 2328"/>
              <a:gd name="T1" fmla="*/ 1996 h 3992"/>
              <a:gd name="T2" fmla="*/ 2288 w 2328"/>
              <a:gd name="T3" fmla="*/ 2088 h 3992"/>
              <a:gd name="T4" fmla="*/ 424 w 2328"/>
              <a:gd name="T5" fmla="*/ 3952 h 3992"/>
              <a:gd name="T6" fmla="*/ 332 w 2328"/>
              <a:gd name="T7" fmla="*/ 3992 h 3992"/>
              <a:gd name="T8" fmla="*/ 240 w 2328"/>
              <a:gd name="T9" fmla="*/ 3952 h 3992"/>
              <a:gd name="T10" fmla="*/ 40 w 2328"/>
              <a:gd name="T11" fmla="*/ 3752 h 3992"/>
              <a:gd name="T12" fmla="*/ 0 w 2328"/>
              <a:gd name="T13" fmla="*/ 3660 h 3992"/>
              <a:gd name="T14" fmla="*/ 40 w 2328"/>
              <a:gd name="T15" fmla="*/ 3568 h 3992"/>
              <a:gd name="T16" fmla="*/ 1612 w 2328"/>
              <a:gd name="T17" fmla="*/ 1996 h 3992"/>
              <a:gd name="T18" fmla="*/ 40 w 2328"/>
              <a:gd name="T19" fmla="*/ 424 h 3992"/>
              <a:gd name="T20" fmla="*/ 0 w 2328"/>
              <a:gd name="T21" fmla="*/ 332 h 3992"/>
              <a:gd name="T22" fmla="*/ 40 w 2328"/>
              <a:gd name="T23" fmla="*/ 240 h 3992"/>
              <a:gd name="T24" fmla="*/ 240 w 2328"/>
              <a:gd name="T25" fmla="*/ 40 h 3992"/>
              <a:gd name="T26" fmla="*/ 332 w 2328"/>
              <a:gd name="T27" fmla="*/ 0 h 3992"/>
              <a:gd name="T28" fmla="*/ 424 w 2328"/>
              <a:gd name="T29" fmla="*/ 40 h 3992"/>
              <a:gd name="T30" fmla="*/ 2288 w 2328"/>
              <a:gd name="T31" fmla="*/ 1904 h 3992"/>
              <a:gd name="T32" fmla="*/ 2328 w 2328"/>
              <a:gd name="T33" fmla="*/ 1996 h 3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28" h="3992">
                <a:moveTo>
                  <a:pt x="2328" y="1996"/>
                </a:moveTo>
                <a:cubicBezTo>
                  <a:pt x="2328" y="2031"/>
                  <a:pt x="2315" y="2061"/>
                  <a:pt x="2288" y="2088"/>
                </a:cubicBezTo>
                <a:cubicBezTo>
                  <a:pt x="424" y="3952"/>
                  <a:pt x="424" y="3952"/>
                  <a:pt x="424" y="3952"/>
                </a:cubicBezTo>
                <a:cubicBezTo>
                  <a:pt x="397" y="3979"/>
                  <a:pt x="367" y="3992"/>
                  <a:pt x="332" y="3992"/>
                </a:cubicBezTo>
                <a:cubicBezTo>
                  <a:pt x="297" y="3992"/>
                  <a:pt x="267" y="3979"/>
                  <a:pt x="240" y="3952"/>
                </a:cubicBezTo>
                <a:cubicBezTo>
                  <a:pt x="40" y="3752"/>
                  <a:pt x="40" y="3752"/>
                  <a:pt x="40" y="3752"/>
                </a:cubicBezTo>
                <a:cubicBezTo>
                  <a:pt x="13" y="3725"/>
                  <a:pt x="0" y="3695"/>
                  <a:pt x="0" y="3660"/>
                </a:cubicBezTo>
                <a:cubicBezTo>
                  <a:pt x="0" y="3625"/>
                  <a:pt x="13" y="3595"/>
                  <a:pt x="40" y="3568"/>
                </a:cubicBezTo>
                <a:cubicBezTo>
                  <a:pt x="1612" y="1996"/>
                  <a:pt x="1612" y="1996"/>
                  <a:pt x="1612" y="1996"/>
                </a:cubicBezTo>
                <a:cubicBezTo>
                  <a:pt x="40" y="424"/>
                  <a:pt x="40" y="424"/>
                  <a:pt x="40" y="424"/>
                </a:cubicBezTo>
                <a:cubicBezTo>
                  <a:pt x="13" y="397"/>
                  <a:pt x="0" y="367"/>
                  <a:pt x="0" y="332"/>
                </a:cubicBezTo>
                <a:cubicBezTo>
                  <a:pt x="0" y="297"/>
                  <a:pt x="13" y="267"/>
                  <a:pt x="40" y="240"/>
                </a:cubicBezTo>
                <a:cubicBezTo>
                  <a:pt x="240" y="40"/>
                  <a:pt x="240" y="40"/>
                  <a:pt x="240" y="40"/>
                </a:cubicBezTo>
                <a:cubicBezTo>
                  <a:pt x="267" y="13"/>
                  <a:pt x="297" y="0"/>
                  <a:pt x="332" y="0"/>
                </a:cubicBezTo>
                <a:cubicBezTo>
                  <a:pt x="367" y="0"/>
                  <a:pt x="397" y="13"/>
                  <a:pt x="424" y="40"/>
                </a:cubicBezTo>
                <a:cubicBezTo>
                  <a:pt x="2288" y="1904"/>
                  <a:pt x="2288" y="1904"/>
                  <a:pt x="2288" y="1904"/>
                </a:cubicBezTo>
                <a:cubicBezTo>
                  <a:pt x="2315" y="1931"/>
                  <a:pt x="2328" y="1961"/>
                  <a:pt x="2328" y="1996"/>
                </a:cubicBezTo>
                <a:close/>
              </a:path>
            </a:pathLst>
          </a:custGeom>
          <a:solidFill>
            <a:srgbClr val="DB3747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grpSp>
        <p:nvGrpSpPr>
          <p:cNvPr id="23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rgbClr val="DB3747"/>
          </a:solidFill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38" name="Platshållare för sidfot"/>
          <p:cNvSpPr>
            <a:spLocks noGrp="1"/>
          </p:cNvSpPr>
          <p:nvPr>
            <p:ph type="ftr" sz="quarter" idx="11"/>
          </p:nvPr>
        </p:nvSpPr>
        <p:spPr>
          <a:xfrm>
            <a:off x="695325" y="278514"/>
            <a:ext cx="9490210" cy="253114"/>
          </a:xfrm>
          <a:prstGeom prst="rect">
            <a:avLst/>
          </a:prstGeom>
        </p:spPr>
        <p:txBody>
          <a:bodyPr wrap="none" lIns="0" anchor="t"/>
          <a:lstStyle>
            <a:lvl1pPr algn="l">
              <a:defRPr sz="1050" b="1"/>
            </a:lvl1pPr>
          </a:lstStyle>
          <a:p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TITEL PÅ PRESENTATION 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dirty="0" smtClean="0">
                <a:solidFill>
                  <a:srgbClr val="DB3747"/>
                </a:solidFill>
              </a:rPr>
              <a:t>RUBRIK FÖR DETTA KAPITEL</a:t>
            </a:r>
            <a:endParaRPr lang="sv-SE" dirty="0">
              <a:solidFill>
                <a:srgbClr val="DB3747"/>
              </a:solidFill>
            </a:endParaRPr>
          </a:p>
        </p:txBody>
      </p:sp>
      <p:sp>
        <p:nvSpPr>
          <p:cNvPr id="39" name="Sidnummer"/>
          <p:cNvSpPr txBox="1"/>
          <p:nvPr userDrawn="1"/>
        </p:nvSpPr>
        <p:spPr>
          <a:xfrm>
            <a:off x="11496675" y="6434688"/>
            <a:ext cx="695325" cy="2506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D9149A3-2741-43AA-8DF0-D3D0AF0ABFD1}" type="slidenum">
              <a:rPr lang="sv-SE" sz="1050" b="1" smtClean="0">
                <a:solidFill>
                  <a:schemeClr val="tx1">
                    <a:alpha val="60000"/>
                  </a:schemeClr>
                </a:solidFill>
              </a:rPr>
              <a:pPr algn="ctr"/>
              <a:t>‹#›</a:t>
            </a:fld>
            <a:endParaRPr lang="sv-SE" sz="105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105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  <p15:guide id="5" orient="horz" pos="93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ubrik"/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50" cy="755650"/>
          </a:xfrm>
        </p:spPr>
        <p:txBody>
          <a:bodyPr lIns="0" tIns="0" rIns="0" bIns="0" anchor="t">
            <a:normAutofit/>
          </a:bodyPr>
          <a:lstStyle>
            <a:lvl1pPr>
              <a:defRPr sz="32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underrubrik"/>
          <p:cNvSpPr>
            <a:spLocks noGrp="1"/>
          </p:cNvSpPr>
          <p:nvPr>
            <p:ph type="body" idx="1"/>
          </p:nvPr>
        </p:nvSpPr>
        <p:spPr>
          <a:xfrm>
            <a:off x="695324" y="1484313"/>
            <a:ext cx="5220000" cy="82391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Redigera format för bakgrundstext</a:t>
            </a:r>
          </a:p>
        </p:txBody>
      </p:sp>
      <p:sp>
        <p:nvSpPr>
          <p:cNvPr id="4" name="Platshållare för innehåll"/>
          <p:cNvSpPr>
            <a:spLocks noGrp="1"/>
          </p:cNvSpPr>
          <p:nvPr>
            <p:ph sz="half" idx="2"/>
          </p:nvPr>
        </p:nvSpPr>
        <p:spPr>
          <a:xfrm>
            <a:off x="695325" y="2542717"/>
            <a:ext cx="5221381" cy="3766008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30000"/>
              <a:defRPr sz="2400"/>
            </a:lvl1pPr>
            <a:lvl2pPr>
              <a:buClr>
                <a:schemeClr val="accent1"/>
              </a:buClr>
              <a:buSzPct val="130000"/>
              <a:defRPr/>
            </a:lvl2pPr>
            <a:lvl3pPr>
              <a:buClr>
                <a:schemeClr val="accent1"/>
              </a:buClr>
              <a:buSzPct val="130000"/>
              <a:defRPr/>
            </a:lvl3pPr>
            <a:lvl4pPr>
              <a:buClr>
                <a:schemeClr val="accent1"/>
              </a:buClr>
              <a:buSzPct val="130000"/>
              <a:defRPr/>
            </a:lvl4pPr>
            <a:lvl5pPr>
              <a:buClr>
                <a:schemeClr val="accent1"/>
              </a:buClr>
              <a:buSzPct val="130000"/>
              <a:defRPr/>
            </a:lvl5pPr>
          </a:lstStyle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underrubrik"/>
          <p:cNvSpPr>
            <a:spLocks noGrp="1"/>
          </p:cNvSpPr>
          <p:nvPr>
            <p:ph type="body" sz="quarter" idx="3"/>
          </p:nvPr>
        </p:nvSpPr>
        <p:spPr>
          <a:xfrm>
            <a:off x="6276675" y="1484313"/>
            <a:ext cx="5220000" cy="82331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Redigera format för bakgrundstext</a:t>
            </a:r>
          </a:p>
        </p:txBody>
      </p:sp>
      <p:sp>
        <p:nvSpPr>
          <p:cNvPr id="6" name="Platshållare för innehåll"/>
          <p:cNvSpPr>
            <a:spLocks noGrp="1"/>
          </p:cNvSpPr>
          <p:nvPr>
            <p:ph sz="quarter" idx="4"/>
          </p:nvPr>
        </p:nvSpPr>
        <p:spPr>
          <a:xfrm>
            <a:off x="6278554" y="2541233"/>
            <a:ext cx="5218120" cy="376749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30000"/>
              <a:defRPr/>
            </a:lvl1pPr>
            <a:lvl2pPr>
              <a:buClr>
                <a:schemeClr val="accent1"/>
              </a:buClr>
              <a:buSzPct val="130000"/>
              <a:defRPr/>
            </a:lvl2pPr>
            <a:lvl3pPr>
              <a:buClr>
                <a:schemeClr val="accent1"/>
              </a:buClr>
              <a:buSzPct val="130000"/>
              <a:defRPr/>
            </a:lvl3pPr>
            <a:lvl4pPr>
              <a:buClr>
                <a:schemeClr val="accent1"/>
              </a:buClr>
              <a:buSzPct val="130000"/>
              <a:defRPr/>
            </a:lvl4pPr>
            <a:lvl5pPr>
              <a:buClr>
                <a:schemeClr val="accent1"/>
              </a:buClr>
              <a:buSzPct val="130000"/>
              <a:defRPr/>
            </a:lvl5pPr>
          </a:lstStyle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24" name="Pil"/>
          <p:cNvSpPr>
            <a:spLocks noChangeAspect="1"/>
          </p:cNvSpPr>
          <p:nvPr userDrawn="1"/>
        </p:nvSpPr>
        <p:spPr bwMode="auto">
          <a:xfrm>
            <a:off x="326192" y="306038"/>
            <a:ext cx="104033" cy="180000"/>
          </a:xfrm>
          <a:custGeom>
            <a:avLst/>
            <a:gdLst>
              <a:gd name="T0" fmla="*/ 2328 w 2328"/>
              <a:gd name="T1" fmla="*/ 1996 h 3992"/>
              <a:gd name="T2" fmla="*/ 2288 w 2328"/>
              <a:gd name="T3" fmla="*/ 2088 h 3992"/>
              <a:gd name="T4" fmla="*/ 424 w 2328"/>
              <a:gd name="T5" fmla="*/ 3952 h 3992"/>
              <a:gd name="T6" fmla="*/ 332 w 2328"/>
              <a:gd name="T7" fmla="*/ 3992 h 3992"/>
              <a:gd name="T8" fmla="*/ 240 w 2328"/>
              <a:gd name="T9" fmla="*/ 3952 h 3992"/>
              <a:gd name="T10" fmla="*/ 40 w 2328"/>
              <a:gd name="T11" fmla="*/ 3752 h 3992"/>
              <a:gd name="T12" fmla="*/ 0 w 2328"/>
              <a:gd name="T13" fmla="*/ 3660 h 3992"/>
              <a:gd name="T14" fmla="*/ 40 w 2328"/>
              <a:gd name="T15" fmla="*/ 3568 h 3992"/>
              <a:gd name="T16" fmla="*/ 1612 w 2328"/>
              <a:gd name="T17" fmla="*/ 1996 h 3992"/>
              <a:gd name="T18" fmla="*/ 40 w 2328"/>
              <a:gd name="T19" fmla="*/ 424 h 3992"/>
              <a:gd name="T20" fmla="*/ 0 w 2328"/>
              <a:gd name="T21" fmla="*/ 332 h 3992"/>
              <a:gd name="T22" fmla="*/ 40 w 2328"/>
              <a:gd name="T23" fmla="*/ 240 h 3992"/>
              <a:gd name="T24" fmla="*/ 240 w 2328"/>
              <a:gd name="T25" fmla="*/ 40 h 3992"/>
              <a:gd name="T26" fmla="*/ 332 w 2328"/>
              <a:gd name="T27" fmla="*/ 0 h 3992"/>
              <a:gd name="T28" fmla="*/ 424 w 2328"/>
              <a:gd name="T29" fmla="*/ 40 h 3992"/>
              <a:gd name="T30" fmla="*/ 2288 w 2328"/>
              <a:gd name="T31" fmla="*/ 1904 h 3992"/>
              <a:gd name="T32" fmla="*/ 2328 w 2328"/>
              <a:gd name="T33" fmla="*/ 1996 h 3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28" h="3992">
                <a:moveTo>
                  <a:pt x="2328" y="1996"/>
                </a:moveTo>
                <a:cubicBezTo>
                  <a:pt x="2328" y="2031"/>
                  <a:pt x="2315" y="2061"/>
                  <a:pt x="2288" y="2088"/>
                </a:cubicBezTo>
                <a:cubicBezTo>
                  <a:pt x="424" y="3952"/>
                  <a:pt x="424" y="3952"/>
                  <a:pt x="424" y="3952"/>
                </a:cubicBezTo>
                <a:cubicBezTo>
                  <a:pt x="397" y="3979"/>
                  <a:pt x="367" y="3992"/>
                  <a:pt x="332" y="3992"/>
                </a:cubicBezTo>
                <a:cubicBezTo>
                  <a:pt x="297" y="3992"/>
                  <a:pt x="267" y="3979"/>
                  <a:pt x="240" y="3952"/>
                </a:cubicBezTo>
                <a:cubicBezTo>
                  <a:pt x="40" y="3752"/>
                  <a:pt x="40" y="3752"/>
                  <a:pt x="40" y="3752"/>
                </a:cubicBezTo>
                <a:cubicBezTo>
                  <a:pt x="13" y="3725"/>
                  <a:pt x="0" y="3695"/>
                  <a:pt x="0" y="3660"/>
                </a:cubicBezTo>
                <a:cubicBezTo>
                  <a:pt x="0" y="3625"/>
                  <a:pt x="13" y="3595"/>
                  <a:pt x="40" y="3568"/>
                </a:cubicBezTo>
                <a:cubicBezTo>
                  <a:pt x="1612" y="1996"/>
                  <a:pt x="1612" y="1996"/>
                  <a:pt x="1612" y="1996"/>
                </a:cubicBezTo>
                <a:cubicBezTo>
                  <a:pt x="40" y="424"/>
                  <a:pt x="40" y="424"/>
                  <a:pt x="40" y="424"/>
                </a:cubicBezTo>
                <a:cubicBezTo>
                  <a:pt x="13" y="397"/>
                  <a:pt x="0" y="367"/>
                  <a:pt x="0" y="332"/>
                </a:cubicBezTo>
                <a:cubicBezTo>
                  <a:pt x="0" y="297"/>
                  <a:pt x="13" y="267"/>
                  <a:pt x="40" y="240"/>
                </a:cubicBezTo>
                <a:cubicBezTo>
                  <a:pt x="240" y="40"/>
                  <a:pt x="240" y="40"/>
                  <a:pt x="240" y="40"/>
                </a:cubicBezTo>
                <a:cubicBezTo>
                  <a:pt x="267" y="13"/>
                  <a:pt x="297" y="0"/>
                  <a:pt x="332" y="0"/>
                </a:cubicBezTo>
                <a:cubicBezTo>
                  <a:pt x="367" y="0"/>
                  <a:pt x="397" y="13"/>
                  <a:pt x="424" y="40"/>
                </a:cubicBezTo>
                <a:cubicBezTo>
                  <a:pt x="2288" y="1904"/>
                  <a:pt x="2288" y="1904"/>
                  <a:pt x="2288" y="1904"/>
                </a:cubicBezTo>
                <a:cubicBezTo>
                  <a:pt x="2315" y="1931"/>
                  <a:pt x="2328" y="1961"/>
                  <a:pt x="2328" y="1996"/>
                </a:cubicBezTo>
                <a:close/>
              </a:path>
            </a:pathLst>
          </a:custGeom>
          <a:solidFill>
            <a:srgbClr val="DB3747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grpSp>
        <p:nvGrpSpPr>
          <p:cNvPr id="25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rgbClr val="DB3747"/>
          </a:solidFill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42" name="Platshållare för sidfot"/>
          <p:cNvSpPr>
            <a:spLocks noGrp="1"/>
          </p:cNvSpPr>
          <p:nvPr>
            <p:ph type="ftr" sz="quarter" idx="11"/>
          </p:nvPr>
        </p:nvSpPr>
        <p:spPr>
          <a:xfrm>
            <a:off x="695325" y="278514"/>
            <a:ext cx="9490210" cy="253114"/>
          </a:xfrm>
          <a:prstGeom prst="rect">
            <a:avLst/>
          </a:prstGeom>
        </p:spPr>
        <p:txBody>
          <a:bodyPr wrap="none" lIns="0" anchor="t"/>
          <a:lstStyle>
            <a:lvl1pPr algn="l">
              <a:defRPr sz="1050" b="1"/>
            </a:lvl1pPr>
          </a:lstStyle>
          <a:p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TITEL PÅ PRESENTATION 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dirty="0" smtClean="0">
                <a:solidFill>
                  <a:srgbClr val="DB3747"/>
                </a:solidFill>
              </a:rPr>
              <a:t>RUBRIK FÖR DETTA KAPITEL</a:t>
            </a:r>
            <a:endParaRPr lang="sv-SE" dirty="0">
              <a:solidFill>
                <a:srgbClr val="DB3747"/>
              </a:solidFill>
            </a:endParaRPr>
          </a:p>
        </p:txBody>
      </p:sp>
      <p:sp>
        <p:nvSpPr>
          <p:cNvPr id="29" name="Sidnummer"/>
          <p:cNvSpPr txBox="1"/>
          <p:nvPr userDrawn="1"/>
        </p:nvSpPr>
        <p:spPr>
          <a:xfrm>
            <a:off x="11496675" y="6434688"/>
            <a:ext cx="695325" cy="2506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D9149A3-2741-43AA-8DF0-D3D0AF0ABFD1}" type="slidenum">
              <a:rPr lang="sv-SE" sz="1050" b="1" smtClean="0">
                <a:solidFill>
                  <a:schemeClr val="tx1">
                    <a:alpha val="60000"/>
                  </a:schemeClr>
                </a:solidFill>
              </a:rPr>
              <a:pPr algn="ctr"/>
              <a:t>‹#›</a:t>
            </a:fld>
            <a:endParaRPr lang="sv-SE" sz="105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86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7242" userDrawn="1">
          <p15:clr>
            <a:srgbClr val="FBAE40"/>
          </p15:clr>
        </p15:guide>
        <p15:guide id="3" orient="horz" pos="459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  <p15:guide id="5" orient="horz" pos="93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ubriksida rö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95326" y="2336495"/>
            <a:ext cx="10801349" cy="180000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grpSp>
        <p:nvGrpSpPr>
          <p:cNvPr id="18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chemeClr val="bg1"/>
          </a:solidFill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7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704052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ros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"/>
          <p:cNvSpPr>
            <a:spLocks noGrp="1"/>
          </p:cNvSpPr>
          <p:nvPr>
            <p:ph type="title"/>
          </p:nvPr>
        </p:nvSpPr>
        <p:spPr>
          <a:xfrm>
            <a:off x="695326" y="2336495"/>
            <a:ext cx="10801349" cy="180000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grpSp>
        <p:nvGrpSpPr>
          <p:cNvPr id="33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rgbClr val="DB3747"/>
          </a:solidFill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7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0796882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"/>
          <p:cNvSpPr>
            <a:spLocks noGrp="1"/>
          </p:cNvSpPr>
          <p:nvPr>
            <p:ph type="title"/>
          </p:nvPr>
        </p:nvSpPr>
        <p:spPr>
          <a:xfrm>
            <a:off x="695326" y="2336495"/>
            <a:ext cx="10801349" cy="180000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grpSp>
        <p:nvGrpSpPr>
          <p:cNvPr id="33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rgbClr val="DB3747"/>
          </a:solidFill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7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0868197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49" cy="756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 smtClean="0"/>
              <a:t>Klicka här för att ändra format 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695325" y="1892809"/>
            <a:ext cx="10801350" cy="44159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124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1" r:id="rId2"/>
    <p:sldLayoutId id="2147483690" r:id="rId3"/>
    <p:sldLayoutId id="2147483680" r:id="rId4"/>
    <p:sldLayoutId id="2147483682" r:id="rId5"/>
    <p:sldLayoutId id="2147483683" r:id="rId6"/>
    <p:sldLayoutId id="2147483684" r:id="rId7"/>
    <p:sldLayoutId id="2147483692" r:id="rId8"/>
    <p:sldLayoutId id="2147483693" r:id="rId9"/>
    <p:sldLayoutId id="2147483688" r:id="rId10"/>
    <p:sldLayoutId id="2147483696" r:id="rId11"/>
    <p:sldLayoutId id="2147483695" r:id="rId12"/>
    <p:sldLayoutId id="2147483685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974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pos="72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ancercentrum.se/samverkan/vara-uppdrag/prevention-och-tidig-upptackt/gynekologisk-cellprovskontroll/regionsamarbete-mot-livmoderhalscancer/utrotningsprojektet/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1177.se/Dalarna/hitta-vard/?st=8d88109d-c9c3-4494-accf-0731e5a9105e&amp;nearby=false&amp;s=distance&amp;g=ChIJp9hqlA_ZZ0YRkIqM3gZFAwM&amp;lat=&amp;lng=&amp;location=Dalarnas+l%C3%A4n&amp;caretype=Barnmorskemottagning&amp;q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75"/>
            <a:ext cx="12192000" cy="6858000"/>
          </a:xfrm>
        </p:spPr>
      </p:pic>
      <p:sp>
        <p:nvSpPr>
          <p:cNvPr id="3" name="Rubrik"/>
          <p:cNvSpPr>
            <a:spLocks noGrp="1"/>
          </p:cNvSpPr>
          <p:nvPr>
            <p:ph type="ctrTitle"/>
          </p:nvPr>
        </p:nvSpPr>
        <p:spPr>
          <a:xfrm>
            <a:off x="1404521" y="2648667"/>
            <a:ext cx="9144000" cy="2306637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4800" b="0" dirty="0" smtClean="0"/>
              <a:t>Utrotningsprojektet</a:t>
            </a:r>
            <a:r>
              <a:rPr lang="sv-SE" sz="4800" b="0" dirty="0"/>
              <a:t/>
            </a:r>
            <a:br>
              <a:rPr lang="sv-SE" sz="4800" b="0" dirty="0"/>
            </a:br>
            <a:r>
              <a:rPr lang="sv-SE" dirty="0" smtClean="0"/>
              <a:t>Ett </a:t>
            </a:r>
            <a:r>
              <a:rPr lang="sv-SE" dirty="0"/>
              <a:t>Sverige fritt från livmoderhalscancer</a:t>
            </a:r>
            <a:br>
              <a:rPr lang="sv-SE" dirty="0"/>
            </a:br>
            <a:endParaRPr lang="sv-SE" dirty="0"/>
          </a:p>
        </p:txBody>
      </p:sp>
      <p:sp>
        <p:nvSpPr>
          <p:cNvPr id="4" name="Underrubrik"/>
          <p:cNvSpPr>
            <a:spLocks noGrp="1"/>
          </p:cNvSpPr>
          <p:nvPr>
            <p:ph type="subTitle" idx="1"/>
          </p:nvPr>
        </p:nvSpPr>
        <p:spPr>
          <a:xfrm>
            <a:off x="1404521" y="4416699"/>
            <a:ext cx="9144000" cy="1622919"/>
          </a:xfrm>
        </p:spPr>
        <p:txBody>
          <a:bodyPr/>
          <a:lstStyle/>
          <a:p>
            <a:r>
              <a:rPr lang="sv-SE" dirty="0" smtClean="0"/>
              <a:t>2025-02-12</a:t>
            </a:r>
            <a:endParaRPr lang="sv-SE" dirty="0"/>
          </a:p>
        </p:txBody>
      </p:sp>
      <p:grpSp>
        <p:nvGrpSpPr>
          <p:cNvPr id="6" name="Logotyp" title="Region Dalarnas logotyp"/>
          <p:cNvGrpSpPr>
            <a:grpSpLocks noChangeAspect="1"/>
          </p:cNvGrpSpPr>
          <p:nvPr/>
        </p:nvGrpSpPr>
        <p:grpSpPr>
          <a:xfrm>
            <a:off x="4914611" y="5408725"/>
            <a:ext cx="2362778" cy="900000"/>
            <a:chOff x="-2576825" y="3432175"/>
            <a:chExt cx="1679575" cy="639763"/>
          </a:xfrm>
          <a:solidFill>
            <a:schemeClr val="bg1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8566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311708"/>
              </p:ext>
            </p:extLst>
          </p:nvPr>
        </p:nvGraphicFramePr>
        <p:xfrm>
          <a:off x="523332" y="281436"/>
          <a:ext cx="9831401" cy="6166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868">
                  <a:extLst>
                    <a:ext uri="{9D8B030D-6E8A-4147-A177-3AD203B41FA5}">
                      <a16:colId xmlns:a16="http://schemas.microsoft.com/office/drawing/2014/main" val="564483286"/>
                    </a:ext>
                  </a:extLst>
                </a:gridCol>
                <a:gridCol w="7992533">
                  <a:extLst>
                    <a:ext uri="{9D8B030D-6E8A-4147-A177-3AD203B41FA5}">
                      <a16:colId xmlns:a16="http://schemas.microsoft.com/office/drawing/2014/main" val="2378595740"/>
                    </a:ext>
                  </a:extLst>
                </a:gridCol>
              </a:tblGrid>
              <a:tr h="418272">
                <a:tc gridSpan="2">
                  <a:txBody>
                    <a:bodyPr/>
                    <a:lstStyle/>
                    <a:p>
                      <a:pPr marR="10795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v-SE" sz="1800" dirty="0" smtClean="0"/>
                        <a:t>Planerade extra insatser</a:t>
                      </a:r>
                      <a:endParaRPr lang="sv-SE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58" marR="90558" marT="45279" marB="45279"/>
                </a:tc>
                <a:tc hMerge="1">
                  <a:txBody>
                    <a:bodyPr/>
                    <a:lstStyle/>
                    <a:p>
                      <a:pPr marR="10795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sv-SE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58" marR="90558" marT="45279" marB="45279"/>
                </a:tc>
                <a:extLst>
                  <a:ext uri="{0D108BD9-81ED-4DB2-BD59-A6C34878D82A}">
                    <a16:rowId xmlns:a16="http://schemas.microsoft.com/office/drawing/2014/main" val="1955141877"/>
                  </a:ext>
                </a:extLst>
              </a:tr>
              <a:tr h="312751">
                <a:tc>
                  <a:txBody>
                    <a:bodyPr/>
                    <a:lstStyle/>
                    <a:p>
                      <a:pPr marR="10795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v-SE" sz="14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Borlänge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58" marR="90558" marT="45279" marB="45279"/>
                </a:tc>
                <a:tc>
                  <a:txBody>
                    <a:bodyPr/>
                    <a:lstStyle/>
                    <a:p>
                      <a:pPr marR="10795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sv-S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58" marR="90558" marT="45279" marB="45279"/>
                </a:tc>
                <a:extLst>
                  <a:ext uri="{0D108BD9-81ED-4DB2-BD59-A6C34878D82A}">
                    <a16:rowId xmlns:a16="http://schemas.microsoft.com/office/drawing/2014/main" val="2540733188"/>
                  </a:ext>
                </a:extLst>
              </a:tr>
              <a:tr h="716681">
                <a:tc>
                  <a:txBody>
                    <a:bodyPr/>
                    <a:lstStyle/>
                    <a:p>
                      <a:pPr marR="1079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11/2</a:t>
                      </a:r>
                    </a:p>
                    <a:p>
                      <a:pPr marR="1079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8/3</a:t>
                      </a:r>
                    </a:p>
                    <a:p>
                      <a:pPr marR="1079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19/5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58" marR="90558" marT="45279" marB="45279"/>
                </a:tc>
                <a:tc>
                  <a:txBody>
                    <a:bodyPr/>
                    <a:lstStyle/>
                    <a:p>
                      <a:pPr marR="1079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Information </a:t>
                      </a:r>
                      <a:r>
                        <a:rPr lang="sv-SE" sz="1400" dirty="0">
                          <a:effectLst/>
                        </a:rPr>
                        <a:t>och vaccinering på </a:t>
                      </a:r>
                      <a:r>
                        <a:rPr lang="sv-SE" sz="1400" dirty="0" smtClean="0">
                          <a:effectLst/>
                        </a:rPr>
                        <a:t>SFI</a:t>
                      </a:r>
                    </a:p>
                    <a:p>
                      <a:pPr marR="1079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err="1" smtClean="0">
                          <a:effectLst/>
                        </a:rPr>
                        <a:t>Drop</a:t>
                      </a:r>
                      <a:r>
                        <a:rPr lang="sv-SE" sz="1400" dirty="0" smtClean="0">
                          <a:effectLst/>
                        </a:rPr>
                        <a:t> in-mottagning </a:t>
                      </a:r>
                      <a:r>
                        <a:rPr lang="sv-SE" sz="1400" dirty="0">
                          <a:effectLst/>
                        </a:rPr>
                        <a:t>på </a:t>
                      </a:r>
                      <a:r>
                        <a:rPr lang="sv-SE" sz="1400" dirty="0" smtClean="0">
                          <a:effectLst/>
                        </a:rPr>
                        <a:t>Kupolen</a:t>
                      </a:r>
                    </a:p>
                    <a:p>
                      <a:pPr marR="1079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Blodomloppet, </a:t>
                      </a:r>
                      <a:r>
                        <a:rPr lang="sv-SE" sz="1400" dirty="0" err="1" smtClean="0">
                          <a:effectLst/>
                        </a:rPr>
                        <a:t>drop</a:t>
                      </a:r>
                      <a:r>
                        <a:rPr lang="sv-SE" sz="1400" baseline="0" dirty="0" smtClean="0">
                          <a:effectLst/>
                        </a:rPr>
                        <a:t> in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58" marR="90558" marT="45279" marB="45279"/>
                </a:tc>
                <a:extLst>
                  <a:ext uri="{0D108BD9-81ED-4DB2-BD59-A6C34878D82A}">
                    <a16:rowId xmlns:a16="http://schemas.microsoft.com/office/drawing/2014/main" val="743281508"/>
                  </a:ext>
                </a:extLst>
              </a:tr>
              <a:tr h="312751">
                <a:tc>
                  <a:txBody>
                    <a:bodyPr/>
                    <a:lstStyle/>
                    <a:p>
                      <a:pPr marR="10795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v-SE" sz="14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Ludvika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58" marR="90558" marT="45279" marB="45279"/>
                </a:tc>
                <a:tc>
                  <a:txBody>
                    <a:bodyPr/>
                    <a:lstStyle/>
                    <a:p>
                      <a:pPr marR="10795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sv-S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58" marR="90558" marT="45279" marB="45279"/>
                </a:tc>
                <a:extLst>
                  <a:ext uri="{0D108BD9-81ED-4DB2-BD59-A6C34878D82A}">
                    <a16:rowId xmlns:a16="http://schemas.microsoft.com/office/drawing/2014/main" val="3415368853"/>
                  </a:ext>
                </a:extLst>
              </a:tr>
              <a:tr h="536672">
                <a:tc>
                  <a:txBody>
                    <a:bodyPr/>
                    <a:lstStyle/>
                    <a:p>
                      <a:pPr marR="1079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17/2</a:t>
                      </a:r>
                    </a:p>
                    <a:p>
                      <a:pPr marR="1079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21/2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58" marR="90558" marT="45279" marB="45279"/>
                </a:tc>
                <a:tc>
                  <a:txBody>
                    <a:bodyPr/>
                    <a:lstStyle/>
                    <a:p>
                      <a:pPr marR="1079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err="1" smtClean="0">
                          <a:effectLst/>
                        </a:rPr>
                        <a:t>Drop</a:t>
                      </a:r>
                      <a:r>
                        <a:rPr lang="sv-SE" sz="1400" dirty="0" smtClean="0">
                          <a:effectLst/>
                        </a:rPr>
                        <a:t> in-mottagning</a:t>
                      </a:r>
                      <a:endParaRPr lang="sv-SE" sz="1400" dirty="0">
                        <a:effectLst/>
                      </a:endParaRPr>
                    </a:p>
                    <a:p>
                      <a:pPr marR="1079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Hitachi, inbokad mottagning på </a:t>
                      </a:r>
                      <a:r>
                        <a:rPr lang="sv-SE" sz="1400" dirty="0" smtClean="0">
                          <a:effectLst/>
                        </a:rPr>
                        <a:t>plats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58" marR="90558" marT="45279" marB="45279"/>
                </a:tc>
                <a:extLst>
                  <a:ext uri="{0D108BD9-81ED-4DB2-BD59-A6C34878D82A}">
                    <a16:rowId xmlns:a16="http://schemas.microsoft.com/office/drawing/2014/main" val="507138997"/>
                  </a:ext>
                </a:extLst>
              </a:tr>
              <a:tr h="312751">
                <a:tc>
                  <a:txBody>
                    <a:bodyPr/>
                    <a:lstStyle/>
                    <a:p>
                      <a:pPr marR="10795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v-SE" sz="14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Falun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58" marR="90558" marT="45279" marB="45279"/>
                </a:tc>
                <a:tc>
                  <a:txBody>
                    <a:bodyPr/>
                    <a:lstStyle/>
                    <a:p>
                      <a:pPr marR="10795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sv-S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58" marR="90558" marT="45279" marB="45279"/>
                </a:tc>
                <a:extLst>
                  <a:ext uri="{0D108BD9-81ED-4DB2-BD59-A6C34878D82A}">
                    <a16:rowId xmlns:a16="http://schemas.microsoft.com/office/drawing/2014/main" val="1258807313"/>
                  </a:ext>
                </a:extLst>
              </a:tr>
              <a:tr h="536672">
                <a:tc>
                  <a:txBody>
                    <a:bodyPr/>
                    <a:lstStyle/>
                    <a:p>
                      <a:pPr marR="1079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15/2</a:t>
                      </a:r>
                    </a:p>
                    <a:p>
                      <a:pPr marR="1079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8/3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58" marR="90558" marT="45279" marB="45279"/>
                </a:tc>
                <a:tc>
                  <a:txBody>
                    <a:bodyPr/>
                    <a:lstStyle/>
                    <a:p>
                      <a:pPr marR="1079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Svenska skidspelen, </a:t>
                      </a:r>
                      <a:r>
                        <a:rPr lang="sv-SE" sz="1400" dirty="0" err="1" smtClean="0">
                          <a:effectLst/>
                        </a:rPr>
                        <a:t>drop</a:t>
                      </a:r>
                      <a:r>
                        <a:rPr lang="sv-SE" sz="1400" dirty="0" smtClean="0">
                          <a:effectLst/>
                        </a:rPr>
                        <a:t> in på Lugnet</a:t>
                      </a:r>
                    </a:p>
                    <a:p>
                      <a:pPr marR="1079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Barnens skidspel, </a:t>
                      </a:r>
                      <a:r>
                        <a:rPr lang="sv-SE" sz="1400" dirty="0" err="1">
                          <a:effectLst/>
                        </a:rPr>
                        <a:t>d</a:t>
                      </a:r>
                      <a:r>
                        <a:rPr lang="sv-SE" sz="1400" dirty="0" err="1" smtClean="0">
                          <a:effectLst/>
                        </a:rPr>
                        <a:t>rop</a:t>
                      </a:r>
                      <a:r>
                        <a:rPr lang="sv-SE" sz="1400" dirty="0" smtClean="0">
                          <a:effectLst/>
                        </a:rPr>
                        <a:t> </a:t>
                      </a:r>
                      <a:r>
                        <a:rPr lang="sv-SE" sz="1400" dirty="0">
                          <a:effectLst/>
                        </a:rPr>
                        <a:t>in på </a:t>
                      </a:r>
                      <a:r>
                        <a:rPr lang="sv-SE" sz="1400" dirty="0" smtClean="0">
                          <a:effectLst/>
                        </a:rPr>
                        <a:t>Lugnet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58" marR="90558" marT="45279" marB="45279"/>
                </a:tc>
                <a:extLst>
                  <a:ext uri="{0D108BD9-81ED-4DB2-BD59-A6C34878D82A}">
                    <a16:rowId xmlns:a16="http://schemas.microsoft.com/office/drawing/2014/main" val="2213349854"/>
                  </a:ext>
                </a:extLst>
              </a:tr>
              <a:tr h="312751">
                <a:tc>
                  <a:txBody>
                    <a:bodyPr/>
                    <a:lstStyle/>
                    <a:p>
                      <a:pPr marR="10795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v-SE" sz="14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Rättvik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58" marR="90558" marT="45279" marB="45279"/>
                </a:tc>
                <a:tc>
                  <a:txBody>
                    <a:bodyPr/>
                    <a:lstStyle/>
                    <a:p>
                      <a:pPr marR="10795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sv-S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58" marR="90558" marT="45279" marB="45279"/>
                </a:tc>
                <a:extLst>
                  <a:ext uri="{0D108BD9-81ED-4DB2-BD59-A6C34878D82A}">
                    <a16:rowId xmlns:a16="http://schemas.microsoft.com/office/drawing/2014/main" val="4090929087"/>
                  </a:ext>
                </a:extLst>
              </a:tr>
              <a:tr h="536672">
                <a:tc>
                  <a:txBody>
                    <a:bodyPr/>
                    <a:lstStyle/>
                    <a:p>
                      <a:pPr marR="1079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28/3</a:t>
                      </a:r>
                    </a:p>
                    <a:p>
                      <a:pPr marR="1079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3/5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58" marR="90558" marT="45279" marB="45279"/>
                </a:tc>
                <a:tc>
                  <a:txBody>
                    <a:bodyPr/>
                    <a:lstStyle/>
                    <a:p>
                      <a:pPr marR="1079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err="1" smtClean="0">
                          <a:effectLst/>
                        </a:rPr>
                        <a:t>Drop</a:t>
                      </a:r>
                      <a:r>
                        <a:rPr lang="sv-SE" sz="1400" dirty="0" smtClean="0">
                          <a:effectLst/>
                        </a:rPr>
                        <a:t> in-mottagning </a:t>
                      </a:r>
                      <a:r>
                        <a:rPr lang="sv-SE" sz="1400" dirty="0">
                          <a:effectLst/>
                        </a:rPr>
                        <a:t>på Rättvik VC </a:t>
                      </a:r>
                      <a:r>
                        <a:rPr lang="sv-SE" sz="1400" dirty="0" smtClean="0">
                          <a:effectLst/>
                        </a:rPr>
                        <a:t>barnmorskemottagning</a:t>
                      </a:r>
                      <a:endParaRPr lang="sv-SE" sz="1400" dirty="0">
                        <a:effectLst/>
                      </a:endParaRPr>
                    </a:p>
                    <a:p>
                      <a:pPr marR="1079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Rättviks marknad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58" marR="90558" marT="45279" marB="45279"/>
                </a:tc>
                <a:extLst>
                  <a:ext uri="{0D108BD9-81ED-4DB2-BD59-A6C34878D82A}">
                    <a16:rowId xmlns:a16="http://schemas.microsoft.com/office/drawing/2014/main" val="1227542455"/>
                  </a:ext>
                </a:extLst>
              </a:tr>
              <a:tr h="312751">
                <a:tc>
                  <a:txBody>
                    <a:bodyPr/>
                    <a:lstStyle/>
                    <a:p>
                      <a:pPr marR="10795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v-SE" sz="14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Övriga</a:t>
                      </a:r>
                      <a:r>
                        <a:rPr lang="sv-SE" sz="1400" baseline="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planer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58" marR="90558" marT="45279" marB="45279"/>
                </a:tc>
                <a:tc>
                  <a:txBody>
                    <a:bodyPr/>
                    <a:lstStyle/>
                    <a:p>
                      <a:pPr marR="10795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sv-S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58" marR="90558" marT="45279" marB="45279"/>
                </a:tc>
                <a:extLst>
                  <a:ext uri="{0D108BD9-81ED-4DB2-BD59-A6C34878D82A}">
                    <a16:rowId xmlns:a16="http://schemas.microsoft.com/office/drawing/2014/main" val="1610717540"/>
                  </a:ext>
                </a:extLst>
              </a:tr>
              <a:tr h="536672">
                <a:tc>
                  <a:txBody>
                    <a:bodyPr/>
                    <a:lstStyle/>
                    <a:p>
                      <a:pPr marR="10795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v-SE" sz="1400" dirty="0">
                          <a:effectLst/>
                        </a:rPr>
                        <a:t> 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58" marR="90558" marT="45279" marB="45279"/>
                </a:tc>
                <a:tc>
                  <a:txBody>
                    <a:bodyPr/>
                    <a:lstStyle/>
                    <a:p>
                      <a:pPr marR="10795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v-SE" sz="1400" dirty="0">
                          <a:effectLst/>
                        </a:rPr>
                        <a:t>Orsa extra insatser planeras bl.a. till SFI</a:t>
                      </a:r>
                      <a:br>
                        <a:rPr lang="sv-SE" sz="1400" dirty="0">
                          <a:effectLst/>
                        </a:rPr>
                      </a:br>
                      <a:r>
                        <a:rPr lang="sv-SE" sz="1400" dirty="0">
                          <a:effectLst/>
                        </a:rPr>
                        <a:t>Orsa Grönklitt är kontaktade ej </a:t>
                      </a:r>
                      <a:r>
                        <a:rPr lang="sv-SE" sz="1400" dirty="0" smtClean="0">
                          <a:effectLst/>
                        </a:rPr>
                        <a:t>svar ännu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58" marR="90558" marT="45279" marB="45279"/>
                </a:tc>
                <a:extLst>
                  <a:ext uri="{0D108BD9-81ED-4DB2-BD59-A6C34878D82A}">
                    <a16:rowId xmlns:a16="http://schemas.microsoft.com/office/drawing/2014/main" val="2711252631"/>
                  </a:ext>
                </a:extLst>
              </a:tr>
              <a:tr h="312751">
                <a:tc>
                  <a:txBody>
                    <a:bodyPr/>
                    <a:lstStyle/>
                    <a:p>
                      <a:pPr marR="10795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sv-S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58" marR="90558" marT="45279" marB="45279"/>
                </a:tc>
                <a:tc>
                  <a:txBody>
                    <a:bodyPr/>
                    <a:lstStyle/>
                    <a:p>
                      <a:pPr marR="10795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v-SE" sz="14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Vansbro kallade</a:t>
                      </a:r>
                      <a:r>
                        <a:rPr lang="sv-SE" sz="1400" baseline="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mottagningar 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58" marR="90558" marT="45279" marB="45279"/>
                </a:tc>
                <a:extLst>
                  <a:ext uri="{0D108BD9-81ED-4DB2-BD59-A6C34878D82A}">
                    <a16:rowId xmlns:a16="http://schemas.microsoft.com/office/drawing/2014/main" val="2380066550"/>
                  </a:ext>
                </a:extLst>
              </a:tr>
              <a:tr h="312751">
                <a:tc>
                  <a:txBody>
                    <a:bodyPr/>
                    <a:lstStyle/>
                    <a:p>
                      <a:pPr marR="10795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v-SE" sz="1400">
                          <a:effectLst/>
                        </a:rPr>
                        <a:t> 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58" marR="90558" marT="45279" marB="45279"/>
                </a:tc>
                <a:tc>
                  <a:txBody>
                    <a:bodyPr/>
                    <a:lstStyle/>
                    <a:p>
                      <a:pPr marR="10795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Avesta, Mora, Gagnef,</a:t>
                      </a:r>
                      <a:r>
                        <a:rPr lang="sv-SE" sz="1400" baseline="0" dirty="0" smtClean="0">
                          <a:effectLst/>
                        </a:rPr>
                        <a:t> Säter, Malung</a:t>
                      </a:r>
                      <a:r>
                        <a:rPr lang="sv-SE" sz="1400" dirty="0" smtClean="0">
                          <a:effectLst/>
                        </a:rPr>
                        <a:t> prel. </a:t>
                      </a:r>
                      <a:r>
                        <a:rPr lang="sv-SE" sz="1400" dirty="0" err="1" smtClean="0">
                          <a:effectLst/>
                        </a:rPr>
                        <a:t>drop</a:t>
                      </a:r>
                      <a:r>
                        <a:rPr lang="sv-SE" sz="1400" dirty="0" smtClean="0">
                          <a:effectLst/>
                        </a:rPr>
                        <a:t> in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58" marR="90558" marT="45279" marB="45279"/>
                </a:tc>
                <a:extLst>
                  <a:ext uri="{0D108BD9-81ED-4DB2-BD59-A6C34878D82A}">
                    <a16:rowId xmlns:a16="http://schemas.microsoft.com/office/drawing/2014/main" val="3060664101"/>
                  </a:ext>
                </a:extLst>
              </a:tr>
              <a:tr h="597669">
                <a:tc>
                  <a:txBody>
                    <a:bodyPr/>
                    <a:lstStyle/>
                    <a:p>
                      <a:pPr marR="1079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Övrigt ej klart ännu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58" marR="90558" marT="45279" marB="45279"/>
                </a:tc>
                <a:tc>
                  <a:txBody>
                    <a:bodyPr/>
                    <a:lstStyle/>
                    <a:p>
                      <a:pPr marR="1079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Högskolan </a:t>
                      </a:r>
                      <a:r>
                        <a:rPr lang="sv-SE" sz="1400" dirty="0" smtClean="0">
                          <a:effectLst/>
                        </a:rPr>
                        <a:t>Dalarna</a:t>
                      </a:r>
                      <a:r>
                        <a:rPr lang="sv-SE" sz="1400" baseline="0" dirty="0" smtClean="0">
                          <a:effectLst/>
                        </a:rPr>
                        <a:t> </a:t>
                      </a:r>
                      <a:r>
                        <a:rPr lang="sv-SE" sz="1400" dirty="0" err="1" smtClean="0">
                          <a:effectLst/>
                        </a:rPr>
                        <a:t>drop</a:t>
                      </a:r>
                      <a:r>
                        <a:rPr lang="sv-SE" sz="1400" baseline="0" dirty="0" smtClean="0">
                          <a:effectLst/>
                        </a:rPr>
                        <a:t> i</a:t>
                      </a:r>
                      <a:r>
                        <a:rPr lang="sv-SE" sz="1400" dirty="0" smtClean="0">
                          <a:effectLst/>
                        </a:rPr>
                        <a:t>n-mottagning</a:t>
                      </a:r>
                      <a:endParaRPr lang="sv-SE" sz="1400" dirty="0">
                        <a:effectLst/>
                      </a:endParaRPr>
                    </a:p>
                    <a:p>
                      <a:pPr marR="1079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Falu kommun</a:t>
                      </a:r>
                      <a:r>
                        <a:rPr lang="sv-SE" sz="1400" dirty="0" smtClean="0">
                          <a:effectLst/>
                        </a:rPr>
                        <a:t>, Vårruset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58" marR="90558" marT="45279" marB="45279"/>
                </a:tc>
                <a:extLst>
                  <a:ext uri="{0D108BD9-81ED-4DB2-BD59-A6C34878D82A}">
                    <a16:rowId xmlns:a16="http://schemas.microsoft.com/office/drawing/2014/main" val="1058551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3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Översatt </a:t>
            </a:r>
            <a:r>
              <a:rPr lang="sv-SE" dirty="0" smtClean="0"/>
              <a:t>information </a:t>
            </a:r>
            <a:r>
              <a:rPr lang="sv-SE" dirty="0"/>
              <a:t>om studien finns </a:t>
            </a:r>
            <a:r>
              <a:rPr lang="sv-SE" dirty="0" smtClean="0"/>
              <a:t>på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engelska, somaliska, </a:t>
            </a:r>
            <a:r>
              <a:rPr lang="sv-SE" dirty="0" smtClean="0"/>
              <a:t>arabiska och </a:t>
            </a:r>
            <a:r>
              <a:rPr lang="sv-SE" dirty="0" err="1" smtClean="0"/>
              <a:t>kurmanji</a:t>
            </a:r>
            <a:endParaRPr lang="sv-SE" dirty="0"/>
          </a:p>
        </p:txBody>
      </p:sp>
      <p:pic>
        <p:nvPicPr>
          <p:cNvPr id="5" name="Platshållare för innehåll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57" y="2094838"/>
            <a:ext cx="2724606" cy="395375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257" y="2133600"/>
            <a:ext cx="2637866" cy="4129774"/>
          </a:xfrm>
          <a:prstGeom prst="rect">
            <a:avLst/>
          </a:prstGeom>
        </p:spPr>
      </p:pic>
      <p:sp>
        <p:nvSpPr>
          <p:cNvPr id="7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695325" y="278514"/>
            <a:ext cx="9490210" cy="253114"/>
          </a:xfrm>
        </p:spPr>
        <p:txBody>
          <a:bodyPr/>
          <a:lstStyle/>
          <a:p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UTROTNINGSPROJEKTET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dirty="0" smtClean="0">
                <a:solidFill>
                  <a:srgbClr val="DB3747"/>
                </a:solidFill>
              </a:rPr>
              <a:t>ETT SVERIGE FRITT FRÅN LIVMODERHALSCANCER</a:t>
            </a:r>
            <a:endParaRPr lang="sv-SE" dirty="0">
              <a:solidFill>
                <a:srgbClr val="DB3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612" y="439223"/>
            <a:ext cx="7435420" cy="6163214"/>
          </a:xfrm>
          <a:prstGeom prst="rect">
            <a:avLst/>
          </a:prstGeom>
        </p:spPr>
      </p:pic>
      <p:sp>
        <p:nvSpPr>
          <p:cNvPr id="6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695325" y="278514"/>
            <a:ext cx="9490210" cy="253114"/>
          </a:xfrm>
        </p:spPr>
        <p:txBody>
          <a:bodyPr/>
          <a:lstStyle/>
          <a:p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UTROTNINGSPROJEKTET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dirty="0" smtClean="0">
                <a:solidFill>
                  <a:srgbClr val="DB3747"/>
                </a:solidFill>
              </a:rPr>
              <a:t>ETT SVERIGE FRITT FRÅN LIVMODERHALSCANCER</a:t>
            </a:r>
            <a:endParaRPr lang="sv-SE" dirty="0">
              <a:solidFill>
                <a:srgbClr val="DB3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5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"/>
          <p:cNvSpPr txBox="1">
            <a:spLocks/>
          </p:cNvSpPr>
          <p:nvPr/>
        </p:nvSpPr>
        <p:spPr>
          <a:xfrm>
            <a:off x="1285338" y="1305867"/>
            <a:ext cx="9144000" cy="2306637"/>
          </a:xfrm>
          <a:prstGeom prst="rect">
            <a:avLst/>
          </a:prstGeom>
        </p:spPr>
        <p:txBody>
          <a:bodyPr vert="horz" lIns="0" tIns="0" rIns="0" bIns="0" rtlCol="0" anchor="ctr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8000" dirty="0" smtClean="0"/>
              <a:t>Nu behövs DIN hjälp: Hur </a:t>
            </a:r>
            <a:r>
              <a:rPr lang="sv-SE" sz="8000" dirty="0" smtClean="0"/>
              <a:t>når vi 70% täckning? </a:t>
            </a:r>
          </a:p>
          <a:p>
            <a:endParaRPr lang="sv-SE" dirty="0"/>
          </a:p>
          <a:p>
            <a:r>
              <a:rPr lang="sv-SE" dirty="0" smtClean="0"/>
              <a:t>Nu har vi chansen att utrota </a:t>
            </a:r>
            <a:r>
              <a:rPr lang="sv-SE" dirty="0" smtClean="0"/>
              <a:t>livmoderhalscancer!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352" y="4246167"/>
            <a:ext cx="3281971" cy="20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Kontakt: </a:t>
            </a:r>
            <a:br>
              <a:rPr lang="sv-SE" sz="2800" dirty="0" smtClean="0"/>
            </a:br>
            <a:r>
              <a:rPr lang="sv-SE" sz="2800" dirty="0" smtClean="0"/>
              <a:t>Helena Montin, barnmorska och projektledare</a:t>
            </a:r>
            <a:br>
              <a:rPr lang="sv-SE" sz="2800" dirty="0" smtClean="0"/>
            </a:br>
            <a:r>
              <a:rPr lang="sv-SE" sz="2800" dirty="0" smtClean="0"/>
              <a:t>helena.montin@regiondalarna.se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44681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344" y="925551"/>
            <a:ext cx="9571193" cy="5399901"/>
          </a:xfrm>
          <a:prstGeom prst="rect">
            <a:avLst/>
          </a:prstGeom>
        </p:spPr>
      </p:pic>
      <p:sp>
        <p:nvSpPr>
          <p:cNvPr id="6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695325" y="278514"/>
            <a:ext cx="9490210" cy="253114"/>
          </a:xfrm>
        </p:spPr>
        <p:txBody>
          <a:bodyPr/>
          <a:lstStyle/>
          <a:p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UTROTNINGSPROJEKTET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dirty="0" smtClean="0">
                <a:solidFill>
                  <a:srgbClr val="DB3747"/>
                </a:solidFill>
              </a:rPr>
              <a:t>ETT SVERIGE FRITT FRÅN LIVMODERHALSCANCER</a:t>
            </a:r>
            <a:endParaRPr lang="sv-SE" dirty="0">
              <a:solidFill>
                <a:srgbClr val="DB3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Bakgrund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WHO uppmanar till utrotning av livmoderhalscancer (2016)</a:t>
            </a:r>
          </a:p>
          <a:p>
            <a:r>
              <a:rPr lang="sv-SE" dirty="0"/>
              <a:t>Sveriges riksdag beslutar att skynda på utrotningen av livmoderhalscancer (2021</a:t>
            </a:r>
            <a:r>
              <a:rPr lang="sv-SE" dirty="0" smtClean="0"/>
              <a:t>)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Årligen i Sverige insjuknar ca 550 personer och 150 dör av livmoderhalscancer (ca 5-20 personer insjuknar i Dalarna årligen)</a:t>
            </a:r>
          </a:p>
          <a:p>
            <a:r>
              <a:rPr lang="sv-SE" dirty="0" smtClean="0"/>
              <a:t>Livmoderhalscancer orsakas av human papillomvirus (HPV)</a:t>
            </a:r>
          </a:p>
          <a:p>
            <a:r>
              <a:rPr lang="sv-SE" dirty="0"/>
              <a:t>V</a:t>
            </a:r>
            <a:r>
              <a:rPr lang="sv-SE" dirty="0" smtClean="0"/>
              <a:t>accin mot HPV ingår i barnvaccinationsprogrammet</a:t>
            </a:r>
          </a:p>
          <a:p>
            <a:r>
              <a:rPr lang="sv-SE" dirty="0" smtClean="0"/>
              <a:t>Kvinnor födda 1994-1999 är mer sällan vaccinerade med det moderna vaccinet</a:t>
            </a:r>
          </a:p>
          <a:p>
            <a:r>
              <a:rPr lang="sv-SE" dirty="0" smtClean="0"/>
              <a:t>”Utrotningsprojektet” – nationell studie antagen av alla regioner</a:t>
            </a:r>
          </a:p>
          <a:p>
            <a:r>
              <a:rPr lang="sv-SE" dirty="0"/>
              <a:t>Kvinnor födda 1994-1999 erbjuds </a:t>
            </a:r>
            <a:r>
              <a:rPr lang="sv-SE" dirty="0" smtClean="0"/>
              <a:t>kostnadsfritt vaccin </a:t>
            </a:r>
            <a:r>
              <a:rPr lang="sv-SE" dirty="0"/>
              <a:t>mot HPV och </a:t>
            </a:r>
            <a:r>
              <a:rPr lang="sv-SE" dirty="0" smtClean="0"/>
              <a:t>HPV-prov</a:t>
            </a:r>
            <a:endParaRPr lang="sv-SE" dirty="0"/>
          </a:p>
          <a:p>
            <a:r>
              <a:rPr lang="sv-SE" dirty="0" smtClean="0"/>
              <a:t>Mål: minst 70% ska vaccineras senast 2025-06-30</a:t>
            </a:r>
            <a:endParaRPr lang="sv-SE" dirty="0"/>
          </a:p>
          <a:p>
            <a:r>
              <a:rPr lang="sv-SE" dirty="0"/>
              <a:t>Dalarna studiestart maj </a:t>
            </a:r>
            <a:r>
              <a:rPr lang="sv-SE" dirty="0" smtClean="0"/>
              <a:t>2023: HPV-vaccination </a:t>
            </a:r>
            <a:r>
              <a:rPr lang="sv-SE" dirty="0"/>
              <a:t>via primärvårdens barnmorskemottagningar i samband med </a:t>
            </a:r>
            <a:r>
              <a:rPr lang="sv-SE" dirty="0" smtClean="0"/>
              <a:t>kallelse till gynekologiskt cellprov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UTROTNINGSPROJEKTET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dirty="0" smtClean="0">
                <a:solidFill>
                  <a:srgbClr val="DB3747"/>
                </a:solidFill>
              </a:rPr>
              <a:t>ETT SVERIGE FRITT FRÅN LIVMODERHALSCANCER</a:t>
            </a:r>
            <a:endParaRPr lang="sv-SE" dirty="0">
              <a:solidFill>
                <a:srgbClr val="DB3747"/>
              </a:solidFill>
            </a:endParaRPr>
          </a:p>
        </p:txBody>
      </p:sp>
      <p:pic>
        <p:nvPicPr>
          <p:cNvPr id="5" name="Bildobjekt 4" descr="G:\Huvudkontoret\Kommunikationsenheten\Ärenden\2. Hälso- och sjukvårdsförvaltningen\HPV\Gratissprutan mot HPV 2024\Grafiskt\HPV Kampanjma╠êrke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852" y="145564"/>
            <a:ext cx="1969477" cy="969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0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Nuläge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7 244 </a:t>
            </a:r>
            <a:r>
              <a:rPr lang="sv-SE" dirty="0" smtClean="0"/>
              <a:t>(av 7600) kallade - tyvärr </a:t>
            </a:r>
            <a:r>
              <a:rPr lang="sv-SE" dirty="0"/>
              <a:t>låg </a:t>
            </a:r>
            <a:r>
              <a:rPr lang="sv-SE" dirty="0" smtClean="0"/>
              <a:t>hörsamhet (ca 1/3 vaccineras)</a:t>
            </a:r>
            <a:endParaRPr lang="sv-SE" dirty="0"/>
          </a:p>
          <a:p>
            <a:r>
              <a:rPr lang="sv-SE" dirty="0"/>
              <a:t>3 655 </a:t>
            </a:r>
            <a:r>
              <a:rPr lang="sv-SE" dirty="0" err="1" smtClean="0"/>
              <a:t>st</a:t>
            </a:r>
            <a:r>
              <a:rPr lang="sv-SE" dirty="0" smtClean="0"/>
              <a:t> har vaccinerats (47,3%)</a:t>
            </a:r>
            <a:endParaRPr lang="sv-SE" dirty="0"/>
          </a:p>
          <a:p>
            <a:r>
              <a:rPr lang="sv-SE" dirty="0"/>
              <a:t>Projektledare från kvinnosjukvården 10% har tillkommit fr.o.m. </a:t>
            </a:r>
            <a:r>
              <a:rPr lang="sv-SE" dirty="0" smtClean="0"/>
              <a:t>årsskiftet</a:t>
            </a:r>
          </a:p>
          <a:p>
            <a:r>
              <a:rPr lang="sv-SE" dirty="0" err="1" smtClean="0"/>
              <a:t>Drop</a:t>
            </a:r>
            <a:r>
              <a:rPr lang="sv-SE" dirty="0" smtClean="0"/>
              <a:t> in-mottagning varje vardag på gynmottagningen i Falun (snart även i Mora)</a:t>
            </a:r>
            <a:endParaRPr lang="sv-SE" dirty="0"/>
          </a:p>
          <a:p>
            <a:r>
              <a:rPr lang="sv-SE" dirty="0"/>
              <a:t>Planerade extra insatser förutom att kalla till </a:t>
            </a:r>
            <a:r>
              <a:rPr lang="sv-SE" dirty="0" smtClean="0"/>
              <a:t>cellprov – uppsökande verksamhet med </a:t>
            </a:r>
            <a:r>
              <a:rPr lang="sv-SE" dirty="0" err="1" smtClean="0"/>
              <a:t>drop</a:t>
            </a:r>
            <a:r>
              <a:rPr lang="sv-SE" dirty="0" smtClean="0"/>
              <a:t> in-mottagning</a:t>
            </a:r>
            <a:endParaRPr lang="sv-SE" dirty="0"/>
          </a:p>
          <a:p>
            <a:endParaRPr lang="sv-SE" dirty="0"/>
          </a:p>
        </p:txBody>
      </p:sp>
      <p:pic>
        <p:nvPicPr>
          <p:cNvPr id="5" name="Bildobjekt 4" descr="G:\Huvudkontoret\Kommunikationsenheten\Ärenden\2. Hälso- och sjukvårdsförvaltningen\HPV\Gratissprutan mot HPV 2024\Grafiskt\HPV Kampanjma╠êrke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655" y="4541583"/>
            <a:ext cx="3109760" cy="17671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695325" y="278514"/>
            <a:ext cx="9490210" cy="253114"/>
          </a:xfrm>
        </p:spPr>
        <p:txBody>
          <a:bodyPr/>
          <a:lstStyle/>
          <a:p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UTROTNINGSPROJEKTET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dirty="0" smtClean="0">
                <a:solidFill>
                  <a:srgbClr val="DB3747"/>
                </a:solidFill>
              </a:rPr>
              <a:t>ETT SVERIGE FRITT FRÅN LIVMODERHALSCANCER</a:t>
            </a:r>
            <a:endParaRPr lang="sv-SE" dirty="0">
              <a:solidFill>
                <a:srgbClr val="DB3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25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02428" y="284666"/>
            <a:ext cx="10401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hlinkClick r:id="rId2"/>
              </a:rPr>
              <a:t>https://cancercentrum.se/samverkan/vara-uppdrag/prevention-och-tidig-upptackt/gynekologisk-cellprovskontroll/regionsamarbete-mot-livmoderhalscancer/utrotningsprojektet</a:t>
            </a:r>
            <a:r>
              <a:rPr lang="sv-SE" dirty="0" smtClean="0">
                <a:hlinkClick r:id="rId2"/>
              </a:rPr>
              <a:t>/</a:t>
            </a:r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85" y="1027072"/>
            <a:ext cx="9031858" cy="5684278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8169215" y="2449902"/>
            <a:ext cx="345057" cy="34246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1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Vaccinationstäckning per kommun</a:t>
            </a:r>
          </a:p>
        </p:txBody>
      </p:sp>
      <p:sp>
        <p:nvSpPr>
          <p:cNvPr id="6" name="Platshållare för sidfot 3"/>
          <p:cNvSpPr txBox="1">
            <a:spLocks/>
          </p:cNvSpPr>
          <p:nvPr/>
        </p:nvSpPr>
        <p:spPr>
          <a:xfrm>
            <a:off x="695325" y="286980"/>
            <a:ext cx="9490210" cy="253114"/>
          </a:xfrm>
          <a:prstGeom prst="rect">
            <a:avLst/>
          </a:prstGeom>
        </p:spPr>
        <p:txBody>
          <a:bodyPr wrap="none" lIns="0" anchor="t"/>
          <a:lstStyle>
            <a:defPPr>
              <a:defRPr lang="sv-SE"/>
            </a:defPPr>
            <a:lvl1pPr marL="0" algn="l" defTabSz="914400" rtl="0" eaLnBrk="1" latinLnBrk="0" hangingPunct="1">
              <a:defRPr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UTROTNINGSPROJEKTET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dirty="0" smtClean="0">
                <a:solidFill>
                  <a:srgbClr val="DB3747"/>
                </a:solidFill>
              </a:rPr>
              <a:t>ETT SVERIGE FRITT FRÅN LIVMODERHALSCANCER</a:t>
            </a:r>
            <a:endParaRPr lang="sv-SE" dirty="0">
              <a:solidFill>
                <a:srgbClr val="DB3747"/>
              </a:solidFill>
            </a:endParaRP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784" y="1484313"/>
            <a:ext cx="8720474" cy="482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Andel vaccinerade </a:t>
            </a:r>
            <a:br>
              <a:rPr lang="sv-SE" dirty="0" smtClean="0"/>
            </a:br>
            <a:r>
              <a:rPr lang="sv-SE" dirty="0" smtClean="0"/>
              <a:t>per kommun 2025-02-11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6592" y="186417"/>
            <a:ext cx="2866490" cy="640337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/>
          <a:srcRect l="5171" r="1"/>
          <a:stretch/>
        </p:blipFill>
        <p:spPr>
          <a:xfrm>
            <a:off x="3647954" y="4015520"/>
            <a:ext cx="1852369" cy="2574268"/>
          </a:xfrm>
          <a:prstGeom prst="rect">
            <a:avLst/>
          </a:prstGeom>
        </p:spPr>
      </p:pic>
      <p:sp>
        <p:nvSpPr>
          <p:cNvPr id="7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695325" y="278514"/>
            <a:ext cx="9490210" cy="253114"/>
          </a:xfrm>
        </p:spPr>
        <p:txBody>
          <a:bodyPr/>
          <a:lstStyle/>
          <a:p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UTROTNINGSPROJEKTET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dirty="0" smtClean="0">
                <a:solidFill>
                  <a:srgbClr val="DB3747"/>
                </a:solidFill>
              </a:rPr>
              <a:t>ETT SVERIGE FRITT FRÅN LIVMODERHALSCANCER</a:t>
            </a:r>
            <a:endParaRPr lang="sv-SE" dirty="0">
              <a:solidFill>
                <a:srgbClr val="DB3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115" y="728663"/>
            <a:ext cx="9502207" cy="5335058"/>
          </a:xfrm>
          <a:prstGeom prst="rect">
            <a:avLst/>
          </a:prstGeom>
        </p:spPr>
      </p:pic>
      <p:sp>
        <p:nvSpPr>
          <p:cNvPr id="7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695325" y="278514"/>
            <a:ext cx="9490210" cy="253114"/>
          </a:xfrm>
        </p:spPr>
        <p:txBody>
          <a:bodyPr/>
          <a:lstStyle/>
          <a:p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UTROTNINGSPROJEKTET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dirty="0" smtClean="0">
                <a:solidFill>
                  <a:srgbClr val="DB3747"/>
                </a:solidFill>
              </a:rPr>
              <a:t>ETT SVERIGE FRITT FRÅN LIVMODERHALSCANCER</a:t>
            </a:r>
            <a:endParaRPr lang="sv-SE" dirty="0">
              <a:solidFill>
                <a:srgbClr val="DB3747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1046115" y="3593528"/>
            <a:ext cx="4488245" cy="7661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88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Barnmorskemottagningar i Dalarna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28 mottagningar deltar i vaccineringen</a:t>
            </a:r>
          </a:p>
          <a:p>
            <a:r>
              <a:rPr lang="sv-SE" dirty="0">
                <a:hlinkClick r:id="rId2"/>
              </a:rPr>
              <a:t>https://www.1177.se/Dalarna/hitta-vard/?st=8d88109d-c9c3-4494-accf-0731e5a9105e&amp;nearby=false&amp;s=distance&amp;g=ChIJp9hqlA_ZZ0YRkIqM3gZFAwM&amp;lat=&amp;lng=&amp;location=Dalarnas+l%C3%A4n&amp;caretype=Barnmorskemottagning&amp;q</a:t>
            </a:r>
            <a:r>
              <a:rPr lang="sv-SE" dirty="0" smtClean="0"/>
              <a:t>= </a:t>
            </a:r>
            <a:endParaRPr lang="sv-SE" dirty="0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695325" y="278514"/>
            <a:ext cx="9490210" cy="253114"/>
          </a:xfrm>
        </p:spPr>
        <p:txBody>
          <a:bodyPr/>
          <a:lstStyle/>
          <a:p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UTROTNINGSPROJEKTET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dirty="0" smtClean="0">
                <a:solidFill>
                  <a:srgbClr val="DB3747"/>
                </a:solidFill>
              </a:rPr>
              <a:t>ETT SVERIGE FRITT FRÅN LIVMODERHALSCANCER</a:t>
            </a:r>
            <a:endParaRPr lang="sv-SE" dirty="0">
              <a:solidFill>
                <a:srgbClr val="DB3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8532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- Röd">
  <a:themeElements>
    <a:clrScheme name="RD23">
      <a:dk1>
        <a:sysClr val="windowText" lastClr="000000"/>
      </a:dk1>
      <a:lt1>
        <a:sysClr val="window" lastClr="FFFFFF"/>
      </a:lt1>
      <a:dk2>
        <a:srgbClr val="595959"/>
      </a:dk2>
      <a:lt2>
        <a:srgbClr val="FBDCE2"/>
      </a:lt2>
      <a:accent1>
        <a:srgbClr val="DB3747"/>
      </a:accent1>
      <a:accent2>
        <a:srgbClr val="168DAF"/>
      </a:accent2>
      <a:accent3>
        <a:srgbClr val="178572"/>
      </a:accent3>
      <a:accent4>
        <a:srgbClr val="FED379"/>
      </a:accent4>
      <a:accent5>
        <a:srgbClr val="F4A9B6"/>
      </a:accent5>
      <a:accent6>
        <a:srgbClr val="93D3E5"/>
      </a:accent6>
      <a:hlink>
        <a:srgbClr val="03577B"/>
      </a:hlink>
      <a:folHlink>
        <a:srgbClr val="03577B"/>
      </a:folHlink>
    </a:clrScheme>
    <a:fontScheme name="RD2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tandarddokument" ma:contentTypeID="0x010100AC92CF2061C10240851FF38CAA99F4B8030500FC1BF44D7FDED84490CEE4BC9A165B5A" ma:contentTypeVersion="303" ma:contentTypeDescription="Skapa ett nytt dokument." ma:contentTypeScope="" ma:versionID="e7ceab4b7a989c27d7f3c1fbdcb1af51">
  <xsd:schema xmlns:xsd="http://www.w3.org/2001/XMLSchema" xmlns:xs="http://www.w3.org/2001/XMLSchema" xmlns:p="http://schemas.microsoft.com/office/2006/metadata/properties" xmlns:ns2="2f901946-e264-40a9-b252-19c7dedd3add" xmlns:ns3="625733c5-0f95-420a-bdd7-9e1f1bc4aabb" targetNamespace="http://schemas.microsoft.com/office/2006/metadata/properties" ma:root="true" ma:fieldsID="e30543934a70761589ee6692cc323138" ns2:_="" ns3:_="">
    <xsd:import namespace="2f901946-e264-40a9-b252-19c7dedd3add"/>
    <xsd:import namespace="625733c5-0f95-420a-bdd7-9e1f1bc4aabb"/>
    <xsd:element name="properties">
      <xsd:complexType>
        <xsd:sequence>
          <xsd:element name="documentManagement">
            <xsd:complexType>
              <xsd:all>
                <xsd:element ref="ns2:LD_Dokumentansvarig"/>
                <xsd:element ref="ns2:LD_Informationsklass"/>
                <xsd:element ref="ns2:LD_ArbetsrumID" minOccurs="0"/>
                <xsd:element ref="ns2:LD_DokumentID" minOccurs="0"/>
                <xsd:element ref="ns2:LD_Faktaagare" minOccurs="0"/>
                <xsd:element ref="ns2:LD_Version" minOccurs="0"/>
                <xsd:element ref="ns2:LD_GranskatAv" minOccurs="0"/>
                <xsd:element ref="ns2:LD_Dokumentstatus" minOccurs="0"/>
                <xsd:element ref="ns2:LD_Publiceringsstatus" minOccurs="0"/>
                <xsd:element ref="ns2:LD_OldPubliceringsstatus" minOccurs="0"/>
                <xsd:element ref="ns2:TaxCatchAll" minOccurs="0"/>
                <xsd:element ref="ns2:l94247903c2249fd91f98a10a58087d0" minOccurs="0"/>
                <xsd:element ref="ns2:b949fc07257b40f7b02b2d246d41368f" minOccurs="0"/>
                <xsd:element ref="ns2:d35d67994db9475aa58636ebfce59533" minOccurs="0"/>
                <xsd:element ref="ns2:ib626626c2604ac096d2606abc0b50e1" minOccurs="0"/>
                <xsd:element ref="ns2:j125def9988a4544907fddb4a09b1af5" minOccurs="0"/>
                <xsd:element ref="ns2:ib8be5378b304cd19503fe0f13c962e4" minOccurs="0"/>
                <xsd:element ref="ns2:LD_OldDokumentstatus" minOccurs="0"/>
                <xsd:element ref="ns2:nf66689e3cec4bcc9e3f4977582c706c" minOccurs="0"/>
                <xsd:element ref="ns2:TaxCatchAllLabe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01946-e264-40a9-b252-19c7dedd3add" elementFormDefault="qualified">
    <xsd:import namespace="http://schemas.microsoft.com/office/2006/documentManagement/types"/>
    <xsd:import namespace="http://schemas.microsoft.com/office/infopath/2007/PartnerControls"/>
    <xsd:element name="LD_Dokumentansvarig" ma:index="2" ma:displayName="Dokumentansvarig" ma:list="UserInfo" ma:internalName="LD_Dokumentansvarig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Informationsklass" ma:index="4" ma:displayName="Informationsklass" ma:default="Intern alla" ma:internalName="LD_Informationsklass" ma:readOnly="false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LD_ArbetsrumID" ma:index="8" nillable="true" ma:displayName="ArbetsrumID" ma:hidden="true" ma:internalName="LD_Arbetsrum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DokumentID" ma:index="9" nillable="true" ma:displayName="LD DokumentID" ma:hidden="true" ma:internalName="LD_Dok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Faktaagare" ma:index="10" nillable="true" ma:displayName="Faktaägare" ma:hidden="true" ma:internalName="LD_Faktaagar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Version" ma:index="11" nillable="true" ma:displayName="Version" ma:internalName="LD_Version" ma:readOnly="false">
      <xsd:simpleType>
        <xsd:restriction base="dms:Text"/>
      </xsd:simpleType>
    </xsd:element>
    <xsd:element name="LD_GranskatAv" ma:index="12" nillable="true" ma:displayName="Granskat av" ma:list="UserInfo" ma:internalName="LD_GranskatAv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Dokumentstatus" ma:index="13" nillable="true" ma:displayName="Dokumentstatus" ma:default="Utkast" ma:hidden="true" ma:internalName="LD_Dokumentstatus" ma:readOnly="false">
      <xsd:simpleType>
        <xsd:restriction base="dms:Choice">
          <xsd:enumeration value="Utkast"/>
          <xsd:enumeration value="Granskning pågår"/>
          <xsd:enumeration value="Granskat"/>
          <xsd:enumeration value="Godkännande pågår"/>
          <xsd:enumeration value="Godkänt"/>
          <xsd:enumeration value="Ej godkänt"/>
          <xsd:enumeration value="Publicerat"/>
          <xsd:enumeration value="Godkänt och publicerat"/>
        </xsd:restriction>
      </xsd:simpleType>
    </xsd:element>
    <xsd:element name="LD_Publiceringsstatus" ma:index="14" nillable="true" ma:displayName="Publiceringsstatus" ma:default="Ej publicerat" ma:hidden="true" ma:internalName="LD_Publiceringsstatus" ma:readOnly="false">
      <xsd:simpleType>
        <xsd:restriction base="dms:Choice">
          <xsd:enumeration value="Ej publicerat"/>
          <xsd:enumeration value="Publicering pågår"/>
          <xsd:enumeration value="Publicerat"/>
          <xsd:enumeration value="Avpublicerat"/>
          <xsd:enumeration value="Revidering krävs"/>
          <xsd:enumeration value="Revidering pågår"/>
        </xsd:restriction>
      </xsd:simpleType>
    </xsd:element>
    <xsd:element name="LD_OldPubliceringsstatus" ma:index="20" nillable="true" ma:displayName="Old Publiceringsstatus" ma:hidden="true" ma:internalName="LD_OldPubliceringsstatus" ma:readOnly="false">
      <xsd:simpleType>
        <xsd:restriction base="dms:Text"/>
      </xsd:simpleType>
    </xsd:element>
    <xsd:element name="TaxCatchAll" ma:index="21" nillable="true" ma:displayName="Taxonomy Catch All Column" ma:hidden="true" ma:list="{5f9eefa9-c519-4751-8e96-f509d56a63cf}" ma:internalName="TaxCatchAll" ma:showField="CatchAllData" ma:web="625733c5-0f95-420a-bdd7-9e1f1bc4aa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94247903c2249fd91f98a10a58087d0" ma:index="22" nillable="true" ma:taxonomy="true" ma:internalName="l94247903c2249fd91f98a10a58087d0" ma:taxonomyFieldName="LD_Dokumenttyp" ma:displayName="Dokumenttyp" ma:readOnly="false" ma:fieldId="{59424790-3c22-49fd-91f9-8a10a58087d0}" ma:sspId="e7769dcc-5dd1-4f02-a71f-f2e47d1eab4e" ma:termSetId="0f652e80-21f1-4db9-823c-0c440e78a0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49fc07257b40f7b02b2d246d41368f" ma:index="24" ma:taxonomy="true" ma:internalName="b949fc07257b40f7b02b2d246d41368f" ma:taxonomyFieldName="LD_GallerForVerksamhet" ma:displayName="Gäller för verksamhet" ma:readOnly="false" ma:default="" ma:fieldId="{b949fc07-257b-40f7-b02b-2d246d41368f}" ma:taxonomyMulti="true" ma:sspId="e7769dcc-5dd1-4f02-a71f-f2e47d1eab4e" ma:termSetId="fdc1c8bc-96b8-4ad1-a7fe-19ec9003ab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35d67994db9475aa58636ebfce59533" ma:index="25" nillable="true" ma:taxonomy="true" ma:internalName="d35d67994db9475aa58636ebfce59533" ma:taxonomyFieldName="LD_Sprak" ma:displayName="Språk" ma:readOnly="false" ma:default="1;#sv - svenska|fc4bf42e-8ca5-492e-bdac-5e5e0115cfa8" ma:fieldId="{d35d6799-4db9-475a-a586-36ebfce59533}" ma:sspId="e7769dcc-5dd1-4f02-a71f-f2e47d1eab4e" ma:termSetId="34bdb1d3-4598-4ab4-b025-869b2700dd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b626626c2604ac096d2606abc0b50e1" ma:index="26" nillable="true" ma:taxonomy="true" ma:internalName="ib626626c2604ac096d2606abc0b50e1" ma:taxonomyFieldName="LD_Process" ma:displayName="Process" ma:readOnly="false" ma:fieldId="{2b626626-c260-4ac0-96d2-606abc0b50e1}" ma:sspId="e7769dcc-5dd1-4f02-a71f-f2e47d1eab4e" ma:termSetId="76f4019a-91e2-4560-b452-ad5219d430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125def9988a4544907fddb4a09b1af5" ma:index="29" nillable="true" ma:taxonomy="true" ma:internalName="j125def9988a4544907fddb4a09b1af5" ma:taxonomyFieldName="LD_Nyckelord" ma:displayName="Nyckelord" ma:readOnly="false" ma:fieldId="{3125def9-988a-4544-907f-ddb4a09b1af5}" ma:taxonomyMulti="true" ma:sspId="e7769dcc-5dd1-4f02-a71f-f2e47d1eab4e" ma:termSetId="4e71d024-632f-4c5c-a02d-6b344a2d399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8be5378b304cd19503fe0f13c962e4" ma:index="31" nillable="true" ma:taxonomy="true" ma:internalName="ib8be5378b304cd19503fe0f13c962e4" ma:taxonomyFieldName="LD_Dokumentsamling" ma:displayName="Dokumentsamling" ma:default="" ma:fieldId="{2b8be537-8b30-4cd1-9503-fe0f13c962e4}" ma:taxonomyMulti="true" ma:sspId="e7769dcc-5dd1-4f02-a71f-f2e47d1eab4e" ma:termSetId="616aacf0-f681-4ad1-9a56-1a611ffe041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LD_OldDokumentstatus" ma:index="32" nillable="true" ma:displayName="Old Dokumentstatus" ma:hidden="true" ma:internalName="LD_OldDokumentstatus" ma:readOnly="false">
      <xsd:simpleType>
        <xsd:restriction base="dms:Text"/>
      </xsd:simpleType>
    </xsd:element>
    <xsd:element name="nf66689e3cec4bcc9e3f4977582c706c" ma:index="33" nillable="true" ma:taxonomy="true" ma:internalName="nf66689e3cec4bcc9e3f4977582c706c" ma:taxonomyFieldName="LD_Ledningssytem" ma:displayName="Ledningssystem" ma:default="" ma:fieldId="{7f66689e-3cec-4bcc-9e3f-4977582c706c}" ma:sspId="e7769dcc-5dd1-4f02-a71f-f2e47d1eab4e" ma:termSetId="829eac8a-34d8-46a0-90b2-b520bdf7847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4" nillable="true" ma:displayName="Taxonomy Catch All Column1" ma:hidden="true" ma:list="{5f9eefa9-c519-4751-8e96-f509d56a63cf}" ma:internalName="TaxCatchAllLabel" ma:readOnly="true" ma:showField="CatchAllDataLabel" ma:web="625733c5-0f95-420a-bdd7-9e1f1bc4aa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733c5-0f95-420a-bdd7-9e1f1bc4aabb" elementFormDefault="qualified">
    <xsd:import namespace="http://schemas.microsoft.com/office/2006/documentManagement/types"/>
    <xsd:import namespace="http://schemas.microsoft.com/office/infopath/2007/PartnerControls"/>
    <xsd:element name="_dlc_DocId" ma:index="35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36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7" nillable="true" ma:displayName="Spara ID" ma:description="Behåll ID vid tilläg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Innehållstyp"/>
        <xsd:element ref="dc:title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e7769dcc-5dd1-4f02-a71f-f2e47d1eab4e" ContentTypeId="0x010100AC92CF2061C10240851FF38CAA99F4B80305" PreviousValue="fals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25733c5-0f95-420a-bdd7-9e1f1bc4aabb">A3WFANPAHJDW-1421341398-928</_dlc_DocId>
    <_dlc_DocIdUrl xmlns="625733c5-0f95-420a-bdd7-9e1f1bc4aabb">
      <Url>https://ar.ltdalarna.se/arbetsrum/OHAR4G8V/publicerat/_layouts/15/DocIdRedir.aspx?ID=A3WFANPAHJDW-1421341398-928</Url>
      <Description>A3WFANPAHJDW-1421341398-928</Description>
    </_dlc_DocIdUrl>
    <LD_Dokumentstatus xmlns="2f901946-e264-40a9-b252-19c7dedd3add">Utkast</LD_Dokumentstatus>
    <j125def9988a4544907fddb4a09b1af5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mall</TermName>
          <TermId xmlns="http://schemas.microsoft.com/office/infopath/2007/PartnerControls">53b30309-b039-45d6-8033-f182646ac39a</TermId>
        </TermInfo>
        <TermInfo xmlns="http://schemas.microsoft.com/office/infopath/2007/PartnerControls">
          <TermName xmlns="http://schemas.microsoft.com/office/infopath/2007/PartnerControls">grafisk produktion</TermName>
          <TermId xmlns="http://schemas.microsoft.com/office/infopath/2007/PartnerControls">b8397e3e-bea1-44b5-bb19-b68d199fc022</TermId>
        </TermInfo>
        <TermInfo xmlns="http://schemas.microsoft.com/office/infopath/2007/PartnerControls">
          <TermName xmlns="http://schemas.microsoft.com/office/infopath/2007/PartnerControls">power point</TermName>
          <TermId xmlns="http://schemas.microsoft.com/office/infopath/2007/PartnerControls">ac085ffe-8bcc-4f06-b694-c37579bb604e</TermId>
        </TermInfo>
      </Terms>
    </j125def9988a4544907fddb4a09b1af5>
    <LD_OldPubliceringsstatus xmlns="2f901946-e264-40a9-b252-19c7dedd3add">Ej publicerat</LD_OldPubliceringsstatus>
    <d35d67994db9475aa58636ebfce59533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sv - svenska</TermName>
          <TermId xmlns="http://schemas.microsoft.com/office/infopath/2007/PartnerControls">fc4bf42e-8ca5-492e-bdac-5e5e0115cfa8</TermId>
        </TermInfo>
      </Terms>
    </d35d67994db9475aa58636ebfce59533>
    <ib8be5378b304cd19503fe0f13c962e4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Grafisk produktion</TermName>
          <TermId xmlns="http://schemas.microsoft.com/office/infopath/2007/PartnerControls">916142d0-87d5-45a4-88e1-e3b297b5d7f3</TermId>
        </TermInfo>
      </Terms>
    </ib8be5378b304cd19503fe0f13c962e4>
    <LD_Version xmlns="2f901946-e264-40a9-b252-19c7dedd3add">1.0</LD_Version>
    <TaxCatchAll xmlns="2f901946-e264-40a9-b252-19c7dedd3add">
      <Value>31</Value>
      <Value>11</Value>
      <Value>1</Value>
      <Value>122</Value>
      <Value>141</Value>
      <Value>3</Value>
      <Value>54</Value>
    </TaxCatchAll>
    <b949fc07257b40f7b02b2d246d41368f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LD</TermName>
          <TermId xmlns="http://schemas.microsoft.com/office/infopath/2007/PartnerControls">30ac7822-68c2-42d2-8d58-accf1e3539f2</TermId>
        </TermInfo>
      </Terms>
    </b949fc07257b40f7b02b2d246d41368f>
    <LD_Publiceringsstatus xmlns="2f901946-e264-40a9-b252-19c7dedd3add">Publicering pågår</LD_Publiceringsstatus>
    <LD_OldDokumentstatus xmlns="2f901946-e264-40a9-b252-19c7dedd3add" xsi:nil="true"/>
    <LD_DokumentID xmlns="2f901946-e264-40a9-b252-19c7dedd3add">
      <Url>https://ar.ltdalarna.se/arbetsrum/OHAR4G8V/_layouts/15/DocIdRedir.aspx?ID=A3WFANPAHJDW-649578785-299</Url>
      <Description>A3WFANPAHJDW-649578785-299</Description>
    </LD_DokumentID>
    <LD_Informationsklass xmlns="2f901946-e264-40a9-b252-19c7dedd3add">Intern alla</LD_Informationsklass>
    <ib626626c2604ac096d2606abc0b50e1 xmlns="2f901946-e264-40a9-b252-19c7dedd3add">
      <Terms xmlns="http://schemas.microsoft.com/office/infopath/2007/PartnerControls"/>
    </ib626626c2604ac096d2606abc0b50e1>
    <nf66689e3cec4bcc9e3f4977582c706c xmlns="2f901946-e264-40a9-b252-19c7dedd3add">
      <Terms xmlns="http://schemas.microsoft.com/office/infopath/2007/PartnerControls"/>
    </nf66689e3cec4bcc9e3f4977582c706c>
    <LD_Dokumentansvarig xmlns="2f901946-e264-40a9-b252-19c7dedd3add">
      <UserInfo>
        <DisplayName>Jansson Markus /Regionstyrelsens förvaltning Kommunikationsenhet /Falun</DisplayName>
        <AccountId>34</AccountId>
        <AccountType/>
      </UserInfo>
    </LD_Dokumentansvarig>
    <l94247903c2249fd91f98a10a58087d0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Standarddokument</TermName>
          <TermId xmlns="http://schemas.microsoft.com/office/infopath/2007/PartnerControls">4d12e0b9-1967-41ec-b4ec-5579d11176b8</TermId>
        </TermInfo>
      </Terms>
    </l94247903c2249fd91f98a10a58087d0>
    <LD_GranskatAv xmlns="2f901946-e264-40a9-b252-19c7dedd3add">
      <UserInfo>
        <DisplayName/>
        <AccountId xsi:nil="true"/>
        <AccountType/>
      </UserInfo>
    </LD_GranskatAv>
    <LD_ArbetsrumID xmlns="2f901946-e264-40a9-b252-19c7dedd3add">
      <Url xsi:nil="true"/>
      <Description xsi:nil="true"/>
    </LD_ArbetsrumID>
    <LD_Faktaagare xmlns="2f901946-e264-40a9-b252-19c7dedd3add">
      <Url xsi:nil="true"/>
      <Description xsi:nil="true"/>
    </LD_Faktaagare>
  </documentManagement>
</p:properties>
</file>

<file path=customXml/itemProps1.xml><?xml version="1.0" encoding="utf-8"?>
<ds:datastoreItem xmlns:ds="http://schemas.openxmlformats.org/officeDocument/2006/customXml" ds:itemID="{3B92BFF9-82BB-445E-BE1D-BE3D555199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31E133-5904-4511-B44F-E6E68E975E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901946-e264-40a9-b252-19c7dedd3add"/>
    <ds:schemaRef ds:uri="625733c5-0f95-420a-bdd7-9e1f1bc4a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3078EE-CA9E-4DA6-A341-26FB2031DCC4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0EE9B88F-CCC6-4750-A1B7-AD539EBCF3AD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9AC8780B-3F8C-40A4-A45D-1529D097AC8B}">
  <ds:schemaRefs>
    <ds:schemaRef ds:uri="http://schemas.microsoft.com/office/2006/metadata/properties"/>
    <ds:schemaRef ds:uri="2f901946-e264-40a9-b252-19c7dedd3add"/>
    <ds:schemaRef ds:uri="http://purl.org/dc/terms/"/>
    <ds:schemaRef ds:uri="625733c5-0f95-420a-bdd7-9e1f1bc4aab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21948</TotalTime>
  <Words>436</Words>
  <Application>Microsoft Office PowerPoint</Application>
  <PresentationFormat>Bredbild</PresentationFormat>
  <Paragraphs>74</Paragraphs>
  <Slides>14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Standard - Röd</vt:lpstr>
      <vt:lpstr>   Utrotningsprojektet Ett Sverige fritt från livmoderhalscancer </vt:lpstr>
      <vt:lpstr>PowerPoint-presentation</vt:lpstr>
      <vt:lpstr>Bakgrund</vt:lpstr>
      <vt:lpstr>Nuläge</vt:lpstr>
      <vt:lpstr>PowerPoint-presentation</vt:lpstr>
      <vt:lpstr>Vaccinationstäckning per kommun</vt:lpstr>
      <vt:lpstr>Andel vaccinerade  per kommun 2025-02-11</vt:lpstr>
      <vt:lpstr>PowerPoint-presentation</vt:lpstr>
      <vt:lpstr>Barnmorskemottagningar i Dalarna</vt:lpstr>
      <vt:lpstr>PowerPoint-presentation</vt:lpstr>
      <vt:lpstr>Översatt information om studien finns på engelska, somaliska, arabiska och kurmanji</vt:lpstr>
      <vt:lpstr>PowerPoint-presentation</vt:lpstr>
      <vt:lpstr>PowerPoint-presentation</vt:lpstr>
      <vt:lpstr>Kontakt:  Helena Montin, barnmorska och projektledare helena.montin@regiondalarna.se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Dalarna - Standard Powerpointmall</dc:title>
  <dc:creator>Jansson Markus /Central förvaltning Kommunikationsenhet /Falun</dc:creator>
  <cp:lastModifiedBy>Jarl Karlsson Sofia /Regionstyrelsen /Falun</cp:lastModifiedBy>
  <cp:revision>201</cp:revision>
  <dcterms:created xsi:type="dcterms:W3CDTF">2023-03-22T13:06:26Z</dcterms:created>
  <dcterms:modified xsi:type="dcterms:W3CDTF">2025-02-12T14:28:59Z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0x010100AC92CF2061C10240851FF38CAA99F4B8030500FC1BF44D7FDED84490CEE4BC9A165B5A</vt:lpwstr>
  </property>
  <property fmtid="{D5CDD505-2E9C-101B-9397-08002B2CF9AE}" pid="3" name="d35d67994db9475aa58636ebfce59533">
    <vt:lpwstr>sv - svenska|fc4bf42e-8ca5-492e-bdac-5e5e0115cfa8</vt:lpwstr>
  </property>
  <property fmtid="{D5CDD505-2E9C-101B-9397-08002B2CF9AE}" pid="4" name="TaxCatchAll">
    <vt:lpwstr>1;#sv - svenska</vt:lpwstr>
  </property>
  <property fmtid="{D5CDD505-2E9C-101B-9397-08002B2CF9AE}" pid="5" name="_dlc_DocIdItemGuid">
    <vt:lpwstr>606d0511-76fd-4c7a-ae94-5b4879eee71d</vt:lpwstr>
  </property>
  <property fmtid="{D5CDD505-2E9C-101B-9397-08002B2CF9AE}" pid="6" name="LD_GallerForVerksamhet">
    <vt:lpwstr>3;#LD|30ac7822-68c2-42d2-8d58-accf1e3539f2</vt:lpwstr>
  </property>
  <property fmtid="{D5CDD505-2E9C-101B-9397-08002B2CF9AE}" pid="7" name="LD_Process">
    <vt:lpwstr/>
  </property>
  <property fmtid="{D5CDD505-2E9C-101B-9397-08002B2CF9AE}" pid="8" name="LD_Nyckelord">
    <vt:lpwstr>31;#mall|53b30309-b039-45d6-8033-f182646ac39a;#54;#grafisk produktion|b8397e3e-bea1-44b5-bb19-b68d199fc022;#141;#power point|ac085ffe-8bcc-4f06-b694-c37579bb604e</vt:lpwstr>
  </property>
  <property fmtid="{D5CDD505-2E9C-101B-9397-08002B2CF9AE}" pid="9" name="LD_Dokumentsamling">
    <vt:lpwstr>122;#Grafisk produktion|916142d0-87d5-45a4-88e1-e3b297b5d7f3</vt:lpwstr>
  </property>
  <property fmtid="{D5CDD505-2E9C-101B-9397-08002B2CF9AE}" pid="10" name="LD_Dokumenttyp">
    <vt:lpwstr>11;#Standarddokument|4d12e0b9-1967-41ec-b4ec-5579d11176b8</vt:lpwstr>
  </property>
  <property fmtid="{D5CDD505-2E9C-101B-9397-08002B2CF9AE}" pid="11" name="LD_Ledningssytem">
    <vt:lpwstr/>
  </property>
  <property fmtid="{D5CDD505-2E9C-101B-9397-08002B2CF9AE}" pid="12" name="Granskning">
    <vt:lpwstr/>
  </property>
  <property fmtid="{D5CDD505-2E9C-101B-9397-08002B2CF9AE}" pid="13" name="LD_Sprak">
    <vt:lpwstr>1;#sv - svenska|fc4bf42e-8ca5-492e-bdac-5e5e0115cfa8</vt:lpwstr>
  </property>
</Properties>
</file>