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3" r:id="rId2"/>
    <p:sldId id="314" r:id="rId3"/>
    <p:sldId id="313" r:id="rId4"/>
    <p:sldId id="304" r:id="rId5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 userDrawn="1">
          <p15:clr>
            <a:srgbClr val="A4A3A4"/>
          </p15:clr>
        </p15:guide>
        <p15:guide id="2" orient="horz" pos="3908" userDrawn="1">
          <p15:clr>
            <a:srgbClr val="A4A3A4"/>
          </p15:clr>
        </p15:guide>
        <p15:guide id="3" orient="horz" pos="3566" userDrawn="1">
          <p15:clr>
            <a:srgbClr val="A4A3A4"/>
          </p15:clr>
        </p15:guide>
        <p15:guide id="4" orient="horz" pos="1341" userDrawn="1">
          <p15:clr>
            <a:srgbClr val="A4A3A4"/>
          </p15:clr>
        </p15:guide>
        <p15:guide id="5" orient="horz" pos="443" userDrawn="1">
          <p15:clr>
            <a:srgbClr val="A4A3A4"/>
          </p15:clr>
        </p15:guide>
        <p15:guide id="6" pos="681" userDrawn="1">
          <p15:clr>
            <a:srgbClr val="A4A3A4"/>
          </p15:clr>
        </p15:guide>
        <p15:guide id="7" pos="6519" userDrawn="1">
          <p15:clr>
            <a:srgbClr val="A4A3A4"/>
          </p15:clr>
        </p15:guide>
        <p15:guide id="8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0098" autoAdjust="0"/>
  </p:normalViewPr>
  <p:slideViewPr>
    <p:cSldViewPr snapToGrid="0" showGuides="1">
      <p:cViewPr varScale="1">
        <p:scale>
          <a:sx n="69" d="100"/>
          <a:sy n="69" d="100"/>
        </p:scale>
        <p:origin x="1003" y="5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681"/>
        <p:guide pos="6519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72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945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945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4" rIns="95565" bIns="477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5" tIns="47784" rIns="95565" bIns="477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38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85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112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9"/>
            <a:ext cx="2592000" cy="65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8" y="6210000"/>
            <a:ext cx="1396800" cy="3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084113-E7BC-4FF8-A303-DC432CCD88E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642A43B0-EFF2-4274-AD15-D4B074FBA4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702AE574-62A7-4D6A-B698-4437B5DF3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ändra</a:t>
            </a:r>
            <a:r>
              <a:rPr lang="en-GB" dirty="0"/>
              <a:t> format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bakgrundstexten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ändra</a:t>
            </a:r>
            <a:r>
              <a:rPr lang="en-GB" dirty="0"/>
              <a:t>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ändra</a:t>
            </a:r>
            <a:r>
              <a:rPr lang="en-GB" dirty="0"/>
              <a:t> format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bakgrundstexten</a:t>
            </a:r>
            <a:endParaRPr lang="en-GB" dirty="0"/>
          </a:p>
          <a:p>
            <a:pPr lvl="1"/>
            <a:r>
              <a:rPr lang="en-GB" dirty="0" err="1"/>
              <a:t>Nivå</a:t>
            </a:r>
            <a:r>
              <a:rPr lang="en-GB" dirty="0"/>
              <a:t> </a:t>
            </a:r>
            <a:r>
              <a:rPr lang="en-GB" dirty="0" err="1"/>
              <a:t>två</a:t>
            </a:r>
            <a:endParaRPr lang="en-GB" dirty="0"/>
          </a:p>
          <a:p>
            <a:pPr lvl="2"/>
            <a:r>
              <a:rPr lang="en-GB" dirty="0" err="1"/>
              <a:t>Nivå</a:t>
            </a:r>
            <a:r>
              <a:rPr lang="en-GB" dirty="0"/>
              <a:t> </a:t>
            </a:r>
            <a:r>
              <a:rPr lang="en-GB" dirty="0" err="1"/>
              <a:t>tre</a:t>
            </a:r>
            <a:endParaRPr lang="en-GB" dirty="0"/>
          </a:p>
          <a:p>
            <a:pPr lvl="3"/>
            <a:r>
              <a:rPr lang="en-GB" dirty="0" err="1"/>
              <a:t>Nivå</a:t>
            </a:r>
            <a:r>
              <a:rPr lang="en-GB" dirty="0"/>
              <a:t> </a:t>
            </a:r>
            <a:r>
              <a:rPr lang="en-GB" dirty="0" err="1"/>
              <a:t>fyra</a:t>
            </a:r>
            <a:endParaRPr lang="en-GB" dirty="0"/>
          </a:p>
          <a:p>
            <a:pPr lvl="4"/>
            <a:r>
              <a:rPr lang="en-GB" dirty="0" err="1"/>
              <a:t>Nivå</a:t>
            </a:r>
            <a:r>
              <a:rPr lang="en-GB" dirty="0"/>
              <a:t>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8" y="6210000"/>
            <a:ext cx="1396800" cy="3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045789" y="2347383"/>
            <a:ext cx="10363200" cy="1104900"/>
          </a:xfrm>
        </p:spPr>
        <p:txBody>
          <a:bodyPr/>
          <a:lstStyle/>
          <a:p>
            <a:r>
              <a:rPr lang="sv-SE" sz="3600" dirty="0"/>
              <a:t>Lägesrapport</a:t>
            </a: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4"/>
          </p:nvPr>
        </p:nvSpPr>
        <p:spPr>
          <a:xfrm>
            <a:off x="1045789" y="4094295"/>
            <a:ext cx="4234665" cy="110017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 sz="1600" b="1" dirty="0"/>
              <a:t>Michaela Prochazka </a:t>
            </a:r>
            <a:endParaRPr lang="sv-SE" sz="1600" dirty="0"/>
          </a:p>
          <a:p>
            <a:r>
              <a:rPr lang="sv-SE" dirty="0"/>
              <a:t>Samordnare av äldrefrågor, utredare, Med. dr</a:t>
            </a:r>
          </a:p>
          <a:p>
            <a:r>
              <a:rPr lang="sv-SE" dirty="0"/>
              <a:t>SOCIALSTYRELSEN</a:t>
            </a:r>
          </a:p>
          <a:p>
            <a:r>
              <a:rPr lang="sv-SE" dirty="0"/>
              <a:t>Avdelningen för analys</a:t>
            </a:r>
          </a:p>
          <a:p>
            <a:endParaRPr lang="sv-SE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latshållare för bild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84" b="34084"/>
          <a:stretch>
            <a:fillRect/>
          </a:stretch>
        </p:blipFill>
        <p:spPr>
          <a:xfrm>
            <a:off x="0" y="4273420"/>
            <a:ext cx="12196800" cy="2584582"/>
          </a:xfrm>
        </p:spPr>
      </p:pic>
    </p:spTree>
    <p:extLst>
      <p:ext uri="{BB962C8B-B14F-4D97-AF65-F5344CB8AC3E}">
        <p14:creationId xmlns:p14="http://schemas.microsoft.com/office/powerpoint/2010/main" val="251071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017" y="232920"/>
            <a:ext cx="9117236" cy="431108"/>
          </a:xfrm>
        </p:spPr>
        <p:txBody>
          <a:bodyPr/>
          <a:lstStyle/>
          <a:p>
            <a:r>
              <a:rPr lang="sv-SE" sz="2400" b="0" dirty="0"/>
              <a:t>Statistik om covid-19 bland personer med funktionsnedsättning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High quality health and social care is based on knowledge. This is our mission.</a:t>
            </a:r>
            <a:endParaRPr lang="en-GB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728" y="963006"/>
            <a:ext cx="3339418" cy="3322175"/>
          </a:xfrm>
          <a:prstGeom prst="rect">
            <a:avLst/>
          </a:prstGeom>
        </p:spPr>
      </p:pic>
      <p:grpSp>
        <p:nvGrpSpPr>
          <p:cNvPr id="12" name="Grupp 11"/>
          <p:cNvGrpSpPr/>
          <p:nvPr/>
        </p:nvGrpSpPr>
        <p:grpSpPr>
          <a:xfrm>
            <a:off x="8582269" y="3250320"/>
            <a:ext cx="3560373" cy="3535986"/>
            <a:chOff x="8631627" y="3027143"/>
            <a:chExt cx="3560373" cy="3535986"/>
          </a:xfrm>
        </p:grpSpPr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31627" y="3027143"/>
              <a:ext cx="3560373" cy="3535986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18132" y="4398862"/>
              <a:ext cx="914479" cy="396274"/>
            </a:xfrm>
            <a:prstGeom prst="rect">
              <a:avLst/>
            </a:prstGeom>
          </p:spPr>
        </p:pic>
      </p:grpSp>
      <p:grpSp>
        <p:nvGrpSpPr>
          <p:cNvPr id="14" name="Grupp 13"/>
          <p:cNvGrpSpPr/>
          <p:nvPr/>
        </p:nvGrpSpPr>
        <p:grpSpPr>
          <a:xfrm>
            <a:off x="76826" y="963006"/>
            <a:ext cx="5353804" cy="4055307"/>
            <a:chOff x="76826" y="963006"/>
            <a:chExt cx="5353804" cy="4055307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826" y="963006"/>
              <a:ext cx="5353804" cy="4055307"/>
            </a:xfrm>
            <a:prstGeom prst="rect">
              <a:avLst/>
            </a:prstGeom>
          </p:spPr>
        </p:pic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7602" y="2990659"/>
              <a:ext cx="658425" cy="249958"/>
            </a:xfrm>
            <a:prstGeom prst="rect">
              <a:avLst/>
            </a:prstGeom>
          </p:spPr>
        </p:pic>
      </p:grpSp>
      <p:sp>
        <p:nvSpPr>
          <p:cNvPr id="15" name="textruta 14"/>
          <p:cNvSpPr txBox="1"/>
          <p:nvPr/>
        </p:nvSpPr>
        <p:spPr>
          <a:xfrm>
            <a:off x="276696" y="5190719"/>
            <a:ext cx="53479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900" dirty="0"/>
              <a:t>29 609 personer med boendeinsats enligt LSS, </a:t>
            </a:r>
          </a:p>
          <a:p>
            <a:r>
              <a:rPr lang="sv-SE" sz="1900" dirty="0"/>
              <a:t>varav är 17 359 män och 12 250 kvinnor.</a:t>
            </a:r>
          </a:p>
        </p:txBody>
      </p:sp>
    </p:spTree>
    <p:extLst>
      <p:ext uri="{BB962C8B-B14F-4D97-AF65-F5344CB8AC3E}">
        <p14:creationId xmlns:p14="http://schemas.microsoft.com/office/powerpoint/2010/main" val="256520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9" y="125271"/>
            <a:ext cx="5868000" cy="360724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1054" y="125271"/>
            <a:ext cx="6048688" cy="3600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7679" y="3312250"/>
            <a:ext cx="5755141" cy="35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136" y="139629"/>
            <a:ext cx="11389009" cy="115502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sv-SE" sz="3200" dirty="0"/>
              <a:t>Socialstyrelsens Särskilda Organisation</a:t>
            </a:r>
            <a:br>
              <a:rPr lang="sv-SE" sz="2800" dirty="0"/>
            </a:br>
            <a:r>
              <a:rPr lang="sv-SE" sz="2400" dirty="0"/>
              <a:t>Läget i landets kommuner</a:t>
            </a:r>
            <a:br>
              <a:rPr lang="sv-SE" u="sng" dirty="0"/>
            </a:br>
            <a:r>
              <a:rPr lang="sv-SE" sz="1750" b="0" dirty="0"/>
              <a:t>Från inrapporterad data mellan 4−10 mars. 241 (83%) kommuner rapporterade till SoS</a:t>
            </a:r>
            <a:endParaRPr lang="sv-SE" sz="1800" b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535136" y="1866890"/>
            <a:ext cx="10894864" cy="20237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sz="2000" b="1" dirty="0"/>
              <a:t>0</a:t>
            </a:r>
            <a:r>
              <a:rPr lang="sv-SE" sz="2000" dirty="0"/>
              <a:t> kommuner har rapporterat </a:t>
            </a:r>
            <a:r>
              <a:rPr lang="sv-SE" sz="2000" b="1" dirty="0">
                <a:solidFill>
                  <a:srgbClr val="C00000"/>
                </a:solidFill>
              </a:rPr>
              <a:t>kritisk påverkan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000" dirty="0"/>
              <a:t>på något område SoS följer.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000" b="1" dirty="0"/>
              <a:t>2 </a:t>
            </a:r>
            <a:r>
              <a:rPr lang="sv-SE" sz="2000" dirty="0"/>
              <a:t>kommuner har rapporterat </a:t>
            </a:r>
            <a:r>
              <a:rPr lang="sv-SE" sz="2000" b="1" dirty="0">
                <a:solidFill>
                  <a:srgbClr val="C00000"/>
                </a:solidFill>
              </a:rPr>
              <a:t>allvarlig påverkan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000" dirty="0"/>
              <a:t>inom ett eller flera områden</a:t>
            </a:r>
            <a:r>
              <a:rPr lang="sv-SE" sz="2300" dirty="0"/>
              <a:t>.</a:t>
            </a:r>
          </a:p>
          <a:p>
            <a:pPr marL="0" indent="0">
              <a:buNone/>
            </a:pPr>
            <a:r>
              <a:rPr lang="sv-SE" sz="1700" dirty="0"/>
              <a:t>(förbrukningsmaterial, hemtjänst, personlig assistans enligt LSS, SÄBO, bostad med särskild service för funktionsnedsatta, KHS, läkemedel, personal, ledningsfunktion och sammantagen robusthet).</a:t>
            </a:r>
          </a:p>
          <a:p>
            <a:pPr marL="0" indent="0">
              <a:buNone/>
            </a:pPr>
            <a:br>
              <a:rPr lang="sv-SE" b="1" dirty="0"/>
            </a:br>
            <a:endParaRPr lang="sv-SE" dirty="0"/>
          </a:p>
        </p:txBody>
      </p:sp>
      <p:sp>
        <p:nvSpPr>
          <p:cNvPr id="5" name="Platshållare för innehåll 3"/>
          <p:cNvSpPr txBox="1">
            <a:spLocks/>
          </p:cNvSpPr>
          <p:nvPr/>
        </p:nvSpPr>
        <p:spPr>
          <a:xfrm>
            <a:off x="535136" y="3795811"/>
            <a:ext cx="11192044" cy="2296379"/>
          </a:xfrm>
          <a:prstGeom prst="rect">
            <a:avLst/>
          </a:prstGeom>
          <a:solidFill>
            <a:srgbClr val="FFFFFF"/>
          </a:solidFill>
        </p:spPr>
        <p:txBody>
          <a:bodyPr vert="horz" lIns="0" tIns="0" rIns="0" bIns="0" rtlCol="0" anchor="t" anchorCtr="0">
            <a:noAutofit/>
          </a:bodyPr>
          <a:lstStyle>
            <a:lvl1pPr marL="271463" indent="-271463" algn="l" defTabSz="914400" rtl="0" eaLnBrk="1" latinLnBrk="0" hangingPunct="1">
              <a:spcBef>
                <a:spcPts val="0"/>
              </a:spcBef>
              <a:spcAft>
                <a:spcPts val="800"/>
              </a:spcAft>
              <a:buSzPct val="115000"/>
              <a:buFont typeface="Century Gothic" pitchFamily="34" charset="0"/>
              <a:buChar char="•"/>
              <a:defRPr sz="26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0700" indent="-2349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20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1200" indent="-1714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6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20750" indent="-1968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4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73150" indent="-146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2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500"/>
              </a:spcAft>
              <a:buNone/>
            </a:pPr>
            <a:r>
              <a:rPr lang="sv-SE" sz="1800" b="1" dirty="0"/>
              <a:t>4 </a:t>
            </a:r>
            <a:r>
              <a:rPr lang="sv-SE" sz="1800" dirty="0"/>
              <a:t>kommuner rapporterar över</a:t>
            </a:r>
            <a:r>
              <a:rPr lang="sv-SE" sz="1800" b="1" dirty="0"/>
              <a:t> 1% </a:t>
            </a:r>
            <a:r>
              <a:rPr lang="sv-SE" sz="1800" dirty="0"/>
              <a:t>smittade patienter och brukare med covid-19 inom kommunernas verksamhetsområden.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v-SE" sz="1700" dirty="0"/>
              <a:t>Sammantaget är läget i kommunerna något bättre sedan föregående rapportering. Kommunerna fortsätter dock att påverkas av hög smittspridning i samhället och genomför åtgärder i syfte att minska risken för smittspridning samt säkerställa följsamhet med rekommendationer och allmänna råd.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v-SE" sz="1700" dirty="0"/>
              <a:t>Arbetet med personalförsörjning är fortfarande krävande. Personalbristen är särskilt tydlig bland sjuksköterskorna. Samtidigt är ordinarie personal trött p.g.a. långvarig hög arbetsbelastning. </a:t>
            </a:r>
          </a:p>
        </p:txBody>
      </p:sp>
    </p:spTree>
    <p:extLst>
      <p:ext uri="{BB962C8B-B14F-4D97-AF65-F5344CB8AC3E}">
        <p14:creationId xmlns:p14="http://schemas.microsoft.com/office/powerpoint/2010/main" val="56899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ocialstyrelsens PowerPoint-mall_131025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eng-16.9.potx" id="{AE504B18-F11A-4CA6-B6A5-6E33F927A768}" vid="{195A7F99-B73C-4458-A1DA-AB6754BFD28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PPT-eng-16.9</Template>
  <TotalTime>1485</TotalTime>
  <Words>226</Words>
  <Application>Microsoft Office PowerPoint</Application>
  <PresentationFormat>Bredbild</PresentationFormat>
  <Paragraphs>20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Socialstyrelsens PowerPoint-mall_131025</vt:lpstr>
      <vt:lpstr>Lägesrapport</vt:lpstr>
      <vt:lpstr>Statistik om covid-19 bland personer med funktionsnedsättning</vt:lpstr>
      <vt:lpstr>PowerPoint-presentation</vt:lpstr>
      <vt:lpstr>Socialstyrelsens Särskilda Organisation Läget i landets kommuner Från inrapporterad data mellan 4−10 mars. 241 (83%) kommuner rapporterade till 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Malin Lindén Ohlsson</cp:lastModifiedBy>
  <cp:revision>160</cp:revision>
  <cp:lastPrinted>2021-01-04T14:51:29Z</cp:lastPrinted>
  <dcterms:created xsi:type="dcterms:W3CDTF">2020-06-08T09:22:54Z</dcterms:created>
  <dcterms:modified xsi:type="dcterms:W3CDTF">2021-03-18T09:35:43Z</dcterms:modified>
</cp:coreProperties>
</file>