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  <p:sldMasterId id="2147484102" r:id="rId7"/>
    <p:sldMasterId id="2147484104" r:id="rId8"/>
    <p:sldMasterId id="2147484109" r:id="rId9"/>
  </p:sldMasterIdLst>
  <p:notesMasterIdLst>
    <p:notesMasterId r:id="rId21"/>
  </p:notesMasterIdLst>
  <p:handoutMasterIdLst>
    <p:handoutMasterId r:id="rId22"/>
  </p:handoutMasterIdLst>
  <p:sldIdLst>
    <p:sldId id="256" r:id="rId10"/>
    <p:sldId id="259" r:id="rId11"/>
    <p:sldId id="261" r:id="rId12"/>
    <p:sldId id="263" r:id="rId13"/>
    <p:sldId id="265" r:id="rId14"/>
    <p:sldId id="266" r:id="rId15"/>
    <p:sldId id="270" r:id="rId16"/>
    <p:sldId id="271" r:id="rId17"/>
    <p:sldId id="272" r:id="rId18"/>
    <p:sldId id="273" r:id="rId19"/>
    <p:sldId id="277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9"/>
            <p14:sldId id="261"/>
            <p14:sldId id="263"/>
            <p14:sldId id="265"/>
            <p14:sldId id="266"/>
            <p14:sldId id="270"/>
            <p14:sldId id="271"/>
            <p14:sldId id="272"/>
            <p14:sldId id="273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828" autoAdjust="0"/>
  </p:normalViewPr>
  <p:slideViewPr>
    <p:cSldViewPr snapToGrid="0">
      <p:cViewPr varScale="1">
        <p:scale>
          <a:sx n="95" d="100"/>
          <a:sy n="95" d="100"/>
        </p:scale>
        <p:origin x="1152" y="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5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75F27-606F-4004-9C1A-BED152CBBF80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15DD9740-347B-4395-85CD-49036134EA8E}">
      <dgm:prSet phldrT="[Text]"/>
      <dgm:spPr>
        <a:solidFill>
          <a:schemeClr val="accent4"/>
        </a:solidFill>
      </dgm:spPr>
      <dgm:t>
        <a:bodyPr/>
        <a:lstStyle/>
        <a:p>
          <a:r>
            <a:rPr lang="sv-SE" dirty="0"/>
            <a:t>Förstudie</a:t>
          </a:r>
        </a:p>
      </dgm:t>
    </dgm:pt>
    <dgm:pt modelId="{9D2DF516-A7B6-405C-80CC-3ED966EE7C11}" type="parTrans" cxnId="{D062E4E7-69F2-4F4D-8CEF-3A4FFA3B6C56}">
      <dgm:prSet/>
      <dgm:spPr/>
      <dgm:t>
        <a:bodyPr/>
        <a:lstStyle/>
        <a:p>
          <a:endParaRPr lang="sv-SE"/>
        </a:p>
      </dgm:t>
    </dgm:pt>
    <dgm:pt modelId="{C326DF11-42E1-489B-9934-C7E30CAE5B63}" type="sibTrans" cxnId="{D062E4E7-69F2-4F4D-8CEF-3A4FFA3B6C56}">
      <dgm:prSet/>
      <dgm:spPr/>
      <dgm:t>
        <a:bodyPr/>
        <a:lstStyle/>
        <a:p>
          <a:endParaRPr lang="sv-SE"/>
        </a:p>
      </dgm:t>
    </dgm:pt>
    <dgm:pt modelId="{3BAF4465-793E-4E5E-A5F9-B9BF3BEC88A0}">
      <dgm:prSet phldrT="[Text]"/>
      <dgm:spPr>
        <a:solidFill>
          <a:schemeClr val="accent6"/>
        </a:solidFill>
      </dgm:spPr>
      <dgm:t>
        <a:bodyPr/>
        <a:lstStyle/>
        <a:p>
          <a:r>
            <a:rPr lang="sv-SE"/>
            <a:t>Produktion</a:t>
          </a:r>
          <a:endParaRPr lang="sv-SE" dirty="0"/>
        </a:p>
      </dgm:t>
    </dgm:pt>
    <dgm:pt modelId="{5DF4A41F-95DA-4A8B-A9DC-E9530091C85A}" type="parTrans" cxnId="{94FCFCC9-1724-4132-B617-B71C2720AA54}">
      <dgm:prSet/>
      <dgm:spPr/>
      <dgm:t>
        <a:bodyPr/>
        <a:lstStyle/>
        <a:p>
          <a:endParaRPr lang="sv-SE"/>
        </a:p>
      </dgm:t>
    </dgm:pt>
    <dgm:pt modelId="{289E8E37-2B96-41F4-8E29-6F85AC15C5CB}" type="sibTrans" cxnId="{94FCFCC9-1724-4132-B617-B71C2720AA54}">
      <dgm:prSet/>
      <dgm:spPr/>
      <dgm:t>
        <a:bodyPr/>
        <a:lstStyle/>
        <a:p>
          <a:endParaRPr lang="sv-SE"/>
        </a:p>
      </dgm:t>
    </dgm:pt>
    <dgm:pt modelId="{15BD1B54-5DBB-46C0-81BC-21DF01097165}">
      <dgm:prSet phldrT="[Text]"/>
      <dgm:spPr>
        <a:solidFill>
          <a:schemeClr val="accent1"/>
        </a:solidFill>
      </dgm:spPr>
      <dgm:t>
        <a:bodyPr/>
        <a:lstStyle/>
        <a:p>
          <a:r>
            <a:rPr lang="sv-SE"/>
            <a:t>Planering</a:t>
          </a:r>
          <a:endParaRPr lang="sv-SE" dirty="0"/>
        </a:p>
      </dgm:t>
    </dgm:pt>
    <dgm:pt modelId="{63A43F9D-8F3B-4D47-A083-BC8391A77240}" type="parTrans" cxnId="{838DCD42-DA0A-4F0A-B77F-C0B94F98688B}">
      <dgm:prSet/>
      <dgm:spPr/>
      <dgm:t>
        <a:bodyPr/>
        <a:lstStyle/>
        <a:p>
          <a:endParaRPr lang="sv-SE"/>
        </a:p>
      </dgm:t>
    </dgm:pt>
    <dgm:pt modelId="{4D719031-6018-4085-89F6-0BEE97C02F85}" type="sibTrans" cxnId="{838DCD42-DA0A-4F0A-B77F-C0B94F98688B}">
      <dgm:prSet/>
      <dgm:spPr/>
      <dgm:t>
        <a:bodyPr/>
        <a:lstStyle/>
        <a:p>
          <a:endParaRPr lang="sv-SE"/>
        </a:p>
      </dgm:t>
    </dgm:pt>
    <dgm:pt modelId="{EADD274E-77E3-4B01-82DF-02A185AA31F8}">
      <dgm:prSet phldrT="[Text]"/>
      <dgm:spPr>
        <a:solidFill>
          <a:schemeClr val="accent3"/>
        </a:solidFill>
      </dgm:spPr>
      <dgm:t>
        <a:bodyPr/>
        <a:lstStyle/>
        <a:p>
          <a:r>
            <a:rPr lang="sv-SE" dirty="0"/>
            <a:t>Förvaltning och utveckling</a:t>
          </a:r>
        </a:p>
      </dgm:t>
    </dgm:pt>
    <dgm:pt modelId="{03898A90-C55C-42C4-A2E7-F4EECC803E3A}" type="parTrans" cxnId="{5292D023-F151-4C3D-BC8C-59327E1CF3E5}">
      <dgm:prSet/>
      <dgm:spPr/>
      <dgm:t>
        <a:bodyPr/>
        <a:lstStyle/>
        <a:p>
          <a:endParaRPr lang="sv-SE"/>
        </a:p>
      </dgm:t>
    </dgm:pt>
    <dgm:pt modelId="{5DE56B39-D33F-4F89-A278-E7F8C4A24C65}" type="sibTrans" cxnId="{5292D023-F151-4C3D-BC8C-59327E1CF3E5}">
      <dgm:prSet/>
      <dgm:spPr/>
      <dgm:t>
        <a:bodyPr/>
        <a:lstStyle/>
        <a:p>
          <a:endParaRPr lang="sv-SE"/>
        </a:p>
      </dgm:t>
    </dgm:pt>
    <dgm:pt modelId="{9D9C7CE4-5241-409B-AA7A-C939BD3FC945}">
      <dgm:prSet phldrT="[Text]"/>
      <dgm:spPr/>
      <dgm:t>
        <a:bodyPr/>
        <a:lstStyle/>
        <a:p>
          <a:r>
            <a:rPr lang="sv-SE"/>
            <a:t>Lansering</a:t>
          </a:r>
          <a:endParaRPr lang="sv-SE" dirty="0"/>
        </a:p>
      </dgm:t>
    </dgm:pt>
    <dgm:pt modelId="{3E4666D4-CF48-4897-8A0D-6A8936F2B5A7}" type="sibTrans" cxnId="{0FFFAC68-1974-4EE5-BE4B-51A5A3FAAF69}">
      <dgm:prSet/>
      <dgm:spPr/>
      <dgm:t>
        <a:bodyPr/>
        <a:lstStyle/>
        <a:p>
          <a:endParaRPr lang="sv-SE"/>
        </a:p>
      </dgm:t>
    </dgm:pt>
    <dgm:pt modelId="{FCF0494B-E731-4680-8398-3FDEB58C7BC1}" type="parTrans" cxnId="{0FFFAC68-1974-4EE5-BE4B-51A5A3FAAF69}">
      <dgm:prSet/>
      <dgm:spPr/>
      <dgm:t>
        <a:bodyPr/>
        <a:lstStyle/>
        <a:p>
          <a:endParaRPr lang="sv-SE"/>
        </a:p>
      </dgm:t>
    </dgm:pt>
    <dgm:pt modelId="{5BB677A1-1B89-4ADC-983A-086E9AB87E27}" type="pres">
      <dgm:prSet presAssocID="{91975F27-606F-4004-9C1A-BED152CBBF80}" presName="Name0" presStyleCnt="0">
        <dgm:presLayoutVars>
          <dgm:dir/>
          <dgm:animLvl val="lvl"/>
          <dgm:resizeHandles val="exact"/>
        </dgm:presLayoutVars>
      </dgm:prSet>
      <dgm:spPr/>
    </dgm:pt>
    <dgm:pt modelId="{9816D9BE-0D81-4F3C-8DF2-EC0BD4FC015E}" type="pres">
      <dgm:prSet presAssocID="{15DD9740-347B-4395-85CD-49036134EA8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6699928-B2B3-4817-8EBF-69CCCEB2ECB1}" type="pres">
      <dgm:prSet presAssocID="{C326DF11-42E1-489B-9934-C7E30CAE5B63}" presName="parTxOnlySpace" presStyleCnt="0"/>
      <dgm:spPr/>
    </dgm:pt>
    <dgm:pt modelId="{CE8588FF-EF76-43B3-9C36-BFA6809930D6}" type="pres">
      <dgm:prSet presAssocID="{15BD1B54-5DBB-46C0-81BC-21DF01097165}" presName="parTxOnly" presStyleLbl="node1" presStyleIdx="1" presStyleCnt="5" custScaleY="100218" custLinFactNeighborX="5888" custLinFactNeighborY="7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A0CF7C2-3BFA-40AD-9294-C62DB433BCC8}" type="pres">
      <dgm:prSet presAssocID="{4D719031-6018-4085-89F6-0BEE97C02F85}" presName="parTxOnlySpace" presStyleCnt="0"/>
      <dgm:spPr/>
    </dgm:pt>
    <dgm:pt modelId="{F400F960-C2C9-4DA6-B0C6-39832B1617F5}" type="pres">
      <dgm:prSet presAssocID="{3BAF4465-793E-4E5E-A5F9-B9BF3BEC88A0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4BDCF51-2C0B-42AF-AB77-28D9629762FA}" type="pres">
      <dgm:prSet presAssocID="{289E8E37-2B96-41F4-8E29-6F85AC15C5CB}" presName="parTxOnlySpace" presStyleCnt="0"/>
      <dgm:spPr/>
    </dgm:pt>
    <dgm:pt modelId="{12AA8F8F-4715-46FD-91DD-75835CF0DC09}" type="pres">
      <dgm:prSet presAssocID="{9D9C7CE4-5241-409B-AA7A-C939BD3FC945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4B3E0C1-BBC4-4ADA-B577-B769CC6E99B5}" type="pres">
      <dgm:prSet presAssocID="{3E4666D4-CF48-4897-8A0D-6A8936F2B5A7}" presName="parTxOnlySpace" presStyleCnt="0"/>
      <dgm:spPr/>
    </dgm:pt>
    <dgm:pt modelId="{B465B515-316D-4BBA-B8F2-FE0A68C1BF83}" type="pres">
      <dgm:prSet presAssocID="{EADD274E-77E3-4B01-82DF-02A185AA31F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FFFAC68-1974-4EE5-BE4B-51A5A3FAAF69}" srcId="{91975F27-606F-4004-9C1A-BED152CBBF80}" destId="{9D9C7CE4-5241-409B-AA7A-C939BD3FC945}" srcOrd="3" destOrd="0" parTransId="{FCF0494B-E731-4680-8398-3FDEB58C7BC1}" sibTransId="{3E4666D4-CF48-4897-8A0D-6A8936F2B5A7}"/>
    <dgm:cxn modelId="{C4BDA2C9-8163-4508-BCA2-AF175EBE77FA}" type="presOf" srcId="{EADD274E-77E3-4B01-82DF-02A185AA31F8}" destId="{B465B515-316D-4BBA-B8F2-FE0A68C1BF83}" srcOrd="0" destOrd="0" presId="urn:microsoft.com/office/officeart/2005/8/layout/chevron1"/>
    <dgm:cxn modelId="{9286F24E-F364-4EE6-94B7-FACCC951D93B}" type="presOf" srcId="{15DD9740-347B-4395-85CD-49036134EA8E}" destId="{9816D9BE-0D81-4F3C-8DF2-EC0BD4FC015E}" srcOrd="0" destOrd="0" presId="urn:microsoft.com/office/officeart/2005/8/layout/chevron1"/>
    <dgm:cxn modelId="{5E77B0B3-822C-4BEB-A83D-C2C7CD4788FB}" type="presOf" srcId="{15BD1B54-5DBB-46C0-81BC-21DF01097165}" destId="{CE8588FF-EF76-43B3-9C36-BFA6809930D6}" srcOrd="0" destOrd="0" presId="urn:microsoft.com/office/officeart/2005/8/layout/chevron1"/>
    <dgm:cxn modelId="{D062E4E7-69F2-4F4D-8CEF-3A4FFA3B6C56}" srcId="{91975F27-606F-4004-9C1A-BED152CBBF80}" destId="{15DD9740-347B-4395-85CD-49036134EA8E}" srcOrd="0" destOrd="0" parTransId="{9D2DF516-A7B6-405C-80CC-3ED966EE7C11}" sibTransId="{C326DF11-42E1-489B-9934-C7E30CAE5B63}"/>
    <dgm:cxn modelId="{5365B66D-A56A-4CF5-AAE5-1835422278F8}" type="presOf" srcId="{9D9C7CE4-5241-409B-AA7A-C939BD3FC945}" destId="{12AA8F8F-4715-46FD-91DD-75835CF0DC09}" srcOrd="0" destOrd="0" presId="urn:microsoft.com/office/officeart/2005/8/layout/chevron1"/>
    <dgm:cxn modelId="{5292D023-F151-4C3D-BC8C-59327E1CF3E5}" srcId="{91975F27-606F-4004-9C1A-BED152CBBF80}" destId="{EADD274E-77E3-4B01-82DF-02A185AA31F8}" srcOrd="4" destOrd="0" parTransId="{03898A90-C55C-42C4-A2E7-F4EECC803E3A}" sibTransId="{5DE56B39-D33F-4F89-A278-E7F8C4A24C65}"/>
    <dgm:cxn modelId="{94FCFCC9-1724-4132-B617-B71C2720AA54}" srcId="{91975F27-606F-4004-9C1A-BED152CBBF80}" destId="{3BAF4465-793E-4E5E-A5F9-B9BF3BEC88A0}" srcOrd="2" destOrd="0" parTransId="{5DF4A41F-95DA-4A8B-A9DC-E9530091C85A}" sibTransId="{289E8E37-2B96-41F4-8E29-6F85AC15C5CB}"/>
    <dgm:cxn modelId="{04F45D33-3B9E-448A-8EAD-A46D0243FF5C}" type="presOf" srcId="{91975F27-606F-4004-9C1A-BED152CBBF80}" destId="{5BB677A1-1B89-4ADC-983A-086E9AB87E27}" srcOrd="0" destOrd="0" presId="urn:microsoft.com/office/officeart/2005/8/layout/chevron1"/>
    <dgm:cxn modelId="{838DCD42-DA0A-4F0A-B77F-C0B94F98688B}" srcId="{91975F27-606F-4004-9C1A-BED152CBBF80}" destId="{15BD1B54-5DBB-46C0-81BC-21DF01097165}" srcOrd="1" destOrd="0" parTransId="{63A43F9D-8F3B-4D47-A083-BC8391A77240}" sibTransId="{4D719031-6018-4085-89F6-0BEE97C02F85}"/>
    <dgm:cxn modelId="{874326F7-1926-43B5-A579-2B21FAB6A765}" type="presOf" srcId="{3BAF4465-793E-4E5E-A5F9-B9BF3BEC88A0}" destId="{F400F960-C2C9-4DA6-B0C6-39832B1617F5}" srcOrd="0" destOrd="0" presId="urn:microsoft.com/office/officeart/2005/8/layout/chevron1"/>
    <dgm:cxn modelId="{D8032D92-6A51-42EE-9604-37815AA7E5DC}" type="presParOf" srcId="{5BB677A1-1B89-4ADC-983A-086E9AB87E27}" destId="{9816D9BE-0D81-4F3C-8DF2-EC0BD4FC015E}" srcOrd="0" destOrd="0" presId="urn:microsoft.com/office/officeart/2005/8/layout/chevron1"/>
    <dgm:cxn modelId="{E2076D70-0AEB-4513-9C5B-A51E9971D2F7}" type="presParOf" srcId="{5BB677A1-1B89-4ADC-983A-086E9AB87E27}" destId="{36699928-B2B3-4817-8EBF-69CCCEB2ECB1}" srcOrd="1" destOrd="0" presId="urn:microsoft.com/office/officeart/2005/8/layout/chevron1"/>
    <dgm:cxn modelId="{CCE7FCBE-5570-4DD1-9BD5-D4F52E8728C0}" type="presParOf" srcId="{5BB677A1-1B89-4ADC-983A-086E9AB87E27}" destId="{CE8588FF-EF76-43B3-9C36-BFA6809930D6}" srcOrd="2" destOrd="0" presId="urn:microsoft.com/office/officeart/2005/8/layout/chevron1"/>
    <dgm:cxn modelId="{A599882F-8957-4FBD-AC68-8C273AEA7258}" type="presParOf" srcId="{5BB677A1-1B89-4ADC-983A-086E9AB87E27}" destId="{2A0CF7C2-3BFA-40AD-9294-C62DB433BCC8}" srcOrd="3" destOrd="0" presId="urn:microsoft.com/office/officeart/2005/8/layout/chevron1"/>
    <dgm:cxn modelId="{3D4409E4-C933-42CD-92EF-D5082E3D587A}" type="presParOf" srcId="{5BB677A1-1B89-4ADC-983A-086E9AB87E27}" destId="{F400F960-C2C9-4DA6-B0C6-39832B1617F5}" srcOrd="4" destOrd="0" presId="urn:microsoft.com/office/officeart/2005/8/layout/chevron1"/>
    <dgm:cxn modelId="{9381E458-1561-4B1E-8537-72360C9C527E}" type="presParOf" srcId="{5BB677A1-1B89-4ADC-983A-086E9AB87E27}" destId="{74BDCF51-2C0B-42AF-AB77-28D9629762FA}" srcOrd="5" destOrd="0" presId="urn:microsoft.com/office/officeart/2005/8/layout/chevron1"/>
    <dgm:cxn modelId="{088CFEEB-0B07-4E98-BAE3-D8901EAF5372}" type="presParOf" srcId="{5BB677A1-1B89-4ADC-983A-086E9AB87E27}" destId="{12AA8F8F-4715-46FD-91DD-75835CF0DC09}" srcOrd="6" destOrd="0" presId="urn:microsoft.com/office/officeart/2005/8/layout/chevron1"/>
    <dgm:cxn modelId="{3D25AC9B-FFF3-4CC3-8CC4-66DF9BB6A757}" type="presParOf" srcId="{5BB677A1-1B89-4ADC-983A-086E9AB87E27}" destId="{94B3E0C1-BBC4-4ADA-B577-B769CC6E99B5}" srcOrd="7" destOrd="0" presId="urn:microsoft.com/office/officeart/2005/8/layout/chevron1"/>
    <dgm:cxn modelId="{DEE2BDB5-ADCD-47CB-B774-3BC537DC0A14}" type="presParOf" srcId="{5BB677A1-1B89-4ADC-983A-086E9AB87E27}" destId="{B465B515-316D-4BBA-B8F2-FE0A68C1BF83}" srcOrd="8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3C43E-3150-4E0E-B9B3-6769DBFD4F26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sv-SE"/>
        </a:p>
      </dgm:t>
    </dgm:pt>
    <dgm:pt modelId="{17FBF966-481E-49A7-B51F-C09CCB73049B}">
      <dgm:prSet phldrT="[Text]" custT="1"/>
      <dgm:spPr/>
      <dgm:t>
        <a:bodyPr/>
        <a:lstStyle/>
        <a:p>
          <a:r>
            <a:rPr lang="sv-SE" sz="2000" dirty="0"/>
            <a:t>Behov</a:t>
          </a:r>
        </a:p>
      </dgm:t>
    </dgm:pt>
    <dgm:pt modelId="{449ADB04-84F4-4E54-AB25-00CD5AD8D148}" type="parTrans" cxnId="{BD890791-0601-420A-8752-2992BB3B0B1D}">
      <dgm:prSet/>
      <dgm:spPr/>
      <dgm:t>
        <a:bodyPr/>
        <a:lstStyle/>
        <a:p>
          <a:endParaRPr lang="sv-SE"/>
        </a:p>
      </dgm:t>
    </dgm:pt>
    <dgm:pt modelId="{F4B4004E-8071-44DF-977B-232EEB0E1B3F}" type="sibTrans" cxnId="{BD890791-0601-420A-8752-2992BB3B0B1D}">
      <dgm:prSet/>
      <dgm:spPr/>
      <dgm:t>
        <a:bodyPr/>
        <a:lstStyle/>
        <a:p>
          <a:endParaRPr lang="sv-SE"/>
        </a:p>
      </dgm:t>
    </dgm:pt>
    <dgm:pt modelId="{F4E5C7F3-9BEB-42F5-8DF2-ADE869E899C4}">
      <dgm:prSet phldrT="[Text]" custT="1"/>
      <dgm:spPr/>
      <dgm:t>
        <a:bodyPr/>
        <a:lstStyle/>
        <a:p>
          <a:r>
            <a:rPr lang="sv-SE" sz="2000" dirty="0"/>
            <a:t>Tid</a:t>
          </a:r>
        </a:p>
      </dgm:t>
    </dgm:pt>
    <dgm:pt modelId="{03CAD057-D173-411B-8782-3FB9F7522B10}" type="parTrans" cxnId="{87C901EA-1E64-421E-AB52-B614A8CCEF04}">
      <dgm:prSet/>
      <dgm:spPr/>
      <dgm:t>
        <a:bodyPr/>
        <a:lstStyle/>
        <a:p>
          <a:endParaRPr lang="sv-SE"/>
        </a:p>
      </dgm:t>
    </dgm:pt>
    <dgm:pt modelId="{F6430E7E-5B60-47E8-A28A-89EB3104FB8F}" type="sibTrans" cxnId="{87C901EA-1E64-421E-AB52-B614A8CCEF04}">
      <dgm:prSet/>
      <dgm:spPr/>
      <dgm:t>
        <a:bodyPr/>
        <a:lstStyle/>
        <a:p>
          <a:endParaRPr lang="sv-SE"/>
        </a:p>
      </dgm:t>
    </dgm:pt>
    <dgm:pt modelId="{9E8B11A6-0CA5-46B4-BC25-154AFCCC4359}">
      <dgm:prSet custT="1"/>
      <dgm:spPr/>
      <dgm:t>
        <a:bodyPr/>
        <a:lstStyle/>
        <a:p>
          <a:r>
            <a:rPr lang="sv-SE" sz="1400"/>
            <a:t>Stort behov av kompetensutveckling</a:t>
          </a:r>
          <a:endParaRPr lang="sv-SE" sz="1400" dirty="0"/>
        </a:p>
      </dgm:t>
    </dgm:pt>
    <dgm:pt modelId="{24AB448F-EF8C-40DA-B066-8A5DA2E31EE8}" type="parTrans" cxnId="{8D56C502-B7A9-40DA-8C37-9668B0C1D3FA}">
      <dgm:prSet/>
      <dgm:spPr/>
      <dgm:t>
        <a:bodyPr/>
        <a:lstStyle/>
        <a:p>
          <a:endParaRPr lang="sv-SE"/>
        </a:p>
      </dgm:t>
    </dgm:pt>
    <dgm:pt modelId="{1B0D4567-002B-4163-8A2C-C1C12CEDC0F7}" type="sibTrans" cxnId="{8D56C502-B7A9-40DA-8C37-9668B0C1D3FA}">
      <dgm:prSet/>
      <dgm:spPr/>
      <dgm:t>
        <a:bodyPr/>
        <a:lstStyle/>
        <a:p>
          <a:endParaRPr lang="sv-SE"/>
        </a:p>
      </dgm:t>
    </dgm:pt>
    <dgm:pt modelId="{437AE630-3840-45B4-A307-FC6C9EE9EF50}">
      <dgm:prSet custT="1"/>
      <dgm:spPr/>
      <dgm:t>
        <a:bodyPr/>
        <a:lstStyle/>
        <a:p>
          <a:r>
            <a:rPr lang="sv-SE" sz="1400" dirty="0"/>
            <a:t>Många medarbetare</a:t>
          </a:r>
        </a:p>
      </dgm:t>
    </dgm:pt>
    <dgm:pt modelId="{A681B754-5321-4E01-AC34-F83C477095C0}" type="parTrans" cxnId="{B9CE4AC8-8E66-4ED5-A269-59C8780C73FB}">
      <dgm:prSet/>
      <dgm:spPr/>
      <dgm:t>
        <a:bodyPr/>
        <a:lstStyle/>
        <a:p>
          <a:endParaRPr lang="sv-SE"/>
        </a:p>
      </dgm:t>
    </dgm:pt>
    <dgm:pt modelId="{D5F3338C-8D48-423D-97A1-C94C84FEA72A}" type="sibTrans" cxnId="{B9CE4AC8-8E66-4ED5-A269-59C8780C73FB}">
      <dgm:prSet/>
      <dgm:spPr/>
      <dgm:t>
        <a:bodyPr/>
        <a:lstStyle/>
        <a:p>
          <a:endParaRPr lang="sv-SE"/>
        </a:p>
      </dgm:t>
    </dgm:pt>
    <dgm:pt modelId="{3706E3FD-AE70-4E61-AD65-76DD15A18249}">
      <dgm:prSet custT="1"/>
      <dgm:spPr/>
      <dgm:t>
        <a:bodyPr/>
        <a:lstStyle/>
        <a:p>
          <a:r>
            <a:rPr lang="sv-SE" sz="1400" dirty="0"/>
            <a:t>Svårt att avsätta tid för kommunerna, får inte vara för tidskrävande (kosta)</a:t>
          </a:r>
        </a:p>
      </dgm:t>
    </dgm:pt>
    <dgm:pt modelId="{868AACB2-4EFE-4889-A88B-FC0BE5E3EF4B}" type="parTrans" cxnId="{3F5DE306-D9B6-44F9-888F-A874979C542D}">
      <dgm:prSet/>
      <dgm:spPr/>
      <dgm:t>
        <a:bodyPr/>
        <a:lstStyle/>
        <a:p>
          <a:endParaRPr lang="sv-SE"/>
        </a:p>
      </dgm:t>
    </dgm:pt>
    <dgm:pt modelId="{F1248F65-8BC9-4408-9672-D4BD914E2454}" type="sibTrans" cxnId="{3F5DE306-D9B6-44F9-888F-A874979C542D}">
      <dgm:prSet/>
      <dgm:spPr/>
      <dgm:t>
        <a:bodyPr/>
        <a:lstStyle/>
        <a:p>
          <a:endParaRPr lang="sv-SE"/>
        </a:p>
      </dgm:t>
    </dgm:pt>
    <dgm:pt modelId="{4B537C80-FD64-4EA3-B002-147E02A98236}">
      <dgm:prSet custT="1"/>
      <dgm:spPr/>
      <dgm:t>
        <a:bodyPr/>
        <a:lstStyle/>
        <a:p>
          <a:r>
            <a:rPr lang="sv-SE" sz="1400"/>
            <a:t>Stora volymer att samordna för kurstillfällen</a:t>
          </a:r>
          <a:endParaRPr lang="sv-SE" sz="1400" dirty="0"/>
        </a:p>
      </dgm:t>
    </dgm:pt>
    <dgm:pt modelId="{6FDA1CC6-5724-473F-940C-425DB94C0907}" type="parTrans" cxnId="{95841430-82DF-4436-BEB8-03A4121CB563}">
      <dgm:prSet/>
      <dgm:spPr/>
      <dgm:t>
        <a:bodyPr/>
        <a:lstStyle/>
        <a:p>
          <a:endParaRPr lang="sv-SE"/>
        </a:p>
      </dgm:t>
    </dgm:pt>
    <dgm:pt modelId="{B48E28C4-31EF-43DD-91C2-E417138D6714}" type="sibTrans" cxnId="{95841430-82DF-4436-BEB8-03A4121CB563}">
      <dgm:prSet/>
      <dgm:spPr/>
      <dgm:t>
        <a:bodyPr/>
        <a:lstStyle/>
        <a:p>
          <a:endParaRPr lang="sv-SE"/>
        </a:p>
      </dgm:t>
    </dgm:pt>
    <dgm:pt modelId="{2C4161D0-2B16-4D9D-B0AF-BDC82AE4E49D}">
      <dgm:prSet custT="1"/>
      <dgm:spPr/>
      <dgm:t>
        <a:bodyPr/>
        <a:lstStyle/>
        <a:p>
          <a:r>
            <a:rPr lang="sv-SE" sz="1400" dirty="0"/>
            <a:t>Många önskade områden (innehåll) och vid målgrupp</a:t>
          </a:r>
        </a:p>
      </dgm:t>
    </dgm:pt>
    <dgm:pt modelId="{DA70AA85-6E4F-47C1-8715-74AD793B88E9}" type="parTrans" cxnId="{46261AD1-14F2-4A50-BA18-8B0B0587728A}">
      <dgm:prSet/>
      <dgm:spPr/>
      <dgm:t>
        <a:bodyPr/>
        <a:lstStyle/>
        <a:p>
          <a:endParaRPr lang="sv-SE"/>
        </a:p>
      </dgm:t>
    </dgm:pt>
    <dgm:pt modelId="{85969D7E-57D7-4206-9CF0-CA8C59E4C74B}" type="sibTrans" cxnId="{46261AD1-14F2-4A50-BA18-8B0B0587728A}">
      <dgm:prSet/>
      <dgm:spPr/>
      <dgm:t>
        <a:bodyPr/>
        <a:lstStyle/>
        <a:p>
          <a:endParaRPr lang="sv-SE"/>
        </a:p>
      </dgm:t>
    </dgm:pt>
    <dgm:pt modelId="{116B60FD-8D98-4AB3-8F48-480A86FD2736}" type="pres">
      <dgm:prSet presAssocID="{8D13C43E-3150-4E0E-B9B3-6769DBFD4F26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71693ED5-A66E-453D-937B-17612D76EE10}" type="pres">
      <dgm:prSet presAssocID="{8D13C43E-3150-4E0E-B9B3-6769DBFD4F26}" presName="dummyMaxCanvas" presStyleCnt="0"/>
      <dgm:spPr/>
    </dgm:pt>
    <dgm:pt modelId="{D29B71DA-BDE7-485E-8A18-CF43E87545C1}" type="pres">
      <dgm:prSet presAssocID="{8D13C43E-3150-4E0E-B9B3-6769DBFD4F26}" presName="parentComposite" presStyleCnt="0"/>
      <dgm:spPr/>
    </dgm:pt>
    <dgm:pt modelId="{13D6740C-7B22-4271-873A-6670B0B748E4}" type="pres">
      <dgm:prSet presAssocID="{8D13C43E-3150-4E0E-B9B3-6769DBFD4F26}" presName="parent1" presStyleLbl="alignAccFollowNode1" presStyleIdx="0" presStyleCnt="4" custLinFactNeighborX="3031" custLinFactNeighborY="16365">
        <dgm:presLayoutVars>
          <dgm:chMax val="4"/>
        </dgm:presLayoutVars>
      </dgm:prSet>
      <dgm:spPr/>
      <dgm:t>
        <a:bodyPr/>
        <a:lstStyle/>
        <a:p>
          <a:endParaRPr lang="sv-SE"/>
        </a:p>
      </dgm:t>
    </dgm:pt>
    <dgm:pt modelId="{62D44E15-F799-4EF8-B062-8DD82B180B06}" type="pres">
      <dgm:prSet presAssocID="{8D13C43E-3150-4E0E-B9B3-6769DBFD4F26}" presName="parent2" presStyleLbl="alignAccFollowNode1" presStyleIdx="1" presStyleCnt="4" custLinFactNeighborX="6667" custLinFactNeighborY="14889">
        <dgm:presLayoutVars>
          <dgm:chMax val="4"/>
        </dgm:presLayoutVars>
      </dgm:prSet>
      <dgm:spPr/>
      <dgm:t>
        <a:bodyPr/>
        <a:lstStyle/>
        <a:p>
          <a:endParaRPr lang="sv-SE"/>
        </a:p>
      </dgm:t>
    </dgm:pt>
    <dgm:pt modelId="{F3F0486E-876E-4B92-8952-3D3EF7E0212A}" type="pres">
      <dgm:prSet presAssocID="{8D13C43E-3150-4E0E-B9B3-6769DBFD4F26}" presName="childrenComposite" presStyleCnt="0"/>
      <dgm:spPr/>
    </dgm:pt>
    <dgm:pt modelId="{010818AA-DF8D-478C-B16E-A1EE06B49A06}" type="pres">
      <dgm:prSet presAssocID="{8D13C43E-3150-4E0E-B9B3-6769DBFD4F26}" presName="dummyMaxCanvas_ChildArea" presStyleCnt="0"/>
      <dgm:spPr/>
    </dgm:pt>
    <dgm:pt modelId="{39B637AB-768C-4274-8DAF-D68A24FAD218}" type="pres">
      <dgm:prSet presAssocID="{8D13C43E-3150-4E0E-B9B3-6769DBFD4F26}" presName="fulcrum" presStyleLbl="alignAccFollowNode1" presStyleIdx="2" presStyleCnt="4"/>
      <dgm:spPr/>
    </dgm:pt>
    <dgm:pt modelId="{1ABF129C-7056-4984-85EE-F5FBFA569F2D}" type="pres">
      <dgm:prSet presAssocID="{8D13C43E-3150-4E0E-B9B3-6769DBFD4F26}" presName="balance_23" presStyleLbl="alignAccFollowNode1" presStyleIdx="3" presStyleCnt="4">
        <dgm:presLayoutVars>
          <dgm:bulletEnabled val="1"/>
        </dgm:presLayoutVars>
      </dgm:prSet>
      <dgm:spPr/>
    </dgm:pt>
    <dgm:pt modelId="{6AE01D8F-E707-4CDA-A450-389DF457070E}" type="pres">
      <dgm:prSet presAssocID="{8D13C43E-3150-4E0E-B9B3-6769DBFD4F26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43E3F4-42EB-4B70-B72C-67901E7F3F11}" type="pres">
      <dgm:prSet presAssocID="{8D13C43E-3150-4E0E-B9B3-6769DBFD4F26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4DD35ED-0350-4099-B2C8-F09EE4615FD3}" type="pres">
      <dgm:prSet presAssocID="{8D13C43E-3150-4E0E-B9B3-6769DBFD4F26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7BDF788-DCED-48E5-A33C-93F5B04FA712}" type="pres">
      <dgm:prSet presAssocID="{8D13C43E-3150-4E0E-B9B3-6769DBFD4F26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4F6267F-695E-49FF-B4BB-FD6B47DE03BC}" type="pres">
      <dgm:prSet presAssocID="{8D13C43E-3150-4E0E-B9B3-6769DBFD4F26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5C3ACD5-60BD-400C-8508-BE2DB188D609}" type="presOf" srcId="{2C4161D0-2B16-4D9D-B0AF-BDC82AE4E49D}" destId="{A7BDF788-DCED-48E5-A33C-93F5B04FA712}" srcOrd="0" destOrd="0" presId="urn:microsoft.com/office/officeart/2005/8/layout/balance1"/>
    <dgm:cxn modelId="{3F5DE306-D9B6-44F9-888F-A874979C542D}" srcId="{F4E5C7F3-9BEB-42F5-8DF2-ADE869E899C4}" destId="{3706E3FD-AE70-4E61-AD65-76DD15A18249}" srcOrd="1" destOrd="0" parTransId="{868AACB2-4EFE-4889-A88B-FC0BE5E3EF4B}" sibTransId="{F1248F65-8BC9-4408-9672-D4BD914E2454}"/>
    <dgm:cxn modelId="{4F30CEB8-105F-4EE8-A32C-765A5F0C5898}" type="presOf" srcId="{4B537C80-FD64-4EA3-B002-147E02A98236}" destId="{6AE01D8F-E707-4CDA-A450-389DF457070E}" srcOrd="0" destOrd="0" presId="urn:microsoft.com/office/officeart/2005/8/layout/balance1"/>
    <dgm:cxn modelId="{BD890791-0601-420A-8752-2992BB3B0B1D}" srcId="{8D13C43E-3150-4E0E-B9B3-6769DBFD4F26}" destId="{17FBF966-481E-49A7-B51F-C09CCB73049B}" srcOrd="0" destOrd="0" parTransId="{449ADB04-84F4-4E54-AB25-00CD5AD8D148}" sibTransId="{F4B4004E-8071-44DF-977B-232EEB0E1B3F}"/>
    <dgm:cxn modelId="{074D69FF-EEA8-4F52-B591-3820B2137FF7}" type="presOf" srcId="{9E8B11A6-0CA5-46B4-BC25-154AFCCC4359}" destId="{04F6267F-695E-49FF-B4BB-FD6B47DE03BC}" srcOrd="0" destOrd="0" presId="urn:microsoft.com/office/officeart/2005/8/layout/balance1"/>
    <dgm:cxn modelId="{B9CE4AC8-8E66-4ED5-A269-59C8780C73FB}" srcId="{F4E5C7F3-9BEB-42F5-8DF2-ADE869E899C4}" destId="{437AE630-3840-45B4-A307-FC6C9EE9EF50}" srcOrd="2" destOrd="0" parTransId="{A681B754-5321-4E01-AC34-F83C477095C0}" sibTransId="{D5F3338C-8D48-423D-97A1-C94C84FEA72A}"/>
    <dgm:cxn modelId="{2DA1B2BC-F6D7-434A-8EE3-B06B032D9D9C}" type="presOf" srcId="{8D13C43E-3150-4E0E-B9B3-6769DBFD4F26}" destId="{116B60FD-8D98-4AB3-8F48-480A86FD2736}" srcOrd="0" destOrd="0" presId="urn:microsoft.com/office/officeart/2005/8/layout/balance1"/>
    <dgm:cxn modelId="{01AB92F7-8315-4E27-B0C8-BC011A4B6A2B}" type="presOf" srcId="{17FBF966-481E-49A7-B51F-C09CCB73049B}" destId="{13D6740C-7B22-4271-873A-6670B0B748E4}" srcOrd="0" destOrd="0" presId="urn:microsoft.com/office/officeart/2005/8/layout/balance1"/>
    <dgm:cxn modelId="{87C901EA-1E64-421E-AB52-B614A8CCEF04}" srcId="{8D13C43E-3150-4E0E-B9B3-6769DBFD4F26}" destId="{F4E5C7F3-9BEB-42F5-8DF2-ADE869E899C4}" srcOrd="1" destOrd="0" parTransId="{03CAD057-D173-411B-8782-3FB9F7522B10}" sibTransId="{F6430E7E-5B60-47E8-A28A-89EB3104FB8F}"/>
    <dgm:cxn modelId="{8D56C502-B7A9-40DA-8C37-9668B0C1D3FA}" srcId="{17FBF966-481E-49A7-B51F-C09CCB73049B}" destId="{9E8B11A6-0CA5-46B4-BC25-154AFCCC4359}" srcOrd="1" destOrd="0" parTransId="{24AB448F-EF8C-40DA-B066-8A5DA2E31EE8}" sibTransId="{1B0D4567-002B-4163-8A2C-C1C12CEDC0F7}"/>
    <dgm:cxn modelId="{13BF5806-6BAD-4828-9902-78BF3A296DFE}" type="presOf" srcId="{3706E3FD-AE70-4E61-AD65-76DD15A18249}" destId="{1143E3F4-42EB-4B70-B72C-67901E7F3F11}" srcOrd="0" destOrd="0" presId="urn:microsoft.com/office/officeart/2005/8/layout/balance1"/>
    <dgm:cxn modelId="{1C892AF5-DCE1-44DC-87C9-436079461772}" type="presOf" srcId="{437AE630-3840-45B4-A307-FC6C9EE9EF50}" destId="{84DD35ED-0350-4099-B2C8-F09EE4615FD3}" srcOrd="0" destOrd="0" presId="urn:microsoft.com/office/officeart/2005/8/layout/balance1"/>
    <dgm:cxn modelId="{46261AD1-14F2-4A50-BA18-8B0B0587728A}" srcId="{17FBF966-481E-49A7-B51F-C09CCB73049B}" destId="{2C4161D0-2B16-4D9D-B0AF-BDC82AE4E49D}" srcOrd="0" destOrd="0" parTransId="{DA70AA85-6E4F-47C1-8715-74AD793B88E9}" sibTransId="{85969D7E-57D7-4206-9CF0-CA8C59E4C74B}"/>
    <dgm:cxn modelId="{95841430-82DF-4436-BEB8-03A4121CB563}" srcId="{F4E5C7F3-9BEB-42F5-8DF2-ADE869E899C4}" destId="{4B537C80-FD64-4EA3-B002-147E02A98236}" srcOrd="0" destOrd="0" parTransId="{6FDA1CC6-5724-473F-940C-425DB94C0907}" sibTransId="{B48E28C4-31EF-43DD-91C2-E417138D6714}"/>
    <dgm:cxn modelId="{8C29BB55-F440-4078-BF9E-EF84E025B3E9}" type="presOf" srcId="{F4E5C7F3-9BEB-42F5-8DF2-ADE869E899C4}" destId="{62D44E15-F799-4EF8-B062-8DD82B180B06}" srcOrd="0" destOrd="0" presId="urn:microsoft.com/office/officeart/2005/8/layout/balance1"/>
    <dgm:cxn modelId="{83657B71-ADBF-4D29-A464-6BF68776F70B}" type="presParOf" srcId="{116B60FD-8D98-4AB3-8F48-480A86FD2736}" destId="{71693ED5-A66E-453D-937B-17612D76EE10}" srcOrd="0" destOrd="0" presId="urn:microsoft.com/office/officeart/2005/8/layout/balance1"/>
    <dgm:cxn modelId="{1F3895A5-F2EB-4F82-8186-3BBE96DD745E}" type="presParOf" srcId="{116B60FD-8D98-4AB3-8F48-480A86FD2736}" destId="{D29B71DA-BDE7-485E-8A18-CF43E87545C1}" srcOrd="1" destOrd="0" presId="urn:microsoft.com/office/officeart/2005/8/layout/balance1"/>
    <dgm:cxn modelId="{312F4D63-CCA4-47DD-B266-2758AA8E0C3B}" type="presParOf" srcId="{D29B71DA-BDE7-485E-8A18-CF43E87545C1}" destId="{13D6740C-7B22-4271-873A-6670B0B748E4}" srcOrd="0" destOrd="0" presId="urn:microsoft.com/office/officeart/2005/8/layout/balance1"/>
    <dgm:cxn modelId="{9B810560-29EB-4F94-BB3F-4D4472D99A98}" type="presParOf" srcId="{D29B71DA-BDE7-485E-8A18-CF43E87545C1}" destId="{62D44E15-F799-4EF8-B062-8DD82B180B06}" srcOrd="1" destOrd="0" presId="urn:microsoft.com/office/officeart/2005/8/layout/balance1"/>
    <dgm:cxn modelId="{797894D1-4141-46ED-80E0-DD8D9CEB2CE4}" type="presParOf" srcId="{116B60FD-8D98-4AB3-8F48-480A86FD2736}" destId="{F3F0486E-876E-4B92-8952-3D3EF7E0212A}" srcOrd="2" destOrd="0" presId="urn:microsoft.com/office/officeart/2005/8/layout/balance1"/>
    <dgm:cxn modelId="{B0C3F18A-1AC8-4ACC-A988-AAD10136B273}" type="presParOf" srcId="{F3F0486E-876E-4B92-8952-3D3EF7E0212A}" destId="{010818AA-DF8D-478C-B16E-A1EE06B49A06}" srcOrd="0" destOrd="0" presId="urn:microsoft.com/office/officeart/2005/8/layout/balance1"/>
    <dgm:cxn modelId="{48695532-9FBB-4756-A2A4-478DE7AFB491}" type="presParOf" srcId="{F3F0486E-876E-4B92-8952-3D3EF7E0212A}" destId="{39B637AB-768C-4274-8DAF-D68A24FAD218}" srcOrd="1" destOrd="0" presId="urn:microsoft.com/office/officeart/2005/8/layout/balance1"/>
    <dgm:cxn modelId="{7C23F295-4123-49A4-9F55-E5C8ADA60D94}" type="presParOf" srcId="{F3F0486E-876E-4B92-8952-3D3EF7E0212A}" destId="{1ABF129C-7056-4984-85EE-F5FBFA569F2D}" srcOrd="2" destOrd="0" presId="urn:microsoft.com/office/officeart/2005/8/layout/balance1"/>
    <dgm:cxn modelId="{BC039D65-8951-4704-806A-AC7078293983}" type="presParOf" srcId="{F3F0486E-876E-4B92-8952-3D3EF7E0212A}" destId="{6AE01D8F-E707-4CDA-A450-389DF457070E}" srcOrd="3" destOrd="0" presId="urn:microsoft.com/office/officeart/2005/8/layout/balance1"/>
    <dgm:cxn modelId="{2573DD08-C14C-4A5C-AF06-45E34DFEFE02}" type="presParOf" srcId="{F3F0486E-876E-4B92-8952-3D3EF7E0212A}" destId="{1143E3F4-42EB-4B70-B72C-67901E7F3F11}" srcOrd="4" destOrd="0" presId="urn:microsoft.com/office/officeart/2005/8/layout/balance1"/>
    <dgm:cxn modelId="{1895CCF6-C474-4CE0-A4DD-DBCC2A885A95}" type="presParOf" srcId="{F3F0486E-876E-4B92-8952-3D3EF7E0212A}" destId="{84DD35ED-0350-4099-B2C8-F09EE4615FD3}" srcOrd="5" destOrd="0" presId="urn:microsoft.com/office/officeart/2005/8/layout/balance1"/>
    <dgm:cxn modelId="{D23D8694-78EB-4EB1-9F97-287FC86E153D}" type="presParOf" srcId="{F3F0486E-876E-4B92-8952-3D3EF7E0212A}" destId="{A7BDF788-DCED-48E5-A33C-93F5B04FA712}" srcOrd="6" destOrd="0" presId="urn:microsoft.com/office/officeart/2005/8/layout/balance1"/>
    <dgm:cxn modelId="{F05DC8E0-58B7-43E8-BAF7-F1CEC18B1B64}" type="presParOf" srcId="{F3F0486E-876E-4B92-8952-3D3EF7E0212A}" destId="{04F6267F-695E-49FF-B4BB-FD6B47DE03BC}" srcOrd="7" destOrd="0" presId="urn:microsoft.com/office/officeart/2005/8/layout/balance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6D9BE-0D81-4F3C-8DF2-EC0BD4FC015E}">
      <dsp:nvSpPr>
        <dsp:cNvPr id="0" name=""/>
        <dsp:cNvSpPr/>
      </dsp:nvSpPr>
      <dsp:spPr>
        <a:xfrm>
          <a:off x="2684" y="884138"/>
          <a:ext cx="2389032" cy="955612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/>
            <a:t>Förstudie</a:t>
          </a:r>
        </a:p>
      </dsp:txBody>
      <dsp:txXfrm>
        <a:off x="480490" y="884138"/>
        <a:ext cx="1433420" cy="955612"/>
      </dsp:txXfrm>
    </dsp:sp>
    <dsp:sp modelId="{CE8588FF-EF76-43B3-9C36-BFA6809930D6}">
      <dsp:nvSpPr>
        <dsp:cNvPr id="0" name=""/>
        <dsp:cNvSpPr/>
      </dsp:nvSpPr>
      <dsp:spPr>
        <a:xfrm>
          <a:off x="2166879" y="889900"/>
          <a:ext cx="2389032" cy="957696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/>
            <a:t>Planering</a:t>
          </a:r>
          <a:endParaRPr lang="sv-SE" sz="2100" kern="1200" dirty="0"/>
        </a:p>
      </dsp:txBody>
      <dsp:txXfrm>
        <a:off x="2645727" y="889900"/>
        <a:ext cx="1431336" cy="957696"/>
      </dsp:txXfrm>
    </dsp:sp>
    <dsp:sp modelId="{F400F960-C2C9-4DA6-B0C6-39832B1617F5}">
      <dsp:nvSpPr>
        <dsp:cNvPr id="0" name=""/>
        <dsp:cNvSpPr/>
      </dsp:nvSpPr>
      <dsp:spPr>
        <a:xfrm>
          <a:off x="4302942" y="884138"/>
          <a:ext cx="2389032" cy="955612"/>
        </a:xfrm>
        <a:prstGeom prst="chevron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/>
            <a:t>Produktion</a:t>
          </a:r>
          <a:endParaRPr lang="sv-SE" sz="2100" kern="1200" dirty="0"/>
        </a:p>
      </dsp:txBody>
      <dsp:txXfrm>
        <a:off x="4780748" y="884138"/>
        <a:ext cx="1433420" cy="955612"/>
      </dsp:txXfrm>
    </dsp:sp>
    <dsp:sp modelId="{12AA8F8F-4715-46FD-91DD-75835CF0DC09}">
      <dsp:nvSpPr>
        <dsp:cNvPr id="0" name=""/>
        <dsp:cNvSpPr/>
      </dsp:nvSpPr>
      <dsp:spPr>
        <a:xfrm>
          <a:off x="6453071" y="884138"/>
          <a:ext cx="2389032" cy="955612"/>
        </a:xfrm>
        <a:prstGeom prst="chevron">
          <a:avLst/>
        </a:prstGeom>
        <a:solidFill>
          <a:schemeClr val="accent4">
            <a:hueOff val="4970837"/>
            <a:satOff val="-789"/>
            <a:lumOff val="-3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/>
            <a:t>Lansering</a:t>
          </a:r>
          <a:endParaRPr lang="sv-SE" sz="2100" kern="1200" dirty="0"/>
        </a:p>
      </dsp:txBody>
      <dsp:txXfrm>
        <a:off x="6930877" y="884138"/>
        <a:ext cx="1433420" cy="955612"/>
      </dsp:txXfrm>
    </dsp:sp>
    <dsp:sp modelId="{B465B515-316D-4BBA-B8F2-FE0A68C1BF83}">
      <dsp:nvSpPr>
        <dsp:cNvPr id="0" name=""/>
        <dsp:cNvSpPr/>
      </dsp:nvSpPr>
      <dsp:spPr>
        <a:xfrm>
          <a:off x="8603200" y="884138"/>
          <a:ext cx="2389032" cy="955612"/>
        </a:xfrm>
        <a:prstGeom prst="chevron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/>
            <a:t>Förvaltning och utveckling</a:t>
          </a:r>
        </a:p>
      </dsp:txBody>
      <dsp:txXfrm>
        <a:off x="9081006" y="884138"/>
        <a:ext cx="1433420" cy="955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6740C-7B22-4271-873A-6670B0B748E4}">
      <dsp:nvSpPr>
        <dsp:cNvPr id="0" name=""/>
        <dsp:cNvSpPr/>
      </dsp:nvSpPr>
      <dsp:spPr>
        <a:xfrm>
          <a:off x="1670972" y="165250"/>
          <a:ext cx="1817605" cy="100978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Behov</a:t>
          </a:r>
        </a:p>
      </dsp:txBody>
      <dsp:txXfrm>
        <a:off x="1700547" y="194825"/>
        <a:ext cx="1758455" cy="950630"/>
      </dsp:txXfrm>
    </dsp:sp>
    <dsp:sp modelId="{62D44E15-F799-4EF8-B062-8DD82B180B06}">
      <dsp:nvSpPr>
        <dsp:cNvPr id="0" name=""/>
        <dsp:cNvSpPr/>
      </dsp:nvSpPr>
      <dsp:spPr>
        <a:xfrm>
          <a:off x="4362489" y="150346"/>
          <a:ext cx="1817605" cy="100978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Tid</a:t>
          </a:r>
        </a:p>
      </dsp:txBody>
      <dsp:txXfrm>
        <a:off x="4392064" y="179921"/>
        <a:ext cx="1758455" cy="950630"/>
      </dsp:txXfrm>
    </dsp:sp>
    <dsp:sp modelId="{39B637AB-768C-4274-8DAF-D68A24FAD218}">
      <dsp:nvSpPr>
        <dsp:cNvPr id="0" name=""/>
        <dsp:cNvSpPr/>
      </dsp:nvSpPr>
      <dsp:spPr>
        <a:xfrm>
          <a:off x="3458730" y="4291567"/>
          <a:ext cx="757335" cy="757335"/>
        </a:xfrm>
        <a:prstGeom prst="triangle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F129C-7056-4984-85EE-F5FBFA569F2D}">
      <dsp:nvSpPr>
        <dsp:cNvPr id="0" name=""/>
        <dsp:cNvSpPr/>
      </dsp:nvSpPr>
      <dsp:spPr>
        <a:xfrm rot="240000">
          <a:off x="1564697" y="3967040"/>
          <a:ext cx="4545400" cy="31784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01D8F-E707-4CDA-A450-389DF457070E}">
      <dsp:nvSpPr>
        <dsp:cNvPr id="0" name=""/>
        <dsp:cNvSpPr/>
      </dsp:nvSpPr>
      <dsp:spPr>
        <a:xfrm rot="240000">
          <a:off x="4293815" y="3172349"/>
          <a:ext cx="1813571" cy="8449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Stora volymer att samordna för kurstillfällen</a:t>
          </a:r>
          <a:endParaRPr lang="sv-SE" sz="1400" kern="1200" dirty="0"/>
        </a:p>
      </dsp:txBody>
      <dsp:txXfrm>
        <a:off x="4335062" y="3213596"/>
        <a:ext cx="1731077" cy="762445"/>
      </dsp:txXfrm>
    </dsp:sp>
    <dsp:sp modelId="{1143E3F4-42EB-4B70-B72C-67901E7F3F11}">
      <dsp:nvSpPr>
        <dsp:cNvPr id="0" name=""/>
        <dsp:cNvSpPr/>
      </dsp:nvSpPr>
      <dsp:spPr>
        <a:xfrm rot="240000">
          <a:off x="4359451" y="2263546"/>
          <a:ext cx="1813571" cy="8449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Svårt att avsätta tid för kommunerna, får inte vara för tidskrävande (kosta)</a:t>
          </a:r>
        </a:p>
      </dsp:txBody>
      <dsp:txXfrm>
        <a:off x="4400698" y="2304793"/>
        <a:ext cx="1731077" cy="762445"/>
      </dsp:txXfrm>
    </dsp:sp>
    <dsp:sp modelId="{84DD35ED-0350-4099-B2C8-F09EE4615FD3}">
      <dsp:nvSpPr>
        <dsp:cNvPr id="0" name=""/>
        <dsp:cNvSpPr/>
      </dsp:nvSpPr>
      <dsp:spPr>
        <a:xfrm rot="240000">
          <a:off x="4425087" y="1374939"/>
          <a:ext cx="1813571" cy="8449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Många medarbetare</a:t>
          </a:r>
        </a:p>
      </dsp:txBody>
      <dsp:txXfrm>
        <a:off x="4466334" y="1416186"/>
        <a:ext cx="1731077" cy="762445"/>
      </dsp:txXfrm>
    </dsp:sp>
    <dsp:sp modelId="{A7BDF788-DCED-48E5-A33C-93F5B04FA712}">
      <dsp:nvSpPr>
        <dsp:cNvPr id="0" name=""/>
        <dsp:cNvSpPr/>
      </dsp:nvSpPr>
      <dsp:spPr>
        <a:xfrm rot="240000">
          <a:off x="1693630" y="2990588"/>
          <a:ext cx="1813571" cy="8449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Många önskade områden (innehåll) och vid målgrupp</a:t>
          </a:r>
        </a:p>
      </dsp:txBody>
      <dsp:txXfrm>
        <a:off x="1734877" y="3031835"/>
        <a:ext cx="1731077" cy="762445"/>
      </dsp:txXfrm>
    </dsp:sp>
    <dsp:sp modelId="{04F6267F-695E-49FF-B4BB-FD6B47DE03BC}">
      <dsp:nvSpPr>
        <dsp:cNvPr id="0" name=""/>
        <dsp:cNvSpPr/>
      </dsp:nvSpPr>
      <dsp:spPr>
        <a:xfrm rot="240000">
          <a:off x="1759266" y="2081786"/>
          <a:ext cx="1813571" cy="8449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Stort behov av kompetensutveckling</a:t>
          </a:r>
          <a:endParaRPr lang="sv-SE" sz="1400" kern="1200" dirty="0"/>
        </a:p>
      </dsp:txBody>
      <dsp:txXfrm>
        <a:off x="1800513" y="2123033"/>
        <a:ext cx="1731077" cy="762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2023-04-21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2023-04-21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E6C883-97A7-8E45-B86D-28F8767FB05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87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RSS med </a:t>
            </a:r>
            <a:r>
              <a:rPr lang="sv-SE" dirty="0" err="1" smtClean="0"/>
              <a:t>nat</a:t>
            </a:r>
            <a:r>
              <a:rPr lang="sv-SE" dirty="0" smtClean="0"/>
              <a:t> ansvar: Kommunförbundet Västernorrland</a:t>
            </a:r>
          </a:p>
          <a:p>
            <a:r>
              <a:rPr lang="sv-SE" dirty="0" smtClean="0"/>
              <a:t>Projektledare Lotta Brändström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E6C883-97A7-8E45-B86D-28F8767FB05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234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Vi bygger från början, konceptet gäller men måste anpassas till målgruppen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Vi ska ta tillvara erfarenheter från Barn och Unga så långt som möjligt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Den pedagogiska utformningen är viktig för att nå ut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Vid målgrupp, vi behöver skapa igenkänningsfaktor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Minimera administration för arbetsledare/chef där så är möjligt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Göra avvägningar för att skapa genomförbarhet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F9E77-48BC-4DED-A48A-5219230BDEF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850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sv-SE" sz="1200" dirty="0" smtClean="0">
                <a:ea typeface="Source Sans Pro"/>
              </a:rPr>
              <a:t>Målgruppen är medarbetare som ger brukarnära stödinsatser i utförarverksamhet, med utgångspunkt från de </a:t>
            </a:r>
            <a:r>
              <a:rPr lang="sv-SE" sz="1200" dirty="0" smtClean="0">
                <a:effectLst/>
                <a:ea typeface="Source Sans Pro"/>
                <a:cs typeface="Times New Roman"/>
              </a:rPr>
              <a:t>tillämpningsområden som nämns i Socialstyrelsens allmänna råd</a:t>
            </a:r>
            <a:r>
              <a:rPr lang="sv-SE" sz="1200" dirty="0" smtClean="0">
                <a:effectLst/>
                <a:ea typeface="Calibri" panose="020F0502020204030204" pitchFamily="34" charset="0"/>
              </a:rPr>
              <a:t> (</a:t>
            </a:r>
            <a:r>
              <a:rPr lang="sv-SE" sz="1200" dirty="0" smtClean="0">
                <a:ea typeface="Calibri" panose="020F0502020204030204" pitchFamily="34" charset="0"/>
              </a:rPr>
              <a:t>SOSFS 2014:2)</a:t>
            </a:r>
            <a:r>
              <a:rPr lang="sv-SE" sz="1200" dirty="0" smtClean="0">
                <a:ea typeface="Source Sans Pro"/>
                <a:cs typeface="Times New Roman"/>
              </a:rPr>
              <a:t>.</a:t>
            </a:r>
            <a:endParaRPr lang="sv-SE" sz="1200" dirty="0" smtClean="0">
              <a:effectLst/>
              <a:ea typeface="Source Sans Pro"/>
              <a:cs typeface="Times New Roman"/>
            </a:endParaRPr>
          </a:p>
          <a:p>
            <a:pPr fontAlgn="base">
              <a:lnSpc>
                <a:spcPct val="100000"/>
              </a:lnSpc>
            </a:pPr>
            <a:r>
              <a:rPr lang="sv-SE" sz="1200" dirty="0" smtClean="0">
                <a:ea typeface="Source Sans Pro" panose="020B0503030403020204" pitchFamily="34" charset="0"/>
                <a:cs typeface="Times New Roman" panose="02020603050405020304" pitchFamily="18" charset="0"/>
              </a:rPr>
              <a:t>Arbetsledare och chefer för dessa medarbetare ingår i målgruppen.</a:t>
            </a:r>
          </a:p>
          <a:p>
            <a:pPr fontAlgn="base">
              <a:lnSpc>
                <a:spcPct val="100000"/>
              </a:lnSpc>
            </a:pPr>
            <a:r>
              <a:rPr lang="sv-SE" sz="1200" dirty="0" smtClean="0">
                <a:effectLst/>
                <a:ea typeface="Calibri" panose="020F0502020204030204" pitchFamily="34" charset="0"/>
              </a:rPr>
              <a:t>Innehållet i Yrkesresan bygger på att den som tar del av kurserna har en grundläggande utbildning enligt Socialstyrelsens allmänna råd (</a:t>
            </a:r>
            <a:r>
              <a:rPr lang="sv-SE" sz="1200" dirty="0" smtClean="0">
                <a:ea typeface="Calibri" panose="020F0502020204030204" pitchFamily="34" charset="0"/>
              </a:rPr>
              <a:t>SOSFS 2014:2</a:t>
            </a:r>
            <a:r>
              <a:rPr lang="sv-SE" sz="1200" dirty="0" smtClean="0">
                <a:effectLst/>
                <a:ea typeface="Calibri" panose="020F0502020204030204" pitchFamily="34" charset="0"/>
              </a:rPr>
              <a:t>) och ska därför ses som ett komplement till relevant grundutbildning.</a:t>
            </a:r>
            <a:endParaRPr lang="sv-SE" sz="1200" dirty="0" smtClean="0">
              <a:effectLst/>
              <a:ea typeface="Calibri" panose="020F0502020204030204" pitchFamily="34" charset="0"/>
              <a:cs typeface="Calibri"/>
            </a:endParaRPr>
          </a:p>
          <a:p>
            <a:pPr fontAlgn="base">
              <a:lnSpc>
                <a:spcPct val="100000"/>
              </a:lnSpc>
            </a:pPr>
            <a:r>
              <a:rPr lang="sv-SE" sz="1200" dirty="0" smtClean="0">
                <a:effectLst/>
                <a:ea typeface="Calibri" panose="020F0502020204030204" pitchFamily="34" charset="0"/>
              </a:rPr>
              <a:t>Mottagande kommuner beslutar dock själva om medarbetare utan relevant grundutbildning ska erbjudas </a:t>
            </a:r>
            <a:r>
              <a:rPr lang="sv-SE" sz="1200" dirty="0" err="1" smtClean="0">
                <a:effectLst/>
                <a:ea typeface="Calibri" panose="020F0502020204030204" pitchFamily="34" charset="0"/>
              </a:rPr>
              <a:t>Yrkesresans</a:t>
            </a:r>
            <a:r>
              <a:rPr lang="sv-SE" sz="1200" dirty="0" smtClean="0">
                <a:effectLst/>
                <a:ea typeface="Calibri" panose="020F0502020204030204" pitchFamily="34" charset="0"/>
              </a:rPr>
              <a:t> kursutbud. </a:t>
            </a:r>
            <a:endParaRPr lang="en-US" sz="1200" dirty="0" smtClean="0">
              <a:ea typeface="Source Sans Pro" panose="020B0503030403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352AE1-D182-452E-9986-D5F939BAF6A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673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Varje medarbetare har ett eget konto till </a:t>
            </a:r>
            <a:r>
              <a:rPr lang="sv-SE" dirty="0" err="1" smtClean="0"/>
              <a:t>Yrkesresans</a:t>
            </a:r>
            <a:r>
              <a:rPr lang="sv-SE" dirty="0" smtClean="0"/>
              <a:t> </a:t>
            </a:r>
            <a:r>
              <a:rPr lang="sv-SE" dirty="0" err="1" smtClean="0"/>
              <a:t>lärplattform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Konto skapas av medarbetaren själv i den egna kommunen.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Via </a:t>
            </a:r>
            <a:r>
              <a:rPr lang="sv-SE" dirty="0" err="1" smtClean="0"/>
              <a:t>lärplattformen</a:t>
            </a:r>
            <a:r>
              <a:rPr lang="sv-SE" dirty="0" smtClean="0"/>
              <a:t> nås innehållet = kurserna.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F349C-F894-48F5-80E1-CE68E0D83CF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287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F349C-F894-48F5-80E1-CE68E0D83CF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839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F349C-F894-48F5-80E1-CE68E0D83CF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559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Tittar vi på de övriga tänkta kurserna i steg Bas så bygger de alltså vidare på avsnitten i Introduktionskursen.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Kurserna beskrivs utifrån övergripande </a:t>
            </a:r>
            <a:r>
              <a:rPr lang="sv-SE" sz="1200" b="1" dirty="0">
                <a:solidFill>
                  <a:schemeClr val="tx1"/>
                </a:solidFill>
              </a:rPr>
              <a:t>ämnesinnehåll </a:t>
            </a:r>
            <a:r>
              <a:rPr lang="sv-SE" sz="1200" b="0" dirty="0">
                <a:solidFill>
                  <a:schemeClr val="tx1"/>
                </a:solidFill>
              </a:rPr>
              <a:t>är således inte namn på kurserna.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För kurser i bassteget ska ett formulär finnas som stöd för närmsta chef att verifiera kunskap för medarbetaren om denna ej ska gå någon av kurserna i bassteget (exempel stödpedagoger kurs 5 vilken är tänkt att handla om tydliggörande pedagogik). Gäller främst för medarbetare som vid lansering arbetat längre än två år i yrket.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För att skapa igenkänningsfaktor är tanken att fallbeskrivningar ska användas som pedagogisk utgångspunkt.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F349C-F894-48F5-80E1-CE68E0D83CF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358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F349C-F894-48F5-80E1-CE68E0D83CF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DCFDC6-EA9D-4EAF-BB5C-EEF9F078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D11953-F5E1-4385-B1DF-BF666A846F3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170766"/>
            <a:ext cx="6724650" cy="29908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4620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E5EE17-2A13-4BD1-8FB0-48FE72424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298128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164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079D0-F8FC-4779-AFD6-D7DDEFD20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5675"/>
            <a:ext cx="10515600" cy="122212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43C980-9C72-45C2-86D7-F9DEB48BC4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7185"/>
            <a:ext cx="5181600" cy="363886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A0E263-E739-4CC4-8A25-9228B94E6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67185"/>
            <a:ext cx="5181600" cy="363886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23209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en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0AF28C-8609-48A2-A6F4-B45F48EB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80400"/>
            <a:ext cx="7527600" cy="1011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D90627-0E78-4388-878B-1EF073F0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837853"/>
            <a:ext cx="10515600" cy="4669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42536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DCFDC6-EA9D-4EAF-BB5C-EEF9F078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D11953-F5E1-4385-B1DF-BF666A846F3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170766"/>
            <a:ext cx="6724650" cy="29908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7999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2023-04-21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2023-04-21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7B93FA4-B489-4C08-8340-8C01430FE0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1"/>
            <a:ext cx="12191997" cy="6857999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A19CE69-7566-4D4E-AA5A-E093FA4B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95534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Startsida – Rubrik skrivs här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154055-DE17-4BC5-B2B0-41D367D3B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41537"/>
            <a:ext cx="6519729" cy="3695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EC8B9E8-7A72-45EF-9195-255FC4D31C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0405173" y="244105"/>
            <a:ext cx="17144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spc="20" baseline="0" dirty="0">
                <a:latin typeface="+mj-lt"/>
                <a:ea typeface="Source Sans Pro" panose="020B0503030403020204" pitchFamily="34" charset="0"/>
              </a:rPr>
              <a:t>Yrkesresan</a:t>
            </a:r>
          </a:p>
        </p:txBody>
      </p:sp>
    </p:spTree>
    <p:extLst>
      <p:ext uri="{BB962C8B-B14F-4D97-AF65-F5344CB8AC3E}">
        <p14:creationId xmlns:p14="http://schemas.microsoft.com/office/powerpoint/2010/main" val="219777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15B4A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A19CE69-7566-4D4E-AA5A-E093FA4B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534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Startsida – Rubrik skrivs här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154055-DE17-4BC5-B2B0-41D367D3B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94B4721-751B-4742-AC76-00D6BCA68F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0405173" y="250242"/>
            <a:ext cx="17144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spc="20" baseline="0">
                <a:latin typeface="+mj-lt"/>
                <a:ea typeface="Source Sans Pro" panose="020B0503030403020204" pitchFamily="34" charset="0"/>
              </a:rPr>
              <a:t>Yrkesresan</a:t>
            </a:r>
          </a:p>
        </p:txBody>
      </p:sp>
    </p:spTree>
    <p:extLst>
      <p:ext uri="{BB962C8B-B14F-4D97-AF65-F5344CB8AC3E}">
        <p14:creationId xmlns:p14="http://schemas.microsoft.com/office/powerpoint/2010/main" val="37977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15B4A"/>
          </a:solidFill>
          <a:latin typeface="Source Sans Pro" panose="020B07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7B93FA4-B489-4C08-8340-8C01430FE0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1"/>
            <a:ext cx="12191997" cy="6857999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A19CE69-7566-4D4E-AA5A-E093FA4B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95534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Startsida – Rubrik skrivs här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154055-DE17-4BC5-B2B0-41D367D3B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41537"/>
            <a:ext cx="6519729" cy="3695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EC8B9E8-7A72-45EF-9195-255FC4D31C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0405173" y="244105"/>
            <a:ext cx="17144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spc="20" baseline="0">
                <a:latin typeface="+mj-lt"/>
                <a:ea typeface="Source Sans Pro" panose="020B0503030403020204" pitchFamily="34" charset="0"/>
              </a:rPr>
              <a:t>Yrkesresan</a:t>
            </a:r>
          </a:p>
        </p:txBody>
      </p:sp>
    </p:spTree>
    <p:extLst>
      <p:ext uri="{BB962C8B-B14F-4D97-AF65-F5344CB8AC3E}">
        <p14:creationId xmlns:p14="http://schemas.microsoft.com/office/powerpoint/2010/main" val="130140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15B4A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6.svg"/><Relationship Id="rId5" Type="http://schemas.openxmlformats.org/officeDocument/2006/relationships/image" Target="../media/image8.png"/><Relationship Id="rId4" Type="http://schemas.openxmlformats.org/officeDocument/2006/relationships/image" Target="../media/image44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800" dirty="0" smtClean="0"/>
              <a:t>Information om </a:t>
            </a:r>
            <a:br>
              <a:rPr lang="sv-SE" sz="4800" dirty="0" smtClean="0"/>
            </a:br>
            <a:r>
              <a:rPr lang="sv-SE" sz="4800" dirty="0" smtClean="0"/>
              <a:t/>
            </a:r>
            <a:br>
              <a:rPr lang="sv-SE" sz="4800" dirty="0" smtClean="0"/>
            </a:br>
            <a:r>
              <a:rPr lang="sv-SE" sz="4800" dirty="0" smtClean="0"/>
              <a:t>Yrkesresan Funk Utförare</a:t>
            </a:r>
            <a:endParaRPr lang="sv-SE" sz="48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Socialchefsnätverket </a:t>
            </a:r>
          </a:p>
          <a:p>
            <a:r>
              <a:rPr lang="sv-SE" dirty="0" smtClean="0"/>
              <a:t>2023-04-21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" t="11717" r="5262" b="12592"/>
          <a:stretch/>
        </p:blipFill>
        <p:spPr>
          <a:xfrm>
            <a:off x="9245601" y="224704"/>
            <a:ext cx="2946400" cy="1759941"/>
          </a:xfrm>
          <a:prstGeom prst="rect">
            <a:avLst/>
          </a:prstGeom>
          <a:ln>
            <a:solidFill>
              <a:srgbClr val="F15060"/>
            </a:solidFill>
          </a:ln>
        </p:spPr>
      </p:pic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8FCEE5-BD3C-377D-45FB-82EEE163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076" y="150057"/>
            <a:ext cx="9553486" cy="1325563"/>
          </a:xfrm>
        </p:spPr>
        <p:txBody>
          <a:bodyPr/>
          <a:lstStyle/>
          <a:p>
            <a:r>
              <a:rPr lang="sv-SE" dirty="0"/>
              <a:t>Preliminär tidsplan</a:t>
            </a:r>
          </a:p>
        </p:txBody>
      </p:sp>
      <p:pic>
        <p:nvPicPr>
          <p:cNvPr id="16" name="table">
            <a:extLst>
              <a:ext uri="{FF2B5EF4-FFF2-40B4-BE49-F238E27FC236}">
                <a16:creationId xmlns:a16="http://schemas.microsoft.com/office/drawing/2014/main" id="{79A2992B-0FCB-70F2-542C-C6FD93D98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076" y="1475620"/>
            <a:ext cx="10945249" cy="1365606"/>
          </a:xfrm>
          <a:prstGeom prst="rect">
            <a:avLst/>
          </a:prstGeom>
        </p:spPr>
      </p:pic>
      <p:grpSp>
        <p:nvGrpSpPr>
          <p:cNvPr id="17" name="Grupp 16">
            <a:extLst>
              <a:ext uri="{FF2B5EF4-FFF2-40B4-BE49-F238E27FC236}">
                <a16:creationId xmlns:a16="http://schemas.microsoft.com/office/drawing/2014/main" id="{E651425C-B55B-F54E-39ED-C6403C6513EC}"/>
              </a:ext>
            </a:extLst>
          </p:cNvPr>
          <p:cNvGrpSpPr/>
          <p:nvPr/>
        </p:nvGrpSpPr>
        <p:grpSpPr>
          <a:xfrm>
            <a:off x="3952334" y="2376281"/>
            <a:ext cx="7271677" cy="584215"/>
            <a:chOff x="2381" y="2129102"/>
            <a:chExt cx="2901156" cy="116046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7" name="Pil: sparr 26">
              <a:extLst>
                <a:ext uri="{FF2B5EF4-FFF2-40B4-BE49-F238E27FC236}">
                  <a16:creationId xmlns:a16="http://schemas.microsoft.com/office/drawing/2014/main" id="{19314E2A-5286-42B1-F33F-EC9526E1846E}"/>
                </a:ext>
              </a:extLst>
            </p:cNvPr>
            <p:cNvSpPr/>
            <p:nvPr/>
          </p:nvSpPr>
          <p:spPr>
            <a:xfrm>
              <a:off x="2381" y="2129102"/>
              <a:ext cx="2901156" cy="1160462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il: sparr 4">
              <a:extLst>
                <a:ext uri="{FF2B5EF4-FFF2-40B4-BE49-F238E27FC236}">
                  <a16:creationId xmlns:a16="http://schemas.microsoft.com/office/drawing/2014/main" id="{50D0E38D-41C5-49E2-647C-DEE5E954D15C}"/>
                </a:ext>
              </a:extLst>
            </p:cNvPr>
            <p:cNvSpPr txBox="1"/>
            <p:nvPr/>
          </p:nvSpPr>
          <p:spPr>
            <a:xfrm>
              <a:off x="582612" y="2237619"/>
              <a:ext cx="1740694" cy="105194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4026" tIns="68009" rIns="68009" bIns="68009" numCol="1" spcCol="1270" anchor="ctr" anchorCtr="0"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266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1D1D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Förvaltning och utveckling</a:t>
              </a:r>
            </a:p>
          </p:txBody>
        </p:sp>
      </p:grpSp>
      <p:grpSp>
        <p:nvGrpSpPr>
          <p:cNvPr id="18" name="Grupp 17">
            <a:extLst>
              <a:ext uri="{FF2B5EF4-FFF2-40B4-BE49-F238E27FC236}">
                <a16:creationId xmlns:a16="http://schemas.microsoft.com/office/drawing/2014/main" id="{C83A5C63-C917-C198-29F0-22F7E441B5F6}"/>
              </a:ext>
            </a:extLst>
          </p:cNvPr>
          <p:cNvGrpSpPr/>
          <p:nvPr/>
        </p:nvGrpSpPr>
        <p:grpSpPr>
          <a:xfrm>
            <a:off x="2422324" y="1911335"/>
            <a:ext cx="6093026" cy="584215"/>
            <a:chOff x="2381" y="2129102"/>
            <a:chExt cx="2901156" cy="1160462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5" name="Pil: sparr 24">
              <a:extLst>
                <a:ext uri="{FF2B5EF4-FFF2-40B4-BE49-F238E27FC236}">
                  <a16:creationId xmlns:a16="http://schemas.microsoft.com/office/drawing/2014/main" id="{A2EE2189-6996-8CBF-9000-7A15EBE07D8B}"/>
                </a:ext>
              </a:extLst>
            </p:cNvPr>
            <p:cNvSpPr/>
            <p:nvPr/>
          </p:nvSpPr>
          <p:spPr>
            <a:xfrm>
              <a:off x="2381" y="2129102"/>
              <a:ext cx="2901156" cy="1160462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il: sparr 4">
              <a:extLst>
                <a:ext uri="{FF2B5EF4-FFF2-40B4-BE49-F238E27FC236}">
                  <a16:creationId xmlns:a16="http://schemas.microsoft.com/office/drawing/2014/main" id="{78304D57-E869-5BD3-FE20-360926D32093}"/>
                </a:ext>
              </a:extLst>
            </p:cNvPr>
            <p:cNvSpPr txBox="1"/>
            <p:nvPr/>
          </p:nvSpPr>
          <p:spPr>
            <a:xfrm>
              <a:off x="582611" y="2218645"/>
              <a:ext cx="1740694" cy="9583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4026" tIns="68009" rIns="68009" bIns="68009" numCol="1" spcCol="1270" anchor="ctr" anchorCtr="0"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266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1D1D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Produktion och lansering</a:t>
              </a:r>
            </a:p>
          </p:txBody>
        </p:sp>
      </p:grpSp>
      <p:sp>
        <p:nvSpPr>
          <p:cNvPr id="3" name="Ellips 2">
            <a:extLst>
              <a:ext uri="{FF2B5EF4-FFF2-40B4-BE49-F238E27FC236}">
                <a16:creationId xmlns:a16="http://schemas.microsoft.com/office/drawing/2014/main" id="{27DEB508-F33B-8A7B-7177-4FF06E04FD3E}"/>
              </a:ext>
            </a:extLst>
          </p:cNvPr>
          <p:cNvSpPr/>
          <p:nvPr/>
        </p:nvSpPr>
        <p:spPr>
          <a:xfrm>
            <a:off x="2490417" y="3291877"/>
            <a:ext cx="2151247" cy="1211256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Regionala uppstarter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höst 2023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F79298B6-7D74-70D1-FECC-90720BFC4E11}"/>
              </a:ext>
            </a:extLst>
          </p:cNvPr>
          <p:cNvSpPr/>
          <p:nvPr/>
        </p:nvSpPr>
        <p:spPr>
          <a:xfrm>
            <a:off x="3076622" y="4365292"/>
            <a:ext cx="2026061" cy="117698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Kursstart medarbetare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senhöst 2023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7635E299-6F23-6524-0010-8902160EA34F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3566040" y="2562576"/>
            <a:ext cx="1" cy="72930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834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68995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		</a:t>
            </a:r>
            <a:r>
              <a:rPr lang="sv-SE" sz="3600" dirty="0" smtClean="0"/>
              <a:t>På gång i Dalarna – YR Funk Utförare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3350" y="1628606"/>
            <a:ext cx="11370906" cy="4548356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Ska träffa Dalarnas LSS- och socialpsykiatrinätverk 3 maj </a:t>
            </a:r>
          </a:p>
          <a:p>
            <a:pPr lvl="1"/>
            <a:r>
              <a:rPr lang="sv-SE" dirty="0" smtClean="0"/>
              <a:t>en första introduktion till YR Funk Utförare</a:t>
            </a:r>
          </a:p>
          <a:p>
            <a:pPr lvl="1"/>
            <a:endParaRPr lang="sv-SE" dirty="0"/>
          </a:p>
          <a:p>
            <a:r>
              <a:rPr lang="sv-SE" dirty="0" smtClean="0"/>
              <a:t>”Inventering Dalarna” – utskick till varje kommun i maj månad</a:t>
            </a:r>
          </a:p>
          <a:p>
            <a:pPr lvl="1"/>
            <a:r>
              <a:rPr lang="sv-SE" dirty="0" smtClean="0"/>
              <a:t>antal enheter, enhetschefer och personal inom Funk Utförare (LSS + </a:t>
            </a:r>
            <a:r>
              <a:rPr lang="sv-SE" dirty="0" err="1" smtClean="0"/>
              <a:t>soc</a:t>
            </a:r>
            <a:r>
              <a:rPr lang="sv-SE" dirty="0" smtClean="0"/>
              <a:t> psyk)</a:t>
            </a:r>
          </a:p>
          <a:p>
            <a:pPr lvl="1"/>
            <a:endParaRPr lang="sv-SE" dirty="0"/>
          </a:p>
          <a:p>
            <a:r>
              <a:rPr lang="sv-SE" dirty="0" smtClean="0"/>
              <a:t>Göra </a:t>
            </a:r>
            <a:r>
              <a:rPr lang="sv-SE" dirty="0"/>
              <a:t>genomförandeplan </a:t>
            </a:r>
            <a:r>
              <a:rPr lang="sv-SE" dirty="0" smtClean="0"/>
              <a:t>för YR Funk Dalarna</a:t>
            </a:r>
          </a:p>
          <a:p>
            <a:endParaRPr lang="sv-SE" dirty="0" smtClean="0"/>
          </a:p>
          <a:p>
            <a:r>
              <a:rPr lang="sv-SE" dirty="0" smtClean="0"/>
              <a:t>Skapa </a:t>
            </a:r>
            <a:r>
              <a:rPr lang="sv-SE" dirty="0"/>
              <a:t>en arbetsgrupp</a:t>
            </a:r>
          </a:p>
          <a:p>
            <a:endParaRPr lang="sv-SE" dirty="0" smtClean="0"/>
          </a:p>
          <a:p>
            <a:r>
              <a:rPr lang="sv-SE" dirty="0" smtClean="0"/>
              <a:t>Saker jag börjat klura på:</a:t>
            </a:r>
          </a:p>
          <a:p>
            <a:pPr lvl="1"/>
            <a:r>
              <a:rPr lang="sv-SE" dirty="0" smtClean="0"/>
              <a:t>Dala-turné? – </a:t>
            </a:r>
            <a:r>
              <a:rPr lang="sv-SE" i="1" dirty="0" smtClean="0"/>
              <a:t>”Vem vet vad” om YR Funk Utförare? </a:t>
            </a:r>
            <a:endParaRPr lang="sv-SE" dirty="0" smtClean="0"/>
          </a:p>
          <a:p>
            <a:pPr lvl="1"/>
            <a:r>
              <a:rPr lang="sv-SE" dirty="0" smtClean="0"/>
              <a:t>Uppstartsträffar med enhetschefer, kommunala </a:t>
            </a:r>
            <a:r>
              <a:rPr lang="sv-SE" dirty="0" err="1" smtClean="0"/>
              <a:t>adm</a:t>
            </a:r>
            <a:r>
              <a:rPr lang="sv-SE" dirty="0" smtClean="0"/>
              <a:t>? - fysiskt, digitalt, inspelat?  </a:t>
            </a:r>
          </a:p>
          <a:p>
            <a:pPr lvl="1"/>
            <a:r>
              <a:rPr lang="sv-SE" dirty="0" smtClean="0"/>
              <a:t>Regionala utbildare?</a:t>
            </a:r>
          </a:p>
          <a:p>
            <a:pPr lvl="1"/>
            <a:r>
              <a:rPr lang="sv-SE" dirty="0" smtClean="0"/>
              <a:t>Vilka verksamheter ska börja?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6EF070-D4A1-4BBC-95E2-C540A084EC01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2023-04-21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Info SCHNV 230421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762" y="4643608"/>
            <a:ext cx="1323242" cy="133856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70" y="226883"/>
            <a:ext cx="1426588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2E17829-F88D-4A5E-89FF-D33C6464A661}"/>
              </a:ext>
            </a:extLst>
          </p:cNvPr>
          <p:cNvGraphicFramePr/>
          <p:nvPr/>
        </p:nvGraphicFramePr>
        <p:xfrm>
          <a:off x="838200" y="1856500"/>
          <a:ext cx="10994917" cy="272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84FBD9ED-0C39-CB68-BA4F-0B3FE4165365}"/>
              </a:ext>
            </a:extLst>
          </p:cNvPr>
          <p:cNvSpPr txBox="1"/>
          <p:nvPr/>
        </p:nvSpPr>
        <p:spPr>
          <a:xfrm>
            <a:off x="4856049" y="3832209"/>
            <a:ext cx="2659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Formulera kursmål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Inventering och urval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Paketering på lärplattform</a:t>
            </a: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36971F1B-F8DE-20DB-0478-08C6AFE0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Utveckling av Yrkesresan Funktionshinderområdet för utförare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19DBC313-20F1-5F53-C296-100554069CA9}"/>
              </a:ext>
            </a:extLst>
          </p:cNvPr>
          <p:cNvSpPr txBox="1"/>
          <p:nvPr/>
        </p:nvSpPr>
        <p:spPr>
          <a:xfrm>
            <a:off x="7335952" y="3825719"/>
            <a:ext cx="3228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Sker stegvis</a:t>
            </a:r>
          </a:p>
        </p:txBody>
      </p:sp>
      <p:sp>
        <p:nvSpPr>
          <p:cNvPr id="7" name="Pratbubbla: rektangel med rundade hörn 6">
            <a:extLst>
              <a:ext uri="{FF2B5EF4-FFF2-40B4-BE49-F238E27FC236}">
                <a16:creationId xmlns:a16="http://schemas.microsoft.com/office/drawing/2014/main" id="{C8E0A041-BD1B-26EC-A168-39F43478523B}"/>
              </a:ext>
            </a:extLst>
          </p:cNvPr>
          <p:cNvSpPr/>
          <p:nvPr/>
        </p:nvSpPr>
        <p:spPr>
          <a:xfrm>
            <a:off x="5614943" y="1856500"/>
            <a:ext cx="1313794" cy="620430"/>
          </a:xfrm>
          <a:prstGeom prst="wedgeRoundRectCallout">
            <a:avLst>
              <a:gd name="adj1" fmla="val -19233"/>
              <a:gd name="adj2" fmla="val 865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Här är vi just nu!</a:t>
            </a:r>
          </a:p>
        </p:txBody>
      </p:sp>
      <p:pic>
        <p:nvPicPr>
          <p:cNvPr id="9" name="Bild 8" descr="Bock med hel fyllning">
            <a:extLst>
              <a:ext uri="{FF2B5EF4-FFF2-40B4-BE49-F238E27FC236}">
                <a16:creationId xmlns:a16="http://schemas.microsoft.com/office/drawing/2014/main" id="{47A4243D-1042-7837-D9B8-C5CD99988E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96776" y="3832209"/>
            <a:ext cx="914400" cy="914400"/>
          </a:xfrm>
          <a:prstGeom prst="rect">
            <a:avLst/>
          </a:prstGeom>
        </p:spPr>
      </p:pic>
      <p:pic>
        <p:nvPicPr>
          <p:cNvPr id="10" name="Bild 9" descr="Bock med hel fyllning">
            <a:extLst>
              <a:ext uri="{FF2B5EF4-FFF2-40B4-BE49-F238E27FC236}">
                <a16:creationId xmlns:a16="http://schemas.microsoft.com/office/drawing/2014/main" id="{E86F2007-8536-69F6-EC1C-95CB634B9D5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61866" y="38322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0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C745E0-4A70-2AA5-7FCB-4864BC905E18}"/>
              </a:ext>
            </a:extLst>
          </p:cNvPr>
          <p:cNvGraphicFramePr/>
          <p:nvPr/>
        </p:nvGraphicFramePr>
        <p:xfrm>
          <a:off x="1993187" y="1377107"/>
          <a:ext cx="7674796" cy="5048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ubrik 1">
            <a:extLst>
              <a:ext uri="{FF2B5EF4-FFF2-40B4-BE49-F238E27FC236}">
                <a16:creationId xmlns:a16="http://schemas.microsoft.com/office/drawing/2014/main" id="{97D7E5FB-8040-9756-C7CF-4FA65CC5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67" y="600842"/>
            <a:ext cx="7527600" cy="1011600"/>
          </a:xfrm>
        </p:spPr>
        <p:txBody>
          <a:bodyPr>
            <a:noAutofit/>
          </a:bodyPr>
          <a:lstStyle/>
          <a:p>
            <a:r>
              <a:rPr lang="sv-SE" sz="4000" dirty="0"/>
              <a:t>Utmaningar</a:t>
            </a:r>
            <a:br>
              <a:rPr lang="sv-SE" sz="4000" dirty="0"/>
            </a:b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37944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D8E8F-45B2-ED61-D0A0-DF9BE824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400"/>
            <a:ext cx="7527600" cy="1011600"/>
          </a:xfrm>
        </p:spPr>
        <p:txBody>
          <a:bodyPr>
            <a:normAutofit/>
          </a:bodyPr>
          <a:lstStyle/>
          <a:p>
            <a:r>
              <a:rPr lang="sv-SE" sz="4000" dirty="0"/>
              <a:t>Målgrupp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D66770-E883-8B6C-A4F8-CAE4FAFA6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000"/>
            <a:ext cx="10515600" cy="466960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200"/>
              </a:spcAft>
              <a:buNone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Kurser ska skapas för medarbetare inom följande områden samt arbetsledare/chef för aktuella området: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Personlig assistans (LSS alternativt SFB)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Korttidsvistelse i form av korttidshem (LSS)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Korttidstillsyn (LSS)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Bostad med särskild service för barn eller ungdomar (LSS)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Bostad med särskild service för vuxna (LSS)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Daglig verksamhet (LSS)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Bostad med särskild service för personer med psykisk funktionsnedsättning (SoL)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Boendestöd (SoL)</a:t>
            </a:r>
          </a:p>
          <a:p>
            <a:pPr marL="800100" lvl="1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Sysselsättning för personer med psykisk funktionsnedsättning (SoL)</a:t>
            </a:r>
          </a:p>
          <a:p>
            <a:pPr marL="0" indent="0"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37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1138A8E7-3E99-C87C-516A-F96CFEF4E671}"/>
              </a:ext>
            </a:extLst>
          </p:cNvPr>
          <p:cNvGrpSpPr/>
          <p:nvPr/>
        </p:nvGrpSpPr>
        <p:grpSpPr>
          <a:xfrm>
            <a:off x="1368764" y="1788349"/>
            <a:ext cx="2652091" cy="2143520"/>
            <a:chOff x="653276" y="4022041"/>
            <a:chExt cx="2898593" cy="2368143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21292C95-46AD-F173-E704-51F521BEEF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3276" y="4022041"/>
              <a:ext cx="2898593" cy="2368143"/>
            </a:xfrm>
            <a:prstGeom prst="rect">
              <a:avLst/>
            </a:prstGeom>
          </p:spPr>
        </p:pic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5C3F4C97-30B4-AA3A-8C15-C6E50FF66CED}"/>
                </a:ext>
              </a:extLst>
            </p:cNvPr>
            <p:cNvSpPr txBox="1"/>
            <p:nvPr/>
          </p:nvSpPr>
          <p:spPr>
            <a:xfrm>
              <a:off x="1607100" y="4912242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4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</a:t>
              </a:r>
              <a:endParaRPr kumimoji="0" lang="sv-SE" sz="2000" b="1" i="0" u="none" strike="noStrike" kern="1200" cap="none" spc="0" normalizeH="0" baseline="0" noProof="0">
                <a:ln>
                  <a:noFill/>
                </a:ln>
                <a:solidFill>
                  <a:srgbClr val="533A1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 4">
            <a:extLst>
              <a:ext uri="{FF2B5EF4-FFF2-40B4-BE49-F238E27FC236}">
                <a16:creationId xmlns:a16="http://schemas.microsoft.com/office/drawing/2014/main" id="{22CF439A-2C60-A662-4451-C8D48129FF01}"/>
              </a:ext>
            </a:extLst>
          </p:cNvPr>
          <p:cNvGrpSpPr/>
          <p:nvPr/>
        </p:nvGrpSpPr>
        <p:grpSpPr>
          <a:xfrm>
            <a:off x="4873710" y="1808585"/>
            <a:ext cx="2652092" cy="2123284"/>
            <a:chOff x="3583970" y="4022039"/>
            <a:chExt cx="2898593" cy="2368143"/>
          </a:xfrm>
        </p:grpSpPr>
        <p:pic>
          <p:nvPicPr>
            <p:cNvPr id="6" name="Bildobjekt 5">
              <a:extLst>
                <a:ext uri="{FF2B5EF4-FFF2-40B4-BE49-F238E27FC236}">
                  <a16:creationId xmlns:a16="http://schemas.microsoft.com/office/drawing/2014/main" id="{9A2DCEB5-DE5D-F772-ACF7-4C0F273BE6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583970" y="4022039"/>
              <a:ext cx="2898593" cy="2368143"/>
            </a:xfrm>
            <a:prstGeom prst="rect">
              <a:avLst/>
            </a:prstGeom>
          </p:spPr>
        </p:pic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16FC9D56-1AD6-EA69-EB78-B53D7B326BC3}"/>
                </a:ext>
              </a:extLst>
            </p:cNvPr>
            <p:cNvSpPr txBox="1"/>
            <p:nvPr/>
          </p:nvSpPr>
          <p:spPr>
            <a:xfrm>
              <a:off x="4257675" y="4958408"/>
              <a:ext cx="14529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FÖR-DJUPNING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02EABAF4-E476-26DB-02D1-42C67327DEE7}"/>
              </a:ext>
            </a:extLst>
          </p:cNvPr>
          <p:cNvGrpSpPr/>
          <p:nvPr/>
        </p:nvGrpSpPr>
        <p:grpSpPr>
          <a:xfrm>
            <a:off x="8339757" y="1798467"/>
            <a:ext cx="2652092" cy="2123284"/>
            <a:chOff x="6514664" y="4022038"/>
            <a:chExt cx="2898593" cy="2368143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04F2EBEE-1532-4A47-A52E-E057CC8078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14664" y="4022038"/>
              <a:ext cx="2898593" cy="2368143"/>
            </a:xfrm>
            <a:prstGeom prst="rect">
              <a:avLst/>
            </a:prstGeom>
          </p:spPr>
        </p:pic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AC4E54BA-F3C4-F75B-59D7-DA6DFEE1405E}"/>
                </a:ext>
              </a:extLst>
            </p:cNvPr>
            <p:cNvSpPr txBox="1"/>
            <p:nvPr/>
          </p:nvSpPr>
          <p:spPr>
            <a:xfrm>
              <a:off x="7150308" y="4912242"/>
              <a:ext cx="1539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4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SPETS</a:t>
              </a:r>
              <a:endParaRPr kumimoji="0" lang="sv-SE" sz="2000" b="1" i="0" u="none" strike="noStrike" kern="1200" cap="none" spc="0" normalizeH="0" baseline="0" noProof="0">
                <a:ln>
                  <a:noFill/>
                </a:ln>
                <a:solidFill>
                  <a:srgbClr val="533A1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Rubrik 1">
            <a:extLst>
              <a:ext uri="{FF2B5EF4-FFF2-40B4-BE49-F238E27FC236}">
                <a16:creationId xmlns:a16="http://schemas.microsoft.com/office/drawing/2014/main" id="{D0757084-5097-4FFD-150F-88CBFCB4316D}"/>
              </a:ext>
            </a:extLst>
          </p:cNvPr>
          <p:cNvSpPr txBox="1">
            <a:spLocks/>
          </p:cNvSpPr>
          <p:nvPr/>
        </p:nvSpPr>
        <p:spPr>
          <a:xfrm>
            <a:off x="952807" y="796985"/>
            <a:ext cx="9870429" cy="1011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315B4A"/>
                </a:solidFill>
                <a:latin typeface="Source Sans Pro" panose="020B07030304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srgbClr val="315B4A"/>
                </a:solidFill>
                <a:effectLst/>
                <a:uLnTx/>
                <a:uFillTx/>
                <a:latin typeface="Source Sans Pro" panose="020B0703030403020204" pitchFamily="34" charset="0"/>
                <a:ea typeface="+mj-ea"/>
                <a:cs typeface="+mj-cs"/>
              </a:rPr>
              <a:t>Kurserna är uppdelade i olika steg</a:t>
            </a:r>
          </a:p>
        </p:txBody>
      </p:sp>
      <p:sp>
        <p:nvSpPr>
          <p:cNvPr id="12" name="Pratbubbla: rektangel med rundade hörn 11">
            <a:extLst>
              <a:ext uri="{FF2B5EF4-FFF2-40B4-BE49-F238E27FC236}">
                <a16:creationId xmlns:a16="http://schemas.microsoft.com/office/drawing/2014/main" id="{5C86BF5A-99AD-F099-ED70-A4F068FB417F}"/>
              </a:ext>
            </a:extLst>
          </p:cNvPr>
          <p:cNvSpPr/>
          <p:nvPr/>
        </p:nvSpPr>
        <p:spPr>
          <a:xfrm>
            <a:off x="1313837" y="4161487"/>
            <a:ext cx="2761943" cy="1523492"/>
          </a:xfrm>
          <a:prstGeom prst="wedgeRoundRectCallout">
            <a:avLst>
              <a:gd name="adj1" fmla="val 20970"/>
              <a:gd name="adj2" fmla="val -7745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Inleder med en allmän orienteringskurs som följande kurser bygger vidare på. Utgångspunkten är att ”alla tar allt”.</a:t>
            </a:r>
          </a:p>
        </p:txBody>
      </p:sp>
      <p:sp>
        <p:nvSpPr>
          <p:cNvPr id="13" name="Pratbubbla: rektangel med rundade hörn 12">
            <a:extLst>
              <a:ext uri="{FF2B5EF4-FFF2-40B4-BE49-F238E27FC236}">
                <a16:creationId xmlns:a16="http://schemas.microsoft.com/office/drawing/2014/main" id="{D2BD5654-3E25-AA4C-50B0-04A9D88909F9}"/>
              </a:ext>
            </a:extLst>
          </p:cNvPr>
          <p:cNvSpPr/>
          <p:nvPr/>
        </p:nvSpPr>
        <p:spPr>
          <a:xfrm>
            <a:off x="4691497" y="4287670"/>
            <a:ext cx="3016518" cy="1523492"/>
          </a:xfrm>
          <a:prstGeom prst="wedgeRoundRectCallout">
            <a:avLst>
              <a:gd name="adj1" fmla="val 20874"/>
              <a:gd name="adj2" fmla="val -8105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Innehåller riktade kurser.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Utifrån verksamhetens behov och vad medarbetaren redan har för kunskaper, väljs kurser. </a:t>
            </a:r>
          </a:p>
        </p:txBody>
      </p:sp>
      <p:sp>
        <p:nvSpPr>
          <p:cNvPr id="14" name="Pratbubbla: rektangel med rundade hörn 13">
            <a:extLst>
              <a:ext uri="{FF2B5EF4-FFF2-40B4-BE49-F238E27FC236}">
                <a16:creationId xmlns:a16="http://schemas.microsoft.com/office/drawing/2014/main" id="{1A8CA054-12A8-1F3F-B3B5-0991E2E3E126}"/>
              </a:ext>
            </a:extLst>
          </p:cNvPr>
          <p:cNvSpPr/>
          <p:nvPr/>
        </p:nvSpPr>
        <p:spPr>
          <a:xfrm>
            <a:off x="8683100" y="4564301"/>
            <a:ext cx="2423514" cy="970230"/>
          </a:xfrm>
          <a:prstGeom prst="wedgeRoundRectCallout">
            <a:avLst>
              <a:gd name="adj1" fmla="val 18889"/>
              <a:gd name="adj2" fmla="val -12725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Utgångspunkten är att ”vissa tar del av vissa kurser”</a:t>
            </a:r>
          </a:p>
        </p:txBody>
      </p:sp>
    </p:spTree>
    <p:extLst>
      <p:ext uri="{BB962C8B-B14F-4D97-AF65-F5344CB8AC3E}">
        <p14:creationId xmlns:p14="http://schemas.microsoft.com/office/powerpoint/2010/main" val="18198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1138A8E7-3E99-C87C-516A-F96CFEF4E671}"/>
              </a:ext>
            </a:extLst>
          </p:cNvPr>
          <p:cNvGrpSpPr/>
          <p:nvPr/>
        </p:nvGrpSpPr>
        <p:grpSpPr>
          <a:xfrm>
            <a:off x="1374707" y="2000167"/>
            <a:ext cx="2652091" cy="2143520"/>
            <a:chOff x="653276" y="4022041"/>
            <a:chExt cx="2898593" cy="2368143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21292C95-46AD-F173-E704-51F521BEEF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3276" y="4022041"/>
              <a:ext cx="2898593" cy="2368143"/>
            </a:xfrm>
            <a:prstGeom prst="rect">
              <a:avLst/>
            </a:prstGeom>
          </p:spPr>
        </p:pic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5C3F4C97-30B4-AA3A-8C15-C6E50FF66CED}"/>
                </a:ext>
              </a:extLst>
            </p:cNvPr>
            <p:cNvSpPr txBox="1"/>
            <p:nvPr/>
          </p:nvSpPr>
          <p:spPr>
            <a:xfrm>
              <a:off x="1607100" y="4912242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4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</a:t>
              </a:r>
              <a:endParaRPr kumimoji="0" lang="sv-SE" sz="2000" b="1" i="0" u="none" strike="noStrike" kern="1200" cap="none" spc="0" normalizeH="0" baseline="0" noProof="0">
                <a:ln>
                  <a:noFill/>
                </a:ln>
                <a:solidFill>
                  <a:srgbClr val="533A1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 4">
            <a:extLst>
              <a:ext uri="{FF2B5EF4-FFF2-40B4-BE49-F238E27FC236}">
                <a16:creationId xmlns:a16="http://schemas.microsoft.com/office/drawing/2014/main" id="{22CF439A-2C60-A662-4451-C8D48129FF01}"/>
              </a:ext>
            </a:extLst>
          </p:cNvPr>
          <p:cNvGrpSpPr/>
          <p:nvPr/>
        </p:nvGrpSpPr>
        <p:grpSpPr>
          <a:xfrm>
            <a:off x="4899507" y="2000167"/>
            <a:ext cx="2652092" cy="2123284"/>
            <a:chOff x="3583970" y="4022039"/>
            <a:chExt cx="2898593" cy="2368143"/>
          </a:xfrm>
        </p:grpSpPr>
        <p:pic>
          <p:nvPicPr>
            <p:cNvPr id="6" name="Bildobjekt 5">
              <a:extLst>
                <a:ext uri="{FF2B5EF4-FFF2-40B4-BE49-F238E27FC236}">
                  <a16:creationId xmlns:a16="http://schemas.microsoft.com/office/drawing/2014/main" id="{9A2DCEB5-DE5D-F772-ACF7-4C0F273BE6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583970" y="4022039"/>
              <a:ext cx="2898593" cy="2368143"/>
            </a:xfrm>
            <a:prstGeom prst="rect">
              <a:avLst/>
            </a:prstGeom>
          </p:spPr>
        </p:pic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16FC9D56-1AD6-EA69-EB78-B53D7B326BC3}"/>
                </a:ext>
              </a:extLst>
            </p:cNvPr>
            <p:cNvSpPr txBox="1"/>
            <p:nvPr/>
          </p:nvSpPr>
          <p:spPr>
            <a:xfrm>
              <a:off x="4257675" y="4958408"/>
              <a:ext cx="14529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FÖR-DJUPNING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02EABAF4-E476-26DB-02D1-42C67327DEE7}"/>
              </a:ext>
            </a:extLst>
          </p:cNvPr>
          <p:cNvGrpSpPr/>
          <p:nvPr/>
        </p:nvGrpSpPr>
        <p:grpSpPr>
          <a:xfrm>
            <a:off x="8424308" y="2020403"/>
            <a:ext cx="2652092" cy="2123284"/>
            <a:chOff x="6514664" y="4022038"/>
            <a:chExt cx="2898593" cy="2368143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04F2EBEE-1532-4A47-A52E-E057CC8078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14664" y="4022038"/>
              <a:ext cx="2898593" cy="2368143"/>
            </a:xfrm>
            <a:prstGeom prst="rect">
              <a:avLst/>
            </a:prstGeom>
          </p:spPr>
        </p:pic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AC4E54BA-F3C4-F75B-59D7-DA6DFEE1405E}"/>
                </a:ext>
              </a:extLst>
            </p:cNvPr>
            <p:cNvSpPr txBox="1"/>
            <p:nvPr/>
          </p:nvSpPr>
          <p:spPr>
            <a:xfrm>
              <a:off x="7150308" y="4912242"/>
              <a:ext cx="1539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400" b="1" i="0" u="none" strike="noStrike" kern="1200" cap="none" spc="0" normalizeH="0" baseline="0" noProof="0">
                  <a:ln>
                    <a:noFill/>
                  </a:ln>
                  <a:solidFill>
                    <a:srgbClr val="533A1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SPETS</a:t>
              </a:r>
              <a:endParaRPr kumimoji="0" lang="sv-SE" sz="2000" b="1" i="0" u="none" strike="noStrike" kern="1200" cap="none" spc="0" normalizeH="0" baseline="0" noProof="0">
                <a:ln>
                  <a:noFill/>
                </a:ln>
                <a:solidFill>
                  <a:srgbClr val="533A1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Pratbubbla: rektangel med rundade hörn 11">
            <a:extLst>
              <a:ext uri="{FF2B5EF4-FFF2-40B4-BE49-F238E27FC236}">
                <a16:creationId xmlns:a16="http://schemas.microsoft.com/office/drawing/2014/main" id="{5C86BF5A-99AD-F099-ED70-A4F068FB417F}"/>
              </a:ext>
            </a:extLst>
          </p:cNvPr>
          <p:cNvSpPr/>
          <p:nvPr/>
        </p:nvSpPr>
        <p:spPr>
          <a:xfrm>
            <a:off x="1135381" y="4353487"/>
            <a:ext cx="2887979" cy="1629806"/>
          </a:xfrm>
          <a:prstGeom prst="wedgeRoundRectCallout">
            <a:avLst>
              <a:gd name="adj1" fmla="val 20306"/>
              <a:gd name="adj2" fmla="val -821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0-2 år i yrket (på sikt)</a:t>
            </a:r>
            <a:r>
              <a:rPr kumimoji="0" lang="sv-SE" sz="1600" b="0" i="1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1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1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Redan anställda medarbetare startar vid Bas-steget vid lansering av första kursen.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 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ratbubbla: rektangel med rundade hörn 12">
            <a:extLst>
              <a:ext uri="{FF2B5EF4-FFF2-40B4-BE49-F238E27FC236}">
                <a16:creationId xmlns:a16="http://schemas.microsoft.com/office/drawing/2014/main" id="{D2BD5654-3E25-AA4C-50B0-04A9D88909F9}"/>
              </a:ext>
            </a:extLst>
          </p:cNvPr>
          <p:cNvSpPr/>
          <p:nvPr/>
        </p:nvSpPr>
        <p:spPr>
          <a:xfrm>
            <a:off x="4749017" y="4238469"/>
            <a:ext cx="3174620" cy="1859842"/>
          </a:xfrm>
          <a:prstGeom prst="wedgeRoundRectCallout">
            <a:avLst>
              <a:gd name="adj1" fmla="val 22085"/>
              <a:gd name="adj2" fmla="val -6783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 än 2 år i yrket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Utgångspunkten är att en dialog ska finnas med närmsta chef vilken kursväg medarbetaren bör gå och under vilken tidsperiod.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  </a:t>
            </a:r>
          </a:p>
        </p:txBody>
      </p:sp>
      <p:sp>
        <p:nvSpPr>
          <p:cNvPr id="14" name="Pratbubbla: rektangel med rundade hörn 13">
            <a:extLst>
              <a:ext uri="{FF2B5EF4-FFF2-40B4-BE49-F238E27FC236}">
                <a16:creationId xmlns:a16="http://schemas.microsoft.com/office/drawing/2014/main" id="{1A8CA054-12A8-1F3F-B3B5-0991E2E3E126}"/>
              </a:ext>
            </a:extLst>
          </p:cNvPr>
          <p:cNvSpPr/>
          <p:nvPr/>
        </p:nvSpPr>
        <p:spPr>
          <a:xfrm>
            <a:off x="8649294" y="4353487"/>
            <a:ext cx="2652092" cy="1629806"/>
          </a:xfrm>
          <a:prstGeom prst="wedgeRoundRectCallout">
            <a:avLst>
              <a:gd name="adj1" fmla="val 20439"/>
              <a:gd name="adj2" fmla="val -7170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Medarbetare som passerat kurser i fördjupningssteget men där verksamheten är i behov av mer fördjupad kunskap. </a:t>
            </a:r>
          </a:p>
        </p:txBody>
      </p:sp>
      <p:sp>
        <p:nvSpPr>
          <p:cNvPr id="17" name="Rubrik 1">
            <a:extLst>
              <a:ext uri="{FF2B5EF4-FFF2-40B4-BE49-F238E27FC236}">
                <a16:creationId xmlns:a16="http://schemas.microsoft.com/office/drawing/2014/main" id="{721BBD1A-BBED-D29D-58F6-CAB3617409A0}"/>
              </a:ext>
            </a:extLst>
          </p:cNvPr>
          <p:cNvSpPr txBox="1">
            <a:spLocks/>
          </p:cNvSpPr>
          <p:nvPr/>
        </p:nvSpPr>
        <p:spPr>
          <a:xfrm>
            <a:off x="1374706" y="433521"/>
            <a:ext cx="7411941" cy="12221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315B4A"/>
                </a:solidFill>
                <a:latin typeface="Source Sans Pro" panose="020B07030304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srgbClr val="315B4A"/>
                </a:solidFill>
                <a:effectLst/>
                <a:uLnTx/>
                <a:uFillTx/>
                <a:latin typeface="Source Sans Pro" panose="020B0703030403020204" pitchFamily="34" charset="0"/>
                <a:ea typeface="+mj-ea"/>
                <a:cs typeface="+mj-cs"/>
              </a:rPr>
              <a:t>Efter att ett steg är avklarat kan man ”gå vidare” till nästa</a:t>
            </a:r>
          </a:p>
        </p:txBody>
      </p:sp>
    </p:spTree>
    <p:extLst>
      <p:ext uri="{BB962C8B-B14F-4D97-AF65-F5344CB8AC3E}">
        <p14:creationId xmlns:p14="http://schemas.microsoft.com/office/powerpoint/2010/main" val="86533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E69163E1-F1D3-3A97-8AA4-6D7EFFAE7896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7669461" y="1587228"/>
            <a:ext cx="5411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2779F16-B4FC-A65B-3E23-2706DE636C06}"/>
              </a:ext>
            </a:extLst>
          </p:cNvPr>
          <p:cNvGraphicFramePr>
            <a:graphicFrameLocks noGrp="1"/>
          </p:cNvGraphicFramePr>
          <p:nvPr/>
        </p:nvGraphicFramePr>
        <p:xfrm>
          <a:off x="308184" y="849415"/>
          <a:ext cx="11501975" cy="41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731">
                  <a:extLst>
                    <a:ext uri="{9D8B030D-6E8A-4147-A177-3AD203B41FA5}">
                      <a16:colId xmlns:a16="http://schemas.microsoft.com/office/drawing/2014/main" val="2091157437"/>
                    </a:ext>
                  </a:extLst>
                </a:gridCol>
                <a:gridCol w="2598234">
                  <a:extLst>
                    <a:ext uri="{9D8B030D-6E8A-4147-A177-3AD203B41FA5}">
                      <a16:colId xmlns:a16="http://schemas.microsoft.com/office/drawing/2014/main" val="1640577830"/>
                    </a:ext>
                  </a:extLst>
                </a:gridCol>
                <a:gridCol w="2642839">
                  <a:extLst>
                    <a:ext uri="{9D8B030D-6E8A-4147-A177-3AD203B41FA5}">
                      <a16:colId xmlns:a16="http://schemas.microsoft.com/office/drawing/2014/main" val="147161663"/>
                    </a:ext>
                  </a:extLst>
                </a:gridCol>
                <a:gridCol w="2497873">
                  <a:extLst>
                    <a:ext uri="{9D8B030D-6E8A-4147-A177-3AD203B41FA5}">
                      <a16:colId xmlns:a16="http://schemas.microsoft.com/office/drawing/2014/main" val="2969686220"/>
                    </a:ext>
                  </a:extLst>
                </a:gridCol>
                <a:gridCol w="1349298">
                  <a:extLst>
                    <a:ext uri="{9D8B030D-6E8A-4147-A177-3AD203B41FA5}">
                      <a16:colId xmlns:a16="http://schemas.microsoft.com/office/drawing/2014/main" val="3293460577"/>
                    </a:ext>
                  </a:extLst>
                </a:gridCol>
              </a:tblGrid>
              <a:tr h="416380"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Yrkesresa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Steg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Kurser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Avsnitt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Delar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6000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D6423C44-5FFF-4F0C-F47E-855687B31288}"/>
              </a:ext>
            </a:extLst>
          </p:cNvPr>
          <p:cNvSpPr/>
          <p:nvPr/>
        </p:nvSpPr>
        <p:spPr>
          <a:xfrm>
            <a:off x="3388380" y="2349607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(0-2 år i yrket)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1A0137-4804-353A-3A90-31DDB2F5F4D5}"/>
              </a:ext>
            </a:extLst>
          </p:cNvPr>
          <p:cNvSpPr/>
          <p:nvPr/>
        </p:nvSpPr>
        <p:spPr>
          <a:xfrm>
            <a:off x="308184" y="3364034"/>
            <a:ext cx="2194513" cy="1333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Funktionshinder-området utförare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1FB48DF-3772-EA18-1503-642E2352131E}"/>
              </a:ext>
            </a:extLst>
          </p:cNvPr>
          <p:cNvSpPr/>
          <p:nvPr/>
        </p:nvSpPr>
        <p:spPr>
          <a:xfrm>
            <a:off x="5718269" y="1411016"/>
            <a:ext cx="1926221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Introduktionskurs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0A31755-5732-5306-273C-FC63D1102E6D}"/>
              </a:ext>
            </a:extLst>
          </p:cNvPr>
          <p:cNvSpPr/>
          <p:nvPr/>
        </p:nvSpPr>
        <p:spPr>
          <a:xfrm>
            <a:off x="5718270" y="1898598"/>
            <a:ext cx="1926220" cy="311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9FF01E4-98E8-EF29-AAB7-D6A9906FD4C5}"/>
              </a:ext>
            </a:extLst>
          </p:cNvPr>
          <p:cNvSpPr/>
          <p:nvPr/>
        </p:nvSpPr>
        <p:spPr>
          <a:xfrm>
            <a:off x="5718268" y="2343226"/>
            <a:ext cx="1951193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328D556-3CEC-96AF-D04B-80F34E421959}"/>
              </a:ext>
            </a:extLst>
          </p:cNvPr>
          <p:cNvSpPr/>
          <p:nvPr/>
        </p:nvSpPr>
        <p:spPr>
          <a:xfrm>
            <a:off x="5718268" y="3339991"/>
            <a:ext cx="1951193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A8BE6AA0-3F66-FF17-FCD1-00BFFF7D0F2F}"/>
              </a:ext>
            </a:extLst>
          </p:cNvPr>
          <p:cNvSpPr/>
          <p:nvPr/>
        </p:nvSpPr>
        <p:spPr>
          <a:xfrm>
            <a:off x="5742211" y="2836941"/>
            <a:ext cx="1946375" cy="3657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2F9AA92-B7C3-8542-208B-3464D22B2E03}"/>
              </a:ext>
            </a:extLst>
          </p:cNvPr>
          <p:cNvSpPr/>
          <p:nvPr/>
        </p:nvSpPr>
        <p:spPr>
          <a:xfrm>
            <a:off x="5731534" y="3826452"/>
            <a:ext cx="1936363" cy="317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672AD2F3-D65C-C4EF-01CE-8CF79664B2C9}"/>
              </a:ext>
            </a:extLst>
          </p:cNvPr>
          <p:cNvSpPr/>
          <p:nvPr/>
        </p:nvSpPr>
        <p:spPr>
          <a:xfrm>
            <a:off x="3371471" y="3379769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Fördjupning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(mer än 2 år i yrket)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0BAF576-EE50-B9F0-FD9C-9CF164C4DF66}"/>
              </a:ext>
            </a:extLst>
          </p:cNvPr>
          <p:cNvSpPr/>
          <p:nvPr/>
        </p:nvSpPr>
        <p:spPr>
          <a:xfrm>
            <a:off x="3375114" y="4417902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Spets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36CA4A03-FBB1-64C3-5BE8-B01D64A2795A}"/>
              </a:ext>
            </a:extLst>
          </p:cNvPr>
          <p:cNvSpPr/>
          <p:nvPr/>
        </p:nvSpPr>
        <p:spPr>
          <a:xfrm>
            <a:off x="3375114" y="5440092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Arbetsledare / Chef</a:t>
            </a:r>
          </a:p>
        </p:txBody>
      </p: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9F8AF42D-78E2-BEA2-70C8-E635C88CC74C}"/>
              </a:ext>
            </a:extLst>
          </p:cNvPr>
          <p:cNvCxnSpPr>
            <a:stCxn id="9" idx="3"/>
          </p:cNvCxnSpPr>
          <p:nvPr/>
        </p:nvCxnSpPr>
        <p:spPr>
          <a:xfrm>
            <a:off x="2502697" y="4030784"/>
            <a:ext cx="4343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56016035-7E4A-36E9-D7CA-8FF6BB063C07}"/>
              </a:ext>
            </a:extLst>
          </p:cNvPr>
          <p:cNvCxnSpPr>
            <a:cxnSpLocks/>
          </p:cNvCxnSpPr>
          <p:nvPr/>
        </p:nvCxnSpPr>
        <p:spPr>
          <a:xfrm flipH="1">
            <a:off x="2956020" y="2695651"/>
            <a:ext cx="13266" cy="30904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28D5E7D8-0A14-041D-58FC-986D1E041B8D}"/>
              </a:ext>
            </a:extLst>
          </p:cNvPr>
          <p:cNvCxnSpPr>
            <a:endCxn id="6" idx="1"/>
          </p:cNvCxnSpPr>
          <p:nvPr/>
        </p:nvCxnSpPr>
        <p:spPr>
          <a:xfrm>
            <a:off x="2969286" y="2695651"/>
            <a:ext cx="41909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0D6FA9CE-2529-8286-1955-5FF48AEA9DB3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004143" y="3725813"/>
            <a:ext cx="36732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D78DC1F8-5117-8F59-4854-38F21C173A3F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2956020" y="4763947"/>
            <a:ext cx="419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91FFF927-F0FB-CE56-16AE-567A71B35C25}"/>
              </a:ext>
            </a:extLst>
          </p:cNvPr>
          <p:cNvCxnSpPr>
            <a:endCxn id="18" idx="1"/>
          </p:cNvCxnSpPr>
          <p:nvPr/>
        </p:nvCxnSpPr>
        <p:spPr>
          <a:xfrm>
            <a:off x="2956020" y="5786136"/>
            <a:ext cx="41909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ak koppling 37">
            <a:extLst>
              <a:ext uri="{FF2B5EF4-FFF2-40B4-BE49-F238E27FC236}">
                <a16:creationId xmlns:a16="http://schemas.microsoft.com/office/drawing/2014/main" id="{563E395E-CF6A-FDEF-FB9F-ADAA2BD9B38D}"/>
              </a:ext>
            </a:extLst>
          </p:cNvPr>
          <p:cNvCxnSpPr>
            <a:stCxn id="6" idx="3"/>
          </p:cNvCxnSpPr>
          <p:nvPr/>
        </p:nvCxnSpPr>
        <p:spPr>
          <a:xfrm flipV="1">
            <a:off x="5083833" y="2695651"/>
            <a:ext cx="38100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Rak koppling 39">
            <a:extLst>
              <a:ext uri="{FF2B5EF4-FFF2-40B4-BE49-F238E27FC236}">
                <a16:creationId xmlns:a16="http://schemas.microsoft.com/office/drawing/2014/main" id="{CEC8FC0F-6EE4-275F-3620-81EE84089E5D}"/>
              </a:ext>
            </a:extLst>
          </p:cNvPr>
          <p:cNvCxnSpPr>
            <a:cxnSpLocks/>
          </p:cNvCxnSpPr>
          <p:nvPr/>
        </p:nvCxnSpPr>
        <p:spPr>
          <a:xfrm>
            <a:off x="5451570" y="1587228"/>
            <a:ext cx="13266" cy="24154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B1AFCA5C-1A07-17D7-6AC1-EDD325BBE7C7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451570" y="1587228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FC95AA1-2AAF-D484-4B65-19AB4E29BB8D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5451570" y="2054181"/>
            <a:ext cx="266700" cy="3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ak koppling 45">
            <a:extLst>
              <a:ext uri="{FF2B5EF4-FFF2-40B4-BE49-F238E27FC236}">
                <a16:creationId xmlns:a16="http://schemas.microsoft.com/office/drawing/2014/main" id="{D2D10FE8-1A8F-24E3-6359-1C06B73227D6}"/>
              </a:ext>
            </a:extLst>
          </p:cNvPr>
          <p:cNvCxnSpPr>
            <a:cxnSpLocks/>
          </p:cNvCxnSpPr>
          <p:nvPr/>
        </p:nvCxnSpPr>
        <p:spPr>
          <a:xfrm flipV="1">
            <a:off x="5464835" y="3537191"/>
            <a:ext cx="266699" cy="63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ak koppling 47">
            <a:extLst>
              <a:ext uri="{FF2B5EF4-FFF2-40B4-BE49-F238E27FC236}">
                <a16:creationId xmlns:a16="http://schemas.microsoft.com/office/drawing/2014/main" id="{DF98691D-AAC3-E513-54DC-55796FFA2644}"/>
              </a:ext>
            </a:extLst>
          </p:cNvPr>
          <p:cNvCxnSpPr>
            <a:cxnSpLocks/>
          </p:cNvCxnSpPr>
          <p:nvPr/>
        </p:nvCxnSpPr>
        <p:spPr>
          <a:xfrm>
            <a:off x="5451570" y="2500129"/>
            <a:ext cx="266699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2F3BEEA0-6705-8EBB-10DE-DD4D6C1228CB}"/>
              </a:ext>
            </a:extLst>
          </p:cNvPr>
          <p:cNvCxnSpPr>
            <a:cxnSpLocks/>
          </p:cNvCxnSpPr>
          <p:nvPr/>
        </p:nvCxnSpPr>
        <p:spPr>
          <a:xfrm>
            <a:off x="5451570" y="3070238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5424DF7B-71A7-AD1D-C9CC-AD30ABA18D9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473337" y="3984171"/>
            <a:ext cx="258197" cy="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ktangel 52">
            <a:extLst>
              <a:ext uri="{FF2B5EF4-FFF2-40B4-BE49-F238E27FC236}">
                <a16:creationId xmlns:a16="http://schemas.microsoft.com/office/drawing/2014/main" id="{E0712076-E677-E6CE-633F-BABA3B878570}"/>
              </a:ext>
            </a:extLst>
          </p:cNvPr>
          <p:cNvSpPr/>
          <p:nvPr/>
        </p:nvSpPr>
        <p:spPr>
          <a:xfrm>
            <a:off x="10538879" y="1821228"/>
            <a:ext cx="1102197" cy="2526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Förberedelse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6AC8417A-DEA8-A497-9B70-9A14909D7E5E}"/>
              </a:ext>
            </a:extLst>
          </p:cNvPr>
          <p:cNvSpPr/>
          <p:nvPr/>
        </p:nvSpPr>
        <p:spPr>
          <a:xfrm>
            <a:off x="10538878" y="2310765"/>
            <a:ext cx="1102197" cy="2526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Kurstillfälle 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625401D3-D97D-4B4F-A740-AEC8191EC495}"/>
              </a:ext>
            </a:extLst>
          </p:cNvPr>
          <p:cNvSpPr/>
          <p:nvPr/>
        </p:nvSpPr>
        <p:spPr>
          <a:xfrm>
            <a:off x="10538879" y="2771624"/>
            <a:ext cx="1102196" cy="2422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Efterarbete</a:t>
            </a:r>
          </a:p>
        </p:txBody>
      </p:sp>
      <p:sp>
        <p:nvSpPr>
          <p:cNvPr id="57" name="Höger klammerparentes 56">
            <a:extLst>
              <a:ext uri="{FF2B5EF4-FFF2-40B4-BE49-F238E27FC236}">
                <a16:creationId xmlns:a16="http://schemas.microsoft.com/office/drawing/2014/main" id="{F7DB9E5E-7A2A-6D59-9EAB-5C864EBA7EC5}"/>
              </a:ext>
            </a:extLst>
          </p:cNvPr>
          <p:cNvSpPr/>
          <p:nvPr/>
        </p:nvSpPr>
        <p:spPr>
          <a:xfrm>
            <a:off x="10173461" y="1375666"/>
            <a:ext cx="240166" cy="2767852"/>
          </a:xfrm>
          <a:prstGeom prst="rightBrace">
            <a:avLst>
              <a:gd name="adj1" fmla="val 8333"/>
              <a:gd name="adj2" fmla="val 487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5962C51D-5A39-325B-A7E3-8B4D276B11B5}"/>
              </a:ext>
            </a:extLst>
          </p:cNvPr>
          <p:cNvSpPr/>
          <p:nvPr/>
        </p:nvSpPr>
        <p:spPr>
          <a:xfrm>
            <a:off x="3211419" y="2358440"/>
            <a:ext cx="2015556" cy="7192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8" name="Bild 27" descr="Lås kontur">
            <a:extLst>
              <a:ext uri="{FF2B5EF4-FFF2-40B4-BE49-F238E27FC236}">
                <a16:creationId xmlns:a16="http://schemas.microsoft.com/office/drawing/2014/main" id="{24BEA816-E945-FC6C-AE5B-BBFA9EF930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7941" y="1257653"/>
            <a:ext cx="573927" cy="573927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D2DF898D-BF2F-741D-8C69-8EF62EBB01CF}"/>
              </a:ext>
            </a:extLst>
          </p:cNvPr>
          <p:cNvSpPr/>
          <p:nvPr/>
        </p:nvSpPr>
        <p:spPr>
          <a:xfrm>
            <a:off x="8210562" y="1411015"/>
            <a:ext cx="1926220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Vårt uppdrag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B375431-3448-6748-D981-8F31C0F6EFFA}"/>
              </a:ext>
            </a:extLst>
          </p:cNvPr>
          <p:cNvSpPr/>
          <p:nvPr/>
        </p:nvSpPr>
        <p:spPr>
          <a:xfrm>
            <a:off x="8210562" y="1854223"/>
            <a:ext cx="1926220" cy="365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Funktionsnedsättningar och vanliga konsekvenser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99D80FF-25A2-4351-D711-DFE7D5F2053C}"/>
              </a:ext>
            </a:extLst>
          </p:cNvPr>
          <p:cNvSpPr/>
          <p:nvPr/>
        </p:nvSpPr>
        <p:spPr>
          <a:xfrm>
            <a:off x="8210562" y="2310765"/>
            <a:ext cx="1926220" cy="365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 bemötande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8148F91-0098-52E2-2BA5-F4659B1A3253}"/>
              </a:ext>
            </a:extLst>
          </p:cNvPr>
          <p:cNvSpPr/>
          <p:nvPr/>
        </p:nvSpPr>
        <p:spPr>
          <a:xfrm>
            <a:off x="8219395" y="2792580"/>
            <a:ext cx="1917387" cy="3376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 kartläggning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457E830-EEB6-162D-EA60-DE26216FB5E6}"/>
              </a:ext>
            </a:extLst>
          </p:cNvPr>
          <p:cNvSpPr/>
          <p:nvPr/>
        </p:nvSpPr>
        <p:spPr>
          <a:xfrm>
            <a:off x="8209002" y="3222062"/>
            <a:ext cx="1926220" cy="365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 tydliggörande pedagogik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36FF9540-B2CE-B813-71BA-2A209C4632F1}"/>
              </a:ext>
            </a:extLst>
          </p:cNvPr>
          <p:cNvSpPr/>
          <p:nvPr/>
        </p:nvSpPr>
        <p:spPr>
          <a:xfrm>
            <a:off x="8219395" y="3669632"/>
            <a:ext cx="1926220" cy="3246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 kommunikation</a:t>
            </a:r>
          </a:p>
        </p:txBody>
      </p:sp>
      <p:sp>
        <p:nvSpPr>
          <p:cNvPr id="72" name="Ellips 71">
            <a:extLst>
              <a:ext uri="{FF2B5EF4-FFF2-40B4-BE49-F238E27FC236}">
                <a16:creationId xmlns:a16="http://schemas.microsoft.com/office/drawing/2014/main" id="{F7E4DE16-3165-50B4-3580-6F99E2698CC9}"/>
              </a:ext>
            </a:extLst>
          </p:cNvPr>
          <p:cNvSpPr/>
          <p:nvPr/>
        </p:nvSpPr>
        <p:spPr>
          <a:xfrm>
            <a:off x="5591279" y="1317069"/>
            <a:ext cx="2015556" cy="5739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Pratbubbla: rektangel med rundade hörn 72">
            <a:extLst>
              <a:ext uri="{FF2B5EF4-FFF2-40B4-BE49-F238E27FC236}">
                <a16:creationId xmlns:a16="http://schemas.microsoft.com/office/drawing/2014/main" id="{7CE9C108-AA2C-50D3-C11F-DD3BED5FFC2F}"/>
              </a:ext>
            </a:extLst>
          </p:cNvPr>
          <p:cNvSpPr/>
          <p:nvPr/>
        </p:nvSpPr>
        <p:spPr>
          <a:xfrm>
            <a:off x="8935562" y="4842431"/>
            <a:ext cx="2420106" cy="1303166"/>
          </a:xfrm>
          <a:prstGeom prst="wedgeRoundRectCallout">
            <a:avLst>
              <a:gd name="adj1" fmla="val -36150"/>
              <a:gd name="adj2" fmla="val -96799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Ämnen som återkommer i övriga kurser i steg Bas.</a:t>
            </a:r>
          </a:p>
        </p:txBody>
      </p:sp>
    </p:spTree>
    <p:extLst>
      <p:ext uri="{BB962C8B-B14F-4D97-AF65-F5344CB8AC3E}">
        <p14:creationId xmlns:p14="http://schemas.microsoft.com/office/powerpoint/2010/main" val="82899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2779F16-B4FC-A65B-3E23-2706DE636C06}"/>
              </a:ext>
            </a:extLst>
          </p:cNvPr>
          <p:cNvGraphicFramePr>
            <a:graphicFrameLocks noGrp="1"/>
          </p:cNvGraphicFramePr>
          <p:nvPr/>
        </p:nvGraphicFramePr>
        <p:xfrm>
          <a:off x="684900" y="857550"/>
          <a:ext cx="10822200" cy="428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550">
                  <a:extLst>
                    <a:ext uri="{9D8B030D-6E8A-4147-A177-3AD203B41FA5}">
                      <a16:colId xmlns:a16="http://schemas.microsoft.com/office/drawing/2014/main" val="2091157437"/>
                    </a:ext>
                  </a:extLst>
                </a:gridCol>
                <a:gridCol w="2705550">
                  <a:extLst>
                    <a:ext uri="{9D8B030D-6E8A-4147-A177-3AD203B41FA5}">
                      <a16:colId xmlns:a16="http://schemas.microsoft.com/office/drawing/2014/main" val="1640577830"/>
                    </a:ext>
                  </a:extLst>
                </a:gridCol>
                <a:gridCol w="2705550">
                  <a:extLst>
                    <a:ext uri="{9D8B030D-6E8A-4147-A177-3AD203B41FA5}">
                      <a16:colId xmlns:a16="http://schemas.microsoft.com/office/drawing/2014/main" val="147161663"/>
                    </a:ext>
                  </a:extLst>
                </a:gridCol>
                <a:gridCol w="2705550">
                  <a:extLst>
                    <a:ext uri="{9D8B030D-6E8A-4147-A177-3AD203B41FA5}">
                      <a16:colId xmlns:a16="http://schemas.microsoft.com/office/drawing/2014/main" val="3293460577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Yrkesresa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Steg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Kurser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Delar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6000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D6423C44-5FFF-4F0C-F47E-855687B31288}"/>
              </a:ext>
            </a:extLst>
          </p:cNvPr>
          <p:cNvSpPr/>
          <p:nvPr/>
        </p:nvSpPr>
        <p:spPr>
          <a:xfrm>
            <a:off x="3947085" y="2349607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(0-2 år i yrket)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1A0137-4804-353A-3A90-31DDB2F5F4D5}"/>
              </a:ext>
            </a:extLst>
          </p:cNvPr>
          <p:cNvSpPr/>
          <p:nvPr/>
        </p:nvSpPr>
        <p:spPr>
          <a:xfrm>
            <a:off x="866889" y="3364034"/>
            <a:ext cx="2194513" cy="1333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Funktionshinder-området utförare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1FB48DF-3772-EA18-1503-642E2352131E}"/>
              </a:ext>
            </a:extLst>
          </p:cNvPr>
          <p:cNvSpPr/>
          <p:nvPr/>
        </p:nvSpPr>
        <p:spPr>
          <a:xfrm>
            <a:off x="6276974" y="1411016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1D1D1D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Introduktionskurs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0A31755-5732-5306-273C-FC63D1102E6D}"/>
              </a:ext>
            </a:extLst>
          </p:cNvPr>
          <p:cNvSpPr/>
          <p:nvPr/>
        </p:nvSpPr>
        <p:spPr>
          <a:xfrm>
            <a:off x="6276974" y="1864987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IH: Samhälle, lagar och regelverk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9FF01E4-98E8-EF29-AAB7-D6A9906FD4C5}"/>
              </a:ext>
            </a:extLst>
          </p:cNvPr>
          <p:cNvSpPr/>
          <p:nvPr/>
        </p:nvSpPr>
        <p:spPr>
          <a:xfrm>
            <a:off x="6276973" y="2343226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IH: Kunskap om funktionsnedsättningar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328D556-3CEC-96AF-D04B-80F34E421959}"/>
              </a:ext>
            </a:extLst>
          </p:cNvPr>
          <p:cNvSpPr/>
          <p:nvPr/>
        </p:nvSpPr>
        <p:spPr>
          <a:xfrm>
            <a:off x="6276973" y="3339991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IH: Delaktighet och egenmakt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A8BE6AA0-3F66-FF17-FCD1-00BFFF7D0F2F}"/>
              </a:ext>
            </a:extLst>
          </p:cNvPr>
          <p:cNvSpPr/>
          <p:nvPr/>
        </p:nvSpPr>
        <p:spPr>
          <a:xfrm>
            <a:off x="6290240" y="2862725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IH: Omgivningens påverkan på individen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2F9AA92-B7C3-8542-208B-3464D22B2E03}"/>
              </a:ext>
            </a:extLst>
          </p:cNvPr>
          <p:cNvSpPr/>
          <p:nvPr/>
        </p:nvSpPr>
        <p:spPr>
          <a:xfrm>
            <a:off x="6290240" y="3826452"/>
            <a:ext cx="2409825" cy="3524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IH: Kommunikation och kommunikationsstöd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672AD2F3-D65C-C4EF-01CE-8CF79664B2C9}"/>
              </a:ext>
            </a:extLst>
          </p:cNvPr>
          <p:cNvSpPr/>
          <p:nvPr/>
        </p:nvSpPr>
        <p:spPr>
          <a:xfrm>
            <a:off x="3930176" y="3379769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Fördjupning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(mer än 2 år i yrket)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0BAF576-EE50-B9F0-FD9C-9CF164C4DF66}"/>
              </a:ext>
            </a:extLst>
          </p:cNvPr>
          <p:cNvSpPr/>
          <p:nvPr/>
        </p:nvSpPr>
        <p:spPr>
          <a:xfrm>
            <a:off x="3933819" y="4417902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Spets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36CA4A03-FBB1-64C3-5BE8-B01D64A2795A}"/>
              </a:ext>
            </a:extLst>
          </p:cNvPr>
          <p:cNvSpPr/>
          <p:nvPr/>
        </p:nvSpPr>
        <p:spPr>
          <a:xfrm>
            <a:off x="3933819" y="5440092"/>
            <a:ext cx="1695453" cy="6920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Arbetsledare / Chef</a:t>
            </a:r>
          </a:p>
        </p:txBody>
      </p: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9F8AF42D-78E2-BEA2-70C8-E635C88CC74C}"/>
              </a:ext>
            </a:extLst>
          </p:cNvPr>
          <p:cNvCxnSpPr>
            <a:stCxn id="9" idx="3"/>
          </p:cNvCxnSpPr>
          <p:nvPr/>
        </p:nvCxnSpPr>
        <p:spPr>
          <a:xfrm>
            <a:off x="3061402" y="4030784"/>
            <a:ext cx="4343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56016035-7E4A-36E9-D7CA-8FF6BB063C07}"/>
              </a:ext>
            </a:extLst>
          </p:cNvPr>
          <p:cNvCxnSpPr>
            <a:cxnSpLocks/>
          </p:cNvCxnSpPr>
          <p:nvPr/>
        </p:nvCxnSpPr>
        <p:spPr>
          <a:xfrm flipH="1">
            <a:off x="3514725" y="2695651"/>
            <a:ext cx="13266" cy="30904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28D5E7D8-0A14-041D-58FC-986D1E041B8D}"/>
              </a:ext>
            </a:extLst>
          </p:cNvPr>
          <p:cNvCxnSpPr>
            <a:endCxn id="6" idx="1"/>
          </p:cNvCxnSpPr>
          <p:nvPr/>
        </p:nvCxnSpPr>
        <p:spPr>
          <a:xfrm>
            <a:off x="3527991" y="2695651"/>
            <a:ext cx="41909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0D6FA9CE-2529-8286-1955-5FF48AEA9DB3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495789" y="3725813"/>
            <a:ext cx="4343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D78DC1F8-5117-8F59-4854-38F21C173A3F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3514725" y="4763947"/>
            <a:ext cx="419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91FFF927-F0FB-CE56-16AE-567A71B35C25}"/>
              </a:ext>
            </a:extLst>
          </p:cNvPr>
          <p:cNvCxnSpPr>
            <a:endCxn id="18" idx="1"/>
          </p:cNvCxnSpPr>
          <p:nvPr/>
        </p:nvCxnSpPr>
        <p:spPr>
          <a:xfrm>
            <a:off x="3514725" y="5786136"/>
            <a:ext cx="41909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ak koppling 37">
            <a:extLst>
              <a:ext uri="{FF2B5EF4-FFF2-40B4-BE49-F238E27FC236}">
                <a16:creationId xmlns:a16="http://schemas.microsoft.com/office/drawing/2014/main" id="{563E395E-CF6A-FDEF-FB9F-ADAA2BD9B38D}"/>
              </a:ext>
            </a:extLst>
          </p:cNvPr>
          <p:cNvCxnSpPr>
            <a:stCxn id="6" idx="3"/>
          </p:cNvCxnSpPr>
          <p:nvPr/>
        </p:nvCxnSpPr>
        <p:spPr>
          <a:xfrm flipV="1">
            <a:off x="5642538" y="2695651"/>
            <a:ext cx="38100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Rak koppling 39">
            <a:extLst>
              <a:ext uri="{FF2B5EF4-FFF2-40B4-BE49-F238E27FC236}">
                <a16:creationId xmlns:a16="http://schemas.microsoft.com/office/drawing/2014/main" id="{CEC8FC0F-6EE4-275F-3620-81EE84089E5D}"/>
              </a:ext>
            </a:extLst>
          </p:cNvPr>
          <p:cNvCxnSpPr>
            <a:cxnSpLocks/>
          </p:cNvCxnSpPr>
          <p:nvPr/>
        </p:nvCxnSpPr>
        <p:spPr>
          <a:xfrm>
            <a:off x="6010275" y="1587228"/>
            <a:ext cx="13266" cy="24154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B1AFCA5C-1A07-17D7-6AC1-EDD325BBE7C7}"/>
              </a:ext>
            </a:extLst>
          </p:cNvPr>
          <p:cNvCxnSpPr>
            <a:endCxn id="10" idx="1"/>
          </p:cNvCxnSpPr>
          <p:nvPr/>
        </p:nvCxnSpPr>
        <p:spPr>
          <a:xfrm>
            <a:off x="6010275" y="1587228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FC95AA1-2AAF-D484-4B65-19AB4E29BB8D}"/>
              </a:ext>
            </a:extLst>
          </p:cNvPr>
          <p:cNvCxnSpPr>
            <a:endCxn id="11" idx="1"/>
          </p:cNvCxnSpPr>
          <p:nvPr/>
        </p:nvCxnSpPr>
        <p:spPr>
          <a:xfrm>
            <a:off x="6010275" y="2041199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ak koppling 45">
            <a:extLst>
              <a:ext uri="{FF2B5EF4-FFF2-40B4-BE49-F238E27FC236}">
                <a16:creationId xmlns:a16="http://schemas.microsoft.com/office/drawing/2014/main" id="{D2D10FE8-1A8F-24E3-6359-1C06B73227D6}"/>
              </a:ext>
            </a:extLst>
          </p:cNvPr>
          <p:cNvCxnSpPr>
            <a:cxnSpLocks/>
          </p:cNvCxnSpPr>
          <p:nvPr/>
        </p:nvCxnSpPr>
        <p:spPr>
          <a:xfrm flipV="1">
            <a:off x="6023540" y="3537191"/>
            <a:ext cx="266699" cy="63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ak koppling 47">
            <a:extLst>
              <a:ext uri="{FF2B5EF4-FFF2-40B4-BE49-F238E27FC236}">
                <a16:creationId xmlns:a16="http://schemas.microsoft.com/office/drawing/2014/main" id="{DF98691D-AAC3-E513-54DC-55796FFA2644}"/>
              </a:ext>
            </a:extLst>
          </p:cNvPr>
          <p:cNvCxnSpPr>
            <a:cxnSpLocks/>
          </p:cNvCxnSpPr>
          <p:nvPr/>
        </p:nvCxnSpPr>
        <p:spPr>
          <a:xfrm>
            <a:off x="6010275" y="2500129"/>
            <a:ext cx="266699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2F3BEEA0-6705-8EBB-10DE-DD4D6C1228CB}"/>
              </a:ext>
            </a:extLst>
          </p:cNvPr>
          <p:cNvCxnSpPr>
            <a:cxnSpLocks/>
          </p:cNvCxnSpPr>
          <p:nvPr/>
        </p:nvCxnSpPr>
        <p:spPr>
          <a:xfrm>
            <a:off x="6010275" y="3070238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5424DF7B-71A7-AD1D-C9CC-AD30ABA18D9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6023541" y="4002664"/>
            <a:ext cx="2666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ktangel 52">
            <a:extLst>
              <a:ext uri="{FF2B5EF4-FFF2-40B4-BE49-F238E27FC236}">
                <a16:creationId xmlns:a16="http://schemas.microsoft.com/office/drawing/2014/main" id="{E0712076-E677-E6CE-633F-BABA3B878570}"/>
              </a:ext>
            </a:extLst>
          </p:cNvPr>
          <p:cNvSpPr/>
          <p:nvPr/>
        </p:nvSpPr>
        <p:spPr>
          <a:xfrm>
            <a:off x="9214435" y="2103227"/>
            <a:ext cx="1981197" cy="255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Förberedelse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6AC8417A-DEA8-A497-9B70-9A14909D7E5E}"/>
              </a:ext>
            </a:extLst>
          </p:cNvPr>
          <p:cNvSpPr/>
          <p:nvPr/>
        </p:nvSpPr>
        <p:spPr>
          <a:xfrm>
            <a:off x="9225838" y="2620436"/>
            <a:ext cx="1981197" cy="255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Kurstillfälle 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625401D3-D97D-4B4F-A740-AEC8191EC495}"/>
              </a:ext>
            </a:extLst>
          </p:cNvPr>
          <p:cNvSpPr/>
          <p:nvPr/>
        </p:nvSpPr>
        <p:spPr>
          <a:xfrm>
            <a:off x="9237243" y="3132778"/>
            <a:ext cx="1958389" cy="2962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Efterarbete</a:t>
            </a:r>
          </a:p>
        </p:txBody>
      </p:sp>
      <p:sp>
        <p:nvSpPr>
          <p:cNvPr id="57" name="Höger klammerparentes 56">
            <a:extLst>
              <a:ext uri="{FF2B5EF4-FFF2-40B4-BE49-F238E27FC236}">
                <a16:creationId xmlns:a16="http://schemas.microsoft.com/office/drawing/2014/main" id="{F7DB9E5E-7A2A-6D59-9EAB-5C864EBA7EC5}"/>
              </a:ext>
            </a:extLst>
          </p:cNvPr>
          <p:cNvSpPr/>
          <p:nvPr/>
        </p:nvSpPr>
        <p:spPr>
          <a:xfrm>
            <a:off x="8686800" y="1411016"/>
            <a:ext cx="240166" cy="2767852"/>
          </a:xfrm>
          <a:prstGeom prst="rightBrace">
            <a:avLst>
              <a:gd name="adj1" fmla="val 8333"/>
              <a:gd name="adj2" fmla="val 487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5962C51D-5A39-325B-A7E3-8B4D276B11B5}"/>
              </a:ext>
            </a:extLst>
          </p:cNvPr>
          <p:cNvSpPr/>
          <p:nvPr/>
        </p:nvSpPr>
        <p:spPr>
          <a:xfrm>
            <a:off x="3770124" y="2358440"/>
            <a:ext cx="2015556" cy="7192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8" name="Bild 27" descr="Lås kontur">
            <a:extLst>
              <a:ext uri="{FF2B5EF4-FFF2-40B4-BE49-F238E27FC236}">
                <a16:creationId xmlns:a16="http://schemas.microsoft.com/office/drawing/2014/main" id="{24BEA816-E945-FC6C-AE5B-BBFA9EF930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33137" y="1172017"/>
            <a:ext cx="573927" cy="573927"/>
          </a:xfrm>
          <a:prstGeom prst="rect">
            <a:avLst/>
          </a:prstGeom>
        </p:spPr>
      </p:pic>
      <p:pic>
        <p:nvPicPr>
          <p:cNvPr id="29" name="Bild 28" descr="Checklista kontur">
            <a:extLst>
              <a:ext uri="{FF2B5EF4-FFF2-40B4-BE49-F238E27FC236}">
                <a16:creationId xmlns:a16="http://schemas.microsoft.com/office/drawing/2014/main" id="{1DDFC3BC-6D5A-7CCF-8EE5-FFB8D6D728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30730" y="3273932"/>
            <a:ext cx="476153" cy="47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6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F9B8429C-5B7E-A393-94E8-A6D5015D4E74}"/>
              </a:ext>
            </a:extLst>
          </p:cNvPr>
          <p:cNvSpPr txBox="1"/>
          <p:nvPr/>
        </p:nvSpPr>
        <p:spPr>
          <a:xfrm>
            <a:off x="4088035" y="994023"/>
            <a:ext cx="6093911" cy="11417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Grundläggande värden och regelverk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Viktiga och styrande principer för individens rättigheter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Etik och människors livsvillkor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Samverkan och samarbete ur ett helhetsperspektiv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Från ett omsorgs- till stödjande perspektiv</a:t>
            </a: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9A668B6-5523-AB20-E82B-D8B7B35F1662}"/>
              </a:ext>
            </a:extLst>
          </p:cNvPr>
          <p:cNvSpPr txBox="1"/>
          <p:nvPr/>
        </p:nvSpPr>
        <p:spPr>
          <a:xfrm>
            <a:off x="4088037" y="570970"/>
            <a:ext cx="609391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Övergripande innehåll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AF68C59-D867-B169-70BF-B2E8C484ECA4}"/>
              </a:ext>
            </a:extLst>
          </p:cNvPr>
          <p:cNvSpPr txBox="1"/>
          <p:nvPr/>
        </p:nvSpPr>
        <p:spPr>
          <a:xfrm>
            <a:off x="4088035" y="2320104"/>
            <a:ext cx="6093912" cy="92935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Hur olika funktionsnedsättningar påverkar vardagen, vad de beror på och vad personal kan göra för att underlätta personens situation och förbättra stödet (individuella resurser och svårigheter)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Hjälpmedel och välfärdsteknik/ digitalisering</a:t>
            </a: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B2B526F-FEB2-BE71-F15E-CC9E6BCFE0B9}"/>
              </a:ext>
            </a:extLst>
          </p:cNvPr>
          <p:cNvSpPr txBox="1"/>
          <p:nvPr/>
        </p:nvSpPr>
        <p:spPr>
          <a:xfrm>
            <a:off x="4088035" y="3369929"/>
            <a:ext cx="6093912" cy="71699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Rekommendationer som syftar till att förebygga och minska utmanande beteende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Orsaker som kan utveckla ett utmanande beteende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Förutsättningar för att ge stöd vid utmanande beteende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237E60BE-4DF1-4EF5-6254-B73C574F0D08}"/>
              </a:ext>
            </a:extLst>
          </p:cNvPr>
          <p:cNvSpPr txBox="1"/>
          <p:nvPr/>
        </p:nvSpPr>
        <p:spPr>
          <a:xfrm>
            <a:off x="4088034" y="4207388"/>
            <a:ext cx="6093912" cy="11417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 konventionen om rättigheter för personer med funktionsnedsättning (fullständigt och effektivt deltagande och inkludering i samhället)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Individens inflytande över sitt eget liv och omsorg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Bakgrund och syfte med tydliggörande pedagogik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Verktyg och informella bedömningar</a:t>
            </a: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02AE41BA-7375-C1C8-084E-F015329CBAC8}"/>
              </a:ext>
            </a:extLst>
          </p:cNvPr>
          <p:cNvSpPr txBox="1"/>
          <p:nvPr/>
        </p:nvSpPr>
        <p:spPr>
          <a:xfrm>
            <a:off x="4088034" y="5469578"/>
            <a:ext cx="6144016" cy="92935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 konventionen om mänskliga rättigheter för personer med funktionsnedsättning (rätten att kommunicera)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Kunskap om kommunikation och dess betydelse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Olika former av kommunikationsstöd</a:t>
            </a: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6620AD7-AB50-BBA3-1142-E65E415CA849}"/>
              </a:ext>
            </a:extLst>
          </p:cNvPr>
          <p:cNvSpPr txBox="1"/>
          <p:nvPr/>
        </p:nvSpPr>
        <p:spPr>
          <a:xfrm>
            <a:off x="294739" y="556711"/>
            <a:ext cx="3676012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Områden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4694E517-2773-C71C-AE4D-9BF4F50A3DA4}"/>
              </a:ext>
            </a:extLst>
          </p:cNvPr>
          <p:cNvSpPr/>
          <p:nvPr/>
        </p:nvSpPr>
        <p:spPr>
          <a:xfrm>
            <a:off x="294739" y="1013704"/>
            <a:ext cx="3676012" cy="112204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Samhälle, lagar och regelverk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A0D95E46-CEC2-BB1C-5095-A345FEA7B383}"/>
              </a:ext>
            </a:extLst>
          </p:cNvPr>
          <p:cNvSpPr/>
          <p:nvPr/>
        </p:nvSpPr>
        <p:spPr>
          <a:xfrm>
            <a:off x="294739" y="2320104"/>
            <a:ext cx="3676012" cy="92935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Kunskap om funktionsnedsättningar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84A2A485-429B-79C1-603E-196EF960A2E6}"/>
              </a:ext>
            </a:extLst>
          </p:cNvPr>
          <p:cNvSpPr/>
          <p:nvPr/>
        </p:nvSpPr>
        <p:spPr>
          <a:xfrm>
            <a:off x="294739" y="3369929"/>
            <a:ext cx="3676012" cy="7169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Omgivningens påverkan på individen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C32C2591-1B12-EDB4-C0E5-23030B82AFDF}"/>
              </a:ext>
            </a:extLst>
          </p:cNvPr>
          <p:cNvSpPr/>
          <p:nvPr/>
        </p:nvSpPr>
        <p:spPr>
          <a:xfrm>
            <a:off x="294739" y="4217228"/>
            <a:ext cx="3676012" cy="112204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Delaktighet och egenmakt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CC318DB2-F579-3E51-8C81-7922674B0C51}"/>
              </a:ext>
            </a:extLst>
          </p:cNvPr>
          <p:cNvSpPr/>
          <p:nvPr/>
        </p:nvSpPr>
        <p:spPr>
          <a:xfrm>
            <a:off x="294739" y="5469578"/>
            <a:ext cx="3676012" cy="89552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Kommunikation och kommunikationsstöd</a:t>
            </a:r>
          </a:p>
        </p:txBody>
      </p:sp>
    </p:spTree>
    <p:extLst>
      <p:ext uri="{BB962C8B-B14F-4D97-AF65-F5344CB8AC3E}">
        <p14:creationId xmlns:p14="http://schemas.microsoft.com/office/powerpoint/2010/main" val="274766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1. Titelsida med träd">
  <a:themeElements>
    <a:clrScheme name="Yrkesresan">
      <a:dk1>
        <a:srgbClr val="1D1D1D"/>
      </a:dk1>
      <a:lt1>
        <a:sysClr val="window" lastClr="FFFFFF"/>
      </a:lt1>
      <a:dk2>
        <a:srgbClr val="315B4A"/>
      </a:dk2>
      <a:lt2>
        <a:srgbClr val="FBFAF0"/>
      </a:lt2>
      <a:accent1>
        <a:srgbClr val="0C7393"/>
      </a:accent1>
      <a:accent2>
        <a:srgbClr val="A8D3E3"/>
      </a:accent2>
      <a:accent3>
        <a:srgbClr val="A5866D"/>
      </a:accent3>
      <a:accent4>
        <a:srgbClr val="CCB79A"/>
      </a:accent4>
      <a:accent5>
        <a:srgbClr val="89C2A1"/>
      </a:accent5>
      <a:accent6>
        <a:srgbClr val="3F7059"/>
      </a:accent6>
      <a:hlink>
        <a:srgbClr val="563187"/>
      </a:hlink>
      <a:folHlink>
        <a:srgbClr val="8C73AD"/>
      </a:folHlink>
    </a:clrScheme>
    <a:fontScheme name="Anpassat 1">
      <a:majorFont>
        <a:latin typeface="Source Sans Pro Black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mall Yrkesresan påsk 2022" id="{7A2B4821-F33B-4F5C-AC35-1E4DA198D934}" vid="{FA67C6BF-0592-49E1-81FA-CB24FF456915}"/>
    </a:ext>
  </a:extLst>
</a:theme>
</file>

<file path=ppt/theme/theme3.xml><?xml version="1.0" encoding="utf-8"?>
<a:theme xmlns:a="http://schemas.openxmlformats.org/drawingml/2006/main" name="3. Gul bakgrund">
  <a:themeElements>
    <a:clrScheme name="Yrkesresan">
      <a:dk1>
        <a:srgbClr val="1D1D1D"/>
      </a:dk1>
      <a:lt1>
        <a:sysClr val="window" lastClr="FFFFFF"/>
      </a:lt1>
      <a:dk2>
        <a:srgbClr val="315B4A"/>
      </a:dk2>
      <a:lt2>
        <a:srgbClr val="FBFAF0"/>
      </a:lt2>
      <a:accent1>
        <a:srgbClr val="0C7393"/>
      </a:accent1>
      <a:accent2>
        <a:srgbClr val="A8D3E3"/>
      </a:accent2>
      <a:accent3>
        <a:srgbClr val="A5866D"/>
      </a:accent3>
      <a:accent4>
        <a:srgbClr val="CCB79A"/>
      </a:accent4>
      <a:accent5>
        <a:srgbClr val="89C2A1"/>
      </a:accent5>
      <a:accent6>
        <a:srgbClr val="3F7059"/>
      </a:accent6>
      <a:hlink>
        <a:srgbClr val="563187"/>
      </a:hlink>
      <a:folHlink>
        <a:srgbClr val="8C73AD"/>
      </a:folHlink>
    </a:clrScheme>
    <a:fontScheme name="Anpassat 1">
      <a:majorFont>
        <a:latin typeface="Source Sans Pro Black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mall Yrkesresan april 2022" id="{DB510DAF-63DD-4477-8979-1F45C6228A88}" vid="{F1A6C9E9-46E8-4F96-B8E3-092E0D0529FB}"/>
    </a:ext>
  </a:extLst>
</a:theme>
</file>

<file path=ppt/theme/theme4.xml><?xml version="1.0" encoding="utf-8"?>
<a:theme xmlns:a="http://schemas.openxmlformats.org/drawingml/2006/main" name="1_1. Titelsida med träd">
  <a:themeElements>
    <a:clrScheme name="Yrkesresan">
      <a:dk1>
        <a:srgbClr val="1D1D1D"/>
      </a:dk1>
      <a:lt1>
        <a:sysClr val="window" lastClr="FFFFFF"/>
      </a:lt1>
      <a:dk2>
        <a:srgbClr val="315B4A"/>
      </a:dk2>
      <a:lt2>
        <a:srgbClr val="FBFAF0"/>
      </a:lt2>
      <a:accent1>
        <a:srgbClr val="0C7393"/>
      </a:accent1>
      <a:accent2>
        <a:srgbClr val="A8D3E3"/>
      </a:accent2>
      <a:accent3>
        <a:srgbClr val="A5866D"/>
      </a:accent3>
      <a:accent4>
        <a:srgbClr val="CCB79A"/>
      </a:accent4>
      <a:accent5>
        <a:srgbClr val="89C2A1"/>
      </a:accent5>
      <a:accent6>
        <a:srgbClr val="3F7059"/>
      </a:accent6>
      <a:hlink>
        <a:srgbClr val="563187"/>
      </a:hlink>
      <a:folHlink>
        <a:srgbClr val="8C73AD"/>
      </a:folHlink>
    </a:clrScheme>
    <a:fontScheme name="Anpassat 1">
      <a:majorFont>
        <a:latin typeface="Source Sans Pro Black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mall Yrkesresan april 2022" id="{DB510DAF-63DD-4477-8979-1F45C6228A88}" vid="{47FE2078-0283-4A02-843A-489F5D3FE378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95" ma:contentTypeDescription="Skapa ett nytt dokument." ma:contentTypeScope="" ma:versionID="6d12fda5e014be1eff64145fb23fca2d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CE47D2-E8DD-4873-BA67-E0EAACFF4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1001</Words>
  <Application>Microsoft Office PowerPoint</Application>
  <PresentationFormat>Bredbild</PresentationFormat>
  <Paragraphs>189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11</vt:i4>
      </vt:variant>
    </vt:vector>
  </HeadingPairs>
  <TitlesOfParts>
    <vt:vector size="21" baseType="lpstr">
      <vt:lpstr>Arial</vt:lpstr>
      <vt:lpstr>Calibri</vt:lpstr>
      <vt:lpstr>Source Sans Pro</vt:lpstr>
      <vt:lpstr>Source Sans Pro Black</vt:lpstr>
      <vt:lpstr>Symbol</vt:lpstr>
      <vt:lpstr>Times New Roman</vt:lpstr>
      <vt:lpstr>VCdag</vt:lpstr>
      <vt:lpstr>1. Titelsida med träd</vt:lpstr>
      <vt:lpstr>3. Gul bakgrund</vt:lpstr>
      <vt:lpstr>1_1. Titelsida med träd</vt:lpstr>
      <vt:lpstr>Information om   Yrkesresan Funk Utförare</vt:lpstr>
      <vt:lpstr>Utveckling av Yrkesresan Funktionshinderområdet för utförare</vt:lpstr>
      <vt:lpstr>Utmaningar </vt:lpstr>
      <vt:lpstr>Målgrupp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Preliminär tidsplan</vt:lpstr>
      <vt:lpstr>  På gång i Dalarna – YR Funk Utförare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Taugböl Stina /Ledningsstöd och strategi Hälso- och sjukvård Dalarna /Falun</cp:lastModifiedBy>
  <cp:revision>15</cp:revision>
  <dcterms:created xsi:type="dcterms:W3CDTF">2016-11-14T14:16:14Z</dcterms:created>
  <dcterms:modified xsi:type="dcterms:W3CDTF">2023-04-21T06:29:05Z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