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4092" r:id="rId6"/>
  </p:sldMasterIdLst>
  <p:notesMasterIdLst>
    <p:notesMasterId r:id="rId17"/>
  </p:notesMasterIdLst>
  <p:handoutMasterIdLst>
    <p:handoutMasterId r:id="rId18"/>
  </p:handoutMasterIdLst>
  <p:sldIdLst>
    <p:sldId id="339" r:id="rId7"/>
    <p:sldId id="342" r:id="rId8"/>
    <p:sldId id="341" r:id="rId9"/>
    <p:sldId id="333" r:id="rId10"/>
    <p:sldId id="309" r:id="rId11"/>
    <p:sldId id="337" r:id="rId12"/>
    <p:sldId id="311" r:id="rId13"/>
    <p:sldId id="343" r:id="rId14"/>
    <p:sldId id="340" r:id="rId15"/>
    <p:sldId id="305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C1026F7-0088-4477-B73C-1312E64D82C6}">
          <p14:sldIdLst>
            <p14:sldId id="339"/>
            <p14:sldId id="342"/>
            <p14:sldId id="341"/>
            <p14:sldId id="333"/>
            <p14:sldId id="309"/>
            <p14:sldId id="337"/>
            <p14:sldId id="311"/>
            <p14:sldId id="343"/>
            <p14:sldId id="340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843" autoAdjust="0"/>
  </p:normalViewPr>
  <p:slideViewPr>
    <p:cSldViewPr snapToGrid="0">
      <p:cViewPr varScale="1">
        <p:scale>
          <a:sx n="55" d="100"/>
          <a:sy n="55" d="100"/>
        </p:scale>
        <p:origin x="106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8FD9-274F-45DD-8681-13E82509E9F5}" type="datetimeFigureOut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2021-05-21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D47A8-29E2-4799-924A-9047124D4761}" type="slidenum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4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E94DB4-BC2A-49E2-AD0D-3F1E0B6714A7}" type="datetimeFigureOut">
              <a:rPr lang="sv-SE" smtClean="0"/>
              <a:pPr/>
              <a:t>2021-05-21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33D500-1297-4EDE-B9F8-A261B42E5E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04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93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664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398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Lånad bild från</a:t>
            </a:r>
            <a:r>
              <a:rPr lang="sv-SE" baseline="0" dirty="0" smtClean="0"/>
              <a:t> Stockholms strategi inom suicidprevention.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0132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503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4988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969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8414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5496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090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FC5DA319-72F1-4F70-9BE7-0CBB4F12E5D2}" type="datetime1">
              <a:rPr lang="sv-SE" smtClean="0"/>
              <a:t>2021-05-21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A36EF070-D4A1-4BBC-95E2-C540A084EC01}" type="datetime1">
              <a:rPr lang="sv-SE" smtClean="0"/>
              <a:t>2021-05-21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3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775DD86-983D-4097-A028-87EAC6BF841B}" type="datetime1">
              <a:rPr lang="sv-SE" smtClean="0"/>
              <a:t>2021-05-21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21684484-201B-44CD-9746-00FED4EFCD5B}" type="datetime1">
              <a:rPr lang="sv-SE" smtClean="0"/>
              <a:t>2021-05-21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3C59008-A271-48C6-B77D-A5EBCC61C08A}" type="datetime1">
              <a:rPr lang="sv-SE" smtClean="0"/>
              <a:t>2021-05-21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0905C11-AE40-4DD3-B577-1575C80BAAED}" type="datetime1">
              <a:rPr lang="sv-SE" smtClean="0"/>
              <a:t>2021-05-21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9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4152674-6AB9-4668-8AED-4226128661A6}" type="datetime1">
              <a:rPr lang="sv-SE" smtClean="0"/>
              <a:t>2021-05-21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401B1E7-2B4C-4E93-9B83-9D444BAB3785}" type="datetime1">
              <a:rPr lang="sv-SE" smtClean="0"/>
              <a:t>2021-05-21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5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7037B5D3-587F-424B-B03D-31C4263C7226}" type="datetime1">
              <a:rPr lang="sv-SE" smtClean="0"/>
              <a:t>2021-05-21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F4FD-A897-495D-BDCD-BC1A3ECAF875}" type="datetime1">
              <a:rPr lang="sv-SE" smtClean="0"/>
              <a:t>2021-05-21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30477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Suicidprevention 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v-SE" sz="6000" b="1" dirty="0" smtClean="0"/>
          </a:p>
          <a:p>
            <a:r>
              <a:rPr lang="sv-SE" sz="3200" dirty="0" smtClean="0"/>
              <a:t>Cecilia Tegelberg, suicidsamordnare</a:t>
            </a:r>
          </a:p>
          <a:p>
            <a:endParaRPr lang="sv-SE" sz="6000" dirty="0"/>
          </a:p>
        </p:txBody>
      </p:sp>
    </p:spTree>
    <p:extLst>
      <p:ext uri="{BB962C8B-B14F-4D97-AF65-F5344CB8AC3E}">
        <p14:creationId xmlns:p14="http://schemas.microsoft.com/office/powerpoint/2010/main" val="9338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400" dirty="0"/>
              <a:t>Suicid är ett folkhälsoproblem som går att förebygga!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4000" dirty="0" smtClean="0"/>
              <a:t>Uppdraget - </a:t>
            </a:r>
            <a:br>
              <a:rPr lang="sv-SE" sz="4000" dirty="0" smtClean="0"/>
            </a:br>
            <a:r>
              <a:rPr lang="sv-SE" sz="4000" dirty="0" smtClean="0"/>
              <a:t>att rädda fler liv i Dalarna! </a:t>
            </a:r>
            <a:endParaRPr lang="sv-SE" sz="40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2534516"/>
          </a:xfrm>
        </p:spPr>
        <p:txBody>
          <a:bodyPr>
            <a:noAutofit/>
          </a:bodyPr>
          <a:lstStyle/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  <p:pic>
        <p:nvPicPr>
          <p:cNvPr id="4" name="Bildobjekt 3" descr="Suicide Understood: Test Detects if You are Suicidal With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74" y="3826317"/>
            <a:ext cx="4332790" cy="28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Strategi för suicidprevention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v-SE" sz="4800" dirty="0"/>
          </a:p>
        </p:txBody>
      </p:sp>
      <p:pic>
        <p:nvPicPr>
          <p:cNvPr id="4" name="Bildobjekt 3" descr="Profiling - SourceWik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43" y="3838575"/>
            <a:ext cx="4271033" cy="285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55294"/>
            <a:ext cx="10619402" cy="121058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Utgångspunkt för det suicidpreventiva arbetet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2021-05-21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407" y="1818968"/>
            <a:ext cx="10288543" cy="452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Åtgärdsförslag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v-SE" b="1" dirty="0" smtClean="0"/>
              <a:t>Vad ska vi göra mer och bättre?</a:t>
            </a:r>
          </a:p>
          <a:p>
            <a:pPr marL="0" lvl="0" indent="0">
              <a:buNone/>
            </a:pPr>
            <a:endParaRPr lang="sv-SE" dirty="0" smtClean="0"/>
          </a:p>
          <a:p>
            <a:pPr lvl="0"/>
            <a:r>
              <a:rPr lang="sv-SE" dirty="0" smtClean="0"/>
              <a:t>kompetenshöjande </a:t>
            </a:r>
            <a:r>
              <a:rPr lang="sv-SE" dirty="0"/>
              <a:t>insatser</a:t>
            </a:r>
            <a:r>
              <a:rPr lang="sv-SE" dirty="0" smtClean="0"/>
              <a:t>, - personal</a:t>
            </a:r>
            <a:endParaRPr lang="sv-SE" dirty="0"/>
          </a:p>
          <a:p>
            <a:pPr lvl="0"/>
            <a:r>
              <a:rPr lang="sv-SE" dirty="0" smtClean="0"/>
              <a:t>informationsinsatser</a:t>
            </a:r>
            <a:r>
              <a:rPr lang="sv-SE" dirty="0"/>
              <a:t>, </a:t>
            </a:r>
            <a:r>
              <a:rPr lang="sv-SE" dirty="0" smtClean="0"/>
              <a:t>- befolkning – myter/fördomar</a:t>
            </a:r>
            <a:endParaRPr lang="sv-SE" dirty="0"/>
          </a:p>
          <a:p>
            <a:pPr lvl="0"/>
            <a:r>
              <a:rPr lang="sv-SE" dirty="0"/>
              <a:t>insatser rörande </a:t>
            </a:r>
            <a:r>
              <a:rPr lang="sv-SE" dirty="0" smtClean="0"/>
              <a:t>substansberoende</a:t>
            </a:r>
          </a:p>
          <a:p>
            <a:pPr lvl="0"/>
            <a:r>
              <a:rPr lang="sv-SE" dirty="0" smtClean="0"/>
              <a:t>insatser </a:t>
            </a:r>
            <a:r>
              <a:rPr lang="sv-SE" dirty="0"/>
              <a:t>för en förstärkt </a:t>
            </a:r>
            <a:r>
              <a:rPr lang="sv-SE" dirty="0" smtClean="0"/>
              <a:t>vårdkedja</a:t>
            </a:r>
          </a:p>
          <a:p>
            <a:pPr marL="0" lvl="0" indent="0">
              <a:buNone/>
            </a:pPr>
            <a:endParaRPr lang="sv-SE" dirty="0"/>
          </a:p>
          <a:p>
            <a:r>
              <a:rPr lang="sv-SE" dirty="0"/>
              <a:t>h</a:t>
            </a:r>
            <a:r>
              <a:rPr lang="sv-SE" dirty="0" smtClean="0"/>
              <a:t>älsofrämjande </a:t>
            </a:r>
            <a:r>
              <a:rPr lang="sv-SE" dirty="0"/>
              <a:t>arbetsmiljö och arbetsgivarens </a:t>
            </a:r>
            <a:r>
              <a:rPr lang="sv-SE" dirty="0" smtClean="0"/>
              <a:t>roll.</a:t>
            </a:r>
            <a:endParaRPr lang="sv-SE" dirty="0"/>
          </a:p>
          <a:p>
            <a:pPr lvl="0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2021-05-21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7" name="Bildobjekt 6" descr="Prevention - Highway Sign 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094" y="1280533"/>
            <a:ext cx="3153747" cy="209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Kvalitetssäkrande suicidpreventivt arbete 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4400" dirty="0" smtClean="0"/>
              <a:t>Vansbro </a:t>
            </a:r>
          </a:p>
          <a:p>
            <a:r>
              <a:rPr lang="sv-SE" sz="4400" dirty="0" smtClean="0"/>
              <a:t>2021-2023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10408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F372F2C-1177-4ACD-B01A-F4A97306D48E-L0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130" y="0"/>
            <a:ext cx="7305765" cy="614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1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9402" cy="1210581"/>
          </a:xfrm>
        </p:spPr>
        <p:txBody>
          <a:bodyPr/>
          <a:lstStyle/>
          <a:p>
            <a:r>
              <a:rPr lang="sv-SE" dirty="0" smtClean="0"/>
              <a:t>Vansbro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 smtClean="0"/>
              <a:t>Suicid som problemlösare?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 smtClean="0"/>
              <a:t>Hur kan vi förebygga att människor i Vansbro kommun tar sina liv? 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 smtClean="0"/>
              <a:t>Hur kan vi tillsammans ge fler människor verktyg att hantera livets utmaningar?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2021-05-21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11" name="Bildobjekt 10" descr="Vansbro kommunvapen –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086" y="365126"/>
            <a:ext cx="1562137" cy="18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Hälsoläget, journaler, intervjuer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2021-05-21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7" name="Platshållare för innehåll 6" descr="Magnifying Glass Facts Examine · Free image on Pixaba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67706"/>
            <a:ext cx="9144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Stöd i kommunalt suicidpreventivt arbete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Rapport, 4 av 15 kommuner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Utbildningsdag/konferens</a:t>
            </a:r>
          </a:p>
          <a:p>
            <a:pPr marL="0" indent="0">
              <a:buNone/>
            </a:pPr>
            <a:r>
              <a:rPr lang="sv-SE" dirty="0"/>
              <a:t>Stödmaterial för kommuners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handlingsplansarbetet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2021-05-21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9" name="Bildobjekt 8" descr="File:Globen Stockholm February 2007.jpg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13" y="2366369"/>
            <a:ext cx="4631740" cy="32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e7769dcc-5dd1-4f02-a71f-f2e47d1eab4e" ContentTypeId="0x010100AC92CF2061C10240851FF38CAA99F4B80201" PreviousValue="false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lankett" ma:contentTypeID="0x010100AC92CF2061C10240851FF38CAA99F4B802010010A27C58E3F0514186632C5957A89C4F" ma:contentTypeVersion="130" ma:contentTypeDescription="Skapa ett nytt dokument." ma:contentTypeScope="" ma:versionID="9bf25bd7270ae3ae2d7c31c9d1db3bca">
  <xsd:schema xmlns:xsd="http://www.w3.org/2001/XMLSchema" xmlns:xs="http://www.w3.org/2001/XMLSchema" xmlns:p="http://schemas.microsoft.com/office/2006/metadata/properties" xmlns:ns2="2f901946-e264-40a9-b252-19c7dedd3add" xmlns:ns3="625733c5-0f95-420a-bdd7-9e1f1bc4aabb" targetNamespace="http://schemas.microsoft.com/office/2006/metadata/properties" ma:root="true" ma:fieldsID="241170c2dbcd7254dcf607298c5ee6d2" ns2:_="" ns3:_="">
    <xsd:import namespace="2f901946-e264-40a9-b252-19c7dedd3add"/>
    <xsd:import namespace="625733c5-0f95-420a-bdd7-9e1f1bc4aabb"/>
    <xsd:element name="properties">
      <xsd:complexType>
        <xsd:sequence>
          <xsd:element name="documentManagement">
            <xsd:complexType>
              <xsd:all>
                <xsd:element ref="ns2:LD_Dokumentansvarig"/>
                <xsd:element ref="ns2:LD_Informationsklass"/>
                <xsd:element ref="ns2:LD_ArbetsrumID" minOccurs="0"/>
                <xsd:element ref="ns2:LD_DokumentID" minOccurs="0"/>
                <xsd:element ref="ns2:LD_Faktaagare" minOccurs="0"/>
                <xsd:element ref="ns2:LD_Version" minOccurs="0"/>
                <xsd:element ref="ns2:LD_GranskatAv" minOccurs="0"/>
                <xsd:element ref="ns2:LD_Dokumentstatus" minOccurs="0"/>
                <xsd:element ref="ns2:LD_Publiceringsstatus" minOccurs="0"/>
                <xsd:element ref="ns2:LD_GodkantAv" minOccurs="0"/>
                <xsd:element ref="ns2:LD_GodkantDatum" minOccurs="0"/>
                <xsd:element ref="ns2:LD_Diarienummer" minOccurs="0"/>
                <xsd:element ref="ns2:LD_Beslutsnummer" minOccurs="0"/>
                <xsd:element ref="ns2:l94247903c2249fd91f98a10a58087d0" minOccurs="0"/>
                <xsd:element ref="ns2:b949fc07257b40f7b02b2d246d41368f" minOccurs="0"/>
                <xsd:element ref="ns2:d35d67994db9475aa58636ebfce59533" minOccurs="0"/>
                <xsd:element ref="ns2:TaxCatchAll" minOccurs="0"/>
                <xsd:element ref="ns2:j125def9988a4544907fddb4a09b1af5" minOccurs="0"/>
                <xsd:element ref="ns2:ib8be5378b304cd19503fe0f13c962e4" minOccurs="0"/>
                <xsd:element ref="ns2:ib626626c2604ac096d2606abc0b50e1" minOccurs="0"/>
                <xsd:element ref="ns2:LD_OldDokumentstatus" minOccurs="0"/>
                <xsd:element ref="ns2:TaxCatchAllLabel" minOccurs="0"/>
                <xsd:element ref="ns2:nf66689e3cec4bcc9e3f4977582c706c" minOccurs="0"/>
                <xsd:element ref="ns2:LD_OldPubliceringsstatu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1946-e264-40a9-b252-19c7dedd3add" elementFormDefault="qualified">
    <xsd:import namespace="http://schemas.microsoft.com/office/2006/documentManagement/types"/>
    <xsd:import namespace="http://schemas.microsoft.com/office/infopath/2007/PartnerControls"/>
    <xsd:element name="LD_Dokumentansvarig" ma:index="2" ma:displayName="Dokumentansvarig" ma:list="UserInfo" ma:internalName="LD_Dokument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Informationsklass" ma:index="4" ma:displayName="Informationsklass" ma:default="Intern alla" ma:internalName="LD_Informationsklass" ma:readOnly="false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LD_ArbetsrumID" ma:index="8" nillable="true" ma:displayName="ArbetsrumID" ma:hidden="true" ma:internalName="LD_Arbetsrum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DokumentID" ma:index="9" nillable="true" ma:displayName="LD DokumentID" ma:hidden="true" ma:internalName="LD_Dok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Faktaagare" ma:index="10" nillable="true" ma:displayName="Faktaägare" ma:hidden="true" ma:internalName="LD_Faktaagar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Version" ma:index="11" nillable="true" ma:displayName="Version" ma:internalName="LD_Version" ma:readOnly="false">
      <xsd:simpleType>
        <xsd:restriction base="dms:Text"/>
      </xsd:simpleType>
    </xsd:element>
    <xsd:element name="LD_GranskatAv" ma:index="12" nillable="true" ma:displayName="Granskat av" ma:list="UserInfo" ma:internalName="LD_GranskatAv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Dokumentstatus" ma:index="13" nillable="true" ma:displayName="Dokumentstatus" ma:default="Utkast" ma:hidden="true" ma:internalName="LD_Dokumentstatus" ma:readOnly="false">
      <xsd:simpleType>
        <xsd:restriction base="dms:Choice">
          <xsd:enumeration value="Utkast"/>
          <xsd:enumeration value="Granskning pågår"/>
          <xsd:enumeration value="Granskat"/>
          <xsd:enumeration value="Godkännande pågår"/>
          <xsd:enumeration value="Godkänt"/>
          <xsd:enumeration value="Ej godkänt"/>
          <xsd:enumeration value="Publicerat"/>
          <xsd:enumeration value="Godkänt och publicerat"/>
        </xsd:restriction>
      </xsd:simpleType>
    </xsd:element>
    <xsd:element name="LD_Publiceringsstatus" ma:index="14" nillable="true" ma:displayName="Publiceringsstatus" ma:default="Ej publicerat" ma:hidden="true" ma:internalName="LD_Publiceringsstatus" ma:readOnly="false">
      <xsd:simpleType>
        <xsd:restriction base="dms:Choice">
          <xsd:enumeration value="Ej publicerat"/>
          <xsd:enumeration value="Publicering pågår"/>
          <xsd:enumeration value="Publicerat"/>
          <xsd:enumeration value="Avpublicerat"/>
          <xsd:enumeration value="Revidering krävs"/>
          <xsd:enumeration value="Revidering pågår"/>
        </xsd:restriction>
      </xsd:simpleType>
    </xsd:element>
    <xsd:element name="LD_GodkantAv" ma:index="16" nillable="true" ma:displayName="Godkänt av" ma:list="UserInfo" ma:internalName="LD_GodkantAv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GodkantDatum" ma:index="17" nillable="true" ma:displayName="Godkänt datum" ma:internalName="LD_GodkantDatum" ma:readOnly="false">
      <xsd:simpleType>
        <xsd:restriction base="dms:DateTime"/>
      </xsd:simpleType>
    </xsd:element>
    <xsd:element name="LD_Diarienummer" ma:index="18" nillable="true" ma:displayName="Diarienummer" ma:internalName="LD_Diarienummer" ma:readOnly="false">
      <xsd:simpleType>
        <xsd:restriction base="dms:Text"/>
      </xsd:simpleType>
    </xsd:element>
    <xsd:element name="LD_Beslutsnummer" ma:index="19" nillable="true" ma:displayName="Beslutsnummer" ma:internalName="LD_Beslutsnummer" ma:readOnly="false">
      <xsd:simpleType>
        <xsd:restriction base="dms:Text"/>
      </xsd:simpleType>
    </xsd:element>
    <xsd:element name="l94247903c2249fd91f98a10a58087d0" ma:index="22" nillable="true" ma:taxonomy="true" ma:internalName="l94247903c2249fd91f98a10a58087d0" ma:taxonomyFieldName="LD_Dokumenttyp" ma:displayName="Dokumenttyp" ma:readOnly="false" ma:fieldId="{59424790-3c22-49fd-91f9-8a10a58087d0}" ma:sspId="e7769dcc-5dd1-4f02-a71f-f2e47d1eab4e" ma:termSetId="0f652e80-21f1-4db9-823c-0c440e78a0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49fc07257b40f7b02b2d246d41368f" ma:index="24" ma:taxonomy="true" ma:internalName="b949fc07257b40f7b02b2d246d41368f" ma:taxonomyFieldName="LD_GallerForVerksamhet" ma:displayName="Gäller för verksamhet" ma:readOnly="false" ma:default="" ma:fieldId="{b949fc07-257b-40f7-b02b-2d246d41368f}" ma:taxonomyMulti="true" ma:sspId="e7769dcc-5dd1-4f02-a71f-f2e47d1eab4e" ma:termSetId="fdc1c8bc-96b8-4ad1-a7fe-19ec9003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5d67994db9475aa58636ebfce59533" ma:index="25" nillable="true" ma:taxonomy="true" ma:internalName="d35d67994db9475aa58636ebfce59533" ma:taxonomyFieldName="LD_Sprak" ma:displayName="Språk" ma:readOnly="false" ma:default="1;#sv - svenska|fc4bf42e-8ca5-492e-bdac-5e5e0115cfa8" ma:fieldId="{d35d6799-4db9-475a-a586-36ebfce59533}" ma:sspId="e7769dcc-5dd1-4f02-a71f-f2e47d1eab4e" ma:termSetId="34bdb1d3-4598-4ab4-b025-869b2700d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5f9eefa9-c519-4751-8e96-f509d56a63cf}" ma:internalName="TaxCatchAll" ma:showField="CatchAllData" ma:web="625733c5-0f95-420a-bdd7-9e1f1bc4aa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125def9988a4544907fddb4a09b1af5" ma:index="29" nillable="true" ma:taxonomy="true" ma:internalName="j125def9988a4544907fddb4a09b1af5" ma:taxonomyFieldName="LD_Nyckelord" ma:displayName="Nyckelord" ma:readOnly="false" ma:fieldId="{3125def9-988a-4544-907f-ddb4a09b1af5}" ma:taxonomyMulti="true" ma:sspId="e7769dcc-5dd1-4f02-a71f-f2e47d1eab4e" ma:termSetId="4e71d024-632f-4c5c-a02d-6b344a2d39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8be5378b304cd19503fe0f13c962e4" ma:index="31" nillable="true" ma:taxonomy="true" ma:internalName="ib8be5378b304cd19503fe0f13c962e4" ma:taxonomyFieldName="LD_Dokumentsamling" ma:displayName="Dokumentsamling" ma:readOnly="false" ma:default="" ma:fieldId="{2b8be537-8b30-4cd1-9503-fe0f13c962e4}" ma:taxonomyMulti="true" ma:sspId="e7769dcc-5dd1-4f02-a71f-f2e47d1eab4e" ma:termSetId="616aacf0-f681-4ad1-9a56-1a611ffe041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626626c2604ac096d2606abc0b50e1" ma:index="33" nillable="true" ma:taxonomy="true" ma:internalName="ib626626c2604ac096d2606abc0b50e1" ma:taxonomyFieldName="LD_Process" ma:displayName="Process" ma:readOnly="false" ma:fieldId="{2b626626-c260-4ac0-96d2-606abc0b50e1}" ma:sspId="e7769dcc-5dd1-4f02-a71f-f2e47d1eab4e" ma:termSetId="76f4019a-91e2-4560-b452-ad5219d430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Dokumentstatus" ma:index="34" nillable="true" ma:displayName="Old Dokumentstatus" ma:hidden="true" ma:internalName="LD_OldDokumentstatus" ma:readOnly="false">
      <xsd:simpleType>
        <xsd:restriction base="dms:Text"/>
      </xsd:simpleType>
    </xsd:element>
    <xsd:element name="TaxCatchAllLabel" ma:index="35" nillable="true" ma:displayName="Taxonomy Catch All Column1" ma:hidden="true" ma:list="{5f9eefa9-c519-4751-8e96-f509d56a63cf}" ma:internalName="TaxCatchAllLabel" ma:readOnly="true" ma:showField="CatchAllDataLabel" ma:web="625733c5-0f95-420a-bdd7-9e1f1bc4aa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f66689e3cec4bcc9e3f4977582c706c" ma:index="37" nillable="true" ma:taxonomy="true" ma:internalName="nf66689e3cec4bcc9e3f4977582c706c" ma:taxonomyFieldName="LD_Ledningssytem" ma:displayName="Ledningssystem" ma:default="" ma:fieldId="{7f66689e-3cec-4bcc-9e3f-4977582c706c}" ma:sspId="e7769dcc-5dd1-4f02-a71f-f2e47d1eab4e" ma:termSetId="829eac8a-34d8-46a0-90b2-b520bdf7847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Publiceringsstatus" ma:index="38" nillable="true" ma:displayName="Old Publiceringsstatus" ma:hidden="true" ma:internalName="LD_OldPubliceringsstatu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733c5-0f95-420a-bdd7-9e1f1bc4aabb" elementFormDefault="qualified">
    <xsd:import namespace="http://schemas.microsoft.com/office/2006/documentManagement/types"/>
    <xsd:import namespace="http://schemas.microsoft.com/office/infopath/2007/PartnerControls"/>
    <xsd:element name="_dlc_DocId" ma:index="39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40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1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6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125def9988a4544907fddb4a09b1af5 xmlns="2f901946-e264-40a9-b252-19c7dedd3add">
      <Terms xmlns="http://schemas.microsoft.com/office/infopath/2007/PartnerControls"/>
    </j125def9988a4544907fddb4a09b1af5>
    <d35d67994db9475aa58636ebfce59533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sv - svenska</TermName>
          <TermId xmlns="http://schemas.microsoft.com/office/infopath/2007/PartnerControls">fc4bf42e-8ca5-492e-bdac-5e5e0115cfa8</TermId>
        </TermInfo>
      </Terms>
    </d35d67994db9475aa58636ebfce59533>
    <ib8be5378b304cd19503fe0f13c962e4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powerpointmall</TermName>
          <TermId xmlns="http://schemas.microsoft.com/office/infopath/2007/PartnerControls">8a709a16-dce5-48c9-b324-adb936197cd8</TermId>
        </TermInfo>
      </Terms>
    </ib8be5378b304cd19503fe0f13c962e4>
    <b949fc07257b40f7b02b2d246d41368f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LD</TermName>
          <TermId xmlns="http://schemas.microsoft.com/office/infopath/2007/PartnerControls">30ac7822-68c2-42d2-8d58-accf1e3539f2</TermId>
        </TermInfo>
      </Terms>
    </b949fc07257b40f7b02b2d246d41368f>
    <TaxCatchAll xmlns="2f901946-e264-40a9-b252-19c7dedd3add">
      <Value>13</Value>
      <Value>11</Value>
      <Value>3</Value>
      <Value>73</Value>
      <Value>1</Value>
    </TaxCatchAll>
    <LD_Informationsklass xmlns="2f901946-e264-40a9-b252-19c7dedd3add">Intern alla</LD_Informationsklass>
    <ib626626c2604ac096d2606abc0b50e1 xmlns="2f901946-e264-40a9-b252-19c7dedd3add">
      <Terms xmlns="http://schemas.microsoft.com/office/infopath/2007/PartnerControls"/>
    </ib626626c2604ac096d2606abc0b50e1>
    <LD_Dokumentansvarig xmlns="2f901946-e264-40a9-b252-19c7dedd3add">
      <UserInfo>
        <DisplayName>Jansson Markus /Central förvaltning Kommunikationsenhet /Falun</DisplayName>
        <AccountId>34</AccountId>
        <AccountType/>
      </UserInfo>
    </LD_Dokumentansvarig>
    <l94247903c2249fd91f98a10a58087d0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Standarddokument</TermName>
          <TermId xmlns="http://schemas.microsoft.com/office/infopath/2007/PartnerControls">4d12e0b9-1967-41ec-b4ec-5579d11176b8</TermId>
        </TermInfo>
      </Terms>
    </l94247903c2249fd91f98a10a58087d0>
    <LD_GranskatAv xmlns="2f901946-e264-40a9-b252-19c7dedd3add">
      <UserInfo>
        <DisplayName/>
        <AccountId xsi:nil="true"/>
        <AccountType/>
      </UserInfo>
    </LD_GranskatAv>
    <LD_OldPubliceringsstatus xmlns="2f901946-e264-40a9-b252-19c7dedd3add">Avpublicerat</LD_OldPubliceringsstatus>
    <LD_Publiceringsstatus xmlns="2f901946-e264-40a9-b252-19c7dedd3add">Publicering pågår</LD_Publiceringsstatus>
    <LD_Version xmlns="2f901946-e264-40a9-b252-19c7dedd3add">1.0</LD_Version>
    <LD_ArbetsrumID xmlns="2f901946-e264-40a9-b252-19c7dedd3add">
      <Url xsi:nil="true"/>
      <Description xsi:nil="true"/>
    </LD_ArbetsrumID>
    <LD_Faktaagare xmlns="2f901946-e264-40a9-b252-19c7dedd3add">
      <Url xsi:nil="true"/>
      <Description xsi:nil="true"/>
    </LD_Faktaagare>
    <LD_DokumentID xmlns="2f901946-e264-40a9-b252-19c7dedd3add">
      <Url>http://ar.ltdalarna.se/arbetsrum/OHAR4G8V/_layouts/15/DocIdRedir.aspx?ID=A3WFANPAHJDW-1490602897-36</Url>
      <Description>A3WFANPAHJDW-1490602897-36</Description>
    </LD_DokumentID>
    <LD_Dokumentstatus xmlns="2f901946-e264-40a9-b252-19c7dedd3add">Godkänt</LD_Dokumentstatus>
    <LD_OldDokumentstatus xmlns="2f901946-e264-40a9-b252-19c7dedd3add">Godkännande pågår</LD_OldDokumentstatus>
    <LD_Diarienummer xmlns="2f901946-e264-40a9-b252-19c7dedd3add" xsi:nil="true"/>
    <LD_GodkantDatum xmlns="2f901946-e264-40a9-b252-19c7dedd3add">2019-09-30T12:52:34+00:00</LD_GodkantDatum>
    <LD_GodkantAv xmlns="2f901946-e264-40a9-b252-19c7dedd3add">
      <UserInfo>
        <DisplayName>Hwit Elin /Central förvaltning Kommunikationsenhet /Falun</DisplayName>
        <AccountId>29</AccountId>
        <AccountType/>
      </UserInfo>
    </LD_GodkantAv>
    <LD_Beslutsnummer xmlns="2f901946-e264-40a9-b252-19c7dedd3add" xsi:nil="true"/>
    <nf66689e3cec4bcc9e3f4977582c706c xmlns="2f901946-e264-40a9-b252-19c7dedd3add">
      <Terms xmlns="http://schemas.microsoft.com/office/infopath/2007/PartnerControls"/>
    </nf66689e3cec4bcc9e3f4977582c706c>
    <_dlc_DocId xmlns="625733c5-0f95-420a-bdd7-9e1f1bc4aabb">A3WFANPAHJDW-1421341398-45</_dlc_DocId>
    <_dlc_DocIdUrl xmlns="625733c5-0f95-420a-bdd7-9e1f1bc4aabb">
      <Url>http://ar.ltdalarna.se/arbetsrum/OHAR4G8V/publicerat/_layouts/15/DocIdRedir.aspx?ID=A3WFANPAHJDW-1421341398-45</Url>
      <Description>A3WFANPAHJDW-1421341398-45</Description>
    </_dlc_DocIdUr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908D4C-69A5-4436-ADFD-061832FB1A44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96BA2FC-CC64-4B01-956B-48A3425A9EA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0C36B44-24F1-4321-B65D-96F2C3C406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01946-e264-40a9-b252-19c7dedd3add"/>
    <ds:schemaRef ds:uri="625733c5-0f95-420a-bdd7-9e1f1bc4a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6FB3ADD-DCDF-4A07-9C45-CA476A044990}">
  <ds:schemaRefs>
    <ds:schemaRef ds:uri="625733c5-0f95-420a-bdd7-9e1f1bc4aabb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2f901946-e264-40a9-b252-19c7dedd3add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20024E15-E290-4AB3-AE13-73E4633A1C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14994</TotalTime>
  <Words>157</Words>
  <Application>Microsoft Office PowerPoint</Application>
  <PresentationFormat>Bredbild</PresentationFormat>
  <Paragraphs>53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2" baseType="lpstr">
      <vt:lpstr>Arial</vt:lpstr>
      <vt:lpstr>VCdag</vt:lpstr>
      <vt:lpstr>  Suicidprevention  </vt:lpstr>
      <vt:lpstr>Strategi för suicidprevention </vt:lpstr>
      <vt:lpstr>Utgångspunkt för det suicidpreventiva arbetet</vt:lpstr>
      <vt:lpstr>Åtgärdsförslag</vt:lpstr>
      <vt:lpstr>Kvalitetssäkrande suicidpreventivt arbete  </vt:lpstr>
      <vt:lpstr>PowerPoint-presentation</vt:lpstr>
      <vt:lpstr>Vansbro</vt:lpstr>
      <vt:lpstr>Hälsoläget, journaler, intervjuer</vt:lpstr>
      <vt:lpstr>Stöd i kommunalt suicidpreventivt arbete</vt:lpstr>
      <vt:lpstr>Suicid är ett folkhälsoproblem som går att förebygga!   Uppdraget -  att rädda fler liv i Dalarna! 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Dalarna - Standard Powerpointmall</dc:title>
  <dc:creator>Jansson Markus /Central förvaltning Kommunikationsenhet /Falun</dc:creator>
  <cp:lastModifiedBy>Tegelberg Cecilia /Psykiatri Utveckling /Säter</cp:lastModifiedBy>
  <cp:revision>184</cp:revision>
  <dcterms:created xsi:type="dcterms:W3CDTF">2016-11-14T14:16:14Z</dcterms:created>
  <dcterms:modified xsi:type="dcterms:W3CDTF">2021-05-21T07:29:23Z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35d67994db9475aa58636ebfce59533">
    <vt:lpwstr>sv - svenska|fc4bf42e-8ca5-492e-bdac-5e5e0115cfa8</vt:lpwstr>
  </property>
  <property fmtid="{D5CDD505-2E9C-101B-9397-08002B2CF9AE}" pid="3" name="ContentTypeId">
    <vt:lpwstr>0x010100AC92CF2061C10240851FF38CAA99F4B802010010A27C58E3F0514186632C5957A89C4F</vt:lpwstr>
  </property>
  <property fmtid="{D5CDD505-2E9C-101B-9397-08002B2CF9AE}" pid="4" name="TaxCatchAll">
    <vt:lpwstr>7;#sv - svenska</vt:lpwstr>
  </property>
  <property fmtid="{D5CDD505-2E9C-101B-9397-08002B2CF9AE}" pid="5" name="LD_GallerForVerksamhet">
    <vt:lpwstr>3;#LD|30ac7822-68c2-42d2-8d58-accf1e3539f2</vt:lpwstr>
  </property>
  <property fmtid="{D5CDD505-2E9C-101B-9397-08002B2CF9AE}" pid="6" name="LD_Process">
    <vt:lpwstr/>
  </property>
  <property fmtid="{D5CDD505-2E9C-101B-9397-08002B2CF9AE}" pid="7" name="LD_Forfattning">
    <vt:lpwstr/>
  </property>
  <property fmtid="{D5CDD505-2E9C-101B-9397-08002B2CF9AE}" pid="8" name="LD_Nyckelord">
    <vt:lpwstr/>
  </property>
  <property fmtid="{D5CDD505-2E9C-101B-9397-08002B2CF9AE}" pid="9" name="LD_Dokumentsamling">
    <vt:lpwstr>73;#powerpointmall|8a709a16-dce5-48c9-b324-adb936197cd8</vt:lpwstr>
  </property>
  <property fmtid="{D5CDD505-2E9C-101B-9397-08002B2CF9AE}" pid="10" name="LD_Dokumenttyp">
    <vt:lpwstr>11;#Standarddokument|4d12e0b9-1967-41ec-b4ec-5579d11176b8</vt:lpwstr>
  </property>
  <property fmtid="{D5CDD505-2E9C-101B-9397-08002B2CF9AE}" pid="11" name="eb7deb89d2814b7b90e1fef0bccd24ec">
    <vt:lpwstr/>
  </property>
  <property fmtid="{D5CDD505-2E9C-101B-9397-08002B2CF9AE}" pid="12" name="c37888536a3e4198892c360a23f46821">
    <vt:lpwstr/>
  </property>
  <property fmtid="{D5CDD505-2E9C-101B-9397-08002B2CF9AE}" pid="13" name="e4631235004c4161a9f23c41f2f2c9d6">
    <vt:lpwstr/>
  </property>
  <property fmtid="{D5CDD505-2E9C-101B-9397-08002B2CF9AE}" pid="14" name="LD_Diagnos">
    <vt:lpwstr/>
  </property>
  <property fmtid="{D5CDD505-2E9C-101B-9397-08002B2CF9AE}" pid="15" name="LD_Sprak">
    <vt:lpwstr>1;#sv - svenska|fc4bf42e-8ca5-492e-bdac-5e5e0115cfa8</vt:lpwstr>
  </property>
  <property fmtid="{D5CDD505-2E9C-101B-9397-08002B2CF9AE}" pid="16" name="LD_MeSHterm">
    <vt:lpwstr/>
  </property>
  <property fmtid="{D5CDD505-2E9C-101B-9397-08002B2CF9AE}" pid="17" name="_dlc_DocIdItemGuid">
    <vt:lpwstr>b1950605-e71d-4556-ba93-ba9f3e2d9387</vt:lpwstr>
  </property>
  <property fmtid="{D5CDD505-2E9C-101B-9397-08002B2CF9AE}" pid="18" name="Granskning">
    <vt:lpwstr/>
  </property>
  <property fmtid="{D5CDD505-2E9C-101B-9397-08002B2CF9AE}" pid="19" name="Order">
    <vt:r8>13100</vt:r8>
  </property>
  <property fmtid="{D5CDD505-2E9C-101B-9397-08002B2CF9AE}" pid="20" name="xd_ProgID">
    <vt:lpwstr/>
  </property>
  <property fmtid="{D5CDD505-2E9C-101B-9397-08002B2CF9AE}" pid="21" name="TemplateUrl">
    <vt:lpwstr/>
  </property>
  <property fmtid="{D5CDD505-2E9C-101B-9397-08002B2CF9AE}" pid="22" name="_CopySource">
    <vt:lpwstr>http://ar.ltdalarna.se/arbetsrum/OHAR4G1Q/4G8V/Lists/informerande/Region Dalarna - Standard Powerpointmall.pptx</vt:lpwstr>
  </property>
  <property fmtid="{D5CDD505-2E9C-101B-9397-08002B2CF9AE}" pid="23" name="Godkännande och publicering">
    <vt:lpwstr>http://ar.ltdalarna.se/arbetsrum/OHAR4G8V/_layouts/15/wrkstat.aspx?List=e2cb74c8-5506-42ab-9948-d2124701e8af&amp;WorkflowInstanceName=2764bc3e-dcb7-4b64-ae73-fd1857e40813, Godkänt</vt:lpwstr>
  </property>
  <property fmtid="{D5CDD505-2E9C-101B-9397-08002B2CF9AE}" pid="24" name="LD_GiltigtTill">
    <vt:filetime>2022-09-30T13:56:29Z</vt:filetime>
  </property>
  <property fmtid="{D5CDD505-2E9C-101B-9397-08002B2CF9AE}" pid="25" name="LD_Ledningssytem">
    <vt:lpwstr/>
  </property>
  <property fmtid="{D5CDD505-2E9C-101B-9397-08002B2CF9AE}" pid="26" name="LD_Gallringsfrist">
    <vt:lpwstr>13;#3 år|8a73ccd2-b425-41f1-973a-0e59e31951c0</vt:lpwstr>
  </property>
  <property fmtid="{D5CDD505-2E9C-101B-9397-08002B2CF9AE}" pid="27" name="eac6bf53512a4c808e5d567ea0a3e5f0">
    <vt:lpwstr>3 år|8a73ccd2-b425-41f1-973a-0e59e31951c0</vt:lpwstr>
  </property>
</Properties>
</file>