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43"/>
  </p:notesMasterIdLst>
  <p:sldIdLst>
    <p:sldId id="328" r:id="rId5"/>
    <p:sldId id="343" r:id="rId6"/>
    <p:sldId id="421" r:id="rId7"/>
    <p:sldId id="389" r:id="rId8"/>
    <p:sldId id="411" r:id="rId9"/>
    <p:sldId id="412" r:id="rId10"/>
    <p:sldId id="413" r:id="rId11"/>
    <p:sldId id="414" r:id="rId12"/>
    <p:sldId id="390" r:id="rId13"/>
    <p:sldId id="361" r:id="rId14"/>
    <p:sldId id="364" r:id="rId15"/>
    <p:sldId id="367" r:id="rId16"/>
    <p:sldId id="392" r:id="rId17"/>
    <p:sldId id="407" r:id="rId18"/>
    <p:sldId id="408" r:id="rId19"/>
    <p:sldId id="409" r:id="rId20"/>
    <p:sldId id="373" r:id="rId21"/>
    <p:sldId id="370" r:id="rId22"/>
    <p:sldId id="400" r:id="rId23"/>
    <p:sldId id="376" r:id="rId24"/>
    <p:sldId id="395" r:id="rId25"/>
    <p:sldId id="379" r:id="rId26"/>
    <p:sldId id="396" r:id="rId27"/>
    <p:sldId id="416" r:id="rId28"/>
    <p:sldId id="415" r:id="rId29"/>
    <p:sldId id="418" r:id="rId30"/>
    <p:sldId id="382" r:id="rId31"/>
    <p:sldId id="397" r:id="rId32"/>
    <p:sldId id="401" r:id="rId33"/>
    <p:sldId id="402" r:id="rId34"/>
    <p:sldId id="403" r:id="rId35"/>
    <p:sldId id="404" r:id="rId36"/>
    <p:sldId id="405" r:id="rId37"/>
    <p:sldId id="406" r:id="rId38"/>
    <p:sldId id="417" r:id="rId39"/>
    <p:sldId id="419" r:id="rId40"/>
    <p:sldId id="385" r:id="rId41"/>
    <p:sldId id="420" r:id="rId4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ilemmaövning" id="{3336019E-2202-4CFE-A72A-5A2FD91386A8}">
          <p14:sldIdLst>
            <p14:sldId id="328"/>
          </p14:sldIdLst>
        </p14:section>
        <p14:section name="Innehåll och stöd för genomförande" id="{CFA188DF-26E4-43BB-A1BD-385FE16EC510}">
          <p14:sldIdLst>
            <p14:sldId id="343"/>
            <p14:sldId id="421"/>
          </p14:sldIdLst>
        </p14:section>
        <p14:section name="Upphandling och inköp" id="{CAAA43DA-6EEB-4AEA-9E6D-012A60C96F12}">
          <p14:sldIdLst>
            <p14:sldId id="389"/>
            <p14:sldId id="411"/>
            <p14:sldId id="412"/>
            <p14:sldId id="413"/>
            <p14:sldId id="414"/>
          </p14:sldIdLst>
        </p14:section>
        <p14:section name="Avtal och uppföljning" id="{87AB6CC7-BF67-4356-A053-75B7DAED61FB}">
          <p14:sldIdLst>
            <p14:sldId id="390"/>
            <p14:sldId id="361"/>
          </p14:sldIdLst>
        </p14:section>
        <p14:section name="Läkemedelsförskrivning" id="{830CD225-844B-404D-993D-A06307DFA529}">
          <p14:sldIdLst>
            <p14:sldId id="364"/>
          </p14:sldIdLst>
        </p14:section>
        <p14:section name="Hälso- och sjukvård, tandvård" id="{1751DD5D-E4DF-45EC-8EA4-D00C70BE4716}">
          <p14:sldIdLst>
            <p14:sldId id="367"/>
            <p14:sldId id="392"/>
            <p14:sldId id="407"/>
            <p14:sldId id="408"/>
            <p14:sldId id="409"/>
          </p14:sldIdLst>
        </p14:section>
        <p14:section name="Valfrihet (LOV)" id="{2255215D-5368-466D-8834-EA2DB4330840}">
          <p14:sldIdLst>
            <p14:sldId id="373"/>
          </p14:sldIdLst>
        </p14:section>
        <p14:section name="Rekrytering" id="{0FF41A27-40CC-41A3-A932-F4062A706C90}">
          <p14:sldIdLst>
            <p14:sldId id="370"/>
          </p14:sldIdLst>
        </p14:section>
        <p14:section name="Bygg och anläggning" id="{228C2D91-6FB7-45ED-939F-B31E2D22129E}">
          <p14:sldIdLst>
            <p14:sldId id="400"/>
            <p14:sldId id="376"/>
            <p14:sldId id="395"/>
          </p14:sldIdLst>
        </p14:section>
        <p14:section name="Omsorg, hemtjänst och personlig assistans" id="{8E87E388-2BB2-44A9-8D83-32B7789CE91B}">
          <p14:sldIdLst>
            <p14:sldId id="379"/>
            <p14:sldId id="396"/>
            <p14:sldId id="416"/>
            <p14:sldId id="415"/>
            <p14:sldId id="418"/>
          </p14:sldIdLst>
        </p14:section>
        <p14:section name="Föreningsbidrag, ekonomiskt stöd och utbetalning" id="{95EA68F5-AA21-4F04-BDBD-487FB4361B15}">
          <p14:sldIdLst>
            <p14:sldId id="382"/>
            <p14:sldId id="397"/>
            <p14:sldId id="401"/>
            <p14:sldId id="402"/>
            <p14:sldId id="403"/>
            <p14:sldId id="404"/>
            <p14:sldId id="405"/>
            <p14:sldId id="406"/>
            <p14:sldId id="417"/>
            <p14:sldId id="419"/>
          </p14:sldIdLst>
        </p14:section>
        <p14:section name="Tillsyn och tillstånd" id="{9E45C2C8-9367-41BF-925D-1E3B29B9D97F}">
          <p14:sldIdLst>
            <p14:sldId id="385"/>
            <p14:sldId id="42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F0FD"/>
    <a:srgbClr val="E2A855"/>
    <a:srgbClr val="E6E6E6"/>
    <a:srgbClr val="C5E9E2"/>
    <a:srgbClr val="FFF5CC"/>
    <a:srgbClr val="969696"/>
    <a:srgbClr val="F8AAB6"/>
    <a:srgbClr val="178571"/>
    <a:srgbClr val="158DAF"/>
    <a:srgbClr val="F1F1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535A16-AB78-4C30-6294-FF982FCF668E}" v="5" dt="2025-05-12T11:37:14.831"/>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1FAC39-4481-4ED3-BD9B-446AF8A56E80}" type="datetimeFigureOut">
              <a:rPr lang="sv-SE" smtClean="0"/>
              <a:t>2025-05-13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3D479F-A9FA-4460-8A06-25113FD03249}" type="slidenum">
              <a:rPr lang="sv-SE" smtClean="0"/>
              <a:t>‹#›</a:t>
            </a:fld>
            <a:endParaRPr lang="sv-SE"/>
          </a:p>
        </p:txBody>
      </p:sp>
    </p:spTree>
    <p:extLst>
      <p:ext uri="{BB962C8B-B14F-4D97-AF65-F5344CB8AC3E}">
        <p14:creationId xmlns:p14="http://schemas.microsoft.com/office/powerpoint/2010/main" val="1866921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Den delen</a:t>
            </a:r>
            <a:r>
              <a:rPr lang="sv-SE" baseline="0"/>
              <a:t> innehåller flera dilemmakort som sträcker sig till olika verksamhetsområde</a:t>
            </a:r>
          </a:p>
          <a:p>
            <a:r>
              <a:rPr lang="sv-SE" baseline="0"/>
              <a:t>Chefer på APT kan välja dem som passar. </a:t>
            </a:r>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a:t>
            </a:fld>
            <a:endParaRPr lang="sv-SE"/>
          </a:p>
        </p:txBody>
      </p:sp>
    </p:spTree>
    <p:extLst>
      <p:ext uri="{BB962C8B-B14F-4D97-AF65-F5344CB8AC3E}">
        <p14:creationId xmlns:p14="http://schemas.microsoft.com/office/powerpoint/2010/main" val="3779112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17</a:t>
            </a:fld>
            <a:endParaRPr lang="sv-SE"/>
          </a:p>
        </p:txBody>
      </p:sp>
    </p:spTree>
    <p:extLst>
      <p:ext uri="{BB962C8B-B14F-4D97-AF65-F5344CB8AC3E}">
        <p14:creationId xmlns:p14="http://schemas.microsoft.com/office/powerpoint/2010/main" val="97950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18</a:t>
            </a:fld>
            <a:endParaRPr lang="sv-SE"/>
          </a:p>
        </p:txBody>
      </p:sp>
    </p:spTree>
    <p:extLst>
      <p:ext uri="{BB962C8B-B14F-4D97-AF65-F5344CB8AC3E}">
        <p14:creationId xmlns:p14="http://schemas.microsoft.com/office/powerpoint/2010/main" val="3596308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B05A05-AFB7-E5B4-0983-DE9926EB7EDB}"/>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276986C7-C281-3D89-C73B-83FE37269BC4}"/>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725E7774-081E-4A35-D4A5-F5583E9F6D55}"/>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08A48502-A4F0-387F-F5D7-108E8CAF7FA7}"/>
              </a:ext>
            </a:extLst>
          </p:cNvPr>
          <p:cNvSpPr>
            <a:spLocks noGrp="1"/>
          </p:cNvSpPr>
          <p:nvPr>
            <p:ph type="sldNum" sz="quarter" idx="10"/>
          </p:nvPr>
        </p:nvSpPr>
        <p:spPr/>
        <p:txBody>
          <a:bodyPr/>
          <a:lstStyle/>
          <a:p>
            <a:fld id="{513D479F-A9FA-4460-8A06-25113FD03249}" type="slidenum">
              <a:rPr lang="sv-SE" smtClean="0"/>
              <a:t>19</a:t>
            </a:fld>
            <a:endParaRPr lang="sv-SE"/>
          </a:p>
        </p:txBody>
      </p:sp>
    </p:spTree>
    <p:extLst>
      <p:ext uri="{BB962C8B-B14F-4D97-AF65-F5344CB8AC3E}">
        <p14:creationId xmlns:p14="http://schemas.microsoft.com/office/powerpoint/2010/main" val="396280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20</a:t>
            </a:fld>
            <a:endParaRPr lang="sv-SE"/>
          </a:p>
        </p:txBody>
      </p:sp>
    </p:spTree>
    <p:extLst>
      <p:ext uri="{BB962C8B-B14F-4D97-AF65-F5344CB8AC3E}">
        <p14:creationId xmlns:p14="http://schemas.microsoft.com/office/powerpoint/2010/main" val="14573546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21</a:t>
            </a:fld>
            <a:endParaRPr lang="sv-SE"/>
          </a:p>
        </p:txBody>
      </p:sp>
    </p:spTree>
    <p:extLst>
      <p:ext uri="{BB962C8B-B14F-4D97-AF65-F5344CB8AC3E}">
        <p14:creationId xmlns:p14="http://schemas.microsoft.com/office/powerpoint/2010/main" val="15816106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22</a:t>
            </a:fld>
            <a:endParaRPr lang="sv-SE"/>
          </a:p>
        </p:txBody>
      </p:sp>
    </p:spTree>
    <p:extLst>
      <p:ext uri="{BB962C8B-B14F-4D97-AF65-F5344CB8AC3E}">
        <p14:creationId xmlns:p14="http://schemas.microsoft.com/office/powerpoint/2010/main" val="1879094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23</a:t>
            </a:fld>
            <a:endParaRPr lang="sv-SE"/>
          </a:p>
        </p:txBody>
      </p:sp>
    </p:spTree>
    <p:extLst>
      <p:ext uri="{BB962C8B-B14F-4D97-AF65-F5344CB8AC3E}">
        <p14:creationId xmlns:p14="http://schemas.microsoft.com/office/powerpoint/2010/main" val="138472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86257-335B-0679-A09D-6AFE173CD727}"/>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69EF92CE-73E9-7D2D-D3BB-60AB7DCCBBA8}"/>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B6E159C8-BFEA-DA71-DC87-D71F9DD55905}"/>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51D4D451-2C5C-21BA-9067-5A2C89BD7C7A}"/>
              </a:ext>
            </a:extLst>
          </p:cNvPr>
          <p:cNvSpPr>
            <a:spLocks noGrp="1"/>
          </p:cNvSpPr>
          <p:nvPr>
            <p:ph type="sldNum" sz="quarter" idx="10"/>
          </p:nvPr>
        </p:nvSpPr>
        <p:spPr/>
        <p:txBody>
          <a:bodyPr/>
          <a:lstStyle/>
          <a:p>
            <a:fld id="{513D479F-A9FA-4460-8A06-25113FD03249}" type="slidenum">
              <a:rPr lang="sv-SE" smtClean="0"/>
              <a:t>24</a:t>
            </a:fld>
            <a:endParaRPr lang="sv-SE"/>
          </a:p>
        </p:txBody>
      </p:sp>
    </p:spTree>
    <p:extLst>
      <p:ext uri="{BB962C8B-B14F-4D97-AF65-F5344CB8AC3E}">
        <p14:creationId xmlns:p14="http://schemas.microsoft.com/office/powerpoint/2010/main" val="36614523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722FA-7349-1E04-64DF-BCE3D7DDA892}"/>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AE086A3F-1F9B-166C-0A12-011436BDAD7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82AD0170-A5FD-7669-A2E1-42048BE1059E}"/>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E3D589B7-2146-5D18-8E37-64929858E3E2}"/>
              </a:ext>
            </a:extLst>
          </p:cNvPr>
          <p:cNvSpPr>
            <a:spLocks noGrp="1"/>
          </p:cNvSpPr>
          <p:nvPr>
            <p:ph type="sldNum" sz="quarter" idx="10"/>
          </p:nvPr>
        </p:nvSpPr>
        <p:spPr/>
        <p:txBody>
          <a:bodyPr/>
          <a:lstStyle/>
          <a:p>
            <a:fld id="{513D479F-A9FA-4460-8A06-25113FD03249}" type="slidenum">
              <a:rPr lang="sv-SE" smtClean="0"/>
              <a:t>25</a:t>
            </a:fld>
            <a:endParaRPr lang="sv-SE"/>
          </a:p>
        </p:txBody>
      </p:sp>
    </p:spTree>
    <p:extLst>
      <p:ext uri="{BB962C8B-B14F-4D97-AF65-F5344CB8AC3E}">
        <p14:creationId xmlns:p14="http://schemas.microsoft.com/office/powerpoint/2010/main" val="10543315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C45041-02E3-2DCC-30E0-CC287674F968}"/>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C9191E44-6DE0-1A43-7D2F-DAAA0169C69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7C242CDD-DDF0-C578-2143-069F27E358A3}"/>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3E42A20F-E76F-9B5C-7B92-207D7177BF49}"/>
              </a:ext>
            </a:extLst>
          </p:cNvPr>
          <p:cNvSpPr>
            <a:spLocks noGrp="1"/>
          </p:cNvSpPr>
          <p:nvPr>
            <p:ph type="sldNum" sz="quarter" idx="10"/>
          </p:nvPr>
        </p:nvSpPr>
        <p:spPr/>
        <p:txBody>
          <a:bodyPr/>
          <a:lstStyle/>
          <a:p>
            <a:fld id="{513D479F-A9FA-4460-8A06-25113FD03249}" type="slidenum">
              <a:rPr lang="sv-SE" smtClean="0"/>
              <a:t>26</a:t>
            </a:fld>
            <a:endParaRPr lang="sv-SE"/>
          </a:p>
        </p:txBody>
      </p:sp>
    </p:spTree>
    <p:extLst>
      <p:ext uri="{BB962C8B-B14F-4D97-AF65-F5344CB8AC3E}">
        <p14:creationId xmlns:p14="http://schemas.microsoft.com/office/powerpoint/2010/main" val="320433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9</a:t>
            </a:fld>
            <a:endParaRPr lang="sv-SE"/>
          </a:p>
        </p:txBody>
      </p:sp>
    </p:spTree>
    <p:extLst>
      <p:ext uri="{BB962C8B-B14F-4D97-AF65-F5344CB8AC3E}">
        <p14:creationId xmlns:p14="http://schemas.microsoft.com/office/powerpoint/2010/main" val="3830986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27</a:t>
            </a:fld>
            <a:endParaRPr lang="sv-SE"/>
          </a:p>
        </p:txBody>
      </p:sp>
    </p:spTree>
    <p:extLst>
      <p:ext uri="{BB962C8B-B14F-4D97-AF65-F5344CB8AC3E}">
        <p14:creationId xmlns:p14="http://schemas.microsoft.com/office/powerpoint/2010/main" val="28722009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28</a:t>
            </a:fld>
            <a:endParaRPr lang="sv-SE"/>
          </a:p>
        </p:txBody>
      </p:sp>
    </p:spTree>
    <p:extLst>
      <p:ext uri="{BB962C8B-B14F-4D97-AF65-F5344CB8AC3E}">
        <p14:creationId xmlns:p14="http://schemas.microsoft.com/office/powerpoint/2010/main" val="725411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344EF9-C4FE-F7E3-5DE6-EF6D00FE2FC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E64E4D2-829F-30E1-3D9E-9CB3A3442F89}"/>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72D3B4CF-D12F-4EA2-7CF2-0688E4B3FDE9}"/>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746A76D5-C12B-A02C-2A3B-17A18BD7A7EC}"/>
              </a:ext>
            </a:extLst>
          </p:cNvPr>
          <p:cNvSpPr>
            <a:spLocks noGrp="1"/>
          </p:cNvSpPr>
          <p:nvPr>
            <p:ph type="sldNum" sz="quarter" idx="10"/>
          </p:nvPr>
        </p:nvSpPr>
        <p:spPr/>
        <p:txBody>
          <a:bodyPr/>
          <a:lstStyle/>
          <a:p>
            <a:fld id="{513D479F-A9FA-4460-8A06-25113FD03249}" type="slidenum">
              <a:rPr lang="sv-SE" smtClean="0"/>
              <a:t>29</a:t>
            </a:fld>
            <a:endParaRPr lang="sv-SE"/>
          </a:p>
        </p:txBody>
      </p:sp>
    </p:spTree>
    <p:extLst>
      <p:ext uri="{BB962C8B-B14F-4D97-AF65-F5344CB8AC3E}">
        <p14:creationId xmlns:p14="http://schemas.microsoft.com/office/powerpoint/2010/main" val="40535867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C114BE-7C54-77B2-074C-B4345978EEEF}"/>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1695A940-E9FE-27B5-4186-A9E902701E7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6ADDB758-EE71-B649-7A31-28B104009399}"/>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B0D9B3AB-6124-812E-F2AE-56E8AF00B3D7}"/>
              </a:ext>
            </a:extLst>
          </p:cNvPr>
          <p:cNvSpPr>
            <a:spLocks noGrp="1"/>
          </p:cNvSpPr>
          <p:nvPr>
            <p:ph type="sldNum" sz="quarter" idx="10"/>
          </p:nvPr>
        </p:nvSpPr>
        <p:spPr/>
        <p:txBody>
          <a:bodyPr/>
          <a:lstStyle/>
          <a:p>
            <a:fld id="{513D479F-A9FA-4460-8A06-25113FD03249}" type="slidenum">
              <a:rPr lang="sv-SE" smtClean="0"/>
              <a:t>30</a:t>
            </a:fld>
            <a:endParaRPr lang="sv-SE"/>
          </a:p>
        </p:txBody>
      </p:sp>
    </p:spTree>
    <p:extLst>
      <p:ext uri="{BB962C8B-B14F-4D97-AF65-F5344CB8AC3E}">
        <p14:creationId xmlns:p14="http://schemas.microsoft.com/office/powerpoint/2010/main" val="37430911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F94179-CEE0-8801-5207-C2D7AE73BC9B}"/>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E2D0054-4A14-5A4B-25B6-8D30FF4425FC}"/>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53B3044D-C8E6-1D59-0948-D49DE46E0469}"/>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3B30AE29-D134-0D95-2827-CC2D187CCF5C}"/>
              </a:ext>
            </a:extLst>
          </p:cNvPr>
          <p:cNvSpPr>
            <a:spLocks noGrp="1"/>
          </p:cNvSpPr>
          <p:nvPr>
            <p:ph type="sldNum" sz="quarter" idx="10"/>
          </p:nvPr>
        </p:nvSpPr>
        <p:spPr/>
        <p:txBody>
          <a:bodyPr/>
          <a:lstStyle/>
          <a:p>
            <a:fld id="{513D479F-A9FA-4460-8A06-25113FD03249}" type="slidenum">
              <a:rPr lang="sv-SE" smtClean="0"/>
              <a:t>31</a:t>
            </a:fld>
            <a:endParaRPr lang="sv-SE"/>
          </a:p>
        </p:txBody>
      </p:sp>
    </p:spTree>
    <p:extLst>
      <p:ext uri="{BB962C8B-B14F-4D97-AF65-F5344CB8AC3E}">
        <p14:creationId xmlns:p14="http://schemas.microsoft.com/office/powerpoint/2010/main" val="97130676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F24E3-F7AB-12DC-AE4B-B3D8CC5687B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9A8B2A57-098C-9478-00E0-4482506FBFD9}"/>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CF1DD9BE-27E9-57F9-1916-45136B8BB1BA}"/>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25E1722C-39F4-4235-1305-36F444D281C0}"/>
              </a:ext>
            </a:extLst>
          </p:cNvPr>
          <p:cNvSpPr>
            <a:spLocks noGrp="1"/>
          </p:cNvSpPr>
          <p:nvPr>
            <p:ph type="sldNum" sz="quarter" idx="10"/>
          </p:nvPr>
        </p:nvSpPr>
        <p:spPr/>
        <p:txBody>
          <a:bodyPr/>
          <a:lstStyle/>
          <a:p>
            <a:fld id="{513D479F-A9FA-4460-8A06-25113FD03249}" type="slidenum">
              <a:rPr lang="sv-SE" smtClean="0"/>
              <a:t>32</a:t>
            </a:fld>
            <a:endParaRPr lang="sv-SE"/>
          </a:p>
        </p:txBody>
      </p:sp>
    </p:spTree>
    <p:extLst>
      <p:ext uri="{BB962C8B-B14F-4D97-AF65-F5344CB8AC3E}">
        <p14:creationId xmlns:p14="http://schemas.microsoft.com/office/powerpoint/2010/main" val="12799048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DC8CD-5BAD-6A1D-7172-121372AD214B}"/>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F5A4FDE-DE22-50D8-8944-7BBD84052246}"/>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8F7CB276-04C8-A2AE-1360-32F8B9DC61F6}"/>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BEF1F318-A058-42E8-3363-508C58C99F95}"/>
              </a:ext>
            </a:extLst>
          </p:cNvPr>
          <p:cNvSpPr>
            <a:spLocks noGrp="1"/>
          </p:cNvSpPr>
          <p:nvPr>
            <p:ph type="sldNum" sz="quarter" idx="10"/>
          </p:nvPr>
        </p:nvSpPr>
        <p:spPr/>
        <p:txBody>
          <a:bodyPr/>
          <a:lstStyle/>
          <a:p>
            <a:fld id="{513D479F-A9FA-4460-8A06-25113FD03249}" type="slidenum">
              <a:rPr lang="sv-SE" smtClean="0"/>
              <a:t>33</a:t>
            </a:fld>
            <a:endParaRPr lang="sv-SE"/>
          </a:p>
        </p:txBody>
      </p:sp>
    </p:spTree>
    <p:extLst>
      <p:ext uri="{BB962C8B-B14F-4D97-AF65-F5344CB8AC3E}">
        <p14:creationId xmlns:p14="http://schemas.microsoft.com/office/powerpoint/2010/main" val="21415956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4C3DB-45FC-0718-10D7-59987ED880B4}"/>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EDF26FC9-64B7-3C4C-DF4B-3D3423EF1417}"/>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D2B9C217-6C87-B47F-9679-C73DD19B2564}"/>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7B0FE056-9FD6-9E88-AE61-FA1F853B414E}"/>
              </a:ext>
            </a:extLst>
          </p:cNvPr>
          <p:cNvSpPr>
            <a:spLocks noGrp="1"/>
          </p:cNvSpPr>
          <p:nvPr>
            <p:ph type="sldNum" sz="quarter" idx="10"/>
          </p:nvPr>
        </p:nvSpPr>
        <p:spPr/>
        <p:txBody>
          <a:bodyPr/>
          <a:lstStyle/>
          <a:p>
            <a:fld id="{513D479F-A9FA-4460-8A06-25113FD03249}" type="slidenum">
              <a:rPr lang="sv-SE" smtClean="0"/>
              <a:t>34</a:t>
            </a:fld>
            <a:endParaRPr lang="sv-SE"/>
          </a:p>
        </p:txBody>
      </p:sp>
    </p:spTree>
    <p:extLst>
      <p:ext uri="{BB962C8B-B14F-4D97-AF65-F5344CB8AC3E}">
        <p14:creationId xmlns:p14="http://schemas.microsoft.com/office/powerpoint/2010/main" val="38171723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723057-7733-E6B7-FEE6-31CD0704E570}"/>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D803BFDE-2462-82EF-9CAE-5E5A2191E62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E878D4BD-4AB9-6FEB-0102-F484420C98E9}"/>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97434DB6-1D02-09E3-B74F-2D91F4147417}"/>
              </a:ext>
            </a:extLst>
          </p:cNvPr>
          <p:cNvSpPr>
            <a:spLocks noGrp="1"/>
          </p:cNvSpPr>
          <p:nvPr>
            <p:ph type="sldNum" sz="quarter" idx="10"/>
          </p:nvPr>
        </p:nvSpPr>
        <p:spPr/>
        <p:txBody>
          <a:bodyPr/>
          <a:lstStyle/>
          <a:p>
            <a:fld id="{513D479F-A9FA-4460-8A06-25113FD03249}" type="slidenum">
              <a:rPr lang="sv-SE" smtClean="0"/>
              <a:t>35</a:t>
            </a:fld>
            <a:endParaRPr lang="sv-SE"/>
          </a:p>
        </p:txBody>
      </p:sp>
    </p:spTree>
    <p:extLst>
      <p:ext uri="{BB962C8B-B14F-4D97-AF65-F5344CB8AC3E}">
        <p14:creationId xmlns:p14="http://schemas.microsoft.com/office/powerpoint/2010/main" val="20698417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45398C-1711-5B47-CBC3-E8EDCA1FEC5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4B30EAAE-CA8A-9FE6-9178-C1400205ED71}"/>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9CFE4EC8-8EC1-D8BA-48F8-EAB49C73BDA8}"/>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B874AD83-90A1-9D17-1D03-E60CEC76C1CA}"/>
              </a:ext>
            </a:extLst>
          </p:cNvPr>
          <p:cNvSpPr>
            <a:spLocks noGrp="1"/>
          </p:cNvSpPr>
          <p:nvPr>
            <p:ph type="sldNum" sz="quarter" idx="10"/>
          </p:nvPr>
        </p:nvSpPr>
        <p:spPr/>
        <p:txBody>
          <a:bodyPr/>
          <a:lstStyle/>
          <a:p>
            <a:fld id="{513D479F-A9FA-4460-8A06-25113FD03249}" type="slidenum">
              <a:rPr lang="sv-SE" smtClean="0"/>
              <a:t>36</a:t>
            </a:fld>
            <a:endParaRPr lang="sv-SE"/>
          </a:p>
        </p:txBody>
      </p:sp>
    </p:spTree>
    <p:extLst>
      <p:ext uri="{BB962C8B-B14F-4D97-AF65-F5344CB8AC3E}">
        <p14:creationId xmlns:p14="http://schemas.microsoft.com/office/powerpoint/2010/main" val="3683919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10</a:t>
            </a:fld>
            <a:endParaRPr lang="sv-SE"/>
          </a:p>
        </p:txBody>
      </p:sp>
    </p:spTree>
    <p:extLst>
      <p:ext uri="{BB962C8B-B14F-4D97-AF65-F5344CB8AC3E}">
        <p14:creationId xmlns:p14="http://schemas.microsoft.com/office/powerpoint/2010/main" val="19397095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37</a:t>
            </a:fld>
            <a:endParaRPr lang="sv-SE"/>
          </a:p>
        </p:txBody>
      </p:sp>
    </p:spTree>
    <p:extLst>
      <p:ext uri="{BB962C8B-B14F-4D97-AF65-F5344CB8AC3E}">
        <p14:creationId xmlns:p14="http://schemas.microsoft.com/office/powerpoint/2010/main" val="2751080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0DB2A-1AEC-63FF-5E0F-A34EA9749B7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0857B474-8D77-802C-10DF-2EB5EFEA8460}"/>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32E31340-B8DB-028A-C43F-433DB0A16EBB}"/>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B8B2F5B5-8FCE-4060-CACB-7597D04F8741}"/>
              </a:ext>
            </a:extLst>
          </p:cNvPr>
          <p:cNvSpPr>
            <a:spLocks noGrp="1"/>
          </p:cNvSpPr>
          <p:nvPr>
            <p:ph type="sldNum" sz="quarter" idx="10"/>
          </p:nvPr>
        </p:nvSpPr>
        <p:spPr/>
        <p:txBody>
          <a:bodyPr/>
          <a:lstStyle/>
          <a:p>
            <a:fld id="{513D479F-A9FA-4460-8A06-25113FD03249}" type="slidenum">
              <a:rPr lang="sv-SE" smtClean="0"/>
              <a:t>38</a:t>
            </a:fld>
            <a:endParaRPr lang="sv-SE"/>
          </a:p>
        </p:txBody>
      </p:sp>
    </p:spTree>
    <p:extLst>
      <p:ext uri="{BB962C8B-B14F-4D97-AF65-F5344CB8AC3E}">
        <p14:creationId xmlns:p14="http://schemas.microsoft.com/office/powerpoint/2010/main" val="2001024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11</a:t>
            </a:fld>
            <a:endParaRPr lang="sv-SE"/>
          </a:p>
        </p:txBody>
      </p:sp>
    </p:spTree>
    <p:extLst>
      <p:ext uri="{BB962C8B-B14F-4D97-AF65-F5344CB8AC3E}">
        <p14:creationId xmlns:p14="http://schemas.microsoft.com/office/powerpoint/2010/main" val="147903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12</a:t>
            </a:fld>
            <a:endParaRPr lang="sv-SE"/>
          </a:p>
        </p:txBody>
      </p:sp>
    </p:spTree>
    <p:extLst>
      <p:ext uri="{BB962C8B-B14F-4D97-AF65-F5344CB8AC3E}">
        <p14:creationId xmlns:p14="http://schemas.microsoft.com/office/powerpoint/2010/main" val="2364215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513D479F-A9FA-4460-8A06-25113FD03249}" type="slidenum">
              <a:rPr lang="sv-SE" smtClean="0"/>
              <a:t>13</a:t>
            </a:fld>
            <a:endParaRPr lang="sv-SE"/>
          </a:p>
        </p:txBody>
      </p:sp>
    </p:spTree>
    <p:extLst>
      <p:ext uri="{BB962C8B-B14F-4D97-AF65-F5344CB8AC3E}">
        <p14:creationId xmlns:p14="http://schemas.microsoft.com/office/powerpoint/2010/main" val="35225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F18EA-CBDE-FE5D-29D2-447004EB7339}"/>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B6076925-87C8-053E-5068-E6E964852F6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83077791-126C-7157-AD94-048579D08AAB}"/>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2B3932C4-14A7-C688-EA0C-9295762588F5}"/>
              </a:ext>
            </a:extLst>
          </p:cNvPr>
          <p:cNvSpPr>
            <a:spLocks noGrp="1"/>
          </p:cNvSpPr>
          <p:nvPr>
            <p:ph type="sldNum" sz="quarter" idx="10"/>
          </p:nvPr>
        </p:nvSpPr>
        <p:spPr/>
        <p:txBody>
          <a:bodyPr/>
          <a:lstStyle/>
          <a:p>
            <a:fld id="{513D479F-A9FA-4460-8A06-25113FD03249}" type="slidenum">
              <a:rPr lang="sv-SE" smtClean="0"/>
              <a:t>14</a:t>
            </a:fld>
            <a:endParaRPr lang="sv-SE"/>
          </a:p>
        </p:txBody>
      </p:sp>
    </p:spTree>
    <p:extLst>
      <p:ext uri="{BB962C8B-B14F-4D97-AF65-F5344CB8AC3E}">
        <p14:creationId xmlns:p14="http://schemas.microsoft.com/office/powerpoint/2010/main" val="1214020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6E4A8E-56EF-1CEA-5D9D-3CBA64F8A78C}"/>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5E62B68D-F5DE-629E-EEFD-1A5C97F2CB13}"/>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2C8A9476-7753-93FD-CA60-7610202D1690}"/>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583060C2-918A-5A83-1DC5-F72EFB0C0888}"/>
              </a:ext>
            </a:extLst>
          </p:cNvPr>
          <p:cNvSpPr>
            <a:spLocks noGrp="1"/>
          </p:cNvSpPr>
          <p:nvPr>
            <p:ph type="sldNum" sz="quarter" idx="10"/>
          </p:nvPr>
        </p:nvSpPr>
        <p:spPr/>
        <p:txBody>
          <a:bodyPr/>
          <a:lstStyle/>
          <a:p>
            <a:fld id="{513D479F-A9FA-4460-8A06-25113FD03249}" type="slidenum">
              <a:rPr lang="sv-SE" smtClean="0"/>
              <a:t>15</a:t>
            </a:fld>
            <a:endParaRPr lang="sv-SE"/>
          </a:p>
        </p:txBody>
      </p:sp>
    </p:spTree>
    <p:extLst>
      <p:ext uri="{BB962C8B-B14F-4D97-AF65-F5344CB8AC3E}">
        <p14:creationId xmlns:p14="http://schemas.microsoft.com/office/powerpoint/2010/main" val="3703810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9578A-8650-BD92-6856-BEF506D7A526}"/>
            </a:ext>
          </a:extLst>
        </p:cNvPr>
        <p:cNvGrpSpPr/>
        <p:nvPr/>
      </p:nvGrpSpPr>
      <p:grpSpPr>
        <a:xfrm>
          <a:off x="0" y="0"/>
          <a:ext cx="0" cy="0"/>
          <a:chOff x="0" y="0"/>
          <a:chExt cx="0" cy="0"/>
        </a:xfrm>
      </p:grpSpPr>
      <p:sp>
        <p:nvSpPr>
          <p:cNvPr id="2" name="Platshållare för bildobjekt 1">
            <a:extLst>
              <a:ext uri="{FF2B5EF4-FFF2-40B4-BE49-F238E27FC236}">
                <a16:creationId xmlns:a16="http://schemas.microsoft.com/office/drawing/2014/main" id="{8AB865D4-1481-63D8-8393-441B13A93CBA}"/>
              </a:ext>
            </a:extLst>
          </p:cNvPr>
          <p:cNvSpPr>
            <a:spLocks noGrp="1" noRot="1" noChangeAspect="1"/>
          </p:cNvSpPr>
          <p:nvPr>
            <p:ph type="sldImg"/>
          </p:nvPr>
        </p:nvSpPr>
        <p:spPr/>
      </p:sp>
      <p:sp>
        <p:nvSpPr>
          <p:cNvPr id="3" name="Platshållare för anteckningar 2">
            <a:extLst>
              <a:ext uri="{FF2B5EF4-FFF2-40B4-BE49-F238E27FC236}">
                <a16:creationId xmlns:a16="http://schemas.microsoft.com/office/drawing/2014/main" id="{AB4CDE13-921F-F218-FF2F-771A730F6B57}"/>
              </a:ext>
            </a:extLst>
          </p:cNvPr>
          <p:cNvSpPr>
            <a:spLocks noGrp="1"/>
          </p:cNvSpPr>
          <p:nvPr>
            <p:ph type="body" idx="1"/>
          </p:nvPr>
        </p:nvSpPr>
        <p:spPr/>
        <p:txBody>
          <a:bodyPr/>
          <a:lstStyle/>
          <a:p>
            <a:endParaRPr lang="sv-SE"/>
          </a:p>
        </p:txBody>
      </p:sp>
      <p:sp>
        <p:nvSpPr>
          <p:cNvPr id="4" name="Platshållare för bildnummer 3">
            <a:extLst>
              <a:ext uri="{FF2B5EF4-FFF2-40B4-BE49-F238E27FC236}">
                <a16:creationId xmlns:a16="http://schemas.microsoft.com/office/drawing/2014/main" id="{2356C7EB-9C4B-9D65-F6CD-9AB67ED1E4B1}"/>
              </a:ext>
            </a:extLst>
          </p:cNvPr>
          <p:cNvSpPr>
            <a:spLocks noGrp="1"/>
          </p:cNvSpPr>
          <p:nvPr>
            <p:ph type="sldNum" sz="quarter" idx="10"/>
          </p:nvPr>
        </p:nvSpPr>
        <p:spPr/>
        <p:txBody>
          <a:bodyPr/>
          <a:lstStyle/>
          <a:p>
            <a:fld id="{513D479F-A9FA-4460-8A06-25113FD03249}" type="slidenum">
              <a:rPr lang="sv-SE" smtClean="0"/>
              <a:t>16</a:t>
            </a:fld>
            <a:endParaRPr lang="sv-SE"/>
          </a:p>
        </p:txBody>
      </p:sp>
    </p:spTree>
    <p:extLst>
      <p:ext uri="{BB962C8B-B14F-4D97-AF65-F5344CB8AC3E}">
        <p14:creationId xmlns:p14="http://schemas.microsoft.com/office/powerpoint/2010/main" val="228680090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emf"/><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emf"/><Relationship Id="rId16" Type="http://schemas.openxmlformats.org/officeDocument/2006/relationships/image" Target="../media/image15.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 bilden ">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8" name="Rubrik"/>
          <p:cNvSpPr>
            <a:spLocks noGrp="1"/>
          </p:cNvSpPr>
          <p:nvPr>
            <p:ph type="title"/>
          </p:nvPr>
        </p:nvSpPr>
        <p:spPr>
          <a:xfrm>
            <a:off x="695326" y="2336495"/>
            <a:ext cx="10801349" cy="1800000"/>
          </a:xfrm>
        </p:spPr>
        <p:txBody>
          <a:bodyPr anchor="ctr">
            <a:normAutofit/>
          </a:bodyPr>
          <a:lstStyle>
            <a:lvl1pPr algn="ctr">
              <a:defRPr sz="4800">
                <a:solidFill>
                  <a:schemeClr val="accent2">
                    <a:lumMod val="75000"/>
                  </a:schemeClr>
                </a:solidFill>
              </a:defRPr>
            </a:lvl1pPr>
          </a:lstStyle>
          <a:p>
            <a:r>
              <a:rPr lang="sv-SE"/>
              <a:t>Klicka här för att ändra format</a:t>
            </a:r>
          </a:p>
        </p:txBody>
      </p:sp>
      <p:pic>
        <p:nvPicPr>
          <p:cNvPr id="19" name="Bildobjekt 18"/>
          <p:cNvPicPr>
            <a:picLocks noChangeAspect="1"/>
          </p:cNvPicPr>
          <p:nvPr userDrawn="1"/>
        </p:nvPicPr>
        <p:blipFill rotWithShape="1">
          <a:blip r:embed="rId2">
            <a:extLst>
              <a:ext uri="{28A0092B-C50C-407E-A947-70E740481C1C}">
                <a14:useLocalDpi xmlns:a14="http://schemas.microsoft.com/office/drawing/2010/main" val="0"/>
              </a:ext>
            </a:extLst>
          </a:blip>
          <a:srcRect l="1" r="43669" b="32980"/>
          <a:stretch/>
        </p:blipFill>
        <p:spPr>
          <a:xfrm>
            <a:off x="9593309" y="2475851"/>
            <a:ext cx="2602235" cy="4382150"/>
          </a:xfrm>
          <a:prstGeom prst="rect">
            <a:avLst/>
          </a:prstGeom>
        </p:spPr>
      </p:pic>
      <p:pic>
        <p:nvPicPr>
          <p:cNvPr id="20" name="Bildobjekt 19"/>
          <p:cNvPicPr/>
          <p:nvPr userDrawn="1"/>
        </p:nvPicPr>
        <p:blipFill>
          <a:blip r:embed="rId3" cstate="print">
            <a:extLst>
              <a:ext uri="{28A0092B-C50C-407E-A947-70E740481C1C}">
                <a14:useLocalDpi xmlns:a14="http://schemas.microsoft.com/office/drawing/2010/main" val="0"/>
              </a:ext>
            </a:extLst>
          </a:blip>
          <a:stretch>
            <a:fillRect/>
          </a:stretch>
        </p:blipFill>
        <p:spPr>
          <a:xfrm>
            <a:off x="695326" y="5323434"/>
            <a:ext cx="755650" cy="287655"/>
          </a:xfrm>
          <a:prstGeom prst="rect">
            <a:avLst/>
          </a:prstGeom>
        </p:spPr>
      </p:pic>
      <p:pic>
        <p:nvPicPr>
          <p:cNvPr id="21" name="Bildobjekt 20"/>
          <p:cNvPicPr/>
          <p:nvPr userDrawn="1"/>
        </p:nvPicPr>
        <p:blipFill>
          <a:blip r:embed="rId4" cstate="print">
            <a:extLst>
              <a:ext uri="{28A0092B-C50C-407E-A947-70E740481C1C}">
                <a14:useLocalDpi xmlns:a14="http://schemas.microsoft.com/office/drawing/2010/main" val="0"/>
              </a:ext>
            </a:extLst>
          </a:blip>
          <a:stretch>
            <a:fillRect/>
          </a:stretch>
        </p:blipFill>
        <p:spPr>
          <a:xfrm>
            <a:off x="1648084" y="5255171"/>
            <a:ext cx="899795" cy="424180"/>
          </a:xfrm>
          <a:prstGeom prst="rect">
            <a:avLst/>
          </a:prstGeom>
        </p:spPr>
      </p:pic>
      <p:pic>
        <p:nvPicPr>
          <p:cNvPr id="22" name="Bildobjekt 21"/>
          <p:cNvPicPr/>
          <p:nvPr userDrawn="1"/>
        </p:nvPicPr>
        <p:blipFill rotWithShape="1">
          <a:blip r:embed="rId5" cstate="print">
            <a:extLst>
              <a:ext uri="{28A0092B-C50C-407E-A947-70E740481C1C}">
                <a14:useLocalDpi xmlns:a14="http://schemas.microsoft.com/office/drawing/2010/main" val="0"/>
              </a:ext>
            </a:extLst>
          </a:blip>
          <a:srcRect l="10221" t="17577" r="9248" b="17184"/>
          <a:stretch/>
        </p:blipFill>
        <p:spPr>
          <a:xfrm>
            <a:off x="2744987" y="5320612"/>
            <a:ext cx="724618" cy="293299"/>
          </a:xfrm>
          <a:prstGeom prst="rect">
            <a:avLst/>
          </a:prstGeom>
        </p:spPr>
      </p:pic>
      <p:pic>
        <p:nvPicPr>
          <p:cNvPr id="23" name="Bildobjekt 22"/>
          <p:cNvPicPr/>
          <p:nvPr userDrawn="1"/>
        </p:nvPicPr>
        <p:blipFill rotWithShape="1">
          <a:blip r:embed="rId6" cstate="print">
            <a:extLst>
              <a:ext uri="{28A0092B-C50C-407E-A947-70E740481C1C}">
                <a14:useLocalDpi xmlns:a14="http://schemas.microsoft.com/office/drawing/2010/main" val="0"/>
              </a:ext>
            </a:extLst>
          </a:blip>
          <a:srcRect l="4128" t="23489" r="5752" b="26623"/>
          <a:stretch/>
        </p:blipFill>
        <p:spPr>
          <a:xfrm>
            <a:off x="3666713" y="5355118"/>
            <a:ext cx="810884" cy="224287"/>
          </a:xfrm>
          <a:prstGeom prst="rect">
            <a:avLst/>
          </a:prstGeom>
        </p:spPr>
      </p:pic>
      <p:pic>
        <p:nvPicPr>
          <p:cNvPr id="24" name="Bildobjekt 23"/>
          <p:cNvPicPr/>
          <p:nvPr userDrawn="1"/>
        </p:nvPicPr>
        <p:blipFill rotWithShape="1">
          <a:blip r:embed="rId7" cstate="print">
            <a:extLst>
              <a:ext uri="{28A0092B-C50C-407E-A947-70E740481C1C}">
                <a14:useLocalDpi xmlns:a14="http://schemas.microsoft.com/office/drawing/2010/main" val="0"/>
              </a:ext>
            </a:extLst>
          </a:blip>
          <a:srcRect l="5707" t="19497" r="7051" b="19102"/>
          <a:stretch/>
        </p:blipFill>
        <p:spPr>
          <a:xfrm>
            <a:off x="4674705" y="5329239"/>
            <a:ext cx="785003" cy="276045"/>
          </a:xfrm>
          <a:prstGeom prst="rect">
            <a:avLst/>
          </a:prstGeom>
        </p:spPr>
      </p:pic>
      <p:pic>
        <p:nvPicPr>
          <p:cNvPr id="25" name="Bildobjekt 24"/>
          <p:cNvPicPr/>
          <p:nvPr userDrawn="1"/>
        </p:nvPicPr>
        <p:blipFill rotWithShape="1">
          <a:blip r:embed="rId8" cstate="print">
            <a:extLst>
              <a:ext uri="{28A0092B-C50C-407E-A947-70E740481C1C}">
                <a14:useLocalDpi xmlns:a14="http://schemas.microsoft.com/office/drawing/2010/main" val="0"/>
              </a:ext>
            </a:extLst>
          </a:blip>
          <a:srcRect l="9200" t="32928" r="9309" b="30615"/>
          <a:stretch/>
        </p:blipFill>
        <p:spPr>
          <a:xfrm>
            <a:off x="5656816" y="5385310"/>
            <a:ext cx="733245" cy="163902"/>
          </a:xfrm>
          <a:prstGeom prst="rect">
            <a:avLst/>
          </a:prstGeom>
        </p:spPr>
      </p:pic>
      <p:pic>
        <p:nvPicPr>
          <p:cNvPr id="26" name="Bildobjekt 25"/>
          <p:cNvPicPr/>
          <p:nvPr userDrawn="1"/>
        </p:nvPicPr>
        <p:blipFill rotWithShape="1">
          <a:blip r:embed="rId9" cstate="print">
            <a:extLst>
              <a:ext uri="{28A0092B-C50C-407E-A947-70E740481C1C}">
                <a14:useLocalDpi xmlns:a14="http://schemas.microsoft.com/office/drawing/2010/main" val="0"/>
              </a:ext>
            </a:extLst>
          </a:blip>
          <a:srcRect l="2871" t="21541" r="4178" b="19712"/>
          <a:stretch/>
        </p:blipFill>
        <p:spPr>
          <a:xfrm>
            <a:off x="6587169" y="5337865"/>
            <a:ext cx="819509" cy="258793"/>
          </a:xfrm>
          <a:prstGeom prst="rect">
            <a:avLst/>
          </a:prstGeom>
        </p:spPr>
      </p:pic>
      <p:pic>
        <p:nvPicPr>
          <p:cNvPr id="27" name="Bildobjekt 26"/>
          <p:cNvPicPr/>
          <p:nvPr userDrawn="1"/>
        </p:nvPicPr>
        <p:blipFill rotWithShape="1">
          <a:blip r:embed="rId10" cstate="print">
            <a:extLst>
              <a:ext uri="{28A0092B-C50C-407E-A947-70E740481C1C}">
                <a14:useLocalDpi xmlns:a14="http://schemas.microsoft.com/office/drawing/2010/main" val="0"/>
              </a:ext>
            </a:extLst>
          </a:blip>
          <a:srcRect l="5003" t="17477" r="3921" b="19203"/>
          <a:stretch/>
        </p:blipFill>
        <p:spPr>
          <a:xfrm>
            <a:off x="7603786" y="5324925"/>
            <a:ext cx="819511" cy="284672"/>
          </a:xfrm>
          <a:prstGeom prst="rect">
            <a:avLst/>
          </a:prstGeom>
        </p:spPr>
      </p:pic>
      <p:pic>
        <p:nvPicPr>
          <p:cNvPr id="28" name="Bildobjekt 27"/>
          <p:cNvPicPr/>
          <p:nvPr userDrawn="1"/>
        </p:nvPicPr>
        <p:blipFill rotWithShape="1">
          <a:blip r:embed="rId11" cstate="print">
            <a:extLst>
              <a:ext uri="{28A0092B-C50C-407E-A947-70E740481C1C}">
                <a14:useLocalDpi xmlns:a14="http://schemas.microsoft.com/office/drawing/2010/main" val="0"/>
              </a:ext>
            </a:extLst>
          </a:blip>
          <a:srcRect l="7660" t="21018" r="5098" b="11825"/>
          <a:stretch/>
        </p:blipFill>
        <p:spPr>
          <a:xfrm>
            <a:off x="8620407" y="5316299"/>
            <a:ext cx="785005" cy="301925"/>
          </a:xfrm>
          <a:prstGeom prst="rect">
            <a:avLst/>
          </a:prstGeom>
        </p:spPr>
      </p:pic>
      <p:pic>
        <p:nvPicPr>
          <p:cNvPr id="29" name="Bildobjekt 28"/>
          <p:cNvPicPr/>
          <p:nvPr userDrawn="1"/>
        </p:nvPicPr>
        <p:blipFill rotWithShape="1">
          <a:blip r:embed="rId12" cstate="print">
            <a:extLst>
              <a:ext uri="{28A0092B-C50C-407E-A947-70E740481C1C}">
                <a14:useLocalDpi xmlns:a14="http://schemas.microsoft.com/office/drawing/2010/main" val="0"/>
              </a:ext>
            </a:extLst>
          </a:blip>
          <a:srcRect t="19442" b="19117"/>
          <a:stretch/>
        </p:blipFill>
        <p:spPr>
          <a:xfrm>
            <a:off x="1073151" y="5963403"/>
            <a:ext cx="899795" cy="276225"/>
          </a:xfrm>
          <a:prstGeom prst="rect">
            <a:avLst/>
          </a:prstGeom>
        </p:spPr>
      </p:pic>
      <p:pic>
        <p:nvPicPr>
          <p:cNvPr id="30" name="Bildobjekt 29"/>
          <p:cNvPicPr/>
          <p:nvPr userDrawn="1"/>
        </p:nvPicPr>
        <p:blipFill rotWithShape="1">
          <a:blip r:embed="rId13" cstate="print">
            <a:extLst>
              <a:ext uri="{28A0092B-C50C-407E-A947-70E740481C1C}">
                <a14:useLocalDpi xmlns:a14="http://schemas.microsoft.com/office/drawing/2010/main" val="0"/>
              </a:ext>
            </a:extLst>
          </a:blip>
          <a:srcRect l="9377" t="17748" r="9133" b="18933"/>
          <a:stretch/>
        </p:blipFill>
        <p:spPr>
          <a:xfrm>
            <a:off x="2202046" y="5959180"/>
            <a:ext cx="733247" cy="284671"/>
          </a:xfrm>
          <a:prstGeom prst="rect">
            <a:avLst/>
          </a:prstGeom>
        </p:spPr>
      </p:pic>
      <p:pic>
        <p:nvPicPr>
          <p:cNvPr id="31" name="Bildobjekt 30"/>
          <p:cNvPicPr/>
          <p:nvPr userDrawn="1"/>
        </p:nvPicPr>
        <p:blipFill rotWithShape="1">
          <a:blip r:embed="rId14" cstate="print">
            <a:extLst>
              <a:ext uri="{28A0092B-C50C-407E-A947-70E740481C1C}">
                <a14:useLocalDpi xmlns:a14="http://schemas.microsoft.com/office/drawing/2010/main" val="0"/>
              </a:ext>
            </a:extLst>
          </a:blip>
          <a:srcRect l="10269" t="16019" r="9538" b="18952"/>
          <a:stretch/>
        </p:blipFill>
        <p:spPr>
          <a:xfrm>
            <a:off x="3164393" y="5955336"/>
            <a:ext cx="721568" cy="292359"/>
          </a:xfrm>
          <a:prstGeom prst="rect">
            <a:avLst/>
          </a:prstGeom>
        </p:spPr>
      </p:pic>
      <p:pic>
        <p:nvPicPr>
          <p:cNvPr id="32" name="Bildobjekt 31"/>
          <p:cNvPicPr/>
          <p:nvPr userDrawn="1"/>
        </p:nvPicPr>
        <p:blipFill rotWithShape="1">
          <a:blip r:embed="rId15" cstate="print">
            <a:extLst>
              <a:ext uri="{28A0092B-C50C-407E-A947-70E740481C1C}">
                <a14:useLocalDpi xmlns:a14="http://schemas.microsoft.com/office/drawing/2010/main" val="0"/>
              </a:ext>
            </a:extLst>
          </a:blip>
          <a:srcRect l="12457" t="21553" r="10807" b="20336"/>
          <a:stretch/>
        </p:blipFill>
        <p:spPr>
          <a:xfrm>
            <a:off x="4115061" y="5970887"/>
            <a:ext cx="690466" cy="261257"/>
          </a:xfrm>
          <a:prstGeom prst="rect">
            <a:avLst/>
          </a:prstGeom>
        </p:spPr>
      </p:pic>
      <p:pic>
        <p:nvPicPr>
          <p:cNvPr id="48" name="Bildobjekt 47"/>
          <p:cNvPicPr/>
          <p:nvPr userDrawn="1"/>
        </p:nvPicPr>
        <p:blipFill rotWithShape="1">
          <a:blip r:embed="rId16" cstate="print">
            <a:extLst>
              <a:ext uri="{28A0092B-C50C-407E-A947-70E740481C1C}">
                <a14:useLocalDpi xmlns:a14="http://schemas.microsoft.com/office/drawing/2010/main" val="0"/>
              </a:ext>
            </a:extLst>
          </a:blip>
          <a:srcRect l="5555" t="13640" r="6648" b="14411"/>
          <a:stretch/>
        </p:blipFill>
        <p:spPr>
          <a:xfrm>
            <a:off x="5034627" y="5939785"/>
            <a:ext cx="789992" cy="323461"/>
          </a:xfrm>
          <a:prstGeom prst="rect">
            <a:avLst/>
          </a:prstGeom>
        </p:spPr>
      </p:pic>
      <p:pic>
        <p:nvPicPr>
          <p:cNvPr id="49" name="Bildobjekt 48"/>
          <p:cNvPicPr/>
          <p:nvPr userDrawn="1"/>
        </p:nvPicPr>
        <p:blipFill rotWithShape="1">
          <a:blip r:embed="rId17" cstate="print">
            <a:extLst>
              <a:ext uri="{28A0092B-C50C-407E-A947-70E740481C1C}">
                <a14:useLocalDpi xmlns:a14="http://schemas.microsoft.com/office/drawing/2010/main" val="0"/>
              </a:ext>
            </a:extLst>
          </a:blip>
          <a:srcRect t="26093" b="31016"/>
          <a:stretch/>
        </p:blipFill>
        <p:spPr>
          <a:xfrm>
            <a:off x="6053719" y="6005099"/>
            <a:ext cx="899795" cy="192832"/>
          </a:xfrm>
          <a:prstGeom prst="rect">
            <a:avLst/>
          </a:prstGeom>
        </p:spPr>
      </p:pic>
      <p:pic>
        <p:nvPicPr>
          <p:cNvPr id="50" name="Bildobjekt 49"/>
          <p:cNvPicPr/>
          <p:nvPr userDrawn="1"/>
        </p:nvPicPr>
        <p:blipFill rotWithShape="1">
          <a:blip r:embed="rId18" cstate="print">
            <a:extLst>
              <a:ext uri="{28A0092B-C50C-407E-A947-70E740481C1C}">
                <a14:useLocalDpi xmlns:a14="http://schemas.microsoft.com/office/drawing/2010/main" val="0"/>
              </a:ext>
            </a:extLst>
          </a:blip>
          <a:srcRect l="11904" t="21943" r="12743" b="24098"/>
          <a:stretch/>
        </p:blipFill>
        <p:spPr>
          <a:xfrm>
            <a:off x="7182614" y="5980218"/>
            <a:ext cx="678024" cy="242595"/>
          </a:xfrm>
          <a:prstGeom prst="rect">
            <a:avLst/>
          </a:prstGeom>
        </p:spPr>
      </p:pic>
      <p:pic>
        <p:nvPicPr>
          <p:cNvPr id="51" name="Bildobjekt 50"/>
          <p:cNvPicPr/>
          <p:nvPr userDrawn="1"/>
        </p:nvPicPr>
        <p:blipFill rotWithShape="1">
          <a:blip r:embed="rId19" cstate="print">
            <a:extLst>
              <a:ext uri="{28A0092B-C50C-407E-A947-70E740481C1C}">
                <a14:useLocalDpi xmlns:a14="http://schemas.microsoft.com/office/drawing/2010/main" val="0"/>
              </a:ext>
            </a:extLst>
          </a:blip>
          <a:srcRect t="19384" b="23889"/>
          <a:stretch/>
        </p:blipFill>
        <p:spPr>
          <a:xfrm>
            <a:off x="8089741" y="5973997"/>
            <a:ext cx="899795" cy="255036"/>
          </a:xfrm>
          <a:prstGeom prst="rect">
            <a:avLst/>
          </a:prstGeom>
        </p:spPr>
      </p:pic>
    </p:spTree>
    <p:extLst>
      <p:ext uri="{BB962C8B-B14F-4D97-AF65-F5344CB8AC3E}">
        <p14:creationId xmlns:p14="http://schemas.microsoft.com/office/powerpoint/2010/main" val="3398119433"/>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sida ljusblå">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8" name="Rubrik"/>
          <p:cNvSpPr>
            <a:spLocks noGrp="1"/>
          </p:cNvSpPr>
          <p:nvPr>
            <p:ph type="title"/>
          </p:nvPr>
        </p:nvSpPr>
        <p:spPr>
          <a:xfrm>
            <a:off x="695326" y="2336495"/>
            <a:ext cx="10801349" cy="1800000"/>
          </a:xfrm>
        </p:spPr>
        <p:txBody>
          <a:bodyPr anchor="ctr">
            <a:normAutofit/>
          </a:bodyPr>
          <a:lstStyle>
            <a:lvl1pPr algn="ctr">
              <a:defRPr sz="4800">
                <a:solidFill>
                  <a:schemeClr val="accent2">
                    <a:lumMod val="75000"/>
                  </a:schemeClr>
                </a:solidFill>
              </a:defRPr>
            </a:lvl1pPr>
          </a:lstStyle>
          <a:p>
            <a:r>
              <a:rPr lang="sv-SE"/>
              <a:t>Klicka här för att ändra format</a:t>
            </a:r>
          </a:p>
        </p:txBody>
      </p:sp>
      <p:pic>
        <p:nvPicPr>
          <p:cNvPr id="19" name="Bildobjekt 18"/>
          <p:cNvPicPr>
            <a:picLocks noChangeAspect="1"/>
          </p:cNvPicPr>
          <p:nvPr userDrawn="1"/>
        </p:nvPicPr>
        <p:blipFill rotWithShape="1">
          <a:blip r:embed="rId2">
            <a:extLst>
              <a:ext uri="{28A0092B-C50C-407E-A947-70E740481C1C}">
                <a14:useLocalDpi xmlns:a14="http://schemas.microsoft.com/office/drawing/2010/main" val="0"/>
              </a:ext>
            </a:extLst>
          </a:blip>
          <a:srcRect l="1" r="43669" b="32980"/>
          <a:stretch/>
        </p:blipFill>
        <p:spPr>
          <a:xfrm>
            <a:off x="9593309" y="2475851"/>
            <a:ext cx="2602235" cy="4382150"/>
          </a:xfrm>
          <a:prstGeom prst="rect">
            <a:avLst/>
          </a:prstGeom>
        </p:spPr>
      </p:pic>
    </p:spTree>
    <p:extLst>
      <p:ext uri="{BB962C8B-B14F-4D97-AF65-F5344CB8AC3E}">
        <p14:creationId xmlns:p14="http://schemas.microsoft.com/office/powerpoint/2010/main" val="2079688246"/>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sida vit">
    <p:bg>
      <p:bgPr>
        <a:solidFill>
          <a:schemeClr val="bg1"/>
        </a:solidFill>
        <a:effectLst/>
      </p:bgPr>
    </p:bg>
    <p:spTree>
      <p:nvGrpSpPr>
        <p:cNvPr id="1" name=""/>
        <p:cNvGrpSpPr/>
        <p:nvPr/>
      </p:nvGrpSpPr>
      <p:grpSpPr>
        <a:xfrm>
          <a:off x="0" y="0"/>
          <a:ext cx="0" cy="0"/>
          <a:chOff x="0" y="0"/>
          <a:chExt cx="0" cy="0"/>
        </a:xfrm>
      </p:grpSpPr>
      <p:sp>
        <p:nvSpPr>
          <p:cNvPr id="18" name="Rubrik"/>
          <p:cNvSpPr>
            <a:spLocks noGrp="1"/>
          </p:cNvSpPr>
          <p:nvPr>
            <p:ph type="title"/>
          </p:nvPr>
        </p:nvSpPr>
        <p:spPr>
          <a:xfrm>
            <a:off x="695326" y="2336495"/>
            <a:ext cx="10801349" cy="1800000"/>
          </a:xfrm>
        </p:spPr>
        <p:txBody>
          <a:bodyPr anchor="ctr">
            <a:normAutofit/>
          </a:bodyPr>
          <a:lstStyle>
            <a:lvl1pPr algn="ctr">
              <a:defRPr sz="4800">
                <a:solidFill>
                  <a:schemeClr val="accent2">
                    <a:lumMod val="75000"/>
                  </a:schemeClr>
                </a:solidFill>
              </a:defRPr>
            </a:lvl1pPr>
          </a:lstStyle>
          <a:p>
            <a:r>
              <a:rPr lang="sv-SE"/>
              <a:t>Klicka här för att ändra format</a:t>
            </a:r>
          </a:p>
        </p:txBody>
      </p:sp>
      <p:pic>
        <p:nvPicPr>
          <p:cNvPr id="19" name="Bildobjekt 18"/>
          <p:cNvPicPr>
            <a:picLocks noChangeAspect="1"/>
          </p:cNvPicPr>
          <p:nvPr userDrawn="1"/>
        </p:nvPicPr>
        <p:blipFill rotWithShape="1">
          <a:blip r:embed="rId2">
            <a:extLst>
              <a:ext uri="{28A0092B-C50C-407E-A947-70E740481C1C}">
                <a14:useLocalDpi xmlns:a14="http://schemas.microsoft.com/office/drawing/2010/main" val="0"/>
              </a:ext>
            </a:extLst>
          </a:blip>
          <a:srcRect l="1" r="43669" b="32980"/>
          <a:stretch/>
        </p:blipFill>
        <p:spPr>
          <a:xfrm>
            <a:off x="9593309" y="2475851"/>
            <a:ext cx="2602235" cy="4382150"/>
          </a:xfrm>
          <a:prstGeom prst="rect">
            <a:avLst/>
          </a:prstGeom>
        </p:spPr>
      </p:pic>
    </p:spTree>
    <p:extLst>
      <p:ext uri="{BB962C8B-B14F-4D97-AF65-F5344CB8AC3E}">
        <p14:creationId xmlns:p14="http://schemas.microsoft.com/office/powerpoint/2010/main" val="4086819774"/>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 i fullformat">
    <p:spTree>
      <p:nvGrpSpPr>
        <p:cNvPr id="1" name=""/>
        <p:cNvGrpSpPr/>
        <p:nvPr/>
      </p:nvGrpSpPr>
      <p:grpSpPr>
        <a:xfrm>
          <a:off x="0" y="0"/>
          <a:ext cx="0" cy="0"/>
          <a:chOff x="0" y="0"/>
          <a:chExt cx="0" cy="0"/>
        </a:xfrm>
      </p:grpSpPr>
      <p:sp>
        <p:nvSpPr>
          <p:cNvPr id="2" name="Platshållare för bild" title="Beskrivning för bild"/>
          <p:cNvSpPr>
            <a:spLocks noGrp="1"/>
          </p:cNvSpPr>
          <p:nvPr>
            <p:ph type="pic" sz="quarter" idx="13"/>
          </p:nvPr>
        </p:nvSpPr>
        <p:spPr>
          <a:xfrm>
            <a:off x="0" y="0"/>
            <a:ext cx="12192000" cy="6858000"/>
          </a:xfrm>
        </p:spPr>
        <p:txBody>
          <a:bodyPr/>
          <a:lstStyle>
            <a:lvl1pPr marL="0" indent="0">
              <a:buNone/>
              <a:defRPr/>
            </a:lvl1pPr>
          </a:lstStyle>
          <a:p>
            <a:r>
              <a:rPr lang="sv-SE"/>
              <a:t>Klicka på ikonen för att lägga till en bild</a:t>
            </a:r>
          </a:p>
        </p:txBody>
      </p:sp>
      <p:grpSp>
        <p:nvGrpSpPr>
          <p:cNvPr id="3" name="Logotyp"/>
          <p:cNvGrpSpPr>
            <a:grpSpLocks noChangeAspect="1"/>
          </p:cNvGrpSpPr>
          <p:nvPr userDrawn="1"/>
        </p:nvGrpSpPr>
        <p:grpSpPr>
          <a:xfrm>
            <a:off x="10765506" y="125717"/>
            <a:ext cx="1134134" cy="432000"/>
            <a:chOff x="-2576825" y="3432175"/>
            <a:chExt cx="1679575" cy="639763"/>
          </a:xfrm>
          <a:solidFill>
            <a:schemeClr val="bg1"/>
          </a:solidFill>
        </p:grpSpPr>
        <p:sp>
          <p:nvSpPr>
            <p:cNvPr id="4" name="Freeform 5"/>
            <p:cNvSpPr>
              <a:spLocks/>
            </p:cNvSpPr>
            <p:nvPr/>
          </p:nvSpPr>
          <p:spPr bwMode="auto">
            <a:xfrm>
              <a:off x="-1871975" y="3689350"/>
              <a:ext cx="100013" cy="168275"/>
            </a:xfrm>
            <a:custGeom>
              <a:avLst/>
              <a:gdLst>
                <a:gd name="T0" fmla="*/ 63 w 63"/>
                <a:gd name="T1" fmla="*/ 84 h 106"/>
                <a:gd name="T2" fmla="*/ 29 w 63"/>
                <a:gd name="T3" fmla="*/ 84 h 106"/>
                <a:gd name="T4" fmla="*/ 29 w 63"/>
                <a:gd name="T5" fmla="*/ 65 h 106"/>
                <a:gd name="T6" fmla="*/ 60 w 63"/>
                <a:gd name="T7" fmla="*/ 65 h 106"/>
                <a:gd name="T8" fmla="*/ 60 w 63"/>
                <a:gd name="T9" fmla="*/ 41 h 106"/>
                <a:gd name="T10" fmla="*/ 29 w 63"/>
                <a:gd name="T11" fmla="*/ 41 h 106"/>
                <a:gd name="T12" fmla="*/ 29 w 63"/>
                <a:gd name="T13" fmla="*/ 24 h 106"/>
                <a:gd name="T14" fmla="*/ 63 w 63"/>
                <a:gd name="T15" fmla="*/ 24 h 106"/>
                <a:gd name="T16" fmla="*/ 63 w 63"/>
                <a:gd name="T17" fmla="*/ 0 h 106"/>
                <a:gd name="T18" fmla="*/ 0 w 63"/>
                <a:gd name="T19" fmla="*/ 0 h 106"/>
                <a:gd name="T20" fmla="*/ 0 w 63"/>
                <a:gd name="T21" fmla="*/ 106 h 106"/>
                <a:gd name="T22" fmla="*/ 63 w 63"/>
                <a:gd name="T23" fmla="*/ 106 h 106"/>
                <a:gd name="T24" fmla="*/ 63 w 63"/>
                <a:gd name="T25" fmla="*/ 84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3" h="106">
                  <a:moveTo>
                    <a:pt x="63" y="84"/>
                  </a:moveTo>
                  <a:lnTo>
                    <a:pt x="29" y="84"/>
                  </a:lnTo>
                  <a:lnTo>
                    <a:pt x="29" y="65"/>
                  </a:lnTo>
                  <a:lnTo>
                    <a:pt x="60" y="65"/>
                  </a:lnTo>
                  <a:lnTo>
                    <a:pt x="60" y="41"/>
                  </a:lnTo>
                  <a:lnTo>
                    <a:pt x="29" y="41"/>
                  </a:lnTo>
                  <a:lnTo>
                    <a:pt x="29" y="24"/>
                  </a:lnTo>
                  <a:lnTo>
                    <a:pt x="63" y="24"/>
                  </a:lnTo>
                  <a:lnTo>
                    <a:pt x="63" y="0"/>
                  </a:lnTo>
                  <a:lnTo>
                    <a:pt x="0" y="0"/>
                  </a:lnTo>
                  <a:lnTo>
                    <a:pt x="0" y="106"/>
                  </a:lnTo>
                  <a:lnTo>
                    <a:pt x="63" y="106"/>
                  </a:lnTo>
                  <a:lnTo>
                    <a:pt x="63" y="8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5" name="Freeform 6"/>
            <p:cNvSpPr>
              <a:spLocks/>
            </p:cNvSpPr>
            <p:nvPr/>
          </p:nvSpPr>
          <p:spPr bwMode="auto">
            <a:xfrm>
              <a:off x="-1757675" y="3681413"/>
              <a:ext cx="177800" cy="184150"/>
            </a:xfrm>
            <a:custGeom>
              <a:avLst/>
              <a:gdLst>
                <a:gd name="T0" fmla="*/ 24 w 47"/>
                <a:gd name="T1" fmla="*/ 48 h 48"/>
                <a:gd name="T2" fmla="*/ 42 w 47"/>
                <a:gd name="T3" fmla="*/ 39 h 48"/>
                <a:gd name="T4" fmla="*/ 47 w 47"/>
                <a:gd name="T5" fmla="*/ 22 h 48"/>
                <a:gd name="T6" fmla="*/ 24 w 47"/>
                <a:gd name="T7" fmla="*/ 22 h 48"/>
                <a:gd name="T8" fmla="*/ 24 w 47"/>
                <a:gd name="T9" fmla="*/ 31 h 48"/>
                <a:gd name="T10" fmla="*/ 33 w 47"/>
                <a:gd name="T11" fmla="*/ 31 h 48"/>
                <a:gd name="T12" fmla="*/ 24 w 47"/>
                <a:gd name="T13" fmla="*/ 38 h 48"/>
                <a:gd name="T14" fmla="*/ 12 w 47"/>
                <a:gd name="T15" fmla="*/ 25 h 48"/>
                <a:gd name="T16" fmla="*/ 24 w 47"/>
                <a:gd name="T17" fmla="*/ 10 h 48"/>
                <a:gd name="T18" fmla="*/ 33 w 47"/>
                <a:gd name="T19" fmla="*/ 18 h 48"/>
                <a:gd name="T20" fmla="*/ 44 w 47"/>
                <a:gd name="T21" fmla="*/ 13 h 48"/>
                <a:gd name="T22" fmla="*/ 24 w 47"/>
                <a:gd name="T23" fmla="*/ 0 h 48"/>
                <a:gd name="T24" fmla="*/ 0 w 47"/>
                <a:gd name="T25" fmla="*/ 24 h 48"/>
                <a:gd name="T26" fmla="*/ 24 w 47"/>
                <a:gd name="T27" fmla="*/ 4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7" h="48">
                  <a:moveTo>
                    <a:pt x="24" y="48"/>
                  </a:moveTo>
                  <a:cubicBezTo>
                    <a:pt x="31" y="48"/>
                    <a:pt x="38" y="45"/>
                    <a:pt x="42" y="39"/>
                  </a:cubicBezTo>
                  <a:cubicBezTo>
                    <a:pt x="46" y="34"/>
                    <a:pt x="46" y="28"/>
                    <a:pt x="47" y="22"/>
                  </a:cubicBezTo>
                  <a:cubicBezTo>
                    <a:pt x="24" y="22"/>
                    <a:pt x="24" y="22"/>
                    <a:pt x="24" y="22"/>
                  </a:cubicBezTo>
                  <a:cubicBezTo>
                    <a:pt x="24" y="31"/>
                    <a:pt x="24" y="31"/>
                    <a:pt x="24" y="31"/>
                  </a:cubicBezTo>
                  <a:cubicBezTo>
                    <a:pt x="33" y="31"/>
                    <a:pt x="33" y="31"/>
                    <a:pt x="33" y="31"/>
                  </a:cubicBezTo>
                  <a:cubicBezTo>
                    <a:pt x="33" y="36"/>
                    <a:pt x="29" y="38"/>
                    <a:pt x="24" y="38"/>
                  </a:cubicBezTo>
                  <a:cubicBezTo>
                    <a:pt x="16" y="38"/>
                    <a:pt x="12" y="31"/>
                    <a:pt x="12" y="25"/>
                  </a:cubicBezTo>
                  <a:cubicBezTo>
                    <a:pt x="12" y="18"/>
                    <a:pt x="16" y="10"/>
                    <a:pt x="24" y="10"/>
                  </a:cubicBezTo>
                  <a:cubicBezTo>
                    <a:pt x="28" y="10"/>
                    <a:pt x="32" y="13"/>
                    <a:pt x="33" y="18"/>
                  </a:cubicBezTo>
                  <a:cubicBezTo>
                    <a:pt x="44" y="13"/>
                    <a:pt x="44" y="13"/>
                    <a:pt x="44" y="13"/>
                  </a:cubicBezTo>
                  <a:cubicBezTo>
                    <a:pt x="40" y="5"/>
                    <a:pt x="33" y="0"/>
                    <a:pt x="24" y="0"/>
                  </a:cubicBezTo>
                  <a:cubicBezTo>
                    <a:pt x="10" y="0"/>
                    <a:pt x="0" y="10"/>
                    <a:pt x="0" y="24"/>
                  </a:cubicBezTo>
                  <a:cubicBezTo>
                    <a:pt x="0" y="38"/>
                    <a:pt x="10" y="48"/>
                    <a:pt x="24" y="4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6" name="Rectangle 7"/>
            <p:cNvSpPr>
              <a:spLocks noChangeArrowheads="1"/>
            </p:cNvSpPr>
            <p:nvPr/>
          </p:nvSpPr>
          <p:spPr bwMode="auto">
            <a:xfrm>
              <a:off x="-1564000" y="3689350"/>
              <a:ext cx="44450" cy="16827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7" name="Freeform 8"/>
            <p:cNvSpPr>
              <a:spLocks noEditPoints="1"/>
            </p:cNvSpPr>
            <p:nvPr/>
          </p:nvSpPr>
          <p:spPr bwMode="auto">
            <a:xfrm>
              <a:off x="-1500500" y="3681413"/>
              <a:ext cx="185738" cy="184150"/>
            </a:xfrm>
            <a:custGeom>
              <a:avLst/>
              <a:gdLst>
                <a:gd name="T0" fmla="*/ 49 w 49"/>
                <a:gd name="T1" fmla="*/ 23 h 48"/>
                <a:gd name="T2" fmla="*/ 25 w 49"/>
                <a:gd name="T3" fmla="*/ 0 h 48"/>
                <a:gd name="T4" fmla="*/ 0 w 49"/>
                <a:gd name="T5" fmla="*/ 23 h 48"/>
                <a:gd name="T6" fmla="*/ 25 w 49"/>
                <a:gd name="T7" fmla="*/ 48 h 48"/>
                <a:gd name="T8" fmla="*/ 49 w 49"/>
                <a:gd name="T9" fmla="*/ 23 h 48"/>
                <a:gd name="T10" fmla="*/ 25 w 49"/>
                <a:gd name="T11" fmla="*/ 37 h 48"/>
                <a:gd name="T12" fmla="*/ 12 w 49"/>
                <a:gd name="T13" fmla="*/ 23 h 48"/>
                <a:gd name="T14" fmla="*/ 25 w 49"/>
                <a:gd name="T15" fmla="*/ 12 h 48"/>
                <a:gd name="T16" fmla="*/ 37 w 49"/>
                <a:gd name="T17" fmla="*/ 23 h 48"/>
                <a:gd name="T18" fmla="*/ 25 w 49"/>
                <a:gd name="T19" fmla="*/ 37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9" h="48">
                  <a:moveTo>
                    <a:pt x="49" y="23"/>
                  </a:moveTo>
                  <a:cubicBezTo>
                    <a:pt x="49" y="10"/>
                    <a:pt x="37" y="0"/>
                    <a:pt x="25" y="0"/>
                  </a:cubicBezTo>
                  <a:cubicBezTo>
                    <a:pt x="12" y="0"/>
                    <a:pt x="0" y="10"/>
                    <a:pt x="0" y="23"/>
                  </a:cubicBezTo>
                  <a:cubicBezTo>
                    <a:pt x="0" y="38"/>
                    <a:pt x="10" y="48"/>
                    <a:pt x="25" y="48"/>
                  </a:cubicBezTo>
                  <a:cubicBezTo>
                    <a:pt x="39" y="48"/>
                    <a:pt x="49" y="38"/>
                    <a:pt x="49" y="23"/>
                  </a:cubicBezTo>
                  <a:moveTo>
                    <a:pt x="25" y="37"/>
                  </a:moveTo>
                  <a:cubicBezTo>
                    <a:pt x="18" y="37"/>
                    <a:pt x="12" y="31"/>
                    <a:pt x="12" y="23"/>
                  </a:cubicBezTo>
                  <a:cubicBezTo>
                    <a:pt x="12" y="17"/>
                    <a:pt x="18" y="12"/>
                    <a:pt x="25" y="12"/>
                  </a:cubicBezTo>
                  <a:cubicBezTo>
                    <a:pt x="31" y="12"/>
                    <a:pt x="37" y="17"/>
                    <a:pt x="37" y="23"/>
                  </a:cubicBezTo>
                  <a:cubicBezTo>
                    <a:pt x="37" y="31"/>
                    <a:pt x="31" y="37"/>
                    <a:pt x="25" y="3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 name="Freeform 9"/>
            <p:cNvSpPr>
              <a:spLocks/>
            </p:cNvSpPr>
            <p:nvPr/>
          </p:nvSpPr>
          <p:spPr bwMode="auto">
            <a:xfrm>
              <a:off x="-1295713" y="3689350"/>
              <a:ext cx="171450" cy="168275"/>
            </a:xfrm>
            <a:custGeom>
              <a:avLst/>
              <a:gdLst>
                <a:gd name="T0" fmla="*/ 29 w 108"/>
                <a:gd name="T1" fmla="*/ 41 h 106"/>
                <a:gd name="T2" fmla="*/ 29 w 108"/>
                <a:gd name="T3" fmla="*/ 41 h 106"/>
                <a:gd name="T4" fmla="*/ 79 w 108"/>
                <a:gd name="T5" fmla="*/ 106 h 106"/>
                <a:gd name="T6" fmla="*/ 108 w 108"/>
                <a:gd name="T7" fmla="*/ 106 h 106"/>
                <a:gd name="T8" fmla="*/ 108 w 108"/>
                <a:gd name="T9" fmla="*/ 0 h 106"/>
                <a:gd name="T10" fmla="*/ 79 w 108"/>
                <a:gd name="T11" fmla="*/ 0 h 106"/>
                <a:gd name="T12" fmla="*/ 79 w 108"/>
                <a:gd name="T13" fmla="*/ 65 h 106"/>
                <a:gd name="T14" fmla="*/ 79 w 108"/>
                <a:gd name="T15" fmla="*/ 65 h 106"/>
                <a:gd name="T16" fmla="*/ 29 w 108"/>
                <a:gd name="T17" fmla="*/ 0 h 106"/>
                <a:gd name="T18" fmla="*/ 0 w 108"/>
                <a:gd name="T19" fmla="*/ 0 h 106"/>
                <a:gd name="T20" fmla="*/ 0 w 108"/>
                <a:gd name="T21" fmla="*/ 106 h 106"/>
                <a:gd name="T22" fmla="*/ 29 w 108"/>
                <a:gd name="T23" fmla="*/ 106 h 106"/>
                <a:gd name="T24" fmla="*/ 29 w 108"/>
                <a:gd name="T25" fmla="*/ 41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8" h="106">
                  <a:moveTo>
                    <a:pt x="29" y="41"/>
                  </a:moveTo>
                  <a:lnTo>
                    <a:pt x="29" y="41"/>
                  </a:lnTo>
                  <a:lnTo>
                    <a:pt x="79" y="106"/>
                  </a:lnTo>
                  <a:lnTo>
                    <a:pt x="108" y="106"/>
                  </a:lnTo>
                  <a:lnTo>
                    <a:pt x="108" y="0"/>
                  </a:lnTo>
                  <a:lnTo>
                    <a:pt x="79" y="0"/>
                  </a:lnTo>
                  <a:lnTo>
                    <a:pt x="79" y="65"/>
                  </a:lnTo>
                  <a:lnTo>
                    <a:pt x="79" y="65"/>
                  </a:lnTo>
                  <a:lnTo>
                    <a:pt x="29" y="0"/>
                  </a:lnTo>
                  <a:lnTo>
                    <a:pt x="0" y="0"/>
                  </a:lnTo>
                  <a:lnTo>
                    <a:pt x="0" y="106"/>
                  </a:lnTo>
                  <a:lnTo>
                    <a:pt x="29" y="106"/>
                  </a:lnTo>
                  <a:lnTo>
                    <a:pt x="29" y="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9" name="Freeform 10"/>
            <p:cNvSpPr>
              <a:spLocks noEditPoints="1"/>
            </p:cNvSpPr>
            <p:nvPr/>
          </p:nvSpPr>
          <p:spPr bwMode="auto">
            <a:xfrm>
              <a:off x="-2022788" y="3903663"/>
              <a:ext cx="147638" cy="168275"/>
            </a:xfrm>
            <a:custGeom>
              <a:avLst/>
              <a:gdLst>
                <a:gd name="T0" fmla="*/ 17 w 39"/>
                <a:gd name="T1" fmla="*/ 0 h 44"/>
                <a:gd name="T2" fmla="*/ 0 w 39"/>
                <a:gd name="T3" fmla="*/ 0 h 44"/>
                <a:gd name="T4" fmla="*/ 0 w 39"/>
                <a:gd name="T5" fmla="*/ 44 h 44"/>
                <a:gd name="T6" fmla="*/ 17 w 39"/>
                <a:gd name="T7" fmla="*/ 44 h 44"/>
                <a:gd name="T8" fmla="*/ 39 w 39"/>
                <a:gd name="T9" fmla="*/ 22 h 44"/>
                <a:gd name="T10" fmla="*/ 17 w 39"/>
                <a:gd name="T11" fmla="*/ 0 h 44"/>
                <a:gd name="T12" fmla="*/ 15 w 39"/>
                <a:gd name="T13" fmla="*/ 35 h 44"/>
                <a:gd name="T14" fmla="*/ 12 w 39"/>
                <a:gd name="T15" fmla="*/ 35 h 44"/>
                <a:gd name="T16" fmla="*/ 12 w 39"/>
                <a:gd name="T17" fmla="*/ 10 h 44"/>
                <a:gd name="T18" fmla="*/ 15 w 39"/>
                <a:gd name="T19" fmla="*/ 10 h 44"/>
                <a:gd name="T20" fmla="*/ 27 w 39"/>
                <a:gd name="T21" fmla="*/ 22 h 44"/>
                <a:gd name="T22" fmla="*/ 15 w 39"/>
                <a:gd name="T23" fmla="*/ 35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44">
                  <a:moveTo>
                    <a:pt x="17" y="0"/>
                  </a:moveTo>
                  <a:cubicBezTo>
                    <a:pt x="0" y="0"/>
                    <a:pt x="0" y="0"/>
                    <a:pt x="0" y="0"/>
                  </a:cubicBezTo>
                  <a:cubicBezTo>
                    <a:pt x="0" y="44"/>
                    <a:pt x="0" y="44"/>
                    <a:pt x="0" y="44"/>
                  </a:cubicBezTo>
                  <a:cubicBezTo>
                    <a:pt x="17" y="44"/>
                    <a:pt x="17" y="44"/>
                    <a:pt x="17" y="44"/>
                  </a:cubicBezTo>
                  <a:cubicBezTo>
                    <a:pt x="29" y="44"/>
                    <a:pt x="39" y="35"/>
                    <a:pt x="39" y="22"/>
                  </a:cubicBezTo>
                  <a:cubicBezTo>
                    <a:pt x="39" y="10"/>
                    <a:pt x="29" y="0"/>
                    <a:pt x="17" y="0"/>
                  </a:cubicBezTo>
                  <a:moveTo>
                    <a:pt x="15" y="35"/>
                  </a:moveTo>
                  <a:cubicBezTo>
                    <a:pt x="12" y="35"/>
                    <a:pt x="12" y="35"/>
                    <a:pt x="12" y="35"/>
                  </a:cubicBezTo>
                  <a:cubicBezTo>
                    <a:pt x="12" y="10"/>
                    <a:pt x="12" y="10"/>
                    <a:pt x="12" y="10"/>
                  </a:cubicBezTo>
                  <a:cubicBezTo>
                    <a:pt x="15" y="10"/>
                    <a:pt x="15" y="10"/>
                    <a:pt x="15" y="10"/>
                  </a:cubicBezTo>
                  <a:cubicBezTo>
                    <a:pt x="22" y="10"/>
                    <a:pt x="27" y="14"/>
                    <a:pt x="27" y="22"/>
                  </a:cubicBezTo>
                  <a:cubicBezTo>
                    <a:pt x="27" y="31"/>
                    <a:pt x="22" y="35"/>
                    <a:pt x="15" y="3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0" name="Freeform 11"/>
            <p:cNvSpPr>
              <a:spLocks noEditPoints="1"/>
            </p:cNvSpPr>
            <p:nvPr/>
          </p:nvSpPr>
          <p:spPr bwMode="auto">
            <a:xfrm>
              <a:off x="-1878325" y="3903663"/>
              <a:ext cx="173038" cy="168275"/>
            </a:xfrm>
            <a:custGeom>
              <a:avLst/>
              <a:gdLst>
                <a:gd name="T0" fmla="*/ 40 w 109"/>
                <a:gd name="T1" fmla="*/ 0 h 106"/>
                <a:gd name="T2" fmla="*/ 0 w 109"/>
                <a:gd name="T3" fmla="*/ 106 h 106"/>
                <a:gd name="T4" fmla="*/ 28 w 109"/>
                <a:gd name="T5" fmla="*/ 106 h 106"/>
                <a:gd name="T6" fmla="*/ 35 w 109"/>
                <a:gd name="T7" fmla="*/ 89 h 106"/>
                <a:gd name="T8" fmla="*/ 74 w 109"/>
                <a:gd name="T9" fmla="*/ 89 h 106"/>
                <a:gd name="T10" fmla="*/ 81 w 109"/>
                <a:gd name="T11" fmla="*/ 106 h 106"/>
                <a:gd name="T12" fmla="*/ 109 w 109"/>
                <a:gd name="T13" fmla="*/ 106 h 106"/>
                <a:gd name="T14" fmla="*/ 69 w 109"/>
                <a:gd name="T15" fmla="*/ 0 h 106"/>
                <a:gd name="T16" fmla="*/ 40 w 109"/>
                <a:gd name="T17" fmla="*/ 0 h 106"/>
                <a:gd name="T18" fmla="*/ 43 w 109"/>
                <a:gd name="T19" fmla="*/ 67 h 106"/>
                <a:gd name="T20" fmla="*/ 55 w 109"/>
                <a:gd name="T21" fmla="*/ 34 h 106"/>
                <a:gd name="T22" fmla="*/ 55 w 109"/>
                <a:gd name="T23" fmla="*/ 34 h 106"/>
                <a:gd name="T24" fmla="*/ 67 w 109"/>
                <a:gd name="T25" fmla="*/ 67 h 106"/>
                <a:gd name="T26" fmla="*/ 43 w 109"/>
                <a:gd name="T27" fmla="*/ 6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06">
                  <a:moveTo>
                    <a:pt x="40" y="0"/>
                  </a:moveTo>
                  <a:lnTo>
                    <a:pt x="0" y="106"/>
                  </a:lnTo>
                  <a:lnTo>
                    <a:pt x="28" y="106"/>
                  </a:lnTo>
                  <a:lnTo>
                    <a:pt x="35" y="89"/>
                  </a:lnTo>
                  <a:lnTo>
                    <a:pt x="74" y="89"/>
                  </a:lnTo>
                  <a:lnTo>
                    <a:pt x="81" y="106"/>
                  </a:lnTo>
                  <a:lnTo>
                    <a:pt x="109" y="106"/>
                  </a:lnTo>
                  <a:lnTo>
                    <a:pt x="69" y="0"/>
                  </a:lnTo>
                  <a:lnTo>
                    <a:pt x="40" y="0"/>
                  </a:lnTo>
                  <a:close/>
                  <a:moveTo>
                    <a:pt x="43" y="67"/>
                  </a:moveTo>
                  <a:lnTo>
                    <a:pt x="55" y="34"/>
                  </a:lnTo>
                  <a:lnTo>
                    <a:pt x="55" y="34"/>
                  </a:lnTo>
                  <a:lnTo>
                    <a:pt x="67" y="67"/>
                  </a:lnTo>
                  <a:lnTo>
                    <a:pt x="43"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1" name="Freeform 12"/>
            <p:cNvSpPr>
              <a:spLocks/>
            </p:cNvSpPr>
            <p:nvPr/>
          </p:nvSpPr>
          <p:spPr bwMode="auto">
            <a:xfrm>
              <a:off x="-1692588" y="3903663"/>
              <a:ext cx="98425" cy="168275"/>
            </a:xfrm>
            <a:custGeom>
              <a:avLst/>
              <a:gdLst>
                <a:gd name="T0" fmla="*/ 28 w 62"/>
                <a:gd name="T1" fmla="*/ 0 h 106"/>
                <a:gd name="T2" fmla="*/ 0 w 62"/>
                <a:gd name="T3" fmla="*/ 0 h 106"/>
                <a:gd name="T4" fmla="*/ 0 w 62"/>
                <a:gd name="T5" fmla="*/ 106 h 106"/>
                <a:gd name="T6" fmla="*/ 62 w 62"/>
                <a:gd name="T7" fmla="*/ 106 h 106"/>
                <a:gd name="T8" fmla="*/ 62 w 62"/>
                <a:gd name="T9" fmla="*/ 84 h 106"/>
                <a:gd name="T10" fmla="*/ 28 w 62"/>
                <a:gd name="T11" fmla="*/ 84 h 106"/>
                <a:gd name="T12" fmla="*/ 28 w 62"/>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62" h="106">
                  <a:moveTo>
                    <a:pt x="28" y="0"/>
                  </a:moveTo>
                  <a:lnTo>
                    <a:pt x="0" y="0"/>
                  </a:lnTo>
                  <a:lnTo>
                    <a:pt x="0" y="106"/>
                  </a:lnTo>
                  <a:lnTo>
                    <a:pt x="62" y="106"/>
                  </a:lnTo>
                  <a:lnTo>
                    <a:pt x="62" y="84"/>
                  </a:lnTo>
                  <a:lnTo>
                    <a:pt x="28" y="84"/>
                  </a:lnTo>
                  <a:lnTo>
                    <a:pt x="28"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2" name="Freeform 13"/>
            <p:cNvSpPr>
              <a:spLocks noEditPoints="1"/>
            </p:cNvSpPr>
            <p:nvPr/>
          </p:nvSpPr>
          <p:spPr bwMode="auto">
            <a:xfrm>
              <a:off x="-1586225" y="3903663"/>
              <a:ext cx="173038" cy="168275"/>
            </a:xfrm>
            <a:custGeom>
              <a:avLst/>
              <a:gdLst>
                <a:gd name="T0" fmla="*/ 40 w 109"/>
                <a:gd name="T1" fmla="*/ 0 h 106"/>
                <a:gd name="T2" fmla="*/ 0 w 109"/>
                <a:gd name="T3" fmla="*/ 106 h 106"/>
                <a:gd name="T4" fmla="*/ 28 w 109"/>
                <a:gd name="T5" fmla="*/ 106 h 106"/>
                <a:gd name="T6" fmla="*/ 35 w 109"/>
                <a:gd name="T7" fmla="*/ 89 h 106"/>
                <a:gd name="T8" fmla="*/ 74 w 109"/>
                <a:gd name="T9" fmla="*/ 89 h 106"/>
                <a:gd name="T10" fmla="*/ 81 w 109"/>
                <a:gd name="T11" fmla="*/ 106 h 106"/>
                <a:gd name="T12" fmla="*/ 109 w 109"/>
                <a:gd name="T13" fmla="*/ 106 h 106"/>
                <a:gd name="T14" fmla="*/ 71 w 109"/>
                <a:gd name="T15" fmla="*/ 0 h 106"/>
                <a:gd name="T16" fmla="*/ 40 w 109"/>
                <a:gd name="T17" fmla="*/ 0 h 106"/>
                <a:gd name="T18" fmla="*/ 42 w 109"/>
                <a:gd name="T19" fmla="*/ 67 h 106"/>
                <a:gd name="T20" fmla="*/ 54 w 109"/>
                <a:gd name="T21" fmla="*/ 34 h 106"/>
                <a:gd name="T22" fmla="*/ 54 w 109"/>
                <a:gd name="T23" fmla="*/ 34 h 106"/>
                <a:gd name="T24" fmla="*/ 66 w 109"/>
                <a:gd name="T25" fmla="*/ 67 h 106"/>
                <a:gd name="T26" fmla="*/ 42 w 109"/>
                <a:gd name="T27" fmla="*/ 6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06">
                  <a:moveTo>
                    <a:pt x="40" y="0"/>
                  </a:moveTo>
                  <a:lnTo>
                    <a:pt x="0" y="106"/>
                  </a:lnTo>
                  <a:lnTo>
                    <a:pt x="28" y="106"/>
                  </a:lnTo>
                  <a:lnTo>
                    <a:pt x="35" y="89"/>
                  </a:lnTo>
                  <a:lnTo>
                    <a:pt x="74" y="89"/>
                  </a:lnTo>
                  <a:lnTo>
                    <a:pt x="81" y="106"/>
                  </a:lnTo>
                  <a:lnTo>
                    <a:pt x="109" y="106"/>
                  </a:lnTo>
                  <a:lnTo>
                    <a:pt x="71" y="0"/>
                  </a:lnTo>
                  <a:lnTo>
                    <a:pt x="40" y="0"/>
                  </a:lnTo>
                  <a:close/>
                  <a:moveTo>
                    <a:pt x="42" y="67"/>
                  </a:moveTo>
                  <a:lnTo>
                    <a:pt x="54" y="34"/>
                  </a:lnTo>
                  <a:lnTo>
                    <a:pt x="54" y="34"/>
                  </a:lnTo>
                  <a:lnTo>
                    <a:pt x="66" y="67"/>
                  </a:lnTo>
                  <a:lnTo>
                    <a:pt x="42"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3" name="Freeform 14"/>
            <p:cNvSpPr>
              <a:spLocks noEditPoints="1"/>
            </p:cNvSpPr>
            <p:nvPr/>
          </p:nvSpPr>
          <p:spPr bwMode="auto">
            <a:xfrm>
              <a:off x="-1402075" y="3903663"/>
              <a:ext cx="141288" cy="168275"/>
            </a:xfrm>
            <a:custGeom>
              <a:avLst/>
              <a:gdLst>
                <a:gd name="T0" fmla="*/ 32 w 37"/>
                <a:gd name="T1" fmla="*/ 14 h 44"/>
                <a:gd name="T2" fmla="*/ 17 w 37"/>
                <a:gd name="T3" fmla="*/ 0 h 44"/>
                <a:gd name="T4" fmla="*/ 0 w 37"/>
                <a:gd name="T5" fmla="*/ 0 h 44"/>
                <a:gd name="T6" fmla="*/ 0 w 37"/>
                <a:gd name="T7" fmla="*/ 44 h 44"/>
                <a:gd name="T8" fmla="*/ 11 w 37"/>
                <a:gd name="T9" fmla="*/ 44 h 44"/>
                <a:gd name="T10" fmla="*/ 11 w 37"/>
                <a:gd name="T11" fmla="*/ 27 h 44"/>
                <a:gd name="T12" fmla="*/ 11 w 37"/>
                <a:gd name="T13" fmla="*/ 27 h 44"/>
                <a:gd name="T14" fmla="*/ 22 w 37"/>
                <a:gd name="T15" fmla="*/ 44 h 44"/>
                <a:gd name="T16" fmla="*/ 37 w 37"/>
                <a:gd name="T17" fmla="*/ 44 h 44"/>
                <a:gd name="T18" fmla="*/ 23 w 37"/>
                <a:gd name="T19" fmla="*/ 26 h 44"/>
                <a:gd name="T20" fmla="*/ 32 w 37"/>
                <a:gd name="T21" fmla="*/ 14 h 44"/>
                <a:gd name="T22" fmla="*/ 12 w 37"/>
                <a:gd name="T23" fmla="*/ 20 h 44"/>
                <a:gd name="T24" fmla="*/ 11 w 37"/>
                <a:gd name="T25" fmla="*/ 20 h 44"/>
                <a:gd name="T26" fmla="*/ 11 w 37"/>
                <a:gd name="T27" fmla="*/ 9 h 44"/>
                <a:gd name="T28" fmla="*/ 12 w 37"/>
                <a:gd name="T29" fmla="*/ 9 h 44"/>
                <a:gd name="T30" fmla="*/ 20 w 37"/>
                <a:gd name="T31" fmla="*/ 14 h 44"/>
                <a:gd name="T32" fmla="*/ 12 w 37"/>
                <a:gd name="T33" fmla="*/ 20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4">
                  <a:moveTo>
                    <a:pt x="32" y="14"/>
                  </a:moveTo>
                  <a:cubicBezTo>
                    <a:pt x="32" y="4"/>
                    <a:pt x="26" y="0"/>
                    <a:pt x="17" y="0"/>
                  </a:cubicBezTo>
                  <a:cubicBezTo>
                    <a:pt x="0" y="0"/>
                    <a:pt x="0" y="0"/>
                    <a:pt x="0" y="0"/>
                  </a:cubicBezTo>
                  <a:cubicBezTo>
                    <a:pt x="0" y="44"/>
                    <a:pt x="0" y="44"/>
                    <a:pt x="0" y="44"/>
                  </a:cubicBezTo>
                  <a:cubicBezTo>
                    <a:pt x="11" y="44"/>
                    <a:pt x="11" y="44"/>
                    <a:pt x="11" y="44"/>
                  </a:cubicBezTo>
                  <a:cubicBezTo>
                    <a:pt x="11" y="27"/>
                    <a:pt x="11" y="27"/>
                    <a:pt x="11" y="27"/>
                  </a:cubicBezTo>
                  <a:cubicBezTo>
                    <a:pt x="11" y="27"/>
                    <a:pt x="11" y="27"/>
                    <a:pt x="11" y="27"/>
                  </a:cubicBezTo>
                  <a:cubicBezTo>
                    <a:pt x="22" y="44"/>
                    <a:pt x="22" y="44"/>
                    <a:pt x="22" y="44"/>
                  </a:cubicBezTo>
                  <a:cubicBezTo>
                    <a:pt x="37" y="44"/>
                    <a:pt x="37" y="44"/>
                    <a:pt x="37" y="44"/>
                  </a:cubicBezTo>
                  <a:cubicBezTo>
                    <a:pt x="23" y="26"/>
                    <a:pt x="23" y="26"/>
                    <a:pt x="23" y="26"/>
                  </a:cubicBezTo>
                  <a:cubicBezTo>
                    <a:pt x="29" y="25"/>
                    <a:pt x="32" y="20"/>
                    <a:pt x="32" y="14"/>
                  </a:cubicBezTo>
                  <a:moveTo>
                    <a:pt x="12" y="20"/>
                  </a:moveTo>
                  <a:cubicBezTo>
                    <a:pt x="11" y="20"/>
                    <a:pt x="11" y="20"/>
                    <a:pt x="11" y="20"/>
                  </a:cubicBezTo>
                  <a:cubicBezTo>
                    <a:pt x="11" y="9"/>
                    <a:pt x="11" y="9"/>
                    <a:pt x="11" y="9"/>
                  </a:cubicBezTo>
                  <a:cubicBezTo>
                    <a:pt x="12" y="9"/>
                    <a:pt x="12" y="9"/>
                    <a:pt x="12" y="9"/>
                  </a:cubicBezTo>
                  <a:cubicBezTo>
                    <a:pt x="16" y="9"/>
                    <a:pt x="20" y="10"/>
                    <a:pt x="20" y="14"/>
                  </a:cubicBezTo>
                  <a:cubicBezTo>
                    <a:pt x="20" y="19"/>
                    <a:pt x="16" y="20"/>
                    <a:pt x="12" y="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4" name="Freeform 15"/>
            <p:cNvSpPr>
              <a:spLocks/>
            </p:cNvSpPr>
            <p:nvPr/>
          </p:nvSpPr>
          <p:spPr bwMode="auto">
            <a:xfrm>
              <a:off x="-1249675" y="3903663"/>
              <a:ext cx="166688" cy="168275"/>
            </a:xfrm>
            <a:custGeom>
              <a:avLst/>
              <a:gdLst>
                <a:gd name="T0" fmla="*/ 76 w 105"/>
                <a:gd name="T1" fmla="*/ 65 h 106"/>
                <a:gd name="T2" fmla="*/ 76 w 105"/>
                <a:gd name="T3" fmla="*/ 65 h 106"/>
                <a:gd name="T4" fmla="*/ 26 w 105"/>
                <a:gd name="T5" fmla="*/ 0 h 106"/>
                <a:gd name="T6" fmla="*/ 0 w 105"/>
                <a:gd name="T7" fmla="*/ 0 h 106"/>
                <a:gd name="T8" fmla="*/ 0 w 105"/>
                <a:gd name="T9" fmla="*/ 106 h 106"/>
                <a:gd name="T10" fmla="*/ 26 w 105"/>
                <a:gd name="T11" fmla="*/ 106 h 106"/>
                <a:gd name="T12" fmla="*/ 26 w 105"/>
                <a:gd name="T13" fmla="*/ 41 h 106"/>
                <a:gd name="T14" fmla="*/ 26 w 105"/>
                <a:gd name="T15" fmla="*/ 41 h 106"/>
                <a:gd name="T16" fmla="*/ 76 w 105"/>
                <a:gd name="T17" fmla="*/ 106 h 106"/>
                <a:gd name="T18" fmla="*/ 105 w 105"/>
                <a:gd name="T19" fmla="*/ 106 h 106"/>
                <a:gd name="T20" fmla="*/ 105 w 105"/>
                <a:gd name="T21" fmla="*/ 0 h 106"/>
                <a:gd name="T22" fmla="*/ 76 w 105"/>
                <a:gd name="T23" fmla="*/ 0 h 106"/>
                <a:gd name="T24" fmla="*/ 76 w 105"/>
                <a:gd name="T25" fmla="*/ 6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06">
                  <a:moveTo>
                    <a:pt x="76" y="65"/>
                  </a:moveTo>
                  <a:lnTo>
                    <a:pt x="76" y="65"/>
                  </a:lnTo>
                  <a:lnTo>
                    <a:pt x="26" y="0"/>
                  </a:lnTo>
                  <a:lnTo>
                    <a:pt x="0" y="0"/>
                  </a:lnTo>
                  <a:lnTo>
                    <a:pt x="0" y="106"/>
                  </a:lnTo>
                  <a:lnTo>
                    <a:pt x="26" y="106"/>
                  </a:lnTo>
                  <a:lnTo>
                    <a:pt x="26" y="41"/>
                  </a:lnTo>
                  <a:lnTo>
                    <a:pt x="26" y="41"/>
                  </a:lnTo>
                  <a:lnTo>
                    <a:pt x="76" y="106"/>
                  </a:lnTo>
                  <a:lnTo>
                    <a:pt x="105" y="106"/>
                  </a:lnTo>
                  <a:lnTo>
                    <a:pt x="105" y="0"/>
                  </a:lnTo>
                  <a:lnTo>
                    <a:pt x="76" y="0"/>
                  </a:lnTo>
                  <a:lnTo>
                    <a:pt x="76" y="6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5" name="Freeform 16"/>
            <p:cNvSpPr>
              <a:spLocks noEditPoints="1"/>
            </p:cNvSpPr>
            <p:nvPr/>
          </p:nvSpPr>
          <p:spPr bwMode="auto">
            <a:xfrm>
              <a:off x="-1075050" y="3903663"/>
              <a:ext cx="177800" cy="168275"/>
            </a:xfrm>
            <a:custGeom>
              <a:avLst/>
              <a:gdLst>
                <a:gd name="T0" fmla="*/ 71 w 112"/>
                <a:gd name="T1" fmla="*/ 0 h 106"/>
                <a:gd name="T2" fmla="*/ 43 w 112"/>
                <a:gd name="T3" fmla="*/ 0 h 106"/>
                <a:gd name="T4" fmla="*/ 0 w 112"/>
                <a:gd name="T5" fmla="*/ 106 h 106"/>
                <a:gd name="T6" fmla="*/ 31 w 112"/>
                <a:gd name="T7" fmla="*/ 106 h 106"/>
                <a:gd name="T8" fmla="*/ 38 w 112"/>
                <a:gd name="T9" fmla="*/ 89 h 106"/>
                <a:gd name="T10" fmla="*/ 76 w 112"/>
                <a:gd name="T11" fmla="*/ 89 h 106"/>
                <a:gd name="T12" fmla="*/ 83 w 112"/>
                <a:gd name="T13" fmla="*/ 106 h 106"/>
                <a:gd name="T14" fmla="*/ 112 w 112"/>
                <a:gd name="T15" fmla="*/ 106 h 106"/>
                <a:gd name="T16" fmla="*/ 71 w 112"/>
                <a:gd name="T17" fmla="*/ 0 h 106"/>
                <a:gd name="T18" fmla="*/ 45 w 112"/>
                <a:gd name="T19" fmla="*/ 67 h 106"/>
                <a:gd name="T20" fmla="*/ 57 w 112"/>
                <a:gd name="T21" fmla="*/ 34 h 106"/>
                <a:gd name="T22" fmla="*/ 57 w 112"/>
                <a:gd name="T23" fmla="*/ 34 h 106"/>
                <a:gd name="T24" fmla="*/ 69 w 112"/>
                <a:gd name="T25" fmla="*/ 67 h 106"/>
                <a:gd name="T26" fmla="*/ 45 w 112"/>
                <a:gd name="T27" fmla="*/ 67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2" h="106">
                  <a:moveTo>
                    <a:pt x="71" y="0"/>
                  </a:moveTo>
                  <a:lnTo>
                    <a:pt x="43" y="0"/>
                  </a:lnTo>
                  <a:lnTo>
                    <a:pt x="0" y="106"/>
                  </a:lnTo>
                  <a:lnTo>
                    <a:pt x="31" y="106"/>
                  </a:lnTo>
                  <a:lnTo>
                    <a:pt x="38" y="89"/>
                  </a:lnTo>
                  <a:lnTo>
                    <a:pt x="76" y="89"/>
                  </a:lnTo>
                  <a:lnTo>
                    <a:pt x="83" y="106"/>
                  </a:lnTo>
                  <a:lnTo>
                    <a:pt x="112" y="106"/>
                  </a:lnTo>
                  <a:lnTo>
                    <a:pt x="71" y="0"/>
                  </a:lnTo>
                  <a:close/>
                  <a:moveTo>
                    <a:pt x="45" y="67"/>
                  </a:moveTo>
                  <a:lnTo>
                    <a:pt x="57" y="34"/>
                  </a:lnTo>
                  <a:lnTo>
                    <a:pt x="57" y="34"/>
                  </a:lnTo>
                  <a:lnTo>
                    <a:pt x="69" y="67"/>
                  </a:lnTo>
                  <a:lnTo>
                    <a:pt x="45" y="6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6" name="Freeform 17"/>
            <p:cNvSpPr>
              <a:spLocks/>
            </p:cNvSpPr>
            <p:nvPr/>
          </p:nvSpPr>
          <p:spPr bwMode="auto">
            <a:xfrm>
              <a:off x="-2576825" y="3432175"/>
              <a:ext cx="587375" cy="639763"/>
            </a:xfrm>
            <a:custGeom>
              <a:avLst/>
              <a:gdLst>
                <a:gd name="T0" fmla="*/ 155 w 155"/>
                <a:gd name="T1" fmla="*/ 46 h 167"/>
                <a:gd name="T2" fmla="*/ 139 w 155"/>
                <a:gd name="T3" fmla="*/ 16 h 167"/>
                <a:gd name="T4" fmla="*/ 139 w 155"/>
                <a:gd name="T5" fmla="*/ 0 h 167"/>
                <a:gd name="T6" fmla="*/ 125 w 155"/>
                <a:gd name="T7" fmla="*/ 8 h 167"/>
                <a:gd name="T8" fmla="*/ 116 w 155"/>
                <a:gd name="T9" fmla="*/ 8 h 167"/>
                <a:gd name="T10" fmla="*/ 73 w 155"/>
                <a:gd name="T11" fmla="*/ 33 h 167"/>
                <a:gd name="T12" fmla="*/ 73 w 155"/>
                <a:gd name="T13" fmla="*/ 33 h 167"/>
                <a:gd name="T14" fmla="*/ 65 w 155"/>
                <a:gd name="T15" fmla="*/ 49 h 167"/>
                <a:gd name="T16" fmla="*/ 26 w 155"/>
                <a:gd name="T17" fmla="*/ 51 h 167"/>
                <a:gd name="T18" fmla="*/ 0 w 155"/>
                <a:gd name="T19" fmla="*/ 77 h 167"/>
                <a:gd name="T20" fmla="*/ 0 w 155"/>
                <a:gd name="T21" fmla="*/ 167 h 167"/>
                <a:gd name="T22" fmla="*/ 16 w 155"/>
                <a:gd name="T23" fmla="*/ 167 h 167"/>
                <a:gd name="T24" fmla="*/ 28 w 155"/>
                <a:gd name="T25" fmla="*/ 117 h 167"/>
                <a:gd name="T26" fmla="*/ 59 w 155"/>
                <a:gd name="T27" fmla="*/ 118 h 167"/>
                <a:gd name="T28" fmla="*/ 92 w 155"/>
                <a:gd name="T29" fmla="*/ 116 h 167"/>
                <a:gd name="T30" fmla="*/ 98 w 155"/>
                <a:gd name="T31" fmla="*/ 167 h 167"/>
                <a:gd name="T32" fmla="*/ 114 w 155"/>
                <a:gd name="T33" fmla="*/ 167 h 167"/>
                <a:gd name="T34" fmla="*/ 131 w 155"/>
                <a:gd name="T35" fmla="*/ 53 h 167"/>
                <a:gd name="T36" fmla="*/ 147 w 155"/>
                <a:gd name="T37" fmla="*/ 56 h 167"/>
                <a:gd name="T38" fmla="*/ 155 w 155"/>
                <a:gd name="T39" fmla="*/ 46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5" h="167">
                  <a:moveTo>
                    <a:pt x="155" y="46"/>
                  </a:moveTo>
                  <a:cubicBezTo>
                    <a:pt x="139" y="16"/>
                    <a:pt x="139" y="16"/>
                    <a:pt x="139" y="16"/>
                  </a:cubicBezTo>
                  <a:cubicBezTo>
                    <a:pt x="139" y="0"/>
                    <a:pt x="139" y="0"/>
                    <a:pt x="139" y="0"/>
                  </a:cubicBezTo>
                  <a:cubicBezTo>
                    <a:pt x="125" y="8"/>
                    <a:pt x="125" y="8"/>
                    <a:pt x="125" y="8"/>
                  </a:cubicBezTo>
                  <a:cubicBezTo>
                    <a:pt x="122" y="8"/>
                    <a:pt x="119" y="8"/>
                    <a:pt x="116" y="8"/>
                  </a:cubicBezTo>
                  <a:cubicBezTo>
                    <a:pt x="98" y="8"/>
                    <a:pt x="82" y="18"/>
                    <a:pt x="73" y="33"/>
                  </a:cubicBezTo>
                  <a:cubicBezTo>
                    <a:pt x="73" y="33"/>
                    <a:pt x="73" y="33"/>
                    <a:pt x="73" y="33"/>
                  </a:cubicBezTo>
                  <a:cubicBezTo>
                    <a:pt x="65" y="49"/>
                    <a:pt x="65" y="49"/>
                    <a:pt x="65" y="49"/>
                  </a:cubicBezTo>
                  <a:cubicBezTo>
                    <a:pt x="26" y="51"/>
                    <a:pt x="26" y="51"/>
                    <a:pt x="26" y="51"/>
                  </a:cubicBezTo>
                  <a:cubicBezTo>
                    <a:pt x="12" y="51"/>
                    <a:pt x="0" y="63"/>
                    <a:pt x="0" y="77"/>
                  </a:cubicBezTo>
                  <a:cubicBezTo>
                    <a:pt x="0" y="167"/>
                    <a:pt x="0" y="167"/>
                    <a:pt x="0" y="167"/>
                  </a:cubicBezTo>
                  <a:cubicBezTo>
                    <a:pt x="16" y="167"/>
                    <a:pt x="16" y="167"/>
                    <a:pt x="16" y="167"/>
                  </a:cubicBezTo>
                  <a:cubicBezTo>
                    <a:pt x="16" y="134"/>
                    <a:pt x="28" y="117"/>
                    <a:pt x="28" y="117"/>
                  </a:cubicBezTo>
                  <a:cubicBezTo>
                    <a:pt x="38" y="118"/>
                    <a:pt x="48" y="118"/>
                    <a:pt x="59" y="118"/>
                  </a:cubicBezTo>
                  <a:cubicBezTo>
                    <a:pt x="70" y="118"/>
                    <a:pt x="81" y="118"/>
                    <a:pt x="92" y="116"/>
                  </a:cubicBezTo>
                  <a:cubicBezTo>
                    <a:pt x="98" y="167"/>
                    <a:pt x="98" y="167"/>
                    <a:pt x="98" y="167"/>
                  </a:cubicBezTo>
                  <a:cubicBezTo>
                    <a:pt x="114" y="167"/>
                    <a:pt x="114" y="167"/>
                    <a:pt x="114" y="167"/>
                  </a:cubicBezTo>
                  <a:cubicBezTo>
                    <a:pt x="114" y="80"/>
                    <a:pt x="131" y="53"/>
                    <a:pt x="131" y="53"/>
                  </a:cubicBezTo>
                  <a:cubicBezTo>
                    <a:pt x="147" y="56"/>
                    <a:pt x="147" y="56"/>
                    <a:pt x="147" y="56"/>
                  </a:cubicBezTo>
                  <a:cubicBezTo>
                    <a:pt x="150" y="54"/>
                    <a:pt x="153" y="50"/>
                    <a:pt x="155" y="4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17" name="Freeform 18"/>
            <p:cNvSpPr>
              <a:spLocks noEditPoints="1"/>
            </p:cNvSpPr>
            <p:nvPr/>
          </p:nvSpPr>
          <p:spPr bwMode="auto">
            <a:xfrm>
              <a:off x="-2022788" y="3689350"/>
              <a:ext cx="139700" cy="168275"/>
            </a:xfrm>
            <a:custGeom>
              <a:avLst/>
              <a:gdLst>
                <a:gd name="T0" fmla="*/ 12 w 37"/>
                <a:gd name="T1" fmla="*/ 27 h 44"/>
                <a:gd name="T2" fmla="*/ 12 w 37"/>
                <a:gd name="T3" fmla="*/ 27 h 44"/>
                <a:gd name="T4" fmla="*/ 23 w 37"/>
                <a:gd name="T5" fmla="*/ 44 h 44"/>
                <a:gd name="T6" fmla="*/ 37 w 37"/>
                <a:gd name="T7" fmla="*/ 44 h 44"/>
                <a:gd name="T8" fmla="*/ 23 w 37"/>
                <a:gd name="T9" fmla="*/ 26 h 44"/>
                <a:gd name="T10" fmla="*/ 33 w 37"/>
                <a:gd name="T11" fmla="*/ 14 h 44"/>
                <a:gd name="T12" fmla="*/ 18 w 37"/>
                <a:gd name="T13" fmla="*/ 0 h 44"/>
                <a:gd name="T14" fmla="*/ 0 w 37"/>
                <a:gd name="T15" fmla="*/ 0 h 44"/>
                <a:gd name="T16" fmla="*/ 0 w 37"/>
                <a:gd name="T17" fmla="*/ 44 h 44"/>
                <a:gd name="T18" fmla="*/ 12 w 37"/>
                <a:gd name="T19" fmla="*/ 44 h 44"/>
                <a:gd name="T20" fmla="*/ 12 w 37"/>
                <a:gd name="T21" fmla="*/ 27 h 44"/>
                <a:gd name="T22" fmla="*/ 12 w 37"/>
                <a:gd name="T23" fmla="*/ 9 h 44"/>
                <a:gd name="T24" fmla="*/ 13 w 37"/>
                <a:gd name="T25" fmla="*/ 9 h 44"/>
                <a:gd name="T26" fmla="*/ 21 w 37"/>
                <a:gd name="T27" fmla="*/ 14 h 44"/>
                <a:gd name="T28" fmla="*/ 13 w 37"/>
                <a:gd name="T29" fmla="*/ 20 h 44"/>
                <a:gd name="T30" fmla="*/ 12 w 37"/>
                <a:gd name="T31" fmla="*/ 20 h 44"/>
                <a:gd name="T32" fmla="*/ 12 w 37"/>
                <a:gd name="T33" fmla="*/ 9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4">
                  <a:moveTo>
                    <a:pt x="12" y="27"/>
                  </a:moveTo>
                  <a:cubicBezTo>
                    <a:pt x="12" y="27"/>
                    <a:pt x="12" y="27"/>
                    <a:pt x="12" y="27"/>
                  </a:cubicBezTo>
                  <a:cubicBezTo>
                    <a:pt x="23" y="44"/>
                    <a:pt x="23" y="44"/>
                    <a:pt x="23" y="44"/>
                  </a:cubicBezTo>
                  <a:cubicBezTo>
                    <a:pt x="37" y="44"/>
                    <a:pt x="37" y="44"/>
                    <a:pt x="37" y="44"/>
                  </a:cubicBezTo>
                  <a:cubicBezTo>
                    <a:pt x="23" y="26"/>
                    <a:pt x="23" y="26"/>
                    <a:pt x="23" y="26"/>
                  </a:cubicBezTo>
                  <a:cubicBezTo>
                    <a:pt x="30" y="25"/>
                    <a:pt x="33" y="20"/>
                    <a:pt x="33" y="14"/>
                  </a:cubicBezTo>
                  <a:cubicBezTo>
                    <a:pt x="33" y="4"/>
                    <a:pt x="27" y="0"/>
                    <a:pt x="18" y="0"/>
                  </a:cubicBezTo>
                  <a:cubicBezTo>
                    <a:pt x="0" y="0"/>
                    <a:pt x="0" y="0"/>
                    <a:pt x="0" y="0"/>
                  </a:cubicBezTo>
                  <a:cubicBezTo>
                    <a:pt x="0" y="44"/>
                    <a:pt x="0" y="44"/>
                    <a:pt x="0" y="44"/>
                  </a:cubicBezTo>
                  <a:cubicBezTo>
                    <a:pt x="12" y="44"/>
                    <a:pt x="12" y="44"/>
                    <a:pt x="12" y="44"/>
                  </a:cubicBezTo>
                  <a:lnTo>
                    <a:pt x="12" y="27"/>
                  </a:lnTo>
                  <a:close/>
                  <a:moveTo>
                    <a:pt x="12" y="9"/>
                  </a:moveTo>
                  <a:cubicBezTo>
                    <a:pt x="13" y="9"/>
                    <a:pt x="13" y="9"/>
                    <a:pt x="13" y="9"/>
                  </a:cubicBezTo>
                  <a:cubicBezTo>
                    <a:pt x="17" y="9"/>
                    <a:pt x="21" y="10"/>
                    <a:pt x="21" y="14"/>
                  </a:cubicBezTo>
                  <a:cubicBezTo>
                    <a:pt x="21" y="19"/>
                    <a:pt x="17" y="20"/>
                    <a:pt x="13" y="20"/>
                  </a:cubicBezTo>
                  <a:cubicBezTo>
                    <a:pt x="12" y="20"/>
                    <a:pt x="12" y="20"/>
                    <a:pt x="12" y="20"/>
                  </a:cubicBezTo>
                  <a:lnTo>
                    <a:pt x="12" y="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sv-SE"/>
            </a:p>
          </p:txBody>
        </p:sp>
      </p:grpSp>
    </p:spTree>
    <p:extLst>
      <p:ext uri="{BB962C8B-B14F-4D97-AF65-F5344CB8AC3E}">
        <p14:creationId xmlns:p14="http://schemas.microsoft.com/office/powerpoint/2010/main" val="335992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bilder">
    <p:spTree>
      <p:nvGrpSpPr>
        <p:cNvPr id="1" name=""/>
        <p:cNvGrpSpPr/>
        <p:nvPr/>
      </p:nvGrpSpPr>
      <p:grpSpPr>
        <a:xfrm>
          <a:off x="0" y="0"/>
          <a:ext cx="0" cy="0"/>
          <a:chOff x="0" y="0"/>
          <a:chExt cx="0" cy="0"/>
        </a:xfrm>
      </p:grpSpPr>
      <p:sp>
        <p:nvSpPr>
          <p:cNvPr id="8" name="Platshållare för bild" title="Beskrivning för bild 1"/>
          <p:cNvSpPr>
            <a:spLocks noGrp="1"/>
          </p:cNvSpPr>
          <p:nvPr>
            <p:ph type="pic" sz="quarter" idx="10"/>
          </p:nvPr>
        </p:nvSpPr>
        <p:spPr>
          <a:xfrm>
            <a:off x="0" y="0"/>
            <a:ext cx="6096000" cy="6858000"/>
          </a:xfrm>
        </p:spPr>
        <p:txBody>
          <a:bodyPr/>
          <a:lstStyle/>
          <a:p>
            <a:r>
              <a:rPr lang="sv-SE"/>
              <a:t>Klicka på ikonen för att lägga till en bild</a:t>
            </a:r>
          </a:p>
        </p:txBody>
      </p:sp>
      <p:sp>
        <p:nvSpPr>
          <p:cNvPr id="32" name="Platshållare för bild" title="Beskrivning för bild 2"/>
          <p:cNvSpPr>
            <a:spLocks noGrp="1"/>
          </p:cNvSpPr>
          <p:nvPr>
            <p:ph type="pic" sz="quarter" idx="14"/>
          </p:nvPr>
        </p:nvSpPr>
        <p:spPr>
          <a:xfrm>
            <a:off x="6096000" y="0"/>
            <a:ext cx="6096000" cy="6858000"/>
          </a:xfrm>
        </p:spPr>
        <p:txBody>
          <a:bodyPr/>
          <a:lstStyle/>
          <a:p>
            <a:r>
              <a:rPr lang="sv-SE"/>
              <a:t>Klicka på ikonen för att lägga till en bild</a:t>
            </a:r>
          </a:p>
        </p:txBody>
      </p:sp>
    </p:spTree>
    <p:extLst>
      <p:ext uri="{BB962C8B-B14F-4D97-AF65-F5344CB8AC3E}">
        <p14:creationId xmlns:p14="http://schemas.microsoft.com/office/powerpoint/2010/main" val="340021484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ollage">
    <p:spTree>
      <p:nvGrpSpPr>
        <p:cNvPr id="1" name=""/>
        <p:cNvGrpSpPr/>
        <p:nvPr/>
      </p:nvGrpSpPr>
      <p:grpSpPr>
        <a:xfrm>
          <a:off x="0" y="0"/>
          <a:ext cx="0" cy="0"/>
          <a:chOff x="0" y="0"/>
          <a:chExt cx="0" cy="0"/>
        </a:xfrm>
      </p:grpSpPr>
      <p:sp>
        <p:nvSpPr>
          <p:cNvPr id="8" name="Platshållare för bild" title="Beskrivning för bild 1"/>
          <p:cNvSpPr>
            <a:spLocks noGrp="1"/>
          </p:cNvSpPr>
          <p:nvPr>
            <p:ph type="pic" sz="quarter" idx="10"/>
          </p:nvPr>
        </p:nvSpPr>
        <p:spPr>
          <a:xfrm>
            <a:off x="0" y="0"/>
            <a:ext cx="4064400" cy="3429000"/>
          </a:xfrm>
        </p:spPr>
        <p:txBody>
          <a:bodyPr/>
          <a:lstStyle/>
          <a:p>
            <a:r>
              <a:rPr lang="sv-SE"/>
              <a:t>Klicka på ikonen för att lägga till en bild</a:t>
            </a:r>
          </a:p>
        </p:txBody>
      </p:sp>
      <p:sp>
        <p:nvSpPr>
          <p:cNvPr id="28" name="Platshållare för bild" title="Beskrivning för bild 2"/>
          <p:cNvSpPr>
            <a:spLocks noGrp="1"/>
          </p:cNvSpPr>
          <p:nvPr>
            <p:ph type="pic" sz="quarter" idx="12"/>
          </p:nvPr>
        </p:nvSpPr>
        <p:spPr>
          <a:xfrm>
            <a:off x="4072270" y="0"/>
            <a:ext cx="4040372" cy="3429000"/>
          </a:xfrm>
        </p:spPr>
        <p:txBody>
          <a:bodyPr/>
          <a:lstStyle/>
          <a:p>
            <a:r>
              <a:rPr lang="sv-SE"/>
              <a:t>Klicka på ikonen för att lägga till en bild</a:t>
            </a:r>
          </a:p>
        </p:txBody>
      </p:sp>
      <p:sp>
        <p:nvSpPr>
          <p:cNvPr id="32" name="Platshållare för bild" title="Beskrivning för bild 3"/>
          <p:cNvSpPr>
            <a:spLocks noGrp="1"/>
          </p:cNvSpPr>
          <p:nvPr>
            <p:ph type="pic" sz="quarter" idx="14"/>
          </p:nvPr>
        </p:nvSpPr>
        <p:spPr>
          <a:xfrm>
            <a:off x="8127600" y="0"/>
            <a:ext cx="4064400" cy="3429000"/>
          </a:xfrm>
        </p:spPr>
        <p:txBody>
          <a:bodyPr/>
          <a:lstStyle/>
          <a:p>
            <a:r>
              <a:rPr lang="sv-SE"/>
              <a:t>Klicka på ikonen för att lägga till en bild</a:t>
            </a:r>
          </a:p>
        </p:txBody>
      </p:sp>
      <p:sp>
        <p:nvSpPr>
          <p:cNvPr id="27" name="Platshållare för bild" title="Beskrivning för bild 4"/>
          <p:cNvSpPr>
            <a:spLocks noGrp="1"/>
          </p:cNvSpPr>
          <p:nvPr>
            <p:ph type="pic" sz="quarter" idx="11"/>
          </p:nvPr>
        </p:nvSpPr>
        <p:spPr>
          <a:xfrm>
            <a:off x="0" y="3429000"/>
            <a:ext cx="4064400" cy="3429000"/>
          </a:xfrm>
        </p:spPr>
        <p:txBody>
          <a:bodyPr/>
          <a:lstStyle/>
          <a:p>
            <a:r>
              <a:rPr lang="sv-SE"/>
              <a:t>Klicka på ikonen för att lägga till en bild</a:t>
            </a:r>
          </a:p>
        </p:txBody>
      </p:sp>
      <p:sp>
        <p:nvSpPr>
          <p:cNvPr id="11" name="Platshållare för text"/>
          <p:cNvSpPr>
            <a:spLocks noGrp="1"/>
          </p:cNvSpPr>
          <p:nvPr>
            <p:ph type="body" sz="quarter" idx="15"/>
          </p:nvPr>
        </p:nvSpPr>
        <p:spPr>
          <a:xfrm>
            <a:off x="4076400" y="3429000"/>
            <a:ext cx="4039200" cy="3429000"/>
          </a:xfrm>
          <a:solidFill>
            <a:schemeClr val="accent2">
              <a:lumMod val="75000"/>
            </a:schemeClr>
          </a:solidFill>
        </p:spPr>
        <p:txBody>
          <a:bodyPr lIns="180000" tIns="180000" rIns="180000" bIns="180000" anchor="ctr">
            <a:normAutofit/>
          </a:bodyPr>
          <a:lstStyle>
            <a:lvl1pPr marL="0" indent="0" algn="ctr">
              <a:buNone/>
              <a:defRPr sz="2800" b="1">
                <a:solidFill>
                  <a:schemeClr val="bg1"/>
                </a:solidFill>
              </a:defRPr>
            </a:lvl1pPr>
            <a:lvl2pPr marL="457200" indent="0">
              <a:buNone/>
              <a:defRPr sz="2800" b="1">
                <a:solidFill>
                  <a:schemeClr val="bg1"/>
                </a:solidFill>
              </a:defRPr>
            </a:lvl2pPr>
            <a:lvl3pPr marL="914400" indent="0">
              <a:buNone/>
              <a:defRPr sz="2800" b="1">
                <a:solidFill>
                  <a:schemeClr val="bg1"/>
                </a:solidFill>
              </a:defRPr>
            </a:lvl3pPr>
            <a:lvl4pPr marL="1371600" indent="0">
              <a:buNone/>
              <a:defRPr sz="2800" b="1">
                <a:solidFill>
                  <a:schemeClr val="bg1"/>
                </a:solidFill>
              </a:defRPr>
            </a:lvl4pPr>
            <a:lvl5pPr marL="1828800" indent="0">
              <a:buNone/>
              <a:defRPr sz="2800" b="1">
                <a:solidFill>
                  <a:schemeClr val="bg1"/>
                </a:solidFill>
              </a:defRPr>
            </a:lvl5pPr>
          </a:lstStyle>
          <a:p>
            <a:pPr lvl="0"/>
            <a:r>
              <a:rPr lang="sv-SE"/>
              <a:t>Redigera format för bakgrundstext</a:t>
            </a:r>
          </a:p>
        </p:txBody>
      </p:sp>
      <p:sp>
        <p:nvSpPr>
          <p:cNvPr id="31" name="Platshållare för bild" title="Beskrivning för bild 5"/>
          <p:cNvSpPr>
            <a:spLocks noGrp="1"/>
          </p:cNvSpPr>
          <p:nvPr>
            <p:ph type="pic" sz="quarter" idx="13"/>
          </p:nvPr>
        </p:nvSpPr>
        <p:spPr>
          <a:xfrm>
            <a:off x="8127600" y="3429000"/>
            <a:ext cx="4064400" cy="3429000"/>
          </a:xfrm>
        </p:spPr>
        <p:txBody>
          <a:bodyPr/>
          <a:lstStyle/>
          <a:p>
            <a:r>
              <a:rPr lang="sv-SE"/>
              <a:t>Klicka på ikonen för att lägga till en bild</a:t>
            </a:r>
          </a:p>
        </p:txBody>
      </p:sp>
    </p:spTree>
    <p:extLst>
      <p:ext uri="{BB962C8B-B14F-4D97-AF65-F5344CB8AC3E}">
        <p14:creationId xmlns:p14="http://schemas.microsoft.com/office/powerpoint/2010/main" val="34973737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utbild">
    <p:bg>
      <p:bgPr>
        <a:solidFill>
          <a:schemeClr val="accent2">
            <a:lumMod val="75000"/>
          </a:schemeClr>
        </a:solidFill>
        <a:effectLst/>
      </p:bgPr>
    </p:bg>
    <p:spTree>
      <p:nvGrpSpPr>
        <p:cNvPr id="1" name=""/>
        <p:cNvGrpSpPr/>
        <p:nvPr/>
      </p:nvGrpSpPr>
      <p:grpSpPr>
        <a:xfrm>
          <a:off x="0" y="0"/>
          <a:ext cx="0" cy="0"/>
          <a:chOff x="0" y="0"/>
          <a:chExt cx="0" cy="0"/>
        </a:xfrm>
      </p:grpSpPr>
      <p:sp>
        <p:nvSpPr>
          <p:cNvPr id="17" name="Rubrik" title="Textblock med avslutande text"/>
          <p:cNvSpPr>
            <a:spLocks noGrp="1"/>
          </p:cNvSpPr>
          <p:nvPr>
            <p:ph type="ctrTitle" hasCustomPrompt="1"/>
          </p:nvPr>
        </p:nvSpPr>
        <p:spPr>
          <a:xfrm>
            <a:off x="695325" y="2032426"/>
            <a:ext cx="10801349" cy="2306637"/>
          </a:xfrm>
          <a:ln w="50800">
            <a:noFill/>
          </a:ln>
        </p:spPr>
        <p:txBody>
          <a:bodyPr lIns="0" tIns="0" rIns="0" bIns="0" anchor="ctr"/>
          <a:lstStyle>
            <a:lvl1pPr algn="ctr">
              <a:defRPr sz="6000" b="1" spc="-150">
                <a:solidFill>
                  <a:schemeClr val="bg1"/>
                </a:solidFill>
              </a:defRPr>
            </a:lvl1pPr>
          </a:lstStyle>
          <a:p>
            <a:r>
              <a:rPr lang="sv-SE"/>
              <a:t>Avslutande text</a:t>
            </a:r>
          </a:p>
        </p:txBody>
      </p:sp>
      <p:pic>
        <p:nvPicPr>
          <p:cNvPr id="18" name="Bildobjekt 17"/>
          <p:cNvPicPr>
            <a:picLocks noChangeAspect="1"/>
          </p:cNvPicPr>
          <p:nvPr userDrawn="1"/>
        </p:nvPicPr>
        <p:blipFill rotWithShape="1">
          <a:blip r:embed="rId2">
            <a:extLst>
              <a:ext uri="{28A0092B-C50C-407E-A947-70E740481C1C}">
                <a14:useLocalDpi xmlns:a14="http://schemas.microsoft.com/office/drawing/2010/main" val="0"/>
              </a:ext>
            </a:extLst>
          </a:blip>
          <a:srcRect r="55185" b="40563"/>
          <a:stretch/>
        </p:blipFill>
        <p:spPr>
          <a:xfrm>
            <a:off x="8730375" y="293218"/>
            <a:ext cx="3497067" cy="6564782"/>
          </a:xfrm>
          <a:prstGeom prst="rect">
            <a:avLst/>
          </a:prstGeom>
        </p:spPr>
      </p:pic>
    </p:spTree>
    <p:extLst>
      <p:ext uri="{BB962C8B-B14F-4D97-AF65-F5344CB8AC3E}">
        <p14:creationId xmlns:p14="http://schemas.microsoft.com/office/powerpoint/2010/main" val="2990531579"/>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bakgrundsbild">
    <p:bg>
      <p:bgPr>
        <a:solidFill>
          <a:schemeClr val="accent2">
            <a:lumMod val="75000"/>
          </a:schemeClr>
        </a:solidFill>
        <a:effectLst/>
      </p:bgPr>
    </p:bg>
    <p:spTree>
      <p:nvGrpSpPr>
        <p:cNvPr id="1" name=""/>
        <p:cNvGrpSpPr/>
        <p:nvPr/>
      </p:nvGrpSpPr>
      <p:grpSpPr>
        <a:xfrm>
          <a:off x="0" y="0"/>
          <a:ext cx="0" cy="0"/>
          <a:chOff x="0" y="0"/>
          <a:chExt cx="0" cy="0"/>
        </a:xfrm>
      </p:grpSpPr>
      <p:sp>
        <p:nvSpPr>
          <p:cNvPr id="2" name="Rubrik"/>
          <p:cNvSpPr>
            <a:spLocks noGrp="1"/>
          </p:cNvSpPr>
          <p:nvPr>
            <p:ph type="ctrTitle"/>
          </p:nvPr>
        </p:nvSpPr>
        <p:spPr>
          <a:xfrm>
            <a:off x="1524000" y="995363"/>
            <a:ext cx="9144000" cy="2306637"/>
          </a:xfrm>
          <a:ln w="50800">
            <a:noFill/>
          </a:ln>
        </p:spPr>
        <p:txBody>
          <a:bodyPr lIns="0" tIns="0" rIns="0" bIns="0" anchor="b">
            <a:noAutofit/>
          </a:bodyPr>
          <a:lstStyle>
            <a:lvl1pPr algn="ctr">
              <a:defRPr sz="6000" b="1" spc="-150">
                <a:solidFill>
                  <a:schemeClr val="bg1"/>
                </a:solidFill>
              </a:defRPr>
            </a:lvl1pPr>
          </a:lstStyle>
          <a:p>
            <a:r>
              <a:rPr lang="sv-SE"/>
              <a:t>Klicka här för att ändra format</a:t>
            </a:r>
          </a:p>
        </p:txBody>
      </p:sp>
      <p:sp>
        <p:nvSpPr>
          <p:cNvPr id="3" name="Underrubrik"/>
          <p:cNvSpPr>
            <a:spLocks noGrp="1"/>
          </p:cNvSpPr>
          <p:nvPr>
            <p:ph type="subTitle" idx="1"/>
          </p:nvPr>
        </p:nvSpPr>
        <p:spPr>
          <a:xfrm>
            <a:off x="1524000" y="3556000"/>
            <a:ext cx="9144000" cy="1622919"/>
          </a:xfrm>
          <a:prstGeom prst="rect">
            <a:avLst/>
          </a:prstGeom>
          <a:ln w="50800" cap="rnd" cmpd="sng">
            <a:noFill/>
          </a:ln>
        </p:spPr>
        <p:txBody>
          <a:bodyPr lIns="0" tIns="0" rIns="0" bIns="0">
            <a:noAutofit/>
          </a:bodyPr>
          <a:lstStyle>
            <a:lvl1pPr marL="0" indent="0" algn="ctr">
              <a:buNone/>
              <a:defRPr sz="32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5" name="Platshållare för bild" title="Bakgrundsbild"/>
          <p:cNvSpPr>
            <a:spLocks noGrp="1"/>
          </p:cNvSpPr>
          <p:nvPr>
            <p:ph type="pic" sz="quarter" idx="10"/>
          </p:nvPr>
        </p:nvSpPr>
        <p:spPr>
          <a:xfrm>
            <a:off x="0" y="0"/>
            <a:ext cx="12192000" cy="6858000"/>
          </a:xfrm>
        </p:spPr>
        <p:txBody>
          <a:bodyPr/>
          <a:lstStyle/>
          <a:p>
            <a:r>
              <a:rPr lang="sv-SE"/>
              <a:t>Klicka på ikonen för att lägga till en bild</a:t>
            </a:r>
          </a:p>
        </p:txBody>
      </p:sp>
    </p:spTree>
    <p:extLst>
      <p:ext uri="{BB962C8B-B14F-4D97-AF65-F5344CB8AC3E}">
        <p14:creationId xmlns:p14="http://schemas.microsoft.com/office/powerpoint/2010/main" val="3736788057"/>
      </p:ext>
    </p:extLst>
  </p:cSld>
  <p:clrMapOvr>
    <a:masterClrMapping/>
  </p:clrMapOvr>
  <p:extLst>
    <p:ext uri="{DCECCB84-F9BA-43D5-87BE-67443E8EF086}">
      <p15:sldGuideLst xmlns:p15="http://schemas.microsoft.com/office/powerpoint/2012/main">
        <p15:guide id="1" orient="horz" pos="216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vsnittsrubrik">
    <p:bg>
      <p:bgPr>
        <a:solidFill>
          <a:schemeClr val="accent2">
            <a:lumMod val="20000"/>
            <a:lumOff val="80000"/>
            <a:alpha val="70000"/>
          </a:schemeClr>
        </a:solidFill>
        <a:effectLst/>
      </p:bgPr>
    </p:bg>
    <p:spTree>
      <p:nvGrpSpPr>
        <p:cNvPr id="1" name=""/>
        <p:cNvGrpSpPr/>
        <p:nvPr/>
      </p:nvGrpSpPr>
      <p:grpSpPr>
        <a:xfrm>
          <a:off x="0" y="0"/>
          <a:ext cx="0" cy="0"/>
          <a:chOff x="0" y="0"/>
          <a:chExt cx="0" cy="0"/>
        </a:xfrm>
      </p:grpSpPr>
      <p:sp>
        <p:nvSpPr>
          <p:cNvPr id="2" name="Rubrik"/>
          <p:cNvSpPr>
            <a:spLocks noGrp="1"/>
          </p:cNvSpPr>
          <p:nvPr>
            <p:ph type="title"/>
          </p:nvPr>
        </p:nvSpPr>
        <p:spPr>
          <a:xfrm>
            <a:off x="695324" y="728664"/>
            <a:ext cx="6480000" cy="755650"/>
          </a:xfrm>
        </p:spPr>
        <p:txBody>
          <a:bodyPr lIns="0" tIns="0" rIns="0" bIns="0" anchor="t">
            <a:noAutofit/>
          </a:bodyPr>
          <a:lstStyle>
            <a:lvl1pPr>
              <a:defRPr sz="3200"/>
            </a:lvl1pPr>
          </a:lstStyle>
          <a:p>
            <a:r>
              <a:rPr lang="sv-SE"/>
              <a:t>Klicka här för att ändra format</a:t>
            </a:r>
          </a:p>
        </p:txBody>
      </p:sp>
      <p:sp>
        <p:nvSpPr>
          <p:cNvPr id="3" name="Platshållare för underrubrik"/>
          <p:cNvSpPr>
            <a:spLocks noGrp="1"/>
          </p:cNvSpPr>
          <p:nvPr>
            <p:ph type="body" idx="1" hasCustomPrompt="1"/>
          </p:nvPr>
        </p:nvSpPr>
        <p:spPr>
          <a:xfrm>
            <a:off x="695324" y="2076337"/>
            <a:ext cx="6480000" cy="424989"/>
          </a:xfrm>
          <a:prstGeom prst="rect">
            <a:avLst/>
          </a:prstGeom>
        </p:spPr>
        <p:txBody>
          <a:bodyPr lIns="0" tIns="0" rIns="0" bIns="0">
            <a:noAutofit/>
          </a:bodyPr>
          <a:lstStyle>
            <a:lvl1pPr marL="0" indent="0">
              <a:buNone/>
              <a:defRPr sz="24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Innehåll</a:t>
            </a:r>
          </a:p>
        </p:txBody>
      </p:sp>
      <p:sp>
        <p:nvSpPr>
          <p:cNvPr id="30" name="Platshållare för text"/>
          <p:cNvSpPr>
            <a:spLocks noGrp="1"/>
          </p:cNvSpPr>
          <p:nvPr>
            <p:ph type="body" sz="quarter" idx="15" hasCustomPrompt="1"/>
          </p:nvPr>
        </p:nvSpPr>
        <p:spPr>
          <a:xfrm>
            <a:off x="695324" y="2578058"/>
            <a:ext cx="6480000" cy="3730667"/>
          </a:xfrm>
        </p:spPr>
        <p:txBody>
          <a:bodyPr lIns="0" tIns="0" rIns="0" bIns="0">
            <a:noAutofit/>
          </a:bodyPr>
          <a:lstStyle>
            <a:lvl1pPr marL="342900" indent="-342900">
              <a:buClr>
                <a:schemeClr val="accent2">
                  <a:lumMod val="75000"/>
                </a:schemeClr>
              </a:buClr>
              <a:buSzPct val="130000"/>
              <a:buFont typeface="Arial Black" panose="020B0A04020102020204" pitchFamily="34" charset="0"/>
              <a:buChar char="›"/>
              <a:defRPr sz="2000" baseline="0"/>
            </a:lvl1pPr>
          </a:lstStyle>
          <a:p>
            <a:pPr lvl="0"/>
            <a:r>
              <a:rPr lang="sv-SE"/>
              <a:t>Innehåll</a:t>
            </a:r>
          </a:p>
          <a:p>
            <a:pPr lvl="0"/>
            <a:r>
              <a:rPr lang="sv-SE"/>
              <a:t>För</a:t>
            </a:r>
          </a:p>
          <a:p>
            <a:pPr lvl="0"/>
            <a:r>
              <a:rPr lang="sv-SE"/>
              <a:t>avsnittet</a:t>
            </a:r>
          </a:p>
        </p:txBody>
      </p:sp>
      <p:sp>
        <p:nvSpPr>
          <p:cNvPr id="23" name="Platshållare för bild" title="Fotobeskrivning"/>
          <p:cNvSpPr>
            <a:spLocks noGrp="1"/>
          </p:cNvSpPr>
          <p:nvPr>
            <p:ph type="pic" sz="quarter" idx="13"/>
          </p:nvPr>
        </p:nvSpPr>
        <p:spPr>
          <a:xfrm>
            <a:off x="7535862" y="0"/>
            <a:ext cx="4656137" cy="6858000"/>
          </a:xfrm>
        </p:spPr>
        <p:txBody>
          <a:bodyPr lIns="0" tIns="0" rIns="0" bIns="0"/>
          <a:lstStyle/>
          <a:p>
            <a:r>
              <a:rPr lang="sv-SE"/>
              <a:t>Klicka på ikonen för att lägga till en bild</a:t>
            </a:r>
          </a:p>
        </p:txBody>
      </p:sp>
      <p:sp>
        <p:nvSpPr>
          <p:cNvPr id="21" name="Sidnummer"/>
          <p:cNvSpPr txBox="1"/>
          <p:nvPr userDrawn="1"/>
        </p:nvSpPr>
        <p:spPr>
          <a:xfrm>
            <a:off x="11496675" y="6434688"/>
            <a:ext cx="695325" cy="250695"/>
          </a:xfrm>
          <a:prstGeom prst="rect">
            <a:avLst/>
          </a:prstGeom>
          <a:noFill/>
        </p:spPr>
        <p:txBody>
          <a:bodyPr wrap="square" lIns="0" tIns="0" rIns="0" bIns="0" rtlCol="0" anchor="ctr" anchorCtr="0">
            <a:noAutofit/>
          </a:bodyPr>
          <a:lstStyle/>
          <a:p>
            <a:pPr algn="ctr"/>
            <a:fld id="{AD9149A3-2741-43AA-8DF0-D3D0AF0ABFD1}" type="slidenum">
              <a:rPr lang="sv-SE" sz="1050" b="1" smtClean="0">
                <a:solidFill>
                  <a:schemeClr val="tx1">
                    <a:alpha val="60000"/>
                  </a:schemeClr>
                </a:solidFill>
              </a:rPr>
              <a:pPr algn="ctr"/>
              <a:t>‹#›</a:t>
            </a:fld>
            <a:endParaRPr lang="sv-SE" sz="1050" b="1">
              <a:solidFill>
                <a:schemeClr val="tx1">
                  <a:alpha val="60000"/>
                </a:schemeClr>
              </a:solidFill>
            </a:endParaRPr>
          </a:p>
        </p:txBody>
      </p:sp>
    </p:spTree>
    <p:extLst>
      <p:ext uri="{BB962C8B-B14F-4D97-AF65-F5344CB8AC3E}">
        <p14:creationId xmlns:p14="http://schemas.microsoft.com/office/powerpoint/2010/main" val="1138843828"/>
      </p:ext>
    </p:extLst>
  </p:cSld>
  <p:clrMapOvr>
    <a:masterClrMapping/>
  </p:clrMapOvr>
  <p:hf hdr="0"/>
  <p:extLst>
    <p:ext uri="{DCECCB84-F9BA-43D5-87BE-67443E8EF086}">
      <p15:sldGuideLst xmlns:p15="http://schemas.microsoft.com/office/powerpoint/2012/main">
        <p15:guide id="5" pos="4747" userDrawn="1">
          <p15:clr>
            <a:srgbClr val="FBAE40"/>
          </p15:clr>
        </p15:guide>
        <p15:guide id="6" orient="horz" pos="93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ild till höger">
    <p:spTree>
      <p:nvGrpSpPr>
        <p:cNvPr id="1" name=""/>
        <p:cNvGrpSpPr/>
        <p:nvPr/>
      </p:nvGrpSpPr>
      <p:grpSpPr>
        <a:xfrm>
          <a:off x="0" y="0"/>
          <a:ext cx="0" cy="0"/>
          <a:chOff x="0" y="0"/>
          <a:chExt cx="0" cy="0"/>
        </a:xfrm>
      </p:grpSpPr>
      <p:sp>
        <p:nvSpPr>
          <p:cNvPr id="8" name="Rubrik"/>
          <p:cNvSpPr>
            <a:spLocks noGrp="1"/>
          </p:cNvSpPr>
          <p:nvPr>
            <p:ph type="title"/>
          </p:nvPr>
        </p:nvSpPr>
        <p:spPr>
          <a:xfrm>
            <a:off x="695325" y="728663"/>
            <a:ext cx="6480000" cy="755650"/>
          </a:xfrm>
        </p:spPr>
        <p:txBody>
          <a:bodyPr lIns="0" tIns="0" rIns="0" bIns="0" anchor="t">
            <a:normAutofit/>
          </a:bodyPr>
          <a:lstStyle>
            <a:lvl1pPr>
              <a:defRPr sz="3200"/>
            </a:lvl1pPr>
          </a:lstStyle>
          <a:p>
            <a:r>
              <a:rPr lang="sv-SE"/>
              <a:t>Klicka här för att ändra format</a:t>
            </a:r>
          </a:p>
        </p:txBody>
      </p:sp>
      <p:sp>
        <p:nvSpPr>
          <p:cNvPr id="3" name="Platshållare för innehåll"/>
          <p:cNvSpPr>
            <a:spLocks noGrp="1"/>
          </p:cNvSpPr>
          <p:nvPr>
            <p:ph sz="half" idx="1"/>
          </p:nvPr>
        </p:nvSpPr>
        <p:spPr>
          <a:xfrm>
            <a:off x="695325" y="1484312"/>
            <a:ext cx="6480000" cy="4824413"/>
          </a:xfrm>
          <a:prstGeom prst="rect">
            <a:avLst/>
          </a:prstGeom>
        </p:spPr>
        <p:txBody>
          <a:bodyPr lIns="0" tIns="0" rIns="0" bIns="0"/>
          <a:lstStyle>
            <a:lvl1pPr>
              <a:buClr>
                <a:schemeClr val="accent2">
                  <a:lumMod val="75000"/>
                </a:schemeClr>
              </a:buClr>
              <a:buSzPct val="130000"/>
              <a:defRPr sz="2400"/>
            </a:lvl1pPr>
            <a:lvl2pPr>
              <a:buClr>
                <a:schemeClr val="accent2">
                  <a:lumMod val="75000"/>
                </a:schemeClr>
              </a:buClr>
              <a:buSzPct val="130000"/>
              <a:defRPr/>
            </a:lvl2pPr>
            <a:lvl3pPr>
              <a:buClr>
                <a:schemeClr val="accent2">
                  <a:lumMod val="75000"/>
                </a:schemeClr>
              </a:buClr>
              <a:buSzPct val="130000"/>
              <a:defRPr/>
            </a:lvl3pPr>
            <a:lvl4pPr>
              <a:buClr>
                <a:schemeClr val="accent2">
                  <a:lumMod val="75000"/>
                </a:schemeClr>
              </a:buClr>
              <a:buSzPct val="130000"/>
              <a:defRPr/>
            </a:lvl4pPr>
            <a:lvl5pPr>
              <a:buClr>
                <a:schemeClr val="accent2">
                  <a:lumMod val="75000"/>
                </a:schemeClr>
              </a:buClr>
              <a:buSzPct val="13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bild" title="Fotobeskrivning"/>
          <p:cNvSpPr>
            <a:spLocks noGrp="1"/>
          </p:cNvSpPr>
          <p:nvPr>
            <p:ph type="pic" sz="quarter" idx="12"/>
          </p:nvPr>
        </p:nvSpPr>
        <p:spPr>
          <a:xfrm>
            <a:off x="7535862" y="1"/>
            <a:ext cx="4656137" cy="6858000"/>
          </a:xfrm>
        </p:spPr>
        <p:txBody>
          <a:bodyPr tIns="0" rIns="0" bIns="0"/>
          <a:lstStyle/>
          <a:p>
            <a:r>
              <a:rPr lang="sv-SE"/>
              <a:t>Klicka på ikonen för att lägga till en bild</a:t>
            </a:r>
          </a:p>
        </p:txBody>
      </p:sp>
      <p:sp>
        <p:nvSpPr>
          <p:cNvPr id="22" name="Pil"/>
          <p:cNvSpPr>
            <a:spLocks noChangeAspect="1"/>
          </p:cNvSpPr>
          <p:nvPr userDrawn="1"/>
        </p:nvSpPr>
        <p:spPr bwMode="auto">
          <a:xfrm>
            <a:off x="326192" y="306038"/>
            <a:ext cx="104033" cy="180000"/>
          </a:xfrm>
          <a:custGeom>
            <a:avLst/>
            <a:gdLst>
              <a:gd name="T0" fmla="*/ 2328 w 2328"/>
              <a:gd name="T1" fmla="*/ 1996 h 3992"/>
              <a:gd name="T2" fmla="*/ 2288 w 2328"/>
              <a:gd name="T3" fmla="*/ 2088 h 3992"/>
              <a:gd name="T4" fmla="*/ 424 w 2328"/>
              <a:gd name="T5" fmla="*/ 3952 h 3992"/>
              <a:gd name="T6" fmla="*/ 332 w 2328"/>
              <a:gd name="T7" fmla="*/ 3992 h 3992"/>
              <a:gd name="T8" fmla="*/ 240 w 2328"/>
              <a:gd name="T9" fmla="*/ 3952 h 3992"/>
              <a:gd name="T10" fmla="*/ 40 w 2328"/>
              <a:gd name="T11" fmla="*/ 3752 h 3992"/>
              <a:gd name="T12" fmla="*/ 0 w 2328"/>
              <a:gd name="T13" fmla="*/ 3660 h 3992"/>
              <a:gd name="T14" fmla="*/ 40 w 2328"/>
              <a:gd name="T15" fmla="*/ 3568 h 3992"/>
              <a:gd name="T16" fmla="*/ 1612 w 2328"/>
              <a:gd name="T17" fmla="*/ 1996 h 3992"/>
              <a:gd name="T18" fmla="*/ 40 w 2328"/>
              <a:gd name="T19" fmla="*/ 424 h 3992"/>
              <a:gd name="T20" fmla="*/ 0 w 2328"/>
              <a:gd name="T21" fmla="*/ 332 h 3992"/>
              <a:gd name="T22" fmla="*/ 40 w 2328"/>
              <a:gd name="T23" fmla="*/ 240 h 3992"/>
              <a:gd name="T24" fmla="*/ 240 w 2328"/>
              <a:gd name="T25" fmla="*/ 40 h 3992"/>
              <a:gd name="T26" fmla="*/ 332 w 2328"/>
              <a:gd name="T27" fmla="*/ 0 h 3992"/>
              <a:gd name="T28" fmla="*/ 424 w 2328"/>
              <a:gd name="T29" fmla="*/ 40 h 3992"/>
              <a:gd name="T30" fmla="*/ 2288 w 2328"/>
              <a:gd name="T31" fmla="*/ 1904 h 3992"/>
              <a:gd name="T32" fmla="*/ 2328 w 2328"/>
              <a:gd name="T33" fmla="*/ 1996 h 3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28" h="3992">
                <a:moveTo>
                  <a:pt x="2328" y="1996"/>
                </a:moveTo>
                <a:cubicBezTo>
                  <a:pt x="2328" y="2031"/>
                  <a:pt x="2315" y="2061"/>
                  <a:pt x="2288" y="2088"/>
                </a:cubicBezTo>
                <a:cubicBezTo>
                  <a:pt x="424" y="3952"/>
                  <a:pt x="424" y="3952"/>
                  <a:pt x="424" y="3952"/>
                </a:cubicBezTo>
                <a:cubicBezTo>
                  <a:pt x="397" y="3979"/>
                  <a:pt x="367" y="3992"/>
                  <a:pt x="332" y="3992"/>
                </a:cubicBezTo>
                <a:cubicBezTo>
                  <a:pt x="297" y="3992"/>
                  <a:pt x="267" y="3979"/>
                  <a:pt x="240" y="3952"/>
                </a:cubicBezTo>
                <a:cubicBezTo>
                  <a:pt x="40" y="3752"/>
                  <a:pt x="40" y="3752"/>
                  <a:pt x="40" y="3752"/>
                </a:cubicBezTo>
                <a:cubicBezTo>
                  <a:pt x="13" y="3725"/>
                  <a:pt x="0" y="3695"/>
                  <a:pt x="0" y="3660"/>
                </a:cubicBezTo>
                <a:cubicBezTo>
                  <a:pt x="0" y="3625"/>
                  <a:pt x="13" y="3595"/>
                  <a:pt x="40" y="3568"/>
                </a:cubicBezTo>
                <a:cubicBezTo>
                  <a:pt x="1612" y="1996"/>
                  <a:pt x="1612" y="1996"/>
                  <a:pt x="1612" y="1996"/>
                </a:cubicBezTo>
                <a:cubicBezTo>
                  <a:pt x="40" y="424"/>
                  <a:pt x="40" y="424"/>
                  <a:pt x="40" y="424"/>
                </a:cubicBezTo>
                <a:cubicBezTo>
                  <a:pt x="13" y="397"/>
                  <a:pt x="0" y="367"/>
                  <a:pt x="0" y="332"/>
                </a:cubicBezTo>
                <a:cubicBezTo>
                  <a:pt x="0" y="297"/>
                  <a:pt x="13" y="267"/>
                  <a:pt x="40" y="240"/>
                </a:cubicBezTo>
                <a:cubicBezTo>
                  <a:pt x="240" y="40"/>
                  <a:pt x="240" y="40"/>
                  <a:pt x="240" y="40"/>
                </a:cubicBezTo>
                <a:cubicBezTo>
                  <a:pt x="267" y="13"/>
                  <a:pt x="297" y="0"/>
                  <a:pt x="332" y="0"/>
                </a:cubicBezTo>
                <a:cubicBezTo>
                  <a:pt x="367" y="0"/>
                  <a:pt x="397" y="13"/>
                  <a:pt x="424" y="40"/>
                </a:cubicBezTo>
                <a:cubicBezTo>
                  <a:pt x="2288" y="1904"/>
                  <a:pt x="2288" y="1904"/>
                  <a:pt x="2288" y="1904"/>
                </a:cubicBezTo>
                <a:cubicBezTo>
                  <a:pt x="2315" y="1931"/>
                  <a:pt x="2328" y="1961"/>
                  <a:pt x="2328" y="1996"/>
                </a:cubicBezTo>
                <a:close/>
              </a:path>
            </a:pathLst>
          </a:custGeom>
          <a:solidFill>
            <a:schemeClr val="accent2">
              <a:lumMod val="75000"/>
            </a:schemeClr>
          </a:solidFill>
          <a:ln>
            <a:noFill/>
          </a:ln>
        </p:spPr>
        <p:txBody>
          <a:bodyPr rot="0" vert="horz" wrap="square" lIns="91440" tIns="45720" rIns="91440" bIns="45720" anchor="t" anchorCtr="0" upright="1">
            <a:noAutofit/>
          </a:bodyPr>
          <a:lstStyle/>
          <a:p>
            <a:endParaRPr lang="sv-SE"/>
          </a:p>
        </p:txBody>
      </p:sp>
      <p:sp>
        <p:nvSpPr>
          <p:cNvPr id="39" name="Platshållare för sidfot"/>
          <p:cNvSpPr>
            <a:spLocks noGrp="1"/>
          </p:cNvSpPr>
          <p:nvPr>
            <p:ph type="ftr" sz="quarter" idx="11"/>
          </p:nvPr>
        </p:nvSpPr>
        <p:spPr>
          <a:xfrm>
            <a:off x="695325" y="278514"/>
            <a:ext cx="6497955" cy="253114"/>
          </a:xfrm>
          <a:prstGeom prst="rect">
            <a:avLst/>
          </a:prstGeom>
        </p:spPr>
        <p:txBody>
          <a:bodyPr wrap="none" lIns="0" anchor="t"/>
          <a:lstStyle>
            <a:lvl1pPr algn="l">
              <a:defRPr sz="1050" b="1"/>
            </a:lvl1pPr>
          </a:lstStyle>
          <a:p>
            <a:r>
              <a:rPr lang="sv-SE">
                <a:solidFill>
                  <a:schemeClr val="tx1">
                    <a:alpha val="50000"/>
                  </a:schemeClr>
                </a:solidFill>
              </a:rPr>
              <a:t>TITEL PÅ PRESENTATION </a:t>
            </a:r>
            <a:r>
              <a:rPr lang="sv-SE">
                <a:solidFill>
                  <a:schemeClr val="tx1">
                    <a:alpha val="50000"/>
                  </a:schemeClr>
                </a:solidFill>
                <a:cs typeface="Arial" panose="020B0604020202020204" pitchFamily="34" charset="0"/>
              </a:rPr>
              <a:t>►</a:t>
            </a:r>
            <a:r>
              <a:rPr lang="sv-SE">
                <a:solidFill>
                  <a:schemeClr val="tx1">
                    <a:alpha val="50000"/>
                  </a:schemeClr>
                </a:solidFill>
              </a:rPr>
              <a:t> </a:t>
            </a:r>
            <a:r>
              <a:rPr lang="sv-SE">
                <a:solidFill>
                  <a:schemeClr val="accent2">
                    <a:lumMod val="75000"/>
                  </a:schemeClr>
                </a:solidFill>
              </a:rPr>
              <a:t>RUBIK FÖR DETTA KAPITEL</a:t>
            </a:r>
          </a:p>
        </p:txBody>
      </p:sp>
      <p:sp>
        <p:nvSpPr>
          <p:cNvPr id="2" name="Sidnummer"/>
          <p:cNvSpPr txBox="1"/>
          <p:nvPr userDrawn="1"/>
        </p:nvSpPr>
        <p:spPr>
          <a:xfrm>
            <a:off x="11496675" y="6434688"/>
            <a:ext cx="695325" cy="250695"/>
          </a:xfrm>
          <a:prstGeom prst="rect">
            <a:avLst/>
          </a:prstGeom>
          <a:noFill/>
        </p:spPr>
        <p:txBody>
          <a:bodyPr wrap="square" lIns="0" tIns="0" rIns="0" bIns="0" rtlCol="0" anchor="ctr" anchorCtr="0">
            <a:noAutofit/>
          </a:bodyPr>
          <a:lstStyle/>
          <a:p>
            <a:pPr algn="ctr"/>
            <a:fld id="{AD9149A3-2741-43AA-8DF0-D3D0AF0ABFD1}" type="slidenum">
              <a:rPr lang="sv-SE" sz="1050" b="1" smtClean="0">
                <a:solidFill>
                  <a:schemeClr val="tx1">
                    <a:alpha val="60000"/>
                  </a:schemeClr>
                </a:solidFill>
              </a:rPr>
              <a:pPr algn="ctr"/>
              <a:t>‹#›</a:t>
            </a:fld>
            <a:endParaRPr lang="sv-SE" sz="1050" b="1">
              <a:solidFill>
                <a:schemeClr val="tx1">
                  <a:alpha val="60000"/>
                </a:schemeClr>
              </a:solidFill>
            </a:endParaRPr>
          </a:p>
        </p:txBody>
      </p:sp>
    </p:spTree>
    <p:extLst>
      <p:ext uri="{BB962C8B-B14F-4D97-AF65-F5344CB8AC3E}">
        <p14:creationId xmlns:p14="http://schemas.microsoft.com/office/powerpoint/2010/main" val="2243732957"/>
      </p:ext>
    </p:extLst>
  </p:cSld>
  <p:clrMapOvr>
    <a:masterClrMapping/>
  </p:clrMapOvr>
  <p:extLst>
    <p:ext uri="{DCECCB84-F9BA-43D5-87BE-67443E8EF086}">
      <p15:sldGuideLst xmlns:p15="http://schemas.microsoft.com/office/powerpoint/2012/main">
        <p15:guide id="1" orient="horz" pos="459">
          <p15:clr>
            <a:srgbClr val="FBAE40"/>
          </p15:clr>
        </p15:guide>
        <p15:guide id="2" pos="438">
          <p15:clr>
            <a:srgbClr val="FBAE40"/>
          </p15:clr>
        </p15:guide>
        <p15:guide id="3" pos="7242">
          <p15:clr>
            <a:srgbClr val="FBAE40"/>
          </p15:clr>
        </p15:guide>
        <p15:guide id="4" orient="horz" pos="3974">
          <p15:clr>
            <a:srgbClr val="FBAE40"/>
          </p15:clr>
        </p15:guide>
        <p15:guide id="5" orient="horz" pos="935">
          <p15:clr>
            <a:srgbClr val="FBAE40"/>
          </p15:clr>
        </p15:guide>
        <p15:guide id="6" pos="4747"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p:cNvSpPr>
            <a:spLocks noGrp="1"/>
          </p:cNvSpPr>
          <p:nvPr>
            <p:ph type="title"/>
          </p:nvPr>
        </p:nvSpPr>
        <p:spPr>
          <a:xfrm>
            <a:off x="695325" y="728663"/>
            <a:ext cx="10801350" cy="755650"/>
          </a:xfrm>
        </p:spPr>
        <p:txBody>
          <a:bodyPr lIns="0" tIns="0" rIns="0" bIns="0" anchor="t">
            <a:normAutofit/>
          </a:bodyPr>
          <a:lstStyle>
            <a:lvl1pPr>
              <a:defRPr sz="3200"/>
            </a:lvl1pPr>
          </a:lstStyle>
          <a:p>
            <a:r>
              <a:rPr lang="sv-SE"/>
              <a:t>Klicka här för att ändra format</a:t>
            </a:r>
          </a:p>
        </p:txBody>
      </p:sp>
      <p:sp>
        <p:nvSpPr>
          <p:cNvPr id="3" name="Platshållare för innehåll"/>
          <p:cNvSpPr>
            <a:spLocks noGrp="1"/>
          </p:cNvSpPr>
          <p:nvPr>
            <p:ph idx="1"/>
          </p:nvPr>
        </p:nvSpPr>
        <p:spPr>
          <a:xfrm>
            <a:off x="695325" y="1484313"/>
            <a:ext cx="10801350" cy="4824411"/>
          </a:xfrm>
          <a:prstGeom prst="rect">
            <a:avLst/>
          </a:prstGeom>
        </p:spPr>
        <p:txBody>
          <a:bodyPr lIns="0" tIns="0" rIns="0" bIns="0"/>
          <a:lstStyle>
            <a:lvl1pPr>
              <a:buClr>
                <a:schemeClr val="accent2">
                  <a:lumMod val="75000"/>
                </a:schemeClr>
              </a:buClr>
              <a:buSzPct val="120000"/>
              <a:defRPr sz="2400"/>
            </a:lvl1pPr>
            <a:lvl2pPr>
              <a:buClr>
                <a:schemeClr val="accent2">
                  <a:lumMod val="75000"/>
                </a:schemeClr>
              </a:buClr>
              <a:buSzPct val="120000"/>
              <a:defRPr/>
            </a:lvl2pPr>
            <a:lvl3pPr>
              <a:buClr>
                <a:schemeClr val="accent2">
                  <a:lumMod val="75000"/>
                </a:schemeClr>
              </a:buClr>
              <a:buSzPct val="120000"/>
              <a:defRPr/>
            </a:lvl3pPr>
            <a:lvl4pPr>
              <a:buClr>
                <a:schemeClr val="accent2">
                  <a:lumMod val="75000"/>
                </a:schemeClr>
              </a:buClr>
              <a:buSzPct val="120000"/>
              <a:defRPr/>
            </a:lvl4pPr>
            <a:lvl5pPr>
              <a:buClr>
                <a:schemeClr val="accent2">
                  <a:lumMod val="75000"/>
                </a:schemeClr>
              </a:buClr>
              <a:buSzPct val="12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7" name="Pil"/>
          <p:cNvSpPr>
            <a:spLocks noChangeAspect="1"/>
          </p:cNvSpPr>
          <p:nvPr userDrawn="1"/>
        </p:nvSpPr>
        <p:spPr bwMode="auto">
          <a:xfrm>
            <a:off x="326192" y="306038"/>
            <a:ext cx="104033" cy="180000"/>
          </a:xfrm>
          <a:custGeom>
            <a:avLst/>
            <a:gdLst>
              <a:gd name="T0" fmla="*/ 2328 w 2328"/>
              <a:gd name="T1" fmla="*/ 1996 h 3992"/>
              <a:gd name="T2" fmla="*/ 2288 w 2328"/>
              <a:gd name="T3" fmla="*/ 2088 h 3992"/>
              <a:gd name="T4" fmla="*/ 424 w 2328"/>
              <a:gd name="T5" fmla="*/ 3952 h 3992"/>
              <a:gd name="T6" fmla="*/ 332 w 2328"/>
              <a:gd name="T7" fmla="*/ 3992 h 3992"/>
              <a:gd name="T8" fmla="*/ 240 w 2328"/>
              <a:gd name="T9" fmla="*/ 3952 h 3992"/>
              <a:gd name="T10" fmla="*/ 40 w 2328"/>
              <a:gd name="T11" fmla="*/ 3752 h 3992"/>
              <a:gd name="T12" fmla="*/ 0 w 2328"/>
              <a:gd name="T13" fmla="*/ 3660 h 3992"/>
              <a:gd name="T14" fmla="*/ 40 w 2328"/>
              <a:gd name="T15" fmla="*/ 3568 h 3992"/>
              <a:gd name="T16" fmla="*/ 1612 w 2328"/>
              <a:gd name="T17" fmla="*/ 1996 h 3992"/>
              <a:gd name="T18" fmla="*/ 40 w 2328"/>
              <a:gd name="T19" fmla="*/ 424 h 3992"/>
              <a:gd name="T20" fmla="*/ 0 w 2328"/>
              <a:gd name="T21" fmla="*/ 332 h 3992"/>
              <a:gd name="T22" fmla="*/ 40 w 2328"/>
              <a:gd name="T23" fmla="*/ 240 h 3992"/>
              <a:gd name="T24" fmla="*/ 240 w 2328"/>
              <a:gd name="T25" fmla="*/ 40 h 3992"/>
              <a:gd name="T26" fmla="*/ 332 w 2328"/>
              <a:gd name="T27" fmla="*/ 0 h 3992"/>
              <a:gd name="T28" fmla="*/ 424 w 2328"/>
              <a:gd name="T29" fmla="*/ 40 h 3992"/>
              <a:gd name="T30" fmla="*/ 2288 w 2328"/>
              <a:gd name="T31" fmla="*/ 1904 h 3992"/>
              <a:gd name="T32" fmla="*/ 2328 w 2328"/>
              <a:gd name="T33" fmla="*/ 1996 h 3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28" h="3992">
                <a:moveTo>
                  <a:pt x="2328" y="1996"/>
                </a:moveTo>
                <a:cubicBezTo>
                  <a:pt x="2328" y="2031"/>
                  <a:pt x="2315" y="2061"/>
                  <a:pt x="2288" y="2088"/>
                </a:cubicBezTo>
                <a:cubicBezTo>
                  <a:pt x="424" y="3952"/>
                  <a:pt x="424" y="3952"/>
                  <a:pt x="424" y="3952"/>
                </a:cubicBezTo>
                <a:cubicBezTo>
                  <a:pt x="397" y="3979"/>
                  <a:pt x="367" y="3992"/>
                  <a:pt x="332" y="3992"/>
                </a:cubicBezTo>
                <a:cubicBezTo>
                  <a:pt x="297" y="3992"/>
                  <a:pt x="267" y="3979"/>
                  <a:pt x="240" y="3952"/>
                </a:cubicBezTo>
                <a:cubicBezTo>
                  <a:pt x="40" y="3752"/>
                  <a:pt x="40" y="3752"/>
                  <a:pt x="40" y="3752"/>
                </a:cubicBezTo>
                <a:cubicBezTo>
                  <a:pt x="13" y="3725"/>
                  <a:pt x="0" y="3695"/>
                  <a:pt x="0" y="3660"/>
                </a:cubicBezTo>
                <a:cubicBezTo>
                  <a:pt x="0" y="3625"/>
                  <a:pt x="13" y="3595"/>
                  <a:pt x="40" y="3568"/>
                </a:cubicBezTo>
                <a:cubicBezTo>
                  <a:pt x="1612" y="1996"/>
                  <a:pt x="1612" y="1996"/>
                  <a:pt x="1612" y="1996"/>
                </a:cubicBezTo>
                <a:cubicBezTo>
                  <a:pt x="40" y="424"/>
                  <a:pt x="40" y="424"/>
                  <a:pt x="40" y="424"/>
                </a:cubicBezTo>
                <a:cubicBezTo>
                  <a:pt x="13" y="397"/>
                  <a:pt x="0" y="367"/>
                  <a:pt x="0" y="332"/>
                </a:cubicBezTo>
                <a:cubicBezTo>
                  <a:pt x="0" y="297"/>
                  <a:pt x="13" y="267"/>
                  <a:pt x="40" y="240"/>
                </a:cubicBezTo>
                <a:cubicBezTo>
                  <a:pt x="240" y="40"/>
                  <a:pt x="240" y="40"/>
                  <a:pt x="240" y="40"/>
                </a:cubicBezTo>
                <a:cubicBezTo>
                  <a:pt x="267" y="13"/>
                  <a:pt x="297" y="0"/>
                  <a:pt x="332" y="0"/>
                </a:cubicBezTo>
                <a:cubicBezTo>
                  <a:pt x="367" y="0"/>
                  <a:pt x="397" y="13"/>
                  <a:pt x="424" y="40"/>
                </a:cubicBezTo>
                <a:cubicBezTo>
                  <a:pt x="2288" y="1904"/>
                  <a:pt x="2288" y="1904"/>
                  <a:pt x="2288" y="1904"/>
                </a:cubicBezTo>
                <a:cubicBezTo>
                  <a:pt x="2315" y="1931"/>
                  <a:pt x="2328" y="1961"/>
                  <a:pt x="2328" y="1996"/>
                </a:cubicBezTo>
                <a:close/>
              </a:path>
            </a:pathLst>
          </a:custGeom>
          <a:solidFill>
            <a:schemeClr val="accent2">
              <a:lumMod val="75000"/>
            </a:schemeClr>
          </a:solidFill>
          <a:ln>
            <a:noFill/>
          </a:ln>
        </p:spPr>
        <p:txBody>
          <a:bodyPr rot="0" vert="horz" wrap="square" lIns="91440" tIns="45720" rIns="91440" bIns="45720" anchor="t" anchorCtr="0" upright="1">
            <a:noAutofit/>
          </a:bodyPr>
          <a:lstStyle/>
          <a:p>
            <a:endParaRPr lang="sv-SE"/>
          </a:p>
        </p:txBody>
      </p:sp>
      <p:sp>
        <p:nvSpPr>
          <p:cNvPr id="45" name="Platshållare för sidfot"/>
          <p:cNvSpPr>
            <a:spLocks noGrp="1"/>
          </p:cNvSpPr>
          <p:nvPr>
            <p:ph type="ftr" sz="quarter" idx="11"/>
          </p:nvPr>
        </p:nvSpPr>
        <p:spPr>
          <a:xfrm>
            <a:off x="695325" y="278514"/>
            <a:ext cx="9490210" cy="253114"/>
          </a:xfrm>
          <a:prstGeom prst="rect">
            <a:avLst/>
          </a:prstGeom>
        </p:spPr>
        <p:txBody>
          <a:bodyPr wrap="none" lIns="0" anchor="t"/>
          <a:lstStyle>
            <a:lvl1pPr algn="l">
              <a:defRPr sz="1050" b="1"/>
            </a:lvl1pPr>
          </a:lstStyle>
          <a:p>
            <a:r>
              <a:rPr lang="sv-SE">
                <a:solidFill>
                  <a:schemeClr val="tx1">
                    <a:alpha val="50000"/>
                  </a:schemeClr>
                </a:solidFill>
              </a:rPr>
              <a:t>TITEL PÅ PRESENTATION </a:t>
            </a:r>
            <a:r>
              <a:rPr lang="sv-SE">
                <a:solidFill>
                  <a:schemeClr val="tx1">
                    <a:alpha val="50000"/>
                  </a:schemeClr>
                </a:solidFill>
                <a:cs typeface="Arial" panose="020B0604020202020204" pitchFamily="34" charset="0"/>
              </a:rPr>
              <a:t>►</a:t>
            </a:r>
            <a:r>
              <a:rPr lang="sv-SE">
                <a:solidFill>
                  <a:schemeClr val="tx1">
                    <a:alpha val="50000"/>
                  </a:schemeClr>
                </a:solidFill>
              </a:rPr>
              <a:t> </a:t>
            </a:r>
            <a:r>
              <a:rPr lang="sv-SE">
                <a:solidFill>
                  <a:schemeClr val="accent2">
                    <a:lumMod val="75000"/>
                  </a:schemeClr>
                </a:solidFill>
              </a:rPr>
              <a:t>RUBRIK FÖR DETTA KAPITEL</a:t>
            </a:r>
          </a:p>
        </p:txBody>
      </p:sp>
      <p:sp>
        <p:nvSpPr>
          <p:cNvPr id="21" name="Sidnummer"/>
          <p:cNvSpPr txBox="1"/>
          <p:nvPr userDrawn="1"/>
        </p:nvSpPr>
        <p:spPr>
          <a:xfrm>
            <a:off x="11496675" y="6434688"/>
            <a:ext cx="695325" cy="250695"/>
          </a:xfrm>
          <a:prstGeom prst="rect">
            <a:avLst/>
          </a:prstGeom>
          <a:noFill/>
        </p:spPr>
        <p:txBody>
          <a:bodyPr wrap="square" lIns="0" tIns="0" rIns="0" bIns="0" rtlCol="0" anchor="ctr" anchorCtr="0">
            <a:noAutofit/>
          </a:bodyPr>
          <a:lstStyle/>
          <a:p>
            <a:pPr algn="ctr"/>
            <a:fld id="{AD9149A3-2741-43AA-8DF0-D3D0AF0ABFD1}" type="slidenum">
              <a:rPr lang="sv-SE" sz="1050" b="1" smtClean="0">
                <a:solidFill>
                  <a:schemeClr val="tx1">
                    <a:alpha val="60000"/>
                  </a:schemeClr>
                </a:solidFill>
              </a:rPr>
              <a:pPr algn="ctr"/>
              <a:t>‹#›</a:t>
            </a:fld>
            <a:endParaRPr lang="sv-SE" sz="1050" b="1">
              <a:solidFill>
                <a:schemeClr val="tx1">
                  <a:alpha val="60000"/>
                </a:schemeClr>
              </a:solidFill>
            </a:endParaRPr>
          </a:p>
        </p:txBody>
      </p:sp>
    </p:spTree>
    <p:extLst>
      <p:ext uri="{BB962C8B-B14F-4D97-AF65-F5344CB8AC3E}">
        <p14:creationId xmlns:p14="http://schemas.microsoft.com/office/powerpoint/2010/main" val="2466462989"/>
      </p:ext>
    </p:extLst>
  </p:cSld>
  <p:clrMapOvr>
    <a:masterClrMapping/>
  </p:clrMapOvr>
  <p:extLst>
    <p:ext uri="{DCECCB84-F9BA-43D5-87BE-67443E8EF086}">
      <p15:sldGuideLst xmlns:p15="http://schemas.microsoft.com/office/powerpoint/2012/main">
        <p15:guide id="1" orient="horz" pos="93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 name="Rubrik"/>
          <p:cNvSpPr>
            <a:spLocks noGrp="1"/>
          </p:cNvSpPr>
          <p:nvPr>
            <p:ph type="title"/>
          </p:nvPr>
        </p:nvSpPr>
        <p:spPr>
          <a:xfrm>
            <a:off x="695325" y="728663"/>
            <a:ext cx="10801350" cy="755650"/>
          </a:xfrm>
        </p:spPr>
        <p:txBody>
          <a:bodyPr lIns="0" tIns="0" rIns="0" bIns="0" anchor="t">
            <a:normAutofit/>
          </a:bodyPr>
          <a:lstStyle>
            <a:lvl1pPr>
              <a:defRPr sz="3200"/>
            </a:lvl1pPr>
          </a:lstStyle>
          <a:p>
            <a:r>
              <a:rPr lang="sv-SE"/>
              <a:t>Klicka här för att ändra format</a:t>
            </a:r>
          </a:p>
        </p:txBody>
      </p:sp>
      <p:sp>
        <p:nvSpPr>
          <p:cNvPr id="3" name="Platshållare för innehåll"/>
          <p:cNvSpPr>
            <a:spLocks noGrp="1"/>
          </p:cNvSpPr>
          <p:nvPr>
            <p:ph sz="half" idx="1"/>
          </p:nvPr>
        </p:nvSpPr>
        <p:spPr>
          <a:xfrm>
            <a:off x="695325" y="1484311"/>
            <a:ext cx="5220000" cy="4824413"/>
          </a:xfrm>
          <a:prstGeom prst="rect">
            <a:avLst/>
          </a:prstGeom>
        </p:spPr>
        <p:txBody>
          <a:bodyPr lIns="0" tIns="0" rIns="0" bIns="0"/>
          <a:lstStyle>
            <a:lvl1pPr>
              <a:buClr>
                <a:schemeClr val="accent2">
                  <a:lumMod val="75000"/>
                </a:schemeClr>
              </a:buClr>
              <a:buSzPct val="130000"/>
              <a:defRPr sz="2400"/>
            </a:lvl1pPr>
            <a:lvl2pPr>
              <a:buClr>
                <a:schemeClr val="accent2">
                  <a:lumMod val="75000"/>
                </a:schemeClr>
              </a:buClr>
              <a:buSzPct val="130000"/>
              <a:defRPr/>
            </a:lvl2pPr>
            <a:lvl3pPr>
              <a:buClr>
                <a:schemeClr val="accent2">
                  <a:lumMod val="75000"/>
                </a:schemeClr>
              </a:buClr>
              <a:buSzPct val="130000"/>
              <a:defRPr/>
            </a:lvl3pPr>
            <a:lvl4pPr>
              <a:buClr>
                <a:schemeClr val="accent2">
                  <a:lumMod val="75000"/>
                </a:schemeClr>
              </a:buClr>
              <a:buSzPct val="130000"/>
              <a:defRPr/>
            </a:lvl4pPr>
            <a:lvl5pPr>
              <a:buClr>
                <a:schemeClr val="accent2">
                  <a:lumMod val="75000"/>
                </a:schemeClr>
              </a:buClr>
              <a:buSzPct val="13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p:cNvSpPr>
            <a:spLocks noGrp="1"/>
          </p:cNvSpPr>
          <p:nvPr>
            <p:ph sz="half" idx="2"/>
          </p:nvPr>
        </p:nvSpPr>
        <p:spPr>
          <a:xfrm>
            <a:off x="6276675" y="1484313"/>
            <a:ext cx="5220000" cy="4824412"/>
          </a:xfrm>
          <a:prstGeom prst="rect">
            <a:avLst/>
          </a:prstGeom>
        </p:spPr>
        <p:txBody>
          <a:bodyPr lIns="0" tIns="0" rIns="0" bIns="0"/>
          <a:lstStyle>
            <a:lvl1pPr>
              <a:buClr>
                <a:schemeClr val="accent2">
                  <a:lumMod val="75000"/>
                </a:schemeClr>
              </a:buClr>
              <a:buSzPct val="130000"/>
              <a:defRPr sz="2400"/>
            </a:lvl1pPr>
            <a:lvl2pPr>
              <a:buClr>
                <a:schemeClr val="accent2">
                  <a:lumMod val="75000"/>
                </a:schemeClr>
              </a:buClr>
              <a:buSzPct val="130000"/>
              <a:defRPr/>
            </a:lvl2pPr>
            <a:lvl3pPr>
              <a:buClr>
                <a:schemeClr val="accent2">
                  <a:lumMod val="75000"/>
                </a:schemeClr>
              </a:buClr>
              <a:buSzPct val="130000"/>
              <a:defRPr/>
            </a:lvl3pPr>
            <a:lvl4pPr>
              <a:buClr>
                <a:schemeClr val="accent2">
                  <a:lumMod val="75000"/>
                </a:schemeClr>
              </a:buClr>
              <a:buSzPct val="130000"/>
              <a:defRPr/>
            </a:lvl4pPr>
            <a:lvl5pPr>
              <a:buClr>
                <a:schemeClr val="accent2">
                  <a:lumMod val="75000"/>
                </a:schemeClr>
              </a:buClr>
              <a:buSzPct val="13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2" name="Pil"/>
          <p:cNvSpPr>
            <a:spLocks noChangeAspect="1"/>
          </p:cNvSpPr>
          <p:nvPr userDrawn="1"/>
        </p:nvSpPr>
        <p:spPr bwMode="auto">
          <a:xfrm>
            <a:off x="326192" y="306038"/>
            <a:ext cx="104033" cy="180000"/>
          </a:xfrm>
          <a:custGeom>
            <a:avLst/>
            <a:gdLst>
              <a:gd name="T0" fmla="*/ 2328 w 2328"/>
              <a:gd name="T1" fmla="*/ 1996 h 3992"/>
              <a:gd name="T2" fmla="*/ 2288 w 2328"/>
              <a:gd name="T3" fmla="*/ 2088 h 3992"/>
              <a:gd name="T4" fmla="*/ 424 w 2328"/>
              <a:gd name="T5" fmla="*/ 3952 h 3992"/>
              <a:gd name="T6" fmla="*/ 332 w 2328"/>
              <a:gd name="T7" fmla="*/ 3992 h 3992"/>
              <a:gd name="T8" fmla="*/ 240 w 2328"/>
              <a:gd name="T9" fmla="*/ 3952 h 3992"/>
              <a:gd name="T10" fmla="*/ 40 w 2328"/>
              <a:gd name="T11" fmla="*/ 3752 h 3992"/>
              <a:gd name="T12" fmla="*/ 0 w 2328"/>
              <a:gd name="T13" fmla="*/ 3660 h 3992"/>
              <a:gd name="T14" fmla="*/ 40 w 2328"/>
              <a:gd name="T15" fmla="*/ 3568 h 3992"/>
              <a:gd name="T16" fmla="*/ 1612 w 2328"/>
              <a:gd name="T17" fmla="*/ 1996 h 3992"/>
              <a:gd name="T18" fmla="*/ 40 w 2328"/>
              <a:gd name="T19" fmla="*/ 424 h 3992"/>
              <a:gd name="T20" fmla="*/ 0 w 2328"/>
              <a:gd name="T21" fmla="*/ 332 h 3992"/>
              <a:gd name="T22" fmla="*/ 40 w 2328"/>
              <a:gd name="T23" fmla="*/ 240 h 3992"/>
              <a:gd name="T24" fmla="*/ 240 w 2328"/>
              <a:gd name="T25" fmla="*/ 40 h 3992"/>
              <a:gd name="T26" fmla="*/ 332 w 2328"/>
              <a:gd name="T27" fmla="*/ 0 h 3992"/>
              <a:gd name="T28" fmla="*/ 424 w 2328"/>
              <a:gd name="T29" fmla="*/ 40 h 3992"/>
              <a:gd name="T30" fmla="*/ 2288 w 2328"/>
              <a:gd name="T31" fmla="*/ 1904 h 3992"/>
              <a:gd name="T32" fmla="*/ 2328 w 2328"/>
              <a:gd name="T33" fmla="*/ 1996 h 3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28" h="3992">
                <a:moveTo>
                  <a:pt x="2328" y="1996"/>
                </a:moveTo>
                <a:cubicBezTo>
                  <a:pt x="2328" y="2031"/>
                  <a:pt x="2315" y="2061"/>
                  <a:pt x="2288" y="2088"/>
                </a:cubicBezTo>
                <a:cubicBezTo>
                  <a:pt x="424" y="3952"/>
                  <a:pt x="424" y="3952"/>
                  <a:pt x="424" y="3952"/>
                </a:cubicBezTo>
                <a:cubicBezTo>
                  <a:pt x="397" y="3979"/>
                  <a:pt x="367" y="3992"/>
                  <a:pt x="332" y="3992"/>
                </a:cubicBezTo>
                <a:cubicBezTo>
                  <a:pt x="297" y="3992"/>
                  <a:pt x="267" y="3979"/>
                  <a:pt x="240" y="3952"/>
                </a:cubicBezTo>
                <a:cubicBezTo>
                  <a:pt x="40" y="3752"/>
                  <a:pt x="40" y="3752"/>
                  <a:pt x="40" y="3752"/>
                </a:cubicBezTo>
                <a:cubicBezTo>
                  <a:pt x="13" y="3725"/>
                  <a:pt x="0" y="3695"/>
                  <a:pt x="0" y="3660"/>
                </a:cubicBezTo>
                <a:cubicBezTo>
                  <a:pt x="0" y="3625"/>
                  <a:pt x="13" y="3595"/>
                  <a:pt x="40" y="3568"/>
                </a:cubicBezTo>
                <a:cubicBezTo>
                  <a:pt x="1612" y="1996"/>
                  <a:pt x="1612" y="1996"/>
                  <a:pt x="1612" y="1996"/>
                </a:cubicBezTo>
                <a:cubicBezTo>
                  <a:pt x="40" y="424"/>
                  <a:pt x="40" y="424"/>
                  <a:pt x="40" y="424"/>
                </a:cubicBezTo>
                <a:cubicBezTo>
                  <a:pt x="13" y="397"/>
                  <a:pt x="0" y="367"/>
                  <a:pt x="0" y="332"/>
                </a:cubicBezTo>
                <a:cubicBezTo>
                  <a:pt x="0" y="297"/>
                  <a:pt x="13" y="267"/>
                  <a:pt x="40" y="240"/>
                </a:cubicBezTo>
                <a:cubicBezTo>
                  <a:pt x="240" y="40"/>
                  <a:pt x="240" y="40"/>
                  <a:pt x="240" y="40"/>
                </a:cubicBezTo>
                <a:cubicBezTo>
                  <a:pt x="267" y="13"/>
                  <a:pt x="297" y="0"/>
                  <a:pt x="332" y="0"/>
                </a:cubicBezTo>
                <a:cubicBezTo>
                  <a:pt x="367" y="0"/>
                  <a:pt x="397" y="13"/>
                  <a:pt x="424" y="40"/>
                </a:cubicBezTo>
                <a:cubicBezTo>
                  <a:pt x="2288" y="1904"/>
                  <a:pt x="2288" y="1904"/>
                  <a:pt x="2288" y="1904"/>
                </a:cubicBezTo>
                <a:cubicBezTo>
                  <a:pt x="2315" y="1931"/>
                  <a:pt x="2328" y="1961"/>
                  <a:pt x="2328" y="1996"/>
                </a:cubicBezTo>
                <a:close/>
              </a:path>
            </a:pathLst>
          </a:custGeom>
          <a:solidFill>
            <a:schemeClr val="accent2">
              <a:lumMod val="75000"/>
            </a:schemeClr>
          </a:solidFill>
          <a:ln>
            <a:noFill/>
          </a:ln>
        </p:spPr>
        <p:txBody>
          <a:bodyPr rot="0" vert="horz" wrap="square" lIns="91440" tIns="45720" rIns="91440" bIns="45720" anchor="t" anchorCtr="0" upright="1">
            <a:noAutofit/>
          </a:bodyPr>
          <a:lstStyle/>
          <a:p>
            <a:endParaRPr lang="sv-SE"/>
          </a:p>
        </p:txBody>
      </p:sp>
      <p:sp>
        <p:nvSpPr>
          <p:cNvPr id="38" name="Platshållare för sidfot"/>
          <p:cNvSpPr>
            <a:spLocks noGrp="1"/>
          </p:cNvSpPr>
          <p:nvPr>
            <p:ph type="ftr" sz="quarter" idx="11"/>
          </p:nvPr>
        </p:nvSpPr>
        <p:spPr>
          <a:xfrm>
            <a:off x="695325" y="278514"/>
            <a:ext cx="9490210" cy="253114"/>
          </a:xfrm>
          <a:prstGeom prst="rect">
            <a:avLst/>
          </a:prstGeom>
        </p:spPr>
        <p:txBody>
          <a:bodyPr wrap="none" lIns="0" anchor="t"/>
          <a:lstStyle>
            <a:lvl1pPr algn="l">
              <a:defRPr sz="1050" b="1"/>
            </a:lvl1pPr>
          </a:lstStyle>
          <a:p>
            <a:r>
              <a:rPr lang="sv-SE">
                <a:solidFill>
                  <a:schemeClr val="tx1">
                    <a:alpha val="50000"/>
                  </a:schemeClr>
                </a:solidFill>
              </a:rPr>
              <a:t>TITEL PÅ PRESENTATION </a:t>
            </a:r>
            <a:r>
              <a:rPr lang="sv-SE">
                <a:solidFill>
                  <a:schemeClr val="tx1">
                    <a:alpha val="50000"/>
                  </a:schemeClr>
                </a:solidFill>
                <a:cs typeface="Arial" panose="020B0604020202020204" pitchFamily="34" charset="0"/>
              </a:rPr>
              <a:t>►</a:t>
            </a:r>
            <a:r>
              <a:rPr lang="sv-SE">
                <a:solidFill>
                  <a:schemeClr val="tx1">
                    <a:alpha val="50000"/>
                  </a:schemeClr>
                </a:solidFill>
              </a:rPr>
              <a:t> </a:t>
            </a:r>
            <a:r>
              <a:rPr lang="sv-SE">
                <a:solidFill>
                  <a:schemeClr val="accent2">
                    <a:lumMod val="75000"/>
                  </a:schemeClr>
                </a:solidFill>
              </a:rPr>
              <a:t>RUBRIK FÖR DETTA KAPITEL</a:t>
            </a:r>
          </a:p>
        </p:txBody>
      </p:sp>
      <p:sp>
        <p:nvSpPr>
          <p:cNvPr id="39" name="Sidnummer"/>
          <p:cNvSpPr txBox="1"/>
          <p:nvPr userDrawn="1"/>
        </p:nvSpPr>
        <p:spPr>
          <a:xfrm>
            <a:off x="11496675" y="6434688"/>
            <a:ext cx="695325" cy="250695"/>
          </a:xfrm>
          <a:prstGeom prst="rect">
            <a:avLst/>
          </a:prstGeom>
          <a:noFill/>
        </p:spPr>
        <p:txBody>
          <a:bodyPr wrap="square" lIns="0" tIns="0" rIns="0" bIns="0" rtlCol="0" anchor="ctr" anchorCtr="0">
            <a:noAutofit/>
          </a:bodyPr>
          <a:lstStyle/>
          <a:p>
            <a:pPr algn="ctr"/>
            <a:fld id="{AD9149A3-2741-43AA-8DF0-D3D0AF0ABFD1}" type="slidenum">
              <a:rPr lang="sv-SE" sz="1050" b="1" smtClean="0">
                <a:solidFill>
                  <a:schemeClr val="tx1">
                    <a:alpha val="60000"/>
                  </a:schemeClr>
                </a:solidFill>
              </a:rPr>
              <a:pPr algn="ctr"/>
              <a:t>‹#›</a:t>
            </a:fld>
            <a:endParaRPr lang="sv-SE" sz="1050" b="1">
              <a:solidFill>
                <a:schemeClr val="tx1">
                  <a:alpha val="60000"/>
                </a:schemeClr>
              </a:solidFill>
            </a:endParaRPr>
          </a:p>
        </p:txBody>
      </p:sp>
      <p:pic>
        <p:nvPicPr>
          <p:cNvPr id="40" name="Bildobjekt 39"/>
          <p:cNvPicPr>
            <a:picLocks noChangeAspect="1"/>
          </p:cNvPicPr>
          <p:nvPr userDrawn="1"/>
        </p:nvPicPr>
        <p:blipFill rotWithShape="1">
          <a:blip r:embed="rId2">
            <a:extLst>
              <a:ext uri="{28A0092B-C50C-407E-A947-70E740481C1C}">
                <a14:useLocalDpi xmlns:a14="http://schemas.microsoft.com/office/drawing/2010/main" val="0"/>
              </a:ext>
            </a:extLst>
          </a:blip>
          <a:srcRect t="1" r="40650" b="38293"/>
          <a:stretch/>
        </p:blipFill>
        <p:spPr>
          <a:xfrm>
            <a:off x="10619600" y="4533824"/>
            <a:ext cx="1586577" cy="2334809"/>
          </a:xfrm>
          <a:prstGeom prst="rect">
            <a:avLst/>
          </a:prstGeom>
        </p:spPr>
      </p:pic>
    </p:spTree>
    <p:extLst>
      <p:ext uri="{BB962C8B-B14F-4D97-AF65-F5344CB8AC3E}">
        <p14:creationId xmlns:p14="http://schemas.microsoft.com/office/powerpoint/2010/main" val="1434610565"/>
      </p:ext>
    </p:extLst>
  </p:cSld>
  <p:clrMapOvr>
    <a:masterClrMapping/>
  </p:clrMapOvr>
  <p:extLst>
    <p:ext uri="{DCECCB84-F9BA-43D5-87BE-67443E8EF086}">
      <p15:sldGuideLst xmlns:p15="http://schemas.microsoft.com/office/powerpoint/2012/main">
        <p15:guide id="1" orient="horz" pos="459" userDrawn="1">
          <p15:clr>
            <a:srgbClr val="FBAE40"/>
          </p15:clr>
        </p15:guide>
        <p15:guide id="2" pos="438" userDrawn="1">
          <p15:clr>
            <a:srgbClr val="FBAE40"/>
          </p15:clr>
        </p15:guide>
        <p15:guide id="3" pos="7242" userDrawn="1">
          <p15:clr>
            <a:srgbClr val="FBAE40"/>
          </p15:clr>
        </p15:guide>
        <p15:guide id="4" orient="horz" pos="3974" userDrawn="1">
          <p15:clr>
            <a:srgbClr val="FBAE40"/>
          </p15:clr>
        </p15:guide>
        <p15:guide id="5" orient="horz" pos="935"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30" name="Rubrik"/>
          <p:cNvSpPr>
            <a:spLocks noGrp="1"/>
          </p:cNvSpPr>
          <p:nvPr>
            <p:ph type="title"/>
          </p:nvPr>
        </p:nvSpPr>
        <p:spPr>
          <a:xfrm>
            <a:off x="695325" y="728663"/>
            <a:ext cx="10801350" cy="755650"/>
          </a:xfrm>
        </p:spPr>
        <p:txBody>
          <a:bodyPr lIns="0" tIns="0" rIns="0" bIns="0" anchor="t">
            <a:normAutofit/>
          </a:bodyPr>
          <a:lstStyle>
            <a:lvl1pPr>
              <a:defRPr sz="3200"/>
            </a:lvl1pPr>
          </a:lstStyle>
          <a:p>
            <a:r>
              <a:rPr lang="sv-SE"/>
              <a:t>Klicka här för att ändra format</a:t>
            </a:r>
          </a:p>
        </p:txBody>
      </p:sp>
      <p:sp>
        <p:nvSpPr>
          <p:cNvPr id="3" name="Platshållare för underrubrik"/>
          <p:cNvSpPr>
            <a:spLocks noGrp="1"/>
          </p:cNvSpPr>
          <p:nvPr>
            <p:ph type="body" idx="1"/>
          </p:nvPr>
        </p:nvSpPr>
        <p:spPr>
          <a:xfrm>
            <a:off x="695324" y="1484313"/>
            <a:ext cx="5220000" cy="823912"/>
          </a:xfrm>
          <a:prstGeom prst="rect">
            <a:avLst/>
          </a:prstGeom>
        </p:spPr>
        <p:txBody>
          <a:bodyPr lIns="0" tIns="0" rIns="0" b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p:cNvSpPr>
            <a:spLocks noGrp="1"/>
          </p:cNvSpPr>
          <p:nvPr>
            <p:ph sz="half" idx="2"/>
          </p:nvPr>
        </p:nvSpPr>
        <p:spPr>
          <a:xfrm>
            <a:off x="695325" y="2542717"/>
            <a:ext cx="5221381" cy="3766008"/>
          </a:xfrm>
          <a:prstGeom prst="rect">
            <a:avLst/>
          </a:prstGeom>
        </p:spPr>
        <p:txBody>
          <a:bodyPr lIns="0" tIns="0" rIns="0" bIns="0"/>
          <a:lstStyle>
            <a:lvl1pPr>
              <a:buClr>
                <a:schemeClr val="accent2">
                  <a:lumMod val="75000"/>
                </a:schemeClr>
              </a:buClr>
              <a:buSzPct val="130000"/>
              <a:defRPr sz="2400"/>
            </a:lvl1pPr>
            <a:lvl2pPr>
              <a:buClr>
                <a:schemeClr val="accent2">
                  <a:lumMod val="75000"/>
                </a:schemeClr>
              </a:buClr>
              <a:buSzPct val="130000"/>
              <a:defRPr/>
            </a:lvl2pPr>
            <a:lvl3pPr>
              <a:buClr>
                <a:schemeClr val="accent2">
                  <a:lumMod val="75000"/>
                </a:schemeClr>
              </a:buClr>
              <a:buSzPct val="130000"/>
              <a:defRPr/>
            </a:lvl3pPr>
            <a:lvl4pPr>
              <a:buClr>
                <a:schemeClr val="accent2">
                  <a:lumMod val="75000"/>
                </a:schemeClr>
              </a:buClr>
              <a:buSzPct val="130000"/>
              <a:defRPr/>
            </a:lvl4pPr>
            <a:lvl5pPr>
              <a:buClr>
                <a:schemeClr val="accent2">
                  <a:lumMod val="75000"/>
                </a:schemeClr>
              </a:buClr>
              <a:buSzPct val="13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underrubrik"/>
          <p:cNvSpPr>
            <a:spLocks noGrp="1"/>
          </p:cNvSpPr>
          <p:nvPr>
            <p:ph type="body" sz="quarter" idx="3"/>
          </p:nvPr>
        </p:nvSpPr>
        <p:spPr>
          <a:xfrm>
            <a:off x="6276675" y="1484313"/>
            <a:ext cx="5220000" cy="823318"/>
          </a:xfrm>
          <a:prstGeom prst="rect">
            <a:avLst/>
          </a:prstGeom>
        </p:spPr>
        <p:txBody>
          <a:bodyPr lIns="0" tIns="0" rIns="0" bIns="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p:cNvSpPr>
            <a:spLocks noGrp="1"/>
          </p:cNvSpPr>
          <p:nvPr>
            <p:ph sz="quarter" idx="4"/>
          </p:nvPr>
        </p:nvSpPr>
        <p:spPr>
          <a:xfrm>
            <a:off x="6278554" y="2541233"/>
            <a:ext cx="5218120" cy="3767492"/>
          </a:xfrm>
          <a:prstGeom prst="rect">
            <a:avLst/>
          </a:prstGeom>
        </p:spPr>
        <p:txBody>
          <a:bodyPr lIns="0" tIns="0" rIns="0" bIns="0"/>
          <a:lstStyle>
            <a:lvl1pPr>
              <a:buClr>
                <a:schemeClr val="accent2">
                  <a:lumMod val="75000"/>
                </a:schemeClr>
              </a:buClr>
              <a:buSzPct val="130000"/>
              <a:defRPr/>
            </a:lvl1pPr>
            <a:lvl2pPr>
              <a:buClr>
                <a:schemeClr val="accent2">
                  <a:lumMod val="75000"/>
                </a:schemeClr>
              </a:buClr>
              <a:buSzPct val="130000"/>
              <a:defRPr/>
            </a:lvl2pPr>
            <a:lvl3pPr>
              <a:buClr>
                <a:schemeClr val="accent2">
                  <a:lumMod val="75000"/>
                </a:schemeClr>
              </a:buClr>
              <a:buSzPct val="130000"/>
              <a:defRPr/>
            </a:lvl3pPr>
            <a:lvl4pPr>
              <a:buClr>
                <a:schemeClr val="accent2">
                  <a:lumMod val="75000"/>
                </a:schemeClr>
              </a:buClr>
              <a:buSzPct val="130000"/>
              <a:defRPr/>
            </a:lvl4pPr>
            <a:lvl5pPr>
              <a:buClr>
                <a:schemeClr val="accent2">
                  <a:lumMod val="75000"/>
                </a:schemeClr>
              </a:buClr>
              <a:buSzPct val="13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24" name="Pil"/>
          <p:cNvSpPr>
            <a:spLocks noChangeAspect="1"/>
          </p:cNvSpPr>
          <p:nvPr userDrawn="1"/>
        </p:nvSpPr>
        <p:spPr bwMode="auto">
          <a:xfrm>
            <a:off x="326192" y="306038"/>
            <a:ext cx="104033" cy="180000"/>
          </a:xfrm>
          <a:custGeom>
            <a:avLst/>
            <a:gdLst>
              <a:gd name="T0" fmla="*/ 2328 w 2328"/>
              <a:gd name="T1" fmla="*/ 1996 h 3992"/>
              <a:gd name="T2" fmla="*/ 2288 w 2328"/>
              <a:gd name="T3" fmla="*/ 2088 h 3992"/>
              <a:gd name="T4" fmla="*/ 424 w 2328"/>
              <a:gd name="T5" fmla="*/ 3952 h 3992"/>
              <a:gd name="T6" fmla="*/ 332 w 2328"/>
              <a:gd name="T7" fmla="*/ 3992 h 3992"/>
              <a:gd name="T8" fmla="*/ 240 w 2328"/>
              <a:gd name="T9" fmla="*/ 3952 h 3992"/>
              <a:gd name="T10" fmla="*/ 40 w 2328"/>
              <a:gd name="T11" fmla="*/ 3752 h 3992"/>
              <a:gd name="T12" fmla="*/ 0 w 2328"/>
              <a:gd name="T13" fmla="*/ 3660 h 3992"/>
              <a:gd name="T14" fmla="*/ 40 w 2328"/>
              <a:gd name="T15" fmla="*/ 3568 h 3992"/>
              <a:gd name="T16" fmla="*/ 1612 w 2328"/>
              <a:gd name="T17" fmla="*/ 1996 h 3992"/>
              <a:gd name="T18" fmla="*/ 40 w 2328"/>
              <a:gd name="T19" fmla="*/ 424 h 3992"/>
              <a:gd name="T20" fmla="*/ 0 w 2328"/>
              <a:gd name="T21" fmla="*/ 332 h 3992"/>
              <a:gd name="T22" fmla="*/ 40 w 2328"/>
              <a:gd name="T23" fmla="*/ 240 h 3992"/>
              <a:gd name="T24" fmla="*/ 240 w 2328"/>
              <a:gd name="T25" fmla="*/ 40 h 3992"/>
              <a:gd name="T26" fmla="*/ 332 w 2328"/>
              <a:gd name="T27" fmla="*/ 0 h 3992"/>
              <a:gd name="T28" fmla="*/ 424 w 2328"/>
              <a:gd name="T29" fmla="*/ 40 h 3992"/>
              <a:gd name="T30" fmla="*/ 2288 w 2328"/>
              <a:gd name="T31" fmla="*/ 1904 h 3992"/>
              <a:gd name="T32" fmla="*/ 2328 w 2328"/>
              <a:gd name="T33" fmla="*/ 1996 h 39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28" h="3992">
                <a:moveTo>
                  <a:pt x="2328" y="1996"/>
                </a:moveTo>
                <a:cubicBezTo>
                  <a:pt x="2328" y="2031"/>
                  <a:pt x="2315" y="2061"/>
                  <a:pt x="2288" y="2088"/>
                </a:cubicBezTo>
                <a:cubicBezTo>
                  <a:pt x="424" y="3952"/>
                  <a:pt x="424" y="3952"/>
                  <a:pt x="424" y="3952"/>
                </a:cubicBezTo>
                <a:cubicBezTo>
                  <a:pt x="397" y="3979"/>
                  <a:pt x="367" y="3992"/>
                  <a:pt x="332" y="3992"/>
                </a:cubicBezTo>
                <a:cubicBezTo>
                  <a:pt x="297" y="3992"/>
                  <a:pt x="267" y="3979"/>
                  <a:pt x="240" y="3952"/>
                </a:cubicBezTo>
                <a:cubicBezTo>
                  <a:pt x="40" y="3752"/>
                  <a:pt x="40" y="3752"/>
                  <a:pt x="40" y="3752"/>
                </a:cubicBezTo>
                <a:cubicBezTo>
                  <a:pt x="13" y="3725"/>
                  <a:pt x="0" y="3695"/>
                  <a:pt x="0" y="3660"/>
                </a:cubicBezTo>
                <a:cubicBezTo>
                  <a:pt x="0" y="3625"/>
                  <a:pt x="13" y="3595"/>
                  <a:pt x="40" y="3568"/>
                </a:cubicBezTo>
                <a:cubicBezTo>
                  <a:pt x="1612" y="1996"/>
                  <a:pt x="1612" y="1996"/>
                  <a:pt x="1612" y="1996"/>
                </a:cubicBezTo>
                <a:cubicBezTo>
                  <a:pt x="40" y="424"/>
                  <a:pt x="40" y="424"/>
                  <a:pt x="40" y="424"/>
                </a:cubicBezTo>
                <a:cubicBezTo>
                  <a:pt x="13" y="397"/>
                  <a:pt x="0" y="367"/>
                  <a:pt x="0" y="332"/>
                </a:cubicBezTo>
                <a:cubicBezTo>
                  <a:pt x="0" y="297"/>
                  <a:pt x="13" y="267"/>
                  <a:pt x="40" y="240"/>
                </a:cubicBezTo>
                <a:cubicBezTo>
                  <a:pt x="240" y="40"/>
                  <a:pt x="240" y="40"/>
                  <a:pt x="240" y="40"/>
                </a:cubicBezTo>
                <a:cubicBezTo>
                  <a:pt x="267" y="13"/>
                  <a:pt x="297" y="0"/>
                  <a:pt x="332" y="0"/>
                </a:cubicBezTo>
                <a:cubicBezTo>
                  <a:pt x="367" y="0"/>
                  <a:pt x="397" y="13"/>
                  <a:pt x="424" y="40"/>
                </a:cubicBezTo>
                <a:cubicBezTo>
                  <a:pt x="2288" y="1904"/>
                  <a:pt x="2288" y="1904"/>
                  <a:pt x="2288" y="1904"/>
                </a:cubicBezTo>
                <a:cubicBezTo>
                  <a:pt x="2315" y="1931"/>
                  <a:pt x="2328" y="1961"/>
                  <a:pt x="2328" y="1996"/>
                </a:cubicBezTo>
                <a:close/>
              </a:path>
            </a:pathLst>
          </a:custGeom>
          <a:solidFill>
            <a:schemeClr val="accent2">
              <a:lumMod val="75000"/>
            </a:schemeClr>
          </a:solidFill>
          <a:ln>
            <a:noFill/>
          </a:ln>
        </p:spPr>
        <p:txBody>
          <a:bodyPr rot="0" vert="horz" wrap="square" lIns="91440" tIns="45720" rIns="91440" bIns="45720" anchor="t" anchorCtr="0" upright="1">
            <a:noAutofit/>
          </a:bodyPr>
          <a:lstStyle/>
          <a:p>
            <a:endParaRPr lang="sv-SE"/>
          </a:p>
        </p:txBody>
      </p:sp>
      <p:sp>
        <p:nvSpPr>
          <p:cNvPr id="42" name="Platshållare för sidfot"/>
          <p:cNvSpPr>
            <a:spLocks noGrp="1"/>
          </p:cNvSpPr>
          <p:nvPr>
            <p:ph type="ftr" sz="quarter" idx="11"/>
          </p:nvPr>
        </p:nvSpPr>
        <p:spPr>
          <a:xfrm>
            <a:off x="695325" y="278514"/>
            <a:ext cx="9490210" cy="253114"/>
          </a:xfrm>
          <a:prstGeom prst="rect">
            <a:avLst/>
          </a:prstGeom>
        </p:spPr>
        <p:txBody>
          <a:bodyPr wrap="none" lIns="0" anchor="t"/>
          <a:lstStyle>
            <a:lvl1pPr algn="l">
              <a:defRPr sz="1050" b="1"/>
            </a:lvl1pPr>
          </a:lstStyle>
          <a:p>
            <a:r>
              <a:rPr lang="sv-SE">
                <a:solidFill>
                  <a:schemeClr val="tx1">
                    <a:alpha val="50000"/>
                  </a:schemeClr>
                </a:solidFill>
              </a:rPr>
              <a:t>TITEL PÅ PRESENTATION </a:t>
            </a:r>
            <a:r>
              <a:rPr lang="sv-SE">
                <a:solidFill>
                  <a:schemeClr val="tx1">
                    <a:alpha val="50000"/>
                  </a:schemeClr>
                </a:solidFill>
                <a:cs typeface="Arial" panose="020B0604020202020204" pitchFamily="34" charset="0"/>
              </a:rPr>
              <a:t>►</a:t>
            </a:r>
            <a:r>
              <a:rPr lang="sv-SE">
                <a:solidFill>
                  <a:schemeClr val="tx1">
                    <a:alpha val="50000"/>
                  </a:schemeClr>
                </a:solidFill>
              </a:rPr>
              <a:t> </a:t>
            </a:r>
            <a:r>
              <a:rPr lang="sv-SE">
                <a:solidFill>
                  <a:schemeClr val="accent2">
                    <a:lumMod val="75000"/>
                  </a:schemeClr>
                </a:solidFill>
              </a:rPr>
              <a:t>RUBRIK FÖR DETTA KAPITEL</a:t>
            </a:r>
          </a:p>
        </p:txBody>
      </p:sp>
      <p:sp>
        <p:nvSpPr>
          <p:cNvPr id="29" name="Sidnummer"/>
          <p:cNvSpPr txBox="1"/>
          <p:nvPr userDrawn="1"/>
        </p:nvSpPr>
        <p:spPr>
          <a:xfrm>
            <a:off x="11496675" y="6434688"/>
            <a:ext cx="695325" cy="250695"/>
          </a:xfrm>
          <a:prstGeom prst="rect">
            <a:avLst/>
          </a:prstGeom>
          <a:noFill/>
        </p:spPr>
        <p:txBody>
          <a:bodyPr wrap="square" lIns="0" tIns="0" rIns="0" bIns="0" rtlCol="0" anchor="ctr" anchorCtr="0">
            <a:noAutofit/>
          </a:bodyPr>
          <a:lstStyle/>
          <a:p>
            <a:pPr algn="ctr"/>
            <a:fld id="{AD9149A3-2741-43AA-8DF0-D3D0AF0ABFD1}" type="slidenum">
              <a:rPr lang="sv-SE" sz="1050" b="1" smtClean="0">
                <a:solidFill>
                  <a:schemeClr val="tx1">
                    <a:alpha val="60000"/>
                  </a:schemeClr>
                </a:solidFill>
              </a:rPr>
              <a:pPr algn="ctr"/>
              <a:t>‹#›</a:t>
            </a:fld>
            <a:endParaRPr lang="sv-SE" sz="1050" b="1">
              <a:solidFill>
                <a:schemeClr val="tx1">
                  <a:alpha val="60000"/>
                </a:schemeClr>
              </a:solidFill>
            </a:endParaRPr>
          </a:p>
        </p:txBody>
      </p:sp>
      <p:pic>
        <p:nvPicPr>
          <p:cNvPr id="43" name="Bildobjekt 42"/>
          <p:cNvPicPr>
            <a:picLocks noChangeAspect="1"/>
          </p:cNvPicPr>
          <p:nvPr userDrawn="1"/>
        </p:nvPicPr>
        <p:blipFill rotWithShape="1">
          <a:blip r:embed="rId2">
            <a:extLst>
              <a:ext uri="{28A0092B-C50C-407E-A947-70E740481C1C}">
                <a14:useLocalDpi xmlns:a14="http://schemas.microsoft.com/office/drawing/2010/main" val="0"/>
              </a:ext>
            </a:extLst>
          </a:blip>
          <a:srcRect t="1" r="40650" b="38293"/>
          <a:stretch/>
        </p:blipFill>
        <p:spPr>
          <a:xfrm>
            <a:off x="10619600" y="4533824"/>
            <a:ext cx="1586577" cy="2334809"/>
          </a:xfrm>
          <a:prstGeom prst="rect">
            <a:avLst/>
          </a:prstGeom>
        </p:spPr>
      </p:pic>
    </p:spTree>
    <p:extLst>
      <p:ext uri="{BB962C8B-B14F-4D97-AF65-F5344CB8AC3E}">
        <p14:creationId xmlns:p14="http://schemas.microsoft.com/office/powerpoint/2010/main" val="408928625"/>
      </p:ext>
    </p:extLst>
  </p:cSld>
  <p:clrMapOvr>
    <a:masterClrMapping/>
  </p:clrMapOvr>
  <p:extLst>
    <p:ext uri="{DCECCB84-F9BA-43D5-87BE-67443E8EF086}">
      <p15:sldGuideLst xmlns:p15="http://schemas.microsoft.com/office/powerpoint/2012/main">
        <p15:guide id="1" pos="438" userDrawn="1">
          <p15:clr>
            <a:srgbClr val="FBAE40"/>
          </p15:clr>
        </p15:guide>
        <p15:guide id="2" pos="7242" userDrawn="1">
          <p15:clr>
            <a:srgbClr val="FBAE40"/>
          </p15:clr>
        </p15:guide>
        <p15:guide id="3" orient="horz" pos="459" userDrawn="1">
          <p15:clr>
            <a:srgbClr val="FBAE40"/>
          </p15:clr>
        </p15:guide>
        <p15:guide id="4" orient="horz" pos="3974" userDrawn="1">
          <p15:clr>
            <a:srgbClr val="FBAE40"/>
          </p15:clr>
        </p15:guide>
        <p15:guide id="5" orient="horz" pos="935"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lemmakort - rubrik och innehåll">
    <p:spTree>
      <p:nvGrpSpPr>
        <p:cNvPr id="1" name=""/>
        <p:cNvGrpSpPr/>
        <p:nvPr/>
      </p:nvGrpSpPr>
      <p:grpSpPr>
        <a:xfrm>
          <a:off x="0" y="0"/>
          <a:ext cx="0" cy="0"/>
          <a:chOff x="0" y="0"/>
          <a:chExt cx="0" cy="0"/>
        </a:xfrm>
      </p:grpSpPr>
      <p:sp>
        <p:nvSpPr>
          <p:cNvPr id="3" name="Rubrik"/>
          <p:cNvSpPr>
            <a:spLocks noGrp="1"/>
          </p:cNvSpPr>
          <p:nvPr>
            <p:ph type="title"/>
          </p:nvPr>
        </p:nvSpPr>
        <p:spPr>
          <a:xfrm>
            <a:off x="695325" y="728663"/>
            <a:ext cx="10801350" cy="755650"/>
          </a:xfrm>
        </p:spPr>
        <p:txBody>
          <a:bodyPr lIns="0" tIns="0" rIns="0" bIns="0" anchor="t">
            <a:normAutofit/>
          </a:bodyPr>
          <a:lstStyle>
            <a:lvl1pPr>
              <a:defRPr sz="3200"/>
            </a:lvl1pPr>
          </a:lstStyle>
          <a:p>
            <a:r>
              <a:rPr lang="sv-SE"/>
              <a:t>Klicka här för att ändra format</a:t>
            </a:r>
          </a:p>
        </p:txBody>
      </p:sp>
      <p:sp>
        <p:nvSpPr>
          <p:cNvPr id="4" name="Platshållare för innehåll"/>
          <p:cNvSpPr>
            <a:spLocks noGrp="1"/>
          </p:cNvSpPr>
          <p:nvPr>
            <p:ph idx="1"/>
          </p:nvPr>
        </p:nvSpPr>
        <p:spPr>
          <a:xfrm>
            <a:off x="695325" y="1484313"/>
            <a:ext cx="10801350" cy="4824411"/>
          </a:xfrm>
          <a:prstGeom prst="rect">
            <a:avLst/>
          </a:prstGeom>
        </p:spPr>
        <p:txBody>
          <a:bodyPr lIns="0" tIns="0" rIns="0" bIns="0"/>
          <a:lstStyle>
            <a:lvl1pPr>
              <a:buClr>
                <a:schemeClr val="accent2">
                  <a:lumMod val="75000"/>
                </a:schemeClr>
              </a:buClr>
              <a:buSzPct val="120000"/>
              <a:defRPr sz="2400"/>
            </a:lvl1pPr>
            <a:lvl2pPr>
              <a:buClr>
                <a:schemeClr val="accent2">
                  <a:lumMod val="75000"/>
                </a:schemeClr>
              </a:buClr>
              <a:buSzPct val="120000"/>
              <a:defRPr/>
            </a:lvl2pPr>
            <a:lvl3pPr>
              <a:buClr>
                <a:schemeClr val="accent2">
                  <a:lumMod val="75000"/>
                </a:schemeClr>
              </a:buClr>
              <a:buSzPct val="120000"/>
              <a:defRPr/>
            </a:lvl3pPr>
            <a:lvl4pPr>
              <a:buClr>
                <a:schemeClr val="accent2">
                  <a:lumMod val="75000"/>
                </a:schemeClr>
              </a:buClr>
              <a:buSzPct val="120000"/>
              <a:defRPr/>
            </a:lvl4pPr>
            <a:lvl5pPr>
              <a:buClr>
                <a:schemeClr val="accent2">
                  <a:lumMod val="75000"/>
                </a:schemeClr>
              </a:buClr>
              <a:buSzPct val="120000"/>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pic>
        <p:nvPicPr>
          <p:cNvPr id="20" name="Bildobjekt 19"/>
          <p:cNvPicPr>
            <a:picLocks noChangeAspect="1"/>
          </p:cNvPicPr>
          <p:nvPr userDrawn="1"/>
        </p:nvPicPr>
        <p:blipFill rotWithShape="1">
          <a:blip r:embed="rId2">
            <a:extLst>
              <a:ext uri="{28A0092B-C50C-407E-A947-70E740481C1C}">
                <a14:useLocalDpi xmlns:a14="http://schemas.microsoft.com/office/drawing/2010/main" val="0"/>
              </a:ext>
            </a:extLst>
          </a:blip>
          <a:srcRect t="1" r="40650" b="38293"/>
          <a:stretch/>
        </p:blipFill>
        <p:spPr>
          <a:xfrm>
            <a:off x="10619600" y="4533824"/>
            <a:ext cx="1586577" cy="2334809"/>
          </a:xfrm>
          <a:prstGeom prst="rect">
            <a:avLst/>
          </a:prstGeom>
        </p:spPr>
      </p:pic>
    </p:spTree>
    <p:extLst>
      <p:ext uri="{BB962C8B-B14F-4D97-AF65-F5344CB8AC3E}">
        <p14:creationId xmlns:p14="http://schemas.microsoft.com/office/powerpoint/2010/main" val="1902013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Rubriksida mörkblå">
    <p:bg>
      <p:bgPr>
        <a:solidFill>
          <a:schemeClr val="accent2">
            <a:lumMod val="75000"/>
          </a:schemeClr>
        </a:solidFill>
        <a:effectLst/>
      </p:bgPr>
    </p:bg>
    <p:spTree>
      <p:nvGrpSpPr>
        <p:cNvPr id="1" name=""/>
        <p:cNvGrpSpPr/>
        <p:nvPr/>
      </p:nvGrpSpPr>
      <p:grpSpPr>
        <a:xfrm>
          <a:off x="0" y="0"/>
          <a:ext cx="0" cy="0"/>
          <a:chOff x="0" y="0"/>
          <a:chExt cx="0" cy="0"/>
        </a:xfrm>
      </p:grpSpPr>
      <p:sp>
        <p:nvSpPr>
          <p:cNvPr id="2" name="Rubrik"/>
          <p:cNvSpPr>
            <a:spLocks noGrp="1"/>
          </p:cNvSpPr>
          <p:nvPr>
            <p:ph type="title"/>
          </p:nvPr>
        </p:nvSpPr>
        <p:spPr>
          <a:xfrm>
            <a:off x="695326" y="2336495"/>
            <a:ext cx="10801349" cy="1800000"/>
          </a:xfrm>
        </p:spPr>
        <p:txBody>
          <a:bodyPr anchor="ctr">
            <a:normAutofit/>
          </a:bodyPr>
          <a:lstStyle>
            <a:lvl1pPr algn="ctr">
              <a:defRPr sz="4800">
                <a:solidFill>
                  <a:schemeClr val="accent2">
                    <a:lumMod val="20000"/>
                    <a:lumOff val="80000"/>
                  </a:schemeClr>
                </a:solidFill>
              </a:defRPr>
            </a:lvl1pPr>
          </a:lstStyle>
          <a:p>
            <a:r>
              <a:rPr lang="sv-SE"/>
              <a:t>Klicka här för att ändra format</a:t>
            </a:r>
          </a:p>
        </p:txBody>
      </p:sp>
      <p:pic>
        <p:nvPicPr>
          <p:cNvPr id="21" name="Bildobjekt 20"/>
          <p:cNvPicPr>
            <a:picLocks noChangeAspect="1"/>
          </p:cNvPicPr>
          <p:nvPr userDrawn="1"/>
        </p:nvPicPr>
        <p:blipFill rotWithShape="1">
          <a:blip r:embed="rId2">
            <a:extLst>
              <a:ext uri="{28A0092B-C50C-407E-A947-70E740481C1C}">
                <a14:useLocalDpi xmlns:a14="http://schemas.microsoft.com/office/drawing/2010/main" val="0"/>
              </a:ext>
            </a:extLst>
          </a:blip>
          <a:srcRect l="1" r="43669" b="32980"/>
          <a:stretch/>
        </p:blipFill>
        <p:spPr>
          <a:xfrm>
            <a:off x="9593309" y="2475851"/>
            <a:ext cx="2602235" cy="4382150"/>
          </a:xfrm>
          <a:prstGeom prst="rect">
            <a:avLst/>
          </a:prstGeom>
        </p:spPr>
      </p:pic>
    </p:spTree>
    <p:extLst>
      <p:ext uri="{BB962C8B-B14F-4D97-AF65-F5344CB8AC3E}">
        <p14:creationId xmlns:p14="http://schemas.microsoft.com/office/powerpoint/2010/main" val="70405222"/>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95325" y="728663"/>
            <a:ext cx="10801349" cy="756000"/>
          </a:xfrm>
          <a:prstGeom prst="rect">
            <a:avLst/>
          </a:prstGeom>
        </p:spPr>
        <p:txBody>
          <a:bodyPr vert="horz" lIns="0" tIns="0" rIns="0" bIns="0" rtlCol="0" anchor="t">
            <a:normAutofit/>
          </a:bodyPr>
          <a:lstStyle/>
          <a:p>
            <a:r>
              <a:rPr lang="sv-SE"/>
              <a:t>Klicka här för att ändra format </a:t>
            </a:r>
          </a:p>
        </p:txBody>
      </p:sp>
      <p:sp>
        <p:nvSpPr>
          <p:cNvPr id="7" name="Platshållare för text 6"/>
          <p:cNvSpPr>
            <a:spLocks noGrp="1"/>
          </p:cNvSpPr>
          <p:nvPr>
            <p:ph type="body" idx="1"/>
          </p:nvPr>
        </p:nvSpPr>
        <p:spPr>
          <a:xfrm>
            <a:off x="695325" y="1892809"/>
            <a:ext cx="10801350" cy="4415916"/>
          </a:xfrm>
          <a:prstGeom prst="rect">
            <a:avLst/>
          </a:prstGeom>
        </p:spPr>
        <p:txBody>
          <a:bodyPr vert="horz" lIns="0" tIns="0" rIns="0" bIns="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01241875"/>
      </p:ext>
    </p:extLst>
  </p:cSld>
  <p:clrMap bg1="lt1" tx1="dk1" bg2="lt2" tx2="dk2" accent1="accent1" accent2="accent2" accent3="accent3" accent4="accent4" accent5="accent5" accent6="accent6" hlink="hlink" folHlink="folHlink"/>
  <p:sldLayoutIdLst>
    <p:sldLayoutId id="2147483698" r:id="rId1"/>
    <p:sldLayoutId id="2147483694" r:id="rId2"/>
    <p:sldLayoutId id="2147483681" r:id="rId3"/>
    <p:sldLayoutId id="2147483690" r:id="rId4"/>
    <p:sldLayoutId id="2147483680" r:id="rId5"/>
    <p:sldLayoutId id="2147483682" r:id="rId6"/>
    <p:sldLayoutId id="2147483683" r:id="rId7"/>
    <p:sldLayoutId id="2147483697" r:id="rId8"/>
    <p:sldLayoutId id="2147483684" r:id="rId9"/>
    <p:sldLayoutId id="2147483692" r:id="rId10"/>
    <p:sldLayoutId id="2147483693" r:id="rId11"/>
    <p:sldLayoutId id="2147483688" r:id="rId12"/>
    <p:sldLayoutId id="2147483696" r:id="rId13"/>
    <p:sldLayoutId id="2147483695" r:id="rId14"/>
    <p:sldLayoutId id="2147483685" r:id="rId15"/>
  </p:sldLayoutIdLst>
  <p:hf sldNum="0" hdr="0"/>
  <p:txStyles>
    <p:titleStyle>
      <a:lvl1pPr algn="l" defTabSz="914400" rtl="0" eaLnBrk="1" latinLnBrk="0" hangingPunct="1">
        <a:lnSpc>
          <a:spcPct val="90000"/>
        </a:lnSpc>
        <a:spcBef>
          <a:spcPct val="0"/>
        </a:spcBef>
        <a:buNone/>
        <a:defRPr sz="3200" b="1" kern="1200" spc="-15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Tx/>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59" userDrawn="1">
          <p15:clr>
            <a:srgbClr val="F26B43"/>
          </p15:clr>
        </p15:guide>
        <p15:guide id="2" orient="horz" pos="3974" userDrawn="1">
          <p15:clr>
            <a:srgbClr val="F26B43"/>
          </p15:clr>
        </p15:guide>
        <p15:guide id="3" pos="438" userDrawn="1">
          <p15:clr>
            <a:srgbClr val="F26B43"/>
          </p15:clr>
        </p15:guide>
        <p15:guide id="4" pos="72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p:cNvSpPr>
            <a:spLocks noGrp="1"/>
          </p:cNvSpPr>
          <p:nvPr>
            <p:ph type="title"/>
          </p:nvPr>
        </p:nvSpPr>
        <p:spPr/>
        <p:txBody>
          <a:bodyPr/>
          <a:lstStyle/>
          <a:p>
            <a:r>
              <a:rPr lang="sv-SE"/>
              <a:t>Dilemmaövning</a:t>
            </a:r>
          </a:p>
        </p:txBody>
      </p:sp>
    </p:spTree>
    <p:extLst>
      <p:ext uri="{BB962C8B-B14F-4D97-AF65-F5344CB8AC3E}">
        <p14:creationId xmlns:p14="http://schemas.microsoft.com/office/powerpoint/2010/main" val="2840260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E2A855"/>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4240213" cy="576677"/>
          </a:xfrm>
          <a:prstGeom prst="roundRect">
            <a:avLst/>
          </a:prstGeom>
          <a:solidFill>
            <a:srgbClr val="E2A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Avtal och uppföljning</a:t>
            </a:r>
          </a:p>
        </p:txBody>
      </p:sp>
      <p:sp>
        <p:nvSpPr>
          <p:cNvPr id="5" name="Rektangel 4"/>
          <p:cNvSpPr/>
          <p:nvPr/>
        </p:nvSpPr>
        <p:spPr>
          <a:xfrm>
            <a:off x="2459181" y="2558619"/>
            <a:ext cx="8257308" cy="1477328"/>
          </a:xfrm>
          <a:prstGeom prst="rect">
            <a:avLst/>
          </a:prstGeom>
        </p:spPr>
        <p:txBody>
          <a:bodyPr wrap="square" lIns="91440" tIns="45720" rIns="91440" bIns="45720" anchor="t">
            <a:spAutoFit/>
          </a:bodyPr>
          <a:lstStyle/>
          <a:p>
            <a:r>
              <a:rPr lang="sv-SE" b="1"/>
              <a:t>ÖVNING 2: </a:t>
            </a:r>
            <a:r>
              <a:rPr lang="sv-SE">
                <a:latin typeface="Arial"/>
                <a:cs typeface="Arial"/>
              </a:rPr>
              <a:t>En entreprenör har fått i uppdrag att sanera stora mängder förorenad jord från kommunens mark, där det tidigare stod en fabrik med omfattande föroreningar. Istället för att genomföra den kostsamma saneringen, dumpar entreprenören jorden </a:t>
            </a:r>
            <a:r>
              <a:rPr lang="sv-SE" err="1">
                <a:latin typeface="Arial"/>
                <a:cs typeface="Arial"/>
              </a:rPr>
              <a:t>osanerad</a:t>
            </a:r>
            <a:r>
              <a:rPr lang="sv-SE">
                <a:latin typeface="Arial"/>
                <a:cs typeface="Arial"/>
              </a:rPr>
              <a:t> i skogen, vilket leder till ytterligare miljöskador och bryter mot avtalet med kommunen.</a:t>
            </a:r>
            <a:r>
              <a:rPr lang="sv-SE"/>
              <a:t> </a:t>
            </a:r>
          </a:p>
        </p:txBody>
      </p:sp>
    </p:spTree>
    <p:extLst>
      <p:ext uri="{BB962C8B-B14F-4D97-AF65-F5344CB8AC3E}">
        <p14:creationId xmlns:p14="http://schemas.microsoft.com/office/powerpoint/2010/main" val="2297401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58DAF"/>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4532521" cy="576677"/>
          </a:xfrm>
          <a:prstGeom prst="roundRect">
            <a:avLst/>
          </a:prstGeom>
          <a:solidFill>
            <a:srgbClr val="158D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Läkemedelsförskrivning</a:t>
            </a:r>
          </a:p>
        </p:txBody>
      </p:sp>
      <p:sp>
        <p:nvSpPr>
          <p:cNvPr id="5" name="Rektangel 4"/>
          <p:cNvSpPr/>
          <p:nvPr/>
        </p:nvSpPr>
        <p:spPr>
          <a:xfrm>
            <a:off x="2459181" y="2558619"/>
            <a:ext cx="8257308" cy="2585323"/>
          </a:xfrm>
          <a:prstGeom prst="rect">
            <a:avLst/>
          </a:prstGeom>
        </p:spPr>
        <p:txBody>
          <a:bodyPr wrap="square" lIns="91440" tIns="45720" rIns="91440" bIns="45720" anchor="t">
            <a:spAutoFit/>
          </a:bodyPr>
          <a:lstStyle/>
          <a:p>
            <a:r>
              <a:rPr lang="sv-SE" b="1"/>
              <a:t>ÖVNING 1: </a:t>
            </a:r>
            <a:r>
              <a:rPr lang="sv-SE">
                <a:solidFill>
                  <a:srgbClr val="242424"/>
                </a:solidFill>
                <a:latin typeface="Arial"/>
                <a:ea typeface="Calibri"/>
                <a:cs typeface="Calibri"/>
              </a:rPr>
              <a:t>En patient har bett om tid till vårdcentralen på grund av sömnsvårigheter. Vid besöket ber patienten om att få sömntabletter.</a:t>
            </a:r>
            <a:br>
              <a:rPr lang="sv-SE">
                <a:latin typeface="Arial"/>
                <a:ea typeface="Calibri"/>
                <a:cs typeface="Calibri"/>
              </a:rPr>
            </a:br>
            <a:r>
              <a:rPr lang="sv-SE">
                <a:solidFill>
                  <a:srgbClr val="242424"/>
                </a:solidFill>
                <a:latin typeface="Arial"/>
                <a:ea typeface="Calibri"/>
                <a:cs typeface="Calibri"/>
              </a:rPr>
              <a:t>Under besöket berättar patienten att hen sökt vård för sina sömnsvårigheter hos en digital vårdgivare.</a:t>
            </a:r>
            <a:br>
              <a:rPr lang="sv-SE">
                <a:latin typeface="Arial"/>
                <a:ea typeface="Calibri"/>
                <a:cs typeface="Calibri"/>
              </a:rPr>
            </a:br>
            <a:r>
              <a:rPr lang="sv-SE">
                <a:solidFill>
                  <a:srgbClr val="242424"/>
                </a:solidFill>
                <a:latin typeface="Arial"/>
                <a:ea typeface="Calibri"/>
                <a:cs typeface="Calibri"/>
              </a:rPr>
              <a:t>Du kontrollerar läkemedelslistan i journalsystemet och ser en tidigare förskrivning som snart går ut. Du ber därefter om patientens tillstånd att kolla i Förskrivningskollen, med tanke på att förskrivning från vårdgivare utanför Region Dalarna inte syns i journalsystemet.</a:t>
            </a:r>
            <a:br>
              <a:rPr lang="sv-SE">
                <a:latin typeface="Arial"/>
                <a:ea typeface="Calibri"/>
                <a:cs typeface="Calibri"/>
              </a:rPr>
            </a:br>
            <a:r>
              <a:rPr lang="sv-SE">
                <a:solidFill>
                  <a:srgbClr val="242424"/>
                </a:solidFill>
                <a:latin typeface="Arial"/>
                <a:ea typeface="Calibri"/>
                <a:cs typeface="Calibri"/>
              </a:rPr>
              <a:t>Patienten godkänner inte det, men vill fortfarande få sömntabletter utskrivet.</a:t>
            </a:r>
          </a:p>
        </p:txBody>
      </p:sp>
    </p:spTree>
    <p:extLst>
      <p:ext uri="{BB962C8B-B14F-4D97-AF65-F5344CB8AC3E}">
        <p14:creationId xmlns:p14="http://schemas.microsoft.com/office/powerpoint/2010/main" val="1249555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5162108" cy="576677"/>
          </a:xfrm>
          <a:prstGeom prst="roundRect">
            <a:avLst/>
          </a:prstGeom>
          <a:solidFill>
            <a:srgbClr val="178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Hälso- och sjukvård, tandvård</a:t>
            </a:r>
          </a:p>
        </p:txBody>
      </p:sp>
      <p:sp>
        <p:nvSpPr>
          <p:cNvPr id="5" name="Rektangel 4"/>
          <p:cNvSpPr/>
          <p:nvPr/>
        </p:nvSpPr>
        <p:spPr>
          <a:xfrm>
            <a:off x="2459181" y="2558619"/>
            <a:ext cx="8257308" cy="1754326"/>
          </a:xfrm>
          <a:prstGeom prst="rect">
            <a:avLst/>
          </a:prstGeom>
        </p:spPr>
        <p:txBody>
          <a:bodyPr wrap="square" lIns="91440" tIns="45720" rIns="91440" bIns="45720" anchor="t">
            <a:spAutoFit/>
          </a:bodyPr>
          <a:lstStyle/>
          <a:p>
            <a:r>
              <a:rPr lang="sv-SE" b="1"/>
              <a:t>ÖVNING 1: </a:t>
            </a:r>
            <a:r>
              <a:rPr lang="sv-SE">
                <a:latin typeface="Arial"/>
                <a:ea typeface="Calibri"/>
                <a:cs typeface="Calibri"/>
              </a:rPr>
              <a:t>Du arbetar på en vårdmottagning och märker att en av läkarna regelbundet skriver ut stora mängder narkotikaklassade läkemedel, </a:t>
            </a:r>
            <a:r>
              <a:rPr lang="sv-SE" err="1">
                <a:latin typeface="Arial"/>
                <a:ea typeface="Calibri"/>
                <a:cs typeface="Calibri"/>
              </a:rPr>
              <a:t>botox</a:t>
            </a:r>
            <a:r>
              <a:rPr lang="sv-SE">
                <a:latin typeface="Arial"/>
                <a:ea typeface="Calibri"/>
                <a:cs typeface="Calibri"/>
              </a:rPr>
              <a:t> och bantningspreparat till patienter utan tydliga medicinska skäl. </a:t>
            </a:r>
            <a:br>
              <a:rPr lang="sv-SE">
                <a:latin typeface="Arial"/>
                <a:ea typeface="Calibri"/>
                <a:cs typeface="Calibri"/>
              </a:rPr>
            </a:br>
            <a:r>
              <a:rPr lang="sv-SE">
                <a:latin typeface="Arial"/>
                <a:ea typeface="Calibri"/>
                <a:cs typeface="Calibri"/>
              </a:rPr>
              <a:t>Flera av patienterna verkar vara återkommande och ibland saknas ordentlig dokumentation i journalerna. När du nämner detta för en kollega får du svaret: ”Det är hans ansvar som läkare, inte vårt problem”. </a:t>
            </a:r>
          </a:p>
        </p:txBody>
      </p:sp>
    </p:spTree>
    <p:extLst>
      <p:ext uri="{BB962C8B-B14F-4D97-AF65-F5344CB8AC3E}">
        <p14:creationId xmlns:p14="http://schemas.microsoft.com/office/powerpoint/2010/main" val="848522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5162108" cy="576677"/>
          </a:xfrm>
          <a:prstGeom prst="roundRect">
            <a:avLst/>
          </a:prstGeom>
          <a:solidFill>
            <a:srgbClr val="178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Hälso- och sjukvård, tandvård</a:t>
            </a:r>
          </a:p>
        </p:txBody>
      </p:sp>
      <p:sp>
        <p:nvSpPr>
          <p:cNvPr id="5" name="Rektangel 4"/>
          <p:cNvSpPr/>
          <p:nvPr/>
        </p:nvSpPr>
        <p:spPr>
          <a:xfrm>
            <a:off x="2459181" y="2558619"/>
            <a:ext cx="8257308" cy="1200329"/>
          </a:xfrm>
          <a:prstGeom prst="rect">
            <a:avLst/>
          </a:prstGeom>
        </p:spPr>
        <p:txBody>
          <a:bodyPr wrap="square" lIns="91440" tIns="45720" rIns="91440" bIns="45720" anchor="t">
            <a:spAutoFit/>
          </a:bodyPr>
          <a:lstStyle/>
          <a:p>
            <a:r>
              <a:rPr lang="sv-SE" b="1"/>
              <a:t>ÖVNING 2: </a:t>
            </a:r>
            <a:r>
              <a:rPr lang="sv-SE">
                <a:latin typeface="Arial"/>
                <a:ea typeface="Calibri"/>
                <a:cs typeface="Calibri"/>
              </a:rPr>
              <a:t>Du jobbar som sjukvårdpersonal på en klinik. Vid ett tillfälle upptäcker du att en kollega har skickat in sjukintyg på en patient som inte verkar ha den sjukdom som står på sjukskrivningen. Det är osäkert om någon annan märkt detta ännu.</a:t>
            </a:r>
          </a:p>
        </p:txBody>
      </p:sp>
    </p:spTree>
    <p:extLst>
      <p:ext uri="{BB962C8B-B14F-4D97-AF65-F5344CB8AC3E}">
        <p14:creationId xmlns:p14="http://schemas.microsoft.com/office/powerpoint/2010/main" val="3766210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D4FE0F-FF8B-F8EE-B264-145B56AC0344}"/>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D0147B7A-6771-8EAC-3391-B1F905BFB33A}"/>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 name="Rektangel med rundade hörn 2">
            <a:extLst>
              <a:ext uri="{FF2B5EF4-FFF2-40B4-BE49-F238E27FC236}">
                <a16:creationId xmlns:a16="http://schemas.microsoft.com/office/drawing/2014/main" id="{4287A871-57B4-77B7-92D5-51596503C71B}"/>
              </a:ext>
            </a:extLst>
          </p:cNvPr>
          <p:cNvSpPr/>
          <p:nvPr/>
        </p:nvSpPr>
        <p:spPr>
          <a:xfrm>
            <a:off x="695325" y="728663"/>
            <a:ext cx="5162108" cy="576677"/>
          </a:xfrm>
          <a:prstGeom prst="roundRect">
            <a:avLst/>
          </a:prstGeom>
          <a:solidFill>
            <a:srgbClr val="178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Hälso- och sjukvård, tandvård</a:t>
            </a:r>
          </a:p>
        </p:txBody>
      </p:sp>
      <p:sp>
        <p:nvSpPr>
          <p:cNvPr id="5" name="Rektangel 4">
            <a:extLst>
              <a:ext uri="{FF2B5EF4-FFF2-40B4-BE49-F238E27FC236}">
                <a16:creationId xmlns:a16="http://schemas.microsoft.com/office/drawing/2014/main" id="{DE2525A7-5A8A-C048-903D-3B028D62E91B}"/>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3: </a:t>
            </a:r>
            <a:r>
              <a:rPr lang="sv-SE">
                <a:latin typeface="Arial"/>
                <a:ea typeface="Calibri"/>
                <a:cs typeface="Calibri"/>
              </a:rPr>
              <a:t>En läkare misstänker att en patient lämnat in förfalskade intyg för att få ekonomiskt stöd från vården. Patienten har tidigare varit i behov av hjälp men har inte lämnat uppdaterad information. </a:t>
            </a:r>
          </a:p>
        </p:txBody>
      </p:sp>
    </p:spTree>
    <p:extLst>
      <p:ext uri="{BB962C8B-B14F-4D97-AF65-F5344CB8AC3E}">
        <p14:creationId xmlns:p14="http://schemas.microsoft.com/office/powerpoint/2010/main" val="121027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8240F-0DF8-C4E4-E0EC-445ED9B4FC49}"/>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E9F5864F-2E4A-B646-4329-EECF692815A7}"/>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 name="Rektangel med rundade hörn 2">
            <a:extLst>
              <a:ext uri="{FF2B5EF4-FFF2-40B4-BE49-F238E27FC236}">
                <a16:creationId xmlns:a16="http://schemas.microsoft.com/office/drawing/2014/main" id="{289BB866-75EF-EBFC-65EC-10BEB5B0E542}"/>
              </a:ext>
            </a:extLst>
          </p:cNvPr>
          <p:cNvSpPr/>
          <p:nvPr/>
        </p:nvSpPr>
        <p:spPr>
          <a:xfrm>
            <a:off x="695325" y="728663"/>
            <a:ext cx="5162108" cy="576677"/>
          </a:xfrm>
          <a:prstGeom prst="roundRect">
            <a:avLst/>
          </a:prstGeom>
          <a:solidFill>
            <a:srgbClr val="178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Hälso- och sjukvård, tandvård</a:t>
            </a:r>
          </a:p>
        </p:txBody>
      </p:sp>
      <p:sp>
        <p:nvSpPr>
          <p:cNvPr id="5" name="Rektangel 4">
            <a:extLst>
              <a:ext uri="{FF2B5EF4-FFF2-40B4-BE49-F238E27FC236}">
                <a16:creationId xmlns:a16="http://schemas.microsoft.com/office/drawing/2014/main" id="{508943F3-4EC8-74AD-1CED-5B3713820CC4}"/>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4: </a:t>
            </a:r>
            <a:r>
              <a:rPr lang="sv-SE">
                <a:latin typeface="Arial"/>
                <a:ea typeface="Calibri"/>
                <a:cs typeface="Calibri"/>
              </a:rPr>
              <a:t>En patient ber dig att skriva ett sjukintyg trots att hen inte har några medicinska skäl för det. När du tvekar säger en kollega att ”vi gör så ibland för att hjälpa våra patienter – det skadar ju ingen”. Hur hanterar du situationen?</a:t>
            </a:r>
            <a:r>
              <a:rPr lang="sv-SE"/>
              <a:t> </a:t>
            </a:r>
          </a:p>
        </p:txBody>
      </p:sp>
    </p:spTree>
    <p:extLst>
      <p:ext uri="{BB962C8B-B14F-4D97-AF65-F5344CB8AC3E}">
        <p14:creationId xmlns:p14="http://schemas.microsoft.com/office/powerpoint/2010/main" val="309950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34EDDA-D1FF-DB04-3EA3-8ECE28F31006}"/>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50C69C98-1CBC-57A3-2115-06937B16DD89}"/>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 name="Rektangel med rundade hörn 2">
            <a:extLst>
              <a:ext uri="{FF2B5EF4-FFF2-40B4-BE49-F238E27FC236}">
                <a16:creationId xmlns:a16="http://schemas.microsoft.com/office/drawing/2014/main" id="{82B12452-B7F2-705A-335C-B09407F27388}"/>
              </a:ext>
            </a:extLst>
          </p:cNvPr>
          <p:cNvSpPr/>
          <p:nvPr/>
        </p:nvSpPr>
        <p:spPr>
          <a:xfrm>
            <a:off x="695325" y="728663"/>
            <a:ext cx="5162108" cy="576677"/>
          </a:xfrm>
          <a:prstGeom prst="roundRect">
            <a:avLst/>
          </a:prstGeom>
          <a:solidFill>
            <a:srgbClr val="1785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Hälso- och sjukvård, tandvård</a:t>
            </a:r>
          </a:p>
        </p:txBody>
      </p:sp>
      <p:sp>
        <p:nvSpPr>
          <p:cNvPr id="5" name="Rektangel 4">
            <a:extLst>
              <a:ext uri="{FF2B5EF4-FFF2-40B4-BE49-F238E27FC236}">
                <a16:creationId xmlns:a16="http://schemas.microsoft.com/office/drawing/2014/main" id="{131CCB85-FB84-96D5-A031-2B2C636F8090}"/>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5: </a:t>
            </a:r>
            <a:r>
              <a:rPr lang="sv-SE">
                <a:latin typeface="Arial"/>
                <a:ea typeface="Calibri"/>
                <a:cs typeface="Calibri"/>
              </a:rPr>
              <a:t>Du är chef på en öppenmottagning och  får veta att anställda systematiskt utnyttjar vårdförmåner genom att debitera vården till patientbesök som inte ägt rum. </a:t>
            </a:r>
            <a:r>
              <a:rPr lang="sv-SE"/>
              <a:t> </a:t>
            </a:r>
          </a:p>
        </p:txBody>
      </p:sp>
    </p:spTree>
    <p:extLst>
      <p:ext uri="{BB962C8B-B14F-4D97-AF65-F5344CB8AC3E}">
        <p14:creationId xmlns:p14="http://schemas.microsoft.com/office/powerpoint/2010/main" val="2665197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5">
              <a:lumMod val="90000"/>
            </a:schemeClr>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3618121" cy="590399"/>
          </a:xfrm>
          <a:prstGeom prst="roundRect">
            <a:avLst/>
          </a:prstGeom>
          <a:solidFill>
            <a:schemeClr val="accent5">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bg1"/>
                </a:solidFill>
              </a:rPr>
              <a:t>DILEMMAKORT: </a:t>
            </a:r>
            <a:r>
              <a:rPr lang="sv-SE">
                <a:solidFill>
                  <a:schemeClr val="bg1"/>
                </a:solidFill>
              </a:rPr>
              <a:t>Valfrihet (LOV)</a:t>
            </a:r>
          </a:p>
        </p:txBody>
      </p:sp>
      <p:sp>
        <p:nvSpPr>
          <p:cNvPr id="5" name="Rektangel 4"/>
          <p:cNvSpPr/>
          <p:nvPr/>
        </p:nvSpPr>
        <p:spPr>
          <a:xfrm>
            <a:off x="2459181" y="2558619"/>
            <a:ext cx="8257308" cy="1200329"/>
          </a:xfrm>
          <a:prstGeom prst="rect">
            <a:avLst/>
          </a:prstGeom>
        </p:spPr>
        <p:txBody>
          <a:bodyPr wrap="square" lIns="91440" tIns="45720" rIns="91440" bIns="45720" anchor="t">
            <a:spAutoFit/>
          </a:bodyPr>
          <a:lstStyle/>
          <a:p>
            <a:r>
              <a:rPr lang="sv-SE" b="1"/>
              <a:t>ÖVNING 1: </a:t>
            </a:r>
            <a:r>
              <a:rPr lang="sv-SE">
                <a:latin typeface="Arial"/>
                <a:ea typeface="Calibri"/>
                <a:cs typeface="Calibri"/>
              </a:rPr>
              <a:t>Din chef informerar dig och dina kollegor om att ni ska fakturera för fler vårdbesök än de som faktiskt ägt rum. Hen säger att det är ett sätt att kompensera för låga ersättningar från regionen. Du känner att något inte stämmer, men ingen annan verkar reagera. Hur agerar du?</a:t>
            </a:r>
            <a:r>
              <a:rPr lang="sv-SE"/>
              <a:t> </a:t>
            </a:r>
          </a:p>
        </p:txBody>
      </p:sp>
    </p:spTree>
    <p:extLst>
      <p:ext uri="{BB962C8B-B14F-4D97-AF65-F5344CB8AC3E}">
        <p14:creationId xmlns:p14="http://schemas.microsoft.com/office/powerpoint/2010/main" val="1668716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969696"/>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3295833" cy="590399"/>
          </a:xfrm>
          <a:prstGeom prst="roundRect">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Rekrytering</a:t>
            </a:r>
          </a:p>
        </p:txBody>
      </p:sp>
      <p:sp>
        <p:nvSpPr>
          <p:cNvPr id="5" name="Rektangel 4"/>
          <p:cNvSpPr/>
          <p:nvPr/>
        </p:nvSpPr>
        <p:spPr>
          <a:xfrm>
            <a:off x="2459181" y="2558619"/>
            <a:ext cx="8257308" cy="369332"/>
          </a:xfrm>
          <a:prstGeom prst="rect">
            <a:avLst/>
          </a:prstGeom>
        </p:spPr>
        <p:txBody>
          <a:bodyPr wrap="square">
            <a:spAutoFit/>
          </a:bodyPr>
          <a:lstStyle/>
          <a:p>
            <a:r>
              <a:rPr lang="sv-SE" b="1"/>
              <a:t>ÖVNING 1: </a:t>
            </a:r>
            <a:r>
              <a:rPr lang="sv-SE"/>
              <a:t>Skriv in dilemma, fråga eller diskussion. </a:t>
            </a:r>
          </a:p>
        </p:txBody>
      </p:sp>
    </p:spTree>
    <p:extLst>
      <p:ext uri="{BB962C8B-B14F-4D97-AF65-F5344CB8AC3E}">
        <p14:creationId xmlns:p14="http://schemas.microsoft.com/office/powerpoint/2010/main" val="3165472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C8B1D-4035-1BC2-C9C5-9031EDFD175B}"/>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7484ED80-B9B8-4E1A-59B0-5E436D4D2478}"/>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4"/>
          </a:solidFill>
          <a:ln>
            <a:noFill/>
          </a:ln>
        </p:spPr>
        <p:txBody>
          <a:bodyPr rot="0" vert="horz" wrap="square" lIns="91440" tIns="45720" rIns="91440" bIns="45720" anchor="t" anchorCtr="0" upright="1">
            <a:noAutofit/>
          </a:bodyPr>
          <a:lstStyle/>
          <a:p>
            <a:endParaRPr lang="sv-SE"/>
          </a:p>
        </p:txBody>
      </p:sp>
      <p:sp>
        <p:nvSpPr>
          <p:cNvPr id="3" name="Rektangel med rundade hörn 2">
            <a:extLst>
              <a:ext uri="{FF2B5EF4-FFF2-40B4-BE49-F238E27FC236}">
                <a16:creationId xmlns:a16="http://schemas.microsoft.com/office/drawing/2014/main" id="{4F4AFDEC-C762-5BA5-9F92-A8979E523BD4}"/>
              </a:ext>
            </a:extLst>
          </p:cNvPr>
          <p:cNvSpPr/>
          <p:nvPr/>
        </p:nvSpPr>
        <p:spPr>
          <a:xfrm>
            <a:off x="695325" y="728663"/>
            <a:ext cx="4262698" cy="59039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Bygg och anläggning</a:t>
            </a:r>
          </a:p>
        </p:txBody>
      </p:sp>
      <p:sp>
        <p:nvSpPr>
          <p:cNvPr id="5" name="Rektangel 4">
            <a:extLst>
              <a:ext uri="{FF2B5EF4-FFF2-40B4-BE49-F238E27FC236}">
                <a16:creationId xmlns:a16="http://schemas.microsoft.com/office/drawing/2014/main" id="{B94BCCE1-6018-1856-8ADC-07C1D3DA6AD3}"/>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1: </a:t>
            </a:r>
            <a:r>
              <a:rPr lang="sv-SE">
                <a:latin typeface="Arial"/>
                <a:cs typeface="Arial"/>
              </a:rPr>
              <a:t>En byggfirma har fått bidrag för att bygga en ny skola i kommunen. För att spara pengar använder de billigare material som inte uppfyller bygg- säkerhetsstandarderna.</a:t>
            </a:r>
          </a:p>
        </p:txBody>
      </p:sp>
    </p:spTree>
    <p:extLst>
      <p:ext uri="{BB962C8B-B14F-4D97-AF65-F5344CB8AC3E}">
        <p14:creationId xmlns:p14="http://schemas.microsoft.com/office/powerpoint/2010/main" val="4261855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Dilemmaövningar per kategori</a:t>
            </a:r>
          </a:p>
        </p:txBody>
      </p:sp>
      <p:sp>
        <p:nvSpPr>
          <p:cNvPr id="4" name="Platshållare för text 3"/>
          <p:cNvSpPr>
            <a:spLocks noGrp="1"/>
          </p:cNvSpPr>
          <p:nvPr>
            <p:ph idx="1"/>
          </p:nvPr>
        </p:nvSpPr>
        <p:spPr>
          <a:xfrm>
            <a:off x="1120627" y="1484313"/>
            <a:ext cx="10801350" cy="4824411"/>
          </a:xfrm>
        </p:spPr>
        <p:txBody>
          <a:bodyPr vert="horz" lIns="0" tIns="0" rIns="0" bIns="0" rtlCol="0" anchor="t">
            <a:normAutofit/>
          </a:bodyPr>
          <a:lstStyle/>
          <a:p>
            <a:pPr marL="0" indent="0">
              <a:buClr>
                <a:schemeClr val="accent5">
                  <a:lumMod val="75000"/>
                </a:schemeClr>
              </a:buClr>
              <a:buNone/>
            </a:pPr>
            <a:r>
              <a:rPr lang="sv-SE" sz="1800" b="1"/>
              <a:t>Upphandling och inköp </a:t>
            </a:r>
            <a:endParaRPr lang="sv-SE" sz="1800">
              <a:cs typeface="Arial"/>
            </a:endParaRPr>
          </a:p>
          <a:p>
            <a:pPr marL="0" indent="0">
              <a:buClr>
                <a:srgbClr val="FFC000"/>
              </a:buClr>
              <a:buNone/>
            </a:pPr>
            <a:r>
              <a:rPr lang="sv-SE" sz="1800" b="1"/>
              <a:t>Avtal och uppföljning</a:t>
            </a:r>
            <a:endParaRPr lang="sv-SE" sz="1800">
              <a:cs typeface="Arial"/>
            </a:endParaRPr>
          </a:p>
          <a:p>
            <a:pPr marL="0" indent="0">
              <a:buClr>
                <a:srgbClr val="158DAF"/>
              </a:buClr>
              <a:buNone/>
            </a:pPr>
            <a:r>
              <a:rPr lang="sv-SE" sz="1800" b="1"/>
              <a:t>Läkemedelsförskrivning</a:t>
            </a:r>
            <a:endParaRPr lang="sv-SE" sz="1800">
              <a:cs typeface="Arial"/>
            </a:endParaRPr>
          </a:p>
          <a:p>
            <a:pPr marL="0" indent="0">
              <a:buClr>
                <a:srgbClr val="178571"/>
              </a:buClr>
              <a:buNone/>
            </a:pPr>
            <a:r>
              <a:rPr lang="sv-SE" sz="1800" b="1"/>
              <a:t>Hälso- och sjukvård och tandvård</a:t>
            </a:r>
            <a:endParaRPr lang="sv-SE" sz="1800">
              <a:cs typeface="Arial"/>
            </a:endParaRPr>
          </a:p>
          <a:p>
            <a:pPr marL="0" indent="0">
              <a:buClr>
                <a:srgbClr val="FFDDE2"/>
              </a:buClr>
              <a:buNone/>
            </a:pPr>
            <a:r>
              <a:rPr lang="sv-SE" sz="1800" b="1"/>
              <a:t>Valfrihet </a:t>
            </a:r>
            <a:endParaRPr lang="sv-SE" sz="1800">
              <a:cs typeface="Arial"/>
            </a:endParaRPr>
          </a:p>
          <a:p>
            <a:pPr marL="0" indent="0">
              <a:buClr>
                <a:srgbClr val="969696"/>
              </a:buClr>
              <a:buNone/>
            </a:pPr>
            <a:r>
              <a:rPr lang="sv-SE" sz="1800" b="1"/>
              <a:t>Rekrytering</a:t>
            </a:r>
            <a:r>
              <a:rPr lang="sv-SE" sz="1800"/>
              <a:t> </a:t>
            </a:r>
          </a:p>
          <a:p>
            <a:pPr marL="0" indent="0">
              <a:buClr>
                <a:srgbClr val="FFF5CC"/>
              </a:buClr>
              <a:buNone/>
            </a:pPr>
            <a:r>
              <a:rPr lang="sv-SE" sz="1800" b="1"/>
              <a:t>Bygg och anläggning</a:t>
            </a:r>
            <a:endParaRPr lang="sv-SE" sz="1800">
              <a:cs typeface="Arial"/>
            </a:endParaRPr>
          </a:p>
          <a:p>
            <a:pPr marL="0" indent="0">
              <a:buClr>
                <a:srgbClr val="8EDDED"/>
              </a:buClr>
              <a:buNone/>
            </a:pPr>
            <a:r>
              <a:rPr lang="sv-SE" sz="1800" b="1"/>
              <a:t>Omsorg, hemtjänst och personlig assistent</a:t>
            </a:r>
            <a:r>
              <a:rPr lang="sv-SE" sz="1800"/>
              <a:t> </a:t>
            </a:r>
          </a:p>
          <a:p>
            <a:pPr marL="0" indent="0">
              <a:buClr>
                <a:srgbClr val="C5E9E2"/>
              </a:buClr>
              <a:buNone/>
            </a:pPr>
            <a:r>
              <a:rPr lang="sv-SE" sz="1800" b="1"/>
              <a:t>Föreningsbidrag, ekonomisk stöd och utbetalning</a:t>
            </a:r>
            <a:endParaRPr lang="sv-SE" sz="1800"/>
          </a:p>
          <a:p>
            <a:pPr marL="0" indent="0">
              <a:buNone/>
            </a:pPr>
            <a:r>
              <a:rPr lang="sv-SE" sz="1800" b="1"/>
              <a:t>Tillsyn och tillstånd</a:t>
            </a:r>
            <a:endParaRPr lang="sv-SE" sz="1800">
              <a:cs typeface="Arial"/>
            </a:endParaRPr>
          </a:p>
        </p:txBody>
      </p:sp>
      <p:sp>
        <p:nvSpPr>
          <p:cNvPr id="8" name="Freeform 585" title="Ikon box"/>
          <p:cNvSpPr>
            <a:spLocks noChangeAspect="1"/>
          </p:cNvSpPr>
          <p:nvPr/>
        </p:nvSpPr>
        <p:spPr bwMode="auto">
          <a:xfrm>
            <a:off x="774923" y="1473680"/>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9" name="Freeform 585" title="Ikon box"/>
          <p:cNvSpPr>
            <a:spLocks noChangeAspect="1"/>
          </p:cNvSpPr>
          <p:nvPr/>
        </p:nvSpPr>
        <p:spPr bwMode="auto">
          <a:xfrm>
            <a:off x="774923" y="1830677"/>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E2A855"/>
          </a:solidFill>
          <a:ln>
            <a:noFill/>
          </a:ln>
        </p:spPr>
        <p:txBody>
          <a:bodyPr rot="0" vert="horz" wrap="square" lIns="91440" tIns="45720" rIns="91440" bIns="45720" anchor="t" anchorCtr="0" upright="1">
            <a:noAutofit/>
          </a:bodyPr>
          <a:lstStyle/>
          <a:p>
            <a:endParaRPr lang="sv-SE"/>
          </a:p>
        </p:txBody>
      </p:sp>
      <p:sp>
        <p:nvSpPr>
          <p:cNvPr id="31" name="Freeform 585" title="Ikon box"/>
          <p:cNvSpPr>
            <a:spLocks noChangeAspect="1"/>
          </p:cNvSpPr>
          <p:nvPr/>
        </p:nvSpPr>
        <p:spPr bwMode="auto">
          <a:xfrm>
            <a:off x="781850" y="2219630"/>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158DAF"/>
          </a:solidFill>
          <a:ln>
            <a:noFill/>
          </a:ln>
        </p:spPr>
        <p:txBody>
          <a:bodyPr rot="0" vert="horz" wrap="square" lIns="91440" tIns="45720" rIns="91440" bIns="45720" anchor="t" anchorCtr="0" upright="1">
            <a:noAutofit/>
          </a:bodyPr>
          <a:lstStyle/>
          <a:p>
            <a:endParaRPr lang="sv-SE"/>
          </a:p>
        </p:txBody>
      </p:sp>
      <p:sp>
        <p:nvSpPr>
          <p:cNvPr id="32" name="Freeform 585" title="Ikon box"/>
          <p:cNvSpPr>
            <a:spLocks noChangeAspect="1"/>
          </p:cNvSpPr>
          <p:nvPr/>
        </p:nvSpPr>
        <p:spPr bwMode="auto">
          <a:xfrm>
            <a:off x="781850" y="2593516"/>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178571"/>
          </a:solidFill>
          <a:ln>
            <a:noFill/>
          </a:ln>
        </p:spPr>
        <p:txBody>
          <a:bodyPr rot="0" vert="horz" wrap="square" lIns="91440" tIns="45720" rIns="91440" bIns="45720" anchor="t" anchorCtr="0" upright="1">
            <a:noAutofit/>
          </a:bodyPr>
          <a:lstStyle/>
          <a:p>
            <a:endParaRPr lang="sv-SE"/>
          </a:p>
        </p:txBody>
      </p:sp>
      <p:sp>
        <p:nvSpPr>
          <p:cNvPr id="33" name="Freeform 585" title="Ikon box"/>
          <p:cNvSpPr>
            <a:spLocks noChangeAspect="1"/>
          </p:cNvSpPr>
          <p:nvPr/>
        </p:nvSpPr>
        <p:spPr bwMode="auto">
          <a:xfrm>
            <a:off x="781850" y="2970981"/>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chemeClr val="accent5">
              <a:lumMod val="90000"/>
            </a:schemeClr>
          </a:solidFill>
          <a:ln>
            <a:noFill/>
          </a:ln>
        </p:spPr>
        <p:txBody>
          <a:bodyPr rot="0" vert="horz" wrap="square" lIns="91440" tIns="45720" rIns="91440" bIns="45720" anchor="t" anchorCtr="0" upright="1">
            <a:noAutofit/>
          </a:bodyPr>
          <a:lstStyle/>
          <a:p>
            <a:endParaRPr lang="sv-SE"/>
          </a:p>
        </p:txBody>
      </p:sp>
      <p:sp>
        <p:nvSpPr>
          <p:cNvPr id="34" name="Freeform 585" title="Ikon box"/>
          <p:cNvSpPr>
            <a:spLocks noChangeAspect="1"/>
          </p:cNvSpPr>
          <p:nvPr/>
        </p:nvSpPr>
        <p:spPr bwMode="auto">
          <a:xfrm>
            <a:off x="789789" y="3343006"/>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969696"/>
          </a:solidFill>
          <a:ln>
            <a:noFill/>
          </a:ln>
        </p:spPr>
        <p:txBody>
          <a:bodyPr rot="0" vert="horz" wrap="square" lIns="91440" tIns="45720" rIns="91440" bIns="45720" anchor="t" anchorCtr="0" upright="1">
            <a:noAutofit/>
          </a:bodyPr>
          <a:lstStyle/>
          <a:p>
            <a:endParaRPr lang="sv-SE"/>
          </a:p>
        </p:txBody>
      </p:sp>
      <p:sp>
        <p:nvSpPr>
          <p:cNvPr id="35" name="Freeform 585" title="Ikon box"/>
          <p:cNvSpPr>
            <a:spLocks noChangeAspect="1"/>
          </p:cNvSpPr>
          <p:nvPr/>
        </p:nvSpPr>
        <p:spPr bwMode="auto">
          <a:xfrm>
            <a:off x="789789" y="3709838"/>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chemeClr val="accent4"/>
          </a:solidFill>
          <a:ln>
            <a:noFill/>
          </a:ln>
        </p:spPr>
        <p:txBody>
          <a:bodyPr rot="0" vert="horz" wrap="square" lIns="91440" tIns="45720" rIns="91440" bIns="45720" anchor="t" anchorCtr="0" upright="1">
            <a:noAutofit/>
          </a:bodyPr>
          <a:lstStyle/>
          <a:p>
            <a:endParaRPr lang="sv-SE"/>
          </a:p>
        </p:txBody>
      </p:sp>
      <p:sp>
        <p:nvSpPr>
          <p:cNvPr id="36" name="Freeform 585" title="Ikon box"/>
          <p:cNvSpPr>
            <a:spLocks noChangeAspect="1"/>
          </p:cNvSpPr>
          <p:nvPr/>
        </p:nvSpPr>
        <p:spPr bwMode="auto">
          <a:xfrm>
            <a:off x="781850" y="4089761"/>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37" name="Freeform 585" title="Ikon box"/>
          <p:cNvSpPr>
            <a:spLocks noChangeAspect="1"/>
          </p:cNvSpPr>
          <p:nvPr/>
        </p:nvSpPr>
        <p:spPr bwMode="auto">
          <a:xfrm>
            <a:off x="789789" y="4471383"/>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38" name="Freeform 585" title="Ikon box"/>
          <p:cNvSpPr>
            <a:spLocks noChangeAspect="1"/>
          </p:cNvSpPr>
          <p:nvPr/>
        </p:nvSpPr>
        <p:spPr bwMode="auto">
          <a:xfrm>
            <a:off x="789789" y="4845674"/>
            <a:ext cx="251241" cy="251241"/>
          </a:xfrm>
          <a:custGeom>
            <a:avLst/>
            <a:gdLst>
              <a:gd name="T0" fmla="*/ 6144 w 6144"/>
              <a:gd name="T1" fmla="*/ 1152 h 6144"/>
              <a:gd name="T2" fmla="*/ 6144 w 6144"/>
              <a:gd name="T3" fmla="*/ 4992 h 6144"/>
              <a:gd name="T4" fmla="*/ 5806 w 6144"/>
              <a:gd name="T5" fmla="*/ 5806 h 6144"/>
              <a:gd name="T6" fmla="*/ 4992 w 6144"/>
              <a:gd name="T7" fmla="*/ 6144 h 6144"/>
              <a:gd name="T8" fmla="*/ 1152 w 6144"/>
              <a:gd name="T9" fmla="*/ 6144 h 6144"/>
              <a:gd name="T10" fmla="*/ 338 w 6144"/>
              <a:gd name="T11" fmla="*/ 5806 h 6144"/>
              <a:gd name="T12" fmla="*/ 0 w 6144"/>
              <a:gd name="T13" fmla="*/ 4992 h 6144"/>
              <a:gd name="T14" fmla="*/ 0 w 6144"/>
              <a:gd name="T15" fmla="*/ 1152 h 6144"/>
              <a:gd name="T16" fmla="*/ 338 w 6144"/>
              <a:gd name="T17" fmla="*/ 338 h 6144"/>
              <a:gd name="T18" fmla="*/ 1152 w 6144"/>
              <a:gd name="T19" fmla="*/ 0 h 6144"/>
              <a:gd name="T20" fmla="*/ 4992 w 6144"/>
              <a:gd name="T21" fmla="*/ 0 h 6144"/>
              <a:gd name="T22" fmla="*/ 5806 w 6144"/>
              <a:gd name="T23" fmla="*/ 338 h 6144"/>
              <a:gd name="T24" fmla="*/ 6144 w 6144"/>
              <a:gd name="T25" fmla="*/ 1152 h 6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4" h="6144">
                <a:moveTo>
                  <a:pt x="6144" y="1152"/>
                </a:moveTo>
                <a:cubicBezTo>
                  <a:pt x="6144" y="4992"/>
                  <a:pt x="6144" y="4992"/>
                  <a:pt x="6144" y="4992"/>
                </a:cubicBezTo>
                <a:cubicBezTo>
                  <a:pt x="6144" y="5309"/>
                  <a:pt x="6031" y="5581"/>
                  <a:pt x="5806" y="5806"/>
                </a:cubicBezTo>
                <a:cubicBezTo>
                  <a:pt x="5581" y="6031"/>
                  <a:pt x="5309" y="6144"/>
                  <a:pt x="4992" y="6144"/>
                </a:cubicBezTo>
                <a:cubicBezTo>
                  <a:pt x="1152" y="6144"/>
                  <a:pt x="1152" y="6144"/>
                  <a:pt x="1152" y="6144"/>
                </a:cubicBezTo>
                <a:cubicBezTo>
                  <a:pt x="835" y="6144"/>
                  <a:pt x="563" y="6031"/>
                  <a:pt x="338" y="5806"/>
                </a:cubicBezTo>
                <a:cubicBezTo>
                  <a:pt x="113" y="5581"/>
                  <a:pt x="0" y="5309"/>
                  <a:pt x="0" y="4992"/>
                </a:cubicBezTo>
                <a:cubicBezTo>
                  <a:pt x="0" y="1152"/>
                  <a:pt x="0" y="1152"/>
                  <a:pt x="0" y="1152"/>
                </a:cubicBezTo>
                <a:cubicBezTo>
                  <a:pt x="0" y="835"/>
                  <a:pt x="113" y="563"/>
                  <a:pt x="338" y="338"/>
                </a:cubicBezTo>
                <a:cubicBezTo>
                  <a:pt x="563" y="113"/>
                  <a:pt x="835" y="0"/>
                  <a:pt x="1152" y="0"/>
                </a:cubicBezTo>
                <a:cubicBezTo>
                  <a:pt x="4992" y="0"/>
                  <a:pt x="4992" y="0"/>
                  <a:pt x="4992" y="0"/>
                </a:cubicBezTo>
                <a:cubicBezTo>
                  <a:pt x="5309" y="0"/>
                  <a:pt x="5581" y="113"/>
                  <a:pt x="5806" y="338"/>
                </a:cubicBezTo>
                <a:cubicBezTo>
                  <a:pt x="6031" y="563"/>
                  <a:pt x="6144" y="835"/>
                  <a:pt x="6144" y="1152"/>
                </a:cubicBezTo>
                <a:close/>
              </a:path>
            </a:pathLst>
          </a:custGeom>
          <a:solidFill>
            <a:srgbClr val="E6E6E6"/>
          </a:solidFill>
          <a:ln>
            <a:noFill/>
          </a:ln>
        </p:spPr>
        <p:txBody>
          <a:bodyPr rot="0" vert="horz" wrap="square" lIns="91440" tIns="45720" rIns="91440" bIns="45720" anchor="t" anchorCtr="0" upright="1">
            <a:noAutofit/>
          </a:bodyPr>
          <a:lstStyle/>
          <a:p>
            <a:endParaRPr lang="sv-SE"/>
          </a:p>
        </p:txBody>
      </p:sp>
    </p:spTree>
    <p:extLst>
      <p:ext uri="{BB962C8B-B14F-4D97-AF65-F5344CB8AC3E}">
        <p14:creationId xmlns:p14="http://schemas.microsoft.com/office/powerpoint/2010/main" val="1763489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4"/>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4262698" cy="59039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Bygg och anläggning</a:t>
            </a:r>
          </a:p>
        </p:txBody>
      </p:sp>
      <p:sp>
        <p:nvSpPr>
          <p:cNvPr id="5" name="Rektangel 4"/>
          <p:cNvSpPr/>
          <p:nvPr/>
        </p:nvSpPr>
        <p:spPr>
          <a:xfrm>
            <a:off x="2459181" y="2558619"/>
            <a:ext cx="8257308" cy="923330"/>
          </a:xfrm>
          <a:prstGeom prst="rect">
            <a:avLst/>
          </a:prstGeom>
        </p:spPr>
        <p:txBody>
          <a:bodyPr wrap="square" lIns="91440" tIns="45720" rIns="91440" bIns="45720" anchor="t">
            <a:spAutoFit/>
          </a:bodyPr>
          <a:lstStyle/>
          <a:p>
            <a:r>
              <a:rPr lang="sv-SE" b="1"/>
              <a:t>ÖVNING 2: </a:t>
            </a:r>
            <a:r>
              <a:rPr lang="sv-SE">
                <a:latin typeface="Aptos"/>
              </a:rPr>
              <a:t>En byggfirma har fått bidrag för att bygga en ny väg i kommunen. För att spara pengar beslutar byggfirman att ignorera miljöregler och dumpa byggavfall i närliggande skogsområden.</a:t>
            </a:r>
            <a:endParaRPr lang="sv-SE"/>
          </a:p>
        </p:txBody>
      </p:sp>
    </p:spTree>
    <p:extLst>
      <p:ext uri="{BB962C8B-B14F-4D97-AF65-F5344CB8AC3E}">
        <p14:creationId xmlns:p14="http://schemas.microsoft.com/office/powerpoint/2010/main" val="2776464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4"/>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4262698" cy="590399"/>
          </a:xfrm>
          <a:prstGeom prst="round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Bygg och anläggning</a:t>
            </a:r>
          </a:p>
        </p:txBody>
      </p:sp>
      <p:sp>
        <p:nvSpPr>
          <p:cNvPr id="5" name="Rektangel 4"/>
          <p:cNvSpPr/>
          <p:nvPr/>
        </p:nvSpPr>
        <p:spPr>
          <a:xfrm>
            <a:off x="2459181" y="2558619"/>
            <a:ext cx="8257308" cy="923330"/>
          </a:xfrm>
          <a:prstGeom prst="rect">
            <a:avLst/>
          </a:prstGeom>
        </p:spPr>
        <p:txBody>
          <a:bodyPr wrap="square" lIns="91440" tIns="45720" rIns="91440" bIns="45720" anchor="t">
            <a:spAutoFit/>
          </a:bodyPr>
          <a:lstStyle/>
          <a:p>
            <a:r>
              <a:rPr lang="sv-SE" b="1"/>
              <a:t>ÖVNING 3: </a:t>
            </a:r>
            <a:r>
              <a:rPr lang="sv-SE">
                <a:latin typeface="Arial"/>
                <a:cs typeface="Arial"/>
              </a:rPr>
              <a:t>En byggfirma har fått bidrag för att bygga en ny skola i kommunen. För att hålla kostnaderna nere, beslutar byggfirman att anställa billig arbetskraft under dåliga arbetsförhållanden.</a:t>
            </a:r>
          </a:p>
        </p:txBody>
      </p:sp>
    </p:spTree>
    <p:extLst>
      <p:ext uri="{BB962C8B-B14F-4D97-AF65-F5344CB8AC3E}">
        <p14:creationId xmlns:p14="http://schemas.microsoft.com/office/powerpoint/2010/main" val="3704792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5" name="Rektangel 4"/>
          <p:cNvSpPr/>
          <p:nvPr/>
        </p:nvSpPr>
        <p:spPr>
          <a:xfrm>
            <a:off x="2459181" y="2558619"/>
            <a:ext cx="8257308" cy="923330"/>
          </a:xfrm>
          <a:prstGeom prst="rect">
            <a:avLst/>
          </a:prstGeom>
        </p:spPr>
        <p:txBody>
          <a:bodyPr wrap="square" lIns="91440" tIns="45720" rIns="91440" bIns="45720" anchor="t">
            <a:spAutoFit/>
          </a:bodyPr>
          <a:lstStyle/>
          <a:p>
            <a:r>
              <a:rPr lang="sv-SE" b="1"/>
              <a:t>ÖVNING 1: </a:t>
            </a:r>
            <a:r>
              <a:rPr lang="sv-SE">
                <a:latin typeface="Arial"/>
                <a:cs typeface="Arial"/>
              </a:rPr>
              <a:t> En hemtjänstorganisation har fått extra bidrag för att anställa fler vårdare och förbättra tjänsterna för äldre. Istället används pengarna för att renovera kontoret.</a:t>
            </a:r>
          </a:p>
        </p:txBody>
      </p:sp>
      <p:sp>
        <p:nvSpPr>
          <p:cNvPr id="6" name="Rektangel med rundade hörn 5"/>
          <p:cNvSpPr/>
          <p:nvPr/>
        </p:nvSpPr>
        <p:spPr>
          <a:xfrm>
            <a:off x="695325" y="728663"/>
            <a:ext cx="6421282" cy="590399"/>
          </a:xfrm>
          <a:prstGeom prst="roundRect">
            <a:avLst/>
          </a:prstGeom>
          <a:solidFill>
            <a:srgbClr val="B6F0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Omsorg, hemtjänst och personlig assistent</a:t>
            </a:r>
          </a:p>
        </p:txBody>
      </p:sp>
    </p:spTree>
    <p:extLst>
      <p:ext uri="{BB962C8B-B14F-4D97-AF65-F5344CB8AC3E}">
        <p14:creationId xmlns:p14="http://schemas.microsoft.com/office/powerpoint/2010/main" val="31495804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5" name="Rektangel 4"/>
          <p:cNvSpPr/>
          <p:nvPr/>
        </p:nvSpPr>
        <p:spPr>
          <a:xfrm>
            <a:off x="2459181" y="2558619"/>
            <a:ext cx="8257308" cy="646331"/>
          </a:xfrm>
          <a:prstGeom prst="rect">
            <a:avLst/>
          </a:prstGeom>
        </p:spPr>
        <p:txBody>
          <a:bodyPr wrap="square" lIns="91440" tIns="45720" rIns="91440" bIns="45720" anchor="t">
            <a:spAutoFit/>
          </a:bodyPr>
          <a:lstStyle/>
          <a:p>
            <a:r>
              <a:rPr lang="sv-SE" b="1"/>
              <a:t>ÖVNING 2: </a:t>
            </a:r>
            <a:r>
              <a:rPr lang="sv-SE">
                <a:latin typeface="Arial"/>
                <a:cs typeface="Arial"/>
              </a:rPr>
              <a:t>En personlig assistent har rapporterat fler arbetstimmar än vad som faktiskt utförts för att få högre ersättning. Detta har upptäckts av en kollega.</a:t>
            </a:r>
            <a:r>
              <a:rPr lang="sv-SE"/>
              <a:t>. </a:t>
            </a:r>
          </a:p>
        </p:txBody>
      </p:sp>
      <p:sp>
        <p:nvSpPr>
          <p:cNvPr id="6" name="Rektangel med rundade hörn 5"/>
          <p:cNvSpPr/>
          <p:nvPr/>
        </p:nvSpPr>
        <p:spPr>
          <a:xfrm>
            <a:off x="695325" y="728663"/>
            <a:ext cx="6421282" cy="590399"/>
          </a:xfrm>
          <a:prstGeom prst="roundRect">
            <a:avLst/>
          </a:prstGeom>
          <a:solidFill>
            <a:srgbClr val="B6F0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Omsorg, hemtjänst och personlig assistent</a:t>
            </a:r>
          </a:p>
        </p:txBody>
      </p:sp>
    </p:spTree>
    <p:extLst>
      <p:ext uri="{BB962C8B-B14F-4D97-AF65-F5344CB8AC3E}">
        <p14:creationId xmlns:p14="http://schemas.microsoft.com/office/powerpoint/2010/main" val="3323977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9459B-C601-9A8B-A1EC-B1FC87567958}"/>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F1182F39-FC72-3E29-62F4-AD6E7751975D}"/>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02EFB1B9-73A1-FDA8-307A-037AA452D52B}"/>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3: </a:t>
            </a:r>
            <a:r>
              <a:rPr lang="sv-SE">
                <a:latin typeface="Arial"/>
                <a:cs typeface="Arial"/>
              </a:rPr>
              <a:t> En omsorgsorganisation har fått bidrag för att förbättra kvaliteten på vården för personer med funktionsnedsättningar. Istället används pengarna för att ge bonusar till ledningen.</a:t>
            </a:r>
            <a:r>
              <a:rPr lang="sv-SE"/>
              <a:t> </a:t>
            </a:r>
          </a:p>
        </p:txBody>
      </p:sp>
      <p:sp>
        <p:nvSpPr>
          <p:cNvPr id="6" name="Rektangel med rundade hörn 5">
            <a:extLst>
              <a:ext uri="{FF2B5EF4-FFF2-40B4-BE49-F238E27FC236}">
                <a16:creationId xmlns:a16="http://schemas.microsoft.com/office/drawing/2014/main" id="{DE5342D1-FF8D-18AD-83FE-4B9EF12EC6D6}"/>
              </a:ext>
            </a:extLst>
          </p:cNvPr>
          <p:cNvSpPr/>
          <p:nvPr/>
        </p:nvSpPr>
        <p:spPr>
          <a:xfrm>
            <a:off x="695325" y="728663"/>
            <a:ext cx="6421282" cy="590399"/>
          </a:xfrm>
          <a:prstGeom prst="roundRect">
            <a:avLst/>
          </a:prstGeom>
          <a:solidFill>
            <a:srgbClr val="B6F0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Omsorg, hemtjänst och personlig assistent</a:t>
            </a:r>
          </a:p>
        </p:txBody>
      </p:sp>
    </p:spTree>
    <p:extLst>
      <p:ext uri="{BB962C8B-B14F-4D97-AF65-F5344CB8AC3E}">
        <p14:creationId xmlns:p14="http://schemas.microsoft.com/office/powerpoint/2010/main" val="14833314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B95B03-F04B-C322-3913-0E48CA5449F5}"/>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1EC432EE-387E-F6D0-C967-4B1D62221270}"/>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BE9FDC15-9DFD-D361-5F69-16E7205D612E}"/>
              </a:ext>
            </a:extLst>
          </p:cNvPr>
          <p:cNvSpPr/>
          <p:nvPr/>
        </p:nvSpPr>
        <p:spPr>
          <a:xfrm>
            <a:off x="2459181" y="2558619"/>
            <a:ext cx="8257308" cy="2031325"/>
          </a:xfrm>
          <a:prstGeom prst="rect">
            <a:avLst/>
          </a:prstGeom>
        </p:spPr>
        <p:txBody>
          <a:bodyPr wrap="square" lIns="91440" tIns="45720" rIns="91440" bIns="45720" anchor="t">
            <a:spAutoFit/>
          </a:bodyPr>
          <a:lstStyle/>
          <a:p>
            <a:r>
              <a:rPr lang="sv-SE" b="1"/>
              <a:t>ÖVNING 4: </a:t>
            </a:r>
            <a:r>
              <a:rPr lang="sv-SE">
                <a:latin typeface="Arial"/>
                <a:cs typeface="Arial"/>
              </a:rPr>
              <a:t>På ett boende i stadsdelen har anhöriga till en brukare ofta väldigt specifika krav på personalen för att sin anhörige ska få hjälp före alla andra och ibland även krav på extra insatser (som inte ingår i ordinarie avtal). </a:t>
            </a:r>
            <a:br>
              <a:rPr lang="sv-SE">
                <a:latin typeface="Arial"/>
                <a:cs typeface="Arial"/>
              </a:rPr>
            </a:br>
            <a:r>
              <a:rPr lang="sv-SE">
                <a:latin typeface="Arial"/>
                <a:cs typeface="Arial"/>
              </a:rPr>
              <a:t>De anhöriga kontaktar antingen via telefon eller fysiska besök boendet varje dag för att kontrollera hur den boende har fått det som de önskar. När de anhöriga inte är nöjd med boendets hantering, hotar de med att gå till stadsdelsdirektören och pressen. </a:t>
            </a:r>
            <a:r>
              <a:rPr lang="sv-SE"/>
              <a:t>. </a:t>
            </a:r>
          </a:p>
        </p:txBody>
      </p:sp>
      <p:sp>
        <p:nvSpPr>
          <p:cNvPr id="6" name="Rektangel med rundade hörn 5">
            <a:extLst>
              <a:ext uri="{FF2B5EF4-FFF2-40B4-BE49-F238E27FC236}">
                <a16:creationId xmlns:a16="http://schemas.microsoft.com/office/drawing/2014/main" id="{8348AB19-F8F2-9BC0-CC84-3830CA3299FB}"/>
              </a:ext>
            </a:extLst>
          </p:cNvPr>
          <p:cNvSpPr/>
          <p:nvPr/>
        </p:nvSpPr>
        <p:spPr>
          <a:xfrm>
            <a:off x="695325" y="728663"/>
            <a:ext cx="6421282" cy="590399"/>
          </a:xfrm>
          <a:prstGeom prst="roundRect">
            <a:avLst/>
          </a:prstGeom>
          <a:solidFill>
            <a:srgbClr val="B6F0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Omsorg, hemtjänst och personlig assistent</a:t>
            </a:r>
          </a:p>
        </p:txBody>
      </p:sp>
    </p:spTree>
    <p:extLst>
      <p:ext uri="{BB962C8B-B14F-4D97-AF65-F5344CB8AC3E}">
        <p14:creationId xmlns:p14="http://schemas.microsoft.com/office/powerpoint/2010/main" val="405107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92E86-4741-14B5-174E-E4AB5FB763C1}"/>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582BE347-AAF3-14D2-B738-A6E20205118F}"/>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B6F0FD"/>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B0357C05-1F8A-6370-5C52-03321E73B2C4}"/>
              </a:ext>
            </a:extLst>
          </p:cNvPr>
          <p:cNvSpPr/>
          <p:nvPr/>
        </p:nvSpPr>
        <p:spPr>
          <a:xfrm>
            <a:off x="2459181" y="2558619"/>
            <a:ext cx="8257308" cy="1754326"/>
          </a:xfrm>
          <a:prstGeom prst="rect">
            <a:avLst/>
          </a:prstGeom>
        </p:spPr>
        <p:txBody>
          <a:bodyPr wrap="square" lIns="91440" tIns="45720" rIns="91440" bIns="45720" anchor="t">
            <a:spAutoFit/>
          </a:bodyPr>
          <a:lstStyle/>
          <a:p>
            <a:r>
              <a:rPr lang="sv-SE" b="1"/>
              <a:t>ÖVNING 5: </a:t>
            </a:r>
            <a:r>
              <a:rPr lang="sv-SE">
                <a:latin typeface="Arial"/>
                <a:cs typeface="Arial"/>
              </a:rPr>
              <a:t>En vårdnadshavare uttrycker att hen inte vill att en viss medarbetare ska hantera hens barn i verksamheten. </a:t>
            </a:r>
            <a:br>
              <a:rPr lang="sv-SE">
                <a:latin typeface="Arial"/>
                <a:cs typeface="Arial"/>
              </a:rPr>
            </a:br>
            <a:r>
              <a:rPr lang="sv-SE">
                <a:latin typeface="Arial"/>
                <a:cs typeface="Arial"/>
              </a:rPr>
              <a:t>Om inte du som chef kan garantera det så kommer vårdnadshavare att gå till pressen. Medarbetaren har lyft en oro om barnet till vårdnadshavaren och har tillsammans med chefen gjort en anmälan till socialtjänsten. Medarbetaren kommer från ett annat land och har en annan religiös tro än vårdnadshavaren. </a:t>
            </a:r>
          </a:p>
        </p:txBody>
      </p:sp>
      <p:sp>
        <p:nvSpPr>
          <p:cNvPr id="6" name="Rektangel med rundade hörn 5">
            <a:extLst>
              <a:ext uri="{FF2B5EF4-FFF2-40B4-BE49-F238E27FC236}">
                <a16:creationId xmlns:a16="http://schemas.microsoft.com/office/drawing/2014/main" id="{82FA73B6-3ADA-00E3-5A29-FE377B607896}"/>
              </a:ext>
            </a:extLst>
          </p:cNvPr>
          <p:cNvSpPr/>
          <p:nvPr/>
        </p:nvSpPr>
        <p:spPr>
          <a:xfrm>
            <a:off x="695325" y="728663"/>
            <a:ext cx="6421282" cy="590399"/>
          </a:xfrm>
          <a:prstGeom prst="roundRect">
            <a:avLst/>
          </a:prstGeom>
          <a:solidFill>
            <a:srgbClr val="B6F0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Omsorg, hemtjänst och personlig assistent</a:t>
            </a:r>
          </a:p>
        </p:txBody>
      </p:sp>
    </p:spTree>
    <p:extLst>
      <p:ext uri="{BB962C8B-B14F-4D97-AF65-F5344CB8AC3E}">
        <p14:creationId xmlns:p14="http://schemas.microsoft.com/office/powerpoint/2010/main" val="42646258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p:cNvSpPr/>
          <p:nvPr/>
        </p:nvSpPr>
        <p:spPr>
          <a:xfrm>
            <a:off x="2459181" y="2558619"/>
            <a:ext cx="8257308" cy="1477328"/>
          </a:xfrm>
          <a:prstGeom prst="rect">
            <a:avLst/>
          </a:prstGeom>
        </p:spPr>
        <p:txBody>
          <a:bodyPr wrap="square" lIns="91440" tIns="45720" rIns="91440" bIns="45720" anchor="t">
            <a:spAutoFit/>
          </a:bodyPr>
          <a:lstStyle/>
          <a:p>
            <a:r>
              <a:rPr lang="sv-SE" b="1"/>
              <a:t>ÖVNING 1: </a:t>
            </a:r>
            <a:r>
              <a:rPr lang="sv-SE">
                <a:latin typeface="Arial"/>
                <a:cs typeface="Arial"/>
              </a:rPr>
              <a:t>En vägförening har ansökt om och fått ett betydande bidrag för att förbättra en väg som föreningen ansvarar för. Bidraget är avsett att täcka kostnaderna för material, utrustning och arbetskraft.</a:t>
            </a:r>
          </a:p>
          <a:p>
            <a:r>
              <a:rPr lang="sv-SE">
                <a:latin typeface="Arial"/>
                <a:cs typeface="Arial"/>
              </a:rPr>
              <a:t>Men hur har pengarna använts och är föreningen är transparent i sin hantering av bidraget?</a:t>
            </a:r>
          </a:p>
        </p:txBody>
      </p:sp>
      <p:sp>
        <p:nvSpPr>
          <p:cNvPr id="6" name="Rektangel med rundade hörn 5"/>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12354292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p:cNvSpPr/>
          <p:nvPr/>
        </p:nvSpPr>
        <p:spPr>
          <a:xfrm>
            <a:off x="2459181" y="2558619"/>
            <a:ext cx="8257308" cy="1200329"/>
          </a:xfrm>
          <a:prstGeom prst="rect">
            <a:avLst/>
          </a:prstGeom>
        </p:spPr>
        <p:txBody>
          <a:bodyPr wrap="square" lIns="91440" tIns="45720" rIns="91440" bIns="45720" anchor="t">
            <a:spAutoFit/>
          </a:bodyPr>
          <a:lstStyle/>
          <a:p>
            <a:r>
              <a:rPr lang="sv-SE" b="1"/>
              <a:t>ÖVNING 2: </a:t>
            </a:r>
            <a:r>
              <a:rPr lang="sv-SE">
                <a:latin typeface="Arial"/>
                <a:cs typeface="Arial"/>
              </a:rPr>
              <a:t>En näringsidkare har fått tillstånd att driva en kiosk för kommunen. Efter att ha bedrivit verksamheten under en tid, tar näringsidkaren alla intäkter och försvinner utan att redovisa eller betala något till kommunen. Detta lämnar kommunen utan de förväntade inkomsterna och med en tom kiosk.</a:t>
            </a:r>
          </a:p>
        </p:txBody>
      </p:sp>
      <p:sp>
        <p:nvSpPr>
          <p:cNvPr id="6" name="Rektangel med rundade hörn 5"/>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2252040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4F6D2-F7F4-E6A3-22B0-19D7DEE3D83D}"/>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1081E25E-1259-E0EB-3581-3568506CA201}"/>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AD33AA76-87D6-54ED-69DE-0D14380AF47A}"/>
              </a:ext>
            </a:extLst>
          </p:cNvPr>
          <p:cNvSpPr/>
          <p:nvPr/>
        </p:nvSpPr>
        <p:spPr>
          <a:xfrm>
            <a:off x="2459181" y="2558619"/>
            <a:ext cx="8257308" cy="1200329"/>
          </a:xfrm>
          <a:prstGeom prst="rect">
            <a:avLst/>
          </a:prstGeom>
        </p:spPr>
        <p:txBody>
          <a:bodyPr wrap="square" lIns="91440" tIns="45720" rIns="91440" bIns="45720" anchor="t">
            <a:spAutoFit/>
          </a:bodyPr>
          <a:lstStyle/>
          <a:p>
            <a:r>
              <a:rPr lang="sv-SE" b="1"/>
              <a:t>ÖVNING 3: </a:t>
            </a:r>
            <a:r>
              <a:rPr lang="sv-SE">
                <a:latin typeface="Arial"/>
                <a:cs typeface="Arial"/>
              </a:rPr>
              <a:t>En förening har fått ett föreningsbidrag från kommunen för att genomföra specifika aktiviteter och projekt som de har angivit i sin ansökan. Istället använder föreningen bidraget till andra ändamål som inte var specificerade eller godkända. </a:t>
            </a:r>
          </a:p>
        </p:txBody>
      </p:sp>
      <p:sp>
        <p:nvSpPr>
          <p:cNvPr id="6" name="Rektangel med rundade hörn 5">
            <a:extLst>
              <a:ext uri="{FF2B5EF4-FFF2-40B4-BE49-F238E27FC236}">
                <a16:creationId xmlns:a16="http://schemas.microsoft.com/office/drawing/2014/main" id="{F5371659-EDF4-D16F-78A0-801716EA28D5}"/>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4265092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5B3DD-431C-9D49-D3E0-FB323F35E41E}"/>
              </a:ext>
            </a:extLst>
          </p:cNvPr>
          <p:cNvSpPr>
            <a:spLocks noGrp="1"/>
          </p:cNvSpPr>
          <p:nvPr>
            <p:ph type="title"/>
          </p:nvPr>
        </p:nvSpPr>
        <p:spPr/>
        <p:txBody>
          <a:bodyPr/>
          <a:lstStyle/>
          <a:p>
            <a:r>
              <a:rPr lang="sv-SE" dirty="0">
                <a:cs typeface="Arial"/>
              </a:rPr>
              <a:t>Exempel på frågor</a:t>
            </a:r>
            <a:endParaRPr lang="en-US" b="0" dirty="0">
              <a:cs typeface="Arial"/>
            </a:endParaRPr>
          </a:p>
          <a:p>
            <a:endParaRPr lang="en-US" dirty="0">
              <a:cs typeface="Arial"/>
            </a:endParaRPr>
          </a:p>
        </p:txBody>
      </p:sp>
      <p:sp>
        <p:nvSpPr>
          <p:cNvPr id="3" name="Content Placeholder 2">
            <a:extLst>
              <a:ext uri="{FF2B5EF4-FFF2-40B4-BE49-F238E27FC236}">
                <a16:creationId xmlns:a16="http://schemas.microsoft.com/office/drawing/2014/main" id="{5DA55D88-3B28-6822-C315-69DD13EEAA0A}"/>
              </a:ext>
            </a:extLst>
          </p:cNvPr>
          <p:cNvSpPr>
            <a:spLocks noGrp="1"/>
          </p:cNvSpPr>
          <p:nvPr>
            <p:ph idx="1"/>
          </p:nvPr>
        </p:nvSpPr>
        <p:spPr/>
        <p:txBody>
          <a:bodyPr vert="horz" lIns="0" tIns="0" rIns="0" bIns="0" rtlCol="0" anchor="t">
            <a:normAutofit/>
          </a:bodyPr>
          <a:lstStyle/>
          <a:p>
            <a:r>
              <a:rPr lang="sv-SE" sz="1600">
                <a:cs typeface="Arial"/>
              </a:rPr>
              <a:t>Generella frågor som hjälper medarbetare att reflektera, identifiera risker och förstår sina roll och ansvar. </a:t>
            </a:r>
            <a:endParaRPr lang="en-US" sz="1600">
              <a:cs typeface="Arial"/>
            </a:endParaRPr>
          </a:p>
          <a:p>
            <a:pPr>
              <a:buClr>
                <a:srgbClr val="116A83"/>
              </a:buClr>
            </a:pPr>
            <a:r>
              <a:rPr lang="sv-SE" sz="1600">
                <a:cs typeface="Arial"/>
              </a:rPr>
              <a:t>Finns det något i scenariot som känns "fel" eller avvikande? </a:t>
            </a:r>
            <a:endParaRPr lang="en-US" sz="1600">
              <a:cs typeface="Arial"/>
            </a:endParaRPr>
          </a:p>
          <a:p>
            <a:pPr>
              <a:buClr>
                <a:srgbClr val="116A83"/>
              </a:buClr>
            </a:pPr>
            <a:r>
              <a:rPr lang="sv-SE" sz="1600">
                <a:cs typeface="Arial"/>
              </a:rPr>
              <a:t>Kan det här vara ett exempel på välfärdsbrott – varför eller varför inte?</a:t>
            </a:r>
            <a:endParaRPr lang="en-US" sz="1600">
              <a:cs typeface="Arial"/>
            </a:endParaRPr>
          </a:p>
          <a:p>
            <a:pPr>
              <a:buClr>
                <a:srgbClr val="116A83"/>
              </a:buClr>
            </a:pPr>
            <a:r>
              <a:rPr lang="sv-SE" sz="1600" dirty="0">
                <a:cs typeface="Arial"/>
              </a:rPr>
              <a:t>Vad kan förklaringen vara till det som händer – finns det både oskyldiga och allvarliga alternativ? </a:t>
            </a:r>
            <a:endParaRPr lang="en-US" sz="1600" dirty="0">
              <a:cs typeface="Arial"/>
            </a:endParaRPr>
          </a:p>
          <a:p>
            <a:pPr>
              <a:buClr>
                <a:srgbClr val="116A83"/>
              </a:buClr>
            </a:pPr>
            <a:r>
              <a:rPr lang="sv-SE" sz="1600" dirty="0">
                <a:cs typeface="Arial"/>
              </a:rPr>
              <a:t>Vad kan konsekvenserna bli om detta inte hanteras? För individen, verksamheten och samhället?</a:t>
            </a:r>
            <a:endParaRPr lang="en-US" sz="1600" dirty="0">
              <a:cs typeface="Arial"/>
            </a:endParaRPr>
          </a:p>
          <a:p>
            <a:pPr>
              <a:buClr>
                <a:srgbClr val="116A83"/>
              </a:buClr>
            </a:pPr>
            <a:r>
              <a:rPr lang="sv-SE" sz="1600" dirty="0">
                <a:cs typeface="Arial"/>
              </a:rPr>
              <a:t>Vad är din roll i den här situationen – vad kan eller bör du göra?</a:t>
            </a:r>
            <a:endParaRPr lang="en-US" sz="1600" dirty="0">
              <a:cs typeface="Arial"/>
            </a:endParaRPr>
          </a:p>
          <a:p>
            <a:pPr>
              <a:buClr>
                <a:srgbClr val="116A83"/>
              </a:buClr>
            </a:pPr>
            <a:r>
              <a:rPr lang="sv-SE" sz="1600" dirty="0">
                <a:cs typeface="Arial"/>
              </a:rPr>
              <a:t>Hur skulle du ta upp detta med en kollega eller chef? Vad kan vara svårt?</a:t>
            </a:r>
            <a:endParaRPr lang="en-US" sz="1600" dirty="0">
              <a:cs typeface="Arial"/>
            </a:endParaRPr>
          </a:p>
          <a:p>
            <a:pPr>
              <a:buClr>
                <a:srgbClr val="116A83"/>
              </a:buClr>
            </a:pPr>
            <a:r>
              <a:rPr lang="sv-SE" sz="1600" dirty="0">
                <a:cs typeface="Arial"/>
              </a:rPr>
              <a:t>Vilka rutiner, stöd eller personer finns att vända sig till om du är osäker?</a:t>
            </a:r>
            <a:endParaRPr lang="en-US" sz="1600" dirty="0">
              <a:cs typeface="Arial"/>
            </a:endParaRPr>
          </a:p>
          <a:p>
            <a:pPr>
              <a:buClr>
                <a:srgbClr val="116A83"/>
              </a:buClr>
            </a:pPr>
            <a:r>
              <a:rPr lang="sv-SE" sz="1600" dirty="0">
                <a:cs typeface="Arial"/>
              </a:rPr>
              <a:t>Vad tar du med dig från det här scenariot – och finns något vi kan förbättra i vårt arbetssätt?</a:t>
            </a:r>
            <a:endParaRPr lang="en-US" sz="1600" dirty="0">
              <a:cs typeface="Arial"/>
            </a:endParaRPr>
          </a:p>
          <a:p>
            <a:pPr>
              <a:buClr>
                <a:srgbClr val="116A83"/>
              </a:buClr>
            </a:pPr>
            <a:endParaRPr lang="sv-SE" sz="1600" dirty="0">
              <a:cs typeface="Arial"/>
            </a:endParaRPr>
          </a:p>
          <a:p>
            <a:pPr>
              <a:buClr>
                <a:srgbClr val="116A83"/>
              </a:buClr>
            </a:pPr>
            <a:r>
              <a:rPr lang="sv-SE" sz="1600" dirty="0">
                <a:cs typeface="Arial"/>
              </a:rPr>
              <a:t>Har du varit med om något liknande eller hört talas om det?</a:t>
            </a:r>
            <a:endParaRPr lang="en-US" sz="1600" dirty="0">
              <a:cs typeface="Arial"/>
            </a:endParaRPr>
          </a:p>
          <a:p>
            <a:pPr>
              <a:buClr>
                <a:srgbClr val="116A83"/>
              </a:buClr>
            </a:pPr>
            <a:r>
              <a:rPr lang="sv-SE" sz="1600" dirty="0">
                <a:cs typeface="Arial"/>
              </a:rPr>
              <a:t>Vad hade du behövt för att känna dig tryggare i att agera?</a:t>
            </a:r>
            <a:endParaRPr lang="en-US" sz="1600" dirty="0">
              <a:cs typeface="Arial"/>
            </a:endParaRPr>
          </a:p>
          <a:p>
            <a:pPr>
              <a:buClr>
                <a:srgbClr val="116A83"/>
              </a:buClr>
            </a:pPr>
            <a:r>
              <a:rPr lang="sv-SE" sz="1600" dirty="0">
                <a:cs typeface="Arial"/>
              </a:rPr>
              <a:t>Vad kan vi i vår verksamhet göra för att minska riskerna för välfärdsbrott?</a:t>
            </a:r>
            <a:endParaRPr lang="en-US" sz="1600" dirty="0">
              <a:cs typeface="Arial"/>
            </a:endParaRPr>
          </a:p>
          <a:p>
            <a:pPr>
              <a:buClr>
                <a:srgbClr val="116A83"/>
              </a:buClr>
            </a:pPr>
            <a:r>
              <a:rPr lang="sv-SE" sz="1600" dirty="0">
                <a:cs typeface="Arial"/>
              </a:rPr>
              <a:t>Hur kan du skilja på ett misstag, slarv och medvetet fusk?</a:t>
            </a:r>
            <a:endParaRPr lang="en-US" sz="1600" dirty="0">
              <a:cs typeface="Arial"/>
            </a:endParaRPr>
          </a:p>
          <a:p>
            <a:pPr>
              <a:buClr>
                <a:srgbClr val="116A83"/>
              </a:buClr>
            </a:pPr>
            <a:endParaRPr lang="en-US" dirty="0">
              <a:cs typeface="Arial"/>
            </a:endParaRPr>
          </a:p>
        </p:txBody>
      </p:sp>
    </p:spTree>
    <p:extLst>
      <p:ext uri="{BB962C8B-B14F-4D97-AF65-F5344CB8AC3E}">
        <p14:creationId xmlns:p14="http://schemas.microsoft.com/office/powerpoint/2010/main" val="11801930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EF765A-62EA-1C23-5FCE-25605BE90230}"/>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4428B452-2FCE-F639-33AE-86887B6A90B5}"/>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222CA828-9E69-CE08-D8EF-AA0806CFDAE2}"/>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4: </a:t>
            </a:r>
            <a:r>
              <a:rPr lang="sv-SE">
                <a:latin typeface="Arial"/>
                <a:cs typeface="Arial"/>
              </a:rPr>
              <a:t>En förening har fått ett betydande bidrag från kommunen för att erbjuda läxhjälp till elever i området. Trots att föreningen har mottagit pengarna, har ingen läxhjälp genomförts. </a:t>
            </a:r>
          </a:p>
        </p:txBody>
      </p:sp>
      <p:sp>
        <p:nvSpPr>
          <p:cNvPr id="6" name="Rektangel med rundade hörn 5">
            <a:extLst>
              <a:ext uri="{FF2B5EF4-FFF2-40B4-BE49-F238E27FC236}">
                <a16:creationId xmlns:a16="http://schemas.microsoft.com/office/drawing/2014/main" id="{548D1495-5AB6-C80D-1633-506D29E472CC}"/>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26191546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75B50-B8BC-5577-72AE-BC950C8F1600}"/>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AB66D1A4-8755-EF40-CBCF-E88762C3B975}"/>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82E057DC-AD5C-6355-66A2-54FAC9CFF03B}"/>
              </a:ext>
            </a:extLst>
          </p:cNvPr>
          <p:cNvSpPr/>
          <p:nvPr/>
        </p:nvSpPr>
        <p:spPr>
          <a:xfrm>
            <a:off x="2459181" y="2558619"/>
            <a:ext cx="8257308" cy="1200329"/>
          </a:xfrm>
          <a:prstGeom prst="rect">
            <a:avLst/>
          </a:prstGeom>
        </p:spPr>
        <p:txBody>
          <a:bodyPr wrap="square" lIns="91440" tIns="45720" rIns="91440" bIns="45720" anchor="t">
            <a:spAutoFit/>
          </a:bodyPr>
          <a:lstStyle/>
          <a:p>
            <a:r>
              <a:rPr lang="sv-SE" b="1"/>
              <a:t>ÖVNING 5: </a:t>
            </a:r>
            <a:r>
              <a:rPr lang="sv-SE">
                <a:latin typeface="Arial"/>
                <a:cs typeface="Arial"/>
              </a:rPr>
              <a:t>En fristående skola har inte meddelat kommunen att en elev har flyttat utomlands och fortsätter att ta emot elevpengen för denna elev. Detta har upptäckts av en anställd på skolan som nu står inför ett moraliskt och etiskt dilemma.</a:t>
            </a:r>
          </a:p>
        </p:txBody>
      </p:sp>
      <p:sp>
        <p:nvSpPr>
          <p:cNvPr id="6" name="Rektangel med rundade hörn 5">
            <a:extLst>
              <a:ext uri="{FF2B5EF4-FFF2-40B4-BE49-F238E27FC236}">
                <a16:creationId xmlns:a16="http://schemas.microsoft.com/office/drawing/2014/main" id="{1ACC8B87-1A08-9EBC-F0C1-23921FDF10BC}"/>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39470204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2F9FBA-27E9-3FB0-F8E4-A3EF09AF04B4}"/>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A28E3C2D-4281-3A96-B00F-D70DDC5BC3CD}"/>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030BA1AB-433C-C94F-7FDD-003CCE04EA22}"/>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6: </a:t>
            </a:r>
            <a:r>
              <a:rPr lang="sv-SE">
                <a:latin typeface="Arial"/>
                <a:cs typeface="Arial"/>
              </a:rPr>
              <a:t>En kulturförening har fått bidrag för att arrangera ett kulturevenemang. Föreningen genomför evenemanget, men det visar sig att de har överdrivit antalet deltagare för att få mer bidrag.</a:t>
            </a:r>
          </a:p>
        </p:txBody>
      </p:sp>
      <p:sp>
        <p:nvSpPr>
          <p:cNvPr id="6" name="Rektangel med rundade hörn 5">
            <a:extLst>
              <a:ext uri="{FF2B5EF4-FFF2-40B4-BE49-F238E27FC236}">
                <a16:creationId xmlns:a16="http://schemas.microsoft.com/office/drawing/2014/main" id="{9826BAFF-1901-507A-A30E-0A458BE108EA}"/>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3287781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AB469-D3AC-050E-F6C8-66549A7AC225}"/>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62C797D3-AFC2-700E-F178-42E5D8A3A0A3}"/>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70AB9659-426F-025C-94D3-4AF3630AF4F6}"/>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7:  </a:t>
            </a:r>
            <a:r>
              <a:rPr lang="sv-SE"/>
              <a:t>En ungdomsförening har fått bidrag för att arrangera fritidsaktiviteter för ungdomar. Istället används pengarna för att finansiera en resa för föreningens styrelse.</a:t>
            </a:r>
            <a:endParaRPr lang="sv-SE">
              <a:latin typeface="Arial"/>
              <a:cs typeface="Arial"/>
            </a:endParaRPr>
          </a:p>
        </p:txBody>
      </p:sp>
      <p:sp>
        <p:nvSpPr>
          <p:cNvPr id="6" name="Rektangel med rundade hörn 5">
            <a:extLst>
              <a:ext uri="{FF2B5EF4-FFF2-40B4-BE49-F238E27FC236}">
                <a16:creationId xmlns:a16="http://schemas.microsoft.com/office/drawing/2014/main" id="{6441E5E0-F9ED-EF18-BF18-D6B5B11528A8}"/>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647268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17BC41-BE61-8D31-6E15-02981538F9A9}"/>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705C3333-300A-10C5-D049-EBAF708AFC9C}"/>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C76E7A56-F7EC-16F2-D4B5-36A7B105E8A9}"/>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8:  </a:t>
            </a:r>
            <a:r>
              <a:rPr lang="sv-SE">
                <a:latin typeface="Arial"/>
                <a:cs typeface="Arial"/>
              </a:rPr>
              <a:t>En idrottsförening har fått bidrag för att köpa ny träningsutrustning. Istället använder föreningen pengarna för att arrangera en stor fest för medlemmarna.</a:t>
            </a:r>
          </a:p>
        </p:txBody>
      </p:sp>
      <p:sp>
        <p:nvSpPr>
          <p:cNvPr id="6" name="Rektangel med rundade hörn 5">
            <a:extLst>
              <a:ext uri="{FF2B5EF4-FFF2-40B4-BE49-F238E27FC236}">
                <a16:creationId xmlns:a16="http://schemas.microsoft.com/office/drawing/2014/main" id="{57951FDC-F3A5-5F6F-94C5-1711F78C0FF7}"/>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35676137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BBC324-58CF-4425-B4B8-3C20552C6140}"/>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93CB1309-B2BA-3F9C-66A0-8A52ACA668E2}"/>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B2E97FAF-C5D5-1FF7-12EA-38824C052A87}"/>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9:  </a:t>
            </a:r>
            <a:r>
              <a:rPr lang="sv-SE">
                <a:latin typeface="Arial"/>
                <a:cs typeface="Arial"/>
              </a:rPr>
              <a:t>En fritidsgård har fått bidrag för att arrangera aktiviteter för ungdomar. Istället används pengarna för att köpa dyra möbler till fritidsgårdens kontor.</a:t>
            </a:r>
          </a:p>
        </p:txBody>
      </p:sp>
      <p:sp>
        <p:nvSpPr>
          <p:cNvPr id="6" name="Rektangel med rundade hörn 5">
            <a:extLst>
              <a:ext uri="{FF2B5EF4-FFF2-40B4-BE49-F238E27FC236}">
                <a16:creationId xmlns:a16="http://schemas.microsoft.com/office/drawing/2014/main" id="{6458D19E-8F4A-0E78-F5AE-954B0C1D7B2E}"/>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40513184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1CE375-8A8A-CEA0-7C9A-2DB2DE9F7F87}"/>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67E01641-1A7F-9168-03FE-109E2F7A10E4}"/>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C5E9E2"/>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26D4549A-3AD9-3148-B961-4AD66AA8873D}"/>
              </a:ext>
            </a:extLst>
          </p:cNvPr>
          <p:cNvSpPr/>
          <p:nvPr/>
        </p:nvSpPr>
        <p:spPr>
          <a:xfrm>
            <a:off x="2459181" y="2558619"/>
            <a:ext cx="8257308" cy="1477328"/>
          </a:xfrm>
          <a:prstGeom prst="rect">
            <a:avLst/>
          </a:prstGeom>
        </p:spPr>
        <p:txBody>
          <a:bodyPr wrap="square" lIns="91440" tIns="45720" rIns="91440" bIns="45720" anchor="t">
            <a:spAutoFit/>
          </a:bodyPr>
          <a:lstStyle/>
          <a:p>
            <a:r>
              <a:rPr lang="sv-SE" b="1"/>
              <a:t>ÖVNING 10:  </a:t>
            </a:r>
            <a:r>
              <a:rPr lang="sv-SE">
                <a:latin typeface="Arial"/>
                <a:cs typeface="Arial"/>
              </a:rPr>
              <a:t>En klient kommer till receptionen och kräver att få tala med sin handläggare, eftersom klienten inte godtar att hen har fått avslag på en ansökan om ekonomiskt stöd. Handläggaren är tydlig i sitt besked till klienten att avslaget kvarstår. Då säger klienten att den kommer att ta livet av sig om hen inte får några pengar. </a:t>
            </a:r>
          </a:p>
        </p:txBody>
      </p:sp>
      <p:sp>
        <p:nvSpPr>
          <p:cNvPr id="6" name="Rektangel med rundade hörn 5">
            <a:extLst>
              <a:ext uri="{FF2B5EF4-FFF2-40B4-BE49-F238E27FC236}">
                <a16:creationId xmlns:a16="http://schemas.microsoft.com/office/drawing/2014/main" id="{E31E6A47-A3A6-6A86-28AD-5CE2ACC67D0C}"/>
              </a:ext>
            </a:extLst>
          </p:cNvPr>
          <p:cNvSpPr/>
          <p:nvPr/>
        </p:nvSpPr>
        <p:spPr>
          <a:xfrm>
            <a:off x="695325" y="728663"/>
            <a:ext cx="7163295" cy="590399"/>
          </a:xfrm>
          <a:prstGeom prst="roundRect">
            <a:avLst/>
          </a:prstGeom>
          <a:solidFill>
            <a:srgbClr val="C5E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Föreningsbidrag, ekonomiskt stöd och utbetalning</a:t>
            </a:r>
          </a:p>
        </p:txBody>
      </p:sp>
    </p:spTree>
    <p:extLst>
      <p:ext uri="{BB962C8B-B14F-4D97-AF65-F5344CB8AC3E}">
        <p14:creationId xmlns:p14="http://schemas.microsoft.com/office/powerpoint/2010/main" val="1875226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F1F1F1"/>
          </a:solidFill>
          <a:ln>
            <a:noFill/>
          </a:ln>
        </p:spPr>
        <p:txBody>
          <a:bodyPr rot="0" vert="horz" wrap="square" lIns="91440" tIns="45720" rIns="91440" bIns="45720" anchor="t" anchorCtr="0" upright="1">
            <a:noAutofit/>
          </a:bodyPr>
          <a:lstStyle/>
          <a:p>
            <a:endParaRPr lang="sv-SE"/>
          </a:p>
        </p:txBody>
      </p:sp>
      <p:sp>
        <p:nvSpPr>
          <p:cNvPr id="5" name="Rektangel 4"/>
          <p:cNvSpPr/>
          <p:nvPr/>
        </p:nvSpPr>
        <p:spPr>
          <a:xfrm>
            <a:off x="2459181" y="2558619"/>
            <a:ext cx="8257308" cy="1200329"/>
          </a:xfrm>
          <a:prstGeom prst="rect">
            <a:avLst/>
          </a:prstGeom>
        </p:spPr>
        <p:txBody>
          <a:bodyPr wrap="square" lIns="91440" tIns="45720" rIns="91440" bIns="45720" anchor="t">
            <a:spAutoFit/>
          </a:bodyPr>
          <a:lstStyle/>
          <a:p>
            <a:r>
              <a:rPr lang="sv-SE" b="1"/>
              <a:t>ÖVNING 1: </a:t>
            </a:r>
            <a:r>
              <a:rPr lang="sv-SE">
                <a:latin typeface="Arial"/>
                <a:cs typeface="Arial"/>
              </a:rPr>
              <a:t>En medarbetare kommer till dig som chef och berättar att hen upplever sig iakttagen när hen går till och från arbetet. Hen kan inte säga direkt vem det är men har en olustig känsla. Medarbetaren arbetar med myndighetsbeslut och har den senaste tiden tagit flera beslut om avslag. </a:t>
            </a:r>
          </a:p>
        </p:txBody>
      </p:sp>
      <p:sp>
        <p:nvSpPr>
          <p:cNvPr id="6" name="Rektangel med rundade hörn 5"/>
          <p:cNvSpPr/>
          <p:nvPr/>
        </p:nvSpPr>
        <p:spPr>
          <a:xfrm>
            <a:off x="695325" y="728663"/>
            <a:ext cx="4045341" cy="590399"/>
          </a:xfrm>
          <a:prstGeom prst="roundRect">
            <a:avLst/>
          </a:prstGeom>
          <a:solidFill>
            <a:srgbClr val="F1F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Tillsyn och tillstånd</a:t>
            </a:r>
          </a:p>
        </p:txBody>
      </p:sp>
    </p:spTree>
    <p:extLst>
      <p:ext uri="{BB962C8B-B14F-4D97-AF65-F5344CB8AC3E}">
        <p14:creationId xmlns:p14="http://schemas.microsoft.com/office/powerpoint/2010/main" val="21182417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D4FAA-D04B-910E-591C-778899C82878}"/>
            </a:ext>
          </a:extLst>
        </p:cNvPr>
        <p:cNvGrpSpPr/>
        <p:nvPr/>
      </p:nvGrpSpPr>
      <p:grpSpPr>
        <a:xfrm>
          <a:off x="0" y="0"/>
          <a:ext cx="0" cy="0"/>
          <a:chOff x="0" y="0"/>
          <a:chExt cx="0" cy="0"/>
        </a:xfrm>
      </p:grpSpPr>
      <p:sp>
        <p:nvSpPr>
          <p:cNvPr id="7" name="Freeform 177" title="Ikon pratbubblor">
            <a:extLst>
              <a:ext uri="{FF2B5EF4-FFF2-40B4-BE49-F238E27FC236}">
                <a16:creationId xmlns:a16="http://schemas.microsoft.com/office/drawing/2014/main" id="{CD6E7424-E93E-4E4B-F646-D5C2E6AA7D2F}"/>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F1F1F1"/>
          </a:solidFill>
          <a:ln>
            <a:noFill/>
          </a:ln>
        </p:spPr>
        <p:txBody>
          <a:bodyPr rot="0" vert="horz" wrap="square" lIns="91440" tIns="45720" rIns="91440" bIns="45720" anchor="t" anchorCtr="0" upright="1">
            <a:noAutofit/>
          </a:bodyPr>
          <a:lstStyle/>
          <a:p>
            <a:endParaRPr lang="sv-SE"/>
          </a:p>
        </p:txBody>
      </p:sp>
      <p:sp>
        <p:nvSpPr>
          <p:cNvPr id="5" name="Rektangel 4">
            <a:extLst>
              <a:ext uri="{FF2B5EF4-FFF2-40B4-BE49-F238E27FC236}">
                <a16:creationId xmlns:a16="http://schemas.microsoft.com/office/drawing/2014/main" id="{8EC2889F-0B60-8101-D637-33E1D16784A7}"/>
              </a:ext>
            </a:extLst>
          </p:cNvPr>
          <p:cNvSpPr/>
          <p:nvPr/>
        </p:nvSpPr>
        <p:spPr>
          <a:xfrm>
            <a:off x="2459181" y="2558619"/>
            <a:ext cx="8257308" cy="646331"/>
          </a:xfrm>
          <a:prstGeom prst="rect">
            <a:avLst/>
          </a:prstGeom>
        </p:spPr>
        <p:txBody>
          <a:bodyPr wrap="square" lIns="91440" tIns="45720" rIns="91440" bIns="45720" anchor="t">
            <a:spAutoFit/>
          </a:bodyPr>
          <a:lstStyle/>
          <a:p>
            <a:r>
              <a:rPr lang="sv-SE" b="1"/>
              <a:t>ÖVNING 2: </a:t>
            </a:r>
            <a:r>
              <a:rPr lang="sv-SE">
                <a:latin typeface="Arial"/>
                <a:cs typeface="Arial"/>
              </a:rPr>
              <a:t>En tjänsteman inom kommunen tillverkar egna parkeringstillstånd och säljer dem för personlig vinning. </a:t>
            </a:r>
          </a:p>
        </p:txBody>
      </p:sp>
      <p:sp>
        <p:nvSpPr>
          <p:cNvPr id="6" name="Rektangel med rundade hörn 5">
            <a:extLst>
              <a:ext uri="{FF2B5EF4-FFF2-40B4-BE49-F238E27FC236}">
                <a16:creationId xmlns:a16="http://schemas.microsoft.com/office/drawing/2014/main" id="{D17D772F-ECEA-3190-106B-F3C1CE63D514}"/>
              </a:ext>
            </a:extLst>
          </p:cNvPr>
          <p:cNvSpPr/>
          <p:nvPr/>
        </p:nvSpPr>
        <p:spPr>
          <a:xfrm>
            <a:off x="695325" y="728663"/>
            <a:ext cx="4045341" cy="590399"/>
          </a:xfrm>
          <a:prstGeom prst="roundRect">
            <a:avLst/>
          </a:prstGeom>
          <a:solidFill>
            <a:srgbClr val="F1F1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solidFill>
                  <a:schemeClr val="tx1"/>
                </a:solidFill>
              </a:rPr>
              <a:t>DILEMMAKORT: </a:t>
            </a:r>
            <a:r>
              <a:rPr lang="sv-SE">
                <a:solidFill>
                  <a:schemeClr val="tx1"/>
                </a:solidFill>
              </a:rPr>
              <a:t>Tillsyn och tillstånd</a:t>
            </a:r>
          </a:p>
        </p:txBody>
      </p:sp>
    </p:spTree>
    <p:extLst>
      <p:ext uri="{BB962C8B-B14F-4D97-AF65-F5344CB8AC3E}">
        <p14:creationId xmlns:p14="http://schemas.microsoft.com/office/powerpoint/2010/main" val="3141107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22" name="Rektangel med rundade hörn 21"/>
          <p:cNvSpPr/>
          <p:nvPr/>
        </p:nvSpPr>
        <p:spPr>
          <a:xfrm>
            <a:off x="695325" y="728663"/>
            <a:ext cx="4465066" cy="5766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Upphandling och inköp</a:t>
            </a:r>
          </a:p>
        </p:txBody>
      </p:sp>
      <p:sp>
        <p:nvSpPr>
          <p:cNvPr id="23" name="Rektangel 22"/>
          <p:cNvSpPr/>
          <p:nvPr/>
        </p:nvSpPr>
        <p:spPr>
          <a:xfrm>
            <a:off x="2459181" y="2558619"/>
            <a:ext cx="8257308" cy="923330"/>
          </a:xfrm>
          <a:prstGeom prst="rect">
            <a:avLst/>
          </a:prstGeom>
        </p:spPr>
        <p:txBody>
          <a:bodyPr wrap="square" lIns="91440" tIns="45720" rIns="91440" bIns="45720" anchor="t">
            <a:spAutoFit/>
          </a:bodyPr>
          <a:lstStyle/>
          <a:p>
            <a:r>
              <a:rPr lang="sv-SE" b="1"/>
              <a:t>ÖVNING 1: </a:t>
            </a:r>
            <a:r>
              <a:rPr lang="sv-SE">
                <a:latin typeface="Arial"/>
                <a:ea typeface="Calibri"/>
                <a:cs typeface="Calibri"/>
              </a:rPr>
              <a:t>En leverantör erbjuder medicinsk utrustning till ett mycket lågt pris, men det framkommer att produkten inte har godkänts av relevanta myndigheter. Ska kostnadsbesparingar prioriteras över patientsäkerhet?</a:t>
            </a:r>
          </a:p>
        </p:txBody>
      </p:sp>
    </p:spTree>
    <p:extLst>
      <p:ext uri="{BB962C8B-B14F-4D97-AF65-F5344CB8AC3E}">
        <p14:creationId xmlns:p14="http://schemas.microsoft.com/office/powerpoint/2010/main" val="101099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A824F-8A15-1169-FF1C-2C88BCC86360}"/>
            </a:ext>
          </a:extLst>
        </p:cNvPr>
        <p:cNvGrpSpPr/>
        <p:nvPr/>
      </p:nvGrpSpPr>
      <p:grpSpPr>
        <a:xfrm>
          <a:off x="0" y="0"/>
          <a:ext cx="0" cy="0"/>
          <a:chOff x="0" y="0"/>
          <a:chExt cx="0" cy="0"/>
        </a:xfrm>
      </p:grpSpPr>
      <p:sp>
        <p:nvSpPr>
          <p:cNvPr id="21" name="Freeform 177" title="Ikon pratbubblor">
            <a:extLst>
              <a:ext uri="{FF2B5EF4-FFF2-40B4-BE49-F238E27FC236}">
                <a16:creationId xmlns:a16="http://schemas.microsoft.com/office/drawing/2014/main" id="{52E1298B-114F-3E0B-40B5-6F79A4178828}"/>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22" name="Rektangel med rundade hörn 21">
            <a:extLst>
              <a:ext uri="{FF2B5EF4-FFF2-40B4-BE49-F238E27FC236}">
                <a16:creationId xmlns:a16="http://schemas.microsoft.com/office/drawing/2014/main" id="{11FE1AB5-8856-AF59-ABC1-1A14EA4B8675}"/>
              </a:ext>
            </a:extLst>
          </p:cNvPr>
          <p:cNvSpPr/>
          <p:nvPr/>
        </p:nvSpPr>
        <p:spPr>
          <a:xfrm>
            <a:off x="695325" y="728663"/>
            <a:ext cx="4465066" cy="5766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Upphandling och inköp</a:t>
            </a:r>
          </a:p>
        </p:txBody>
      </p:sp>
      <p:sp>
        <p:nvSpPr>
          <p:cNvPr id="23" name="Rektangel 22">
            <a:extLst>
              <a:ext uri="{FF2B5EF4-FFF2-40B4-BE49-F238E27FC236}">
                <a16:creationId xmlns:a16="http://schemas.microsoft.com/office/drawing/2014/main" id="{7BAB8C36-A4AC-A715-612F-6BD3E85AE264}"/>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2: </a:t>
            </a:r>
            <a:r>
              <a:rPr lang="sv-SE">
                <a:latin typeface="Arial"/>
                <a:ea typeface="Calibri"/>
                <a:cs typeface="Calibri"/>
              </a:rPr>
              <a:t>En leverantör erbjuder medicinsk utrustning som kräver dyra serviceavtal. Bör sådana dolda kostnader beaktas under upphandlingsprocessen, även om initialpriset är lågt?</a:t>
            </a:r>
          </a:p>
        </p:txBody>
      </p:sp>
    </p:spTree>
    <p:extLst>
      <p:ext uri="{BB962C8B-B14F-4D97-AF65-F5344CB8AC3E}">
        <p14:creationId xmlns:p14="http://schemas.microsoft.com/office/powerpoint/2010/main" val="176711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B1B7F-3419-7CD9-7082-16F27299E3BF}"/>
            </a:ext>
          </a:extLst>
        </p:cNvPr>
        <p:cNvGrpSpPr/>
        <p:nvPr/>
      </p:nvGrpSpPr>
      <p:grpSpPr>
        <a:xfrm>
          <a:off x="0" y="0"/>
          <a:ext cx="0" cy="0"/>
          <a:chOff x="0" y="0"/>
          <a:chExt cx="0" cy="0"/>
        </a:xfrm>
      </p:grpSpPr>
      <p:sp>
        <p:nvSpPr>
          <p:cNvPr id="21" name="Freeform 177" title="Ikon pratbubblor">
            <a:extLst>
              <a:ext uri="{FF2B5EF4-FFF2-40B4-BE49-F238E27FC236}">
                <a16:creationId xmlns:a16="http://schemas.microsoft.com/office/drawing/2014/main" id="{C6831B24-FCE7-A1BD-1B8E-78D9A74C55CD}"/>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22" name="Rektangel med rundade hörn 21">
            <a:extLst>
              <a:ext uri="{FF2B5EF4-FFF2-40B4-BE49-F238E27FC236}">
                <a16:creationId xmlns:a16="http://schemas.microsoft.com/office/drawing/2014/main" id="{CBF547F6-DD71-ADB1-D614-60099AC92B53}"/>
              </a:ext>
            </a:extLst>
          </p:cNvPr>
          <p:cNvSpPr/>
          <p:nvPr/>
        </p:nvSpPr>
        <p:spPr>
          <a:xfrm>
            <a:off x="695325" y="728663"/>
            <a:ext cx="4465066" cy="5766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Upphandling och inköp</a:t>
            </a:r>
          </a:p>
        </p:txBody>
      </p:sp>
      <p:sp>
        <p:nvSpPr>
          <p:cNvPr id="23" name="Rektangel 22">
            <a:extLst>
              <a:ext uri="{FF2B5EF4-FFF2-40B4-BE49-F238E27FC236}">
                <a16:creationId xmlns:a16="http://schemas.microsoft.com/office/drawing/2014/main" id="{0B12BEE7-9F3C-9A72-D47F-CBA05FC5464F}"/>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3: </a:t>
            </a:r>
            <a:r>
              <a:rPr lang="sv-SE">
                <a:latin typeface="Arial"/>
                <a:ea typeface="Calibri"/>
                <a:cs typeface="Calibri"/>
              </a:rPr>
              <a:t>En leverantör har tidigare haft problem med att leverera utrustning i tid, men erbjuder den bästa tekniken. Ska tidigare prestationer väga tyngre än teknologiska framsteg?</a:t>
            </a:r>
          </a:p>
        </p:txBody>
      </p:sp>
    </p:spTree>
    <p:extLst>
      <p:ext uri="{BB962C8B-B14F-4D97-AF65-F5344CB8AC3E}">
        <p14:creationId xmlns:p14="http://schemas.microsoft.com/office/powerpoint/2010/main" val="151266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0D76C-78F9-F804-A1DC-2786F9C43D46}"/>
            </a:ext>
          </a:extLst>
        </p:cNvPr>
        <p:cNvGrpSpPr/>
        <p:nvPr/>
      </p:nvGrpSpPr>
      <p:grpSpPr>
        <a:xfrm>
          <a:off x="0" y="0"/>
          <a:ext cx="0" cy="0"/>
          <a:chOff x="0" y="0"/>
          <a:chExt cx="0" cy="0"/>
        </a:xfrm>
      </p:grpSpPr>
      <p:sp>
        <p:nvSpPr>
          <p:cNvPr id="21" name="Freeform 177" title="Ikon pratbubblor">
            <a:extLst>
              <a:ext uri="{FF2B5EF4-FFF2-40B4-BE49-F238E27FC236}">
                <a16:creationId xmlns:a16="http://schemas.microsoft.com/office/drawing/2014/main" id="{CC993CA0-E654-1432-448C-DA798F384BFC}"/>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22" name="Rektangel med rundade hörn 21">
            <a:extLst>
              <a:ext uri="{FF2B5EF4-FFF2-40B4-BE49-F238E27FC236}">
                <a16:creationId xmlns:a16="http://schemas.microsoft.com/office/drawing/2014/main" id="{0F1230BB-7201-A5ED-0969-4E0EB6768133}"/>
              </a:ext>
            </a:extLst>
          </p:cNvPr>
          <p:cNvSpPr/>
          <p:nvPr/>
        </p:nvSpPr>
        <p:spPr>
          <a:xfrm>
            <a:off x="695325" y="728663"/>
            <a:ext cx="4465066" cy="5766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Upphandling och inköp</a:t>
            </a:r>
          </a:p>
        </p:txBody>
      </p:sp>
      <p:sp>
        <p:nvSpPr>
          <p:cNvPr id="23" name="Rektangel 22">
            <a:extLst>
              <a:ext uri="{FF2B5EF4-FFF2-40B4-BE49-F238E27FC236}">
                <a16:creationId xmlns:a16="http://schemas.microsoft.com/office/drawing/2014/main" id="{0F6A176F-E71D-70B7-5D95-71434AB62130}"/>
              </a:ext>
            </a:extLst>
          </p:cNvPr>
          <p:cNvSpPr/>
          <p:nvPr/>
        </p:nvSpPr>
        <p:spPr>
          <a:xfrm>
            <a:off x="2459181" y="2558619"/>
            <a:ext cx="8257308" cy="923330"/>
          </a:xfrm>
          <a:prstGeom prst="rect">
            <a:avLst/>
          </a:prstGeom>
        </p:spPr>
        <p:txBody>
          <a:bodyPr wrap="square" lIns="91440" tIns="45720" rIns="91440" bIns="45720" anchor="t">
            <a:spAutoFit/>
          </a:bodyPr>
          <a:lstStyle/>
          <a:p>
            <a:r>
              <a:rPr lang="sv-SE" b="1"/>
              <a:t>ÖVNING 4:</a:t>
            </a:r>
            <a:r>
              <a:rPr lang="sv-SE" b="1">
                <a:latin typeface="Arial"/>
                <a:ea typeface="Calibri"/>
                <a:cs typeface="Arial"/>
              </a:rPr>
              <a:t> </a:t>
            </a:r>
            <a:r>
              <a:rPr lang="sv-SE">
                <a:latin typeface="Arial"/>
                <a:ea typeface="Calibri"/>
                <a:cs typeface="Calibri"/>
              </a:rPr>
              <a:t>En leverantör erbjuder avancerad utrustning, men det krävs omfattande personalutbildning för att använda den. Ska detta krav på utbildning inkluderas i bedömningen?</a:t>
            </a:r>
          </a:p>
        </p:txBody>
      </p:sp>
    </p:spTree>
    <p:extLst>
      <p:ext uri="{BB962C8B-B14F-4D97-AF65-F5344CB8AC3E}">
        <p14:creationId xmlns:p14="http://schemas.microsoft.com/office/powerpoint/2010/main" val="3944097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B355E2-F1FD-4F9A-214A-741DE0B11FF8}"/>
            </a:ext>
          </a:extLst>
        </p:cNvPr>
        <p:cNvGrpSpPr/>
        <p:nvPr/>
      </p:nvGrpSpPr>
      <p:grpSpPr>
        <a:xfrm>
          <a:off x="0" y="0"/>
          <a:ext cx="0" cy="0"/>
          <a:chOff x="0" y="0"/>
          <a:chExt cx="0" cy="0"/>
        </a:xfrm>
      </p:grpSpPr>
      <p:sp>
        <p:nvSpPr>
          <p:cNvPr id="21" name="Freeform 177" title="Ikon pratbubblor">
            <a:extLst>
              <a:ext uri="{FF2B5EF4-FFF2-40B4-BE49-F238E27FC236}">
                <a16:creationId xmlns:a16="http://schemas.microsoft.com/office/drawing/2014/main" id="{F4E6457A-3080-EEC2-121F-E41A8838FEC3}"/>
              </a:ext>
            </a:extLst>
          </p:cNvP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chemeClr val="accent1"/>
          </a:solidFill>
          <a:ln>
            <a:noFill/>
          </a:ln>
        </p:spPr>
        <p:txBody>
          <a:bodyPr rot="0" vert="horz" wrap="square" lIns="91440" tIns="45720" rIns="91440" bIns="45720" anchor="t" anchorCtr="0" upright="1">
            <a:noAutofit/>
          </a:bodyPr>
          <a:lstStyle/>
          <a:p>
            <a:endParaRPr lang="sv-SE"/>
          </a:p>
        </p:txBody>
      </p:sp>
      <p:sp>
        <p:nvSpPr>
          <p:cNvPr id="22" name="Rektangel med rundade hörn 21">
            <a:extLst>
              <a:ext uri="{FF2B5EF4-FFF2-40B4-BE49-F238E27FC236}">
                <a16:creationId xmlns:a16="http://schemas.microsoft.com/office/drawing/2014/main" id="{E6078C2A-9B68-0F8B-CD58-3C54D6DEF1D2}"/>
              </a:ext>
            </a:extLst>
          </p:cNvPr>
          <p:cNvSpPr/>
          <p:nvPr/>
        </p:nvSpPr>
        <p:spPr>
          <a:xfrm>
            <a:off x="695325" y="728663"/>
            <a:ext cx="4465066" cy="57667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Upphandling och inköp</a:t>
            </a:r>
          </a:p>
        </p:txBody>
      </p:sp>
      <p:sp>
        <p:nvSpPr>
          <p:cNvPr id="23" name="Rektangel 22">
            <a:extLst>
              <a:ext uri="{FF2B5EF4-FFF2-40B4-BE49-F238E27FC236}">
                <a16:creationId xmlns:a16="http://schemas.microsoft.com/office/drawing/2014/main" id="{28C51CED-0750-E918-958E-B18FB566F74D}"/>
              </a:ext>
            </a:extLst>
          </p:cNvPr>
          <p:cNvSpPr/>
          <p:nvPr/>
        </p:nvSpPr>
        <p:spPr>
          <a:xfrm>
            <a:off x="2459181" y="2558619"/>
            <a:ext cx="8257308" cy="1477328"/>
          </a:xfrm>
          <a:prstGeom prst="rect">
            <a:avLst/>
          </a:prstGeom>
        </p:spPr>
        <p:txBody>
          <a:bodyPr wrap="square" lIns="91440" tIns="45720" rIns="91440" bIns="45720" anchor="t">
            <a:spAutoFit/>
          </a:bodyPr>
          <a:lstStyle/>
          <a:p>
            <a:r>
              <a:rPr lang="sv-SE" b="1"/>
              <a:t>ÖVNING 5: </a:t>
            </a:r>
            <a:r>
              <a:rPr lang="sv-SE">
                <a:latin typeface="Arial"/>
                <a:ea typeface="Calibri"/>
                <a:cs typeface="Calibri"/>
              </a:rPr>
              <a:t>Du är vårdpersonal som deltar i en upphandling för en medicinsk teknisk produkt som ska användas inom regionens sjukhus. Under upphandlingsprocessen uttrycker en annan vårdpersonal som deltar i upphandlingen att en viss leverantör bör vinna upphandlingen, trots att hela processen ännu inte är genomförd och andra anbud inte har granskats fullt ut.</a:t>
            </a:r>
          </a:p>
        </p:txBody>
      </p:sp>
    </p:spTree>
    <p:extLst>
      <p:ext uri="{BB962C8B-B14F-4D97-AF65-F5344CB8AC3E}">
        <p14:creationId xmlns:p14="http://schemas.microsoft.com/office/powerpoint/2010/main" val="2827800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177" title="Ikon pratbubblor"/>
          <p:cNvSpPr>
            <a:spLocks noChangeAspect="1" noEditPoints="1"/>
          </p:cNvSpPr>
          <p:nvPr/>
        </p:nvSpPr>
        <p:spPr bwMode="auto">
          <a:xfrm>
            <a:off x="1298975" y="2560855"/>
            <a:ext cx="996787" cy="785766"/>
          </a:xfrm>
          <a:custGeom>
            <a:avLst/>
            <a:gdLst>
              <a:gd name="T0" fmla="*/ 5632 w 7168"/>
              <a:gd name="T1" fmla="*/ 2048 h 5635"/>
              <a:gd name="T2" fmla="*/ 5256 w 7168"/>
              <a:gd name="T3" fmla="*/ 3076 h 5635"/>
              <a:gd name="T4" fmla="*/ 4230 w 7168"/>
              <a:gd name="T5" fmla="*/ 3822 h 5635"/>
              <a:gd name="T6" fmla="*/ 2816 w 7168"/>
              <a:gd name="T7" fmla="*/ 4096 h 5635"/>
              <a:gd name="T8" fmla="*/ 2112 w 7168"/>
              <a:gd name="T9" fmla="*/ 4032 h 5635"/>
              <a:gd name="T10" fmla="*/ 1000 w 7168"/>
              <a:gd name="T11" fmla="*/ 4544 h 5635"/>
              <a:gd name="T12" fmla="*/ 656 w 7168"/>
              <a:gd name="T13" fmla="*/ 4608 h 5635"/>
              <a:gd name="T14" fmla="*/ 644 w 7168"/>
              <a:gd name="T15" fmla="*/ 4608 h 5635"/>
              <a:gd name="T16" fmla="*/ 562 w 7168"/>
              <a:gd name="T17" fmla="*/ 4576 h 5635"/>
              <a:gd name="T18" fmla="*/ 516 w 7168"/>
              <a:gd name="T19" fmla="*/ 4492 h 5635"/>
              <a:gd name="T20" fmla="*/ 512 w 7168"/>
              <a:gd name="T21" fmla="*/ 4466 h 5635"/>
              <a:gd name="T22" fmla="*/ 514 w 7168"/>
              <a:gd name="T23" fmla="*/ 4440 h 5635"/>
              <a:gd name="T24" fmla="*/ 522 w 7168"/>
              <a:gd name="T25" fmla="*/ 4416 h 5635"/>
              <a:gd name="T26" fmla="*/ 532 w 7168"/>
              <a:gd name="T27" fmla="*/ 4396 h 5635"/>
              <a:gd name="T28" fmla="*/ 546 w 7168"/>
              <a:gd name="T29" fmla="*/ 4374 h 5635"/>
              <a:gd name="T30" fmla="*/ 562 w 7168"/>
              <a:gd name="T31" fmla="*/ 4354 h 5635"/>
              <a:gd name="T32" fmla="*/ 580 w 7168"/>
              <a:gd name="T33" fmla="*/ 4334 h 5635"/>
              <a:gd name="T34" fmla="*/ 596 w 7168"/>
              <a:gd name="T35" fmla="*/ 4316 h 5635"/>
              <a:gd name="T36" fmla="*/ 688 w 7168"/>
              <a:gd name="T37" fmla="*/ 4216 h 5635"/>
              <a:gd name="T38" fmla="*/ 792 w 7168"/>
              <a:gd name="T39" fmla="*/ 4098 h 5635"/>
              <a:gd name="T40" fmla="*/ 882 w 7168"/>
              <a:gd name="T41" fmla="*/ 3982 h 5635"/>
              <a:gd name="T42" fmla="*/ 982 w 7168"/>
              <a:gd name="T43" fmla="*/ 3828 h 5635"/>
              <a:gd name="T44" fmla="*/ 1064 w 7168"/>
              <a:gd name="T45" fmla="*/ 3652 h 5635"/>
              <a:gd name="T46" fmla="*/ 284 w 7168"/>
              <a:gd name="T47" fmla="*/ 2944 h 5635"/>
              <a:gd name="T48" fmla="*/ 0 w 7168"/>
              <a:gd name="T49" fmla="*/ 2048 h 5635"/>
              <a:gd name="T50" fmla="*/ 376 w 7168"/>
              <a:gd name="T51" fmla="*/ 1020 h 5635"/>
              <a:gd name="T52" fmla="*/ 1402 w 7168"/>
              <a:gd name="T53" fmla="*/ 274 h 5635"/>
              <a:gd name="T54" fmla="*/ 2816 w 7168"/>
              <a:gd name="T55" fmla="*/ 0 h 5635"/>
              <a:gd name="T56" fmla="*/ 4230 w 7168"/>
              <a:gd name="T57" fmla="*/ 274 h 5635"/>
              <a:gd name="T58" fmla="*/ 5256 w 7168"/>
              <a:gd name="T59" fmla="*/ 1020 h 5635"/>
              <a:gd name="T60" fmla="*/ 5632 w 7168"/>
              <a:gd name="T61" fmla="*/ 2048 h 5635"/>
              <a:gd name="T62" fmla="*/ 7168 w 7168"/>
              <a:gd name="T63" fmla="*/ 3072 h 5635"/>
              <a:gd name="T64" fmla="*/ 6884 w 7168"/>
              <a:gd name="T65" fmla="*/ 3970 h 5635"/>
              <a:gd name="T66" fmla="*/ 6104 w 7168"/>
              <a:gd name="T67" fmla="*/ 4676 h 5635"/>
              <a:gd name="T68" fmla="*/ 6186 w 7168"/>
              <a:gd name="T69" fmla="*/ 4852 h 5635"/>
              <a:gd name="T70" fmla="*/ 6286 w 7168"/>
              <a:gd name="T71" fmla="*/ 5006 h 5635"/>
              <a:gd name="T72" fmla="*/ 6376 w 7168"/>
              <a:gd name="T73" fmla="*/ 5122 h 5635"/>
              <a:gd name="T74" fmla="*/ 6480 w 7168"/>
              <a:gd name="T75" fmla="*/ 5240 h 5635"/>
              <a:gd name="T76" fmla="*/ 6572 w 7168"/>
              <a:gd name="T77" fmla="*/ 5340 h 5635"/>
              <a:gd name="T78" fmla="*/ 6588 w 7168"/>
              <a:gd name="T79" fmla="*/ 5358 h 5635"/>
              <a:gd name="T80" fmla="*/ 6606 w 7168"/>
              <a:gd name="T81" fmla="*/ 5378 h 5635"/>
              <a:gd name="T82" fmla="*/ 6622 w 7168"/>
              <a:gd name="T83" fmla="*/ 5398 h 5635"/>
              <a:gd name="T84" fmla="*/ 6636 w 7168"/>
              <a:gd name="T85" fmla="*/ 5420 h 5635"/>
              <a:gd name="T86" fmla="*/ 6646 w 7168"/>
              <a:gd name="T87" fmla="*/ 5440 h 5635"/>
              <a:gd name="T88" fmla="*/ 6654 w 7168"/>
              <a:gd name="T89" fmla="*/ 5464 h 5635"/>
              <a:gd name="T90" fmla="*/ 6656 w 7168"/>
              <a:gd name="T91" fmla="*/ 5490 h 5635"/>
              <a:gd name="T92" fmla="*/ 6652 w 7168"/>
              <a:gd name="T93" fmla="*/ 5516 h 5635"/>
              <a:gd name="T94" fmla="*/ 6600 w 7168"/>
              <a:gd name="T95" fmla="*/ 5604 h 5635"/>
              <a:gd name="T96" fmla="*/ 6512 w 7168"/>
              <a:gd name="T97" fmla="*/ 5632 h 5635"/>
              <a:gd name="T98" fmla="*/ 6168 w 7168"/>
              <a:gd name="T99" fmla="*/ 5568 h 5635"/>
              <a:gd name="T100" fmla="*/ 5056 w 7168"/>
              <a:gd name="T101" fmla="*/ 5056 h 5635"/>
              <a:gd name="T102" fmla="*/ 4352 w 7168"/>
              <a:gd name="T103" fmla="*/ 5120 h 5635"/>
              <a:gd name="T104" fmla="*/ 2464 w 7168"/>
              <a:gd name="T105" fmla="*/ 4592 h 5635"/>
              <a:gd name="T106" fmla="*/ 2816 w 7168"/>
              <a:gd name="T107" fmla="*/ 4608 h 5635"/>
              <a:gd name="T108" fmla="*/ 4052 w 7168"/>
              <a:gd name="T109" fmla="*/ 4428 h 5635"/>
              <a:gd name="T110" fmla="*/ 5108 w 7168"/>
              <a:gd name="T111" fmla="*/ 3912 h 5635"/>
              <a:gd name="T112" fmla="*/ 5876 w 7168"/>
              <a:gd name="T113" fmla="*/ 3064 h 5635"/>
              <a:gd name="T114" fmla="*/ 6144 w 7168"/>
              <a:gd name="T115" fmla="*/ 2048 h 5635"/>
              <a:gd name="T116" fmla="*/ 6052 w 7168"/>
              <a:gd name="T117" fmla="*/ 1440 h 5635"/>
              <a:gd name="T118" fmla="*/ 6868 w 7168"/>
              <a:gd name="T119" fmla="*/ 2152 h 5635"/>
              <a:gd name="T120" fmla="*/ 7168 w 7168"/>
              <a:gd name="T121" fmla="*/ 3072 h 56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7168" h="5635">
                <a:moveTo>
                  <a:pt x="5632" y="2048"/>
                </a:moveTo>
                <a:cubicBezTo>
                  <a:pt x="5632" y="2419"/>
                  <a:pt x="5507" y="2761"/>
                  <a:pt x="5256" y="3076"/>
                </a:cubicBezTo>
                <a:cubicBezTo>
                  <a:pt x="5005" y="3391"/>
                  <a:pt x="4663" y="3639"/>
                  <a:pt x="4230" y="3822"/>
                </a:cubicBezTo>
                <a:cubicBezTo>
                  <a:pt x="3797" y="4005"/>
                  <a:pt x="3325" y="4096"/>
                  <a:pt x="2816" y="4096"/>
                </a:cubicBezTo>
                <a:cubicBezTo>
                  <a:pt x="2587" y="4096"/>
                  <a:pt x="2352" y="4075"/>
                  <a:pt x="2112" y="4032"/>
                </a:cubicBezTo>
                <a:cubicBezTo>
                  <a:pt x="1781" y="4267"/>
                  <a:pt x="1411" y="4437"/>
                  <a:pt x="1000" y="4544"/>
                </a:cubicBezTo>
                <a:cubicBezTo>
                  <a:pt x="904" y="4568"/>
                  <a:pt x="789" y="4589"/>
                  <a:pt x="656" y="4608"/>
                </a:cubicBezTo>
                <a:cubicBezTo>
                  <a:pt x="644" y="4608"/>
                  <a:pt x="644" y="4608"/>
                  <a:pt x="644" y="4608"/>
                </a:cubicBezTo>
                <a:cubicBezTo>
                  <a:pt x="615" y="4608"/>
                  <a:pt x="587" y="4597"/>
                  <a:pt x="562" y="4576"/>
                </a:cubicBezTo>
                <a:cubicBezTo>
                  <a:pt x="537" y="4555"/>
                  <a:pt x="521" y="4527"/>
                  <a:pt x="516" y="4492"/>
                </a:cubicBezTo>
                <a:cubicBezTo>
                  <a:pt x="513" y="4484"/>
                  <a:pt x="512" y="4475"/>
                  <a:pt x="512" y="4466"/>
                </a:cubicBezTo>
                <a:cubicBezTo>
                  <a:pt x="512" y="4457"/>
                  <a:pt x="513" y="4448"/>
                  <a:pt x="514" y="4440"/>
                </a:cubicBezTo>
                <a:cubicBezTo>
                  <a:pt x="515" y="4432"/>
                  <a:pt x="518" y="4424"/>
                  <a:pt x="522" y="4416"/>
                </a:cubicBezTo>
                <a:cubicBezTo>
                  <a:pt x="532" y="4396"/>
                  <a:pt x="532" y="4396"/>
                  <a:pt x="532" y="4396"/>
                </a:cubicBezTo>
                <a:cubicBezTo>
                  <a:pt x="546" y="4374"/>
                  <a:pt x="546" y="4374"/>
                  <a:pt x="546" y="4374"/>
                </a:cubicBezTo>
                <a:cubicBezTo>
                  <a:pt x="562" y="4354"/>
                  <a:pt x="562" y="4354"/>
                  <a:pt x="562" y="4354"/>
                </a:cubicBezTo>
                <a:cubicBezTo>
                  <a:pt x="580" y="4334"/>
                  <a:pt x="580" y="4334"/>
                  <a:pt x="580" y="4334"/>
                </a:cubicBezTo>
                <a:cubicBezTo>
                  <a:pt x="596" y="4316"/>
                  <a:pt x="596" y="4316"/>
                  <a:pt x="596" y="4316"/>
                </a:cubicBezTo>
                <a:cubicBezTo>
                  <a:pt x="609" y="4300"/>
                  <a:pt x="640" y="4267"/>
                  <a:pt x="688" y="4216"/>
                </a:cubicBezTo>
                <a:cubicBezTo>
                  <a:pt x="736" y="4165"/>
                  <a:pt x="771" y="4126"/>
                  <a:pt x="792" y="4098"/>
                </a:cubicBezTo>
                <a:cubicBezTo>
                  <a:pt x="813" y="4070"/>
                  <a:pt x="843" y="4031"/>
                  <a:pt x="882" y="3982"/>
                </a:cubicBezTo>
                <a:cubicBezTo>
                  <a:pt x="921" y="3933"/>
                  <a:pt x="954" y="3881"/>
                  <a:pt x="982" y="3828"/>
                </a:cubicBezTo>
                <a:cubicBezTo>
                  <a:pt x="1010" y="3775"/>
                  <a:pt x="1037" y="3716"/>
                  <a:pt x="1064" y="3652"/>
                </a:cubicBezTo>
                <a:cubicBezTo>
                  <a:pt x="733" y="3460"/>
                  <a:pt x="473" y="3224"/>
                  <a:pt x="284" y="2944"/>
                </a:cubicBezTo>
                <a:cubicBezTo>
                  <a:pt x="95" y="2664"/>
                  <a:pt x="0" y="2365"/>
                  <a:pt x="0" y="2048"/>
                </a:cubicBezTo>
                <a:cubicBezTo>
                  <a:pt x="0" y="1677"/>
                  <a:pt x="125" y="1335"/>
                  <a:pt x="376" y="1020"/>
                </a:cubicBezTo>
                <a:cubicBezTo>
                  <a:pt x="627" y="705"/>
                  <a:pt x="969" y="457"/>
                  <a:pt x="1402" y="274"/>
                </a:cubicBezTo>
                <a:cubicBezTo>
                  <a:pt x="1835" y="91"/>
                  <a:pt x="2307" y="0"/>
                  <a:pt x="2816" y="0"/>
                </a:cubicBezTo>
                <a:cubicBezTo>
                  <a:pt x="3325" y="0"/>
                  <a:pt x="3797" y="91"/>
                  <a:pt x="4230" y="274"/>
                </a:cubicBezTo>
                <a:cubicBezTo>
                  <a:pt x="4663" y="457"/>
                  <a:pt x="5005" y="705"/>
                  <a:pt x="5256" y="1020"/>
                </a:cubicBezTo>
                <a:cubicBezTo>
                  <a:pt x="5507" y="1335"/>
                  <a:pt x="5632" y="1677"/>
                  <a:pt x="5632" y="2048"/>
                </a:cubicBezTo>
                <a:close/>
                <a:moveTo>
                  <a:pt x="7168" y="3072"/>
                </a:moveTo>
                <a:cubicBezTo>
                  <a:pt x="7168" y="3392"/>
                  <a:pt x="7073" y="3691"/>
                  <a:pt x="6884" y="3970"/>
                </a:cubicBezTo>
                <a:cubicBezTo>
                  <a:pt x="6695" y="4249"/>
                  <a:pt x="6435" y="4484"/>
                  <a:pt x="6104" y="4676"/>
                </a:cubicBezTo>
                <a:cubicBezTo>
                  <a:pt x="6131" y="4740"/>
                  <a:pt x="6158" y="4799"/>
                  <a:pt x="6186" y="4852"/>
                </a:cubicBezTo>
                <a:cubicBezTo>
                  <a:pt x="6214" y="4905"/>
                  <a:pt x="6247" y="4957"/>
                  <a:pt x="6286" y="5006"/>
                </a:cubicBezTo>
                <a:cubicBezTo>
                  <a:pt x="6325" y="5055"/>
                  <a:pt x="6355" y="5094"/>
                  <a:pt x="6376" y="5122"/>
                </a:cubicBezTo>
                <a:cubicBezTo>
                  <a:pt x="6397" y="5150"/>
                  <a:pt x="6432" y="5189"/>
                  <a:pt x="6480" y="5240"/>
                </a:cubicBezTo>
                <a:cubicBezTo>
                  <a:pt x="6528" y="5291"/>
                  <a:pt x="6559" y="5324"/>
                  <a:pt x="6572" y="5340"/>
                </a:cubicBezTo>
                <a:cubicBezTo>
                  <a:pt x="6575" y="5343"/>
                  <a:pt x="6580" y="5349"/>
                  <a:pt x="6588" y="5358"/>
                </a:cubicBezTo>
                <a:cubicBezTo>
                  <a:pt x="6596" y="5367"/>
                  <a:pt x="6602" y="5374"/>
                  <a:pt x="6606" y="5378"/>
                </a:cubicBezTo>
                <a:cubicBezTo>
                  <a:pt x="6610" y="5382"/>
                  <a:pt x="6615" y="5389"/>
                  <a:pt x="6622" y="5398"/>
                </a:cubicBezTo>
                <a:cubicBezTo>
                  <a:pt x="6629" y="5407"/>
                  <a:pt x="6633" y="5415"/>
                  <a:pt x="6636" y="5420"/>
                </a:cubicBezTo>
                <a:cubicBezTo>
                  <a:pt x="6646" y="5440"/>
                  <a:pt x="6646" y="5440"/>
                  <a:pt x="6646" y="5440"/>
                </a:cubicBezTo>
                <a:cubicBezTo>
                  <a:pt x="6654" y="5464"/>
                  <a:pt x="6654" y="5464"/>
                  <a:pt x="6654" y="5464"/>
                </a:cubicBezTo>
                <a:cubicBezTo>
                  <a:pt x="6656" y="5490"/>
                  <a:pt x="6656" y="5490"/>
                  <a:pt x="6656" y="5490"/>
                </a:cubicBezTo>
                <a:cubicBezTo>
                  <a:pt x="6652" y="5516"/>
                  <a:pt x="6652" y="5516"/>
                  <a:pt x="6652" y="5516"/>
                </a:cubicBezTo>
                <a:cubicBezTo>
                  <a:pt x="6644" y="5553"/>
                  <a:pt x="6627" y="5583"/>
                  <a:pt x="6600" y="5604"/>
                </a:cubicBezTo>
                <a:cubicBezTo>
                  <a:pt x="6573" y="5625"/>
                  <a:pt x="6544" y="5635"/>
                  <a:pt x="6512" y="5632"/>
                </a:cubicBezTo>
                <a:cubicBezTo>
                  <a:pt x="6379" y="5613"/>
                  <a:pt x="6264" y="5592"/>
                  <a:pt x="6168" y="5568"/>
                </a:cubicBezTo>
                <a:cubicBezTo>
                  <a:pt x="5757" y="5461"/>
                  <a:pt x="5387" y="5291"/>
                  <a:pt x="5056" y="5056"/>
                </a:cubicBezTo>
                <a:cubicBezTo>
                  <a:pt x="4816" y="5099"/>
                  <a:pt x="4581" y="5120"/>
                  <a:pt x="4352" y="5120"/>
                </a:cubicBezTo>
                <a:cubicBezTo>
                  <a:pt x="3629" y="5120"/>
                  <a:pt x="3000" y="4944"/>
                  <a:pt x="2464" y="4592"/>
                </a:cubicBezTo>
                <a:cubicBezTo>
                  <a:pt x="2619" y="4603"/>
                  <a:pt x="2736" y="4608"/>
                  <a:pt x="2816" y="4608"/>
                </a:cubicBezTo>
                <a:cubicBezTo>
                  <a:pt x="3245" y="4608"/>
                  <a:pt x="3657" y="4548"/>
                  <a:pt x="4052" y="4428"/>
                </a:cubicBezTo>
                <a:cubicBezTo>
                  <a:pt x="4447" y="4308"/>
                  <a:pt x="4799" y="4136"/>
                  <a:pt x="5108" y="3912"/>
                </a:cubicBezTo>
                <a:cubicBezTo>
                  <a:pt x="5441" y="3667"/>
                  <a:pt x="5697" y="3384"/>
                  <a:pt x="5876" y="3064"/>
                </a:cubicBezTo>
                <a:cubicBezTo>
                  <a:pt x="6055" y="2744"/>
                  <a:pt x="6144" y="2405"/>
                  <a:pt x="6144" y="2048"/>
                </a:cubicBezTo>
                <a:cubicBezTo>
                  <a:pt x="6144" y="1843"/>
                  <a:pt x="6113" y="1640"/>
                  <a:pt x="6052" y="1440"/>
                </a:cubicBezTo>
                <a:cubicBezTo>
                  <a:pt x="6396" y="1629"/>
                  <a:pt x="6668" y="1867"/>
                  <a:pt x="6868" y="2152"/>
                </a:cubicBezTo>
                <a:cubicBezTo>
                  <a:pt x="7068" y="2437"/>
                  <a:pt x="7168" y="2744"/>
                  <a:pt x="7168" y="3072"/>
                </a:cubicBezTo>
                <a:close/>
              </a:path>
            </a:pathLst>
          </a:custGeom>
          <a:solidFill>
            <a:srgbClr val="E2A855"/>
          </a:solidFill>
          <a:ln>
            <a:noFill/>
          </a:ln>
        </p:spPr>
        <p:txBody>
          <a:bodyPr rot="0" vert="horz" wrap="square" lIns="91440" tIns="45720" rIns="91440" bIns="45720" anchor="t" anchorCtr="0" upright="1">
            <a:noAutofit/>
          </a:bodyPr>
          <a:lstStyle/>
          <a:p>
            <a:endParaRPr lang="sv-SE"/>
          </a:p>
        </p:txBody>
      </p:sp>
      <p:sp>
        <p:nvSpPr>
          <p:cNvPr id="3" name="Rektangel med rundade hörn 2"/>
          <p:cNvSpPr/>
          <p:nvPr/>
        </p:nvSpPr>
        <p:spPr>
          <a:xfrm>
            <a:off x="695325" y="728663"/>
            <a:ext cx="4240213" cy="576677"/>
          </a:xfrm>
          <a:prstGeom prst="roundRect">
            <a:avLst/>
          </a:prstGeom>
          <a:solidFill>
            <a:srgbClr val="E2A8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b="1"/>
              <a:t>DILEMMAKORT: </a:t>
            </a:r>
            <a:r>
              <a:rPr lang="sv-SE"/>
              <a:t>Avtal och uppföljning</a:t>
            </a:r>
          </a:p>
        </p:txBody>
      </p:sp>
      <p:sp>
        <p:nvSpPr>
          <p:cNvPr id="5" name="Rektangel 4"/>
          <p:cNvSpPr/>
          <p:nvPr/>
        </p:nvSpPr>
        <p:spPr>
          <a:xfrm>
            <a:off x="2459181" y="2558619"/>
            <a:ext cx="8257308" cy="1754326"/>
          </a:xfrm>
          <a:prstGeom prst="rect">
            <a:avLst/>
          </a:prstGeom>
        </p:spPr>
        <p:txBody>
          <a:bodyPr wrap="square" lIns="91440" tIns="45720" rIns="91440" bIns="45720" anchor="t">
            <a:spAutoFit/>
          </a:bodyPr>
          <a:lstStyle/>
          <a:p>
            <a:r>
              <a:rPr lang="sv-SE" b="1"/>
              <a:t>ÖVNING 1: </a:t>
            </a:r>
            <a:r>
              <a:rPr lang="sv-SE">
                <a:latin typeface="Arial"/>
                <a:cs typeface="Arial"/>
              </a:rPr>
              <a:t>Kommunen har ett ramavtal med en entreprenör som ansvarar för snöröjning. Enligt avtalet ska entreprenörens fordon tankas med miljövänlig HVO (hydrerad vegetabilisk olja) för att minska miljöpåverkan. Trots detta struntar entreprenören i kravet och tankar istället fordonen med vanlig diesel, som är billigare per liter. Detta bryter mot avtalet och underminerar kommunens miljömål.</a:t>
            </a:r>
          </a:p>
        </p:txBody>
      </p:sp>
    </p:spTree>
    <p:extLst>
      <p:ext uri="{BB962C8B-B14F-4D97-AF65-F5344CB8AC3E}">
        <p14:creationId xmlns:p14="http://schemas.microsoft.com/office/powerpoint/2010/main" val="3702950958"/>
      </p:ext>
    </p:extLst>
  </p:cSld>
  <p:clrMapOvr>
    <a:masterClrMapping/>
  </p:clrMapOvr>
</p:sld>
</file>

<file path=ppt/theme/theme1.xml><?xml version="1.0" encoding="utf-8"?>
<a:theme xmlns:a="http://schemas.openxmlformats.org/drawingml/2006/main" name="Standard - Röd">
  <a:themeElements>
    <a:clrScheme name="RD23">
      <a:dk1>
        <a:sysClr val="windowText" lastClr="000000"/>
      </a:dk1>
      <a:lt1>
        <a:sysClr val="window" lastClr="FFFFFF"/>
      </a:lt1>
      <a:dk2>
        <a:srgbClr val="595959"/>
      </a:dk2>
      <a:lt2>
        <a:srgbClr val="FBDCE2"/>
      </a:lt2>
      <a:accent1>
        <a:srgbClr val="DB3747"/>
      </a:accent1>
      <a:accent2>
        <a:srgbClr val="168DAF"/>
      </a:accent2>
      <a:accent3>
        <a:srgbClr val="178572"/>
      </a:accent3>
      <a:accent4>
        <a:srgbClr val="FED379"/>
      </a:accent4>
      <a:accent5>
        <a:srgbClr val="F4A9B6"/>
      </a:accent5>
      <a:accent6>
        <a:srgbClr val="93D3E5"/>
      </a:accent6>
      <a:hlink>
        <a:srgbClr val="03577B"/>
      </a:hlink>
      <a:folHlink>
        <a:srgbClr val="03577B"/>
      </a:folHlink>
    </a:clrScheme>
    <a:fontScheme name="RD2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iss - dilemmakort -v2 [Skrivskyddad]" id="{960CD81D-C81C-458F-8D5A-D1741D133046}" vid="{0D53CEC2-93CF-4438-BF22-3F51DE43E70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E9B1CEAC531484189D8737E93B174AC" ma:contentTypeVersion="4" ma:contentTypeDescription="Skapa ett nytt dokument." ma:contentTypeScope="" ma:versionID="8923703b0456a3fcdd7b1effbecea89a">
  <xsd:schema xmlns:xsd="http://www.w3.org/2001/XMLSchema" xmlns:xs="http://www.w3.org/2001/XMLSchema" xmlns:p="http://schemas.microsoft.com/office/2006/metadata/properties" xmlns:ns2="19fc1167-6ca2-49d2-a315-934ecfa7586b" targetNamespace="http://schemas.microsoft.com/office/2006/metadata/properties" ma:root="true" ma:fieldsID="e3aa159071357a239c6420896121a3ca" ns2:_="">
    <xsd:import namespace="19fc1167-6ca2-49d2-a315-934ecfa7586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fc1167-6ca2-49d2-a315-934ecfa758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AC8780B-3F8C-40A4-A45D-1529D097AC8B}">
  <ds:schemaRefs>
    <ds:schemaRef ds:uri="19fc1167-6ca2-49d2-a315-934ecfa7586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83F71F4-44EB-4F3E-97AF-D8C24B4D0F1E}">
  <ds:schemaRefs>
    <ds:schemaRef ds:uri="19fc1167-6ca2-49d2-a315-934ecfa7586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B92BFF9-82BB-445E-BE1D-BE3D555199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Mall dilemmakort</Template>
  <Application>Microsoft Office PowerPoint</Application>
  <PresentationFormat>Widescreen</PresentationFormat>
  <Slides>38</Slides>
  <Notes>31</Notes>
  <HiddenSlides>0</HiddenSlide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Standard - Röd</vt:lpstr>
      <vt:lpstr>Dilemmaövning</vt:lpstr>
      <vt:lpstr>Dilemmaövningar per kategori</vt:lpstr>
      <vt:lpstr>Exempel på frågor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Dilemmaövning</dc:title>
  <dc:creator>bacjes</dc:creator>
  <cp:revision>14</cp:revision>
  <dcterms:created xsi:type="dcterms:W3CDTF">2025-04-28T18:46:49Z</dcterms:created>
  <dcterms:modified xsi:type="dcterms:W3CDTF">2025-05-13T13:25:08Z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0x010100FE9B1CEAC531484189D8737E93B174AC</vt:lpwstr>
  </property>
  <property fmtid="{D5CDD505-2E9C-101B-9397-08002B2CF9AE}" pid="3" name="d35d67994db9475aa58636ebfce59533">
    <vt:lpwstr>sv - svenska|fc4bf42e-8ca5-492e-bdac-5e5e0115cfa8</vt:lpwstr>
  </property>
  <property fmtid="{D5CDD505-2E9C-101B-9397-08002B2CF9AE}" pid="4" name="TaxCatchAll">
    <vt:lpwstr>1;#sv - svenska</vt:lpwstr>
  </property>
  <property fmtid="{D5CDD505-2E9C-101B-9397-08002B2CF9AE}" pid="5" name="_dlc_DocIdItemGuid">
    <vt:lpwstr>606d0511-76fd-4c7a-ae94-5b4879eee71d</vt:lpwstr>
  </property>
  <property fmtid="{D5CDD505-2E9C-101B-9397-08002B2CF9AE}" pid="6" name="LD_GallerForVerksamhet">
    <vt:lpwstr>3;#LD|30ac7822-68c2-42d2-8d58-accf1e3539f2</vt:lpwstr>
  </property>
  <property fmtid="{D5CDD505-2E9C-101B-9397-08002B2CF9AE}" pid="7" name="LD_Process">
    <vt:lpwstr/>
  </property>
  <property fmtid="{D5CDD505-2E9C-101B-9397-08002B2CF9AE}" pid="8" name="LD_Nyckelord">
    <vt:lpwstr>31;#mall|53b30309-b039-45d6-8033-f182646ac39a;#54;#grafisk produktion|b8397e3e-bea1-44b5-bb19-b68d199fc022;#141;#power point|ac085ffe-8bcc-4f06-b694-c37579bb604e</vt:lpwstr>
  </property>
  <property fmtid="{D5CDD505-2E9C-101B-9397-08002B2CF9AE}" pid="9" name="LD_Dokumentsamling">
    <vt:lpwstr>122;#Grafisk produktion|916142d0-87d5-45a4-88e1-e3b297b5d7f3</vt:lpwstr>
  </property>
  <property fmtid="{D5CDD505-2E9C-101B-9397-08002B2CF9AE}" pid="10" name="LD_Dokumenttyp">
    <vt:lpwstr>11;#Standarddokument|4d12e0b9-1967-41ec-b4ec-5579d11176b8</vt:lpwstr>
  </property>
  <property fmtid="{D5CDD505-2E9C-101B-9397-08002B2CF9AE}" pid="11" name="LD_Ledningssytem">
    <vt:lpwstr/>
  </property>
  <property fmtid="{D5CDD505-2E9C-101B-9397-08002B2CF9AE}" pid="12" name="Granskning">
    <vt:lpwstr/>
  </property>
  <property fmtid="{D5CDD505-2E9C-101B-9397-08002B2CF9AE}" pid="13" name="LD_Sprak">
    <vt:lpwstr>1;#sv - svenska|fc4bf42e-8ca5-492e-bdac-5e5e0115cfa8</vt:lpwstr>
  </property>
</Properties>
</file>