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43"/>
  </p:notesMasterIdLst>
  <p:sldIdLst>
    <p:sldId id="328" r:id="rId5"/>
    <p:sldId id="343" r:id="rId6"/>
    <p:sldId id="421" r:id="rId7"/>
    <p:sldId id="389" r:id="rId8"/>
    <p:sldId id="411" r:id="rId9"/>
    <p:sldId id="412" r:id="rId10"/>
    <p:sldId id="413" r:id="rId11"/>
    <p:sldId id="414" r:id="rId12"/>
    <p:sldId id="390" r:id="rId13"/>
    <p:sldId id="361" r:id="rId14"/>
    <p:sldId id="364" r:id="rId15"/>
    <p:sldId id="367" r:id="rId16"/>
    <p:sldId id="392" r:id="rId17"/>
    <p:sldId id="407" r:id="rId18"/>
    <p:sldId id="408" r:id="rId19"/>
    <p:sldId id="409" r:id="rId20"/>
    <p:sldId id="373" r:id="rId21"/>
    <p:sldId id="370" r:id="rId22"/>
    <p:sldId id="400" r:id="rId23"/>
    <p:sldId id="376" r:id="rId24"/>
    <p:sldId id="395" r:id="rId25"/>
    <p:sldId id="379" r:id="rId26"/>
    <p:sldId id="396" r:id="rId27"/>
    <p:sldId id="416" r:id="rId28"/>
    <p:sldId id="415" r:id="rId29"/>
    <p:sldId id="418" r:id="rId30"/>
    <p:sldId id="382" r:id="rId31"/>
    <p:sldId id="397" r:id="rId32"/>
    <p:sldId id="401" r:id="rId33"/>
    <p:sldId id="402" r:id="rId34"/>
    <p:sldId id="403" r:id="rId35"/>
    <p:sldId id="404" r:id="rId36"/>
    <p:sldId id="405" r:id="rId37"/>
    <p:sldId id="406" r:id="rId38"/>
    <p:sldId id="417" r:id="rId39"/>
    <p:sldId id="419" r:id="rId40"/>
    <p:sldId id="385" r:id="rId41"/>
    <p:sldId id="420" r:id="rId4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ilemmaövning" id="{3336019E-2202-4CFE-A72A-5A2FD91386A8}">
          <p14:sldIdLst>
            <p14:sldId id="328"/>
          </p14:sldIdLst>
        </p14:section>
        <p14:section name="Innehåll och stöd för genomförande" id="{CFA188DF-26E4-43BB-A1BD-385FE16EC510}">
          <p14:sldIdLst>
            <p14:sldId id="343"/>
            <p14:sldId id="421"/>
          </p14:sldIdLst>
        </p14:section>
        <p14:section name="Upphandling och inköp" id="{CAAA43DA-6EEB-4AEA-9E6D-012A60C96F12}">
          <p14:sldIdLst>
            <p14:sldId id="389"/>
            <p14:sldId id="411"/>
            <p14:sldId id="412"/>
            <p14:sldId id="413"/>
            <p14:sldId id="414"/>
          </p14:sldIdLst>
        </p14:section>
        <p14:section name="Avtal och uppföljning" id="{87AB6CC7-BF67-4356-A053-75B7DAED61FB}">
          <p14:sldIdLst>
            <p14:sldId id="390"/>
            <p14:sldId id="361"/>
          </p14:sldIdLst>
        </p14:section>
        <p14:section name="Läkemedelsförskrivning" id="{830CD225-844B-404D-993D-A06307DFA529}">
          <p14:sldIdLst>
            <p14:sldId id="364"/>
          </p14:sldIdLst>
        </p14:section>
        <p14:section name="Hälso- och sjukvård, tandvård" id="{1751DD5D-E4DF-45EC-8EA4-D00C70BE4716}">
          <p14:sldIdLst>
            <p14:sldId id="367"/>
            <p14:sldId id="392"/>
            <p14:sldId id="407"/>
            <p14:sldId id="408"/>
            <p14:sldId id="409"/>
          </p14:sldIdLst>
        </p14:section>
        <p14:section name="Valfrihet (LOV)" id="{2255215D-5368-466D-8834-EA2DB4330840}">
          <p14:sldIdLst>
            <p14:sldId id="373"/>
          </p14:sldIdLst>
        </p14:section>
        <p14:section name="Rekrytering" id="{0FF41A27-40CC-41A3-A932-F4062A706C90}">
          <p14:sldIdLst>
            <p14:sldId id="370"/>
          </p14:sldIdLst>
        </p14:section>
        <p14:section name="Bygg och anläggning" id="{228C2D91-6FB7-45ED-939F-B31E2D22129E}">
          <p14:sldIdLst>
            <p14:sldId id="400"/>
            <p14:sldId id="376"/>
            <p14:sldId id="395"/>
          </p14:sldIdLst>
        </p14:section>
        <p14:section name="Omsorg, hemtjänst och personlig assistans" id="{8E87E388-2BB2-44A9-8D83-32B7789CE91B}">
          <p14:sldIdLst>
            <p14:sldId id="379"/>
            <p14:sldId id="396"/>
            <p14:sldId id="416"/>
            <p14:sldId id="415"/>
            <p14:sldId id="418"/>
          </p14:sldIdLst>
        </p14:section>
        <p14:section name="Föreningsbidrag, ekonomiskt stöd och utbetalning" id="{95EA68F5-AA21-4F04-BDBD-487FB4361B15}">
          <p14:sldIdLst>
            <p14:sldId id="382"/>
            <p14:sldId id="397"/>
            <p14:sldId id="401"/>
            <p14:sldId id="402"/>
            <p14:sldId id="403"/>
            <p14:sldId id="404"/>
            <p14:sldId id="405"/>
            <p14:sldId id="406"/>
            <p14:sldId id="417"/>
            <p14:sldId id="419"/>
          </p14:sldIdLst>
        </p14:section>
        <p14:section name="Tillsyn och tillstånd" id="{9E45C2C8-9367-41BF-925D-1E3B29B9D97F}">
          <p14:sldIdLst>
            <p14:sldId id="385"/>
            <p14:sldId id="42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F0FD"/>
    <a:srgbClr val="E2A855"/>
    <a:srgbClr val="E6E6E6"/>
    <a:srgbClr val="C5E9E2"/>
    <a:srgbClr val="FFF5CC"/>
    <a:srgbClr val="969696"/>
    <a:srgbClr val="F8AAB6"/>
    <a:srgbClr val="178571"/>
    <a:srgbClr val="158DAF"/>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535A16-AB78-4C30-6294-FF982FCF668E}" v="5" dt="2025-05-12T11:37:14.831"/>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1FAC39-4481-4ED3-BD9B-446AF8A56E80}" type="datetimeFigureOut">
              <a:rPr lang="sv-SE" smtClean="0"/>
              <a:t>2025-05-13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3D479F-A9FA-4460-8A06-25113FD03249}" type="slidenum">
              <a:rPr lang="sv-SE" smtClean="0"/>
              <a:t>‹#›</a:t>
            </a:fld>
            <a:endParaRPr lang="sv-SE"/>
          </a:p>
        </p:txBody>
      </p:sp>
    </p:spTree>
    <p:extLst>
      <p:ext uri="{BB962C8B-B14F-4D97-AF65-F5344CB8AC3E}">
        <p14:creationId xmlns:p14="http://schemas.microsoft.com/office/powerpoint/2010/main" val="1866921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Den delen</a:t>
            </a:r>
            <a:r>
              <a:rPr lang="sv-SE" baseline="0"/>
              <a:t> innehåller flera dilemmakort som sträcker sig till olika verksamhetsområde</a:t>
            </a:r>
          </a:p>
          <a:p>
            <a:r>
              <a:rPr lang="sv-SE" baseline="0"/>
              <a:t>Chefer på APT kan välja dem som passar. </a:t>
            </a:r>
            <a:endParaRPr lang="sv-SE"/>
          </a:p>
        </p:txBody>
      </p:sp>
      <p:sp>
        <p:nvSpPr>
          <p:cNvPr id="4" name="Platshållare för bildnummer 3"/>
          <p:cNvSpPr>
            <a:spLocks noGrp="1"/>
          </p:cNvSpPr>
          <p:nvPr>
            <p:ph type="sldNum" sz="quarter" idx="10"/>
          </p:nvPr>
        </p:nvSpPr>
        <p:spPr/>
        <p:txBody>
          <a:bodyPr/>
          <a:lstStyle/>
          <a:p>
            <a:fld id="{513D479F-A9FA-4460-8A06-25113FD03249}" type="slidenum">
              <a:rPr lang="sv-SE" smtClean="0"/>
              <a:t>2</a:t>
            </a:fld>
            <a:endParaRPr lang="sv-SE"/>
          </a:p>
        </p:txBody>
      </p:sp>
    </p:spTree>
    <p:extLst>
      <p:ext uri="{BB962C8B-B14F-4D97-AF65-F5344CB8AC3E}">
        <p14:creationId xmlns:p14="http://schemas.microsoft.com/office/powerpoint/2010/main" val="3779112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13D479F-A9FA-4460-8A06-25113FD03249}" type="slidenum">
              <a:rPr lang="sv-SE" smtClean="0"/>
              <a:t>17</a:t>
            </a:fld>
            <a:endParaRPr lang="sv-SE"/>
          </a:p>
        </p:txBody>
      </p:sp>
    </p:spTree>
    <p:extLst>
      <p:ext uri="{BB962C8B-B14F-4D97-AF65-F5344CB8AC3E}">
        <p14:creationId xmlns:p14="http://schemas.microsoft.com/office/powerpoint/2010/main" val="97950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13D479F-A9FA-4460-8A06-25113FD03249}" type="slidenum">
              <a:rPr lang="sv-SE" smtClean="0"/>
              <a:t>18</a:t>
            </a:fld>
            <a:endParaRPr lang="sv-SE"/>
          </a:p>
        </p:txBody>
      </p:sp>
    </p:spTree>
    <p:extLst>
      <p:ext uri="{BB962C8B-B14F-4D97-AF65-F5344CB8AC3E}">
        <p14:creationId xmlns:p14="http://schemas.microsoft.com/office/powerpoint/2010/main" val="3596308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B05A05-AFB7-E5B4-0983-DE9926EB7EDB}"/>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276986C7-C281-3D89-C73B-83FE37269BC4}"/>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725E7774-081E-4A35-D4A5-F5583E9F6D55}"/>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08A48502-A4F0-387F-F5D7-108E8CAF7FA7}"/>
              </a:ext>
            </a:extLst>
          </p:cNvPr>
          <p:cNvSpPr>
            <a:spLocks noGrp="1"/>
          </p:cNvSpPr>
          <p:nvPr>
            <p:ph type="sldNum" sz="quarter" idx="10"/>
          </p:nvPr>
        </p:nvSpPr>
        <p:spPr/>
        <p:txBody>
          <a:bodyPr/>
          <a:lstStyle/>
          <a:p>
            <a:fld id="{513D479F-A9FA-4460-8A06-25113FD03249}" type="slidenum">
              <a:rPr lang="sv-SE" smtClean="0"/>
              <a:t>19</a:t>
            </a:fld>
            <a:endParaRPr lang="sv-SE"/>
          </a:p>
        </p:txBody>
      </p:sp>
    </p:spTree>
    <p:extLst>
      <p:ext uri="{BB962C8B-B14F-4D97-AF65-F5344CB8AC3E}">
        <p14:creationId xmlns:p14="http://schemas.microsoft.com/office/powerpoint/2010/main" val="39628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13D479F-A9FA-4460-8A06-25113FD03249}" type="slidenum">
              <a:rPr lang="sv-SE" smtClean="0"/>
              <a:t>20</a:t>
            </a:fld>
            <a:endParaRPr lang="sv-SE"/>
          </a:p>
        </p:txBody>
      </p:sp>
    </p:spTree>
    <p:extLst>
      <p:ext uri="{BB962C8B-B14F-4D97-AF65-F5344CB8AC3E}">
        <p14:creationId xmlns:p14="http://schemas.microsoft.com/office/powerpoint/2010/main" val="1457354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13D479F-A9FA-4460-8A06-25113FD03249}" type="slidenum">
              <a:rPr lang="sv-SE" smtClean="0"/>
              <a:t>21</a:t>
            </a:fld>
            <a:endParaRPr lang="sv-SE"/>
          </a:p>
        </p:txBody>
      </p:sp>
    </p:spTree>
    <p:extLst>
      <p:ext uri="{BB962C8B-B14F-4D97-AF65-F5344CB8AC3E}">
        <p14:creationId xmlns:p14="http://schemas.microsoft.com/office/powerpoint/2010/main" val="1581610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13D479F-A9FA-4460-8A06-25113FD03249}" type="slidenum">
              <a:rPr lang="sv-SE" smtClean="0"/>
              <a:t>22</a:t>
            </a:fld>
            <a:endParaRPr lang="sv-SE"/>
          </a:p>
        </p:txBody>
      </p:sp>
    </p:spTree>
    <p:extLst>
      <p:ext uri="{BB962C8B-B14F-4D97-AF65-F5344CB8AC3E}">
        <p14:creationId xmlns:p14="http://schemas.microsoft.com/office/powerpoint/2010/main" val="1879094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13D479F-A9FA-4460-8A06-25113FD03249}" type="slidenum">
              <a:rPr lang="sv-SE" smtClean="0"/>
              <a:t>23</a:t>
            </a:fld>
            <a:endParaRPr lang="sv-SE"/>
          </a:p>
        </p:txBody>
      </p:sp>
    </p:spTree>
    <p:extLst>
      <p:ext uri="{BB962C8B-B14F-4D97-AF65-F5344CB8AC3E}">
        <p14:creationId xmlns:p14="http://schemas.microsoft.com/office/powerpoint/2010/main" val="138472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586257-335B-0679-A09D-6AFE173CD727}"/>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69EF92CE-73E9-7D2D-D3BB-60AB7DCCBBA8}"/>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B6E159C8-BFEA-DA71-DC87-D71F9DD55905}"/>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51D4D451-2C5C-21BA-9067-5A2C89BD7C7A}"/>
              </a:ext>
            </a:extLst>
          </p:cNvPr>
          <p:cNvSpPr>
            <a:spLocks noGrp="1"/>
          </p:cNvSpPr>
          <p:nvPr>
            <p:ph type="sldNum" sz="quarter" idx="10"/>
          </p:nvPr>
        </p:nvSpPr>
        <p:spPr/>
        <p:txBody>
          <a:bodyPr/>
          <a:lstStyle/>
          <a:p>
            <a:fld id="{513D479F-A9FA-4460-8A06-25113FD03249}" type="slidenum">
              <a:rPr lang="sv-SE" smtClean="0"/>
              <a:t>24</a:t>
            </a:fld>
            <a:endParaRPr lang="sv-SE"/>
          </a:p>
        </p:txBody>
      </p:sp>
    </p:spTree>
    <p:extLst>
      <p:ext uri="{BB962C8B-B14F-4D97-AF65-F5344CB8AC3E}">
        <p14:creationId xmlns:p14="http://schemas.microsoft.com/office/powerpoint/2010/main" val="3661452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722FA-7349-1E04-64DF-BCE3D7DDA892}"/>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AE086A3F-1F9B-166C-0A12-011436BDAD70}"/>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82AD0170-A5FD-7669-A2E1-42048BE1059E}"/>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E3D589B7-2146-5D18-8E37-64929858E3E2}"/>
              </a:ext>
            </a:extLst>
          </p:cNvPr>
          <p:cNvSpPr>
            <a:spLocks noGrp="1"/>
          </p:cNvSpPr>
          <p:nvPr>
            <p:ph type="sldNum" sz="quarter" idx="10"/>
          </p:nvPr>
        </p:nvSpPr>
        <p:spPr/>
        <p:txBody>
          <a:bodyPr/>
          <a:lstStyle/>
          <a:p>
            <a:fld id="{513D479F-A9FA-4460-8A06-25113FD03249}" type="slidenum">
              <a:rPr lang="sv-SE" smtClean="0"/>
              <a:t>25</a:t>
            </a:fld>
            <a:endParaRPr lang="sv-SE"/>
          </a:p>
        </p:txBody>
      </p:sp>
    </p:spTree>
    <p:extLst>
      <p:ext uri="{BB962C8B-B14F-4D97-AF65-F5344CB8AC3E}">
        <p14:creationId xmlns:p14="http://schemas.microsoft.com/office/powerpoint/2010/main" val="10543315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C45041-02E3-2DCC-30E0-CC287674F968}"/>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C9191E44-6DE0-1A43-7D2F-DAAA0169C697}"/>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7C242CDD-DDF0-C578-2143-069F27E358A3}"/>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3E42A20F-E76F-9B5C-7B92-207D7177BF49}"/>
              </a:ext>
            </a:extLst>
          </p:cNvPr>
          <p:cNvSpPr>
            <a:spLocks noGrp="1"/>
          </p:cNvSpPr>
          <p:nvPr>
            <p:ph type="sldNum" sz="quarter" idx="10"/>
          </p:nvPr>
        </p:nvSpPr>
        <p:spPr/>
        <p:txBody>
          <a:bodyPr/>
          <a:lstStyle/>
          <a:p>
            <a:fld id="{513D479F-A9FA-4460-8A06-25113FD03249}" type="slidenum">
              <a:rPr lang="sv-SE" smtClean="0"/>
              <a:t>26</a:t>
            </a:fld>
            <a:endParaRPr lang="sv-SE"/>
          </a:p>
        </p:txBody>
      </p:sp>
    </p:spTree>
    <p:extLst>
      <p:ext uri="{BB962C8B-B14F-4D97-AF65-F5344CB8AC3E}">
        <p14:creationId xmlns:p14="http://schemas.microsoft.com/office/powerpoint/2010/main" val="320433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13D479F-A9FA-4460-8A06-25113FD03249}" type="slidenum">
              <a:rPr lang="sv-SE" smtClean="0"/>
              <a:t>9</a:t>
            </a:fld>
            <a:endParaRPr lang="sv-SE"/>
          </a:p>
        </p:txBody>
      </p:sp>
    </p:spTree>
    <p:extLst>
      <p:ext uri="{BB962C8B-B14F-4D97-AF65-F5344CB8AC3E}">
        <p14:creationId xmlns:p14="http://schemas.microsoft.com/office/powerpoint/2010/main" val="38309862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13D479F-A9FA-4460-8A06-25113FD03249}" type="slidenum">
              <a:rPr lang="sv-SE" smtClean="0"/>
              <a:t>27</a:t>
            </a:fld>
            <a:endParaRPr lang="sv-SE"/>
          </a:p>
        </p:txBody>
      </p:sp>
    </p:spTree>
    <p:extLst>
      <p:ext uri="{BB962C8B-B14F-4D97-AF65-F5344CB8AC3E}">
        <p14:creationId xmlns:p14="http://schemas.microsoft.com/office/powerpoint/2010/main" val="28722009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13D479F-A9FA-4460-8A06-25113FD03249}" type="slidenum">
              <a:rPr lang="sv-SE" smtClean="0"/>
              <a:t>28</a:t>
            </a:fld>
            <a:endParaRPr lang="sv-SE"/>
          </a:p>
        </p:txBody>
      </p:sp>
    </p:spTree>
    <p:extLst>
      <p:ext uri="{BB962C8B-B14F-4D97-AF65-F5344CB8AC3E}">
        <p14:creationId xmlns:p14="http://schemas.microsoft.com/office/powerpoint/2010/main" val="7254116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344EF9-C4FE-F7E3-5DE6-EF6D00FE2FC4}"/>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8E64E4D2-829F-30E1-3D9E-9CB3A3442F89}"/>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72D3B4CF-D12F-4EA2-7CF2-0688E4B3FDE9}"/>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746A76D5-C12B-A02C-2A3B-17A18BD7A7EC}"/>
              </a:ext>
            </a:extLst>
          </p:cNvPr>
          <p:cNvSpPr>
            <a:spLocks noGrp="1"/>
          </p:cNvSpPr>
          <p:nvPr>
            <p:ph type="sldNum" sz="quarter" idx="10"/>
          </p:nvPr>
        </p:nvSpPr>
        <p:spPr/>
        <p:txBody>
          <a:bodyPr/>
          <a:lstStyle/>
          <a:p>
            <a:fld id="{513D479F-A9FA-4460-8A06-25113FD03249}" type="slidenum">
              <a:rPr lang="sv-SE" smtClean="0"/>
              <a:t>29</a:t>
            </a:fld>
            <a:endParaRPr lang="sv-SE"/>
          </a:p>
        </p:txBody>
      </p:sp>
    </p:spTree>
    <p:extLst>
      <p:ext uri="{BB962C8B-B14F-4D97-AF65-F5344CB8AC3E}">
        <p14:creationId xmlns:p14="http://schemas.microsoft.com/office/powerpoint/2010/main" val="40535867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114BE-7C54-77B2-074C-B4345978EEEF}"/>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1695A940-E9FE-27B5-4186-A9E902701E70}"/>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6ADDB758-EE71-B649-7A31-28B104009399}"/>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B0D9B3AB-6124-812E-F2AE-56E8AF00B3D7}"/>
              </a:ext>
            </a:extLst>
          </p:cNvPr>
          <p:cNvSpPr>
            <a:spLocks noGrp="1"/>
          </p:cNvSpPr>
          <p:nvPr>
            <p:ph type="sldNum" sz="quarter" idx="10"/>
          </p:nvPr>
        </p:nvSpPr>
        <p:spPr/>
        <p:txBody>
          <a:bodyPr/>
          <a:lstStyle/>
          <a:p>
            <a:fld id="{513D479F-A9FA-4460-8A06-25113FD03249}" type="slidenum">
              <a:rPr lang="sv-SE" smtClean="0"/>
              <a:t>30</a:t>
            </a:fld>
            <a:endParaRPr lang="sv-SE"/>
          </a:p>
        </p:txBody>
      </p:sp>
    </p:spTree>
    <p:extLst>
      <p:ext uri="{BB962C8B-B14F-4D97-AF65-F5344CB8AC3E}">
        <p14:creationId xmlns:p14="http://schemas.microsoft.com/office/powerpoint/2010/main" val="37430911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F94179-CEE0-8801-5207-C2D7AE73BC9B}"/>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BE2D0054-4A14-5A4B-25B6-8D30FF4425FC}"/>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53B3044D-C8E6-1D59-0948-D49DE46E0469}"/>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3B30AE29-D134-0D95-2827-CC2D187CCF5C}"/>
              </a:ext>
            </a:extLst>
          </p:cNvPr>
          <p:cNvSpPr>
            <a:spLocks noGrp="1"/>
          </p:cNvSpPr>
          <p:nvPr>
            <p:ph type="sldNum" sz="quarter" idx="10"/>
          </p:nvPr>
        </p:nvSpPr>
        <p:spPr/>
        <p:txBody>
          <a:bodyPr/>
          <a:lstStyle/>
          <a:p>
            <a:fld id="{513D479F-A9FA-4460-8A06-25113FD03249}" type="slidenum">
              <a:rPr lang="sv-SE" smtClean="0"/>
              <a:t>31</a:t>
            </a:fld>
            <a:endParaRPr lang="sv-SE"/>
          </a:p>
        </p:txBody>
      </p:sp>
    </p:spTree>
    <p:extLst>
      <p:ext uri="{BB962C8B-B14F-4D97-AF65-F5344CB8AC3E}">
        <p14:creationId xmlns:p14="http://schemas.microsoft.com/office/powerpoint/2010/main" val="9713067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F24E3-F7AB-12DC-AE4B-B3D8CC5687B6}"/>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9A8B2A57-098C-9478-00E0-4482506FBFD9}"/>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CF1DD9BE-27E9-57F9-1916-45136B8BB1BA}"/>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25E1722C-39F4-4235-1305-36F444D281C0}"/>
              </a:ext>
            </a:extLst>
          </p:cNvPr>
          <p:cNvSpPr>
            <a:spLocks noGrp="1"/>
          </p:cNvSpPr>
          <p:nvPr>
            <p:ph type="sldNum" sz="quarter" idx="10"/>
          </p:nvPr>
        </p:nvSpPr>
        <p:spPr/>
        <p:txBody>
          <a:bodyPr/>
          <a:lstStyle/>
          <a:p>
            <a:fld id="{513D479F-A9FA-4460-8A06-25113FD03249}" type="slidenum">
              <a:rPr lang="sv-SE" smtClean="0"/>
              <a:t>32</a:t>
            </a:fld>
            <a:endParaRPr lang="sv-SE"/>
          </a:p>
        </p:txBody>
      </p:sp>
    </p:spTree>
    <p:extLst>
      <p:ext uri="{BB962C8B-B14F-4D97-AF65-F5344CB8AC3E}">
        <p14:creationId xmlns:p14="http://schemas.microsoft.com/office/powerpoint/2010/main" val="12799048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CDC8CD-5BAD-6A1D-7172-121372AD214B}"/>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BF5A4FDE-DE22-50D8-8944-7BBD84052246}"/>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8F7CB276-04C8-A2AE-1360-32F8B9DC61F6}"/>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BEF1F318-A058-42E8-3363-508C58C99F95}"/>
              </a:ext>
            </a:extLst>
          </p:cNvPr>
          <p:cNvSpPr>
            <a:spLocks noGrp="1"/>
          </p:cNvSpPr>
          <p:nvPr>
            <p:ph type="sldNum" sz="quarter" idx="10"/>
          </p:nvPr>
        </p:nvSpPr>
        <p:spPr/>
        <p:txBody>
          <a:bodyPr/>
          <a:lstStyle/>
          <a:p>
            <a:fld id="{513D479F-A9FA-4460-8A06-25113FD03249}" type="slidenum">
              <a:rPr lang="sv-SE" smtClean="0"/>
              <a:t>33</a:t>
            </a:fld>
            <a:endParaRPr lang="sv-SE"/>
          </a:p>
        </p:txBody>
      </p:sp>
    </p:spTree>
    <p:extLst>
      <p:ext uri="{BB962C8B-B14F-4D97-AF65-F5344CB8AC3E}">
        <p14:creationId xmlns:p14="http://schemas.microsoft.com/office/powerpoint/2010/main" val="21415956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44C3DB-45FC-0718-10D7-59987ED880B4}"/>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DF26FC9-64B7-3C4C-DF4B-3D3423EF1417}"/>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D2B9C217-6C87-B47F-9679-C73DD19B2564}"/>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7B0FE056-9FD6-9E88-AE61-FA1F853B414E}"/>
              </a:ext>
            </a:extLst>
          </p:cNvPr>
          <p:cNvSpPr>
            <a:spLocks noGrp="1"/>
          </p:cNvSpPr>
          <p:nvPr>
            <p:ph type="sldNum" sz="quarter" idx="10"/>
          </p:nvPr>
        </p:nvSpPr>
        <p:spPr/>
        <p:txBody>
          <a:bodyPr/>
          <a:lstStyle/>
          <a:p>
            <a:fld id="{513D479F-A9FA-4460-8A06-25113FD03249}" type="slidenum">
              <a:rPr lang="sv-SE" smtClean="0"/>
              <a:t>34</a:t>
            </a:fld>
            <a:endParaRPr lang="sv-SE"/>
          </a:p>
        </p:txBody>
      </p:sp>
    </p:spTree>
    <p:extLst>
      <p:ext uri="{BB962C8B-B14F-4D97-AF65-F5344CB8AC3E}">
        <p14:creationId xmlns:p14="http://schemas.microsoft.com/office/powerpoint/2010/main" val="38171723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23057-7733-E6B7-FEE6-31CD0704E570}"/>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D803BFDE-2462-82EF-9CAE-5E5A2191E623}"/>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E878D4BD-4AB9-6FEB-0102-F484420C98E9}"/>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97434DB6-1D02-09E3-B74F-2D91F4147417}"/>
              </a:ext>
            </a:extLst>
          </p:cNvPr>
          <p:cNvSpPr>
            <a:spLocks noGrp="1"/>
          </p:cNvSpPr>
          <p:nvPr>
            <p:ph type="sldNum" sz="quarter" idx="10"/>
          </p:nvPr>
        </p:nvSpPr>
        <p:spPr/>
        <p:txBody>
          <a:bodyPr/>
          <a:lstStyle/>
          <a:p>
            <a:fld id="{513D479F-A9FA-4460-8A06-25113FD03249}" type="slidenum">
              <a:rPr lang="sv-SE" smtClean="0"/>
              <a:t>35</a:t>
            </a:fld>
            <a:endParaRPr lang="sv-SE"/>
          </a:p>
        </p:txBody>
      </p:sp>
    </p:spTree>
    <p:extLst>
      <p:ext uri="{BB962C8B-B14F-4D97-AF65-F5344CB8AC3E}">
        <p14:creationId xmlns:p14="http://schemas.microsoft.com/office/powerpoint/2010/main" val="20698417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45398C-1711-5B47-CBC3-E8EDCA1FEC56}"/>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4B30EAAE-CA8A-9FE6-9178-C1400205ED71}"/>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9CFE4EC8-8EC1-D8BA-48F8-EAB49C73BDA8}"/>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B874AD83-90A1-9D17-1D03-E60CEC76C1CA}"/>
              </a:ext>
            </a:extLst>
          </p:cNvPr>
          <p:cNvSpPr>
            <a:spLocks noGrp="1"/>
          </p:cNvSpPr>
          <p:nvPr>
            <p:ph type="sldNum" sz="quarter" idx="10"/>
          </p:nvPr>
        </p:nvSpPr>
        <p:spPr/>
        <p:txBody>
          <a:bodyPr/>
          <a:lstStyle/>
          <a:p>
            <a:fld id="{513D479F-A9FA-4460-8A06-25113FD03249}" type="slidenum">
              <a:rPr lang="sv-SE" smtClean="0"/>
              <a:t>36</a:t>
            </a:fld>
            <a:endParaRPr lang="sv-SE"/>
          </a:p>
        </p:txBody>
      </p:sp>
    </p:spTree>
    <p:extLst>
      <p:ext uri="{BB962C8B-B14F-4D97-AF65-F5344CB8AC3E}">
        <p14:creationId xmlns:p14="http://schemas.microsoft.com/office/powerpoint/2010/main" val="3683919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13D479F-A9FA-4460-8A06-25113FD03249}" type="slidenum">
              <a:rPr lang="sv-SE" smtClean="0"/>
              <a:t>10</a:t>
            </a:fld>
            <a:endParaRPr lang="sv-SE"/>
          </a:p>
        </p:txBody>
      </p:sp>
    </p:spTree>
    <p:extLst>
      <p:ext uri="{BB962C8B-B14F-4D97-AF65-F5344CB8AC3E}">
        <p14:creationId xmlns:p14="http://schemas.microsoft.com/office/powerpoint/2010/main" val="19397095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13D479F-A9FA-4460-8A06-25113FD03249}" type="slidenum">
              <a:rPr lang="sv-SE" smtClean="0"/>
              <a:t>37</a:t>
            </a:fld>
            <a:endParaRPr lang="sv-SE"/>
          </a:p>
        </p:txBody>
      </p:sp>
    </p:spTree>
    <p:extLst>
      <p:ext uri="{BB962C8B-B14F-4D97-AF65-F5344CB8AC3E}">
        <p14:creationId xmlns:p14="http://schemas.microsoft.com/office/powerpoint/2010/main" val="2751080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B0DB2A-1AEC-63FF-5E0F-A34EA9749B7C}"/>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857B474-8D77-802C-10DF-2EB5EFEA8460}"/>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32E31340-B8DB-028A-C43F-433DB0A16EBB}"/>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B8B2F5B5-8FCE-4060-CACB-7597D04F8741}"/>
              </a:ext>
            </a:extLst>
          </p:cNvPr>
          <p:cNvSpPr>
            <a:spLocks noGrp="1"/>
          </p:cNvSpPr>
          <p:nvPr>
            <p:ph type="sldNum" sz="quarter" idx="10"/>
          </p:nvPr>
        </p:nvSpPr>
        <p:spPr/>
        <p:txBody>
          <a:bodyPr/>
          <a:lstStyle/>
          <a:p>
            <a:fld id="{513D479F-A9FA-4460-8A06-25113FD03249}" type="slidenum">
              <a:rPr lang="sv-SE" smtClean="0"/>
              <a:t>38</a:t>
            </a:fld>
            <a:endParaRPr lang="sv-SE"/>
          </a:p>
        </p:txBody>
      </p:sp>
    </p:spTree>
    <p:extLst>
      <p:ext uri="{BB962C8B-B14F-4D97-AF65-F5344CB8AC3E}">
        <p14:creationId xmlns:p14="http://schemas.microsoft.com/office/powerpoint/2010/main" val="2001024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13D479F-A9FA-4460-8A06-25113FD03249}" type="slidenum">
              <a:rPr lang="sv-SE" smtClean="0"/>
              <a:t>11</a:t>
            </a:fld>
            <a:endParaRPr lang="sv-SE"/>
          </a:p>
        </p:txBody>
      </p:sp>
    </p:spTree>
    <p:extLst>
      <p:ext uri="{BB962C8B-B14F-4D97-AF65-F5344CB8AC3E}">
        <p14:creationId xmlns:p14="http://schemas.microsoft.com/office/powerpoint/2010/main" val="1479037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13D479F-A9FA-4460-8A06-25113FD03249}" type="slidenum">
              <a:rPr lang="sv-SE" smtClean="0"/>
              <a:t>12</a:t>
            </a:fld>
            <a:endParaRPr lang="sv-SE"/>
          </a:p>
        </p:txBody>
      </p:sp>
    </p:spTree>
    <p:extLst>
      <p:ext uri="{BB962C8B-B14F-4D97-AF65-F5344CB8AC3E}">
        <p14:creationId xmlns:p14="http://schemas.microsoft.com/office/powerpoint/2010/main" val="2364215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13D479F-A9FA-4460-8A06-25113FD03249}" type="slidenum">
              <a:rPr lang="sv-SE" smtClean="0"/>
              <a:t>13</a:t>
            </a:fld>
            <a:endParaRPr lang="sv-SE"/>
          </a:p>
        </p:txBody>
      </p:sp>
    </p:spTree>
    <p:extLst>
      <p:ext uri="{BB962C8B-B14F-4D97-AF65-F5344CB8AC3E}">
        <p14:creationId xmlns:p14="http://schemas.microsoft.com/office/powerpoint/2010/main" val="352252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3F18EA-CBDE-FE5D-29D2-447004EB7339}"/>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B6076925-87C8-053E-5068-E6E964852F63}"/>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83077791-126C-7157-AD94-048579D08AAB}"/>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2B3932C4-14A7-C688-EA0C-9295762588F5}"/>
              </a:ext>
            </a:extLst>
          </p:cNvPr>
          <p:cNvSpPr>
            <a:spLocks noGrp="1"/>
          </p:cNvSpPr>
          <p:nvPr>
            <p:ph type="sldNum" sz="quarter" idx="10"/>
          </p:nvPr>
        </p:nvSpPr>
        <p:spPr/>
        <p:txBody>
          <a:bodyPr/>
          <a:lstStyle/>
          <a:p>
            <a:fld id="{513D479F-A9FA-4460-8A06-25113FD03249}" type="slidenum">
              <a:rPr lang="sv-SE" smtClean="0"/>
              <a:t>14</a:t>
            </a:fld>
            <a:endParaRPr lang="sv-SE"/>
          </a:p>
        </p:txBody>
      </p:sp>
    </p:spTree>
    <p:extLst>
      <p:ext uri="{BB962C8B-B14F-4D97-AF65-F5344CB8AC3E}">
        <p14:creationId xmlns:p14="http://schemas.microsoft.com/office/powerpoint/2010/main" val="1214020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6E4A8E-56EF-1CEA-5D9D-3CBA64F8A78C}"/>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5E62B68D-F5DE-629E-EEFD-1A5C97F2CB13}"/>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2C8A9476-7753-93FD-CA60-7610202D1690}"/>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583060C2-918A-5A83-1DC5-F72EFB0C0888}"/>
              </a:ext>
            </a:extLst>
          </p:cNvPr>
          <p:cNvSpPr>
            <a:spLocks noGrp="1"/>
          </p:cNvSpPr>
          <p:nvPr>
            <p:ph type="sldNum" sz="quarter" idx="10"/>
          </p:nvPr>
        </p:nvSpPr>
        <p:spPr/>
        <p:txBody>
          <a:bodyPr/>
          <a:lstStyle/>
          <a:p>
            <a:fld id="{513D479F-A9FA-4460-8A06-25113FD03249}" type="slidenum">
              <a:rPr lang="sv-SE" smtClean="0"/>
              <a:t>15</a:t>
            </a:fld>
            <a:endParaRPr lang="sv-SE"/>
          </a:p>
        </p:txBody>
      </p:sp>
    </p:spTree>
    <p:extLst>
      <p:ext uri="{BB962C8B-B14F-4D97-AF65-F5344CB8AC3E}">
        <p14:creationId xmlns:p14="http://schemas.microsoft.com/office/powerpoint/2010/main" val="3703810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99578A-8650-BD92-6856-BEF506D7A526}"/>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8AB865D4-1481-63D8-8393-441B13A93CBA}"/>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AB4CDE13-921F-F218-FF2F-771A730F6B57}"/>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2356C7EB-9C4B-9D65-F6CD-9AB67ED1E4B1}"/>
              </a:ext>
            </a:extLst>
          </p:cNvPr>
          <p:cNvSpPr>
            <a:spLocks noGrp="1"/>
          </p:cNvSpPr>
          <p:nvPr>
            <p:ph type="sldNum" sz="quarter" idx="10"/>
          </p:nvPr>
        </p:nvSpPr>
        <p:spPr/>
        <p:txBody>
          <a:bodyPr/>
          <a:lstStyle/>
          <a:p>
            <a:fld id="{513D479F-A9FA-4460-8A06-25113FD03249}" type="slidenum">
              <a:rPr lang="sv-SE" smtClean="0"/>
              <a:t>16</a:t>
            </a:fld>
            <a:endParaRPr lang="sv-SE"/>
          </a:p>
        </p:txBody>
      </p:sp>
    </p:spTree>
    <p:extLst>
      <p:ext uri="{BB962C8B-B14F-4D97-AF65-F5344CB8AC3E}">
        <p14:creationId xmlns:p14="http://schemas.microsoft.com/office/powerpoint/2010/main" val="228680090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emf"/><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emf"/><Relationship Id="rId16"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 bilden ">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8" name="Rubrik"/>
          <p:cNvSpPr>
            <a:spLocks noGrp="1"/>
          </p:cNvSpPr>
          <p:nvPr>
            <p:ph type="title"/>
          </p:nvPr>
        </p:nvSpPr>
        <p:spPr>
          <a:xfrm>
            <a:off x="695326" y="2336495"/>
            <a:ext cx="10801349" cy="1800000"/>
          </a:xfrm>
        </p:spPr>
        <p:txBody>
          <a:bodyPr anchor="ctr">
            <a:normAutofit/>
          </a:bodyPr>
          <a:lstStyle>
            <a:lvl1pPr algn="ctr">
              <a:defRPr sz="4800">
                <a:solidFill>
                  <a:schemeClr val="accent2">
                    <a:lumMod val="75000"/>
                  </a:schemeClr>
                </a:solidFill>
              </a:defRPr>
            </a:lvl1pPr>
          </a:lstStyle>
          <a:p>
            <a:r>
              <a:rPr lang="sv-SE"/>
              <a:t>Klicka här för att ändra format</a:t>
            </a:r>
          </a:p>
        </p:txBody>
      </p:sp>
      <p:pic>
        <p:nvPicPr>
          <p:cNvPr id="19" name="Bildobjekt 18"/>
          <p:cNvPicPr>
            <a:picLocks noChangeAspect="1"/>
          </p:cNvPicPr>
          <p:nvPr userDrawn="1"/>
        </p:nvPicPr>
        <p:blipFill rotWithShape="1">
          <a:blip r:embed="rId2">
            <a:extLst>
              <a:ext uri="{28A0092B-C50C-407E-A947-70E740481C1C}">
                <a14:useLocalDpi xmlns:a14="http://schemas.microsoft.com/office/drawing/2010/main" val="0"/>
              </a:ext>
            </a:extLst>
          </a:blip>
          <a:srcRect l="1" r="43669" b="32980"/>
          <a:stretch/>
        </p:blipFill>
        <p:spPr>
          <a:xfrm>
            <a:off x="9593309" y="2475851"/>
            <a:ext cx="2602235" cy="4382150"/>
          </a:xfrm>
          <a:prstGeom prst="rect">
            <a:avLst/>
          </a:prstGeom>
        </p:spPr>
      </p:pic>
      <p:pic>
        <p:nvPicPr>
          <p:cNvPr id="20" name="Bildobjekt 19"/>
          <p:cNvPicPr/>
          <p:nvPr userDrawn="1"/>
        </p:nvPicPr>
        <p:blipFill>
          <a:blip r:embed="rId3" cstate="print">
            <a:extLst>
              <a:ext uri="{28A0092B-C50C-407E-A947-70E740481C1C}">
                <a14:useLocalDpi xmlns:a14="http://schemas.microsoft.com/office/drawing/2010/main" val="0"/>
              </a:ext>
            </a:extLst>
          </a:blip>
          <a:stretch>
            <a:fillRect/>
          </a:stretch>
        </p:blipFill>
        <p:spPr>
          <a:xfrm>
            <a:off x="695326" y="5323434"/>
            <a:ext cx="755650" cy="287655"/>
          </a:xfrm>
          <a:prstGeom prst="rect">
            <a:avLst/>
          </a:prstGeom>
        </p:spPr>
      </p:pic>
      <p:pic>
        <p:nvPicPr>
          <p:cNvPr id="21" name="Bildobjekt 20"/>
          <p:cNvPicPr/>
          <p:nvPr userDrawn="1"/>
        </p:nvPicPr>
        <p:blipFill>
          <a:blip r:embed="rId4" cstate="print">
            <a:extLst>
              <a:ext uri="{28A0092B-C50C-407E-A947-70E740481C1C}">
                <a14:useLocalDpi xmlns:a14="http://schemas.microsoft.com/office/drawing/2010/main" val="0"/>
              </a:ext>
            </a:extLst>
          </a:blip>
          <a:stretch>
            <a:fillRect/>
          </a:stretch>
        </p:blipFill>
        <p:spPr>
          <a:xfrm>
            <a:off x="1648084" y="5255171"/>
            <a:ext cx="899795" cy="424180"/>
          </a:xfrm>
          <a:prstGeom prst="rect">
            <a:avLst/>
          </a:prstGeom>
        </p:spPr>
      </p:pic>
      <p:pic>
        <p:nvPicPr>
          <p:cNvPr id="22" name="Bildobjekt 21"/>
          <p:cNvPicPr/>
          <p:nvPr userDrawn="1"/>
        </p:nvPicPr>
        <p:blipFill rotWithShape="1">
          <a:blip r:embed="rId5" cstate="print">
            <a:extLst>
              <a:ext uri="{28A0092B-C50C-407E-A947-70E740481C1C}">
                <a14:useLocalDpi xmlns:a14="http://schemas.microsoft.com/office/drawing/2010/main" val="0"/>
              </a:ext>
            </a:extLst>
          </a:blip>
          <a:srcRect l="10221" t="17577" r="9248" b="17184"/>
          <a:stretch/>
        </p:blipFill>
        <p:spPr>
          <a:xfrm>
            <a:off x="2744987" y="5320612"/>
            <a:ext cx="724618" cy="293299"/>
          </a:xfrm>
          <a:prstGeom prst="rect">
            <a:avLst/>
          </a:prstGeom>
        </p:spPr>
      </p:pic>
      <p:pic>
        <p:nvPicPr>
          <p:cNvPr id="23" name="Bildobjekt 22"/>
          <p:cNvPicPr/>
          <p:nvPr userDrawn="1"/>
        </p:nvPicPr>
        <p:blipFill rotWithShape="1">
          <a:blip r:embed="rId6" cstate="print">
            <a:extLst>
              <a:ext uri="{28A0092B-C50C-407E-A947-70E740481C1C}">
                <a14:useLocalDpi xmlns:a14="http://schemas.microsoft.com/office/drawing/2010/main" val="0"/>
              </a:ext>
            </a:extLst>
          </a:blip>
          <a:srcRect l="4128" t="23489" r="5752" b="26623"/>
          <a:stretch/>
        </p:blipFill>
        <p:spPr>
          <a:xfrm>
            <a:off x="3666713" y="5355118"/>
            <a:ext cx="810884" cy="224287"/>
          </a:xfrm>
          <a:prstGeom prst="rect">
            <a:avLst/>
          </a:prstGeom>
        </p:spPr>
      </p:pic>
      <p:pic>
        <p:nvPicPr>
          <p:cNvPr id="24" name="Bildobjekt 23"/>
          <p:cNvPicPr/>
          <p:nvPr userDrawn="1"/>
        </p:nvPicPr>
        <p:blipFill rotWithShape="1">
          <a:blip r:embed="rId7" cstate="print">
            <a:extLst>
              <a:ext uri="{28A0092B-C50C-407E-A947-70E740481C1C}">
                <a14:useLocalDpi xmlns:a14="http://schemas.microsoft.com/office/drawing/2010/main" val="0"/>
              </a:ext>
            </a:extLst>
          </a:blip>
          <a:srcRect l="5707" t="19497" r="7051" b="19102"/>
          <a:stretch/>
        </p:blipFill>
        <p:spPr>
          <a:xfrm>
            <a:off x="4674705" y="5329239"/>
            <a:ext cx="785003" cy="276045"/>
          </a:xfrm>
          <a:prstGeom prst="rect">
            <a:avLst/>
          </a:prstGeom>
        </p:spPr>
      </p:pic>
      <p:pic>
        <p:nvPicPr>
          <p:cNvPr id="25" name="Bildobjekt 24"/>
          <p:cNvPicPr/>
          <p:nvPr userDrawn="1"/>
        </p:nvPicPr>
        <p:blipFill rotWithShape="1">
          <a:blip r:embed="rId8" cstate="print">
            <a:extLst>
              <a:ext uri="{28A0092B-C50C-407E-A947-70E740481C1C}">
                <a14:useLocalDpi xmlns:a14="http://schemas.microsoft.com/office/drawing/2010/main" val="0"/>
              </a:ext>
            </a:extLst>
          </a:blip>
          <a:srcRect l="9200" t="32928" r="9309" b="30615"/>
          <a:stretch/>
        </p:blipFill>
        <p:spPr>
          <a:xfrm>
            <a:off x="5656816" y="5385310"/>
            <a:ext cx="733245" cy="163902"/>
          </a:xfrm>
          <a:prstGeom prst="rect">
            <a:avLst/>
          </a:prstGeom>
        </p:spPr>
      </p:pic>
      <p:pic>
        <p:nvPicPr>
          <p:cNvPr id="26" name="Bildobjekt 25"/>
          <p:cNvPicPr/>
          <p:nvPr userDrawn="1"/>
        </p:nvPicPr>
        <p:blipFill rotWithShape="1">
          <a:blip r:embed="rId9" cstate="print">
            <a:extLst>
              <a:ext uri="{28A0092B-C50C-407E-A947-70E740481C1C}">
                <a14:useLocalDpi xmlns:a14="http://schemas.microsoft.com/office/drawing/2010/main" val="0"/>
              </a:ext>
            </a:extLst>
          </a:blip>
          <a:srcRect l="2871" t="21541" r="4178" b="19712"/>
          <a:stretch/>
        </p:blipFill>
        <p:spPr>
          <a:xfrm>
            <a:off x="6587169" y="5337865"/>
            <a:ext cx="819509" cy="258793"/>
          </a:xfrm>
          <a:prstGeom prst="rect">
            <a:avLst/>
          </a:prstGeom>
        </p:spPr>
      </p:pic>
      <p:pic>
        <p:nvPicPr>
          <p:cNvPr id="27" name="Bildobjekt 26"/>
          <p:cNvPicPr/>
          <p:nvPr userDrawn="1"/>
        </p:nvPicPr>
        <p:blipFill rotWithShape="1">
          <a:blip r:embed="rId10" cstate="print">
            <a:extLst>
              <a:ext uri="{28A0092B-C50C-407E-A947-70E740481C1C}">
                <a14:useLocalDpi xmlns:a14="http://schemas.microsoft.com/office/drawing/2010/main" val="0"/>
              </a:ext>
            </a:extLst>
          </a:blip>
          <a:srcRect l="5003" t="17477" r="3921" b="19203"/>
          <a:stretch/>
        </p:blipFill>
        <p:spPr>
          <a:xfrm>
            <a:off x="7603786" y="5324925"/>
            <a:ext cx="819511" cy="284672"/>
          </a:xfrm>
          <a:prstGeom prst="rect">
            <a:avLst/>
          </a:prstGeom>
        </p:spPr>
      </p:pic>
      <p:pic>
        <p:nvPicPr>
          <p:cNvPr id="28" name="Bildobjekt 27"/>
          <p:cNvPicPr/>
          <p:nvPr userDrawn="1"/>
        </p:nvPicPr>
        <p:blipFill rotWithShape="1">
          <a:blip r:embed="rId11" cstate="print">
            <a:extLst>
              <a:ext uri="{28A0092B-C50C-407E-A947-70E740481C1C}">
                <a14:useLocalDpi xmlns:a14="http://schemas.microsoft.com/office/drawing/2010/main" val="0"/>
              </a:ext>
            </a:extLst>
          </a:blip>
          <a:srcRect l="7660" t="21018" r="5098" b="11825"/>
          <a:stretch/>
        </p:blipFill>
        <p:spPr>
          <a:xfrm>
            <a:off x="8620407" y="5316299"/>
            <a:ext cx="785005" cy="301925"/>
          </a:xfrm>
          <a:prstGeom prst="rect">
            <a:avLst/>
          </a:prstGeom>
        </p:spPr>
      </p:pic>
      <p:pic>
        <p:nvPicPr>
          <p:cNvPr id="29" name="Bildobjekt 28"/>
          <p:cNvPicPr/>
          <p:nvPr userDrawn="1"/>
        </p:nvPicPr>
        <p:blipFill rotWithShape="1">
          <a:blip r:embed="rId12" cstate="print">
            <a:extLst>
              <a:ext uri="{28A0092B-C50C-407E-A947-70E740481C1C}">
                <a14:useLocalDpi xmlns:a14="http://schemas.microsoft.com/office/drawing/2010/main" val="0"/>
              </a:ext>
            </a:extLst>
          </a:blip>
          <a:srcRect t="19442" b="19117"/>
          <a:stretch/>
        </p:blipFill>
        <p:spPr>
          <a:xfrm>
            <a:off x="1073151" y="5963403"/>
            <a:ext cx="899795" cy="276225"/>
          </a:xfrm>
          <a:prstGeom prst="rect">
            <a:avLst/>
          </a:prstGeom>
        </p:spPr>
      </p:pic>
      <p:pic>
        <p:nvPicPr>
          <p:cNvPr id="30" name="Bildobjekt 29"/>
          <p:cNvPicPr/>
          <p:nvPr userDrawn="1"/>
        </p:nvPicPr>
        <p:blipFill rotWithShape="1">
          <a:blip r:embed="rId13" cstate="print">
            <a:extLst>
              <a:ext uri="{28A0092B-C50C-407E-A947-70E740481C1C}">
                <a14:useLocalDpi xmlns:a14="http://schemas.microsoft.com/office/drawing/2010/main" val="0"/>
              </a:ext>
            </a:extLst>
          </a:blip>
          <a:srcRect l="9377" t="17748" r="9133" b="18933"/>
          <a:stretch/>
        </p:blipFill>
        <p:spPr>
          <a:xfrm>
            <a:off x="2202046" y="5959180"/>
            <a:ext cx="733247" cy="284671"/>
          </a:xfrm>
          <a:prstGeom prst="rect">
            <a:avLst/>
          </a:prstGeom>
        </p:spPr>
      </p:pic>
      <p:pic>
        <p:nvPicPr>
          <p:cNvPr id="31" name="Bildobjekt 30"/>
          <p:cNvPicPr/>
          <p:nvPr userDrawn="1"/>
        </p:nvPicPr>
        <p:blipFill rotWithShape="1">
          <a:blip r:embed="rId14" cstate="print">
            <a:extLst>
              <a:ext uri="{28A0092B-C50C-407E-A947-70E740481C1C}">
                <a14:useLocalDpi xmlns:a14="http://schemas.microsoft.com/office/drawing/2010/main" val="0"/>
              </a:ext>
            </a:extLst>
          </a:blip>
          <a:srcRect l="10269" t="16019" r="9538" b="18952"/>
          <a:stretch/>
        </p:blipFill>
        <p:spPr>
          <a:xfrm>
            <a:off x="3164393" y="5955336"/>
            <a:ext cx="721568" cy="292359"/>
          </a:xfrm>
          <a:prstGeom prst="rect">
            <a:avLst/>
          </a:prstGeom>
        </p:spPr>
      </p:pic>
      <p:pic>
        <p:nvPicPr>
          <p:cNvPr id="32" name="Bildobjekt 31"/>
          <p:cNvPicPr/>
          <p:nvPr userDrawn="1"/>
        </p:nvPicPr>
        <p:blipFill rotWithShape="1">
          <a:blip r:embed="rId15" cstate="print">
            <a:extLst>
              <a:ext uri="{28A0092B-C50C-407E-A947-70E740481C1C}">
                <a14:useLocalDpi xmlns:a14="http://schemas.microsoft.com/office/drawing/2010/main" val="0"/>
              </a:ext>
            </a:extLst>
          </a:blip>
          <a:srcRect l="12457" t="21553" r="10807" b="20336"/>
          <a:stretch/>
        </p:blipFill>
        <p:spPr>
          <a:xfrm>
            <a:off x="4115061" y="5970887"/>
            <a:ext cx="690466" cy="261257"/>
          </a:xfrm>
          <a:prstGeom prst="rect">
            <a:avLst/>
          </a:prstGeom>
        </p:spPr>
      </p:pic>
      <p:pic>
        <p:nvPicPr>
          <p:cNvPr id="48" name="Bildobjekt 47"/>
          <p:cNvPicPr/>
          <p:nvPr userDrawn="1"/>
        </p:nvPicPr>
        <p:blipFill rotWithShape="1">
          <a:blip r:embed="rId16" cstate="print">
            <a:extLst>
              <a:ext uri="{28A0092B-C50C-407E-A947-70E740481C1C}">
                <a14:useLocalDpi xmlns:a14="http://schemas.microsoft.com/office/drawing/2010/main" val="0"/>
              </a:ext>
            </a:extLst>
          </a:blip>
          <a:srcRect l="5555" t="13640" r="6648" b="14411"/>
          <a:stretch/>
        </p:blipFill>
        <p:spPr>
          <a:xfrm>
            <a:off x="5034627" y="5939785"/>
            <a:ext cx="789992" cy="323461"/>
          </a:xfrm>
          <a:prstGeom prst="rect">
            <a:avLst/>
          </a:prstGeom>
        </p:spPr>
      </p:pic>
      <p:pic>
        <p:nvPicPr>
          <p:cNvPr id="49" name="Bildobjekt 48"/>
          <p:cNvPicPr/>
          <p:nvPr userDrawn="1"/>
        </p:nvPicPr>
        <p:blipFill rotWithShape="1">
          <a:blip r:embed="rId17" cstate="print">
            <a:extLst>
              <a:ext uri="{28A0092B-C50C-407E-A947-70E740481C1C}">
                <a14:useLocalDpi xmlns:a14="http://schemas.microsoft.com/office/drawing/2010/main" val="0"/>
              </a:ext>
            </a:extLst>
          </a:blip>
          <a:srcRect t="26093" b="31016"/>
          <a:stretch/>
        </p:blipFill>
        <p:spPr>
          <a:xfrm>
            <a:off x="6053719" y="6005099"/>
            <a:ext cx="899795" cy="192832"/>
          </a:xfrm>
          <a:prstGeom prst="rect">
            <a:avLst/>
          </a:prstGeom>
        </p:spPr>
      </p:pic>
      <p:pic>
        <p:nvPicPr>
          <p:cNvPr id="50" name="Bildobjekt 49"/>
          <p:cNvPicPr/>
          <p:nvPr userDrawn="1"/>
        </p:nvPicPr>
        <p:blipFill rotWithShape="1">
          <a:blip r:embed="rId18" cstate="print">
            <a:extLst>
              <a:ext uri="{28A0092B-C50C-407E-A947-70E740481C1C}">
                <a14:useLocalDpi xmlns:a14="http://schemas.microsoft.com/office/drawing/2010/main" val="0"/>
              </a:ext>
            </a:extLst>
          </a:blip>
          <a:srcRect l="11904" t="21943" r="12743" b="24098"/>
          <a:stretch/>
        </p:blipFill>
        <p:spPr>
          <a:xfrm>
            <a:off x="7182614" y="5980218"/>
            <a:ext cx="678024" cy="242595"/>
          </a:xfrm>
          <a:prstGeom prst="rect">
            <a:avLst/>
          </a:prstGeom>
        </p:spPr>
      </p:pic>
      <p:pic>
        <p:nvPicPr>
          <p:cNvPr id="51" name="Bildobjekt 50"/>
          <p:cNvPicPr/>
          <p:nvPr userDrawn="1"/>
        </p:nvPicPr>
        <p:blipFill rotWithShape="1">
          <a:blip r:embed="rId19" cstate="print">
            <a:extLst>
              <a:ext uri="{28A0092B-C50C-407E-A947-70E740481C1C}">
                <a14:useLocalDpi xmlns:a14="http://schemas.microsoft.com/office/drawing/2010/main" val="0"/>
              </a:ext>
            </a:extLst>
          </a:blip>
          <a:srcRect t="19384" b="23889"/>
          <a:stretch/>
        </p:blipFill>
        <p:spPr>
          <a:xfrm>
            <a:off x="8089741" y="5973997"/>
            <a:ext cx="899795" cy="255036"/>
          </a:xfrm>
          <a:prstGeom prst="rect">
            <a:avLst/>
          </a:prstGeom>
        </p:spPr>
      </p:pic>
    </p:spTree>
    <p:extLst>
      <p:ext uri="{BB962C8B-B14F-4D97-AF65-F5344CB8AC3E}">
        <p14:creationId xmlns:p14="http://schemas.microsoft.com/office/powerpoint/2010/main" val="3398119433"/>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sida ljusblå">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8" name="Rubrik"/>
          <p:cNvSpPr>
            <a:spLocks noGrp="1"/>
          </p:cNvSpPr>
          <p:nvPr>
            <p:ph type="title"/>
          </p:nvPr>
        </p:nvSpPr>
        <p:spPr>
          <a:xfrm>
            <a:off x="695326" y="2336495"/>
            <a:ext cx="10801349" cy="1800000"/>
          </a:xfrm>
        </p:spPr>
        <p:txBody>
          <a:bodyPr anchor="ctr">
            <a:normAutofit/>
          </a:bodyPr>
          <a:lstStyle>
            <a:lvl1pPr algn="ctr">
              <a:defRPr sz="4800">
                <a:solidFill>
                  <a:schemeClr val="accent2">
                    <a:lumMod val="75000"/>
                  </a:schemeClr>
                </a:solidFill>
              </a:defRPr>
            </a:lvl1pPr>
          </a:lstStyle>
          <a:p>
            <a:r>
              <a:rPr lang="sv-SE"/>
              <a:t>Klicka här för att ändra format</a:t>
            </a:r>
          </a:p>
        </p:txBody>
      </p:sp>
      <p:pic>
        <p:nvPicPr>
          <p:cNvPr id="19" name="Bildobjekt 18"/>
          <p:cNvPicPr>
            <a:picLocks noChangeAspect="1"/>
          </p:cNvPicPr>
          <p:nvPr userDrawn="1"/>
        </p:nvPicPr>
        <p:blipFill rotWithShape="1">
          <a:blip r:embed="rId2">
            <a:extLst>
              <a:ext uri="{28A0092B-C50C-407E-A947-70E740481C1C}">
                <a14:useLocalDpi xmlns:a14="http://schemas.microsoft.com/office/drawing/2010/main" val="0"/>
              </a:ext>
            </a:extLst>
          </a:blip>
          <a:srcRect l="1" r="43669" b="32980"/>
          <a:stretch/>
        </p:blipFill>
        <p:spPr>
          <a:xfrm>
            <a:off x="9593309" y="2475851"/>
            <a:ext cx="2602235" cy="4382150"/>
          </a:xfrm>
          <a:prstGeom prst="rect">
            <a:avLst/>
          </a:prstGeom>
        </p:spPr>
      </p:pic>
    </p:spTree>
    <p:extLst>
      <p:ext uri="{BB962C8B-B14F-4D97-AF65-F5344CB8AC3E}">
        <p14:creationId xmlns:p14="http://schemas.microsoft.com/office/powerpoint/2010/main" val="2079688246"/>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sida vit">
    <p:bg>
      <p:bgPr>
        <a:solidFill>
          <a:schemeClr val="bg1"/>
        </a:solidFill>
        <a:effectLst/>
      </p:bgPr>
    </p:bg>
    <p:spTree>
      <p:nvGrpSpPr>
        <p:cNvPr id="1" name=""/>
        <p:cNvGrpSpPr/>
        <p:nvPr/>
      </p:nvGrpSpPr>
      <p:grpSpPr>
        <a:xfrm>
          <a:off x="0" y="0"/>
          <a:ext cx="0" cy="0"/>
          <a:chOff x="0" y="0"/>
          <a:chExt cx="0" cy="0"/>
        </a:xfrm>
      </p:grpSpPr>
      <p:sp>
        <p:nvSpPr>
          <p:cNvPr id="18" name="Rubrik"/>
          <p:cNvSpPr>
            <a:spLocks noGrp="1"/>
          </p:cNvSpPr>
          <p:nvPr>
            <p:ph type="title"/>
          </p:nvPr>
        </p:nvSpPr>
        <p:spPr>
          <a:xfrm>
            <a:off x="695326" y="2336495"/>
            <a:ext cx="10801349" cy="1800000"/>
          </a:xfrm>
        </p:spPr>
        <p:txBody>
          <a:bodyPr anchor="ctr">
            <a:normAutofit/>
          </a:bodyPr>
          <a:lstStyle>
            <a:lvl1pPr algn="ctr">
              <a:defRPr sz="4800">
                <a:solidFill>
                  <a:schemeClr val="accent2">
                    <a:lumMod val="75000"/>
                  </a:schemeClr>
                </a:solidFill>
              </a:defRPr>
            </a:lvl1pPr>
          </a:lstStyle>
          <a:p>
            <a:r>
              <a:rPr lang="sv-SE"/>
              <a:t>Klicka här för att ändra format</a:t>
            </a:r>
          </a:p>
        </p:txBody>
      </p:sp>
      <p:pic>
        <p:nvPicPr>
          <p:cNvPr id="19" name="Bildobjekt 18"/>
          <p:cNvPicPr>
            <a:picLocks noChangeAspect="1"/>
          </p:cNvPicPr>
          <p:nvPr userDrawn="1"/>
        </p:nvPicPr>
        <p:blipFill rotWithShape="1">
          <a:blip r:embed="rId2">
            <a:extLst>
              <a:ext uri="{28A0092B-C50C-407E-A947-70E740481C1C}">
                <a14:useLocalDpi xmlns:a14="http://schemas.microsoft.com/office/drawing/2010/main" val="0"/>
              </a:ext>
            </a:extLst>
          </a:blip>
          <a:srcRect l="1" r="43669" b="32980"/>
          <a:stretch/>
        </p:blipFill>
        <p:spPr>
          <a:xfrm>
            <a:off x="9593309" y="2475851"/>
            <a:ext cx="2602235" cy="4382150"/>
          </a:xfrm>
          <a:prstGeom prst="rect">
            <a:avLst/>
          </a:prstGeom>
        </p:spPr>
      </p:pic>
    </p:spTree>
    <p:extLst>
      <p:ext uri="{BB962C8B-B14F-4D97-AF65-F5344CB8AC3E}">
        <p14:creationId xmlns:p14="http://schemas.microsoft.com/office/powerpoint/2010/main" val="4086819774"/>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 i fullformat">
    <p:spTree>
      <p:nvGrpSpPr>
        <p:cNvPr id="1" name=""/>
        <p:cNvGrpSpPr/>
        <p:nvPr/>
      </p:nvGrpSpPr>
      <p:grpSpPr>
        <a:xfrm>
          <a:off x="0" y="0"/>
          <a:ext cx="0" cy="0"/>
          <a:chOff x="0" y="0"/>
          <a:chExt cx="0" cy="0"/>
        </a:xfrm>
      </p:grpSpPr>
      <p:sp>
        <p:nvSpPr>
          <p:cNvPr id="2" name="Platshållare för bild" title="Beskrivning för bild"/>
          <p:cNvSpPr>
            <a:spLocks noGrp="1"/>
          </p:cNvSpPr>
          <p:nvPr>
            <p:ph type="pic" sz="quarter" idx="13"/>
          </p:nvPr>
        </p:nvSpPr>
        <p:spPr>
          <a:xfrm>
            <a:off x="0" y="0"/>
            <a:ext cx="12192000" cy="6858000"/>
          </a:xfrm>
        </p:spPr>
        <p:txBody>
          <a:bodyPr/>
          <a:lstStyle>
            <a:lvl1pPr marL="0" indent="0">
              <a:buNone/>
              <a:defRPr/>
            </a:lvl1pPr>
          </a:lstStyle>
          <a:p>
            <a:r>
              <a:rPr lang="sv-SE"/>
              <a:t>Klicka på ikonen för att lägga till en bild</a:t>
            </a:r>
          </a:p>
        </p:txBody>
      </p:sp>
      <p:grpSp>
        <p:nvGrpSpPr>
          <p:cNvPr id="3" name="Logotyp"/>
          <p:cNvGrpSpPr>
            <a:grpSpLocks noChangeAspect="1"/>
          </p:cNvGrpSpPr>
          <p:nvPr userDrawn="1"/>
        </p:nvGrpSpPr>
        <p:grpSpPr>
          <a:xfrm>
            <a:off x="10765506" y="125717"/>
            <a:ext cx="1134134" cy="432000"/>
            <a:chOff x="-2576825" y="3432175"/>
            <a:chExt cx="1679575" cy="639763"/>
          </a:xfrm>
          <a:solidFill>
            <a:schemeClr val="bg1"/>
          </a:solidFill>
        </p:grpSpPr>
        <p:sp>
          <p:nvSpPr>
            <p:cNvPr id="4" name="Freeform 5"/>
            <p:cNvSpPr>
              <a:spLocks/>
            </p:cNvSpPr>
            <p:nvPr/>
          </p:nvSpPr>
          <p:spPr bwMode="auto">
            <a:xfrm>
              <a:off x="-1871975" y="3689350"/>
              <a:ext cx="100013" cy="168275"/>
            </a:xfrm>
            <a:custGeom>
              <a:avLst/>
              <a:gdLst>
                <a:gd name="T0" fmla="*/ 63 w 63"/>
                <a:gd name="T1" fmla="*/ 84 h 106"/>
                <a:gd name="T2" fmla="*/ 29 w 63"/>
                <a:gd name="T3" fmla="*/ 84 h 106"/>
                <a:gd name="T4" fmla="*/ 29 w 63"/>
                <a:gd name="T5" fmla="*/ 65 h 106"/>
                <a:gd name="T6" fmla="*/ 60 w 63"/>
                <a:gd name="T7" fmla="*/ 65 h 106"/>
                <a:gd name="T8" fmla="*/ 60 w 63"/>
                <a:gd name="T9" fmla="*/ 41 h 106"/>
                <a:gd name="T10" fmla="*/ 29 w 63"/>
                <a:gd name="T11" fmla="*/ 41 h 106"/>
                <a:gd name="T12" fmla="*/ 29 w 63"/>
                <a:gd name="T13" fmla="*/ 24 h 106"/>
                <a:gd name="T14" fmla="*/ 63 w 63"/>
                <a:gd name="T15" fmla="*/ 24 h 106"/>
                <a:gd name="T16" fmla="*/ 63 w 63"/>
                <a:gd name="T17" fmla="*/ 0 h 106"/>
                <a:gd name="T18" fmla="*/ 0 w 63"/>
                <a:gd name="T19" fmla="*/ 0 h 106"/>
                <a:gd name="T20" fmla="*/ 0 w 63"/>
                <a:gd name="T21" fmla="*/ 106 h 106"/>
                <a:gd name="T22" fmla="*/ 63 w 63"/>
                <a:gd name="T23" fmla="*/ 106 h 106"/>
                <a:gd name="T24" fmla="*/ 63 w 63"/>
                <a:gd name="T25" fmla="*/ 8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3" h="106">
                  <a:moveTo>
                    <a:pt x="63" y="84"/>
                  </a:moveTo>
                  <a:lnTo>
                    <a:pt x="29" y="84"/>
                  </a:lnTo>
                  <a:lnTo>
                    <a:pt x="29" y="65"/>
                  </a:lnTo>
                  <a:lnTo>
                    <a:pt x="60" y="65"/>
                  </a:lnTo>
                  <a:lnTo>
                    <a:pt x="60" y="41"/>
                  </a:lnTo>
                  <a:lnTo>
                    <a:pt x="29" y="41"/>
                  </a:lnTo>
                  <a:lnTo>
                    <a:pt x="29" y="24"/>
                  </a:lnTo>
                  <a:lnTo>
                    <a:pt x="63" y="24"/>
                  </a:lnTo>
                  <a:lnTo>
                    <a:pt x="63" y="0"/>
                  </a:lnTo>
                  <a:lnTo>
                    <a:pt x="0" y="0"/>
                  </a:lnTo>
                  <a:lnTo>
                    <a:pt x="0" y="106"/>
                  </a:lnTo>
                  <a:lnTo>
                    <a:pt x="63" y="106"/>
                  </a:lnTo>
                  <a:lnTo>
                    <a:pt x="6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5" name="Freeform 6"/>
            <p:cNvSpPr>
              <a:spLocks/>
            </p:cNvSpPr>
            <p:nvPr/>
          </p:nvSpPr>
          <p:spPr bwMode="auto">
            <a:xfrm>
              <a:off x="-1757675" y="3681413"/>
              <a:ext cx="177800" cy="184150"/>
            </a:xfrm>
            <a:custGeom>
              <a:avLst/>
              <a:gdLst>
                <a:gd name="T0" fmla="*/ 24 w 47"/>
                <a:gd name="T1" fmla="*/ 48 h 48"/>
                <a:gd name="T2" fmla="*/ 42 w 47"/>
                <a:gd name="T3" fmla="*/ 39 h 48"/>
                <a:gd name="T4" fmla="*/ 47 w 47"/>
                <a:gd name="T5" fmla="*/ 22 h 48"/>
                <a:gd name="T6" fmla="*/ 24 w 47"/>
                <a:gd name="T7" fmla="*/ 22 h 48"/>
                <a:gd name="T8" fmla="*/ 24 w 47"/>
                <a:gd name="T9" fmla="*/ 31 h 48"/>
                <a:gd name="T10" fmla="*/ 33 w 47"/>
                <a:gd name="T11" fmla="*/ 31 h 48"/>
                <a:gd name="T12" fmla="*/ 24 w 47"/>
                <a:gd name="T13" fmla="*/ 38 h 48"/>
                <a:gd name="T14" fmla="*/ 12 w 47"/>
                <a:gd name="T15" fmla="*/ 25 h 48"/>
                <a:gd name="T16" fmla="*/ 24 w 47"/>
                <a:gd name="T17" fmla="*/ 10 h 48"/>
                <a:gd name="T18" fmla="*/ 33 w 47"/>
                <a:gd name="T19" fmla="*/ 18 h 48"/>
                <a:gd name="T20" fmla="*/ 44 w 47"/>
                <a:gd name="T21" fmla="*/ 13 h 48"/>
                <a:gd name="T22" fmla="*/ 24 w 47"/>
                <a:gd name="T23" fmla="*/ 0 h 48"/>
                <a:gd name="T24" fmla="*/ 0 w 47"/>
                <a:gd name="T25" fmla="*/ 24 h 48"/>
                <a:gd name="T26" fmla="*/ 24 w 47"/>
                <a:gd name="T2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 h="48">
                  <a:moveTo>
                    <a:pt x="24" y="48"/>
                  </a:moveTo>
                  <a:cubicBezTo>
                    <a:pt x="31" y="48"/>
                    <a:pt x="38" y="45"/>
                    <a:pt x="42" y="39"/>
                  </a:cubicBezTo>
                  <a:cubicBezTo>
                    <a:pt x="46" y="34"/>
                    <a:pt x="46" y="28"/>
                    <a:pt x="47" y="22"/>
                  </a:cubicBezTo>
                  <a:cubicBezTo>
                    <a:pt x="24" y="22"/>
                    <a:pt x="24" y="22"/>
                    <a:pt x="24" y="22"/>
                  </a:cubicBezTo>
                  <a:cubicBezTo>
                    <a:pt x="24" y="31"/>
                    <a:pt x="24" y="31"/>
                    <a:pt x="24" y="31"/>
                  </a:cubicBezTo>
                  <a:cubicBezTo>
                    <a:pt x="33" y="31"/>
                    <a:pt x="33" y="31"/>
                    <a:pt x="33" y="31"/>
                  </a:cubicBezTo>
                  <a:cubicBezTo>
                    <a:pt x="33" y="36"/>
                    <a:pt x="29" y="38"/>
                    <a:pt x="24" y="38"/>
                  </a:cubicBezTo>
                  <a:cubicBezTo>
                    <a:pt x="16" y="38"/>
                    <a:pt x="12" y="31"/>
                    <a:pt x="12" y="25"/>
                  </a:cubicBezTo>
                  <a:cubicBezTo>
                    <a:pt x="12" y="18"/>
                    <a:pt x="16" y="10"/>
                    <a:pt x="24" y="10"/>
                  </a:cubicBezTo>
                  <a:cubicBezTo>
                    <a:pt x="28" y="10"/>
                    <a:pt x="32" y="13"/>
                    <a:pt x="33" y="18"/>
                  </a:cubicBezTo>
                  <a:cubicBezTo>
                    <a:pt x="44" y="13"/>
                    <a:pt x="44" y="13"/>
                    <a:pt x="44" y="13"/>
                  </a:cubicBezTo>
                  <a:cubicBezTo>
                    <a:pt x="40" y="5"/>
                    <a:pt x="33" y="0"/>
                    <a:pt x="24" y="0"/>
                  </a:cubicBezTo>
                  <a:cubicBezTo>
                    <a:pt x="10" y="0"/>
                    <a:pt x="0" y="10"/>
                    <a:pt x="0" y="24"/>
                  </a:cubicBezTo>
                  <a:cubicBezTo>
                    <a:pt x="0" y="38"/>
                    <a:pt x="10" y="48"/>
                    <a:pt x="24" y="4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6" name="Rectangle 7"/>
            <p:cNvSpPr>
              <a:spLocks noChangeArrowheads="1"/>
            </p:cNvSpPr>
            <p:nvPr/>
          </p:nvSpPr>
          <p:spPr bwMode="auto">
            <a:xfrm>
              <a:off x="-1564000" y="3689350"/>
              <a:ext cx="44450" cy="168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7" name="Freeform 8"/>
            <p:cNvSpPr>
              <a:spLocks noEditPoints="1"/>
            </p:cNvSpPr>
            <p:nvPr/>
          </p:nvSpPr>
          <p:spPr bwMode="auto">
            <a:xfrm>
              <a:off x="-1500500" y="3681413"/>
              <a:ext cx="185738" cy="184150"/>
            </a:xfrm>
            <a:custGeom>
              <a:avLst/>
              <a:gdLst>
                <a:gd name="T0" fmla="*/ 49 w 49"/>
                <a:gd name="T1" fmla="*/ 23 h 48"/>
                <a:gd name="T2" fmla="*/ 25 w 49"/>
                <a:gd name="T3" fmla="*/ 0 h 48"/>
                <a:gd name="T4" fmla="*/ 0 w 49"/>
                <a:gd name="T5" fmla="*/ 23 h 48"/>
                <a:gd name="T6" fmla="*/ 25 w 49"/>
                <a:gd name="T7" fmla="*/ 48 h 48"/>
                <a:gd name="T8" fmla="*/ 49 w 49"/>
                <a:gd name="T9" fmla="*/ 23 h 48"/>
                <a:gd name="T10" fmla="*/ 25 w 49"/>
                <a:gd name="T11" fmla="*/ 37 h 48"/>
                <a:gd name="T12" fmla="*/ 12 w 49"/>
                <a:gd name="T13" fmla="*/ 23 h 48"/>
                <a:gd name="T14" fmla="*/ 25 w 49"/>
                <a:gd name="T15" fmla="*/ 12 h 48"/>
                <a:gd name="T16" fmla="*/ 37 w 49"/>
                <a:gd name="T17" fmla="*/ 23 h 48"/>
                <a:gd name="T18" fmla="*/ 25 w 49"/>
                <a:gd name="T19" fmla="*/ 3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48">
                  <a:moveTo>
                    <a:pt x="49" y="23"/>
                  </a:moveTo>
                  <a:cubicBezTo>
                    <a:pt x="49" y="10"/>
                    <a:pt x="37" y="0"/>
                    <a:pt x="25" y="0"/>
                  </a:cubicBezTo>
                  <a:cubicBezTo>
                    <a:pt x="12" y="0"/>
                    <a:pt x="0" y="10"/>
                    <a:pt x="0" y="23"/>
                  </a:cubicBezTo>
                  <a:cubicBezTo>
                    <a:pt x="0" y="38"/>
                    <a:pt x="10" y="48"/>
                    <a:pt x="25" y="48"/>
                  </a:cubicBezTo>
                  <a:cubicBezTo>
                    <a:pt x="39" y="48"/>
                    <a:pt x="49" y="38"/>
                    <a:pt x="49" y="23"/>
                  </a:cubicBezTo>
                  <a:moveTo>
                    <a:pt x="25" y="37"/>
                  </a:moveTo>
                  <a:cubicBezTo>
                    <a:pt x="18" y="37"/>
                    <a:pt x="12" y="31"/>
                    <a:pt x="12" y="23"/>
                  </a:cubicBezTo>
                  <a:cubicBezTo>
                    <a:pt x="12" y="17"/>
                    <a:pt x="18" y="12"/>
                    <a:pt x="25" y="12"/>
                  </a:cubicBezTo>
                  <a:cubicBezTo>
                    <a:pt x="31" y="12"/>
                    <a:pt x="37" y="17"/>
                    <a:pt x="37" y="23"/>
                  </a:cubicBezTo>
                  <a:cubicBezTo>
                    <a:pt x="37" y="31"/>
                    <a:pt x="31" y="37"/>
                    <a:pt x="25" y="3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 name="Freeform 9"/>
            <p:cNvSpPr>
              <a:spLocks/>
            </p:cNvSpPr>
            <p:nvPr/>
          </p:nvSpPr>
          <p:spPr bwMode="auto">
            <a:xfrm>
              <a:off x="-1295713" y="3689350"/>
              <a:ext cx="171450" cy="168275"/>
            </a:xfrm>
            <a:custGeom>
              <a:avLst/>
              <a:gdLst>
                <a:gd name="T0" fmla="*/ 29 w 108"/>
                <a:gd name="T1" fmla="*/ 41 h 106"/>
                <a:gd name="T2" fmla="*/ 29 w 108"/>
                <a:gd name="T3" fmla="*/ 41 h 106"/>
                <a:gd name="T4" fmla="*/ 79 w 108"/>
                <a:gd name="T5" fmla="*/ 106 h 106"/>
                <a:gd name="T6" fmla="*/ 108 w 108"/>
                <a:gd name="T7" fmla="*/ 106 h 106"/>
                <a:gd name="T8" fmla="*/ 108 w 108"/>
                <a:gd name="T9" fmla="*/ 0 h 106"/>
                <a:gd name="T10" fmla="*/ 79 w 108"/>
                <a:gd name="T11" fmla="*/ 0 h 106"/>
                <a:gd name="T12" fmla="*/ 79 w 108"/>
                <a:gd name="T13" fmla="*/ 65 h 106"/>
                <a:gd name="T14" fmla="*/ 79 w 108"/>
                <a:gd name="T15" fmla="*/ 65 h 106"/>
                <a:gd name="T16" fmla="*/ 29 w 108"/>
                <a:gd name="T17" fmla="*/ 0 h 106"/>
                <a:gd name="T18" fmla="*/ 0 w 108"/>
                <a:gd name="T19" fmla="*/ 0 h 106"/>
                <a:gd name="T20" fmla="*/ 0 w 108"/>
                <a:gd name="T21" fmla="*/ 106 h 106"/>
                <a:gd name="T22" fmla="*/ 29 w 108"/>
                <a:gd name="T23" fmla="*/ 106 h 106"/>
                <a:gd name="T24" fmla="*/ 29 w 108"/>
                <a:gd name="T25" fmla="*/ 41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8" h="106">
                  <a:moveTo>
                    <a:pt x="29" y="41"/>
                  </a:moveTo>
                  <a:lnTo>
                    <a:pt x="29" y="41"/>
                  </a:lnTo>
                  <a:lnTo>
                    <a:pt x="79" y="106"/>
                  </a:lnTo>
                  <a:lnTo>
                    <a:pt x="108" y="106"/>
                  </a:lnTo>
                  <a:lnTo>
                    <a:pt x="108" y="0"/>
                  </a:lnTo>
                  <a:lnTo>
                    <a:pt x="79" y="0"/>
                  </a:lnTo>
                  <a:lnTo>
                    <a:pt x="79" y="65"/>
                  </a:lnTo>
                  <a:lnTo>
                    <a:pt x="79" y="65"/>
                  </a:lnTo>
                  <a:lnTo>
                    <a:pt x="29" y="0"/>
                  </a:lnTo>
                  <a:lnTo>
                    <a:pt x="0" y="0"/>
                  </a:lnTo>
                  <a:lnTo>
                    <a:pt x="0" y="106"/>
                  </a:lnTo>
                  <a:lnTo>
                    <a:pt x="29" y="106"/>
                  </a:lnTo>
                  <a:lnTo>
                    <a:pt x="29" y="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9" name="Freeform 10"/>
            <p:cNvSpPr>
              <a:spLocks noEditPoints="1"/>
            </p:cNvSpPr>
            <p:nvPr/>
          </p:nvSpPr>
          <p:spPr bwMode="auto">
            <a:xfrm>
              <a:off x="-2022788" y="3903663"/>
              <a:ext cx="147638" cy="168275"/>
            </a:xfrm>
            <a:custGeom>
              <a:avLst/>
              <a:gdLst>
                <a:gd name="T0" fmla="*/ 17 w 39"/>
                <a:gd name="T1" fmla="*/ 0 h 44"/>
                <a:gd name="T2" fmla="*/ 0 w 39"/>
                <a:gd name="T3" fmla="*/ 0 h 44"/>
                <a:gd name="T4" fmla="*/ 0 w 39"/>
                <a:gd name="T5" fmla="*/ 44 h 44"/>
                <a:gd name="T6" fmla="*/ 17 w 39"/>
                <a:gd name="T7" fmla="*/ 44 h 44"/>
                <a:gd name="T8" fmla="*/ 39 w 39"/>
                <a:gd name="T9" fmla="*/ 22 h 44"/>
                <a:gd name="T10" fmla="*/ 17 w 39"/>
                <a:gd name="T11" fmla="*/ 0 h 44"/>
                <a:gd name="T12" fmla="*/ 15 w 39"/>
                <a:gd name="T13" fmla="*/ 35 h 44"/>
                <a:gd name="T14" fmla="*/ 12 w 39"/>
                <a:gd name="T15" fmla="*/ 35 h 44"/>
                <a:gd name="T16" fmla="*/ 12 w 39"/>
                <a:gd name="T17" fmla="*/ 10 h 44"/>
                <a:gd name="T18" fmla="*/ 15 w 39"/>
                <a:gd name="T19" fmla="*/ 10 h 44"/>
                <a:gd name="T20" fmla="*/ 27 w 39"/>
                <a:gd name="T21" fmla="*/ 22 h 44"/>
                <a:gd name="T22" fmla="*/ 15 w 39"/>
                <a:gd name="T23" fmla="*/ 35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4">
                  <a:moveTo>
                    <a:pt x="17" y="0"/>
                  </a:moveTo>
                  <a:cubicBezTo>
                    <a:pt x="0" y="0"/>
                    <a:pt x="0" y="0"/>
                    <a:pt x="0" y="0"/>
                  </a:cubicBezTo>
                  <a:cubicBezTo>
                    <a:pt x="0" y="44"/>
                    <a:pt x="0" y="44"/>
                    <a:pt x="0" y="44"/>
                  </a:cubicBezTo>
                  <a:cubicBezTo>
                    <a:pt x="17" y="44"/>
                    <a:pt x="17" y="44"/>
                    <a:pt x="17" y="44"/>
                  </a:cubicBezTo>
                  <a:cubicBezTo>
                    <a:pt x="29" y="44"/>
                    <a:pt x="39" y="35"/>
                    <a:pt x="39" y="22"/>
                  </a:cubicBezTo>
                  <a:cubicBezTo>
                    <a:pt x="39" y="10"/>
                    <a:pt x="29" y="0"/>
                    <a:pt x="17" y="0"/>
                  </a:cubicBezTo>
                  <a:moveTo>
                    <a:pt x="15" y="35"/>
                  </a:moveTo>
                  <a:cubicBezTo>
                    <a:pt x="12" y="35"/>
                    <a:pt x="12" y="35"/>
                    <a:pt x="12" y="35"/>
                  </a:cubicBezTo>
                  <a:cubicBezTo>
                    <a:pt x="12" y="10"/>
                    <a:pt x="12" y="10"/>
                    <a:pt x="12" y="10"/>
                  </a:cubicBezTo>
                  <a:cubicBezTo>
                    <a:pt x="15" y="10"/>
                    <a:pt x="15" y="10"/>
                    <a:pt x="15" y="10"/>
                  </a:cubicBezTo>
                  <a:cubicBezTo>
                    <a:pt x="22" y="10"/>
                    <a:pt x="27" y="14"/>
                    <a:pt x="27" y="22"/>
                  </a:cubicBezTo>
                  <a:cubicBezTo>
                    <a:pt x="27" y="31"/>
                    <a:pt x="22" y="35"/>
                    <a:pt x="15" y="3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10" name="Freeform 11"/>
            <p:cNvSpPr>
              <a:spLocks noEditPoints="1"/>
            </p:cNvSpPr>
            <p:nvPr/>
          </p:nvSpPr>
          <p:spPr bwMode="auto">
            <a:xfrm>
              <a:off x="-1878325" y="3903663"/>
              <a:ext cx="173038" cy="168275"/>
            </a:xfrm>
            <a:custGeom>
              <a:avLst/>
              <a:gdLst>
                <a:gd name="T0" fmla="*/ 40 w 109"/>
                <a:gd name="T1" fmla="*/ 0 h 106"/>
                <a:gd name="T2" fmla="*/ 0 w 109"/>
                <a:gd name="T3" fmla="*/ 106 h 106"/>
                <a:gd name="T4" fmla="*/ 28 w 109"/>
                <a:gd name="T5" fmla="*/ 106 h 106"/>
                <a:gd name="T6" fmla="*/ 35 w 109"/>
                <a:gd name="T7" fmla="*/ 89 h 106"/>
                <a:gd name="T8" fmla="*/ 74 w 109"/>
                <a:gd name="T9" fmla="*/ 89 h 106"/>
                <a:gd name="T10" fmla="*/ 81 w 109"/>
                <a:gd name="T11" fmla="*/ 106 h 106"/>
                <a:gd name="T12" fmla="*/ 109 w 109"/>
                <a:gd name="T13" fmla="*/ 106 h 106"/>
                <a:gd name="T14" fmla="*/ 69 w 109"/>
                <a:gd name="T15" fmla="*/ 0 h 106"/>
                <a:gd name="T16" fmla="*/ 40 w 109"/>
                <a:gd name="T17" fmla="*/ 0 h 106"/>
                <a:gd name="T18" fmla="*/ 43 w 109"/>
                <a:gd name="T19" fmla="*/ 67 h 106"/>
                <a:gd name="T20" fmla="*/ 55 w 109"/>
                <a:gd name="T21" fmla="*/ 34 h 106"/>
                <a:gd name="T22" fmla="*/ 55 w 109"/>
                <a:gd name="T23" fmla="*/ 34 h 106"/>
                <a:gd name="T24" fmla="*/ 67 w 109"/>
                <a:gd name="T25" fmla="*/ 67 h 106"/>
                <a:gd name="T26" fmla="*/ 43 w 109"/>
                <a:gd name="T27" fmla="*/ 6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9" h="106">
                  <a:moveTo>
                    <a:pt x="40" y="0"/>
                  </a:moveTo>
                  <a:lnTo>
                    <a:pt x="0" y="106"/>
                  </a:lnTo>
                  <a:lnTo>
                    <a:pt x="28" y="106"/>
                  </a:lnTo>
                  <a:lnTo>
                    <a:pt x="35" y="89"/>
                  </a:lnTo>
                  <a:lnTo>
                    <a:pt x="74" y="89"/>
                  </a:lnTo>
                  <a:lnTo>
                    <a:pt x="81" y="106"/>
                  </a:lnTo>
                  <a:lnTo>
                    <a:pt x="109" y="106"/>
                  </a:lnTo>
                  <a:lnTo>
                    <a:pt x="69" y="0"/>
                  </a:lnTo>
                  <a:lnTo>
                    <a:pt x="40" y="0"/>
                  </a:lnTo>
                  <a:close/>
                  <a:moveTo>
                    <a:pt x="43" y="67"/>
                  </a:moveTo>
                  <a:lnTo>
                    <a:pt x="55" y="34"/>
                  </a:lnTo>
                  <a:lnTo>
                    <a:pt x="55" y="34"/>
                  </a:lnTo>
                  <a:lnTo>
                    <a:pt x="67" y="67"/>
                  </a:lnTo>
                  <a:lnTo>
                    <a:pt x="43"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11" name="Freeform 12"/>
            <p:cNvSpPr>
              <a:spLocks/>
            </p:cNvSpPr>
            <p:nvPr/>
          </p:nvSpPr>
          <p:spPr bwMode="auto">
            <a:xfrm>
              <a:off x="-1692588" y="3903663"/>
              <a:ext cx="98425" cy="168275"/>
            </a:xfrm>
            <a:custGeom>
              <a:avLst/>
              <a:gdLst>
                <a:gd name="T0" fmla="*/ 28 w 62"/>
                <a:gd name="T1" fmla="*/ 0 h 106"/>
                <a:gd name="T2" fmla="*/ 0 w 62"/>
                <a:gd name="T3" fmla="*/ 0 h 106"/>
                <a:gd name="T4" fmla="*/ 0 w 62"/>
                <a:gd name="T5" fmla="*/ 106 h 106"/>
                <a:gd name="T6" fmla="*/ 62 w 62"/>
                <a:gd name="T7" fmla="*/ 106 h 106"/>
                <a:gd name="T8" fmla="*/ 62 w 62"/>
                <a:gd name="T9" fmla="*/ 84 h 106"/>
                <a:gd name="T10" fmla="*/ 28 w 62"/>
                <a:gd name="T11" fmla="*/ 84 h 106"/>
                <a:gd name="T12" fmla="*/ 28 w 62"/>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62" h="106">
                  <a:moveTo>
                    <a:pt x="28" y="0"/>
                  </a:moveTo>
                  <a:lnTo>
                    <a:pt x="0" y="0"/>
                  </a:lnTo>
                  <a:lnTo>
                    <a:pt x="0" y="106"/>
                  </a:lnTo>
                  <a:lnTo>
                    <a:pt x="62" y="106"/>
                  </a:lnTo>
                  <a:lnTo>
                    <a:pt x="62" y="84"/>
                  </a:lnTo>
                  <a:lnTo>
                    <a:pt x="28" y="84"/>
                  </a:lnTo>
                  <a:lnTo>
                    <a:pt x="2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12" name="Freeform 13"/>
            <p:cNvSpPr>
              <a:spLocks noEditPoints="1"/>
            </p:cNvSpPr>
            <p:nvPr/>
          </p:nvSpPr>
          <p:spPr bwMode="auto">
            <a:xfrm>
              <a:off x="-1586225" y="3903663"/>
              <a:ext cx="173038" cy="168275"/>
            </a:xfrm>
            <a:custGeom>
              <a:avLst/>
              <a:gdLst>
                <a:gd name="T0" fmla="*/ 40 w 109"/>
                <a:gd name="T1" fmla="*/ 0 h 106"/>
                <a:gd name="T2" fmla="*/ 0 w 109"/>
                <a:gd name="T3" fmla="*/ 106 h 106"/>
                <a:gd name="T4" fmla="*/ 28 w 109"/>
                <a:gd name="T5" fmla="*/ 106 h 106"/>
                <a:gd name="T6" fmla="*/ 35 w 109"/>
                <a:gd name="T7" fmla="*/ 89 h 106"/>
                <a:gd name="T8" fmla="*/ 74 w 109"/>
                <a:gd name="T9" fmla="*/ 89 h 106"/>
                <a:gd name="T10" fmla="*/ 81 w 109"/>
                <a:gd name="T11" fmla="*/ 106 h 106"/>
                <a:gd name="T12" fmla="*/ 109 w 109"/>
                <a:gd name="T13" fmla="*/ 106 h 106"/>
                <a:gd name="T14" fmla="*/ 71 w 109"/>
                <a:gd name="T15" fmla="*/ 0 h 106"/>
                <a:gd name="T16" fmla="*/ 40 w 109"/>
                <a:gd name="T17" fmla="*/ 0 h 106"/>
                <a:gd name="T18" fmla="*/ 42 w 109"/>
                <a:gd name="T19" fmla="*/ 67 h 106"/>
                <a:gd name="T20" fmla="*/ 54 w 109"/>
                <a:gd name="T21" fmla="*/ 34 h 106"/>
                <a:gd name="T22" fmla="*/ 54 w 109"/>
                <a:gd name="T23" fmla="*/ 34 h 106"/>
                <a:gd name="T24" fmla="*/ 66 w 109"/>
                <a:gd name="T25" fmla="*/ 67 h 106"/>
                <a:gd name="T26" fmla="*/ 42 w 109"/>
                <a:gd name="T27" fmla="*/ 6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9" h="106">
                  <a:moveTo>
                    <a:pt x="40" y="0"/>
                  </a:moveTo>
                  <a:lnTo>
                    <a:pt x="0" y="106"/>
                  </a:lnTo>
                  <a:lnTo>
                    <a:pt x="28" y="106"/>
                  </a:lnTo>
                  <a:lnTo>
                    <a:pt x="35" y="89"/>
                  </a:lnTo>
                  <a:lnTo>
                    <a:pt x="74" y="89"/>
                  </a:lnTo>
                  <a:lnTo>
                    <a:pt x="81" y="106"/>
                  </a:lnTo>
                  <a:lnTo>
                    <a:pt x="109" y="106"/>
                  </a:lnTo>
                  <a:lnTo>
                    <a:pt x="71" y="0"/>
                  </a:lnTo>
                  <a:lnTo>
                    <a:pt x="40" y="0"/>
                  </a:lnTo>
                  <a:close/>
                  <a:moveTo>
                    <a:pt x="42" y="67"/>
                  </a:moveTo>
                  <a:lnTo>
                    <a:pt x="54" y="34"/>
                  </a:lnTo>
                  <a:lnTo>
                    <a:pt x="54" y="34"/>
                  </a:lnTo>
                  <a:lnTo>
                    <a:pt x="66" y="67"/>
                  </a:lnTo>
                  <a:lnTo>
                    <a:pt x="42"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13" name="Freeform 14"/>
            <p:cNvSpPr>
              <a:spLocks noEditPoints="1"/>
            </p:cNvSpPr>
            <p:nvPr/>
          </p:nvSpPr>
          <p:spPr bwMode="auto">
            <a:xfrm>
              <a:off x="-1402075" y="3903663"/>
              <a:ext cx="141288" cy="168275"/>
            </a:xfrm>
            <a:custGeom>
              <a:avLst/>
              <a:gdLst>
                <a:gd name="T0" fmla="*/ 32 w 37"/>
                <a:gd name="T1" fmla="*/ 14 h 44"/>
                <a:gd name="T2" fmla="*/ 17 w 37"/>
                <a:gd name="T3" fmla="*/ 0 h 44"/>
                <a:gd name="T4" fmla="*/ 0 w 37"/>
                <a:gd name="T5" fmla="*/ 0 h 44"/>
                <a:gd name="T6" fmla="*/ 0 w 37"/>
                <a:gd name="T7" fmla="*/ 44 h 44"/>
                <a:gd name="T8" fmla="*/ 11 w 37"/>
                <a:gd name="T9" fmla="*/ 44 h 44"/>
                <a:gd name="T10" fmla="*/ 11 w 37"/>
                <a:gd name="T11" fmla="*/ 27 h 44"/>
                <a:gd name="T12" fmla="*/ 11 w 37"/>
                <a:gd name="T13" fmla="*/ 27 h 44"/>
                <a:gd name="T14" fmla="*/ 22 w 37"/>
                <a:gd name="T15" fmla="*/ 44 h 44"/>
                <a:gd name="T16" fmla="*/ 37 w 37"/>
                <a:gd name="T17" fmla="*/ 44 h 44"/>
                <a:gd name="T18" fmla="*/ 23 w 37"/>
                <a:gd name="T19" fmla="*/ 26 h 44"/>
                <a:gd name="T20" fmla="*/ 32 w 37"/>
                <a:gd name="T21" fmla="*/ 14 h 44"/>
                <a:gd name="T22" fmla="*/ 12 w 37"/>
                <a:gd name="T23" fmla="*/ 20 h 44"/>
                <a:gd name="T24" fmla="*/ 11 w 37"/>
                <a:gd name="T25" fmla="*/ 20 h 44"/>
                <a:gd name="T26" fmla="*/ 11 w 37"/>
                <a:gd name="T27" fmla="*/ 9 h 44"/>
                <a:gd name="T28" fmla="*/ 12 w 37"/>
                <a:gd name="T29" fmla="*/ 9 h 44"/>
                <a:gd name="T30" fmla="*/ 20 w 37"/>
                <a:gd name="T31" fmla="*/ 14 h 44"/>
                <a:gd name="T32" fmla="*/ 12 w 37"/>
                <a:gd name="T33" fmla="*/ 2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44">
                  <a:moveTo>
                    <a:pt x="32" y="14"/>
                  </a:moveTo>
                  <a:cubicBezTo>
                    <a:pt x="32" y="4"/>
                    <a:pt x="26" y="0"/>
                    <a:pt x="17" y="0"/>
                  </a:cubicBezTo>
                  <a:cubicBezTo>
                    <a:pt x="0" y="0"/>
                    <a:pt x="0" y="0"/>
                    <a:pt x="0" y="0"/>
                  </a:cubicBezTo>
                  <a:cubicBezTo>
                    <a:pt x="0" y="44"/>
                    <a:pt x="0" y="44"/>
                    <a:pt x="0" y="44"/>
                  </a:cubicBezTo>
                  <a:cubicBezTo>
                    <a:pt x="11" y="44"/>
                    <a:pt x="11" y="44"/>
                    <a:pt x="11" y="44"/>
                  </a:cubicBezTo>
                  <a:cubicBezTo>
                    <a:pt x="11" y="27"/>
                    <a:pt x="11" y="27"/>
                    <a:pt x="11" y="27"/>
                  </a:cubicBezTo>
                  <a:cubicBezTo>
                    <a:pt x="11" y="27"/>
                    <a:pt x="11" y="27"/>
                    <a:pt x="11" y="27"/>
                  </a:cubicBezTo>
                  <a:cubicBezTo>
                    <a:pt x="22" y="44"/>
                    <a:pt x="22" y="44"/>
                    <a:pt x="22" y="44"/>
                  </a:cubicBezTo>
                  <a:cubicBezTo>
                    <a:pt x="37" y="44"/>
                    <a:pt x="37" y="44"/>
                    <a:pt x="37" y="44"/>
                  </a:cubicBezTo>
                  <a:cubicBezTo>
                    <a:pt x="23" y="26"/>
                    <a:pt x="23" y="26"/>
                    <a:pt x="23" y="26"/>
                  </a:cubicBezTo>
                  <a:cubicBezTo>
                    <a:pt x="29" y="25"/>
                    <a:pt x="32" y="20"/>
                    <a:pt x="32" y="14"/>
                  </a:cubicBezTo>
                  <a:moveTo>
                    <a:pt x="12" y="20"/>
                  </a:moveTo>
                  <a:cubicBezTo>
                    <a:pt x="11" y="20"/>
                    <a:pt x="11" y="20"/>
                    <a:pt x="11" y="20"/>
                  </a:cubicBezTo>
                  <a:cubicBezTo>
                    <a:pt x="11" y="9"/>
                    <a:pt x="11" y="9"/>
                    <a:pt x="11" y="9"/>
                  </a:cubicBezTo>
                  <a:cubicBezTo>
                    <a:pt x="12" y="9"/>
                    <a:pt x="12" y="9"/>
                    <a:pt x="12" y="9"/>
                  </a:cubicBezTo>
                  <a:cubicBezTo>
                    <a:pt x="16" y="9"/>
                    <a:pt x="20" y="10"/>
                    <a:pt x="20" y="14"/>
                  </a:cubicBezTo>
                  <a:cubicBezTo>
                    <a:pt x="20" y="19"/>
                    <a:pt x="16" y="20"/>
                    <a:pt x="12" y="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14" name="Freeform 15"/>
            <p:cNvSpPr>
              <a:spLocks/>
            </p:cNvSpPr>
            <p:nvPr/>
          </p:nvSpPr>
          <p:spPr bwMode="auto">
            <a:xfrm>
              <a:off x="-1249675" y="3903663"/>
              <a:ext cx="166688" cy="168275"/>
            </a:xfrm>
            <a:custGeom>
              <a:avLst/>
              <a:gdLst>
                <a:gd name="T0" fmla="*/ 76 w 105"/>
                <a:gd name="T1" fmla="*/ 65 h 106"/>
                <a:gd name="T2" fmla="*/ 76 w 105"/>
                <a:gd name="T3" fmla="*/ 65 h 106"/>
                <a:gd name="T4" fmla="*/ 26 w 105"/>
                <a:gd name="T5" fmla="*/ 0 h 106"/>
                <a:gd name="T6" fmla="*/ 0 w 105"/>
                <a:gd name="T7" fmla="*/ 0 h 106"/>
                <a:gd name="T8" fmla="*/ 0 w 105"/>
                <a:gd name="T9" fmla="*/ 106 h 106"/>
                <a:gd name="T10" fmla="*/ 26 w 105"/>
                <a:gd name="T11" fmla="*/ 106 h 106"/>
                <a:gd name="T12" fmla="*/ 26 w 105"/>
                <a:gd name="T13" fmla="*/ 41 h 106"/>
                <a:gd name="T14" fmla="*/ 26 w 105"/>
                <a:gd name="T15" fmla="*/ 41 h 106"/>
                <a:gd name="T16" fmla="*/ 76 w 105"/>
                <a:gd name="T17" fmla="*/ 106 h 106"/>
                <a:gd name="T18" fmla="*/ 105 w 105"/>
                <a:gd name="T19" fmla="*/ 106 h 106"/>
                <a:gd name="T20" fmla="*/ 105 w 105"/>
                <a:gd name="T21" fmla="*/ 0 h 106"/>
                <a:gd name="T22" fmla="*/ 76 w 105"/>
                <a:gd name="T23" fmla="*/ 0 h 106"/>
                <a:gd name="T24" fmla="*/ 76 w 105"/>
                <a:gd name="T25" fmla="*/ 6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06">
                  <a:moveTo>
                    <a:pt x="76" y="65"/>
                  </a:moveTo>
                  <a:lnTo>
                    <a:pt x="76" y="65"/>
                  </a:lnTo>
                  <a:lnTo>
                    <a:pt x="26" y="0"/>
                  </a:lnTo>
                  <a:lnTo>
                    <a:pt x="0" y="0"/>
                  </a:lnTo>
                  <a:lnTo>
                    <a:pt x="0" y="106"/>
                  </a:lnTo>
                  <a:lnTo>
                    <a:pt x="26" y="106"/>
                  </a:lnTo>
                  <a:lnTo>
                    <a:pt x="26" y="41"/>
                  </a:lnTo>
                  <a:lnTo>
                    <a:pt x="26" y="41"/>
                  </a:lnTo>
                  <a:lnTo>
                    <a:pt x="76" y="106"/>
                  </a:lnTo>
                  <a:lnTo>
                    <a:pt x="105" y="106"/>
                  </a:lnTo>
                  <a:lnTo>
                    <a:pt x="105" y="0"/>
                  </a:lnTo>
                  <a:lnTo>
                    <a:pt x="76" y="0"/>
                  </a:lnTo>
                  <a:lnTo>
                    <a:pt x="76" y="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15" name="Freeform 16"/>
            <p:cNvSpPr>
              <a:spLocks noEditPoints="1"/>
            </p:cNvSpPr>
            <p:nvPr/>
          </p:nvSpPr>
          <p:spPr bwMode="auto">
            <a:xfrm>
              <a:off x="-1075050" y="3903663"/>
              <a:ext cx="177800" cy="168275"/>
            </a:xfrm>
            <a:custGeom>
              <a:avLst/>
              <a:gdLst>
                <a:gd name="T0" fmla="*/ 71 w 112"/>
                <a:gd name="T1" fmla="*/ 0 h 106"/>
                <a:gd name="T2" fmla="*/ 43 w 112"/>
                <a:gd name="T3" fmla="*/ 0 h 106"/>
                <a:gd name="T4" fmla="*/ 0 w 112"/>
                <a:gd name="T5" fmla="*/ 106 h 106"/>
                <a:gd name="T6" fmla="*/ 31 w 112"/>
                <a:gd name="T7" fmla="*/ 106 h 106"/>
                <a:gd name="T8" fmla="*/ 38 w 112"/>
                <a:gd name="T9" fmla="*/ 89 h 106"/>
                <a:gd name="T10" fmla="*/ 76 w 112"/>
                <a:gd name="T11" fmla="*/ 89 h 106"/>
                <a:gd name="T12" fmla="*/ 83 w 112"/>
                <a:gd name="T13" fmla="*/ 106 h 106"/>
                <a:gd name="T14" fmla="*/ 112 w 112"/>
                <a:gd name="T15" fmla="*/ 106 h 106"/>
                <a:gd name="T16" fmla="*/ 71 w 112"/>
                <a:gd name="T17" fmla="*/ 0 h 106"/>
                <a:gd name="T18" fmla="*/ 45 w 112"/>
                <a:gd name="T19" fmla="*/ 67 h 106"/>
                <a:gd name="T20" fmla="*/ 57 w 112"/>
                <a:gd name="T21" fmla="*/ 34 h 106"/>
                <a:gd name="T22" fmla="*/ 57 w 112"/>
                <a:gd name="T23" fmla="*/ 34 h 106"/>
                <a:gd name="T24" fmla="*/ 69 w 112"/>
                <a:gd name="T25" fmla="*/ 67 h 106"/>
                <a:gd name="T26" fmla="*/ 45 w 112"/>
                <a:gd name="T27" fmla="*/ 6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06">
                  <a:moveTo>
                    <a:pt x="71" y="0"/>
                  </a:moveTo>
                  <a:lnTo>
                    <a:pt x="43" y="0"/>
                  </a:lnTo>
                  <a:lnTo>
                    <a:pt x="0" y="106"/>
                  </a:lnTo>
                  <a:lnTo>
                    <a:pt x="31" y="106"/>
                  </a:lnTo>
                  <a:lnTo>
                    <a:pt x="38" y="89"/>
                  </a:lnTo>
                  <a:lnTo>
                    <a:pt x="76" y="89"/>
                  </a:lnTo>
                  <a:lnTo>
                    <a:pt x="83" y="106"/>
                  </a:lnTo>
                  <a:lnTo>
                    <a:pt x="112" y="106"/>
                  </a:lnTo>
                  <a:lnTo>
                    <a:pt x="71" y="0"/>
                  </a:lnTo>
                  <a:close/>
                  <a:moveTo>
                    <a:pt x="45" y="67"/>
                  </a:moveTo>
                  <a:lnTo>
                    <a:pt x="57" y="34"/>
                  </a:lnTo>
                  <a:lnTo>
                    <a:pt x="57" y="34"/>
                  </a:lnTo>
                  <a:lnTo>
                    <a:pt x="69" y="67"/>
                  </a:lnTo>
                  <a:lnTo>
                    <a:pt x="45"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16" name="Freeform 17"/>
            <p:cNvSpPr>
              <a:spLocks/>
            </p:cNvSpPr>
            <p:nvPr/>
          </p:nvSpPr>
          <p:spPr bwMode="auto">
            <a:xfrm>
              <a:off x="-2576825" y="3432175"/>
              <a:ext cx="587375" cy="639763"/>
            </a:xfrm>
            <a:custGeom>
              <a:avLst/>
              <a:gdLst>
                <a:gd name="T0" fmla="*/ 155 w 155"/>
                <a:gd name="T1" fmla="*/ 46 h 167"/>
                <a:gd name="T2" fmla="*/ 139 w 155"/>
                <a:gd name="T3" fmla="*/ 16 h 167"/>
                <a:gd name="T4" fmla="*/ 139 w 155"/>
                <a:gd name="T5" fmla="*/ 0 h 167"/>
                <a:gd name="T6" fmla="*/ 125 w 155"/>
                <a:gd name="T7" fmla="*/ 8 h 167"/>
                <a:gd name="T8" fmla="*/ 116 w 155"/>
                <a:gd name="T9" fmla="*/ 8 h 167"/>
                <a:gd name="T10" fmla="*/ 73 w 155"/>
                <a:gd name="T11" fmla="*/ 33 h 167"/>
                <a:gd name="T12" fmla="*/ 73 w 155"/>
                <a:gd name="T13" fmla="*/ 33 h 167"/>
                <a:gd name="T14" fmla="*/ 65 w 155"/>
                <a:gd name="T15" fmla="*/ 49 h 167"/>
                <a:gd name="T16" fmla="*/ 26 w 155"/>
                <a:gd name="T17" fmla="*/ 51 h 167"/>
                <a:gd name="T18" fmla="*/ 0 w 155"/>
                <a:gd name="T19" fmla="*/ 77 h 167"/>
                <a:gd name="T20" fmla="*/ 0 w 155"/>
                <a:gd name="T21" fmla="*/ 167 h 167"/>
                <a:gd name="T22" fmla="*/ 16 w 155"/>
                <a:gd name="T23" fmla="*/ 167 h 167"/>
                <a:gd name="T24" fmla="*/ 28 w 155"/>
                <a:gd name="T25" fmla="*/ 117 h 167"/>
                <a:gd name="T26" fmla="*/ 59 w 155"/>
                <a:gd name="T27" fmla="*/ 118 h 167"/>
                <a:gd name="T28" fmla="*/ 92 w 155"/>
                <a:gd name="T29" fmla="*/ 116 h 167"/>
                <a:gd name="T30" fmla="*/ 98 w 155"/>
                <a:gd name="T31" fmla="*/ 167 h 167"/>
                <a:gd name="T32" fmla="*/ 114 w 155"/>
                <a:gd name="T33" fmla="*/ 167 h 167"/>
                <a:gd name="T34" fmla="*/ 131 w 155"/>
                <a:gd name="T35" fmla="*/ 53 h 167"/>
                <a:gd name="T36" fmla="*/ 147 w 155"/>
                <a:gd name="T37" fmla="*/ 56 h 167"/>
                <a:gd name="T38" fmla="*/ 155 w 155"/>
                <a:gd name="T39" fmla="*/ 4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5" h="167">
                  <a:moveTo>
                    <a:pt x="155" y="46"/>
                  </a:moveTo>
                  <a:cubicBezTo>
                    <a:pt x="139" y="16"/>
                    <a:pt x="139" y="16"/>
                    <a:pt x="139" y="16"/>
                  </a:cubicBezTo>
                  <a:cubicBezTo>
                    <a:pt x="139" y="0"/>
                    <a:pt x="139" y="0"/>
                    <a:pt x="139" y="0"/>
                  </a:cubicBezTo>
                  <a:cubicBezTo>
                    <a:pt x="125" y="8"/>
                    <a:pt x="125" y="8"/>
                    <a:pt x="125" y="8"/>
                  </a:cubicBezTo>
                  <a:cubicBezTo>
                    <a:pt x="122" y="8"/>
                    <a:pt x="119" y="8"/>
                    <a:pt x="116" y="8"/>
                  </a:cubicBezTo>
                  <a:cubicBezTo>
                    <a:pt x="98" y="8"/>
                    <a:pt x="82" y="18"/>
                    <a:pt x="73" y="33"/>
                  </a:cubicBezTo>
                  <a:cubicBezTo>
                    <a:pt x="73" y="33"/>
                    <a:pt x="73" y="33"/>
                    <a:pt x="73" y="33"/>
                  </a:cubicBezTo>
                  <a:cubicBezTo>
                    <a:pt x="65" y="49"/>
                    <a:pt x="65" y="49"/>
                    <a:pt x="65" y="49"/>
                  </a:cubicBezTo>
                  <a:cubicBezTo>
                    <a:pt x="26" y="51"/>
                    <a:pt x="26" y="51"/>
                    <a:pt x="26" y="51"/>
                  </a:cubicBezTo>
                  <a:cubicBezTo>
                    <a:pt x="12" y="51"/>
                    <a:pt x="0" y="63"/>
                    <a:pt x="0" y="77"/>
                  </a:cubicBezTo>
                  <a:cubicBezTo>
                    <a:pt x="0" y="167"/>
                    <a:pt x="0" y="167"/>
                    <a:pt x="0" y="167"/>
                  </a:cubicBezTo>
                  <a:cubicBezTo>
                    <a:pt x="16" y="167"/>
                    <a:pt x="16" y="167"/>
                    <a:pt x="16" y="167"/>
                  </a:cubicBezTo>
                  <a:cubicBezTo>
                    <a:pt x="16" y="134"/>
                    <a:pt x="28" y="117"/>
                    <a:pt x="28" y="117"/>
                  </a:cubicBezTo>
                  <a:cubicBezTo>
                    <a:pt x="38" y="118"/>
                    <a:pt x="48" y="118"/>
                    <a:pt x="59" y="118"/>
                  </a:cubicBezTo>
                  <a:cubicBezTo>
                    <a:pt x="70" y="118"/>
                    <a:pt x="81" y="118"/>
                    <a:pt x="92" y="116"/>
                  </a:cubicBezTo>
                  <a:cubicBezTo>
                    <a:pt x="98" y="167"/>
                    <a:pt x="98" y="167"/>
                    <a:pt x="98" y="167"/>
                  </a:cubicBezTo>
                  <a:cubicBezTo>
                    <a:pt x="114" y="167"/>
                    <a:pt x="114" y="167"/>
                    <a:pt x="114" y="167"/>
                  </a:cubicBezTo>
                  <a:cubicBezTo>
                    <a:pt x="114" y="80"/>
                    <a:pt x="131" y="53"/>
                    <a:pt x="131" y="53"/>
                  </a:cubicBezTo>
                  <a:cubicBezTo>
                    <a:pt x="147" y="56"/>
                    <a:pt x="147" y="56"/>
                    <a:pt x="147" y="56"/>
                  </a:cubicBezTo>
                  <a:cubicBezTo>
                    <a:pt x="150" y="54"/>
                    <a:pt x="153" y="50"/>
                    <a:pt x="155" y="4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17" name="Freeform 18"/>
            <p:cNvSpPr>
              <a:spLocks noEditPoints="1"/>
            </p:cNvSpPr>
            <p:nvPr/>
          </p:nvSpPr>
          <p:spPr bwMode="auto">
            <a:xfrm>
              <a:off x="-2022788" y="3689350"/>
              <a:ext cx="139700" cy="168275"/>
            </a:xfrm>
            <a:custGeom>
              <a:avLst/>
              <a:gdLst>
                <a:gd name="T0" fmla="*/ 12 w 37"/>
                <a:gd name="T1" fmla="*/ 27 h 44"/>
                <a:gd name="T2" fmla="*/ 12 w 37"/>
                <a:gd name="T3" fmla="*/ 27 h 44"/>
                <a:gd name="T4" fmla="*/ 23 w 37"/>
                <a:gd name="T5" fmla="*/ 44 h 44"/>
                <a:gd name="T6" fmla="*/ 37 w 37"/>
                <a:gd name="T7" fmla="*/ 44 h 44"/>
                <a:gd name="T8" fmla="*/ 23 w 37"/>
                <a:gd name="T9" fmla="*/ 26 h 44"/>
                <a:gd name="T10" fmla="*/ 33 w 37"/>
                <a:gd name="T11" fmla="*/ 14 h 44"/>
                <a:gd name="T12" fmla="*/ 18 w 37"/>
                <a:gd name="T13" fmla="*/ 0 h 44"/>
                <a:gd name="T14" fmla="*/ 0 w 37"/>
                <a:gd name="T15" fmla="*/ 0 h 44"/>
                <a:gd name="T16" fmla="*/ 0 w 37"/>
                <a:gd name="T17" fmla="*/ 44 h 44"/>
                <a:gd name="T18" fmla="*/ 12 w 37"/>
                <a:gd name="T19" fmla="*/ 44 h 44"/>
                <a:gd name="T20" fmla="*/ 12 w 37"/>
                <a:gd name="T21" fmla="*/ 27 h 44"/>
                <a:gd name="T22" fmla="*/ 12 w 37"/>
                <a:gd name="T23" fmla="*/ 9 h 44"/>
                <a:gd name="T24" fmla="*/ 13 w 37"/>
                <a:gd name="T25" fmla="*/ 9 h 44"/>
                <a:gd name="T26" fmla="*/ 21 w 37"/>
                <a:gd name="T27" fmla="*/ 14 h 44"/>
                <a:gd name="T28" fmla="*/ 13 w 37"/>
                <a:gd name="T29" fmla="*/ 20 h 44"/>
                <a:gd name="T30" fmla="*/ 12 w 37"/>
                <a:gd name="T31" fmla="*/ 20 h 44"/>
                <a:gd name="T32" fmla="*/ 12 w 37"/>
                <a:gd name="T33" fmla="*/ 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44">
                  <a:moveTo>
                    <a:pt x="12" y="27"/>
                  </a:moveTo>
                  <a:cubicBezTo>
                    <a:pt x="12" y="27"/>
                    <a:pt x="12" y="27"/>
                    <a:pt x="12" y="27"/>
                  </a:cubicBezTo>
                  <a:cubicBezTo>
                    <a:pt x="23" y="44"/>
                    <a:pt x="23" y="44"/>
                    <a:pt x="23" y="44"/>
                  </a:cubicBezTo>
                  <a:cubicBezTo>
                    <a:pt x="37" y="44"/>
                    <a:pt x="37" y="44"/>
                    <a:pt x="37" y="44"/>
                  </a:cubicBezTo>
                  <a:cubicBezTo>
                    <a:pt x="23" y="26"/>
                    <a:pt x="23" y="26"/>
                    <a:pt x="23" y="26"/>
                  </a:cubicBezTo>
                  <a:cubicBezTo>
                    <a:pt x="30" y="25"/>
                    <a:pt x="33" y="20"/>
                    <a:pt x="33" y="14"/>
                  </a:cubicBezTo>
                  <a:cubicBezTo>
                    <a:pt x="33" y="4"/>
                    <a:pt x="27" y="0"/>
                    <a:pt x="18" y="0"/>
                  </a:cubicBezTo>
                  <a:cubicBezTo>
                    <a:pt x="0" y="0"/>
                    <a:pt x="0" y="0"/>
                    <a:pt x="0" y="0"/>
                  </a:cubicBezTo>
                  <a:cubicBezTo>
                    <a:pt x="0" y="44"/>
                    <a:pt x="0" y="44"/>
                    <a:pt x="0" y="44"/>
                  </a:cubicBezTo>
                  <a:cubicBezTo>
                    <a:pt x="12" y="44"/>
                    <a:pt x="12" y="44"/>
                    <a:pt x="12" y="44"/>
                  </a:cubicBezTo>
                  <a:lnTo>
                    <a:pt x="12" y="27"/>
                  </a:lnTo>
                  <a:close/>
                  <a:moveTo>
                    <a:pt x="12" y="9"/>
                  </a:moveTo>
                  <a:cubicBezTo>
                    <a:pt x="13" y="9"/>
                    <a:pt x="13" y="9"/>
                    <a:pt x="13" y="9"/>
                  </a:cubicBezTo>
                  <a:cubicBezTo>
                    <a:pt x="17" y="9"/>
                    <a:pt x="21" y="10"/>
                    <a:pt x="21" y="14"/>
                  </a:cubicBezTo>
                  <a:cubicBezTo>
                    <a:pt x="21" y="19"/>
                    <a:pt x="17" y="20"/>
                    <a:pt x="13" y="20"/>
                  </a:cubicBezTo>
                  <a:cubicBezTo>
                    <a:pt x="12" y="20"/>
                    <a:pt x="12" y="20"/>
                    <a:pt x="12" y="20"/>
                  </a:cubicBezTo>
                  <a:lnTo>
                    <a:pt x="12"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sv-SE"/>
            </a:p>
          </p:txBody>
        </p:sp>
      </p:grpSp>
    </p:spTree>
    <p:extLst>
      <p:ext uri="{BB962C8B-B14F-4D97-AF65-F5344CB8AC3E}">
        <p14:creationId xmlns:p14="http://schemas.microsoft.com/office/powerpoint/2010/main" val="335992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vå bilder">
    <p:spTree>
      <p:nvGrpSpPr>
        <p:cNvPr id="1" name=""/>
        <p:cNvGrpSpPr/>
        <p:nvPr/>
      </p:nvGrpSpPr>
      <p:grpSpPr>
        <a:xfrm>
          <a:off x="0" y="0"/>
          <a:ext cx="0" cy="0"/>
          <a:chOff x="0" y="0"/>
          <a:chExt cx="0" cy="0"/>
        </a:xfrm>
      </p:grpSpPr>
      <p:sp>
        <p:nvSpPr>
          <p:cNvPr id="8" name="Platshållare för bild" title="Beskrivning för bild 1"/>
          <p:cNvSpPr>
            <a:spLocks noGrp="1"/>
          </p:cNvSpPr>
          <p:nvPr>
            <p:ph type="pic" sz="quarter" idx="10"/>
          </p:nvPr>
        </p:nvSpPr>
        <p:spPr>
          <a:xfrm>
            <a:off x="0" y="0"/>
            <a:ext cx="6096000" cy="6858000"/>
          </a:xfrm>
        </p:spPr>
        <p:txBody>
          <a:bodyPr/>
          <a:lstStyle/>
          <a:p>
            <a:r>
              <a:rPr lang="sv-SE"/>
              <a:t>Klicka på ikonen för att lägga till en bild</a:t>
            </a:r>
          </a:p>
        </p:txBody>
      </p:sp>
      <p:sp>
        <p:nvSpPr>
          <p:cNvPr id="32" name="Platshållare för bild" title="Beskrivning för bild 2"/>
          <p:cNvSpPr>
            <a:spLocks noGrp="1"/>
          </p:cNvSpPr>
          <p:nvPr>
            <p:ph type="pic" sz="quarter" idx="14"/>
          </p:nvPr>
        </p:nvSpPr>
        <p:spPr>
          <a:xfrm>
            <a:off x="6096000" y="0"/>
            <a:ext cx="6096000" cy="6858000"/>
          </a:xfrm>
        </p:spPr>
        <p:txBody>
          <a:bodyPr/>
          <a:lstStyle/>
          <a:p>
            <a:r>
              <a:rPr lang="sv-SE"/>
              <a:t>Klicka på ikonen för att lägga till en bild</a:t>
            </a:r>
          </a:p>
        </p:txBody>
      </p:sp>
    </p:spTree>
    <p:extLst>
      <p:ext uri="{BB962C8B-B14F-4D97-AF65-F5344CB8AC3E}">
        <p14:creationId xmlns:p14="http://schemas.microsoft.com/office/powerpoint/2010/main" val="340021484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ollage">
    <p:spTree>
      <p:nvGrpSpPr>
        <p:cNvPr id="1" name=""/>
        <p:cNvGrpSpPr/>
        <p:nvPr/>
      </p:nvGrpSpPr>
      <p:grpSpPr>
        <a:xfrm>
          <a:off x="0" y="0"/>
          <a:ext cx="0" cy="0"/>
          <a:chOff x="0" y="0"/>
          <a:chExt cx="0" cy="0"/>
        </a:xfrm>
      </p:grpSpPr>
      <p:sp>
        <p:nvSpPr>
          <p:cNvPr id="8" name="Platshållare för bild" title="Beskrivning för bild 1"/>
          <p:cNvSpPr>
            <a:spLocks noGrp="1"/>
          </p:cNvSpPr>
          <p:nvPr>
            <p:ph type="pic" sz="quarter" idx="10"/>
          </p:nvPr>
        </p:nvSpPr>
        <p:spPr>
          <a:xfrm>
            <a:off x="0" y="0"/>
            <a:ext cx="4064400" cy="3429000"/>
          </a:xfrm>
        </p:spPr>
        <p:txBody>
          <a:bodyPr/>
          <a:lstStyle/>
          <a:p>
            <a:r>
              <a:rPr lang="sv-SE"/>
              <a:t>Klicka på ikonen för att lägga till en bild</a:t>
            </a:r>
          </a:p>
        </p:txBody>
      </p:sp>
      <p:sp>
        <p:nvSpPr>
          <p:cNvPr id="28" name="Platshållare för bild" title="Beskrivning för bild 2"/>
          <p:cNvSpPr>
            <a:spLocks noGrp="1"/>
          </p:cNvSpPr>
          <p:nvPr>
            <p:ph type="pic" sz="quarter" idx="12"/>
          </p:nvPr>
        </p:nvSpPr>
        <p:spPr>
          <a:xfrm>
            <a:off x="4072270" y="0"/>
            <a:ext cx="4040372" cy="3429000"/>
          </a:xfrm>
        </p:spPr>
        <p:txBody>
          <a:bodyPr/>
          <a:lstStyle/>
          <a:p>
            <a:r>
              <a:rPr lang="sv-SE"/>
              <a:t>Klicka på ikonen för att lägga till en bild</a:t>
            </a:r>
          </a:p>
        </p:txBody>
      </p:sp>
      <p:sp>
        <p:nvSpPr>
          <p:cNvPr id="32" name="Platshållare för bild" title="Beskrivning för bild 3"/>
          <p:cNvSpPr>
            <a:spLocks noGrp="1"/>
          </p:cNvSpPr>
          <p:nvPr>
            <p:ph type="pic" sz="quarter" idx="14"/>
          </p:nvPr>
        </p:nvSpPr>
        <p:spPr>
          <a:xfrm>
            <a:off x="8127600" y="0"/>
            <a:ext cx="4064400" cy="3429000"/>
          </a:xfrm>
        </p:spPr>
        <p:txBody>
          <a:bodyPr/>
          <a:lstStyle/>
          <a:p>
            <a:r>
              <a:rPr lang="sv-SE"/>
              <a:t>Klicka på ikonen för att lägga till en bild</a:t>
            </a:r>
          </a:p>
        </p:txBody>
      </p:sp>
      <p:sp>
        <p:nvSpPr>
          <p:cNvPr id="27" name="Platshållare för bild" title="Beskrivning för bild 4"/>
          <p:cNvSpPr>
            <a:spLocks noGrp="1"/>
          </p:cNvSpPr>
          <p:nvPr>
            <p:ph type="pic" sz="quarter" idx="11"/>
          </p:nvPr>
        </p:nvSpPr>
        <p:spPr>
          <a:xfrm>
            <a:off x="0" y="3429000"/>
            <a:ext cx="4064400" cy="3429000"/>
          </a:xfrm>
        </p:spPr>
        <p:txBody>
          <a:bodyPr/>
          <a:lstStyle/>
          <a:p>
            <a:r>
              <a:rPr lang="sv-SE"/>
              <a:t>Klicka på ikonen för att lägga till en bild</a:t>
            </a:r>
          </a:p>
        </p:txBody>
      </p:sp>
      <p:sp>
        <p:nvSpPr>
          <p:cNvPr id="11" name="Platshållare för text"/>
          <p:cNvSpPr>
            <a:spLocks noGrp="1"/>
          </p:cNvSpPr>
          <p:nvPr>
            <p:ph type="body" sz="quarter" idx="15"/>
          </p:nvPr>
        </p:nvSpPr>
        <p:spPr>
          <a:xfrm>
            <a:off x="4076400" y="3429000"/>
            <a:ext cx="4039200" cy="3429000"/>
          </a:xfrm>
          <a:solidFill>
            <a:schemeClr val="accent2">
              <a:lumMod val="75000"/>
            </a:schemeClr>
          </a:solidFill>
        </p:spPr>
        <p:txBody>
          <a:bodyPr lIns="180000" tIns="180000" rIns="180000" bIns="180000" anchor="ctr">
            <a:normAutofit/>
          </a:bodyPr>
          <a:lstStyle>
            <a:lvl1pPr marL="0" indent="0" algn="ctr">
              <a:buNone/>
              <a:defRPr sz="2800" b="1">
                <a:solidFill>
                  <a:schemeClr val="bg1"/>
                </a:solidFill>
              </a:defRPr>
            </a:lvl1pPr>
            <a:lvl2pPr marL="457200" indent="0">
              <a:buNone/>
              <a:defRPr sz="2800" b="1">
                <a:solidFill>
                  <a:schemeClr val="bg1"/>
                </a:solidFill>
              </a:defRPr>
            </a:lvl2pPr>
            <a:lvl3pPr marL="914400" indent="0">
              <a:buNone/>
              <a:defRPr sz="2800" b="1">
                <a:solidFill>
                  <a:schemeClr val="bg1"/>
                </a:solidFill>
              </a:defRPr>
            </a:lvl3pPr>
            <a:lvl4pPr marL="1371600" indent="0">
              <a:buNone/>
              <a:defRPr sz="2800" b="1">
                <a:solidFill>
                  <a:schemeClr val="bg1"/>
                </a:solidFill>
              </a:defRPr>
            </a:lvl4pPr>
            <a:lvl5pPr marL="1828800" indent="0">
              <a:buNone/>
              <a:defRPr sz="2800" b="1">
                <a:solidFill>
                  <a:schemeClr val="bg1"/>
                </a:solidFill>
              </a:defRPr>
            </a:lvl5pPr>
          </a:lstStyle>
          <a:p>
            <a:pPr lvl="0"/>
            <a:r>
              <a:rPr lang="sv-SE"/>
              <a:t>Redigera format för bakgrundstext</a:t>
            </a:r>
          </a:p>
        </p:txBody>
      </p:sp>
      <p:sp>
        <p:nvSpPr>
          <p:cNvPr id="31" name="Platshållare för bild" title="Beskrivning för bild 5"/>
          <p:cNvSpPr>
            <a:spLocks noGrp="1"/>
          </p:cNvSpPr>
          <p:nvPr>
            <p:ph type="pic" sz="quarter" idx="13"/>
          </p:nvPr>
        </p:nvSpPr>
        <p:spPr>
          <a:xfrm>
            <a:off x="8127600" y="3429000"/>
            <a:ext cx="4064400" cy="3429000"/>
          </a:xfrm>
        </p:spPr>
        <p:txBody>
          <a:bodyPr/>
          <a:lstStyle/>
          <a:p>
            <a:r>
              <a:rPr lang="sv-SE"/>
              <a:t>Klicka på ikonen för att lägga till en bild</a:t>
            </a:r>
          </a:p>
        </p:txBody>
      </p:sp>
    </p:spTree>
    <p:extLst>
      <p:ext uri="{BB962C8B-B14F-4D97-AF65-F5344CB8AC3E}">
        <p14:creationId xmlns:p14="http://schemas.microsoft.com/office/powerpoint/2010/main" val="34973737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utbild">
    <p:bg>
      <p:bgPr>
        <a:solidFill>
          <a:schemeClr val="accent2">
            <a:lumMod val="75000"/>
          </a:schemeClr>
        </a:solidFill>
        <a:effectLst/>
      </p:bgPr>
    </p:bg>
    <p:spTree>
      <p:nvGrpSpPr>
        <p:cNvPr id="1" name=""/>
        <p:cNvGrpSpPr/>
        <p:nvPr/>
      </p:nvGrpSpPr>
      <p:grpSpPr>
        <a:xfrm>
          <a:off x="0" y="0"/>
          <a:ext cx="0" cy="0"/>
          <a:chOff x="0" y="0"/>
          <a:chExt cx="0" cy="0"/>
        </a:xfrm>
      </p:grpSpPr>
      <p:sp>
        <p:nvSpPr>
          <p:cNvPr id="17" name="Rubrik" title="Textblock med avslutande text"/>
          <p:cNvSpPr>
            <a:spLocks noGrp="1"/>
          </p:cNvSpPr>
          <p:nvPr>
            <p:ph type="ctrTitle" hasCustomPrompt="1"/>
          </p:nvPr>
        </p:nvSpPr>
        <p:spPr>
          <a:xfrm>
            <a:off x="695325" y="2032426"/>
            <a:ext cx="10801349" cy="2306637"/>
          </a:xfrm>
          <a:ln w="50800">
            <a:noFill/>
          </a:ln>
        </p:spPr>
        <p:txBody>
          <a:bodyPr lIns="0" tIns="0" rIns="0" bIns="0" anchor="ctr"/>
          <a:lstStyle>
            <a:lvl1pPr algn="ctr">
              <a:defRPr sz="6000" b="1" spc="-150">
                <a:solidFill>
                  <a:schemeClr val="bg1"/>
                </a:solidFill>
              </a:defRPr>
            </a:lvl1pPr>
          </a:lstStyle>
          <a:p>
            <a:r>
              <a:rPr lang="sv-SE"/>
              <a:t>Avslutande text</a:t>
            </a:r>
          </a:p>
        </p:txBody>
      </p:sp>
      <p:pic>
        <p:nvPicPr>
          <p:cNvPr id="18" name="Bildobjekt 17"/>
          <p:cNvPicPr>
            <a:picLocks noChangeAspect="1"/>
          </p:cNvPicPr>
          <p:nvPr userDrawn="1"/>
        </p:nvPicPr>
        <p:blipFill rotWithShape="1">
          <a:blip r:embed="rId2">
            <a:extLst>
              <a:ext uri="{28A0092B-C50C-407E-A947-70E740481C1C}">
                <a14:useLocalDpi xmlns:a14="http://schemas.microsoft.com/office/drawing/2010/main" val="0"/>
              </a:ext>
            </a:extLst>
          </a:blip>
          <a:srcRect r="55185" b="40563"/>
          <a:stretch/>
        </p:blipFill>
        <p:spPr>
          <a:xfrm>
            <a:off x="8730375" y="293218"/>
            <a:ext cx="3497067" cy="6564782"/>
          </a:xfrm>
          <a:prstGeom prst="rect">
            <a:avLst/>
          </a:prstGeom>
        </p:spPr>
      </p:pic>
    </p:spTree>
    <p:extLst>
      <p:ext uri="{BB962C8B-B14F-4D97-AF65-F5344CB8AC3E}">
        <p14:creationId xmlns:p14="http://schemas.microsoft.com/office/powerpoint/2010/main" val="2990531579"/>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bakgrundsbild">
    <p:bg>
      <p:bgPr>
        <a:solidFill>
          <a:schemeClr val="accent2">
            <a:lumMod val="75000"/>
          </a:schemeClr>
        </a:solidFill>
        <a:effectLst/>
      </p:bgPr>
    </p:bg>
    <p:spTree>
      <p:nvGrpSpPr>
        <p:cNvPr id="1" name=""/>
        <p:cNvGrpSpPr/>
        <p:nvPr/>
      </p:nvGrpSpPr>
      <p:grpSpPr>
        <a:xfrm>
          <a:off x="0" y="0"/>
          <a:ext cx="0" cy="0"/>
          <a:chOff x="0" y="0"/>
          <a:chExt cx="0" cy="0"/>
        </a:xfrm>
      </p:grpSpPr>
      <p:sp>
        <p:nvSpPr>
          <p:cNvPr id="2" name="Rubrik"/>
          <p:cNvSpPr>
            <a:spLocks noGrp="1"/>
          </p:cNvSpPr>
          <p:nvPr>
            <p:ph type="ctrTitle"/>
          </p:nvPr>
        </p:nvSpPr>
        <p:spPr>
          <a:xfrm>
            <a:off x="1524000" y="995363"/>
            <a:ext cx="9144000" cy="2306637"/>
          </a:xfrm>
          <a:ln w="50800">
            <a:noFill/>
          </a:ln>
        </p:spPr>
        <p:txBody>
          <a:bodyPr lIns="0" tIns="0" rIns="0" bIns="0" anchor="b">
            <a:noAutofit/>
          </a:bodyPr>
          <a:lstStyle>
            <a:lvl1pPr algn="ctr">
              <a:defRPr sz="6000" b="1" spc="-150">
                <a:solidFill>
                  <a:schemeClr val="bg1"/>
                </a:solidFill>
              </a:defRPr>
            </a:lvl1pPr>
          </a:lstStyle>
          <a:p>
            <a:r>
              <a:rPr lang="sv-SE"/>
              <a:t>Klicka här för att ändra format</a:t>
            </a:r>
          </a:p>
        </p:txBody>
      </p:sp>
      <p:sp>
        <p:nvSpPr>
          <p:cNvPr id="3" name="Underrubrik"/>
          <p:cNvSpPr>
            <a:spLocks noGrp="1"/>
          </p:cNvSpPr>
          <p:nvPr>
            <p:ph type="subTitle" idx="1"/>
          </p:nvPr>
        </p:nvSpPr>
        <p:spPr>
          <a:xfrm>
            <a:off x="1524000" y="3556000"/>
            <a:ext cx="9144000" cy="1622919"/>
          </a:xfrm>
          <a:prstGeom prst="rect">
            <a:avLst/>
          </a:prstGeom>
          <a:ln w="50800" cap="rnd" cmpd="sng">
            <a:noFill/>
          </a:ln>
        </p:spPr>
        <p:txBody>
          <a:bodyPr lIns="0" tIns="0" rIns="0" bIns="0">
            <a:noAutofit/>
          </a:bodyPr>
          <a:lstStyle>
            <a:lvl1pPr marL="0" indent="0" algn="ctr">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5" name="Platshållare för bild" title="Bakgrundsbild"/>
          <p:cNvSpPr>
            <a:spLocks noGrp="1"/>
          </p:cNvSpPr>
          <p:nvPr>
            <p:ph type="pic" sz="quarter" idx="10"/>
          </p:nvPr>
        </p:nvSpPr>
        <p:spPr>
          <a:xfrm>
            <a:off x="0" y="0"/>
            <a:ext cx="12192000" cy="6858000"/>
          </a:xfrm>
        </p:spPr>
        <p:txBody>
          <a:bodyPr/>
          <a:lstStyle/>
          <a:p>
            <a:r>
              <a:rPr lang="sv-SE"/>
              <a:t>Klicka på ikonen för att lägga till en bild</a:t>
            </a:r>
          </a:p>
        </p:txBody>
      </p:sp>
    </p:spTree>
    <p:extLst>
      <p:ext uri="{BB962C8B-B14F-4D97-AF65-F5344CB8AC3E}">
        <p14:creationId xmlns:p14="http://schemas.microsoft.com/office/powerpoint/2010/main" val="3736788057"/>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vsnittsrubrik">
    <p:bg>
      <p:bgPr>
        <a:solidFill>
          <a:schemeClr val="accent2">
            <a:lumMod val="20000"/>
            <a:lumOff val="80000"/>
            <a:alpha val="70000"/>
          </a:schemeClr>
        </a:solidFill>
        <a:effectLst/>
      </p:bgPr>
    </p:bg>
    <p:spTree>
      <p:nvGrpSpPr>
        <p:cNvPr id="1" name=""/>
        <p:cNvGrpSpPr/>
        <p:nvPr/>
      </p:nvGrpSpPr>
      <p:grpSpPr>
        <a:xfrm>
          <a:off x="0" y="0"/>
          <a:ext cx="0" cy="0"/>
          <a:chOff x="0" y="0"/>
          <a:chExt cx="0" cy="0"/>
        </a:xfrm>
      </p:grpSpPr>
      <p:sp>
        <p:nvSpPr>
          <p:cNvPr id="2" name="Rubrik"/>
          <p:cNvSpPr>
            <a:spLocks noGrp="1"/>
          </p:cNvSpPr>
          <p:nvPr>
            <p:ph type="title"/>
          </p:nvPr>
        </p:nvSpPr>
        <p:spPr>
          <a:xfrm>
            <a:off x="695324" y="728664"/>
            <a:ext cx="6480000" cy="755650"/>
          </a:xfrm>
        </p:spPr>
        <p:txBody>
          <a:bodyPr lIns="0" tIns="0" rIns="0" bIns="0" anchor="t">
            <a:noAutofit/>
          </a:bodyPr>
          <a:lstStyle>
            <a:lvl1pPr>
              <a:defRPr sz="3200"/>
            </a:lvl1pPr>
          </a:lstStyle>
          <a:p>
            <a:r>
              <a:rPr lang="sv-SE"/>
              <a:t>Klicka här för att ändra format</a:t>
            </a:r>
          </a:p>
        </p:txBody>
      </p:sp>
      <p:sp>
        <p:nvSpPr>
          <p:cNvPr id="3" name="Platshållare för underrubrik"/>
          <p:cNvSpPr>
            <a:spLocks noGrp="1"/>
          </p:cNvSpPr>
          <p:nvPr>
            <p:ph type="body" idx="1" hasCustomPrompt="1"/>
          </p:nvPr>
        </p:nvSpPr>
        <p:spPr>
          <a:xfrm>
            <a:off x="695324" y="2076337"/>
            <a:ext cx="6480000" cy="424989"/>
          </a:xfrm>
          <a:prstGeom prst="rect">
            <a:avLst/>
          </a:prstGeom>
        </p:spPr>
        <p:txBody>
          <a:bodyPr lIns="0" tIns="0" rIns="0" bIns="0">
            <a:noAutofit/>
          </a:bodyPr>
          <a:lstStyle>
            <a:lvl1pPr marL="0" indent="0">
              <a:buNone/>
              <a:defRPr sz="24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Innehåll</a:t>
            </a:r>
          </a:p>
        </p:txBody>
      </p:sp>
      <p:sp>
        <p:nvSpPr>
          <p:cNvPr id="30" name="Platshållare för text"/>
          <p:cNvSpPr>
            <a:spLocks noGrp="1"/>
          </p:cNvSpPr>
          <p:nvPr>
            <p:ph type="body" sz="quarter" idx="15" hasCustomPrompt="1"/>
          </p:nvPr>
        </p:nvSpPr>
        <p:spPr>
          <a:xfrm>
            <a:off x="695324" y="2578058"/>
            <a:ext cx="6480000" cy="3730667"/>
          </a:xfrm>
        </p:spPr>
        <p:txBody>
          <a:bodyPr lIns="0" tIns="0" rIns="0" bIns="0">
            <a:noAutofit/>
          </a:bodyPr>
          <a:lstStyle>
            <a:lvl1pPr marL="342900" indent="-342900">
              <a:buClr>
                <a:schemeClr val="accent2">
                  <a:lumMod val="75000"/>
                </a:schemeClr>
              </a:buClr>
              <a:buSzPct val="130000"/>
              <a:buFont typeface="Arial Black" panose="020B0A04020102020204" pitchFamily="34" charset="0"/>
              <a:buChar char="›"/>
              <a:defRPr sz="2000" baseline="0"/>
            </a:lvl1pPr>
          </a:lstStyle>
          <a:p>
            <a:pPr lvl="0"/>
            <a:r>
              <a:rPr lang="sv-SE"/>
              <a:t>Innehåll</a:t>
            </a:r>
          </a:p>
          <a:p>
            <a:pPr lvl="0"/>
            <a:r>
              <a:rPr lang="sv-SE"/>
              <a:t>För</a:t>
            </a:r>
          </a:p>
          <a:p>
            <a:pPr lvl="0"/>
            <a:r>
              <a:rPr lang="sv-SE"/>
              <a:t>avsnittet</a:t>
            </a:r>
          </a:p>
        </p:txBody>
      </p:sp>
      <p:sp>
        <p:nvSpPr>
          <p:cNvPr id="23" name="Platshållare för bild" title="Fotobeskrivning"/>
          <p:cNvSpPr>
            <a:spLocks noGrp="1"/>
          </p:cNvSpPr>
          <p:nvPr>
            <p:ph type="pic" sz="quarter" idx="13"/>
          </p:nvPr>
        </p:nvSpPr>
        <p:spPr>
          <a:xfrm>
            <a:off x="7535862" y="0"/>
            <a:ext cx="4656137" cy="6858000"/>
          </a:xfrm>
        </p:spPr>
        <p:txBody>
          <a:bodyPr lIns="0" tIns="0" rIns="0" bIns="0"/>
          <a:lstStyle/>
          <a:p>
            <a:r>
              <a:rPr lang="sv-SE"/>
              <a:t>Klicka på ikonen för att lägga till en bild</a:t>
            </a:r>
          </a:p>
        </p:txBody>
      </p:sp>
      <p:sp>
        <p:nvSpPr>
          <p:cNvPr id="21" name="Sidnummer"/>
          <p:cNvSpPr txBox="1"/>
          <p:nvPr userDrawn="1"/>
        </p:nvSpPr>
        <p:spPr>
          <a:xfrm>
            <a:off x="11496675" y="6434688"/>
            <a:ext cx="695325" cy="250695"/>
          </a:xfrm>
          <a:prstGeom prst="rect">
            <a:avLst/>
          </a:prstGeom>
          <a:noFill/>
        </p:spPr>
        <p:txBody>
          <a:bodyPr wrap="square" lIns="0" tIns="0" rIns="0" bIns="0" rtlCol="0" anchor="ctr" anchorCtr="0">
            <a:noAutofit/>
          </a:bodyPr>
          <a:lstStyle/>
          <a:p>
            <a:pPr algn="ctr"/>
            <a:fld id="{AD9149A3-2741-43AA-8DF0-D3D0AF0ABFD1}" type="slidenum">
              <a:rPr lang="sv-SE" sz="1050" b="1" smtClean="0">
                <a:solidFill>
                  <a:schemeClr val="tx1">
                    <a:alpha val="60000"/>
                  </a:schemeClr>
                </a:solidFill>
              </a:rPr>
              <a:pPr algn="ctr"/>
              <a:t>‹#›</a:t>
            </a:fld>
            <a:endParaRPr lang="sv-SE" sz="1050" b="1">
              <a:solidFill>
                <a:schemeClr val="tx1">
                  <a:alpha val="60000"/>
                </a:schemeClr>
              </a:solidFill>
            </a:endParaRPr>
          </a:p>
        </p:txBody>
      </p:sp>
    </p:spTree>
    <p:extLst>
      <p:ext uri="{BB962C8B-B14F-4D97-AF65-F5344CB8AC3E}">
        <p14:creationId xmlns:p14="http://schemas.microsoft.com/office/powerpoint/2010/main" val="1138843828"/>
      </p:ext>
    </p:extLst>
  </p:cSld>
  <p:clrMapOvr>
    <a:masterClrMapping/>
  </p:clrMapOvr>
  <p:hf hdr="0"/>
  <p:extLst>
    <p:ext uri="{DCECCB84-F9BA-43D5-87BE-67443E8EF086}">
      <p15:sldGuideLst xmlns:p15="http://schemas.microsoft.com/office/powerpoint/2012/main">
        <p15:guide id="5" pos="4747" userDrawn="1">
          <p15:clr>
            <a:srgbClr val="FBAE40"/>
          </p15:clr>
        </p15:guide>
        <p15:guide id="6" orient="horz" pos="93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till höger">
    <p:spTree>
      <p:nvGrpSpPr>
        <p:cNvPr id="1" name=""/>
        <p:cNvGrpSpPr/>
        <p:nvPr/>
      </p:nvGrpSpPr>
      <p:grpSpPr>
        <a:xfrm>
          <a:off x="0" y="0"/>
          <a:ext cx="0" cy="0"/>
          <a:chOff x="0" y="0"/>
          <a:chExt cx="0" cy="0"/>
        </a:xfrm>
      </p:grpSpPr>
      <p:sp>
        <p:nvSpPr>
          <p:cNvPr id="8" name="Rubrik"/>
          <p:cNvSpPr>
            <a:spLocks noGrp="1"/>
          </p:cNvSpPr>
          <p:nvPr>
            <p:ph type="title"/>
          </p:nvPr>
        </p:nvSpPr>
        <p:spPr>
          <a:xfrm>
            <a:off x="695325" y="728663"/>
            <a:ext cx="6480000" cy="755650"/>
          </a:xfrm>
        </p:spPr>
        <p:txBody>
          <a:bodyPr lIns="0" tIns="0" rIns="0" bIns="0" anchor="t">
            <a:normAutofit/>
          </a:bodyPr>
          <a:lstStyle>
            <a:lvl1pPr>
              <a:defRPr sz="3200"/>
            </a:lvl1pPr>
          </a:lstStyle>
          <a:p>
            <a:r>
              <a:rPr lang="sv-SE"/>
              <a:t>Klicka här för att ändra format</a:t>
            </a:r>
          </a:p>
        </p:txBody>
      </p:sp>
      <p:sp>
        <p:nvSpPr>
          <p:cNvPr id="3" name="Platshållare för innehåll"/>
          <p:cNvSpPr>
            <a:spLocks noGrp="1"/>
          </p:cNvSpPr>
          <p:nvPr>
            <p:ph sz="half" idx="1"/>
          </p:nvPr>
        </p:nvSpPr>
        <p:spPr>
          <a:xfrm>
            <a:off x="695325" y="1484312"/>
            <a:ext cx="6480000" cy="4824413"/>
          </a:xfrm>
          <a:prstGeom prst="rect">
            <a:avLst/>
          </a:prstGeom>
        </p:spPr>
        <p:txBody>
          <a:bodyPr lIns="0" tIns="0" rIns="0" bIns="0"/>
          <a:lstStyle>
            <a:lvl1pPr>
              <a:buClr>
                <a:schemeClr val="accent2">
                  <a:lumMod val="75000"/>
                </a:schemeClr>
              </a:buClr>
              <a:buSzPct val="130000"/>
              <a:defRPr sz="2400"/>
            </a:lvl1pPr>
            <a:lvl2pPr>
              <a:buClr>
                <a:schemeClr val="accent2">
                  <a:lumMod val="75000"/>
                </a:schemeClr>
              </a:buClr>
              <a:buSzPct val="130000"/>
              <a:defRPr/>
            </a:lvl2pPr>
            <a:lvl3pPr>
              <a:buClr>
                <a:schemeClr val="accent2">
                  <a:lumMod val="75000"/>
                </a:schemeClr>
              </a:buClr>
              <a:buSzPct val="130000"/>
              <a:defRPr/>
            </a:lvl3pPr>
            <a:lvl4pPr>
              <a:buClr>
                <a:schemeClr val="accent2">
                  <a:lumMod val="75000"/>
                </a:schemeClr>
              </a:buClr>
              <a:buSzPct val="130000"/>
              <a:defRPr/>
            </a:lvl4pPr>
            <a:lvl5pPr>
              <a:buClr>
                <a:schemeClr val="accent2">
                  <a:lumMod val="75000"/>
                </a:schemeClr>
              </a:buClr>
              <a:buSzPct val="130000"/>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bild" title="Fotobeskrivning"/>
          <p:cNvSpPr>
            <a:spLocks noGrp="1"/>
          </p:cNvSpPr>
          <p:nvPr>
            <p:ph type="pic" sz="quarter" idx="12"/>
          </p:nvPr>
        </p:nvSpPr>
        <p:spPr>
          <a:xfrm>
            <a:off x="7535862" y="1"/>
            <a:ext cx="4656137" cy="6858000"/>
          </a:xfrm>
        </p:spPr>
        <p:txBody>
          <a:bodyPr tIns="0" rIns="0" bIns="0"/>
          <a:lstStyle/>
          <a:p>
            <a:r>
              <a:rPr lang="sv-SE"/>
              <a:t>Klicka på ikonen för att lägga till en bild</a:t>
            </a:r>
          </a:p>
        </p:txBody>
      </p:sp>
      <p:sp>
        <p:nvSpPr>
          <p:cNvPr id="22" name="Pil"/>
          <p:cNvSpPr>
            <a:spLocks noChangeAspect="1"/>
          </p:cNvSpPr>
          <p:nvPr userDrawn="1"/>
        </p:nvSpPr>
        <p:spPr bwMode="auto">
          <a:xfrm>
            <a:off x="326192" y="306038"/>
            <a:ext cx="104033" cy="180000"/>
          </a:xfrm>
          <a:custGeom>
            <a:avLst/>
            <a:gdLst>
              <a:gd name="T0" fmla="*/ 2328 w 2328"/>
              <a:gd name="T1" fmla="*/ 1996 h 3992"/>
              <a:gd name="T2" fmla="*/ 2288 w 2328"/>
              <a:gd name="T3" fmla="*/ 2088 h 3992"/>
              <a:gd name="T4" fmla="*/ 424 w 2328"/>
              <a:gd name="T5" fmla="*/ 3952 h 3992"/>
              <a:gd name="T6" fmla="*/ 332 w 2328"/>
              <a:gd name="T7" fmla="*/ 3992 h 3992"/>
              <a:gd name="T8" fmla="*/ 240 w 2328"/>
              <a:gd name="T9" fmla="*/ 3952 h 3992"/>
              <a:gd name="T10" fmla="*/ 40 w 2328"/>
              <a:gd name="T11" fmla="*/ 3752 h 3992"/>
              <a:gd name="T12" fmla="*/ 0 w 2328"/>
              <a:gd name="T13" fmla="*/ 3660 h 3992"/>
              <a:gd name="T14" fmla="*/ 40 w 2328"/>
              <a:gd name="T15" fmla="*/ 3568 h 3992"/>
              <a:gd name="T16" fmla="*/ 1612 w 2328"/>
              <a:gd name="T17" fmla="*/ 1996 h 3992"/>
              <a:gd name="T18" fmla="*/ 40 w 2328"/>
              <a:gd name="T19" fmla="*/ 424 h 3992"/>
              <a:gd name="T20" fmla="*/ 0 w 2328"/>
              <a:gd name="T21" fmla="*/ 332 h 3992"/>
              <a:gd name="T22" fmla="*/ 40 w 2328"/>
              <a:gd name="T23" fmla="*/ 240 h 3992"/>
              <a:gd name="T24" fmla="*/ 240 w 2328"/>
              <a:gd name="T25" fmla="*/ 40 h 3992"/>
              <a:gd name="T26" fmla="*/ 332 w 2328"/>
              <a:gd name="T27" fmla="*/ 0 h 3992"/>
              <a:gd name="T28" fmla="*/ 424 w 2328"/>
              <a:gd name="T29" fmla="*/ 40 h 3992"/>
              <a:gd name="T30" fmla="*/ 2288 w 2328"/>
              <a:gd name="T31" fmla="*/ 1904 h 3992"/>
              <a:gd name="T32" fmla="*/ 2328 w 2328"/>
              <a:gd name="T33" fmla="*/ 1996 h 3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28" h="3992">
                <a:moveTo>
                  <a:pt x="2328" y="1996"/>
                </a:moveTo>
                <a:cubicBezTo>
                  <a:pt x="2328" y="2031"/>
                  <a:pt x="2315" y="2061"/>
                  <a:pt x="2288" y="2088"/>
                </a:cubicBezTo>
                <a:cubicBezTo>
                  <a:pt x="424" y="3952"/>
                  <a:pt x="424" y="3952"/>
                  <a:pt x="424" y="3952"/>
                </a:cubicBezTo>
                <a:cubicBezTo>
                  <a:pt x="397" y="3979"/>
                  <a:pt x="367" y="3992"/>
                  <a:pt x="332" y="3992"/>
                </a:cubicBezTo>
                <a:cubicBezTo>
                  <a:pt x="297" y="3992"/>
                  <a:pt x="267" y="3979"/>
                  <a:pt x="240" y="3952"/>
                </a:cubicBezTo>
                <a:cubicBezTo>
                  <a:pt x="40" y="3752"/>
                  <a:pt x="40" y="3752"/>
                  <a:pt x="40" y="3752"/>
                </a:cubicBezTo>
                <a:cubicBezTo>
                  <a:pt x="13" y="3725"/>
                  <a:pt x="0" y="3695"/>
                  <a:pt x="0" y="3660"/>
                </a:cubicBezTo>
                <a:cubicBezTo>
                  <a:pt x="0" y="3625"/>
                  <a:pt x="13" y="3595"/>
                  <a:pt x="40" y="3568"/>
                </a:cubicBezTo>
                <a:cubicBezTo>
                  <a:pt x="1612" y="1996"/>
                  <a:pt x="1612" y="1996"/>
                  <a:pt x="1612" y="1996"/>
                </a:cubicBezTo>
                <a:cubicBezTo>
                  <a:pt x="40" y="424"/>
                  <a:pt x="40" y="424"/>
                  <a:pt x="40" y="424"/>
                </a:cubicBezTo>
                <a:cubicBezTo>
                  <a:pt x="13" y="397"/>
                  <a:pt x="0" y="367"/>
                  <a:pt x="0" y="332"/>
                </a:cubicBezTo>
                <a:cubicBezTo>
                  <a:pt x="0" y="297"/>
                  <a:pt x="13" y="267"/>
                  <a:pt x="40" y="240"/>
                </a:cubicBezTo>
                <a:cubicBezTo>
                  <a:pt x="240" y="40"/>
                  <a:pt x="240" y="40"/>
                  <a:pt x="240" y="40"/>
                </a:cubicBezTo>
                <a:cubicBezTo>
                  <a:pt x="267" y="13"/>
                  <a:pt x="297" y="0"/>
                  <a:pt x="332" y="0"/>
                </a:cubicBezTo>
                <a:cubicBezTo>
                  <a:pt x="367" y="0"/>
                  <a:pt x="397" y="13"/>
                  <a:pt x="424" y="40"/>
                </a:cubicBezTo>
                <a:cubicBezTo>
                  <a:pt x="2288" y="1904"/>
                  <a:pt x="2288" y="1904"/>
                  <a:pt x="2288" y="1904"/>
                </a:cubicBezTo>
                <a:cubicBezTo>
                  <a:pt x="2315" y="1931"/>
                  <a:pt x="2328" y="1961"/>
                  <a:pt x="2328" y="1996"/>
                </a:cubicBezTo>
                <a:close/>
              </a:path>
            </a:pathLst>
          </a:custGeom>
          <a:solidFill>
            <a:schemeClr val="accent2">
              <a:lumMod val="75000"/>
            </a:schemeClr>
          </a:solidFill>
          <a:ln>
            <a:noFill/>
          </a:ln>
        </p:spPr>
        <p:txBody>
          <a:bodyPr rot="0" vert="horz" wrap="square" lIns="91440" tIns="45720" rIns="91440" bIns="45720" anchor="t" anchorCtr="0" upright="1">
            <a:noAutofit/>
          </a:bodyPr>
          <a:lstStyle/>
          <a:p>
            <a:endParaRPr lang="sv-SE"/>
          </a:p>
        </p:txBody>
      </p:sp>
      <p:sp>
        <p:nvSpPr>
          <p:cNvPr id="39" name="Platshållare för sidfot"/>
          <p:cNvSpPr>
            <a:spLocks noGrp="1"/>
          </p:cNvSpPr>
          <p:nvPr>
            <p:ph type="ftr" sz="quarter" idx="11"/>
          </p:nvPr>
        </p:nvSpPr>
        <p:spPr>
          <a:xfrm>
            <a:off x="695325" y="278514"/>
            <a:ext cx="6497955" cy="253114"/>
          </a:xfrm>
          <a:prstGeom prst="rect">
            <a:avLst/>
          </a:prstGeom>
        </p:spPr>
        <p:txBody>
          <a:bodyPr wrap="none" lIns="0" anchor="t"/>
          <a:lstStyle>
            <a:lvl1pPr algn="l">
              <a:defRPr sz="1050" b="1"/>
            </a:lvl1pPr>
          </a:lstStyle>
          <a:p>
            <a:r>
              <a:rPr lang="sv-SE">
                <a:solidFill>
                  <a:schemeClr val="tx1">
                    <a:alpha val="50000"/>
                  </a:schemeClr>
                </a:solidFill>
              </a:rPr>
              <a:t>TITEL PÅ PRESENTATION </a:t>
            </a:r>
            <a:r>
              <a:rPr lang="sv-SE">
                <a:solidFill>
                  <a:schemeClr val="tx1">
                    <a:alpha val="50000"/>
                  </a:schemeClr>
                </a:solidFill>
                <a:cs typeface="Arial" panose="020B0604020202020204" pitchFamily="34" charset="0"/>
              </a:rPr>
              <a:t>►</a:t>
            </a:r>
            <a:r>
              <a:rPr lang="sv-SE">
                <a:solidFill>
                  <a:schemeClr val="tx1">
                    <a:alpha val="50000"/>
                  </a:schemeClr>
                </a:solidFill>
              </a:rPr>
              <a:t> </a:t>
            </a:r>
            <a:r>
              <a:rPr lang="sv-SE">
                <a:solidFill>
                  <a:schemeClr val="accent2">
                    <a:lumMod val="75000"/>
                  </a:schemeClr>
                </a:solidFill>
              </a:rPr>
              <a:t>RUBIK FÖR DETTA KAPITEL</a:t>
            </a:r>
          </a:p>
        </p:txBody>
      </p:sp>
      <p:sp>
        <p:nvSpPr>
          <p:cNvPr id="2" name="Sidnummer"/>
          <p:cNvSpPr txBox="1"/>
          <p:nvPr userDrawn="1"/>
        </p:nvSpPr>
        <p:spPr>
          <a:xfrm>
            <a:off x="11496675" y="6434688"/>
            <a:ext cx="695325" cy="250695"/>
          </a:xfrm>
          <a:prstGeom prst="rect">
            <a:avLst/>
          </a:prstGeom>
          <a:noFill/>
        </p:spPr>
        <p:txBody>
          <a:bodyPr wrap="square" lIns="0" tIns="0" rIns="0" bIns="0" rtlCol="0" anchor="ctr" anchorCtr="0">
            <a:noAutofit/>
          </a:bodyPr>
          <a:lstStyle/>
          <a:p>
            <a:pPr algn="ctr"/>
            <a:fld id="{AD9149A3-2741-43AA-8DF0-D3D0AF0ABFD1}" type="slidenum">
              <a:rPr lang="sv-SE" sz="1050" b="1" smtClean="0">
                <a:solidFill>
                  <a:schemeClr val="tx1">
                    <a:alpha val="60000"/>
                  </a:schemeClr>
                </a:solidFill>
              </a:rPr>
              <a:pPr algn="ctr"/>
              <a:t>‹#›</a:t>
            </a:fld>
            <a:endParaRPr lang="sv-SE" sz="1050" b="1">
              <a:solidFill>
                <a:schemeClr val="tx1">
                  <a:alpha val="60000"/>
                </a:schemeClr>
              </a:solidFill>
            </a:endParaRPr>
          </a:p>
        </p:txBody>
      </p:sp>
    </p:spTree>
    <p:extLst>
      <p:ext uri="{BB962C8B-B14F-4D97-AF65-F5344CB8AC3E}">
        <p14:creationId xmlns:p14="http://schemas.microsoft.com/office/powerpoint/2010/main" val="2243732957"/>
      </p:ext>
    </p:extLst>
  </p:cSld>
  <p:clrMapOvr>
    <a:masterClrMapping/>
  </p:clrMapOvr>
  <p:extLst>
    <p:ext uri="{DCECCB84-F9BA-43D5-87BE-67443E8EF086}">
      <p15:sldGuideLst xmlns:p15="http://schemas.microsoft.com/office/powerpoint/2012/main">
        <p15:guide id="1" orient="horz" pos="459">
          <p15:clr>
            <a:srgbClr val="FBAE40"/>
          </p15:clr>
        </p15:guide>
        <p15:guide id="2" pos="438">
          <p15:clr>
            <a:srgbClr val="FBAE40"/>
          </p15:clr>
        </p15:guide>
        <p15:guide id="3" pos="7242">
          <p15:clr>
            <a:srgbClr val="FBAE40"/>
          </p15:clr>
        </p15:guide>
        <p15:guide id="4" orient="horz" pos="3974">
          <p15:clr>
            <a:srgbClr val="FBAE40"/>
          </p15:clr>
        </p15:guide>
        <p15:guide id="5" orient="horz" pos="935">
          <p15:clr>
            <a:srgbClr val="FBAE40"/>
          </p15:clr>
        </p15:guide>
        <p15:guide id="6" pos="4747"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p:cNvSpPr>
            <a:spLocks noGrp="1"/>
          </p:cNvSpPr>
          <p:nvPr>
            <p:ph type="title"/>
          </p:nvPr>
        </p:nvSpPr>
        <p:spPr>
          <a:xfrm>
            <a:off x="695325" y="728663"/>
            <a:ext cx="10801350" cy="755650"/>
          </a:xfrm>
        </p:spPr>
        <p:txBody>
          <a:bodyPr lIns="0" tIns="0" rIns="0" bIns="0" anchor="t">
            <a:normAutofit/>
          </a:bodyPr>
          <a:lstStyle>
            <a:lvl1pPr>
              <a:defRPr sz="3200"/>
            </a:lvl1pPr>
          </a:lstStyle>
          <a:p>
            <a:r>
              <a:rPr lang="sv-SE"/>
              <a:t>Klicka här för att ändra format</a:t>
            </a:r>
          </a:p>
        </p:txBody>
      </p:sp>
      <p:sp>
        <p:nvSpPr>
          <p:cNvPr id="3" name="Platshållare för innehåll"/>
          <p:cNvSpPr>
            <a:spLocks noGrp="1"/>
          </p:cNvSpPr>
          <p:nvPr>
            <p:ph idx="1"/>
          </p:nvPr>
        </p:nvSpPr>
        <p:spPr>
          <a:xfrm>
            <a:off x="695325" y="1484313"/>
            <a:ext cx="10801350" cy="4824411"/>
          </a:xfrm>
          <a:prstGeom prst="rect">
            <a:avLst/>
          </a:prstGeom>
        </p:spPr>
        <p:txBody>
          <a:bodyPr lIns="0" tIns="0" rIns="0" bIns="0"/>
          <a:lstStyle>
            <a:lvl1pPr>
              <a:buClr>
                <a:schemeClr val="accent2">
                  <a:lumMod val="75000"/>
                </a:schemeClr>
              </a:buClr>
              <a:buSzPct val="120000"/>
              <a:defRPr sz="2400"/>
            </a:lvl1pPr>
            <a:lvl2pPr>
              <a:buClr>
                <a:schemeClr val="accent2">
                  <a:lumMod val="75000"/>
                </a:schemeClr>
              </a:buClr>
              <a:buSzPct val="120000"/>
              <a:defRPr/>
            </a:lvl2pPr>
            <a:lvl3pPr>
              <a:buClr>
                <a:schemeClr val="accent2">
                  <a:lumMod val="75000"/>
                </a:schemeClr>
              </a:buClr>
              <a:buSzPct val="120000"/>
              <a:defRPr/>
            </a:lvl3pPr>
            <a:lvl4pPr>
              <a:buClr>
                <a:schemeClr val="accent2">
                  <a:lumMod val="75000"/>
                </a:schemeClr>
              </a:buClr>
              <a:buSzPct val="120000"/>
              <a:defRPr/>
            </a:lvl4pPr>
            <a:lvl5pPr>
              <a:buClr>
                <a:schemeClr val="accent2">
                  <a:lumMod val="75000"/>
                </a:schemeClr>
              </a:buClr>
              <a:buSzPct val="120000"/>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7" name="Pil"/>
          <p:cNvSpPr>
            <a:spLocks noChangeAspect="1"/>
          </p:cNvSpPr>
          <p:nvPr userDrawn="1"/>
        </p:nvSpPr>
        <p:spPr bwMode="auto">
          <a:xfrm>
            <a:off x="326192" y="306038"/>
            <a:ext cx="104033" cy="180000"/>
          </a:xfrm>
          <a:custGeom>
            <a:avLst/>
            <a:gdLst>
              <a:gd name="T0" fmla="*/ 2328 w 2328"/>
              <a:gd name="T1" fmla="*/ 1996 h 3992"/>
              <a:gd name="T2" fmla="*/ 2288 w 2328"/>
              <a:gd name="T3" fmla="*/ 2088 h 3992"/>
              <a:gd name="T4" fmla="*/ 424 w 2328"/>
              <a:gd name="T5" fmla="*/ 3952 h 3992"/>
              <a:gd name="T6" fmla="*/ 332 w 2328"/>
              <a:gd name="T7" fmla="*/ 3992 h 3992"/>
              <a:gd name="T8" fmla="*/ 240 w 2328"/>
              <a:gd name="T9" fmla="*/ 3952 h 3992"/>
              <a:gd name="T10" fmla="*/ 40 w 2328"/>
              <a:gd name="T11" fmla="*/ 3752 h 3992"/>
              <a:gd name="T12" fmla="*/ 0 w 2328"/>
              <a:gd name="T13" fmla="*/ 3660 h 3992"/>
              <a:gd name="T14" fmla="*/ 40 w 2328"/>
              <a:gd name="T15" fmla="*/ 3568 h 3992"/>
              <a:gd name="T16" fmla="*/ 1612 w 2328"/>
              <a:gd name="T17" fmla="*/ 1996 h 3992"/>
              <a:gd name="T18" fmla="*/ 40 w 2328"/>
              <a:gd name="T19" fmla="*/ 424 h 3992"/>
              <a:gd name="T20" fmla="*/ 0 w 2328"/>
              <a:gd name="T21" fmla="*/ 332 h 3992"/>
              <a:gd name="T22" fmla="*/ 40 w 2328"/>
              <a:gd name="T23" fmla="*/ 240 h 3992"/>
              <a:gd name="T24" fmla="*/ 240 w 2328"/>
              <a:gd name="T25" fmla="*/ 40 h 3992"/>
              <a:gd name="T26" fmla="*/ 332 w 2328"/>
              <a:gd name="T27" fmla="*/ 0 h 3992"/>
              <a:gd name="T28" fmla="*/ 424 w 2328"/>
              <a:gd name="T29" fmla="*/ 40 h 3992"/>
              <a:gd name="T30" fmla="*/ 2288 w 2328"/>
              <a:gd name="T31" fmla="*/ 1904 h 3992"/>
              <a:gd name="T32" fmla="*/ 2328 w 2328"/>
              <a:gd name="T33" fmla="*/ 1996 h 3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28" h="3992">
                <a:moveTo>
                  <a:pt x="2328" y="1996"/>
                </a:moveTo>
                <a:cubicBezTo>
                  <a:pt x="2328" y="2031"/>
                  <a:pt x="2315" y="2061"/>
                  <a:pt x="2288" y="2088"/>
                </a:cubicBezTo>
                <a:cubicBezTo>
                  <a:pt x="424" y="3952"/>
                  <a:pt x="424" y="3952"/>
                  <a:pt x="424" y="3952"/>
                </a:cubicBezTo>
                <a:cubicBezTo>
                  <a:pt x="397" y="3979"/>
                  <a:pt x="367" y="3992"/>
                  <a:pt x="332" y="3992"/>
                </a:cubicBezTo>
                <a:cubicBezTo>
                  <a:pt x="297" y="3992"/>
                  <a:pt x="267" y="3979"/>
                  <a:pt x="240" y="3952"/>
                </a:cubicBezTo>
                <a:cubicBezTo>
                  <a:pt x="40" y="3752"/>
                  <a:pt x="40" y="3752"/>
                  <a:pt x="40" y="3752"/>
                </a:cubicBezTo>
                <a:cubicBezTo>
                  <a:pt x="13" y="3725"/>
                  <a:pt x="0" y="3695"/>
                  <a:pt x="0" y="3660"/>
                </a:cubicBezTo>
                <a:cubicBezTo>
                  <a:pt x="0" y="3625"/>
                  <a:pt x="13" y="3595"/>
                  <a:pt x="40" y="3568"/>
                </a:cubicBezTo>
                <a:cubicBezTo>
                  <a:pt x="1612" y="1996"/>
                  <a:pt x="1612" y="1996"/>
                  <a:pt x="1612" y="1996"/>
                </a:cubicBezTo>
                <a:cubicBezTo>
                  <a:pt x="40" y="424"/>
                  <a:pt x="40" y="424"/>
                  <a:pt x="40" y="424"/>
                </a:cubicBezTo>
                <a:cubicBezTo>
                  <a:pt x="13" y="397"/>
                  <a:pt x="0" y="367"/>
                  <a:pt x="0" y="332"/>
                </a:cubicBezTo>
                <a:cubicBezTo>
                  <a:pt x="0" y="297"/>
                  <a:pt x="13" y="267"/>
                  <a:pt x="40" y="240"/>
                </a:cubicBezTo>
                <a:cubicBezTo>
                  <a:pt x="240" y="40"/>
                  <a:pt x="240" y="40"/>
                  <a:pt x="240" y="40"/>
                </a:cubicBezTo>
                <a:cubicBezTo>
                  <a:pt x="267" y="13"/>
                  <a:pt x="297" y="0"/>
                  <a:pt x="332" y="0"/>
                </a:cubicBezTo>
                <a:cubicBezTo>
                  <a:pt x="367" y="0"/>
                  <a:pt x="397" y="13"/>
                  <a:pt x="424" y="40"/>
                </a:cubicBezTo>
                <a:cubicBezTo>
                  <a:pt x="2288" y="1904"/>
                  <a:pt x="2288" y="1904"/>
                  <a:pt x="2288" y="1904"/>
                </a:cubicBezTo>
                <a:cubicBezTo>
                  <a:pt x="2315" y="1931"/>
                  <a:pt x="2328" y="1961"/>
                  <a:pt x="2328" y="1996"/>
                </a:cubicBezTo>
                <a:close/>
              </a:path>
            </a:pathLst>
          </a:custGeom>
          <a:solidFill>
            <a:schemeClr val="accent2">
              <a:lumMod val="75000"/>
            </a:schemeClr>
          </a:solidFill>
          <a:ln>
            <a:noFill/>
          </a:ln>
        </p:spPr>
        <p:txBody>
          <a:bodyPr rot="0" vert="horz" wrap="square" lIns="91440" tIns="45720" rIns="91440" bIns="45720" anchor="t" anchorCtr="0" upright="1">
            <a:noAutofit/>
          </a:bodyPr>
          <a:lstStyle/>
          <a:p>
            <a:endParaRPr lang="sv-SE"/>
          </a:p>
        </p:txBody>
      </p:sp>
      <p:sp>
        <p:nvSpPr>
          <p:cNvPr id="45" name="Platshållare för sidfot"/>
          <p:cNvSpPr>
            <a:spLocks noGrp="1"/>
          </p:cNvSpPr>
          <p:nvPr>
            <p:ph type="ftr" sz="quarter" idx="11"/>
          </p:nvPr>
        </p:nvSpPr>
        <p:spPr>
          <a:xfrm>
            <a:off x="695325" y="278514"/>
            <a:ext cx="9490210" cy="253114"/>
          </a:xfrm>
          <a:prstGeom prst="rect">
            <a:avLst/>
          </a:prstGeom>
        </p:spPr>
        <p:txBody>
          <a:bodyPr wrap="none" lIns="0" anchor="t"/>
          <a:lstStyle>
            <a:lvl1pPr algn="l">
              <a:defRPr sz="1050" b="1"/>
            </a:lvl1pPr>
          </a:lstStyle>
          <a:p>
            <a:r>
              <a:rPr lang="sv-SE">
                <a:solidFill>
                  <a:schemeClr val="tx1">
                    <a:alpha val="50000"/>
                  </a:schemeClr>
                </a:solidFill>
              </a:rPr>
              <a:t>TITEL PÅ PRESENTATION </a:t>
            </a:r>
            <a:r>
              <a:rPr lang="sv-SE">
                <a:solidFill>
                  <a:schemeClr val="tx1">
                    <a:alpha val="50000"/>
                  </a:schemeClr>
                </a:solidFill>
                <a:cs typeface="Arial" panose="020B0604020202020204" pitchFamily="34" charset="0"/>
              </a:rPr>
              <a:t>►</a:t>
            </a:r>
            <a:r>
              <a:rPr lang="sv-SE">
                <a:solidFill>
                  <a:schemeClr val="tx1">
                    <a:alpha val="50000"/>
                  </a:schemeClr>
                </a:solidFill>
              </a:rPr>
              <a:t> </a:t>
            </a:r>
            <a:r>
              <a:rPr lang="sv-SE">
                <a:solidFill>
                  <a:schemeClr val="accent2">
                    <a:lumMod val="75000"/>
                  </a:schemeClr>
                </a:solidFill>
              </a:rPr>
              <a:t>RUBRIK FÖR DETTA KAPITEL</a:t>
            </a:r>
          </a:p>
        </p:txBody>
      </p:sp>
      <p:sp>
        <p:nvSpPr>
          <p:cNvPr id="21" name="Sidnummer"/>
          <p:cNvSpPr txBox="1"/>
          <p:nvPr userDrawn="1"/>
        </p:nvSpPr>
        <p:spPr>
          <a:xfrm>
            <a:off x="11496675" y="6434688"/>
            <a:ext cx="695325" cy="250695"/>
          </a:xfrm>
          <a:prstGeom prst="rect">
            <a:avLst/>
          </a:prstGeom>
          <a:noFill/>
        </p:spPr>
        <p:txBody>
          <a:bodyPr wrap="square" lIns="0" tIns="0" rIns="0" bIns="0" rtlCol="0" anchor="ctr" anchorCtr="0">
            <a:noAutofit/>
          </a:bodyPr>
          <a:lstStyle/>
          <a:p>
            <a:pPr algn="ctr"/>
            <a:fld id="{AD9149A3-2741-43AA-8DF0-D3D0AF0ABFD1}" type="slidenum">
              <a:rPr lang="sv-SE" sz="1050" b="1" smtClean="0">
                <a:solidFill>
                  <a:schemeClr val="tx1">
                    <a:alpha val="60000"/>
                  </a:schemeClr>
                </a:solidFill>
              </a:rPr>
              <a:pPr algn="ctr"/>
              <a:t>‹#›</a:t>
            </a:fld>
            <a:endParaRPr lang="sv-SE" sz="1050" b="1">
              <a:solidFill>
                <a:schemeClr val="tx1">
                  <a:alpha val="60000"/>
                </a:schemeClr>
              </a:solidFill>
            </a:endParaRPr>
          </a:p>
        </p:txBody>
      </p:sp>
    </p:spTree>
    <p:extLst>
      <p:ext uri="{BB962C8B-B14F-4D97-AF65-F5344CB8AC3E}">
        <p14:creationId xmlns:p14="http://schemas.microsoft.com/office/powerpoint/2010/main" val="2466462989"/>
      </p:ext>
    </p:extLst>
  </p:cSld>
  <p:clrMapOvr>
    <a:masterClrMapping/>
  </p:clrMapOvr>
  <p:extLst>
    <p:ext uri="{DCECCB84-F9BA-43D5-87BE-67443E8EF086}">
      <p15:sldGuideLst xmlns:p15="http://schemas.microsoft.com/office/powerpoint/2012/main">
        <p15:guide id="1" orient="horz" pos="935"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8" name="Rubrik"/>
          <p:cNvSpPr>
            <a:spLocks noGrp="1"/>
          </p:cNvSpPr>
          <p:nvPr>
            <p:ph type="title"/>
          </p:nvPr>
        </p:nvSpPr>
        <p:spPr>
          <a:xfrm>
            <a:off x="695325" y="728663"/>
            <a:ext cx="10801350" cy="755650"/>
          </a:xfrm>
        </p:spPr>
        <p:txBody>
          <a:bodyPr lIns="0" tIns="0" rIns="0" bIns="0" anchor="t">
            <a:normAutofit/>
          </a:bodyPr>
          <a:lstStyle>
            <a:lvl1pPr>
              <a:defRPr sz="3200"/>
            </a:lvl1pPr>
          </a:lstStyle>
          <a:p>
            <a:r>
              <a:rPr lang="sv-SE"/>
              <a:t>Klicka här för att ändra format</a:t>
            </a:r>
          </a:p>
        </p:txBody>
      </p:sp>
      <p:sp>
        <p:nvSpPr>
          <p:cNvPr id="3" name="Platshållare för innehåll"/>
          <p:cNvSpPr>
            <a:spLocks noGrp="1"/>
          </p:cNvSpPr>
          <p:nvPr>
            <p:ph sz="half" idx="1"/>
          </p:nvPr>
        </p:nvSpPr>
        <p:spPr>
          <a:xfrm>
            <a:off x="695325" y="1484311"/>
            <a:ext cx="5220000" cy="4824413"/>
          </a:xfrm>
          <a:prstGeom prst="rect">
            <a:avLst/>
          </a:prstGeom>
        </p:spPr>
        <p:txBody>
          <a:bodyPr lIns="0" tIns="0" rIns="0" bIns="0"/>
          <a:lstStyle>
            <a:lvl1pPr>
              <a:buClr>
                <a:schemeClr val="accent2">
                  <a:lumMod val="75000"/>
                </a:schemeClr>
              </a:buClr>
              <a:buSzPct val="130000"/>
              <a:defRPr sz="2400"/>
            </a:lvl1pPr>
            <a:lvl2pPr>
              <a:buClr>
                <a:schemeClr val="accent2">
                  <a:lumMod val="75000"/>
                </a:schemeClr>
              </a:buClr>
              <a:buSzPct val="130000"/>
              <a:defRPr/>
            </a:lvl2pPr>
            <a:lvl3pPr>
              <a:buClr>
                <a:schemeClr val="accent2">
                  <a:lumMod val="75000"/>
                </a:schemeClr>
              </a:buClr>
              <a:buSzPct val="130000"/>
              <a:defRPr/>
            </a:lvl3pPr>
            <a:lvl4pPr>
              <a:buClr>
                <a:schemeClr val="accent2">
                  <a:lumMod val="75000"/>
                </a:schemeClr>
              </a:buClr>
              <a:buSzPct val="130000"/>
              <a:defRPr/>
            </a:lvl4pPr>
            <a:lvl5pPr>
              <a:buClr>
                <a:schemeClr val="accent2">
                  <a:lumMod val="75000"/>
                </a:schemeClr>
              </a:buClr>
              <a:buSzPct val="130000"/>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p:cNvSpPr>
            <a:spLocks noGrp="1"/>
          </p:cNvSpPr>
          <p:nvPr>
            <p:ph sz="half" idx="2"/>
          </p:nvPr>
        </p:nvSpPr>
        <p:spPr>
          <a:xfrm>
            <a:off x="6276675" y="1484313"/>
            <a:ext cx="5220000" cy="4824412"/>
          </a:xfrm>
          <a:prstGeom prst="rect">
            <a:avLst/>
          </a:prstGeom>
        </p:spPr>
        <p:txBody>
          <a:bodyPr lIns="0" tIns="0" rIns="0" bIns="0"/>
          <a:lstStyle>
            <a:lvl1pPr>
              <a:buClr>
                <a:schemeClr val="accent2">
                  <a:lumMod val="75000"/>
                </a:schemeClr>
              </a:buClr>
              <a:buSzPct val="130000"/>
              <a:defRPr sz="2400"/>
            </a:lvl1pPr>
            <a:lvl2pPr>
              <a:buClr>
                <a:schemeClr val="accent2">
                  <a:lumMod val="75000"/>
                </a:schemeClr>
              </a:buClr>
              <a:buSzPct val="130000"/>
              <a:defRPr/>
            </a:lvl2pPr>
            <a:lvl3pPr>
              <a:buClr>
                <a:schemeClr val="accent2">
                  <a:lumMod val="75000"/>
                </a:schemeClr>
              </a:buClr>
              <a:buSzPct val="130000"/>
              <a:defRPr/>
            </a:lvl3pPr>
            <a:lvl4pPr>
              <a:buClr>
                <a:schemeClr val="accent2">
                  <a:lumMod val="75000"/>
                </a:schemeClr>
              </a:buClr>
              <a:buSzPct val="130000"/>
              <a:defRPr/>
            </a:lvl4pPr>
            <a:lvl5pPr>
              <a:buClr>
                <a:schemeClr val="accent2">
                  <a:lumMod val="75000"/>
                </a:schemeClr>
              </a:buClr>
              <a:buSzPct val="130000"/>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2" name="Pil"/>
          <p:cNvSpPr>
            <a:spLocks noChangeAspect="1"/>
          </p:cNvSpPr>
          <p:nvPr userDrawn="1"/>
        </p:nvSpPr>
        <p:spPr bwMode="auto">
          <a:xfrm>
            <a:off x="326192" y="306038"/>
            <a:ext cx="104033" cy="180000"/>
          </a:xfrm>
          <a:custGeom>
            <a:avLst/>
            <a:gdLst>
              <a:gd name="T0" fmla="*/ 2328 w 2328"/>
              <a:gd name="T1" fmla="*/ 1996 h 3992"/>
              <a:gd name="T2" fmla="*/ 2288 w 2328"/>
              <a:gd name="T3" fmla="*/ 2088 h 3992"/>
              <a:gd name="T4" fmla="*/ 424 w 2328"/>
              <a:gd name="T5" fmla="*/ 3952 h 3992"/>
              <a:gd name="T6" fmla="*/ 332 w 2328"/>
              <a:gd name="T7" fmla="*/ 3992 h 3992"/>
              <a:gd name="T8" fmla="*/ 240 w 2328"/>
              <a:gd name="T9" fmla="*/ 3952 h 3992"/>
              <a:gd name="T10" fmla="*/ 40 w 2328"/>
              <a:gd name="T11" fmla="*/ 3752 h 3992"/>
              <a:gd name="T12" fmla="*/ 0 w 2328"/>
              <a:gd name="T13" fmla="*/ 3660 h 3992"/>
              <a:gd name="T14" fmla="*/ 40 w 2328"/>
              <a:gd name="T15" fmla="*/ 3568 h 3992"/>
              <a:gd name="T16" fmla="*/ 1612 w 2328"/>
              <a:gd name="T17" fmla="*/ 1996 h 3992"/>
              <a:gd name="T18" fmla="*/ 40 w 2328"/>
              <a:gd name="T19" fmla="*/ 424 h 3992"/>
              <a:gd name="T20" fmla="*/ 0 w 2328"/>
              <a:gd name="T21" fmla="*/ 332 h 3992"/>
              <a:gd name="T22" fmla="*/ 40 w 2328"/>
              <a:gd name="T23" fmla="*/ 240 h 3992"/>
              <a:gd name="T24" fmla="*/ 240 w 2328"/>
              <a:gd name="T25" fmla="*/ 40 h 3992"/>
              <a:gd name="T26" fmla="*/ 332 w 2328"/>
              <a:gd name="T27" fmla="*/ 0 h 3992"/>
              <a:gd name="T28" fmla="*/ 424 w 2328"/>
              <a:gd name="T29" fmla="*/ 40 h 3992"/>
              <a:gd name="T30" fmla="*/ 2288 w 2328"/>
              <a:gd name="T31" fmla="*/ 1904 h 3992"/>
              <a:gd name="T32" fmla="*/ 2328 w 2328"/>
              <a:gd name="T33" fmla="*/ 1996 h 3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28" h="3992">
                <a:moveTo>
                  <a:pt x="2328" y="1996"/>
                </a:moveTo>
                <a:cubicBezTo>
                  <a:pt x="2328" y="2031"/>
                  <a:pt x="2315" y="2061"/>
                  <a:pt x="2288" y="2088"/>
                </a:cubicBezTo>
                <a:cubicBezTo>
                  <a:pt x="424" y="3952"/>
                  <a:pt x="424" y="3952"/>
                  <a:pt x="424" y="3952"/>
                </a:cubicBezTo>
                <a:cubicBezTo>
                  <a:pt x="397" y="3979"/>
                  <a:pt x="367" y="3992"/>
                  <a:pt x="332" y="3992"/>
                </a:cubicBezTo>
                <a:cubicBezTo>
                  <a:pt x="297" y="3992"/>
                  <a:pt x="267" y="3979"/>
                  <a:pt x="240" y="3952"/>
                </a:cubicBezTo>
                <a:cubicBezTo>
                  <a:pt x="40" y="3752"/>
                  <a:pt x="40" y="3752"/>
                  <a:pt x="40" y="3752"/>
                </a:cubicBezTo>
                <a:cubicBezTo>
                  <a:pt x="13" y="3725"/>
                  <a:pt x="0" y="3695"/>
                  <a:pt x="0" y="3660"/>
                </a:cubicBezTo>
                <a:cubicBezTo>
                  <a:pt x="0" y="3625"/>
                  <a:pt x="13" y="3595"/>
                  <a:pt x="40" y="3568"/>
                </a:cubicBezTo>
                <a:cubicBezTo>
                  <a:pt x="1612" y="1996"/>
                  <a:pt x="1612" y="1996"/>
                  <a:pt x="1612" y="1996"/>
                </a:cubicBezTo>
                <a:cubicBezTo>
                  <a:pt x="40" y="424"/>
                  <a:pt x="40" y="424"/>
                  <a:pt x="40" y="424"/>
                </a:cubicBezTo>
                <a:cubicBezTo>
                  <a:pt x="13" y="397"/>
                  <a:pt x="0" y="367"/>
                  <a:pt x="0" y="332"/>
                </a:cubicBezTo>
                <a:cubicBezTo>
                  <a:pt x="0" y="297"/>
                  <a:pt x="13" y="267"/>
                  <a:pt x="40" y="240"/>
                </a:cubicBezTo>
                <a:cubicBezTo>
                  <a:pt x="240" y="40"/>
                  <a:pt x="240" y="40"/>
                  <a:pt x="240" y="40"/>
                </a:cubicBezTo>
                <a:cubicBezTo>
                  <a:pt x="267" y="13"/>
                  <a:pt x="297" y="0"/>
                  <a:pt x="332" y="0"/>
                </a:cubicBezTo>
                <a:cubicBezTo>
                  <a:pt x="367" y="0"/>
                  <a:pt x="397" y="13"/>
                  <a:pt x="424" y="40"/>
                </a:cubicBezTo>
                <a:cubicBezTo>
                  <a:pt x="2288" y="1904"/>
                  <a:pt x="2288" y="1904"/>
                  <a:pt x="2288" y="1904"/>
                </a:cubicBezTo>
                <a:cubicBezTo>
                  <a:pt x="2315" y="1931"/>
                  <a:pt x="2328" y="1961"/>
                  <a:pt x="2328" y="1996"/>
                </a:cubicBezTo>
                <a:close/>
              </a:path>
            </a:pathLst>
          </a:custGeom>
          <a:solidFill>
            <a:schemeClr val="accent2">
              <a:lumMod val="75000"/>
            </a:schemeClr>
          </a:solidFill>
          <a:ln>
            <a:noFill/>
          </a:ln>
        </p:spPr>
        <p:txBody>
          <a:bodyPr rot="0" vert="horz" wrap="square" lIns="91440" tIns="45720" rIns="91440" bIns="45720" anchor="t" anchorCtr="0" upright="1">
            <a:noAutofit/>
          </a:bodyPr>
          <a:lstStyle/>
          <a:p>
            <a:endParaRPr lang="sv-SE"/>
          </a:p>
        </p:txBody>
      </p:sp>
      <p:sp>
        <p:nvSpPr>
          <p:cNvPr id="38" name="Platshållare för sidfot"/>
          <p:cNvSpPr>
            <a:spLocks noGrp="1"/>
          </p:cNvSpPr>
          <p:nvPr>
            <p:ph type="ftr" sz="quarter" idx="11"/>
          </p:nvPr>
        </p:nvSpPr>
        <p:spPr>
          <a:xfrm>
            <a:off x="695325" y="278514"/>
            <a:ext cx="9490210" cy="253114"/>
          </a:xfrm>
          <a:prstGeom prst="rect">
            <a:avLst/>
          </a:prstGeom>
        </p:spPr>
        <p:txBody>
          <a:bodyPr wrap="none" lIns="0" anchor="t"/>
          <a:lstStyle>
            <a:lvl1pPr algn="l">
              <a:defRPr sz="1050" b="1"/>
            </a:lvl1pPr>
          </a:lstStyle>
          <a:p>
            <a:r>
              <a:rPr lang="sv-SE">
                <a:solidFill>
                  <a:schemeClr val="tx1">
                    <a:alpha val="50000"/>
                  </a:schemeClr>
                </a:solidFill>
              </a:rPr>
              <a:t>TITEL PÅ PRESENTATION </a:t>
            </a:r>
            <a:r>
              <a:rPr lang="sv-SE">
                <a:solidFill>
                  <a:schemeClr val="tx1">
                    <a:alpha val="50000"/>
                  </a:schemeClr>
                </a:solidFill>
                <a:cs typeface="Arial" panose="020B0604020202020204" pitchFamily="34" charset="0"/>
              </a:rPr>
              <a:t>►</a:t>
            </a:r>
            <a:r>
              <a:rPr lang="sv-SE">
                <a:solidFill>
                  <a:schemeClr val="tx1">
                    <a:alpha val="50000"/>
                  </a:schemeClr>
                </a:solidFill>
              </a:rPr>
              <a:t> </a:t>
            </a:r>
            <a:r>
              <a:rPr lang="sv-SE">
                <a:solidFill>
                  <a:schemeClr val="accent2">
                    <a:lumMod val="75000"/>
                  </a:schemeClr>
                </a:solidFill>
              </a:rPr>
              <a:t>RUBRIK FÖR DETTA KAPITEL</a:t>
            </a:r>
          </a:p>
        </p:txBody>
      </p:sp>
      <p:sp>
        <p:nvSpPr>
          <p:cNvPr id="39" name="Sidnummer"/>
          <p:cNvSpPr txBox="1"/>
          <p:nvPr userDrawn="1"/>
        </p:nvSpPr>
        <p:spPr>
          <a:xfrm>
            <a:off x="11496675" y="6434688"/>
            <a:ext cx="695325" cy="250695"/>
          </a:xfrm>
          <a:prstGeom prst="rect">
            <a:avLst/>
          </a:prstGeom>
          <a:noFill/>
        </p:spPr>
        <p:txBody>
          <a:bodyPr wrap="square" lIns="0" tIns="0" rIns="0" bIns="0" rtlCol="0" anchor="ctr" anchorCtr="0">
            <a:noAutofit/>
          </a:bodyPr>
          <a:lstStyle/>
          <a:p>
            <a:pPr algn="ctr"/>
            <a:fld id="{AD9149A3-2741-43AA-8DF0-D3D0AF0ABFD1}" type="slidenum">
              <a:rPr lang="sv-SE" sz="1050" b="1" smtClean="0">
                <a:solidFill>
                  <a:schemeClr val="tx1">
                    <a:alpha val="60000"/>
                  </a:schemeClr>
                </a:solidFill>
              </a:rPr>
              <a:pPr algn="ctr"/>
              <a:t>‹#›</a:t>
            </a:fld>
            <a:endParaRPr lang="sv-SE" sz="1050" b="1">
              <a:solidFill>
                <a:schemeClr val="tx1">
                  <a:alpha val="60000"/>
                </a:schemeClr>
              </a:solidFill>
            </a:endParaRPr>
          </a:p>
        </p:txBody>
      </p:sp>
      <p:pic>
        <p:nvPicPr>
          <p:cNvPr id="40" name="Bildobjekt 39"/>
          <p:cNvPicPr>
            <a:picLocks noChangeAspect="1"/>
          </p:cNvPicPr>
          <p:nvPr userDrawn="1"/>
        </p:nvPicPr>
        <p:blipFill rotWithShape="1">
          <a:blip r:embed="rId2">
            <a:extLst>
              <a:ext uri="{28A0092B-C50C-407E-A947-70E740481C1C}">
                <a14:useLocalDpi xmlns:a14="http://schemas.microsoft.com/office/drawing/2010/main" val="0"/>
              </a:ext>
            </a:extLst>
          </a:blip>
          <a:srcRect t="1" r="40650" b="38293"/>
          <a:stretch/>
        </p:blipFill>
        <p:spPr>
          <a:xfrm>
            <a:off x="10619600" y="4533824"/>
            <a:ext cx="1586577" cy="2334809"/>
          </a:xfrm>
          <a:prstGeom prst="rect">
            <a:avLst/>
          </a:prstGeom>
        </p:spPr>
      </p:pic>
    </p:spTree>
    <p:extLst>
      <p:ext uri="{BB962C8B-B14F-4D97-AF65-F5344CB8AC3E}">
        <p14:creationId xmlns:p14="http://schemas.microsoft.com/office/powerpoint/2010/main" val="1434610565"/>
      </p:ext>
    </p:extLst>
  </p:cSld>
  <p:clrMapOvr>
    <a:masterClrMapping/>
  </p:clrMapOvr>
  <p:extLst>
    <p:ext uri="{DCECCB84-F9BA-43D5-87BE-67443E8EF086}">
      <p15:sldGuideLst xmlns:p15="http://schemas.microsoft.com/office/powerpoint/2012/main">
        <p15:guide id="1" orient="horz" pos="459" userDrawn="1">
          <p15:clr>
            <a:srgbClr val="FBAE40"/>
          </p15:clr>
        </p15:guide>
        <p15:guide id="2" pos="438" userDrawn="1">
          <p15:clr>
            <a:srgbClr val="FBAE40"/>
          </p15:clr>
        </p15:guide>
        <p15:guide id="3" pos="7242" userDrawn="1">
          <p15:clr>
            <a:srgbClr val="FBAE40"/>
          </p15:clr>
        </p15:guide>
        <p15:guide id="4" orient="horz" pos="3974" userDrawn="1">
          <p15:clr>
            <a:srgbClr val="FBAE40"/>
          </p15:clr>
        </p15:guide>
        <p15:guide id="5" orient="horz" pos="935"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0" name="Rubrik"/>
          <p:cNvSpPr>
            <a:spLocks noGrp="1"/>
          </p:cNvSpPr>
          <p:nvPr>
            <p:ph type="title"/>
          </p:nvPr>
        </p:nvSpPr>
        <p:spPr>
          <a:xfrm>
            <a:off x="695325" y="728663"/>
            <a:ext cx="10801350" cy="755650"/>
          </a:xfrm>
        </p:spPr>
        <p:txBody>
          <a:bodyPr lIns="0" tIns="0" rIns="0" bIns="0" anchor="t">
            <a:normAutofit/>
          </a:bodyPr>
          <a:lstStyle>
            <a:lvl1pPr>
              <a:defRPr sz="3200"/>
            </a:lvl1pPr>
          </a:lstStyle>
          <a:p>
            <a:r>
              <a:rPr lang="sv-SE"/>
              <a:t>Klicka här för att ändra format</a:t>
            </a:r>
          </a:p>
        </p:txBody>
      </p:sp>
      <p:sp>
        <p:nvSpPr>
          <p:cNvPr id="3" name="Platshållare för underrubrik"/>
          <p:cNvSpPr>
            <a:spLocks noGrp="1"/>
          </p:cNvSpPr>
          <p:nvPr>
            <p:ph type="body" idx="1"/>
          </p:nvPr>
        </p:nvSpPr>
        <p:spPr>
          <a:xfrm>
            <a:off x="695324" y="1484313"/>
            <a:ext cx="5220000" cy="823912"/>
          </a:xfrm>
          <a:prstGeom prst="rect">
            <a:avLst/>
          </a:prstGeom>
        </p:spPr>
        <p:txBody>
          <a:bodyPr lIns="0" tIns="0" rIns="0" b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p:cNvSpPr>
            <a:spLocks noGrp="1"/>
          </p:cNvSpPr>
          <p:nvPr>
            <p:ph sz="half" idx="2"/>
          </p:nvPr>
        </p:nvSpPr>
        <p:spPr>
          <a:xfrm>
            <a:off x="695325" y="2542717"/>
            <a:ext cx="5221381" cy="3766008"/>
          </a:xfrm>
          <a:prstGeom prst="rect">
            <a:avLst/>
          </a:prstGeom>
        </p:spPr>
        <p:txBody>
          <a:bodyPr lIns="0" tIns="0" rIns="0" bIns="0"/>
          <a:lstStyle>
            <a:lvl1pPr>
              <a:buClr>
                <a:schemeClr val="accent2">
                  <a:lumMod val="75000"/>
                </a:schemeClr>
              </a:buClr>
              <a:buSzPct val="130000"/>
              <a:defRPr sz="2400"/>
            </a:lvl1pPr>
            <a:lvl2pPr>
              <a:buClr>
                <a:schemeClr val="accent2">
                  <a:lumMod val="75000"/>
                </a:schemeClr>
              </a:buClr>
              <a:buSzPct val="130000"/>
              <a:defRPr/>
            </a:lvl2pPr>
            <a:lvl3pPr>
              <a:buClr>
                <a:schemeClr val="accent2">
                  <a:lumMod val="75000"/>
                </a:schemeClr>
              </a:buClr>
              <a:buSzPct val="130000"/>
              <a:defRPr/>
            </a:lvl3pPr>
            <a:lvl4pPr>
              <a:buClr>
                <a:schemeClr val="accent2">
                  <a:lumMod val="75000"/>
                </a:schemeClr>
              </a:buClr>
              <a:buSzPct val="130000"/>
              <a:defRPr/>
            </a:lvl4pPr>
            <a:lvl5pPr>
              <a:buClr>
                <a:schemeClr val="accent2">
                  <a:lumMod val="75000"/>
                </a:schemeClr>
              </a:buClr>
              <a:buSzPct val="130000"/>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underrubrik"/>
          <p:cNvSpPr>
            <a:spLocks noGrp="1"/>
          </p:cNvSpPr>
          <p:nvPr>
            <p:ph type="body" sz="quarter" idx="3"/>
          </p:nvPr>
        </p:nvSpPr>
        <p:spPr>
          <a:xfrm>
            <a:off x="6276675" y="1484313"/>
            <a:ext cx="5220000" cy="823318"/>
          </a:xfrm>
          <a:prstGeom prst="rect">
            <a:avLst/>
          </a:prstGeom>
        </p:spPr>
        <p:txBody>
          <a:bodyPr lIns="0" tIns="0" rIns="0" b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p:cNvSpPr>
            <a:spLocks noGrp="1"/>
          </p:cNvSpPr>
          <p:nvPr>
            <p:ph sz="quarter" idx="4"/>
          </p:nvPr>
        </p:nvSpPr>
        <p:spPr>
          <a:xfrm>
            <a:off x="6278554" y="2541233"/>
            <a:ext cx="5218120" cy="3767492"/>
          </a:xfrm>
          <a:prstGeom prst="rect">
            <a:avLst/>
          </a:prstGeom>
        </p:spPr>
        <p:txBody>
          <a:bodyPr lIns="0" tIns="0" rIns="0" bIns="0"/>
          <a:lstStyle>
            <a:lvl1pPr>
              <a:buClr>
                <a:schemeClr val="accent2">
                  <a:lumMod val="75000"/>
                </a:schemeClr>
              </a:buClr>
              <a:buSzPct val="130000"/>
              <a:defRPr/>
            </a:lvl1pPr>
            <a:lvl2pPr>
              <a:buClr>
                <a:schemeClr val="accent2">
                  <a:lumMod val="75000"/>
                </a:schemeClr>
              </a:buClr>
              <a:buSzPct val="130000"/>
              <a:defRPr/>
            </a:lvl2pPr>
            <a:lvl3pPr>
              <a:buClr>
                <a:schemeClr val="accent2">
                  <a:lumMod val="75000"/>
                </a:schemeClr>
              </a:buClr>
              <a:buSzPct val="130000"/>
              <a:defRPr/>
            </a:lvl3pPr>
            <a:lvl4pPr>
              <a:buClr>
                <a:schemeClr val="accent2">
                  <a:lumMod val="75000"/>
                </a:schemeClr>
              </a:buClr>
              <a:buSzPct val="130000"/>
              <a:defRPr/>
            </a:lvl4pPr>
            <a:lvl5pPr>
              <a:buClr>
                <a:schemeClr val="accent2">
                  <a:lumMod val="75000"/>
                </a:schemeClr>
              </a:buClr>
              <a:buSzPct val="130000"/>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4" name="Pil"/>
          <p:cNvSpPr>
            <a:spLocks noChangeAspect="1"/>
          </p:cNvSpPr>
          <p:nvPr userDrawn="1"/>
        </p:nvSpPr>
        <p:spPr bwMode="auto">
          <a:xfrm>
            <a:off x="326192" y="306038"/>
            <a:ext cx="104033" cy="180000"/>
          </a:xfrm>
          <a:custGeom>
            <a:avLst/>
            <a:gdLst>
              <a:gd name="T0" fmla="*/ 2328 w 2328"/>
              <a:gd name="T1" fmla="*/ 1996 h 3992"/>
              <a:gd name="T2" fmla="*/ 2288 w 2328"/>
              <a:gd name="T3" fmla="*/ 2088 h 3992"/>
              <a:gd name="T4" fmla="*/ 424 w 2328"/>
              <a:gd name="T5" fmla="*/ 3952 h 3992"/>
              <a:gd name="T6" fmla="*/ 332 w 2328"/>
              <a:gd name="T7" fmla="*/ 3992 h 3992"/>
              <a:gd name="T8" fmla="*/ 240 w 2328"/>
              <a:gd name="T9" fmla="*/ 3952 h 3992"/>
              <a:gd name="T10" fmla="*/ 40 w 2328"/>
              <a:gd name="T11" fmla="*/ 3752 h 3992"/>
              <a:gd name="T12" fmla="*/ 0 w 2328"/>
              <a:gd name="T13" fmla="*/ 3660 h 3992"/>
              <a:gd name="T14" fmla="*/ 40 w 2328"/>
              <a:gd name="T15" fmla="*/ 3568 h 3992"/>
              <a:gd name="T16" fmla="*/ 1612 w 2328"/>
              <a:gd name="T17" fmla="*/ 1996 h 3992"/>
              <a:gd name="T18" fmla="*/ 40 w 2328"/>
              <a:gd name="T19" fmla="*/ 424 h 3992"/>
              <a:gd name="T20" fmla="*/ 0 w 2328"/>
              <a:gd name="T21" fmla="*/ 332 h 3992"/>
              <a:gd name="T22" fmla="*/ 40 w 2328"/>
              <a:gd name="T23" fmla="*/ 240 h 3992"/>
              <a:gd name="T24" fmla="*/ 240 w 2328"/>
              <a:gd name="T25" fmla="*/ 40 h 3992"/>
              <a:gd name="T26" fmla="*/ 332 w 2328"/>
              <a:gd name="T27" fmla="*/ 0 h 3992"/>
              <a:gd name="T28" fmla="*/ 424 w 2328"/>
              <a:gd name="T29" fmla="*/ 40 h 3992"/>
              <a:gd name="T30" fmla="*/ 2288 w 2328"/>
              <a:gd name="T31" fmla="*/ 1904 h 3992"/>
              <a:gd name="T32" fmla="*/ 2328 w 2328"/>
              <a:gd name="T33" fmla="*/ 1996 h 3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28" h="3992">
                <a:moveTo>
                  <a:pt x="2328" y="1996"/>
                </a:moveTo>
                <a:cubicBezTo>
                  <a:pt x="2328" y="2031"/>
                  <a:pt x="2315" y="2061"/>
                  <a:pt x="2288" y="2088"/>
                </a:cubicBezTo>
                <a:cubicBezTo>
                  <a:pt x="424" y="3952"/>
                  <a:pt x="424" y="3952"/>
                  <a:pt x="424" y="3952"/>
                </a:cubicBezTo>
                <a:cubicBezTo>
                  <a:pt x="397" y="3979"/>
                  <a:pt x="367" y="3992"/>
                  <a:pt x="332" y="3992"/>
                </a:cubicBezTo>
                <a:cubicBezTo>
                  <a:pt x="297" y="3992"/>
                  <a:pt x="267" y="3979"/>
                  <a:pt x="240" y="3952"/>
                </a:cubicBezTo>
                <a:cubicBezTo>
                  <a:pt x="40" y="3752"/>
                  <a:pt x="40" y="3752"/>
                  <a:pt x="40" y="3752"/>
                </a:cubicBezTo>
                <a:cubicBezTo>
                  <a:pt x="13" y="3725"/>
                  <a:pt x="0" y="3695"/>
                  <a:pt x="0" y="3660"/>
                </a:cubicBezTo>
                <a:cubicBezTo>
                  <a:pt x="0" y="3625"/>
                  <a:pt x="13" y="3595"/>
                  <a:pt x="40" y="3568"/>
                </a:cubicBezTo>
                <a:cubicBezTo>
                  <a:pt x="1612" y="1996"/>
                  <a:pt x="1612" y="1996"/>
                  <a:pt x="1612" y="1996"/>
                </a:cubicBezTo>
                <a:cubicBezTo>
                  <a:pt x="40" y="424"/>
                  <a:pt x="40" y="424"/>
                  <a:pt x="40" y="424"/>
                </a:cubicBezTo>
                <a:cubicBezTo>
                  <a:pt x="13" y="397"/>
                  <a:pt x="0" y="367"/>
                  <a:pt x="0" y="332"/>
                </a:cubicBezTo>
                <a:cubicBezTo>
                  <a:pt x="0" y="297"/>
                  <a:pt x="13" y="267"/>
                  <a:pt x="40" y="240"/>
                </a:cubicBezTo>
                <a:cubicBezTo>
                  <a:pt x="240" y="40"/>
                  <a:pt x="240" y="40"/>
                  <a:pt x="240" y="40"/>
                </a:cubicBezTo>
                <a:cubicBezTo>
                  <a:pt x="267" y="13"/>
                  <a:pt x="297" y="0"/>
                  <a:pt x="332" y="0"/>
                </a:cubicBezTo>
                <a:cubicBezTo>
                  <a:pt x="367" y="0"/>
                  <a:pt x="397" y="13"/>
                  <a:pt x="424" y="40"/>
                </a:cubicBezTo>
                <a:cubicBezTo>
                  <a:pt x="2288" y="1904"/>
                  <a:pt x="2288" y="1904"/>
                  <a:pt x="2288" y="1904"/>
                </a:cubicBezTo>
                <a:cubicBezTo>
                  <a:pt x="2315" y="1931"/>
                  <a:pt x="2328" y="1961"/>
                  <a:pt x="2328" y="1996"/>
                </a:cubicBezTo>
                <a:close/>
              </a:path>
            </a:pathLst>
          </a:custGeom>
          <a:solidFill>
            <a:schemeClr val="accent2">
              <a:lumMod val="75000"/>
            </a:schemeClr>
          </a:solidFill>
          <a:ln>
            <a:noFill/>
          </a:ln>
        </p:spPr>
        <p:txBody>
          <a:bodyPr rot="0" vert="horz" wrap="square" lIns="91440" tIns="45720" rIns="91440" bIns="45720" anchor="t" anchorCtr="0" upright="1">
            <a:noAutofit/>
          </a:bodyPr>
          <a:lstStyle/>
          <a:p>
            <a:endParaRPr lang="sv-SE"/>
          </a:p>
        </p:txBody>
      </p:sp>
      <p:sp>
        <p:nvSpPr>
          <p:cNvPr id="42" name="Platshållare för sidfot"/>
          <p:cNvSpPr>
            <a:spLocks noGrp="1"/>
          </p:cNvSpPr>
          <p:nvPr>
            <p:ph type="ftr" sz="quarter" idx="11"/>
          </p:nvPr>
        </p:nvSpPr>
        <p:spPr>
          <a:xfrm>
            <a:off x="695325" y="278514"/>
            <a:ext cx="9490210" cy="253114"/>
          </a:xfrm>
          <a:prstGeom prst="rect">
            <a:avLst/>
          </a:prstGeom>
        </p:spPr>
        <p:txBody>
          <a:bodyPr wrap="none" lIns="0" anchor="t"/>
          <a:lstStyle>
            <a:lvl1pPr algn="l">
              <a:defRPr sz="1050" b="1"/>
            </a:lvl1pPr>
          </a:lstStyle>
          <a:p>
            <a:r>
              <a:rPr lang="sv-SE">
                <a:solidFill>
                  <a:schemeClr val="tx1">
                    <a:alpha val="50000"/>
                  </a:schemeClr>
                </a:solidFill>
              </a:rPr>
              <a:t>TITEL PÅ PRESENTATION </a:t>
            </a:r>
            <a:r>
              <a:rPr lang="sv-SE">
                <a:solidFill>
                  <a:schemeClr val="tx1">
                    <a:alpha val="50000"/>
                  </a:schemeClr>
                </a:solidFill>
                <a:cs typeface="Arial" panose="020B0604020202020204" pitchFamily="34" charset="0"/>
              </a:rPr>
              <a:t>►</a:t>
            </a:r>
            <a:r>
              <a:rPr lang="sv-SE">
                <a:solidFill>
                  <a:schemeClr val="tx1">
                    <a:alpha val="50000"/>
                  </a:schemeClr>
                </a:solidFill>
              </a:rPr>
              <a:t> </a:t>
            </a:r>
            <a:r>
              <a:rPr lang="sv-SE">
                <a:solidFill>
                  <a:schemeClr val="accent2">
                    <a:lumMod val="75000"/>
                  </a:schemeClr>
                </a:solidFill>
              </a:rPr>
              <a:t>RUBRIK FÖR DETTA KAPITEL</a:t>
            </a:r>
          </a:p>
        </p:txBody>
      </p:sp>
      <p:sp>
        <p:nvSpPr>
          <p:cNvPr id="29" name="Sidnummer"/>
          <p:cNvSpPr txBox="1"/>
          <p:nvPr userDrawn="1"/>
        </p:nvSpPr>
        <p:spPr>
          <a:xfrm>
            <a:off x="11496675" y="6434688"/>
            <a:ext cx="695325" cy="250695"/>
          </a:xfrm>
          <a:prstGeom prst="rect">
            <a:avLst/>
          </a:prstGeom>
          <a:noFill/>
        </p:spPr>
        <p:txBody>
          <a:bodyPr wrap="square" lIns="0" tIns="0" rIns="0" bIns="0" rtlCol="0" anchor="ctr" anchorCtr="0">
            <a:noAutofit/>
          </a:bodyPr>
          <a:lstStyle/>
          <a:p>
            <a:pPr algn="ctr"/>
            <a:fld id="{AD9149A3-2741-43AA-8DF0-D3D0AF0ABFD1}" type="slidenum">
              <a:rPr lang="sv-SE" sz="1050" b="1" smtClean="0">
                <a:solidFill>
                  <a:schemeClr val="tx1">
                    <a:alpha val="60000"/>
                  </a:schemeClr>
                </a:solidFill>
              </a:rPr>
              <a:pPr algn="ctr"/>
              <a:t>‹#›</a:t>
            </a:fld>
            <a:endParaRPr lang="sv-SE" sz="1050" b="1">
              <a:solidFill>
                <a:schemeClr val="tx1">
                  <a:alpha val="60000"/>
                </a:schemeClr>
              </a:solidFill>
            </a:endParaRPr>
          </a:p>
        </p:txBody>
      </p:sp>
      <p:pic>
        <p:nvPicPr>
          <p:cNvPr id="43" name="Bildobjekt 42"/>
          <p:cNvPicPr>
            <a:picLocks noChangeAspect="1"/>
          </p:cNvPicPr>
          <p:nvPr userDrawn="1"/>
        </p:nvPicPr>
        <p:blipFill rotWithShape="1">
          <a:blip r:embed="rId2">
            <a:extLst>
              <a:ext uri="{28A0092B-C50C-407E-A947-70E740481C1C}">
                <a14:useLocalDpi xmlns:a14="http://schemas.microsoft.com/office/drawing/2010/main" val="0"/>
              </a:ext>
            </a:extLst>
          </a:blip>
          <a:srcRect t="1" r="40650" b="38293"/>
          <a:stretch/>
        </p:blipFill>
        <p:spPr>
          <a:xfrm>
            <a:off x="10619600" y="4533824"/>
            <a:ext cx="1586577" cy="2334809"/>
          </a:xfrm>
          <a:prstGeom prst="rect">
            <a:avLst/>
          </a:prstGeom>
        </p:spPr>
      </p:pic>
    </p:spTree>
    <p:extLst>
      <p:ext uri="{BB962C8B-B14F-4D97-AF65-F5344CB8AC3E}">
        <p14:creationId xmlns:p14="http://schemas.microsoft.com/office/powerpoint/2010/main" val="408928625"/>
      </p:ext>
    </p:extLst>
  </p:cSld>
  <p:clrMapOvr>
    <a:masterClrMapping/>
  </p:clrMapOvr>
  <p:extLst>
    <p:ext uri="{DCECCB84-F9BA-43D5-87BE-67443E8EF086}">
      <p15:sldGuideLst xmlns:p15="http://schemas.microsoft.com/office/powerpoint/2012/main">
        <p15:guide id="1" pos="438" userDrawn="1">
          <p15:clr>
            <a:srgbClr val="FBAE40"/>
          </p15:clr>
        </p15:guide>
        <p15:guide id="2" pos="7242" userDrawn="1">
          <p15:clr>
            <a:srgbClr val="FBAE40"/>
          </p15:clr>
        </p15:guide>
        <p15:guide id="3" orient="horz" pos="459" userDrawn="1">
          <p15:clr>
            <a:srgbClr val="FBAE40"/>
          </p15:clr>
        </p15:guide>
        <p15:guide id="4" orient="horz" pos="3974" userDrawn="1">
          <p15:clr>
            <a:srgbClr val="FBAE40"/>
          </p15:clr>
        </p15:guide>
        <p15:guide id="5" orient="horz" pos="935"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lemmakort - rubrik och innehåll">
    <p:spTree>
      <p:nvGrpSpPr>
        <p:cNvPr id="1" name=""/>
        <p:cNvGrpSpPr/>
        <p:nvPr/>
      </p:nvGrpSpPr>
      <p:grpSpPr>
        <a:xfrm>
          <a:off x="0" y="0"/>
          <a:ext cx="0" cy="0"/>
          <a:chOff x="0" y="0"/>
          <a:chExt cx="0" cy="0"/>
        </a:xfrm>
      </p:grpSpPr>
      <p:sp>
        <p:nvSpPr>
          <p:cNvPr id="3" name="Rubrik"/>
          <p:cNvSpPr>
            <a:spLocks noGrp="1"/>
          </p:cNvSpPr>
          <p:nvPr>
            <p:ph type="title"/>
          </p:nvPr>
        </p:nvSpPr>
        <p:spPr>
          <a:xfrm>
            <a:off x="695325" y="728663"/>
            <a:ext cx="10801350" cy="755650"/>
          </a:xfrm>
        </p:spPr>
        <p:txBody>
          <a:bodyPr lIns="0" tIns="0" rIns="0" bIns="0" anchor="t">
            <a:normAutofit/>
          </a:bodyPr>
          <a:lstStyle>
            <a:lvl1pPr>
              <a:defRPr sz="3200"/>
            </a:lvl1pPr>
          </a:lstStyle>
          <a:p>
            <a:r>
              <a:rPr lang="sv-SE"/>
              <a:t>Klicka här för att ändra format</a:t>
            </a:r>
          </a:p>
        </p:txBody>
      </p:sp>
      <p:sp>
        <p:nvSpPr>
          <p:cNvPr id="4" name="Platshållare för innehåll"/>
          <p:cNvSpPr>
            <a:spLocks noGrp="1"/>
          </p:cNvSpPr>
          <p:nvPr>
            <p:ph idx="1"/>
          </p:nvPr>
        </p:nvSpPr>
        <p:spPr>
          <a:xfrm>
            <a:off x="695325" y="1484313"/>
            <a:ext cx="10801350" cy="4824411"/>
          </a:xfrm>
          <a:prstGeom prst="rect">
            <a:avLst/>
          </a:prstGeom>
        </p:spPr>
        <p:txBody>
          <a:bodyPr lIns="0" tIns="0" rIns="0" bIns="0"/>
          <a:lstStyle>
            <a:lvl1pPr>
              <a:buClr>
                <a:schemeClr val="accent2">
                  <a:lumMod val="75000"/>
                </a:schemeClr>
              </a:buClr>
              <a:buSzPct val="120000"/>
              <a:defRPr sz="2400"/>
            </a:lvl1pPr>
            <a:lvl2pPr>
              <a:buClr>
                <a:schemeClr val="accent2">
                  <a:lumMod val="75000"/>
                </a:schemeClr>
              </a:buClr>
              <a:buSzPct val="120000"/>
              <a:defRPr/>
            </a:lvl2pPr>
            <a:lvl3pPr>
              <a:buClr>
                <a:schemeClr val="accent2">
                  <a:lumMod val="75000"/>
                </a:schemeClr>
              </a:buClr>
              <a:buSzPct val="120000"/>
              <a:defRPr/>
            </a:lvl3pPr>
            <a:lvl4pPr>
              <a:buClr>
                <a:schemeClr val="accent2">
                  <a:lumMod val="75000"/>
                </a:schemeClr>
              </a:buClr>
              <a:buSzPct val="120000"/>
              <a:defRPr/>
            </a:lvl4pPr>
            <a:lvl5pPr>
              <a:buClr>
                <a:schemeClr val="accent2">
                  <a:lumMod val="75000"/>
                </a:schemeClr>
              </a:buClr>
              <a:buSzPct val="120000"/>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20" name="Bildobjekt 19"/>
          <p:cNvPicPr>
            <a:picLocks noChangeAspect="1"/>
          </p:cNvPicPr>
          <p:nvPr userDrawn="1"/>
        </p:nvPicPr>
        <p:blipFill rotWithShape="1">
          <a:blip r:embed="rId2">
            <a:extLst>
              <a:ext uri="{28A0092B-C50C-407E-A947-70E740481C1C}">
                <a14:useLocalDpi xmlns:a14="http://schemas.microsoft.com/office/drawing/2010/main" val="0"/>
              </a:ext>
            </a:extLst>
          </a:blip>
          <a:srcRect t="1" r="40650" b="38293"/>
          <a:stretch/>
        </p:blipFill>
        <p:spPr>
          <a:xfrm>
            <a:off x="10619600" y="4533824"/>
            <a:ext cx="1586577" cy="2334809"/>
          </a:xfrm>
          <a:prstGeom prst="rect">
            <a:avLst/>
          </a:prstGeom>
        </p:spPr>
      </p:pic>
    </p:spTree>
    <p:extLst>
      <p:ext uri="{BB962C8B-B14F-4D97-AF65-F5344CB8AC3E}">
        <p14:creationId xmlns:p14="http://schemas.microsoft.com/office/powerpoint/2010/main" val="1902013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Rubriksida mörkblå">
    <p:bg>
      <p:bgPr>
        <a:solidFill>
          <a:schemeClr val="accent2">
            <a:lumMod val="75000"/>
          </a:schemeClr>
        </a:solidFill>
        <a:effectLst/>
      </p:bgPr>
    </p:bg>
    <p:spTree>
      <p:nvGrpSpPr>
        <p:cNvPr id="1" name=""/>
        <p:cNvGrpSpPr/>
        <p:nvPr/>
      </p:nvGrpSpPr>
      <p:grpSpPr>
        <a:xfrm>
          <a:off x="0" y="0"/>
          <a:ext cx="0" cy="0"/>
          <a:chOff x="0" y="0"/>
          <a:chExt cx="0" cy="0"/>
        </a:xfrm>
      </p:grpSpPr>
      <p:sp>
        <p:nvSpPr>
          <p:cNvPr id="2" name="Rubrik"/>
          <p:cNvSpPr>
            <a:spLocks noGrp="1"/>
          </p:cNvSpPr>
          <p:nvPr>
            <p:ph type="title"/>
          </p:nvPr>
        </p:nvSpPr>
        <p:spPr>
          <a:xfrm>
            <a:off x="695326" y="2336495"/>
            <a:ext cx="10801349" cy="1800000"/>
          </a:xfrm>
        </p:spPr>
        <p:txBody>
          <a:bodyPr anchor="ctr">
            <a:normAutofit/>
          </a:bodyPr>
          <a:lstStyle>
            <a:lvl1pPr algn="ctr">
              <a:defRPr sz="4800">
                <a:solidFill>
                  <a:schemeClr val="accent2">
                    <a:lumMod val="20000"/>
                    <a:lumOff val="80000"/>
                  </a:schemeClr>
                </a:solidFill>
              </a:defRPr>
            </a:lvl1pPr>
          </a:lstStyle>
          <a:p>
            <a:r>
              <a:rPr lang="sv-SE"/>
              <a:t>Klicka här för att ändra format</a:t>
            </a:r>
          </a:p>
        </p:txBody>
      </p:sp>
      <p:pic>
        <p:nvPicPr>
          <p:cNvPr id="21" name="Bildobjekt 20"/>
          <p:cNvPicPr>
            <a:picLocks noChangeAspect="1"/>
          </p:cNvPicPr>
          <p:nvPr userDrawn="1"/>
        </p:nvPicPr>
        <p:blipFill rotWithShape="1">
          <a:blip r:embed="rId2">
            <a:extLst>
              <a:ext uri="{28A0092B-C50C-407E-A947-70E740481C1C}">
                <a14:useLocalDpi xmlns:a14="http://schemas.microsoft.com/office/drawing/2010/main" val="0"/>
              </a:ext>
            </a:extLst>
          </a:blip>
          <a:srcRect l="1" r="43669" b="32980"/>
          <a:stretch/>
        </p:blipFill>
        <p:spPr>
          <a:xfrm>
            <a:off x="9593309" y="2475851"/>
            <a:ext cx="2602235" cy="4382150"/>
          </a:xfrm>
          <a:prstGeom prst="rect">
            <a:avLst/>
          </a:prstGeom>
        </p:spPr>
      </p:pic>
    </p:spTree>
    <p:extLst>
      <p:ext uri="{BB962C8B-B14F-4D97-AF65-F5344CB8AC3E}">
        <p14:creationId xmlns:p14="http://schemas.microsoft.com/office/powerpoint/2010/main" val="70405222"/>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95325" y="728663"/>
            <a:ext cx="10801349" cy="756000"/>
          </a:xfrm>
          <a:prstGeom prst="rect">
            <a:avLst/>
          </a:prstGeom>
        </p:spPr>
        <p:txBody>
          <a:bodyPr vert="horz" lIns="0" tIns="0" rIns="0" bIns="0" rtlCol="0" anchor="t">
            <a:normAutofit/>
          </a:bodyPr>
          <a:lstStyle/>
          <a:p>
            <a:r>
              <a:rPr lang="sv-SE"/>
              <a:t>Klicka här för att ändra format </a:t>
            </a:r>
          </a:p>
        </p:txBody>
      </p:sp>
      <p:sp>
        <p:nvSpPr>
          <p:cNvPr id="7" name="Platshållare för text 6"/>
          <p:cNvSpPr>
            <a:spLocks noGrp="1"/>
          </p:cNvSpPr>
          <p:nvPr>
            <p:ph type="body" idx="1"/>
          </p:nvPr>
        </p:nvSpPr>
        <p:spPr>
          <a:xfrm>
            <a:off x="695325" y="1892809"/>
            <a:ext cx="10801350" cy="4415916"/>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701241875"/>
      </p:ext>
    </p:extLst>
  </p:cSld>
  <p:clrMap bg1="lt1" tx1="dk1" bg2="lt2" tx2="dk2" accent1="accent1" accent2="accent2" accent3="accent3" accent4="accent4" accent5="accent5" accent6="accent6" hlink="hlink" folHlink="folHlink"/>
  <p:sldLayoutIdLst>
    <p:sldLayoutId id="2147483698" r:id="rId1"/>
    <p:sldLayoutId id="2147483694" r:id="rId2"/>
    <p:sldLayoutId id="2147483681" r:id="rId3"/>
    <p:sldLayoutId id="2147483690" r:id="rId4"/>
    <p:sldLayoutId id="2147483680" r:id="rId5"/>
    <p:sldLayoutId id="2147483682" r:id="rId6"/>
    <p:sldLayoutId id="2147483683" r:id="rId7"/>
    <p:sldLayoutId id="2147483697" r:id="rId8"/>
    <p:sldLayoutId id="2147483684" r:id="rId9"/>
    <p:sldLayoutId id="2147483692" r:id="rId10"/>
    <p:sldLayoutId id="2147483693" r:id="rId11"/>
    <p:sldLayoutId id="2147483688" r:id="rId12"/>
    <p:sldLayoutId id="2147483696" r:id="rId13"/>
    <p:sldLayoutId id="2147483695" r:id="rId14"/>
    <p:sldLayoutId id="2147483685" r:id="rId15"/>
  </p:sldLayoutIdLst>
  <p:hf sldNum="0" hdr="0"/>
  <p:txStyles>
    <p:titleStyle>
      <a:lvl1pPr algn="l" defTabSz="914400" rtl="0" eaLnBrk="1" latinLnBrk="0" hangingPunct="1">
        <a:lnSpc>
          <a:spcPct val="90000"/>
        </a:lnSpc>
        <a:spcBef>
          <a:spcPct val="0"/>
        </a:spcBef>
        <a:buNone/>
        <a:defRPr sz="3200" b="1" kern="1200" spc="-15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Tx/>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59" userDrawn="1">
          <p15:clr>
            <a:srgbClr val="F26B43"/>
          </p15:clr>
        </p15:guide>
        <p15:guide id="2" orient="horz" pos="3974" userDrawn="1">
          <p15:clr>
            <a:srgbClr val="F26B43"/>
          </p15:clr>
        </p15:guide>
        <p15:guide id="3" pos="438" userDrawn="1">
          <p15:clr>
            <a:srgbClr val="F26B43"/>
          </p15:clr>
        </p15:guide>
        <p15:guide id="4" pos="724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p:cNvSpPr>
            <a:spLocks noGrp="1"/>
          </p:cNvSpPr>
          <p:nvPr>
            <p:ph type="title"/>
          </p:nvPr>
        </p:nvSpPr>
        <p:spPr/>
        <p:txBody>
          <a:bodyPr/>
          <a:lstStyle/>
          <a:p>
            <a:r>
              <a:rPr lang="sv-SE"/>
              <a:t>Dilemmaövning</a:t>
            </a:r>
          </a:p>
        </p:txBody>
      </p:sp>
    </p:spTree>
    <p:extLst>
      <p:ext uri="{BB962C8B-B14F-4D97-AF65-F5344CB8AC3E}">
        <p14:creationId xmlns:p14="http://schemas.microsoft.com/office/powerpoint/2010/main" val="2840260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177" title="Ikon pratbubblo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E2A855"/>
          </a:solidFill>
          <a:ln>
            <a:noFill/>
          </a:ln>
        </p:spPr>
        <p:txBody>
          <a:bodyPr rot="0" vert="horz" wrap="square" lIns="91440" tIns="45720" rIns="91440" bIns="45720" anchor="t" anchorCtr="0" upright="1">
            <a:noAutofit/>
          </a:bodyPr>
          <a:lstStyle/>
          <a:p>
            <a:endParaRPr lang="sv-SE"/>
          </a:p>
        </p:txBody>
      </p:sp>
      <p:sp>
        <p:nvSpPr>
          <p:cNvPr id="3" name="Rektangel med rundade hörn 2"/>
          <p:cNvSpPr/>
          <p:nvPr/>
        </p:nvSpPr>
        <p:spPr>
          <a:xfrm>
            <a:off x="695325" y="728663"/>
            <a:ext cx="4240213" cy="576677"/>
          </a:xfrm>
          <a:prstGeom prst="roundRect">
            <a:avLst/>
          </a:prstGeom>
          <a:solidFill>
            <a:srgbClr val="E2A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t>DILEMMAKORT: </a:t>
            </a:r>
            <a:r>
              <a:rPr lang="sv-SE"/>
              <a:t>Avtal och uppföljning</a:t>
            </a:r>
          </a:p>
        </p:txBody>
      </p:sp>
      <p:sp>
        <p:nvSpPr>
          <p:cNvPr id="5" name="Rektangel 4"/>
          <p:cNvSpPr/>
          <p:nvPr/>
        </p:nvSpPr>
        <p:spPr>
          <a:xfrm>
            <a:off x="2459181" y="2558619"/>
            <a:ext cx="8257308" cy="1477328"/>
          </a:xfrm>
          <a:prstGeom prst="rect">
            <a:avLst/>
          </a:prstGeom>
        </p:spPr>
        <p:txBody>
          <a:bodyPr wrap="square" lIns="91440" tIns="45720" rIns="91440" bIns="45720" anchor="t">
            <a:spAutoFit/>
          </a:bodyPr>
          <a:lstStyle/>
          <a:p>
            <a:r>
              <a:rPr lang="sv-SE" b="1"/>
              <a:t>ÖVNING 2: </a:t>
            </a:r>
            <a:r>
              <a:rPr lang="sv-SE">
                <a:latin typeface="Arial"/>
                <a:cs typeface="Arial"/>
              </a:rPr>
              <a:t>En entreprenör har fått i uppdrag att sanera stora mängder förorenad jord från kommunens mark, där det tidigare stod en fabrik med omfattande föroreningar. Istället för att genomföra den kostsamma saneringen, dumpar entreprenören jorden </a:t>
            </a:r>
            <a:r>
              <a:rPr lang="sv-SE" err="1">
                <a:latin typeface="Arial"/>
                <a:cs typeface="Arial"/>
              </a:rPr>
              <a:t>osanerad</a:t>
            </a:r>
            <a:r>
              <a:rPr lang="sv-SE">
                <a:latin typeface="Arial"/>
                <a:cs typeface="Arial"/>
              </a:rPr>
              <a:t> i skogen, vilket leder till ytterligare miljöskador och bryter mot avtalet med kommunen.</a:t>
            </a:r>
            <a:r>
              <a:rPr lang="sv-SE"/>
              <a:t> </a:t>
            </a:r>
          </a:p>
        </p:txBody>
      </p:sp>
    </p:spTree>
    <p:extLst>
      <p:ext uri="{BB962C8B-B14F-4D97-AF65-F5344CB8AC3E}">
        <p14:creationId xmlns:p14="http://schemas.microsoft.com/office/powerpoint/2010/main" val="2297401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177" title="Ikon pratbubblo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158DAF"/>
          </a:solidFill>
          <a:ln>
            <a:noFill/>
          </a:ln>
        </p:spPr>
        <p:txBody>
          <a:bodyPr rot="0" vert="horz" wrap="square" lIns="91440" tIns="45720" rIns="91440" bIns="45720" anchor="t" anchorCtr="0" upright="1">
            <a:noAutofit/>
          </a:bodyPr>
          <a:lstStyle/>
          <a:p>
            <a:endParaRPr lang="sv-SE"/>
          </a:p>
        </p:txBody>
      </p:sp>
      <p:sp>
        <p:nvSpPr>
          <p:cNvPr id="3" name="Rektangel med rundade hörn 2"/>
          <p:cNvSpPr/>
          <p:nvPr/>
        </p:nvSpPr>
        <p:spPr>
          <a:xfrm>
            <a:off x="695325" y="728663"/>
            <a:ext cx="4532521" cy="576677"/>
          </a:xfrm>
          <a:prstGeom prst="roundRect">
            <a:avLst/>
          </a:prstGeom>
          <a:solidFill>
            <a:srgbClr val="158D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t>DILEMMAKORT: </a:t>
            </a:r>
            <a:r>
              <a:rPr lang="sv-SE"/>
              <a:t>Läkemedelsförskrivning</a:t>
            </a:r>
          </a:p>
        </p:txBody>
      </p:sp>
      <p:sp>
        <p:nvSpPr>
          <p:cNvPr id="5" name="Rektangel 4"/>
          <p:cNvSpPr/>
          <p:nvPr/>
        </p:nvSpPr>
        <p:spPr>
          <a:xfrm>
            <a:off x="2459181" y="2558619"/>
            <a:ext cx="8257308" cy="2585323"/>
          </a:xfrm>
          <a:prstGeom prst="rect">
            <a:avLst/>
          </a:prstGeom>
        </p:spPr>
        <p:txBody>
          <a:bodyPr wrap="square" lIns="91440" tIns="45720" rIns="91440" bIns="45720" anchor="t">
            <a:spAutoFit/>
          </a:bodyPr>
          <a:lstStyle/>
          <a:p>
            <a:r>
              <a:rPr lang="sv-SE" b="1"/>
              <a:t>ÖVNING 1: </a:t>
            </a:r>
            <a:r>
              <a:rPr lang="sv-SE">
                <a:solidFill>
                  <a:srgbClr val="242424"/>
                </a:solidFill>
                <a:latin typeface="Arial"/>
                <a:ea typeface="Calibri"/>
                <a:cs typeface="Calibri"/>
              </a:rPr>
              <a:t>En patient har bett om tid till vårdcentralen på grund av sömnsvårigheter. Vid besöket ber patienten om att få sömntabletter.</a:t>
            </a:r>
            <a:br>
              <a:rPr lang="sv-SE">
                <a:latin typeface="Arial"/>
                <a:ea typeface="Calibri"/>
                <a:cs typeface="Calibri"/>
              </a:rPr>
            </a:br>
            <a:r>
              <a:rPr lang="sv-SE">
                <a:solidFill>
                  <a:srgbClr val="242424"/>
                </a:solidFill>
                <a:latin typeface="Arial"/>
                <a:ea typeface="Calibri"/>
                <a:cs typeface="Calibri"/>
              </a:rPr>
              <a:t>Under besöket berättar patienten att hen sökt vård för sina sömnsvårigheter hos en digital vårdgivare.</a:t>
            </a:r>
            <a:br>
              <a:rPr lang="sv-SE">
                <a:latin typeface="Arial"/>
                <a:ea typeface="Calibri"/>
                <a:cs typeface="Calibri"/>
              </a:rPr>
            </a:br>
            <a:r>
              <a:rPr lang="sv-SE">
                <a:solidFill>
                  <a:srgbClr val="242424"/>
                </a:solidFill>
                <a:latin typeface="Arial"/>
                <a:ea typeface="Calibri"/>
                <a:cs typeface="Calibri"/>
              </a:rPr>
              <a:t>Du kontrollerar läkemedelslistan i journalsystemet och ser en tidigare förskrivning som snart går ut. Du ber därefter om patientens tillstånd att kolla i Förskrivningskollen, med tanke på att förskrivning från vårdgivare utanför Region Dalarna inte syns i journalsystemet.</a:t>
            </a:r>
            <a:br>
              <a:rPr lang="sv-SE">
                <a:latin typeface="Arial"/>
                <a:ea typeface="Calibri"/>
                <a:cs typeface="Calibri"/>
              </a:rPr>
            </a:br>
            <a:r>
              <a:rPr lang="sv-SE">
                <a:solidFill>
                  <a:srgbClr val="242424"/>
                </a:solidFill>
                <a:latin typeface="Arial"/>
                <a:ea typeface="Calibri"/>
                <a:cs typeface="Calibri"/>
              </a:rPr>
              <a:t>Patienten godkänner inte det, men vill fortfarande få sömntabletter utskrivet.</a:t>
            </a:r>
          </a:p>
        </p:txBody>
      </p:sp>
    </p:spTree>
    <p:extLst>
      <p:ext uri="{BB962C8B-B14F-4D97-AF65-F5344CB8AC3E}">
        <p14:creationId xmlns:p14="http://schemas.microsoft.com/office/powerpoint/2010/main" val="1249555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177" title="Ikon pratbubblo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178571"/>
          </a:solidFill>
          <a:ln>
            <a:noFill/>
          </a:ln>
        </p:spPr>
        <p:txBody>
          <a:bodyPr rot="0" vert="horz" wrap="square" lIns="91440" tIns="45720" rIns="91440" bIns="45720" anchor="t" anchorCtr="0" upright="1">
            <a:noAutofit/>
          </a:bodyPr>
          <a:lstStyle/>
          <a:p>
            <a:endParaRPr lang="sv-SE"/>
          </a:p>
        </p:txBody>
      </p:sp>
      <p:sp>
        <p:nvSpPr>
          <p:cNvPr id="3" name="Rektangel med rundade hörn 2"/>
          <p:cNvSpPr/>
          <p:nvPr/>
        </p:nvSpPr>
        <p:spPr>
          <a:xfrm>
            <a:off x="695325" y="728663"/>
            <a:ext cx="5162108" cy="576677"/>
          </a:xfrm>
          <a:prstGeom prst="roundRect">
            <a:avLst/>
          </a:prstGeom>
          <a:solidFill>
            <a:srgbClr val="1785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t>DILEMMAKORT: </a:t>
            </a:r>
            <a:r>
              <a:rPr lang="sv-SE"/>
              <a:t>Hälso- och sjukvård, tandvård</a:t>
            </a:r>
          </a:p>
        </p:txBody>
      </p:sp>
      <p:sp>
        <p:nvSpPr>
          <p:cNvPr id="5" name="Rektangel 4"/>
          <p:cNvSpPr/>
          <p:nvPr/>
        </p:nvSpPr>
        <p:spPr>
          <a:xfrm>
            <a:off x="2459181" y="2558619"/>
            <a:ext cx="8257308" cy="1754326"/>
          </a:xfrm>
          <a:prstGeom prst="rect">
            <a:avLst/>
          </a:prstGeom>
        </p:spPr>
        <p:txBody>
          <a:bodyPr wrap="square" lIns="91440" tIns="45720" rIns="91440" bIns="45720" anchor="t">
            <a:spAutoFit/>
          </a:bodyPr>
          <a:lstStyle/>
          <a:p>
            <a:r>
              <a:rPr lang="sv-SE" b="1"/>
              <a:t>ÖVNING 1: </a:t>
            </a:r>
            <a:r>
              <a:rPr lang="sv-SE">
                <a:latin typeface="Arial"/>
                <a:ea typeface="Calibri"/>
                <a:cs typeface="Calibri"/>
              </a:rPr>
              <a:t>Du arbetar på en vårdmottagning och märker att en av läkarna regelbundet skriver ut stora mängder narkotikaklassade läkemedel, </a:t>
            </a:r>
            <a:r>
              <a:rPr lang="sv-SE" err="1">
                <a:latin typeface="Arial"/>
                <a:ea typeface="Calibri"/>
                <a:cs typeface="Calibri"/>
              </a:rPr>
              <a:t>botox</a:t>
            </a:r>
            <a:r>
              <a:rPr lang="sv-SE">
                <a:latin typeface="Arial"/>
                <a:ea typeface="Calibri"/>
                <a:cs typeface="Calibri"/>
              </a:rPr>
              <a:t> och bantningspreparat till patienter utan tydliga medicinska skäl. </a:t>
            </a:r>
            <a:br>
              <a:rPr lang="sv-SE">
                <a:latin typeface="Arial"/>
                <a:ea typeface="Calibri"/>
                <a:cs typeface="Calibri"/>
              </a:rPr>
            </a:br>
            <a:r>
              <a:rPr lang="sv-SE">
                <a:latin typeface="Arial"/>
                <a:ea typeface="Calibri"/>
                <a:cs typeface="Calibri"/>
              </a:rPr>
              <a:t>Flera av patienterna verkar vara återkommande och ibland saknas ordentlig dokumentation i journalerna. När du nämner detta för en kollega får du svaret: ”Det är hans ansvar som läkare, inte vårt problem”. </a:t>
            </a:r>
          </a:p>
        </p:txBody>
      </p:sp>
    </p:spTree>
    <p:extLst>
      <p:ext uri="{BB962C8B-B14F-4D97-AF65-F5344CB8AC3E}">
        <p14:creationId xmlns:p14="http://schemas.microsoft.com/office/powerpoint/2010/main" val="848522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177" title="Ikon pratbubblo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178571"/>
          </a:solidFill>
          <a:ln>
            <a:noFill/>
          </a:ln>
        </p:spPr>
        <p:txBody>
          <a:bodyPr rot="0" vert="horz" wrap="square" lIns="91440" tIns="45720" rIns="91440" bIns="45720" anchor="t" anchorCtr="0" upright="1">
            <a:noAutofit/>
          </a:bodyPr>
          <a:lstStyle/>
          <a:p>
            <a:endParaRPr lang="sv-SE"/>
          </a:p>
        </p:txBody>
      </p:sp>
      <p:sp>
        <p:nvSpPr>
          <p:cNvPr id="3" name="Rektangel med rundade hörn 2"/>
          <p:cNvSpPr/>
          <p:nvPr/>
        </p:nvSpPr>
        <p:spPr>
          <a:xfrm>
            <a:off x="695325" y="728663"/>
            <a:ext cx="5162108" cy="576677"/>
          </a:xfrm>
          <a:prstGeom prst="roundRect">
            <a:avLst/>
          </a:prstGeom>
          <a:solidFill>
            <a:srgbClr val="1785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t>DILEMMAKORT: </a:t>
            </a:r>
            <a:r>
              <a:rPr lang="sv-SE"/>
              <a:t>Hälso- och sjukvård, tandvård</a:t>
            </a:r>
          </a:p>
        </p:txBody>
      </p:sp>
      <p:sp>
        <p:nvSpPr>
          <p:cNvPr id="5" name="Rektangel 4"/>
          <p:cNvSpPr/>
          <p:nvPr/>
        </p:nvSpPr>
        <p:spPr>
          <a:xfrm>
            <a:off x="2459181" y="2558619"/>
            <a:ext cx="8257308" cy="1200329"/>
          </a:xfrm>
          <a:prstGeom prst="rect">
            <a:avLst/>
          </a:prstGeom>
        </p:spPr>
        <p:txBody>
          <a:bodyPr wrap="square" lIns="91440" tIns="45720" rIns="91440" bIns="45720" anchor="t">
            <a:spAutoFit/>
          </a:bodyPr>
          <a:lstStyle/>
          <a:p>
            <a:r>
              <a:rPr lang="sv-SE" b="1"/>
              <a:t>ÖVNING 2: </a:t>
            </a:r>
            <a:r>
              <a:rPr lang="sv-SE">
                <a:latin typeface="Arial"/>
                <a:ea typeface="Calibri"/>
                <a:cs typeface="Calibri"/>
              </a:rPr>
              <a:t>Du jobbar som sjukvårdpersonal på en klinik. Vid ett tillfälle upptäcker du att en kollega har skickat in sjukintyg på en patient som inte verkar ha den sjukdom som står på sjukskrivningen. Det är osäkert om någon annan märkt detta ännu.</a:t>
            </a:r>
          </a:p>
        </p:txBody>
      </p:sp>
    </p:spTree>
    <p:extLst>
      <p:ext uri="{BB962C8B-B14F-4D97-AF65-F5344CB8AC3E}">
        <p14:creationId xmlns:p14="http://schemas.microsoft.com/office/powerpoint/2010/main" val="3766210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D4FE0F-FF8B-F8EE-B264-145B56AC0344}"/>
            </a:ext>
          </a:extLst>
        </p:cNvPr>
        <p:cNvGrpSpPr/>
        <p:nvPr/>
      </p:nvGrpSpPr>
      <p:grpSpPr>
        <a:xfrm>
          <a:off x="0" y="0"/>
          <a:ext cx="0" cy="0"/>
          <a:chOff x="0" y="0"/>
          <a:chExt cx="0" cy="0"/>
        </a:xfrm>
      </p:grpSpPr>
      <p:sp>
        <p:nvSpPr>
          <p:cNvPr id="7" name="Freeform 177" title="Ikon pratbubblor">
            <a:extLst>
              <a:ext uri="{FF2B5EF4-FFF2-40B4-BE49-F238E27FC236}">
                <a16:creationId xmlns:a16="http://schemas.microsoft.com/office/drawing/2014/main" id="{D0147B7A-6771-8EAC-3391-B1F905BFB33A}"/>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178571"/>
          </a:solidFill>
          <a:ln>
            <a:noFill/>
          </a:ln>
        </p:spPr>
        <p:txBody>
          <a:bodyPr rot="0" vert="horz" wrap="square" lIns="91440" tIns="45720" rIns="91440" bIns="45720" anchor="t" anchorCtr="0" upright="1">
            <a:noAutofit/>
          </a:bodyPr>
          <a:lstStyle/>
          <a:p>
            <a:endParaRPr lang="sv-SE"/>
          </a:p>
        </p:txBody>
      </p:sp>
      <p:sp>
        <p:nvSpPr>
          <p:cNvPr id="3" name="Rektangel med rundade hörn 2">
            <a:extLst>
              <a:ext uri="{FF2B5EF4-FFF2-40B4-BE49-F238E27FC236}">
                <a16:creationId xmlns:a16="http://schemas.microsoft.com/office/drawing/2014/main" id="{4287A871-57B4-77B7-92D5-51596503C71B}"/>
              </a:ext>
            </a:extLst>
          </p:cNvPr>
          <p:cNvSpPr/>
          <p:nvPr/>
        </p:nvSpPr>
        <p:spPr>
          <a:xfrm>
            <a:off x="695325" y="728663"/>
            <a:ext cx="5162108" cy="576677"/>
          </a:xfrm>
          <a:prstGeom prst="roundRect">
            <a:avLst/>
          </a:prstGeom>
          <a:solidFill>
            <a:srgbClr val="1785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t>DILEMMAKORT: </a:t>
            </a:r>
            <a:r>
              <a:rPr lang="sv-SE"/>
              <a:t>Hälso- och sjukvård, tandvård</a:t>
            </a:r>
          </a:p>
        </p:txBody>
      </p:sp>
      <p:sp>
        <p:nvSpPr>
          <p:cNvPr id="5" name="Rektangel 4">
            <a:extLst>
              <a:ext uri="{FF2B5EF4-FFF2-40B4-BE49-F238E27FC236}">
                <a16:creationId xmlns:a16="http://schemas.microsoft.com/office/drawing/2014/main" id="{DE2525A7-5A8A-C048-903D-3B028D62E91B}"/>
              </a:ext>
            </a:extLst>
          </p:cNvPr>
          <p:cNvSpPr/>
          <p:nvPr/>
        </p:nvSpPr>
        <p:spPr>
          <a:xfrm>
            <a:off x="2459181" y="2558619"/>
            <a:ext cx="8257308" cy="923330"/>
          </a:xfrm>
          <a:prstGeom prst="rect">
            <a:avLst/>
          </a:prstGeom>
        </p:spPr>
        <p:txBody>
          <a:bodyPr wrap="square" lIns="91440" tIns="45720" rIns="91440" bIns="45720" anchor="t">
            <a:spAutoFit/>
          </a:bodyPr>
          <a:lstStyle/>
          <a:p>
            <a:r>
              <a:rPr lang="sv-SE" b="1"/>
              <a:t>ÖVNING 3: </a:t>
            </a:r>
            <a:r>
              <a:rPr lang="sv-SE">
                <a:latin typeface="Arial"/>
                <a:ea typeface="Calibri"/>
                <a:cs typeface="Calibri"/>
              </a:rPr>
              <a:t>En läkare misstänker att en patient lämnat in förfalskade intyg för att få ekonomiskt stöd från vården. Patienten har tidigare varit i behov av hjälp men har inte lämnat uppdaterad information. </a:t>
            </a:r>
          </a:p>
        </p:txBody>
      </p:sp>
    </p:spTree>
    <p:extLst>
      <p:ext uri="{BB962C8B-B14F-4D97-AF65-F5344CB8AC3E}">
        <p14:creationId xmlns:p14="http://schemas.microsoft.com/office/powerpoint/2010/main" val="1210272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C8240F-0DF8-C4E4-E0EC-445ED9B4FC49}"/>
            </a:ext>
          </a:extLst>
        </p:cNvPr>
        <p:cNvGrpSpPr/>
        <p:nvPr/>
      </p:nvGrpSpPr>
      <p:grpSpPr>
        <a:xfrm>
          <a:off x="0" y="0"/>
          <a:ext cx="0" cy="0"/>
          <a:chOff x="0" y="0"/>
          <a:chExt cx="0" cy="0"/>
        </a:xfrm>
      </p:grpSpPr>
      <p:sp>
        <p:nvSpPr>
          <p:cNvPr id="7" name="Freeform 177" title="Ikon pratbubblor">
            <a:extLst>
              <a:ext uri="{FF2B5EF4-FFF2-40B4-BE49-F238E27FC236}">
                <a16:creationId xmlns:a16="http://schemas.microsoft.com/office/drawing/2014/main" id="{E9F5864F-2E4A-B646-4329-EECF692815A7}"/>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178571"/>
          </a:solidFill>
          <a:ln>
            <a:noFill/>
          </a:ln>
        </p:spPr>
        <p:txBody>
          <a:bodyPr rot="0" vert="horz" wrap="square" lIns="91440" tIns="45720" rIns="91440" bIns="45720" anchor="t" anchorCtr="0" upright="1">
            <a:noAutofit/>
          </a:bodyPr>
          <a:lstStyle/>
          <a:p>
            <a:endParaRPr lang="sv-SE"/>
          </a:p>
        </p:txBody>
      </p:sp>
      <p:sp>
        <p:nvSpPr>
          <p:cNvPr id="3" name="Rektangel med rundade hörn 2">
            <a:extLst>
              <a:ext uri="{FF2B5EF4-FFF2-40B4-BE49-F238E27FC236}">
                <a16:creationId xmlns:a16="http://schemas.microsoft.com/office/drawing/2014/main" id="{289BB866-75EF-EBFC-65EC-10BEB5B0E542}"/>
              </a:ext>
            </a:extLst>
          </p:cNvPr>
          <p:cNvSpPr/>
          <p:nvPr/>
        </p:nvSpPr>
        <p:spPr>
          <a:xfrm>
            <a:off x="695325" y="728663"/>
            <a:ext cx="5162108" cy="576677"/>
          </a:xfrm>
          <a:prstGeom prst="roundRect">
            <a:avLst/>
          </a:prstGeom>
          <a:solidFill>
            <a:srgbClr val="1785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t>DILEMMAKORT: </a:t>
            </a:r>
            <a:r>
              <a:rPr lang="sv-SE"/>
              <a:t>Hälso- och sjukvård, tandvård</a:t>
            </a:r>
          </a:p>
        </p:txBody>
      </p:sp>
      <p:sp>
        <p:nvSpPr>
          <p:cNvPr id="5" name="Rektangel 4">
            <a:extLst>
              <a:ext uri="{FF2B5EF4-FFF2-40B4-BE49-F238E27FC236}">
                <a16:creationId xmlns:a16="http://schemas.microsoft.com/office/drawing/2014/main" id="{508943F3-4EC8-74AD-1CED-5B3713820CC4}"/>
              </a:ext>
            </a:extLst>
          </p:cNvPr>
          <p:cNvSpPr/>
          <p:nvPr/>
        </p:nvSpPr>
        <p:spPr>
          <a:xfrm>
            <a:off x="2459181" y="2558619"/>
            <a:ext cx="8257308" cy="923330"/>
          </a:xfrm>
          <a:prstGeom prst="rect">
            <a:avLst/>
          </a:prstGeom>
        </p:spPr>
        <p:txBody>
          <a:bodyPr wrap="square" lIns="91440" tIns="45720" rIns="91440" bIns="45720" anchor="t">
            <a:spAutoFit/>
          </a:bodyPr>
          <a:lstStyle/>
          <a:p>
            <a:r>
              <a:rPr lang="sv-SE" b="1"/>
              <a:t>ÖVNING 4: </a:t>
            </a:r>
            <a:r>
              <a:rPr lang="sv-SE">
                <a:latin typeface="Arial"/>
                <a:ea typeface="Calibri"/>
                <a:cs typeface="Calibri"/>
              </a:rPr>
              <a:t>En patient ber dig att skriva ett sjukintyg trots att hen inte har några medicinska skäl för det. När du tvekar säger en kollega att ”vi gör så ibland för att hjälpa våra patienter – det skadar ju ingen”. Hur hanterar du situationen?</a:t>
            </a:r>
            <a:r>
              <a:rPr lang="sv-SE"/>
              <a:t> </a:t>
            </a:r>
          </a:p>
        </p:txBody>
      </p:sp>
    </p:spTree>
    <p:extLst>
      <p:ext uri="{BB962C8B-B14F-4D97-AF65-F5344CB8AC3E}">
        <p14:creationId xmlns:p14="http://schemas.microsoft.com/office/powerpoint/2010/main" val="3099502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34EDDA-D1FF-DB04-3EA3-8ECE28F31006}"/>
            </a:ext>
          </a:extLst>
        </p:cNvPr>
        <p:cNvGrpSpPr/>
        <p:nvPr/>
      </p:nvGrpSpPr>
      <p:grpSpPr>
        <a:xfrm>
          <a:off x="0" y="0"/>
          <a:ext cx="0" cy="0"/>
          <a:chOff x="0" y="0"/>
          <a:chExt cx="0" cy="0"/>
        </a:xfrm>
      </p:grpSpPr>
      <p:sp>
        <p:nvSpPr>
          <p:cNvPr id="7" name="Freeform 177" title="Ikon pratbubblor">
            <a:extLst>
              <a:ext uri="{FF2B5EF4-FFF2-40B4-BE49-F238E27FC236}">
                <a16:creationId xmlns:a16="http://schemas.microsoft.com/office/drawing/2014/main" id="{50C69C98-1CBC-57A3-2115-06937B16DD89}"/>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178571"/>
          </a:solidFill>
          <a:ln>
            <a:noFill/>
          </a:ln>
        </p:spPr>
        <p:txBody>
          <a:bodyPr rot="0" vert="horz" wrap="square" lIns="91440" tIns="45720" rIns="91440" bIns="45720" anchor="t" anchorCtr="0" upright="1">
            <a:noAutofit/>
          </a:bodyPr>
          <a:lstStyle/>
          <a:p>
            <a:endParaRPr lang="sv-SE"/>
          </a:p>
        </p:txBody>
      </p:sp>
      <p:sp>
        <p:nvSpPr>
          <p:cNvPr id="3" name="Rektangel med rundade hörn 2">
            <a:extLst>
              <a:ext uri="{FF2B5EF4-FFF2-40B4-BE49-F238E27FC236}">
                <a16:creationId xmlns:a16="http://schemas.microsoft.com/office/drawing/2014/main" id="{82B12452-B7F2-705A-335C-B09407F27388}"/>
              </a:ext>
            </a:extLst>
          </p:cNvPr>
          <p:cNvSpPr/>
          <p:nvPr/>
        </p:nvSpPr>
        <p:spPr>
          <a:xfrm>
            <a:off x="695325" y="728663"/>
            <a:ext cx="5162108" cy="576677"/>
          </a:xfrm>
          <a:prstGeom prst="roundRect">
            <a:avLst/>
          </a:prstGeom>
          <a:solidFill>
            <a:srgbClr val="1785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t>DILEMMAKORT: </a:t>
            </a:r>
            <a:r>
              <a:rPr lang="sv-SE"/>
              <a:t>Hälso- och sjukvård, tandvård</a:t>
            </a:r>
          </a:p>
        </p:txBody>
      </p:sp>
      <p:sp>
        <p:nvSpPr>
          <p:cNvPr id="5" name="Rektangel 4">
            <a:extLst>
              <a:ext uri="{FF2B5EF4-FFF2-40B4-BE49-F238E27FC236}">
                <a16:creationId xmlns:a16="http://schemas.microsoft.com/office/drawing/2014/main" id="{131CCB85-FB84-96D5-A031-2B2C636F8090}"/>
              </a:ext>
            </a:extLst>
          </p:cNvPr>
          <p:cNvSpPr/>
          <p:nvPr/>
        </p:nvSpPr>
        <p:spPr>
          <a:xfrm>
            <a:off x="2459181" y="2558619"/>
            <a:ext cx="8257308" cy="923330"/>
          </a:xfrm>
          <a:prstGeom prst="rect">
            <a:avLst/>
          </a:prstGeom>
        </p:spPr>
        <p:txBody>
          <a:bodyPr wrap="square" lIns="91440" tIns="45720" rIns="91440" bIns="45720" anchor="t">
            <a:spAutoFit/>
          </a:bodyPr>
          <a:lstStyle/>
          <a:p>
            <a:r>
              <a:rPr lang="sv-SE" b="1"/>
              <a:t>ÖVNING 5: </a:t>
            </a:r>
            <a:r>
              <a:rPr lang="sv-SE">
                <a:latin typeface="Arial"/>
                <a:ea typeface="Calibri"/>
                <a:cs typeface="Calibri"/>
              </a:rPr>
              <a:t>Du är chef på en öppenmottagning och  får veta att anställda systematiskt utnyttjar vårdförmåner genom att debitera vården till patientbesök som inte ägt rum. </a:t>
            </a:r>
            <a:r>
              <a:rPr lang="sv-SE"/>
              <a:t> </a:t>
            </a:r>
          </a:p>
        </p:txBody>
      </p:sp>
    </p:spTree>
    <p:extLst>
      <p:ext uri="{BB962C8B-B14F-4D97-AF65-F5344CB8AC3E}">
        <p14:creationId xmlns:p14="http://schemas.microsoft.com/office/powerpoint/2010/main" val="2665197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177" title="Ikon pratbubblo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chemeClr val="accent5">
              <a:lumMod val="90000"/>
            </a:schemeClr>
          </a:solidFill>
          <a:ln>
            <a:noFill/>
          </a:ln>
        </p:spPr>
        <p:txBody>
          <a:bodyPr rot="0" vert="horz" wrap="square" lIns="91440" tIns="45720" rIns="91440" bIns="45720" anchor="t" anchorCtr="0" upright="1">
            <a:noAutofit/>
          </a:bodyPr>
          <a:lstStyle/>
          <a:p>
            <a:endParaRPr lang="sv-SE"/>
          </a:p>
        </p:txBody>
      </p:sp>
      <p:sp>
        <p:nvSpPr>
          <p:cNvPr id="3" name="Rektangel med rundade hörn 2"/>
          <p:cNvSpPr/>
          <p:nvPr/>
        </p:nvSpPr>
        <p:spPr>
          <a:xfrm>
            <a:off x="695325" y="728663"/>
            <a:ext cx="3618121" cy="590399"/>
          </a:xfrm>
          <a:prstGeom prst="roundRect">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bg1"/>
                </a:solidFill>
              </a:rPr>
              <a:t>DILEMMAKORT: </a:t>
            </a:r>
            <a:r>
              <a:rPr lang="sv-SE">
                <a:solidFill>
                  <a:schemeClr val="bg1"/>
                </a:solidFill>
              </a:rPr>
              <a:t>Valfrihet (LOV)</a:t>
            </a:r>
          </a:p>
        </p:txBody>
      </p:sp>
      <p:sp>
        <p:nvSpPr>
          <p:cNvPr id="5" name="Rektangel 4"/>
          <p:cNvSpPr/>
          <p:nvPr/>
        </p:nvSpPr>
        <p:spPr>
          <a:xfrm>
            <a:off x="2459181" y="2558619"/>
            <a:ext cx="8257308" cy="1200329"/>
          </a:xfrm>
          <a:prstGeom prst="rect">
            <a:avLst/>
          </a:prstGeom>
        </p:spPr>
        <p:txBody>
          <a:bodyPr wrap="square" lIns="91440" tIns="45720" rIns="91440" bIns="45720" anchor="t">
            <a:spAutoFit/>
          </a:bodyPr>
          <a:lstStyle/>
          <a:p>
            <a:r>
              <a:rPr lang="sv-SE" b="1"/>
              <a:t>ÖVNING 1: </a:t>
            </a:r>
            <a:r>
              <a:rPr lang="sv-SE">
                <a:latin typeface="Arial"/>
                <a:ea typeface="Calibri"/>
                <a:cs typeface="Calibri"/>
              </a:rPr>
              <a:t>Din chef informerar dig och dina kollegor om att ni ska fakturera för fler vårdbesök än de som faktiskt ägt rum. Hen säger att det är ett sätt att kompensera för låga ersättningar från regionen. Du känner att något inte stämmer, men ingen annan verkar reagera. Hur agerar du?</a:t>
            </a:r>
            <a:r>
              <a:rPr lang="sv-SE"/>
              <a:t> </a:t>
            </a:r>
          </a:p>
        </p:txBody>
      </p:sp>
    </p:spTree>
    <p:extLst>
      <p:ext uri="{BB962C8B-B14F-4D97-AF65-F5344CB8AC3E}">
        <p14:creationId xmlns:p14="http://schemas.microsoft.com/office/powerpoint/2010/main" val="1668716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177" title="Ikon pratbubblo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969696"/>
          </a:solidFill>
          <a:ln>
            <a:noFill/>
          </a:ln>
        </p:spPr>
        <p:txBody>
          <a:bodyPr rot="0" vert="horz" wrap="square" lIns="91440" tIns="45720" rIns="91440" bIns="45720" anchor="t" anchorCtr="0" upright="1">
            <a:noAutofit/>
          </a:bodyPr>
          <a:lstStyle/>
          <a:p>
            <a:endParaRPr lang="sv-SE"/>
          </a:p>
        </p:txBody>
      </p:sp>
      <p:sp>
        <p:nvSpPr>
          <p:cNvPr id="3" name="Rektangel med rundade hörn 2"/>
          <p:cNvSpPr/>
          <p:nvPr/>
        </p:nvSpPr>
        <p:spPr>
          <a:xfrm>
            <a:off x="695325" y="728663"/>
            <a:ext cx="3295833" cy="590399"/>
          </a:xfrm>
          <a:prstGeom prst="round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t>DILEMMAKORT: </a:t>
            </a:r>
            <a:r>
              <a:rPr lang="sv-SE"/>
              <a:t>Rekrytering</a:t>
            </a:r>
          </a:p>
        </p:txBody>
      </p:sp>
      <p:sp>
        <p:nvSpPr>
          <p:cNvPr id="5" name="Rektangel 4"/>
          <p:cNvSpPr/>
          <p:nvPr/>
        </p:nvSpPr>
        <p:spPr>
          <a:xfrm>
            <a:off x="2459181" y="2558619"/>
            <a:ext cx="8257308" cy="369332"/>
          </a:xfrm>
          <a:prstGeom prst="rect">
            <a:avLst/>
          </a:prstGeom>
        </p:spPr>
        <p:txBody>
          <a:bodyPr wrap="square">
            <a:spAutoFit/>
          </a:bodyPr>
          <a:lstStyle/>
          <a:p>
            <a:r>
              <a:rPr lang="sv-SE" b="1"/>
              <a:t>ÖVNING 1: </a:t>
            </a:r>
            <a:r>
              <a:rPr lang="sv-SE"/>
              <a:t>Skriv in dilemma, fråga eller diskussion. </a:t>
            </a:r>
          </a:p>
        </p:txBody>
      </p:sp>
    </p:spTree>
    <p:extLst>
      <p:ext uri="{BB962C8B-B14F-4D97-AF65-F5344CB8AC3E}">
        <p14:creationId xmlns:p14="http://schemas.microsoft.com/office/powerpoint/2010/main" val="3165472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4C8B1D-4035-1BC2-C9C5-9031EDFD175B}"/>
            </a:ext>
          </a:extLst>
        </p:cNvPr>
        <p:cNvGrpSpPr/>
        <p:nvPr/>
      </p:nvGrpSpPr>
      <p:grpSpPr>
        <a:xfrm>
          <a:off x="0" y="0"/>
          <a:ext cx="0" cy="0"/>
          <a:chOff x="0" y="0"/>
          <a:chExt cx="0" cy="0"/>
        </a:xfrm>
      </p:grpSpPr>
      <p:sp>
        <p:nvSpPr>
          <p:cNvPr id="7" name="Freeform 177" title="Ikon pratbubblor">
            <a:extLst>
              <a:ext uri="{FF2B5EF4-FFF2-40B4-BE49-F238E27FC236}">
                <a16:creationId xmlns:a16="http://schemas.microsoft.com/office/drawing/2014/main" id="{7484ED80-B9B8-4E1A-59B0-5E436D4D2478}"/>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chemeClr val="accent4"/>
          </a:solidFill>
          <a:ln>
            <a:noFill/>
          </a:ln>
        </p:spPr>
        <p:txBody>
          <a:bodyPr rot="0" vert="horz" wrap="square" lIns="91440" tIns="45720" rIns="91440" bIns="45720" anchor="t" anchorCtr="0" upright="1">
            <a:noAutofit/>
          </a:bodyPr>
          <a:lstStyle/>
          <a:p>
            <a:endParaRPr lang="sv-SE"/>
          </a:p>
        </p:txBody>
      </p:sp>
      <p:sp>
        <p:nvSpPr>
          <p:cNvPr id="3" name="Rektangel med rundade hörn 2">
            <a:extLst>
              <a:ext uri="{FF2B5EF4-FFF2-40B4-BE49-F238E27FC236}">
                <a16:creationId xmlns:a16="http://schemas.microsoft.com/office/drawing/2014/main" id="{4F4AFDEC-C762-5BA5-9F92-A8979E523BD4}"/>
              </a:ext>
            </a:extLst>
          </p:cNvPr>
          <p:cNvSpPr/>
          <p:nvPr/>
        </p:nvSpPr>
        <p:spPr>
          <a:xfrm>
            <a:off x="695325" y="728663"/>
            <a:ext cx="4262698" cy="59039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Bygg och anläggning</a:t>
            </a:r>
          </a:p>
        </p:txBody>
      </p:sp>
      <p:sp>
        <p:nvSpPr>
          <p:cNvPr id="5" name="Rektangel 4">
            <a:extLst>
              <a:ext uri="{FF2B5EF4-FFF2-40B4-BE49-F238E27FC236}">
                <a16:creationId xmlns:a16="http://schemas.microsoft.com/office/drawing/2014/main" id="{B94BCCE1-6018-1856-8ADC-07C1D3DA6AD3}"/>
              </a:ext>
            </a:extLst>
          </p:cNvPr>
          <p:cNvSpPr/>
          <p:nvPr/>
        </p:nvSpPr>
        <p:spPr>
          <a:xfrm>
            <a:off x="2459181" y="2558619"/>
            <a:ext cx="8257308" cy="923330"/>
          </a:xfrm>
          <a:prstGeom prst="rect">
            <a:avLst/>
          </a:prstGeom>
        </p:spPr>
        <p:txBody>
          <a:bodyPr wrap="square" lIns="91440" tIns="45720" rIns="91440" bIns="45720" anchor="t">
            <a:spAutoFit/>
          </a:bodyPr>
          <a:lstStyle/>
          <a:p>
            <a:r>
              <a:rPr lang="sv-SE" b="1"/>
              <a:t>ÖVNING 1: </a:t>
            </a:r>
            <a:r>
              <a:rPr lang="sv-SE">
                <a:latin typeface="Arial"/>
                <a:cs typeface="Arial"/>
              </a:rPr>
              <a:t>En byggfirma har fått bidrag för att bygga en ny skola i kommunen. För att spara pengar använder de billigare material som inte uppfyller bygg- säkerhetsstandarderna.</a:t>
            </a:r>
          </a:p>
        </p:txBody>
      </p:sp>
    </p:spTree>
    <p:extLst>
      <p:ext uri="{BB962C8B-B14F-4D97-AF65-F5344CB8AC3E}">
        <p14:creationId xmlns:p14="http://schemas.microsoft.com/office/powerpoint/2010/main" val="4261855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Dilemmaövningar per kategori</a:t>
            </a:r>
          </a:p>
        </p:txBody>
      </p:sp>
      <p:sp>
        <p:nvSpPr>
          <p:cNvPr id="4" name="Platshållare för text 3"/>
          <p:cNvSpPr>
            <a:spLocks noGrp="1"/>
          </p:cNvSpPr>
          <p:nvPr>
            <p:ph idx="1"/>
          </p:nvPr>
        </p:nvSpPr>
        <p:spPr>
          <a:xfrm>
            <a:off x="1120627" y="1484313"/>
            <a:ext cx="10801350" cy="4824411"/>
          </a:xfrm>
        </p:spPr>
        <p:txBody>
          <a:bodyPr vert="horz" lIns="0" tIns="0" rIns="0" bIns="0" rtlCol="0" anchor="t">
            <a:normAutofit/>
          </a:bodyPr>
          <a:lstStyle/>
          <a:p>
            <a:pPr marL="0" indent="0">
              <a:buClr>
                <a:schemeClr val="accent5">
                  <a:lumMod val="75000"/>
                </a:schemeClr>
              </a:buClr>
              <a:buNone/>
            </a:pPr>
            <a:r>
              <a:rPr lang="sv-SE" sz="1800" b="1"/>
              <a:t>Upphandling och inköp </a:t>
            </a:r>
            <a:endParaRPr lang="sv-SE" sz="1800">
              <a:cs typeface="Arial"/>
            </a:endParaRPr>
          </a:p>
          <a:p>
            <a:pPr marL="0" indent="0">
              <a:buClr>
                <a:srgbClr val="FFC000"/>
              </a:buClr>
              <a:buNone/>
            </a:pPr>
            <a:r>
              <a:rPr lang="sv-SE" sz="1800" b="1"/>
              <a:t>Avtal och uppföljning</a:t>
            </a:r>
            <a:endParaRPr lang="sv-SE" sz="1800">
              <a:cs typeface="Arial"/>
            </a:endParaRPr>
          </a:p>
          <a:p>
            <a:pPr marL="0" indent="0">
              <a:buClr>
                <a:srgbClr val="158DAF"/>
              </a:buClr>
              <a:buNone/>
            </a:pPr>
            <a:r>
              <a:rPr lang="sv-SE" sz="1800" b="1"/>
              <a:t>Läkemedelsförskrivning</a:t>
            </a:r>
            <a:endParaRPr lang="sv-SE" sz="1800">
              <a:cs typeface="Arial"/>
            </a:endParaRPr>
          </a:p>
          <a:p>
            <a:pPr marL="0" indent="0">
              <a:buClr>
                <a:srgbClr val="178571"/>
              </a:buClr>
              <a:buNone/>
            </a:pPr>
            <a:r>
              <a:rPr lang="sv-SE" sz="1800" b="1"/>
              <a:t>Hälso- och sjukvård och tandvård</a:t>
            </a:r>
            <a:endParaRPr lang="sv-SE" sz="1800">
              <a:cs typeface="Arial"/>
            </a:endParaRPr>
          </a:p>
          <a:p>
            <a:pPr marL="0" indent="0">
              <a:buClr>
                <a:srgbClr val="FFDDE2"/>
              </a:buClr>
              <a:buNone/>
            </a:pPr>
            <a:r>
              <a:rPr lang="sv-SE" sz="1800" b="1"/>
              <a:t>Valfrihet </a:t>
            </a:r>
            <a:endParaRPr lang="sv-SE" sz="1800">
              <a:cs typeface="Arial"/>
            </a:endParaRPr>
          </a:p>
          <a:p>
            <a:pPr marL="0" indent="0">
              <a:buClr>
                <a:srgbClr val="969696"/>
              </a:buClr>
              <a:buNone/>
            </a:pPr>
            <a:r>
              <a:rPr lang="sv-SE" sz="1800" b="1"/>
              <a:t>Rekrytering</a:t>
            </a:r>
            <a:r>
              <a:rPr lang="sv-SE" sz="1800"/>
              <a:t> </a:t>
            </a:r>
          </a:p>
          <a:p>
            <a:pPr marL="0" indent="0">
              <a:buClr>
                <a:srgbClr val="FFF5CC"/>
              </a:buClr>
              <a:buNone/>
            </a:pPr>
            <a:r>
              <a:rPr lang="sv-SE" sz="1800" b="1"/>
              <a:t>Bygg och anläggning</a:t>
            </a:r>
            <a:endParaRPr lang="sv-SE" sz="1800">
              <a:cs typeface="Arial"/>
            </a:endParaRPr>
          </a:p>
          <a:p>
            <a:pPr marL="0" indent="0">
              <a:buClr>
                <a:srgbClr val="8EDDED"/>
              </a:buClr>
              <a:buNone/>
            </a:pPr>
            <a:r>
              <a:rPr lang="sv-SE" sz="1800" b="1"/>
              <a:t>Omsorg, hemtjänst och personlig assistent</a:t>
            </a:r>
            <a:r>
              <a:rPr lang="sv-SE" sz="1800"/>
              <a:t> </a:t>
            </a:r>
          </a:p>
          <a:p>
            <a:pPr marL="0" indent="0">
              <a:buClr>
                <a:srgbClr val="C5E9E2"/>
              </a:buClr>
              <a:buNone/>
            </a:pPr>
            <a:r>
              <a:rPr lang="sv-SE" sz="1800" b="1"/>
              <a:t>Föreningsbidrag, ekonomisk stöd och utbetalning</a:t>
            </a:r>
            <a:endParaRPr lang="sv-SE" sz="1800"/>
          </a:p>
          <a:p>
            <a:pPr marL="0" indent="0">
              <a:buNone/>
            </a:pPr>
            <a:r>
              <a:rPr lang="sv-SE" sz="1800" b="1"/>
              <a:t>Tillsyn och tillstånd</a:t>
            </a:r>
            <a:endParaRPr lang="sv-SE" sz="1800">
              <a:cs typeface="Arial"/>
            </a:endParaRPr>
          </a:p>
        </p:txBody>
      </p:sp>
      <p:sp>
        <p:nvSpPr>
          <p:cNvPr id="8" name="Freeform 585" title="Ikon box"/>
          <p:cNvSpPr>
            <a:spLocks noChangeAspect="1"/>
          </p:cNvSpPr>
          <p:nvPr/>
        </p:nvSpPr>
        <p:spPr bwMode="auto">
          <a:xfrm>
            <a:off x="774923" y="1473680"/>
            <a:ext cx="251241" cy="251241"/>
          </a:xfrm>
          <a:custGeom>
            <a:avLst/>
            <a:gdLst>
              <a:gd name="T0" fmla="*/ 6144 w 6144"/>
              <a:gd name="T1" fmla="*/ 1152 h 6144"/>
              <a:gd name="T2" fmla="*/ 6144 w 6144"/>
              <a:gd name="T3" fmla="*/ 4992 h 6144"/>
              <a:gd name="T4" fmla="*/ 5806 w 6144"/>
              <a:gd name="T5" fmla="*/ 5806 h 6144"/>
              <a:gd name="T6" fmla="*/ 4992 w 6144"/>
              <a:gd name="T7" fmla="*/ 6144 h 6144"/>
              <a:gd name="T8" fmla="*/ 1152 w 6144"/>
              <a:gd name="T9" fmla="*/ 6144 h 6144"/>
              <a:gd name="T10" fmla="*/ 338 w 6144"/>
              <a:gd name="T11" fmla="*/ 5806 h 6144"/>
              <a:gd name="T12" fmla="*/ 0 w 6144"/>
              <a:gd name="T13" fmla="*/ 4992 h 6144"/>
              <a:gd name="T14" fmla="*/ 0 w 6144"/>
              <a:gd name="T15" fmla="*/ 1152 h 6144"/>
              <a:gd name="T16" fmla="*/ 338 w 6144"/>
              <a:gd name="T17" fmla="*/ 338 h 6144"/>
              <a:gd name="T18" fmla="*/ 1152 w 6144"/>
              <a:gd name="T19" fmla="*/ 0 h 6144"/>
              <a:gd name="T20" fmla="*/ 4992 w 6144"/>
              <a:gd name="T21" fmla="*/ 0 h 6144"/>
              <a:gd name="T22" fmla="*/ 5806 w 6144"/>
              <a:gd name="T23" fmla="*/ 338 h 6144"/>
              <a:gd name="T24" fmla="*/ 6144 w 6144"/>
              <a:gd name="T25" fmla="*/ 1152 h 6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44" h="6144">
                <a:moveTo>
                  <a:pt x="6144" y="1152"/>
                </a:moveTo>
                <a:cubicBezTo>
                  <a:pt x="6144" y="4992"/>
                  <a:pt x="6144" y="4992"/>
                  <a:pt x="6144" y="4992"/>
                </a:cubicBezTo>
                <a:cubicBezTo>
                  <a:pt x="6144" y="5309"/>
                  <a:pt x="6031" y="5581"/>
                  <a:pt x="5806" y="5806"/>
                </a:cubicBezTo>
                <a:cubicBezTo>
                  <a:pt x="5581" y="6031"/>
                  <a:pt x="5309" y="6144"/>
                  <a:pt x="4992" y="6144"/>
                </a:cubicBezTo>
                <a:cubicBezTo>
                  <a:pt x="1152" y="6144"/>
                  <a:pt x="1152" y="6144"/>
                  <a:pt x="1152" y="6144"/>
                </a:cubicBezTo>
                <a:cubicBezTo>
                  <a:pt x="835" y="6144"/>
                  <a:pt x="563" y="6031"/>
                  <a:pt x="338" y="5806"/>
                </a:cubicBezTo>
                <a:cubicBezTo>
                  <a:pt x="113" y="5581"/>
                  <a:pt x="0" y="5309"/>
                  <a:pt x="0" y="4992"/>
                </a:cubicBezTo>
                <a:cubicBezTo>
                  <a:pt x="0" y="1152"/>
                  <a:pt x="0" y="1152"/>
                  <a:pt x="0" y="1152"/>
                </a:cubicBezTo>
                <a:cubicBezTo>
                  <a:pt x="0" y="835"/>
                  <a:pt x="113" y="563"/>
                  <a:pt x="338" y="338"/>
                </a:cubicBezTo>
                <a:cubicBezTo>
                  <a:pt x="563" y="113"/>
                  <a:pt x="835" y="0"/>
                  <a:pt x="1152" y="0"/>
                </a:cubicBezTo>
                <a:cubicBezTo>
                  <a:pt x="4992" y="0"/>
                  <a:pt x="4992" y="0"/>
                  <a:pt x="4992" y="0"/>
                </a:cubicBezTo>
                <a:cubicBezTo>
                  <a:pt x="5309" y="0"/>
                  <a:pt x="5581" y="113"/>
                  <a:pt x="5806" y="338"/>
                </a:cubicBezTo>
                <a:cubicBezTo>
                  <a:pt x="6031" y="563"/>
                  <a:pt x="6144" y="835"/>
                  <a:pt x="6144" y="1152"/>
                </a:cubicBezTo>
                <a:close/>
              </a:path>
            </a:pathLst>
          </a:custGeom>
          <a:solidFill>
            <a:schemeClr val="accent1"/>
          </a:solidFill>
          <a:ln>
            <a:noFill/>
          </a:ln>
        </p:spPr>
        <p:txBody>
          <a:bodyPr rot="0" vert="horz" wrap="square" lIns="91440" tIns="45720" rIns="91440" bIns="45720" anchor="t" anchorCtr="0" upright="1">
            <a:noAutofit/>
          </a:bodyPr>
          <a:lstStyle/>
          <a:p>
            <a:endParaRPr lang="sv-SE"/>
          </a:p>
        </p:txBody>
      </p:sp>
      <p:sp>
        <p:nvSpPr>
          <p:cNvPr id="9" name="Freeform 585" title="Ikon box"/>
          <p:cNvSpPr>
            <a:spLocks noChangeAspect="1"/>
          </p:cNvSpPr>
          <p:nvPr/>
        </p:nvSpPr>
        <p:spPr bwMode="auto">
          <a:xfrm>
            <a:off x="774923" y="1830677"/>
            <a:ext cx="251241" cy="251241"/>
          </a:xfrm>
          <a:custGeom>
            <a:avLst/>
            <a:gdLst>
              <a:gd name="T0" fmla="*/ 6144 w 6144"/>
              <a:gd name="T1" fmla="*/ 1152 h 6144"/>
              <a:gd name="T2" fmla="*/ 6144 w 6144"/>
              <a:gd name="T3" fmla="*/ 4992 h 6144"/>
              <a:gd name="T4" fmla="*/ 5806 w 6144"/>
              <a:gd name="T5" fmla="*/ 5806 h 6144"/>
              <a:gd name="T6" fmla="*/ 4992 w 6144"/>
              <a:gd name="T7" fmla="*/ 6144 h 6144"/>
              <a:gd name="T8" fmla="*/ 1152 w 6144"/>
              <a:gd name="T9" fmla="*/ 6144 h 6144"/>
              <a:gd name="T10" fmla="*/ 338 w 6144"/>
              <a:gd name="T11" fmla="*/ 5806 h 6144"/>
              <a:gd name="T12" fmla="*/ 0 w 6144"/>
              <a:gd name="T13" fmla="*/ 4992 h 6144"/>
              <a:gd name="T14" fmla="*/ 0 w 6144"/>
              <a:gd name="T15" fmla="*/ 1152 h 6144"/>
              <a:gd name="T16" fmla="*/ 338 w 6144"/>
              <a:gd name="T17" fmla="*/ 338 h 6144"/>
              <a:gd name="T18" fmla="*/ 1152 w 6144"/>
              <a:gd name="T19" fmla="*/ 0 h 6144"/>
              <a:gd name="T20" fmla="*/ 4992 w 6144"/>
              <a:gd name="T21" fmla="*/ 0 h 6144"/>
              <a:gd name="T22" fmla="*/ 5806 w 6144"/>
              <a:gd name="T23" fmla="*/ 338 h 6144"/>
              <a:gd name="T24" fmla="*/ 6144 w 6144"/>
              <a:gd name="T25" fmla="*/ 1152 h 6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44" h="6144">
                <a:moveTo>
                  <a:pt x="6144" y="1152"/>
                </a:moveTo>
                <a:cubicBezTo>
                  <a:pt x="6144" y="4992"/>
                  <a:pt x="6144" y="4992"/>
                  <a:pt x="6144" y="4992"/>
                </a:cubicBezTo>
                <a:cubicBezTo>
                  <a:pt x="6144" y="5309"/>
                  <a:pt x="6031" y="5581"/>
                  <a:pt x="5806" y="5806"/>
                </a:cubicBezTo>
                <a:cubicBezTo>
                  <a:pt x="5581" y="6031"/>
                  <a:pt x="5309" y="6144"/>
                  <a:pt x="4992" y="6144"/>
                </a:cubicBezTo>
                <a:cubicBezTo>
                  <a:pt x="1152" y="6144"/>
                  <a:pt x="1152" y="6144"/>
                  <a:pt x="1152" y="6144"/>
                </a:cubicBezTo>
                <a:cubicBezTo>
                  <a:pt x="835" y="6144"/>
                  <a:pt x="563" y="6031"/>
                  <a:pt x="338" y="5806"/>
                </a:cubicBezTo>
                <a:cubicBezTo>
                  <a:pt x="113" y="5581"/>
                  <a:pt x="0" y="5309"/>
                  <a:pt x="0" y="4992"/>
                </a:cubicBezTo>
                <a:cubicBezTo>
                  <a:pt x="0" y="1152"/>
                  <a:pt x="0" y="1152"/>
                  <a:pt x="0" y="1152"/>
                </a:cubicBezTo>
                <a:cubicBezTo>
                  <a:pt x="0" y="835"/>
                  <a:pt x="113" y="563"/>
                  <a:pt x="338" y="338"/>
                </a:cubicBezTo>
                <a:cubicBezTo>
                  <a:pt x="563" y="113"/>
                  <a:pt x="835" y="0"/>
                  <a:pt x="1152" y="0"/>
                </a:cubicBezTo>
                <a:cubicBezTo>
                  <a:pt x="4992" y="0"/>
                  <a:pt x="4992" y="0"/>
                  <a:pt x="4992" y="0"/>
                </a:cubicBezTo>
                <a:cubicBezTo>
                  <a:pt x="5309" y="0"/>
                  <a:pt x="5581" y="113"/>
                  <a:pt x="5806" y="338"/>
                </a:cubicBezTo>
                <a:cubicBezTo>
                  <a:pt x="6031" y="563"/>
                  <a:pt x="6144" y="835"/>
                  <a:pt x="6144" y="1152"/>
                </a:cubicBezTo>
                <a:close/>
              </a:path>
            </a:pathLst>
          </a:custGeom>
          <a:solidFill>
            <a:srgbClr val="E2A855"/>
          </a:solidFill>
          <a:ln>
            <a:noFill/>
          </a:ln>
        </p:spPr>
        <p:txBody>
          <a:bodyPr rot="0" vert="horz" wrap="square" lIns="91440" tIns="45720" rIns="91440" bIns="45720" anchor="t" anchorCtr="0" upright="1">
            <a:noAutofit/>
          </a:bodyPr>
          <a:lstStyle/>
          <a:p>
            <a:endParaRPr lang="sv-SE"/>
          </a:p>
        </p:txBody>
      </p:sp>
      <p:sp>
        <p:nvSpPr>
          <p:cNvPr id="31" name="Freeform 585" title="Ikon box"/>
          <p:cNvSpPr>
            <a:spLocks noChangeAspect="1"/>
          </p:cNvSpPr>
          <p:nvPr/>
        </p:nvSpPr>
        <p:spPr bwMode="auto">
          <a:xfrm>
            <a:off x="781850" y="2219630"/>
            <a:ext cx="251241" cy="251241"/>
          </a:xfrm>
          <a:custGeom>
            <a:avLst/>
            <a:gdLst>
              <a:gd name="T0" fmla="*/ 6144 w 6144"/>
              <a:gd name="T1" fmla="*/ 1152 h 6144"/>
              <a:gd name="T2" fmla="*/ 6144 w 6144"/>
              <a:gd name="T3" fmla="*/ 4992 h 6144"/>
              <a:gd name="T4" fmla="*/ 5806 w 6144"/>
              <a:gd name="T5" fmla="*/ 5806 h 6144"/>
              <a:gd name="T6" fmla="*/ 4992 w 6144"/>
              <a:gd name="T7" fmla="*/ 6144 h 6144"/>
              <a:gd name="T8" fmla="*/ 1152 w 6144"/>
              <a:gd name="T9" fmla="*/ 6144 h 6144"/>
              <a:gd name="T10" fmla="*/ 338 w 6144"/>
              <a:gd name="T11" fmla="*/ 5806 h 6144"/>
              <a:gd name="T12" fmla="*/ 0 w 6144"/>
              <a:gd name="T13" fmla="*/ 4992 h 6144"/>
              <a:gd name="T14" fmla="*/ 0 w 6144"/>
              <a:gd name="T15" fmla="*/ 1152 h 6144"/>
              <a:gd name="T16" fmla="*/ 338 w 6144"/>
              <a:gd name="T17" fmla="*/ 338 h 6144"/>
              <a:gd name="T18" fmla="*/ 1152 w 6144"/>
              <a:gd name="T19" fmla="*/ 0 h 6144"/>
              <a:gd name="T20" fmla="*/ 4992 w 6144"/>
              <a:gd name="T21" fmla="*/ 0 h 6144"/>
              <a:gd name="T22" fmla="*/ 5806 w 6144"/>
              <a:gd name="T23" fmla="*/ 338 h 6144"/>
              <a:gd name="T24" fmla="*/ 6144 w 6144"/>
              <a:gd name="T25" fmla="*/ 1152 h 6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44" h="6144">
                <a:moveTo>
                  <a:pt x="6144" y="1152"/>
                </a:moveTo>
                <a:cubicBezTo>
                  <a:pt x="6144" y="4992"/>
                  <a:pt x="6144" y="4992"/>
                  <a:pt x="6144" y="4992"/>
                </a:cubicBezTo>
                <a:cubicBezTo>
                  <a:pt x="6144" y="5309"/>
                  <a:pt x="6031" y="5581"/>
                  <a:pt x="5806" y="5806"/>
                </a:cubicBezTo>
                <a:cubicBezTo>
                  <a:pt x="5581" y="6031"/>
                  <a:pt x="5309" y="6144"/>
                  <a:pt x="4992" y="6144"/>
                </a:cubicBezTo>
                <a:cubicBezTo>
                  <a:pt x="1152" y="6144"/>
                  <a:pt x="1152" y="6144"/>
                  <a:pt x="1152" y="6144"/>
                </a:cubicBezTo>
                <a:cubicBezTo>
                  <a:pt x="835" y="6144"/>
                  <a:pt x="563" y="6031"/>
                  <a:pt x="338" y="5806"/>
                </a:cubicBezTo>
                <a:cubicBezTo>
                  <a:pt x="113" y="5581"/>
                  <a:pt x="0" y="5309"/>
                  <a:pt x="0" y="4992"/>
                </a:cubicBezTo>
                <a:cubicBezTo>
                  <a:pt x="0" y="1152"/>
                  <a:pt x="0" y="1152"/>
                  <a:pt x="0" y="1152"/>
                </a:cubicBezTo>
                <a:cubicBezTo>
                  <a:pt x="0" y="835"/>
                  <a:pt x="113" y="563"/>
                  <a:pt x="338" y="338"/>
                </a:cubicBezTo>
                <a:cubicBezTo>
                  <a:pt x="563" y="113"/>
                  <a:pt x="835" y="0"/>
                  <a:pt x="1152" y="0"/>
                </a:cubicBezTo>
                <a:cubicBezTo>
                  <a:pt x="4992" y="0"/>
                  <a:pt x="4992" y="0"/>
                  <a:pt x="4992" y="0"/>
                </a:cubicBezTo>
                <a:cubicBezTo>
                  <a:pt x="5309" y="0"/>
                  <a:pt x="5581" y="113"/>
                  <a:pt x="5806" y="338"/>
                </a:cubicBezTo>
                <a:cubicBezTo>
                  <a:pt x="6031" y="563"/>
                  <a:pt x="6144" y="835"/>
                  <a:pt x="6144" y="1152"/>
                </a:cubicBezTo>
                <a:close/>
              </a:path>
            </a:pathLst>
          </a:custGeom>
          <a:solidFill>
            <a:srgbClr val="158DAF"/>
          </a:solidFill>
          <a:ln>
            <a:noFill/>
          </a:ln>
        </p:spPr>
        <p:txBody>
          <a:bodyPr rot="0" vert="horz" wrap="square" lIns="91440" tIns="45720" rIns="91440" bIns="45720" anchor="t" anchorCtr="0" upright="1">
            <a:noAutofit/>
          </a:bodyPr>
          <a:lstStyle/>
          <a:p>
            <a:endParaRPr lang="sv-SE"/>
          </a:p>
        </p:txBody>
      </p:sp>
      <p:sp>
        <p:nvSpPr>
          <p:cNvPr id="32" name="Freeform 585" title="Ikon box"/>
          <p:cNvSpPr>
            <a:spLocks noChangeAspect="1"/>
          </p:cNvSpPr>
          <p:nvPr/>
        </p:nvSpPr>
        <p:spPr bwMode="auto">
          <a:xfrm>
            <a:off x="781850" y="2593516"/>
            <a:ext cx="251241" cy="251241"/>
          </a:xfrm>
          <a:custGeom>
            <a:avLst/>
            <a:gdLst>
              <a:gd name="T0" fmla="*/ 6144 w 6144"/>
              <a:gd name="T1" fmla="*/ 1152 h 6144"/>
              <a:gd name="T2" fmla="*/ 6144 w 6144"/>
              <a:gd name="T3" fmla="*/ 4992 h 6144"/>
              <a:gd name="T4" fmla="*/ 5806 w 6144"/>
              <a:gd name="T5" fmla="*/ 5806 h 6144"/>
              <a:gd name="T6" fmla="*/ 4992 w 6144"/>
              <a:gd name="T7" fmla="*/ 6144 h 6144"/>
              <a:gd name="T8" fmla="*/ 1152 w 6144"/>
              <a:gd name="T9" fmla="*/ 6144 h 6144"/>
              <a:gd name="T10" fmla="*/ 338 w 6144"/>
              <a:gd name="T11" fmla="*/ 5806 h 6144"/>
              <a:gd name="T12" fmla="*/ 0 w 6144"/>
              <a:gd name="T13" fmla="*/ 4992 h 6144"/>
              <a:gd name="T14" fmla="*/ 0 w 6144"/>
              <a:gd name="T15" fmla="*/ 1152 h 6144"/>
              <a:gd name="T16" fmla="*/ 338 w 6144"/>
              <a:gd name="T17" fmla="*/ 338 h 6144"/>
              <a:gd name="T18" fmla="*/ 1152 w 6144"/>
              <a:gd name="T19" fmla="*/ 0 h 6144"/>
              <a:gd name="T20" fmla="*/ 4992 w 6144"/>
              <a:gd name="T21" fmla="*/ 0 h 6144"/>
              <a:gd name="T22" fmla="*/ 5806 w 6144"/>
              <a:gd name="T23" fmla="*/ 338 h 6144"/>
              <a:gd name="T24" fmla="*/ 6144 w 6144"/>
              <a:gd name="T25" fmla="*/ 1152 h 6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44" h="6144">
                <a:moveTo>
                  <a:pt x="6144" y="1152"/>
                </a:moveTo>
                <a:cubicBezTo>
                  <a:pt x="6144" y="4992"/>
                  <a:pt x="6144" y="4992"/>
                  <a:pt x="6144" y="4992"/>
                </a:cubicBezTo>
                <a:cubicBezTo>
                  <a:pt x="6144" y="5309"/>
                  <a:pt x="6031" y="5581"/>
                  <a:pt x="5806" y="5806"/>
                </a:cubicBezTo>
                <a:cubicBezTo>
                  <a:pt x="5581" y="6031"/>
                  <a:pt x="5309" y="6144"/>
                  <a:pt x="4992" y="6144"/>
                </a:cubicBezTo>
                <a:cubicBezTo>
                  <a:pt x="1152" y="6144"/>
                  <a:pt x="1152" y="6144"/>
                  <a:pt x="1152" y="6144"/>
                </a:cubicBezTo>
                <a:cubicBezTo>
                  <a:pt x="835" y="6144"/>
                  <a:pt x="563" y="6031"/>
                  <a:pt x="338" y="5806"/>
                </a:cubicBezTo>
                <a:cubicBezTo>
                  <a:pt x="113" y="5581"/>
                  <a:pt x="0" y="5309"/>
                  <a:pt x="0" y="4992"/>
                </a:cubicBezTo>
                <a:cubicBezTo>
                  <a:pt x="0" y="1152"/>
                  <a:pt x="0" y="1152"/>
                  <a:pt x="0" y="1152"/>
                </a:cubicBezTo>
                <a:cubicBezTo>
                  <a:pt x="0" y="835"/>
                  <a:pt x="113" y="563"/>
                  <a:pt x="338" y="338"/>
                </a:cubicBezTo>
                <a:cubicBezTo>
                  <a:pt x="563" y="113"/>
                  <a:pt x="835" y="0"/>
                  <a:pt x="1152" y="0"/>
                </a:cubicBezTo>
                <a:cubicBezTo>
                  <a:pt x="4992" y="0"/>
                  <a:pt x="4992" y="0"/>
                  <a:pt x="4992" y="0"/>
                </a:cubicBezTo>
                <a:cubicBezTo>
                  <a:pt x="5309" y="0"/>
                  <a:pt x="5581" y="113"/>
                  <a:pt x="5806" y="338"/>
                </a:cubicBezTo>
                <a:cubicBezTo>
                  <a:pt x="6031" y="563"/>
                  <a:pt x="6144" y="835"/>
                  <a:pt x="6144" y="1152"/>
                </a:cubicBezTo>
                <a:close/>
              </a:path>
            </a:pathLst>
          </a:custGeom>
          <a:solidFill>
            <a:srgbClr val="178571"/>
          </a:solidFill>
          <a:ln>
            <a:noFill/>
          </a:ln>
        </p:spPr>
        <p:txBody>
          <a:bodyPr rot="0" vert="horz" wrap="square" lIns="91440" tIns="45720" rIns="91440" bIns="45720" anchor="t" anchorCtr="0" upright="1">
            <a:noAutofit/>
          </a:bodyPr>
          <a:lstStyle/>
          <a:p>
            <a:endParaRPr lang="sv-SE"/>
          </a:p>
        </p:txBody>
      </p:sp>
      <p:sp>
        <p:nvSpPr>
          <p:cNvPr id="33" name="Freeform 585" title="Ikon box"/>
          <p:cNvSpPr>
            <a:spLocks noChangeAspect="1"/>
          </p:cNvSpPr>
          <p:nvPr/>
        </p:nvSpPr>
        <p:spPr bwMode="auto">
          <a:xfrm>
            <a:off x="781850" y="2970981"/>
            <a:ext cx="251241" cy="251241"/>
          </a:xfrm>
          <a:custGeom>
            <a:avLst/>
            <a:gdLst>
              <a:gd name="T0" fmla="*/ 6144 w 6144"/>
              <a:gd name="T1" fmla="*/ 1152 h 6144"/>
              <a:gd name="T2" fmla="*/ 6144 w 6144"/>
              <a:gd name="T3" fmla="*/ 4992 h 6144"/>
              <a:gd name="T4" fmla="*/ 5806 w 6144"/>
              <a:gd name="T5" fmla="*/ 5806 h 6144"/>
              <a:gd name="T6" fmla="*/ 4992 w 6144"/>
              <a:gd name="T7" fmla="*/ 6144 h 6144"/>
              <a:gd name="T8" fmla="*/ 1152 w 6144"/>
              <a:gd name="T9" fmla="*/ 6144 h 6144"/>
              <a:gd name="T10" fmla="*/ 338 w 6144"/>
              <a:gd name="T11" fmla="*/ 5806 h 6144"/>
              <a:gd name="T12" fmla="*/ 0 w 6144"/>
              <a:gd name="T13" fmla="*/ 4992 h 6144"/>
              <a:gd name="T14" fmla="*/ 0 w 6144"/>
              <a:gd name="T15" fmla="*/ 1152 h 6144"/>
              <a:gd name="T16" fmla="*/ 338 w 6144"/>
              <a:gd name="T17" fmla="*/ 338 h 6144"/>
              <a:gd name="T18" fmla="*/ 1152 w 6144"/>
              <a:gd name="T19" fmla="*/ 0 h 6144"/>
              <a:gd name="T20" fmla="*/ 4992 w 6144"/>
              <a:gd name="T21" fmla="*/ 0 h 6144"/>
              <a:gd name="T22" fmla="*/ 5806 w 6144"/>
              <a:gd name="T23" fmla="*/ 338 h 6144"/>
              <a:gd name="T24" fmla="*/ 6144 w 6144"/>
              <a:gd name="T25" fmla="*/ 1152 h 6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44" h="6144">
                <a:moveTo>
                  <a:pt x="6144" y="1152"/>
                </a:moveTo>
                <a:cubicBezTo>
                  <a:pt x="6144" y="4992"/>
                  <a:pt x="6144" y="4992"/>
                  <a:pt x="6144" y="4992"/>
                </a:cubicBezTo>
                <a:cubicBezTo>
                  <a:pt x="6144" y="5309"/>
                  <a:pt x="6031" y="5581"/>
                  <a:pt x="5806" y="5806"/>
                </a:cubicBezTo>
                <a:cubicBezTo>
                  <a:pt x="5581" y="6031"/>
                  <a:pt x="5309" y="6144"/>
                  <a:pt x="4992" y="6144"/>
                </a:cubicBezTo>
                <a:cubicBezTo>
                  <a:pt x="1152" y="6144"/>
                  <a:pt x="1152" y="6144"/>
                  <a:pt x="1152" y="6144"/>
                </a:cubicBezTo>
                <a:cubicBezTo>
                  <a:pt x="835" y="6144"/>
                  <a:pt x="563" y="6031"/>
                  <a:pt x="338" y="5806"/>
                </a:cubicBezTo>
                <a:cubicBezTo>
                  <a:pt x="113" y="5581"/>
                  <a:pt x="0" y="5309"/>
                  <a:pt x="0" y="4992"/>
                </a:cubicBezTo>
                <a:cubicBezTo>
                  <a:pt x="0" y="1152"/>
                  <a:pt x="0" y="1152"/>
                  <a:pt x="0" y="1152"/>
                </a:cubicBezTo>
                <a:cubicBezTo>
                  <a:pt x="0" y="835"/>
                  <a:pt x="113" y="563"/>
                  <a:pt x="338" y="338"/>
                </a:cubicBezTo>
                <a:cubicBezTo>
                  <a:pt x="563" y="113"/>
                  <a:pt x="835" y="0"/>
                  <a:pt x="1152" y="0"/>
                </a:cubicBezTo>
                <a:cubicBezTo>
                  <a:pt x="4992" y="0"/>
                  <a:pt x="4992" y="0"/>
                  <a:pt x="4992" y="0"/>
                </a:cubicBezTo>
                <a:cubicBezTo>
                  <a:pt x="5309" y="0"/>
                  <a:pt x="5581" y="113"/>
                  <a:pt x="5806" y="338"/>
                </a:cubicBezTo>
                <a:cubicBezTo>
                  <a:pt x="6031" y="563"/>
                  <a:pt x="6144" y="835"/>
                  <a:pt x="6144" y="1152"/>
                </a:cubicBezTo>
                <a:close/>
              </a:path>
            </a:pathLst>
          </a:custGeom>
          <a:solidFill>
            <a:schemeClr val="accent5">
              <a:lumMod val="90000"/>
            </a:schemeClr>
          </a:solidFill>
          <a:ln>
            <a:noFill/>
          </a:ln>
        </p:spPr>
        <p:txBody>
          <a:bodyPr rot="0" vert="horz" wrap="square" lIns="91440" tIns="45720" rIns="91440" bIns="45720" anchor="t" anchorCtr="0" upright="1">
            <a:noAutofit/>
          </a:bodyPr>
          <a:lstStyle/>
          <a:p>
            <a:endParaRPr lang="sv-SE"/>
          </a:p>
        </p:txBody>
      </p:sp>
      <p:sp>
        <p:nvSpPr>
          <p:cNvPr id="34" name="Freeform 585" title="Ikon box"/>
          <p:cNvSpPr>
            <a:spLocks noChangeAspect="1"/>
          </p:cNvSpPr>
          <p:nvPr/>
        </p:nvSpPr>
        <p:spPr bwMode="auto">
          <a:xfrm>
            <a:off x="789789" y="3343006"/>
            <a:ext cx="251241" cy="251241"/>
          </a:xfrm>
          <a:custGeom>
            <a:avLst/>
            <a:gdLst>
              <a:gd name="T0" fmla="*/ 6144 w 6144"/>
              <a:gd name="T1" fmla="*/ 1152 h 6144"/>
              <a:gd name="T2" fmla="*/ 6144 w 6144"/>
              <a:gd name="T3" fmla="*/ 4992 h 6144"/>
              <a:gd name="T4" fmla="*/ 5806 w 6144"/>
              <a:gd name="T5" fmla="*/ 5806 h 6144"/>
              <a:gd name="T6" fmla="*/ 4992 w 6144"/>
              <a:gd name="T7" fmla="*/ 6144 h 6144"/>
              <a:gd name="T8" fmla="*/ 1152 w 6144"/>
              <a:gd name="T9" fmla="*/ 6144 h 6144"/>
              <a:gd name="T10" fmla="*/ 338 w 6144"/>
              <a:gd name="T11" fmla="*/ 5806 h 6144"/>
              <a:gd name="T12" fmla="*/ 0 w 6144"/>
              <a:gd name="T13" fmla="*/ 4992 h 6144"/>
              <a:gd name="T14" fmla="*/ 0 w 6144"/>
              <a:gd name="T15" fmla="*/ 1152 h 6144"/>
              <a:gd name="T16" fmla="*/ 338 w 6144"/>
              <a:gd name="T17" fmla="*/ 338 h 6144"/>
              <a:gd name="T18" fmla="*/ 1152 w 6144"/>
              <a:gd name="T19" fmla="*/ 0 h 6144"/>
              <a:gd name="T20" fmla="*/ 4992 w 6144"/>
              <a:gd name="T21" fmla="*/ 0 h 6144"/>
              <a:gd name="T22" fmla="*/ 5806 w 6144"/>
              <a:gd name="T23" fmla="*/ 338 h 6144"/>
              <a:gd name="T24" fmla="*/ 6144 w 6144"/>
              <a:gd name="T25" fmla="*/ 1152 h 6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44" h="6144">
                <a:moveTo>
                  <a:pt x="6144" y="1152"/>
                </a:moveTo>
                <a:cubicBezTo>
                  <a:pt x="6144" y="4992"/>
                  <a:pt x="6144" y="4992"/>
                  <a:pt x="6144" y="4992"/>
                </a:cubicBezTo>
                <a:cubicBezTo>
                  <a:pt x="6144" y="5309"/>
                  <a:pt x="6031" y="5581"/>
                  <a:pt x="5806" y="5806"/>
                </a:cubicBezTo>
                <a:cubicBezTo>
                  <a:pt x="5581" y="6031"/>
                  <a:pt x="5309" y="6144"/>
                  <a:pt x="4992" y="6144"/>
                </a:cubicBezTo>
                <a:cubicBezTo>
                  <a:pt x="1152" y="6144"/>
                  <a:pt x="1152" y="6144"/>
                  <a:pt x="1152" y="6144"/>
                </a:cubicBezTo>
                <a:cubicBezTo>
                  <a:pt x="835" y="6144"/>
                  <a:pt x="563" y="6031"/>
                  <a:pt x="338" y="5806"/>
                </a:cubicBezTo>
                <a:cubicBezTo>
                  <a:pt x="113" y="5581"/>
                  <a:pt x="0" y="5309"/>
                  <a:pt x="0" y="4992"/>
                </a:cubicBezTo>
                <a:cubicBezTo>
                  <a:pt x="0" y="1152"/>
                  <a:pt x="0" y="1152"/>
                  <a:pt x="0" y="1152"/>
                </a:cubicBezTo>
                <a:cubicBezTo>
                  <a:pt x="0" y="835"/>
                  <a:pt x="113" y="563"/>
                  <a:pt x="338" y="338"/>
                </a:cubicBezTo>
                <a:cubicBezTo>
                  <a:pt x="563" y="113"/>
                  <a:pt x="835" y="0"/>
                  <a:pt x="1152" y="0"/>
                </a:cubicBezTo>
                <a:cubicBezTo>
                  <a:pt x="4992" y="0"/>
                  <a:pt x="4992" y="0"/>
                  <a:pt x="4992" y="0"/>
                </a:cubicBezTo>
                <a:cubicBezTo>
                  <a:pt x="5309" y="0"/>
                  <a:pt x="5581" y="113"/>
                  <a:pt x="5806" y="338"/>
                </a:cubicBezTo>
                <a:cubicBezTo>
                  <a:pt x="6031" y="563"/>
                  <a:pt x="6144" y="835"/>
                  <a:pt x="6144" y="1152"/>
                </a:cubicBezTo>
                <a:close/>
              </a:path>
            </a:pathLst>
          </a:custGeom>
          <a:solidFill>
            <a:srgbClr val="969696"/>
          </a:solidFill>
          <a:ln>
            <a:noFill/>
          </a:ln>
        </p:spPr>
        <p:txBody>
          <a:bodyPr rot="0" vert="horz" wrap="square" lIns="91440" tIns="45720" rIns="91440" bIns="45720" anchor="t" anchorCtr="0" upright="1">
            <a:noAutofit/>
          </a:bodyPr>
          <a:lstStyle/>
          <a:p>
            <a:endParaRPr lang="sv-SE"/>
          </a:p>
        </p:txBody>
      </p:sp>
      <p:sp>
        <p:nvSpPr>
          <p:cNvPr id="35" name="Freeform 585" title="Ikon box"/>
          <p:cNvSpPr>
            <a:spLocks noChangeAspect="1"/>
          </p:cNvSpPr>
          <p:nvPr/>
        </p:nvSpPr>
        <p:spPr bwMode="auto">
          <a:xfrm>
            <a:off x="789789" y="3709838"/>
            <a:ext cx="251241" cy="251241"/>
          </a:xfrm>
          <a:custGeom>
            <a:avLst/>
            <a:gdLst>
              <a:gd name="T0" fmla="*/ 6144 w 6144"/>
              <a:gd name="T1" fmla="*/ 1152 h 6144"/>
              <a:gd name="T2" fmla="*/ 6144 w 6144"/>
              <a:gd name="T3" fmla="*/ 4992 h 6144"/>
              <a:gd name="T4" fmla="*/ 5806 w 6144"/>
              <a:gd name="T5" fmla="*/ 5806 h 6144"/>
              <a:gd name="T6" fmla="*/ 4992 w 6144"/>
              <a:gd name="T7" fmla="*/ 6144 h 6144"/>
              <a:gd name="T8" fmla="*/ 1152 w 6144"/>
              <a:gd name="T9" fmla="*/ 6144 h 6144"/>
              <a:gd name="T10" fmla="*/ 338 w 6144"/>
              <a:gd name="T11" fmla="*/ 5806 h 6144"/>
              <a:gd name="T12" fmla="*/ 0 w 6144"/>
              <a:gd name="T13" fmla="*/ 4992 h 6144"/>
              <a:gd name="T14" fmla="*/ 0 w 6144"/>
              <a:gd name="T15" fmla="*/ 1152 h 6144"/>
              <a:gd name="T16" fmla="*/ 338 w 6144"/>
              <a:gd name="T17" fmla="*/ 338 h 6144"/>
              <a:gd name="T18" fmla="*/ 1152 w 6144"/>
              <a:gd name="T19" fmla="*/ 0 h 6144"/>
              <a:gd name="T20" fmla="*/ 4992 w 6144"/>
              <a:gd name="T21" fmla="*/ 0 h 6144"/>
              <a:gd name="T22" fmla="*/ 5806 w 6144"/>
              <a:gd name="T23" fmla="*/ 338 h 6144"/>
              <a:gd name="T24" fmla="*/ 6144 w 6144"/>
              <a:gd name="T25" fmla="*/ 1152 h 6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44" h="6144">
                <a:moveTo>
                  <a:pt x="6144" y="1152"/>
                </a:moveTo>
                <a:cubicBezTo>
                  <a:pt x="6144" y="4992"/>
                  <a:pt x="6144" y="4992"/>
                  <a:pt x="6144" y="4992"/>
                </a:cubicBezTo>
                <a:cubicBezTo>
                  <a:pt x="6144" y="5309"/>
                  <a:pt x="6031" y="5581"/>
                  <a:pt x="5806" y="5806"/>
                </a:cubicBezTo>
                <a:cubicBezTo>
                  <a:pt x="5581" y="6031"/>
                  <a:pt x="5309" y="6144"/>
                  <a:pt x="4992" y="6144"/>
                </a:cubicBezTo>
                <a:cubicBezTo>
                  <a:pt x="1152" y="6144"/>
                  <a:pt x="1152" y="6144"/>
                  <a:pt x="1152" y="6144"/>
                </a:cubicBezTo>
                <a:cubicBezTo>
                  <a:pt x="835" y="6144"/>
                  <a:pt x="563" y="6031"/>
                  <a:pt x="338" y="5806"/>
                </a:cubicBezTo>
                <a:cubicBezTo>
                  <a:pt x="113" y="5581"/>
                  <a:pt x="0" y="5309"/>
                  <a:pt x="0" y="4992"/>
                </a:cubicBezTo>
                <a:cubicBezTo>
                  <a:pt x="0" y="1152"/>
                  <a:pt x="0" y="1152"/>
                  <a:pt x="0" y="1152"/>
                </a:cubicBezTo>
                <a:cubicBezTo>
                  <a:pt x="0" y="835"/>
                  <a:pt x="113" y="563"/>
                  <a:pt x="338" y="338"/>
                </a:cubicBezTo>
                <a:cubicBezTo>
                  <a:pt x="563" y="113"/>
                  <a:pt x="835" y="0"/>
                  <a:pt x="1152" y="0"/>
                </a:cubicBezTo>
                <a:cubicBezTo>
                  <a:pt x="4992" y="0"/>
                  <a:pt x="4992" y="0"/>
                  <a:pt x="4992" y="0"/>
                </a:cubicBezTo>
                <a:cubicBezTo>
                  <a:pt x="5309" y="0"/>
                  <a:pt x="5581" y="113"/>
                  <a:pt x="5806" y="338"/>
                </a:cubicBezTo>
                <a:cubicBezTo>
                  <a:pt x="6031" y="563"/>
                  <a:pt x="6144" y="835"/>
                  <a:pt x="6144" y="1152"/>
                </a:cubicBezTo>
                <a:close/>
              </a:path>
            </a:pathLst>
          </a:custGeom>
          <a:solidFill>
            <a:schemeClr val="accent4"/>
          </a:solidFill>
          <a:ln>
            <a:noFill/>
          </a:ln>
        </p:spPr>
        <p:txBody>
          <a:bodyPr rot="0" vert="horz" wrap="square" lIns="91440" tIns="45720" rIns="91440" bIns="45720" anchor="t" anchorCtr="0" upright="1">
            <a:noAutofit/>
          </a:bodyPr>
          <a:lstStyle/>
          <a:p>
            <a:endParaRPr lang="sv-SE"/>
          </a:p>
        </p:txBody>
      </p:sp>
      <p:sp>
        <p:nvSpPr>
          <p:cNvPr id="36" name="Freeform 585" title="Ikon box"/>
          <p:cNvSpPr>
            <a:spLocks noChangeAspect="1"/>
          </p:cNvSpPr>
          <p:nvPr/>
        </p:nvSpPr>
        <p:spPr bwMode="auto">
          <a:xfrm>
            <a:off x="781850" y="4089761"/>
            <a:ext cx="251241" cy="251241"/>
          </a:xfrm>
          <a:custGeom>
            <a:avLst/>
            <a:gdLst>
              <a:gd name="T0" fmla="*/ 6144 w 6144"/>
              <a:gd name="T1" fmla="*/ 1152 h 6144"/>
              <a:gd name="T2" fmla="*/ 6144 w 6144"/>
              <a:gd name="T3" fmla="*/ 4992 h 6144"/>
              <a:gd name="T4" fmla="*/ 5806 w 6144"/>
              <a:gd name="T5" fmla="*/ 5806 h 6144"/>
              <a:gd name="T6" fmla="*/ 4992 w 6144"/>
              <a:gd name="T7" fmla="*/ 6144 h 6144"/>
              <a:gd name="T8" fmla="*/ 1152 w 6144"/>
              <a:gd name="T9" fmla="*/ 6144 h 6144"/>
              <a:gd name="T10" fmla="*/ 338 w 6144"/>
              <a:gd name="T11" fmla="*/ 5806 h 6144"/>
              <a:gd name="T12" fmla="*/ 0 w 6144"/>
              <a:gd name="T13" fmla="*/ 4992 h 6144"/>
              <a:gd name="T14" fmla="*/ 0 w 6144"/>
              <a:gd name="T15" fmla="*/ 1152 h 6144"/>
              <a:gd name="T16" fmla="*/ 338 w 6144"/>
              <a:gd name="T17" fmla="*/ 338 h 6144"/>
              <a:gd name="T18" fmla="*/ 1152 w 6144"/>
              <a:gd name="T19" fmla="*/ 0 h 6144"/>
              <a:gd name="T20" fmla="*/ 4992 w 6144"/>
              <a:gd name="T21" fmla="*/ 0 h 6144"/>
              <a:gd name="T22" fmla="*/ 5806 w 6144"/>
              <a:gd name="T23" fmla="*/ 338 h 6144"/>
              <a:gd name="T24" fmla="*/ 6144 w 6144"/>
              <a:gd name="T25" fmla="*/ 1152 h 6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44" h="6144">
                <a:moveTo>
                  <a:pt x="6144" y="1152"/>
                </a:moveTo>
                <a:cubicBezTo>
                  <a:pt x="6144" y="4992"/>
                  <a:pt x="6144" y="4992"/>
                  <a:pt x="6144" y="4992"/>
                </a:cubicBezTo>
                <a:cubicBezTo>
                  <a:pt x="6144" y="5309"/>
                  <a:pt x="6031" y="5581"/>
                  <a:pt x="5806" y="5806"/>
                </a:cubicBezTo>
                <a:cubicBezTo>
                  <a:pt x="5581" y="6031"/>
                  <a:pt x="5309" y="6144"/>
                  <a:pt x="4992" y="6144"/>
                </a:cubicBezTo>
                <a:cubicBezTo>
                  <a:pt x="1152" y="6144"/>
                  <a:pt x="1152" y="6144"/>
                  <a:pt x="1152" y="6144"/>
                </a:cubicBezTo>
                <a:cubicBezTo>
                  <a:pt x="835" y="6144"/>
                  <a:pt x="563" y="6031"/>
                  <a:pt x="338" y="5806"/>
                </a:cubicBezTo>
                <a:cubicBezTo>
                  <a:pt x="113" y="5581"/>
                  <a:pt x="0" y="5309"/>
                  <a:pt x="0" y="4992"/>
                </a:cubicBezTo>
                <a:cubicBezTo>
                  <a:pt x="0" y="1152"/>
                  <a:pt x="0" y="1152"/>
                  <a:pt x="0" y="1152"/>
                </a:cubicBezTo>
                <a:cubicBezTo>
                  <a:pt x="0" y="835"/>
                  <a:pt x="113" y="563"/>
                  <a:pt x="338" y="338"/>
                </a:cubicBezTo>
                <a:cubicBezTo>
                  <a:pt x="563" y="113"/>
                  <a:pt x="835" y="0"/>
                  <a:pt x="1152" y="0"/>
                </a:cubicBezTo>
                <a:cubicBezTo>
                  <a:pt x="4992" y="0"/>
                  <a:pt x="4992" y="0"/>
                  <a:pt x="4992" y="0"/>
                </a:cubicBezTo>
                <a:cubicBezTo>
                  <a:pt x="5309" y="0"/>
                  <a:pt x="5581" y="113"/>
                  <a:pt x="5806" y="338"/>
                </a:cubicBezTo>
                <a:cubicBezTo>
                  <a:pt x="6031" y="563"/>
                  <a:pt x="6144" y="835"/>
                  <a:pt x="6144" y="1152"/>
                </a:cubicBezTo>
                <a:close/>
              </a:path>
            </a:pathLst>
          </a:custGeom>
          <a:solidFill>
            <a:srgbClr val="B6F0FD"/>
          </a:solidFill>
          <a:ln>
            <a:noFill/>
          </a:ln>
        </p:spPr>
        <p:txBody>
          <a:bodyPr rot="0" vert="horz" wrap="square" lIns="91440" tIns="45720" rIns="91440" bIns="45720" anchor="t" anchorCtr="0" upright="1">
            <a:noAutofit/>
          </a:bodyPr>
          <a:lstStyle/>
          <a:p>
            <a:endParaRPr lang="sv-SE"/>
          </a:p>
        </p:txBody>
      </p:sp>
      <p:sp>
        <p:nvSpPr>
          <p:cNvPr id="37" name="Freeform 585" title="Ikon box"/>
          <p:cNvSpPr>
            <a:spLocks noChangeAspect="1"/>
          </p:cNvSpPr>
          <p:nvPr/>
        </p:nvSpPr>
        <p:spPr bwMode="auto">
          <a:xfrm>
            <a:off x="789789" y="4471383"/>
            <a:ext cx="251241" cy="251241"/>
          </a:xfrm>
          <a:custGeom>
            <a:avLst/>
            <a:gdLst>
              <a:gd name="T0" fmla="*/ 6144 w 6144"/>
              <a:gd name="T1" fmla="*/ 1152 h 6144"/>
              <a:gd name="T2" fmla="*/ 6144 w 6144"/>
              <a:gd name="T3" fmla="*/ 4992 h 6144"/>
              <a:gd name="T4" fmla="*/ 5806 w 6144"/>
              <a:gd name="T5" fmla="*/ 5806 h 6144"/>
              <a:gd name="T6" fmla="*/ 4992 w 6144"/>
              <a:gd name="T7" fmla="*/ 6144 h 6144"/>
              <a:gd name="T8" fmla="*/ 1152 w 6144"/>
              <a:gd name="T9" fmla="*/ 6144 h 6144"/>
              <a:gd name="T10" fmla="*/ 338 w 6144"/>
              <a:gd name="T11" fmla="*/ 5806 h 6144"/>
              <a:gd name="T12" fmla="*/ 0 w 6144"/>
              <a:gd name="T13" fmla="*/ 4992 h 6144"/>
              <a:gd name="T14" fmla="*/ 0 w 6144"/>
              <a:gd name="T15" fmla="*/ 1152 h 6144"/>
              <a:gd name="T16" fmla="*/ 338 w 6144"/>
              <a:gd name="T17" fmla="*/ 338 h 6144"/>
              <a:gd name="T18" fmla="*/ 1152 w 6144"/>
              <a:gd name="T19" fmla="*/ 0 h 6144"/>
              <a:gd name="T20" fmla="*/ 4992 w 6144"/>
              <a:gd name="T21" fmla="*/ 0 h 6144"/>
              <a:gd name="T22" fmla="*/ 5806 w 6144"/>
              <a:gd name="T23" fmla="*/ 338 h 6144"/>
              <a:gd name="T24" fmla="*/ 6144 w 6144"/>
              <a:gd name="T25" fmla="*/ 1152 h 6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44" h="6144">
                <a:moveTo>
                  <a:pt x="6144" y="1152"/>
                </a:moveTo>
                <a:cubicBezTo>
                  <a:pt x="6144" y="4992"/>
                  <a:pt x="6144" y="4992"/>
                  <a:pt x="6144" y="4992"/>
                </a:cubicBezTo>
                <a:cubicBezTo>
                  <a:pt x="6144" y="5309"/>
                  <a:pt x="6031" y="5581"/>
                  <a:pt x="5806" y="5806"/>
                </a:cubicBezTo>
                <a:cubicBezTo>
                  <a:pt x="5581" y="6031"/>
                  <a:pt x="5309" y="6144"/>
                  <a:pt x="4992" y="6144"/>
                </a:cubicBezTo>
                <a:cubicBezTo>
                  <a:pt x="1152" y="6144"/>
                  <a:pt x="1152" y="6144"/>
                  <a:pt x="1152" y="6144"/>
                </a:cubicBezTo>
                <a:cubicBezTo>
                  <a:pt x="835" y="6144"/>
                  <a:pt x="563" y="6031"/>
                  <a:pt x="338" y="5806"/>
                </a:cubicBezTo>
                <a:cubicBezTo>
                  <a:pt x="113" y="5581"/>
                  <a:pt x="0" y="5309"/>
                  <a:pt x="0" y="4992"/>
                </a:cubicBezTo>
                <a:cubicBezTo>
                  <a:pt x="0" y="1152"/>
                  <a:pt x="0" y="1152"/>
                  <a:pt x="0" y="1152"/>
                </a:cubicBezTo>
                <a:cubicBezTo>
                  <a:pt x="0" y="835"/>
                  <a:pt x="113" y="563"/>
                  <a:pt x="338" y="338"/>
                </a:cubicBezTo>
                <a:cubicBezTo>
                  <a:pt x="563" y="113"/>
                  <a:pt x="835" y="0"/>
                  <a:pt x="1152" y="0"/>
                </a:cubicBezTo>
                <a:cubicBezTo>
                  <a:pt x="4992" y="0"/>
                  <a:pt x="4992" y="0"/>
                  <a:pt x="4992" y="0"/>
                </a:cubicBezTo>
                <a:cubicBezTo>
                  <a:pt x="5309" y="0"/>
                  <a:pt x="5581" y="113"/>
                  <a:pt x="5806" y="338"/>
                </a:cubicBezTo>
                <a:cubicBezTo>
                  <a:pt x="6031" y="563"/>
                  <a:pt x="6144" y="835"/>
                  <a:pt x="6144" y="1152"/>
                </a:cubicBezTo>
                <a:close/>
              </a:path>
            </a:pathLst>
          </a:custGeom>
          <a:solidFill>
            <a:srgbClr val="C5E9E2"/>
          </a:solidFill>
          <a:ln>
            <a:noFill/>
          </a:ln>
        </p:spPr>
        <p:txBody>
          <a:bodyPr rot="0" vert="horz" wrap="square" lIns="91440" tIns="45720" rIns="91440" bIns="45720" anchor="t" anchorCtr="0" upright="1">
            <a:noAutofit/>
          </a:bodyPr>
          <a:lstStyle/>
          <a:p>
            <a:endParaRPr lang="sv-SE"/>
          </a:p>
        </p:txBody>
      </p:sp>
      <p:sp>
        <p:nvSpPr>
          <p:cNvPr id="38" name="Freeform 585" title="Ikon box"/>
          <p:cNvSpPr>
            <a:spLocks noChangeAspect="1"/>
          </p:cNvSpPr>
          <p:nvPr/>
        </p:nvSpPr>
        <p:spPr bwMode="auto">
          <a:xfrm>
            <a:off x="789789" y="4845674"/>
            <a:ext cx="251241" cy="251241"/>
          </a:xfrm>
          <a:custGeom>
            <a:avLst/>
            <a:gdLst>
              <a:gd name="T0" fmla="*/ 6144 w 6144"/>
              <a:gd name="T1" fmla="*/ 1152 h 6144"/>
              <a:gd name="T2" fmla="*/ 6144 w 6144"/>
              <a:gd name="T3" fmla="*/ 4992 h 6144"/>
              <a:gd name="T4" fmla="*/ 5806 w 6144"/>
              <a:gd name="T5" fmla="*/ 5806 h 6144"/>
              <a:gd name="T6" fmla="*/ 4992 w 6144"/>
              <a:gd name="T7" fmla="*/ 6144 h 6144"/>
              <a:gd name="T8" fmla="*/ 1152 w 6144"/>
              <a:gd name="T9" fmla="*/ 6144 h 6144"/>
              <a:gd name="T10" fmla="*/ 338 w 6144"/>
              <a:gd name="T11" fmla="*/ 5806 h 6144"/>
              <a:gd name="T12" fmla="*/ 0 w 6144"/>
              <a:gd name="T13" fmla="*/ 4992 h 6144"/>
              <a:gd name="T14" fmla="*/ 0 w 6144"/>
              <a:gd name="T15" fmla="*/ 1152 h 6144"/>
              <a:gd name="T16" fmla="*/ 338 w 6144"/>
              <a:gd name="T17" fmla="*/ 338 h 6144"/>
              <a:gd name="T18" fmla="*/ 1152 w 6144"/>
              <a:gd name="T19" fmla="*/ 0 h 6144"/>
              <a:gd name="T20" fmla="*/ 4992 w 6144"/>
              <a:gd name="T21" fmla="*/ 0 h 6144"/>
              <a:gd name="T22" fmla="*/ 5806 w 6144"/>
              <a:gd name="T23" fmla="*/ 338 h 6144"/>
              <a:gd name="T24" fmla="*/ 6144 w 6144"/>
              <a:gd name="T25" fmla="*/ 1152 h 6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44" h="6144">
                <a:moveTo>
                  <a:pt x="6144" y="1152"/>
                </a:moveTo>
                <a:cubicBezTo>
                  <a:pt x="6144" y="4992"/>
                  <a:pt x="6144" y="4992"/>
                  <a:pt x="6144" y="4992"/>
                </a:cubicBezTo>
                <a:cubicBezTo>
                  <a:pt x="6144" y="5309"/>
                  <a:pt x="6031" y="5581"/>
                  <a:pt x="5806" y="5806"/>
                </a:cubicBezTo>
                <a:cubicBezTo>
                  <a:pt x="5581" y="6031"/>
                  <a:pt x="5309" y="6144"/>
                  <a:pt x="4992" y="6144"/>
                </a:cubicBezTo>
                <a:cubicBezTo>
                  <a:pt x="1152" y="6144"/>
                  <a:pt x="1152" y="6144"/>
                  <a:pt x="1152" y="6144"/>
                </a:cubicBezTo>
                <a:cubicBezTo>
                  <a:pt x="835" y="6144"/>
                  <a:pt x="563" y="6031"/>
                  <a:pt x="338" y="5806"/>
                </a:cubicBezTo>
                <a:cubicBezTo>
                  <a:pt x="113" y="5581"/>
                  <a:pt x="0" y="5309"/>
                  <a:pt x="0" y="4992"/>
                </a:cubicBezTo>
                <a:cubicBezTo>
                  <a:pt x="0" y="1152"/>
                  <a:pt x="0" y="1152"/>
                  <a:pt x="0" y="1152"/>
                </a:cubicBezTo>
                <a:cubicBezTo>
                  <a:pt x="0" y="835"/>
                  <a:pt x="113" y="563"/>
                  <a:pt x="338" y="338"/>
                </a:cubicBezTo>
                <a:cubicBezTo>
                  <a:pt x="563" y="113"/>
                  <a:pt x="835" y="0"/>
                  <a:pt x="1152" y="0"/>
                </a:cubicBezTo>
                <a:cubicBezTo>
                  <a:pt x="4992" y="0"/>
                  <a:pt x="4992" y="0"/>
                  <a:pt x="4992" y="0"/>
                </a:cubicBezTo>
                <a:cubicBezTo>
                  <a:pt x="5309" y="0"/>
                  <a:pt x="5581" y="113"/>
                  <a:pt x="5806" y="338"/>
                </a:cubicBezTo>
                <a:cubicBezTo>
                  <a:pt x="6031" y="563"/>
                  <a:pt x="6144" y="835"/>
                  <a:pt x="6144" y="1152"/>
                </a:cubicBezTo>
                <a:close/>
              </a:path>
            </a:pathLst>
          </a:custGeom>
          <a:solidFill>
            <a:srgbClr val="E6E6E6"/>
          </a:solidFill>
          <a:ln>
            <a:noFill/>
          </a:ln>
        </p:spPr>
        <p:txBody>
          <a:bodyPr rot="0" vert="horz" wrap="square" lIns="91440" tIns="45720" rIns="91440" bIns="45720" anchor="t" anchorCtr="0" upright="1">
            <a:noAutofit/>
          </a:bodyPr>
          <a:lstStyle/>
          <a:p>
            <a:endParaRPr lang="sv-SE"/>
          </a:p>
        </p:txBody>
      </p:sp>
    </p:spTree>
    <p:extLst>
      <p:ext uri="{BB962C8B-B14F-4D97-AF65-F5344CB8AC3E}">
        <p14:creationId xmlns:p14="http://schemas.microsoft.com/office/powerpoint/2010/main" val="1763489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177" title="Ikon pratbubblo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chemeClr val="accent4"/>
          </a:solidFill>
          <a:ln>
            <a:noFill/>
          </a:ln>
        </p:spPr>
        <p:txBody>
          <a:bodyPr rot="0" vert="horz" wrap="square" lIns="91440" tIns="45720" rIns="91440" bIns="45720" anchor="t" anchorCtr="0" upright="1">
            <a:noAutofit/>
          </a:bodyPr>
          <a:lstStyle/>
          <a:p>
            <a:endParaRPr lang="sv-SE"/>
          </a:p>
        </p:txBody>
      </p:sp>
      <p:sp>
        <p:nvSpPr>
          <p:cNvPr id="3" name="Rektangel med rundade hörn 2"/>
          <p:cNvSpPr/>
          <p:nvPr/>
        </p:nvSpPr>
        <p:spPr>
          <a:xfrm>
            <a:off x="695325" y="728663"/>
            <a:ext cx="4262698" cy="59039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Bygg och anläggning</a:t>
            </a:r>
          </a:p>
        </p:txBody>
      </p:sp>
      <p:sp>
        <p:nvSpPr>
          <p:cNvPr id="5" name="Rektangel 4"/>
          <p:cNvSpPr/>
          <p:nvPr/>
        </p:nvSpPr>
        <p:spPr>
          <a:xfrm>
            <a:off x="2459181" y="2558619"/>
            <a:ext cx="8257308" cy="923330"/>
          </a:xfrm>
          <a:prstGeom prst="rect">
            <a:avLst/>
          </a:prstGeom>
        </p:spPr>
        <p:txBody>
          <a:bodyPr wrap="square" lIns="91440" tIns="45720" rIns="91440" bIns="45720" anchor="t">
            <a:spAutoFit/>
          </a:bodyPr>
          <a:lstStyle/>
          <a:p>
            <a:r>
              <a:rPr lang="sv-SE" b="1"/>
              <a:t>ÖVNING 2: </a:t>
            </a:r>
            <a:r>
              <a:rPr lang="sv-SE">
                <a:latin typeface="Aptos"/>
              </a:rPr>
              <a:t>En byggfirma har fått bidrag för att bygga en ny väg i kommunen. För att spara pengar beslutar byggfirman att ignorera miljöregler och dumpa byggavfall i närliggande skogsområden.</a:t>
            </a:r>
            <a:endParaRPr lang="sv-SE"/>
          </a:p>
        </p:txBody>
      </p:sp>
    </p:spTree>
    <p:extLst>
      <p:ext uri="{BB962C8B-B14F-4D97-AF65-F5344CB8AC3E}">
        <p14:creationId xmlns:p14="http://schemas.microsoft.com/office/powerpoint/2010/main" val="2776464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177" title="Ikon pratbubblo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chemeClr val="accent4"/>
          </a:solidFill>
          <a:ln>
            <a:noFill/>
          </a:ln>
        </p:spPr>
        <p:txBody>
          <a:bodyPr rot="0" vert="horz" wrap="square" lIns="91440" tIns="45720" rIns="91440" bIns="45720" anchor="t" anchorCtr="0" upright="1">
            <a:noAutofit/>
          </a:bodyPr>
          <a:lstStyle/>
          <a:p>
            <a:endParaRPr lang="sv-SE"/>
          </a:p>
        </p:txBody>
      </p:sp>
      <p:sp>
        <p:nvSpPr>
          <p:cNvPr id="3" name="Rektangel med rundade hörn 2"/>
          <p:cNvSpPr/>
          <p:nvPr/>
        </p:nvSpPr>
        <p:spPr>
          <a:xfrm>
            <a:off x="695325" y="728663"/>
            <a:ext cx="4262698" cy="59039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Bygg och anläggning</a:t>
            </a:r>
          </a:p>
        </p:txBody>
      </p:sp>
      <p:sp>
        <p:nvSpPr>
          <p:cNvPr id="5" name="Rektangel 4"/>
          <p:cNvSpPr/>
          <p:nvPr/>
        </p:nvSpPr>
        <p:spPr>
          <a:xfrm>
            <a:off x="2459181" y="2558619"/>
            <a:ext cx="8257308" cy="923330"/>
          </a:xfrm>
          <a:prstGeom prst="rect">
            <a:avLst/>
          </a:prstGeom>
        </p:spPr>
        <p:txBody>
          <a:bodyPr wrap="square" lIns="91440" tIns="45720" rIns="91440" bIns="45720" anchor="t">
            <a:spAutoFit/>
          </a:bodyPr>
          <a:lstStyle/>
          <a:p>
            <a:r>
              <a:rPr lang="sv-SE" b="1"/>
              <a:t>ÖVNING 3: </a:t>
            </a:r>
            <a:r>
              <a:rPr lang="sv-SE">
                <a:latin typeface="Arial"/>
                <a:cs typeface="Arial"/>
              </a:rPr>
              <a:t>En byggfirma har fått bidrag för att bygga en ny skola i kommunen. För att hålla kostnaderna nere, beslutar byggfirman att anställa billig arbetskraft under dåliga arbetsförhållanden.</a:t>
            </a:r>
          </a:p>
        </p:txBody>
      </p:sp>
    </p:spTree>
    <p:extLst>
      <p:ext uri="{BB962C8B-B14F-4D97-AF65-F5344CB8AC3E}">
        <p14:creationId xmlns:p14="http://schemas.microsoft.com/office/powerpoint/2010/main" val="3704792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177" title="Ikon pratbubblo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B6F0FD"/>
          </a:solidFill>
          <a:ln>
            <a:noFill/>
          </a:ln>
        </p:spPr>
        <p:txBody>
          <a:bodyPr rot="0" vert="horz" wrap="square" lIns="91440" tIns="45720" rIns="91440" bIns="45720" anchor="t" anchorCtr="0" upright="1">
            <a:noAutofit/>
          </a:bodyPr>
          <a:lstStyle/>
          <a:p>
            <a:endParaRPr lang="sv-SE"/>
          </a:p>
        </p:txBody>
      </p:sp>
      <p:sp>
        <p:nvSpPr>
          <p:cNvPr id="5" name="Rektangel 4"/>
          <p:cNvSpPr/>
          <p:nvPr/>
        </p:nvSpPr>
        <p:spPr>
          <a:xfrm>
            <a:off x="2459181" y="2558619"/>
            <a:ext cx="8257308" cy="923330"/>
          </a:xfrm>
          <a:prstGeom prst="rect">
            <a:avLst/>
          </a:prstGeom>
        </p:spPr>
        <p:txBody>
          <a:bodyPr wrap="square" lIns="91440" tIns="45720" rIns="91440" bIns="45720" anchor="t">
            <a:spAutoFit/>
          </a:bodyPr>
          <a:lstStyle/>
          <a:p>
            <a:r>
              <a:rPr lang="sv-SE" b="1"/>
              <a:t>ÖVNING 1: </a:t>
            </a:r>
            <a:r>
              <a:rPr lang="sv-SE">
                <a:latin typeface="Arial"/>
                <a:cs typeface="Arial"/>
              </a:rPr>
              <a:t> En hemtjänstorganisation har fått extra bidrag för att anställa fler vårdare och förbättra tjänsterna för äldre. Istället används pengarna för att renovera kontoret.</a:t>
            </a:r>
          </a:p>
        </p:txBody>
      </p:sp>
      <p:sp>
        <p:nvSpPr>
          <p:cNvPr id="6" name="Rektangel med rundade hörn 5"/>
          <p:cNvSpPr/>
          <p:nvPr/>
        </p:nvSpPr>
        <p:spPr>
          <a:xfrm>
            <a:off x="695325" y="728663"/>
            <a:ext cx="6421282" cy="590399"/>
          </a:xfrm>
          <a:prstGeom prst="roundRect">
            <a:avLst/>
          </a:prstGeom>
          <a:solidFill>
            <a:srgbClr val="B6F0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Omsorg, hemtjänst och personlig assistent</a:t>
            </a:r>
          </a:p>
        </p:txBody>
      </p:sp>
    </p:spTree>
    <p:extLst>
      <p:ext uri="{BB962C8B-B14F-4D97-AF65-F5344CB8AC3E}">
        <p14:creationId xmlns:p14="http://schemas.microsoft.com/office/powerpoint/2010/main" val="3149580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177" title="Ikon pratbubblo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B6F0FD"/>
          </a:solidFill>
          <a:ln>
            <a:noFill/>
          </a:ln>
        </p:spPr>
        <p:txBody>
          <a:bodyPr rot="0" vert="horz" wrap="square" lIns="91440" tIns="45720" rIns="91440" bIns="45720" anchor="t" anchorCtr="0" upright="1">
            <a:noAutofit/>
          </a:bodyPr>
          <a:lstStyle/>
          <a:p>
            <a:endParaRPr lang="sv-SE"/>
          </a:p>
        </p:txBody>
      </p:sp>
      <p:sp>
        <p:nvSpPr>
          <p:cNvPr id="5" name="Rektangel 4"/>
          <p:cNvSpPr/>
          <p:nvPr/>
        </p:nvSpPr>
        <p:spPr>
          <a:xfrm>
            <a:off x="2459181" y="2558619"/>
            <a:ext cx="8257308" cy="646331"/>
          </a:xfrm>
          <a:prstGeom prst="rect">
            <a:avLst/>
          </a:prstGeom>
        </p:spPr>
        <p:txBody>
          <a:bodyPr wrap="square" lIns="91440" tIns="45720" rIns="91440" bIns="45720" anchor="t">
            <a:spAutoFit/>
          </a:bodyPr>
          <a:lstStyle/>
          <a:p>
            <a:r>
              <a:rPr lang="sv-SE" b="1"/>
              <a:t>ÖVNING 2: </a:t>
            </a:r>
            <a:r>
              <a:rPr lang="sv-SE">
                <a:latin typeface="Arial"/>
                <a:cs typeface="Arial"/>
              </a:rPr>
              <a:t>En personlig assistent har rapporterat fler arbetstimmar än vad som faktiskt utförts för att få högre ersättning. Detta har upptäckts av en kollega.</a:t>
            </a:r>
            <a:r>
              <a:rPr lang="sv-SE"/>
              <a:t>. </a:t>
            </a:r>
          </a:p>
        </p:txBody>
      </p:sp>
      <p:sp>
        <p:nvSpPr>
          <p:cNvPr id="6" name="Rektangel med rundade hörn 5"/>
          <p:cNvSpPr/>
          <p:nvPr/>
        </p:nvSpPr>
        <p:spPr>
          <a:xfrm>
            <a:off x="695325" y="728663"/>
            <a:ext cx="6421282" cy="590399"/>
          </a:xfrm>
          <a:prstGeom prst="roundRect">
            <a:avLst/>
          </a:prstGeom>
          <a:solidFill>
            <a:srgbClr val="B6F0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Omsorg, hemtjänst och personlig assistent</a:t>
            </a:r>
          </a:p>
        </p:txBody>
      </p:sp>
    </p:spTree>
    <p:extLst>
      <p:ext uri="{BB962C8B-B14F-4D97-AF65-F5344CB8AC3E}">
        <p14:creationId xmlns:p14="http://schemas.microsoft.com/office/powerpoint/2010/main" val="3323977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9459B-C601-9A8B-A1EC-B1FC87567958}"/>
            </a:ext>
          </a:extLst>
        </p:cNvPr>
        <p:cNvGrpSpPr/>
        <p:nvPr/>
      </p:nvGrpSpPr>
      <p:grpSpPr>
        <a:xfrm>
          <a:off x="0" y="0"/>
          <a:ext cx="0" cy="0"/>
          <a:chOff x="0" y="0"/>
          <a:chExt cx="0" cy="0"/>
        </a:xfrm>
      </p:grpSpPr>
      <p:sp>
        <p:nvSpPr>
          <p:cNvPr id="7" name="Freeform 177" title="Ikon pratbubblor">
            <a:extLst>
              <a:ext uri="{FF2B5EF4-FFF2-40B4-BE49-F238E27FC236}">
                <a16:creationId xmlns:a16="http://schemas.microsoft.com/office/drawing/2014/main" id="{F1182F39-FC72-3E29-62F4-AD6E7751975D}"/>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B6F0FD"/>
          </a:solidFill>
          <a:ln>
            <a:noFill/>
          </a:ln>
        </p:spPr>
        <p:txBody>
          <a:bodyPr rot="0" vert="horz" wrap="square" lIns="91440" tIns="45720" rIns="91440" bIns="45720" anchor="t" anchorCtr="0" upright="1">
            <a:noAutofit/>
          </a:bodyPr>
          <a:lstStyle/>
          <a:p>
            <a:endParaRPr lang="sv-SE"/>
          </a:p>
        </p:txBody>
      </p:sp>
      <p:sp>
        <p:nvSpPr>
          <p:cNvPr id="5" name="Rektangel 4">
            <a:extLst>
              <a:ext uri="{FF2B5EF4-FFF2-40B4-BE49-F238E27FC236}">
                <a16:creationId xmlns:a16="http://schemas.microsoft.com/office/drawing/2014/main" id="{02EFB1B9-73A1-FDA8-307A-037AA452D52B}"/>
              </a:ext>
            </a:extLst>
          </p:cNvPr>
          <p:cNvSpPr/>
          <p:nvPr/>
        </p:nvSpPr>
        <p:spPr>
          <a:xfrm>
            <a:off x="2459181" y="2558619"/>
            <a:ext cx="8257308" cy="923330"/>
          </a:xfrm>
          <a:prstGeom prst="rect">
            <a:avLst/>
          </a:prstGeom>
        </p:spPr>
        <p:txBody>
          <a:bodyPr wrap="square" lIns="91440" tIns="45720" rIns="91440" bIns="45720" anchor="t">
            <a:spAutoFit/>
          </a:bodyPr>
          <a:lstStyle/>
          <a:p>
            <a:r>
              <a:rPr lang="sv-SE" b="1"/>
              <a:t>ÖVNING 3: </a:t>
            </a:r>
            <a:r>
              <a:rPr lang="sv-SE">
                <a:latin typeface="Arial"/>
                <a:cs typeface="Arial"/>
              </a:rPr>
              <a:t> En omsorgsorganisation har fått bidrag för att förbättra kvaliteten på vården för personer med funktionsnedsättningar. Istället används pengarna för att ge bonusar till ledningen.</a:t>
            </a:r>
            <a:r>
              <a:rPr lang="sv-SE"/>
              <a:t> </a:t>
            </a:r>
          </a:p>
        </p:txBody>
      </p:sp>
      <p:sp>
        <p:nvSpPr>
          <p:cNvPr id="6" name="Rektangel med rundade hörn 5">
            <a:extLst>
              <a:ext uri="{FF2B5EF4-FFF2-40B4-BE49-F238E27FC236}">
                <a16:creationId xmlns:a16="http://schemas.microsoft.com/office/drawing/2014/main" id="{DE5342D1-FF8D-18AD-83FE-4B9EF12EC6D6}"/>
              </a:ext>
            </a:extLst>
          </p:cNvPr>
          <p:cNvSpPr/>
          <p:nvPr/>
        </p:nvSpPr>
        <p:spPr>
          <a:xfrm>
            <a:off x="695325" y="728663"/>
            <a:ext cx="6421282" cy="590399"/>
          </a:xfrm>
          <a:prstGeom prst="roundRect">
            <a:avLst/>
          </a:prstGeom>
          <a:solidFill>
            <a:srgbClr val="B6F0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Omsorg, hemtjänst och personlig assistent</a:t>
            </a:r>
          </a:p>
        </p:txBody>
      </p:sp>
    </p:spTree>
    <p:extLst>
      <p:ext uri="{BB962C8B-B14F-4D97-AF65-F5344CB8AC3E}">
        <p14:creationId xmlns:p14="http://schemas.microsoft.com/office/powerpoint/2010/main" val="14833314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B95B03-F04B-C322-3913-0E48CA5449F5}"/>
            </a:ext>
          </a:extLst>
        </p:cNvPr>
        <p:cNvGrpSpPr/>
        <p:nvPr/>
      </p:nvGrpSpPr>
      <p:grpSpPr>
        <a:xfrm>
          <a:off x="0" y="0"/>
          <a:ext cx="0" cy="0"/>
          <a:chOff x="0" y="0"/>
          <a:chExt cx="0" cy="0"/>
        </a:xfrm>
      </p:grpSpPr>
      <p:sp>
        <p:nvSpPr>
          <p:cNvPr id="7" name="Freeform 177" title="Ikon pratbubblor">
            <a:extLst>
              <a:ext uri="{FF2B5EF4-FFF2-40B4-BE49-F238E27FC236}">
                <a16:creationId xmlns:a16="http://schemas.microsoft.com/office/drawing/2014/main" id="{1EC432EE-387E-F6D0-C967-4B1D62221270}"/>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B6F0FD"/>
          </a:solidFill>
          <a:ln>
            <a:noFill/>
          </a:ln>
        </p:spPr>
        <p:txBody>
          <a:bodyPr rot="0" vert="horz" wrap="square" lIns="91440" tIns="45720" rIns="91440" bIns="45720" anchor="t" anchorCtr="0" upright="1">
            <a:noAutofit/>
          </a:bodyPr>
          <a:lstStyle/>
          <a:p>
            <a:endParaRPr lang="sv-SE"/>
          </a:p>
        </p:txBody>
      </p:sp>
      <p:sp>
        <p:nvSpPr>
          <p:cNvPr id="5" name="Rektangel 4">
            <a:extLst>
              <a:ext uri="{FF2B5EF4-FFF2-40B4-BE49-F238E27FC236}">
                <a16:creationId xmlns:a16="http://schemas.microsoft.com/office/drawing/2014/main" id="{BE9FDC15-9DFD-D361-5F69-16E7205D612E}"/>
              </a:ext>
            </a:extLst>
          </p:cNvPr>
          <p:cNvSpPr/>
          <p:nvPr/>
        </p:nvSpPr>
        <p:spPr>
          <a:xfrm>
            <a:off x="2459181" y="2558619"/>
            <a:ext cx="8257308" cy="2031325"/>
          </a:xfrm>
          <a:prstGeom prst="rect">
            <a:avLst/>
          </a:prstGeom>
        </p:spPr>
        <p:txBody>
          <a:bodyPr wrap="square" lIns="91440" tIns="45720" rIns="91440" bIns="45720" anchor="t">
            <a:spAutoFit/>
          </a:bodyPr>
          <a:lstStyle/>
          <a:p>
            <a:r>
              <a:rPr lang="sv-SE" b="1"/>
              <a:t>ÖVNING 4: </a:t>
            </a:r>
            <a:r>
              <a:rPr lang="sv-SE">
                <a:latin typeface="Arial"/>
                <a:cs typeface="Arial"/>
              </a:rPr>
              <a:t>På ett boende i stadsdelen har anhöriga till en brukare ofta väldigt specifika krav på personalen för att sin anhörige ska få hjälp före alla andra och ibland även krav på extra insatser (som inte ingår i ordinarie avtal). </a:t>
            </a:r>
            <a:br>
              <a:rPr lang="sv-SE">
                <a:latin typeface="Arial"/>
                <a:cs typeface="Arial"/>
              </a:rPr>
            </a:br>
            <a:r>
              <a:rPr lang="sv-SE">
                <a:latin typeface="Arial"/>
                <a:cs typeface="Arial"/>
              </a:rPr>
              <a:t>De anhöriga kontaktar antingen via telefon eller fysiska besök boendet varje dag för att kontrollera hur den boende har fått det som de önskar. När de anhöriga inte är nöjd med boendets hantering, hotar de med att gå till stadsdelsdirektören och pressen. </a:t>
            </a:r>
            <a:r>
              <a:rPr lang="sv-SE"/>
              <a:t>. </a:t>
            </a:r>
          </a:p>
        </p:txBody>
      </p:sp>
      <p:sp>
        <p:nvSpPr>
          <p:cNvPr id="6" name="Rektangel med rundade hörn 5">
            <a:extLst>
              <a:ext uri="{FF2B5EF4-FFF2-40B4-BE49-F238E27FC236}">
                <a16:creationId xmlns:a16="http://schemas.microsoft.com/office/drawing/2014/main" id="{8348AB19-F8F2-9BC0-CC84-3830CA3299FB}"/>
              </a:ext>
            </a:extLst>
          </p:cNvPr>
          <p:cNvSpPr/>
          <p:nvPr/>
        </p:nvSpPr>
        <p:spPr>
          <a:xfrm>
            <a:off x="695325" y="728663"/>
            <a:ext cx="6421282" cy="590399"/>
          </a:xfrm>
          <a:prstGeom prst="roundRect">
            <a:avLst/>
          </a:prstGeom>
          <a:solidFill>
            <a:srgbClr val="B6F0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Omsorg, hemtjänst och personlig assistent</a:t>
            </a:r>
          </a:p>
        </p:txBody>
      </p:sp>
    </p:spTree>
    <p:extLst>
      <p:ext uri="{BB962C8B-B14F-4D97-AF65-F5344CB8AC3E}">
        <p14:creationId xmlns:p14="http://schemas.microsoft.com/office/powerpoint/2010/main" val="405107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B92E86-4741-14B5-174E-E4AB5FB763C1}"/>
            </a:ext>
          </a:extLst>
        </p:cNvPr>
        <p:cNvGrpSpPr/>
        <p:nvPr/>
      </p:nvGrpSpPr>
      <p:grpSpPr>
        <a:xfrm>
          <a:off x="0" y="0"/>
          <a:ext cx="0" cy="0"/>
          <a:chOff x="0" y="0"/>
          <a:chExt cx="0" cy="0"/>
        </a:xfrm>
      </p:grpSpPr>
      <p:sp>
        <p:nvSpPr>
          <p:cNvPr id="7" name="Freeform 177" title="Ikon pratbubblor">
            <a:extLst>
              <a:ext uri="{FF2B5EF4-FFF2-40B4-BE49-F238E27FC236}">
                <a16:creationId xmlns:a16="http://schemas.microsoft.com/office/drawing/2014/main" id="{582BE347-AAF3-14D2-B738-A6E20205118F}"/>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B6F0FD"/>
          </a:solidFill>
          <a:ln>
            <a:noFill/>
          </a:ln>
        </p:spPr>
        <p:txBody>
          <a:bodyPr rot="0" vert="horz" wrap="square" lIns="91440" tIns="45720" rIns="91440" bIns="45720" anchor="t" anchorCtr="0" upright="1">
            <a:noAutofit/>
          </a:bodyPr>
          <a:lstStyle/>
          <a:p>
            <a:endParaRPr lang="sv-SE"/>
          </a:p>
        </p:txBody>
      </p:sp>
      <p:sp>
        <p:nvSpPr>
          <p:cNvPr id="5" name="Rektangel 4">
            <a:extLst>
              <a:ext uri="{FF2B5EF4-FFF2-40B4-BE49-F238E27FC236}">
                <a16:creationId xmlns:a16="http://schemas.microsoft.com/office/drawing/2014/main" id="{B0357C05-1F8A-6370-5C52-03321E73B2C4}"/>
              </a:ext>
            </a:extLst>
          </p:cNvPr>
          <p:cNvSpPr/>
          <p:nvPr/>
        </p:nvSpPr>
        <p:spPr>
          <a:xfrm>
            <a:off x="2459181" y="2558619"/>
            <a:ext cx="8257308" cy="1754326"/>
          </a:xfrm>
          <a:prstGeom prst="rect">
            <a:avLst/>
          </a:prstGeom>
        </p:spPr>
        <p:txBody>
          <a:bodyPr wrap="square" lIns="91440" tIns="45720" rIns="91440" bIns="45720" anchor="t">
            <a:spAutoFit/>
          </a:bodyPr>
          <a:lstStyle/>
          <a:p>
            <a:r>
              <a:rPr lang="sv-SE" b="1"/>
              <a:t>ÖVNING 5: </a:t>
            </a:r>
            <a:r>
              <a:rPr lang="sv-SE">
                <a:latin typeface="Arial"/>
                <a:cs typeface="Arial"/>
              </a:rPr>
              <a:t>En vårdnadshavare uttrycker att hen inte vill att en viss medarbetare ska hantera hens barn i verksamheten. </a:t>
            </a:r>
            <a:br>
              <a:rPr lang="sv-SE">
                <a:latin typeface="Arial"/>
                <a:cs typeface="Arial"/>
              </a:rPr>
            </a:br>
            <a:r>
              <a:rPr lang="sv-SE">
                <a:latin typeface="Arial"/>
                <a:cs typeface="Arial"/>
              </a:rPr>
              <a:t>Om inte du som chef kan garantera det så kommer vårdnadshavare att gå till pressen. Medarbetaren har lyft en oro om barnet till vårdnadshavaren och har tillsammans med chefen gjort en anmälan till socialtjänsten. Medarbetaren kommer från ett annat land och har en annan religiös tro än vårdnadshavaren. </a:t>
            </a:r>
          </a:p>
        </p:txBody>
      </p:sp>
      <p:sp>
        <p:nvSpPr>
          <p:cNvPr id="6" name="Rektangel med rundade hörn 5">
            <a:extLst>
              <a:ext uri="{FF2B5EF4-FFF2-40B4-BE49-F238E27FC236}">
                <a16:creationId xmlns:a16="http://schemas.microsoft.com/office/drawing/2014/main" id="{82FA73B6-3ADA-00E3-5A29-FE377B607896}"/>
              </a:ext>
            </a:extLst>
          </p:cNvPr>
          <p:cNvSpPr/>
          <p:nvPr/>
        </p:nvSpPr>
        <p:spPr>
          <a:xfrm>
            <a:off x="695325" y="728663"/>
            <a:ext cx="6421282" cy="590399"/>
          </a:xfrm>
          <a:prstGeom prst="roundRect">
            <a:avLst/>
          </a:prstGeom>
          <a:solidFill>
            <a:srgbClr val="B6F0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Omsorg, hemtjänst och personlig assistent</a:t>
            </a:r>
          </a:p>
        </p:txBody>
      </p:sp>
    </p:spTree>
    <p:extLst>
      <p:ext uri="{BB962C8B-B14F-4D97-AF65-F5344CB8AC3E}">
        <p14:creationId xmlns:p14="http://schemas.microsoft.com/office/powerpoint/2010/main" val="4264625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177" title="Ikon pratbubblo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C5E9E2"/>
          </a:solidFill>
          <a:ln>
            <a:noFill/>
          </a:ln>
        </p:spPr>
        <p:txBody>
          <a:bodyPr rot="0" vert="horz" wrap="square" lIns="91440" tIns="45720" rIns="91440" bIns="45720" anchor="t" anchorCtr="0" upright="1">
            <a:noAutofit/>
          </a:bodyPr>
          <a:lstStyle/>
          <a:p>
            <a:endParaRPr lang="sv-SE"/>
          </a:p>
        </p:txBody>
      </p:sp>
      <p:sp>
        <p:nvSpPr>
          <p:cNvPr id="5" name="Rektangel 4"/>
          <p:cNvSpPr/>
          <p:nvPr/>
        </p:nvSpPr>
        <p:spPr>
          <a:xfrm>
            <a:off x="2459181" y="2558619"/>
            <a:ext cx="8257308" cy="1477328"/>
          </a:xfrm>
          <a:prstGeom prst="rect">
            <a:avLst/>
          </a:prstGeom>
        </p:spPr>
        <p:txBody>
          <a:bodyPr wrap="square" lIns="91440" tIns="45720" rIns="91440" bIns="45720" anchor="t">
            <a:spAutoFit/>
          </a:bodyPr>
          <a:lstStyle/>
          <a:p>
            <a:r>
              <a:rPr lang="sv-SE" b="1"/>
              <a:t>ÖVNING 1: </a:t>
            </a:r>
            <a:r>
              <a:rPr lang="sv-SE">
                <a:latin typeface="Arial"/>
                <a:cs typeface="Arial"/>
              </a:rPr>
              <a:t>En vägförening har ansökt om och fått ett betydande bidrag för att förbättra en väg som föreningen ansvarar för. Bidraget är avsett att täcka kostnaderna för material, utrustning och arbetskraft.</a:t>
            </a:r>
          </a:p>
          <a:p>
            <a:r>
              <a:rPr lang="sv-SE">
                <a:latin typeface="Arial"/>
                <a:cs typeface="Arial"/>
              </a:rPr>
              <a:t>Men hur har pengarna använts och är föreningen är transparent i sin hantering av bidraget?</a:t>
            </a:r>
          </a:p>
        </p:txBody>
      </p:sp>
      <p:sp>
        <p:nvSpPr>
          <p:cNvPr id="6" name="Rektangel med rundade hörn 5"/>
          <p:cNvSpPr/>
          <p:nvPr/>
        </p:nvSpPr>
        <p:spPr>
          <a:xfrm>
            <a:off x="695325" y="728663"/>
            <a:ext cx="7163295" cy="590399"/>
          </a:xfrm>
          <a:prstGeom prst="roundRect">
            <a:avLst/>
          </a:prstGeom>
          <a:solidFill>
            <a:srgbClr val="C5E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Föreningsbidrag, ekonomiskt stöd och utbetalning</a:t>
            </a:r>
          </a:p>
        </p:txBody>
      </p:sp>
    </p:spTree>
    <p:extLst>
      <p:ext uri="{BB962C8B-B14F-4D97-AF65-F5344CB8AC3E}">
        <p14:creationId xmlns:p14="http://schemas.microsoft.com/office/powerpoint/2010/main" val="12354292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177" title="Ikon pratbubblo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C5E9E2"/>
          </a:solidFill>
          <a:ln>
            <a:noFill/>
          </a:ln>
        </p:spPr>
        <p:txBody>
          <a:bodyPr rot="0" vert="horz" wrap="square" lIns="91440" tIns="45720" rIns="91440" bIns="45720" anchor="t" anchorCtr="0" upright="1">
            <a:noAutofit/>
          </a:bodyPr>
          <a:lstStyle/>
          <a:p>
            <a:endParaRPr lang="sv-SE"/>
          </a:p>
        </p:txBody>
      </p:sp>
      <p:sp>
        <p:nvSpPr>
          <p:cNvPr id="5" name="Rektangel 4"/>
          <p:cNvSpPr/>
          <p:nvPr/>
        </p:nvSpPr>
        <p:spPr>
          <a:xfrm>
            <a:off x="2459181" y="2558619"/>
            <a:ext cx="8257308" cy="1200329"/>
          </a:xfrm>
          <a:prstGeom prst="rect">
            <a:avLst/>
          </a:prstGeom>
        </p:spPr>
        <p:txBody>
          <a:bodyPr wrap="square" lIns="91440" tIns="45720" rIns="91440" bIns="45720" anchor="t">
            <a:spAutoFit/>
          </a:bodyPr>
          <a:lstStyle/>
          <a:p>
            <a:r>
              <a:rPr lang="sv-SE" b="1"/>
              <a:t>ÖVNING 2: </a:t>
            </a:r>
            <a:r>
              <a:rPr lang="sv-SE">
                <a:latin typeface="Arial"/>
                <a:cs typeface="Arial"/>
              </a:rPr>
              <a:t>En näringsidkare har fått tillstånd att driva en kiosk för kommunen. Efter att ha bedrivit verksamheten under en tid, tar näringsidkaren alla intäkter och försvinner utan att redovisa eller betala något till kommunen. Detta lämnar kommunen utan de förväntade inkomsterna och med en tom kiosk.</a:t>
            </a:r>
          </a:p>
        </p:txBody>
      </p:sp>
      <p:sp>
        <p:nvSpPr>
          <p:cNvPr id="6" name="Rektangel med rundade hörn 5"/>
          <p:cNvSpPr/>
          <p:nvPr/>
        </p:nvSpPr>
        <p:spPr>
          <a:xfrm>
            <a:off x="695325" y="728663"/>
            <a:ext cx="7163295" cy="590399"/>
          </a:xfrm>
          <a:prstGeom prst="roundRect">
            <a:avLst/>
          </a:prstGeom>
          <a:solidFill>
            <a:srgbClr val="C5E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Föreningsbidrag, ekonomiskt stöd och utbetalning</a:t>
            </a:r>
          </a:p>
        </p:txBody>
      </p:sp>
    </p:spTree>
    <p:extLst>
      <p:ext uri="{BB962C8B-B14F-4D97-AF65-F5344CB8AC3E}">
        <p14:creationId xmlns:p14="http://schemas.microsoft.com/office/powerpoint/2010/main" val="2252040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04F6D2-F7F4-E6A3-22B0-19D7DEE3D83D}"/>
            </a:ext>
          </a:extLst>
        </p:cNvPr>
        <p:cNvGrpSpPr/>
        <p:nvPr/>
      </p:nvGrpSpPr>
      <p:grpSpPr>
        <a:xfrm>
          <a:off x="0" y="0"/>
          <a:ext cx="0" cy="0"/>
          <a:chOff x="0" y="0"/>
          <a:chExt cx="0" cy="0"/>
        </a:xfrm>
      </p:grpSpPr>
      <p:sp>
        <p:nvSpPr>
          <p:cNvPr id="7" name="Freeform 177" title="Ikon pratbubblor">
            <a:extLst>
              <a:ext uri="{FF2B5EF4-FFF2-40B4-BE49-F238E27FC236}">
                <a16:creationId xmlns:a16="http://schemas.microsoft.com/office/drawing/2014/main" id="{1081E25E-1259-E0EB-3581-3568506CA201}"/>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C5E9E2"/>
          </a:solidFill>
          <a:ln>
            <a:noFill/>
          </a:ln>
        </p:spPr>
        <p:txBody>
          <a:bodyPr rot="0" vert="horz" wrap="square" lIns="91440" tIns="45720" rIns="91440" bIns="45720" anchor="t" anchorCtr="0" upright="1">
            <a:noAutofit/>
          </a:bodyPr>
          <a:lstStyle/>
          <a:p>
            <a:endParaRPr lang="sv-SE"/>
          </a:p>
        </p:txBody>
      </p:sp>
      <p:sp>
        <p:nvSpPr>
          <p:cNvPr id="5" name="Rektangel 4">
            <a:extLst>
              <a:ext uri="{FF2B5EF4-FFF2-40B4-BE49-F238E27FC236}">
                <a16:creationId xmlns:a16="http://schemas.microsoft.com/office/drawing/2014/main" id="{AD33AA76-87D6-54ED-69DE-0D14380AF47A}"/>
              </a:ext>
            </a:extLst>
          </p:cNvPr>
          <p:cNvSpPr/>
          <p:nvPr/>
        </p:nvSpPr>
        <p:spPr>
          <a:xfrm>
            <a:off x="2459181" y="2558619"/>
            <a:ext cx="8257308" cy="1200329"/>
          </a:xfrm>
          <a:prstGeom prst="rect">
            <a:avLst/>
          </a:prstGeom>
        </p:spPr>
        <p:txBody>
          <a:bodyPr wrap="square" lIns="91440" tIns="45720" rIns="91440" bIns="45720" anchor="t">
            <a:spAutoFit/>
          </a:bodyPr>
          <a:lstStyle/>
          <a:p>
            <a:r>
              <a:rPr lang="sv-SE" b="1"/>
              <a:t>ÖVNING 3: </a:t>
            </a:r>
            <a:r>
              <a:rPr lang="sv-SE">
                <a:latin typeface="Arial"/>
                <a:cs typeface="Arial"/>
              </a:rPr>
              <a:t>En förening har fått ett föreningsbidrag från kommunen för att genomföra specifika aktiviteter och projekt som de har angivit i sin ansökan. Istället använder föreningen bidraget till andra ändamål som inte var specificerade eller godkända. </a:t>
            </a:r>
          </a:p>
        </p:txBody>
      </p:sp>
      <p:sp>
        <p:nvSpPr>
          <p:cNvPr id="6" name="Rektangel med rundade hörn 5">
            <a:extLst>
              <a:ext uri="{FF2B5EF4-FFF2-40B4-BE49-F238E27FC236}">
                <a16:creationId xmlns:a16="http://schemas.microsoft.com/office/drawing/2014/main" id="{F5371659-EDF4-D16F-78A0-801716EA28D5}"/>
              </a:ext>
            </a:extLst>
          </p:cNvPr>
          <p:cNvSpPr/>
          <p:nvPr/>
        </p:nvSpPr>
        <p:spPr>
          <a:xfrm>
            <a:off x="695325" y="728663"/>
            <a:ext cx="7163295" cy="590399"/>
          </a:xfrm>
          <a:prstGeom prst="roundRect">
            <a:avLst/>
          </a:prstGeom>
          <a:solidFill>
            <a:srgbClr val="C5E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Föreningsbidrag, ekonomiskt stöd och utbetalning</a:t>
            </a:r>
          </a:p>
        </p:txBody>
      </p:sp>
    </p:spTree>
    <p:extLst>
      <p:ext uri="{BB962C8B-B14F-4D97-AF65-F5344CB8AC3E}">
        <p14:creationId xmlns:p14="http://schemas.microsoft.com/office/powerpoint/2010/main" val="4265092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5B3DD-431C-9D49-D3E0-FB323F35E41E}"/>
              </a:ext>
            </a:extLst>
          </p:cNvPr>
          <p:cNvSpPr>
            <a:spLocks noGrp="1"/>
          </p:cNvSpPr>
          <p:nvPr>
            <p:ph type="title"/>
          </p:nvPr>
        </p:nvSpPr>
        <p:spPr/>
        <p:txBody>
          <a:bodyPr/>
          <a:lstStyle/>
          <a:p>
            <a:r>
              <a:rPr lang="sv-SE" dirty="0">
                <a:cs typeface="Arial"/>
              </a:rPr>
              <a:t>Exempel på frågor</a:t>
            </a:r>
            <a:endParaRPr lang="en-US" b="0" dirty="0">
              <a:cs typeface="Arial"/>
            </a:endParaRPr>
          </a:p>
          <a:p>
            <a:endParaRPr lang="en-US" dirty="0">
              <a:cs typeface="Arial"/>
            </a:endParaRPr>
          </a:p>
        </p:txBody>
      </p:sp>
      <p:sp>
        <p:nvSpPr>
          <p:cNvPr id="3" name="Content Placeholder 2">
            <a:extLst>
              <a:ext uri="{FF2B5EF4-FFF2-40B4-BE49-F238E27FC236}">
                <a16:creationId xmlns:a16="http://schemas.microsoft.com/office/drawing/2014/main" id="{5DA55D88-3B28-6822-C315-69DD13EEAA0A}"/>
              </a:ext>
            </a:extLst>
          </p:cNvPr>
          <p:cNvSpPr>
            <a:spLocks noGrp="1"/>
          </p:cNvSpPr>
          <p:nvPr>
            <p:ph idx="1"/>
          </p:nvPr>
        </p:nvSpPr>
        <p:spPr/>
        <p:txBody>
          <a:bodyPr vert="horz" lIns="0" tIns="0" rIns="0" bIns="0" rtlCol="0" anchor="t">
            <a:normAutofit/>
          </a:bodyPr>
          <a:lstStyle/>
          <a:p>
            <a:r>
              <a:rPr lang="sv-SE" sz="1600">
                <a:cs typeface="Arial"/>
              </a:rPr>
              <a:t>Generella frågor som hjälper medarbetare att reflektera, identifiera risker och förstår sina roll och ansvar. </a:t>
            </a:r>
            <a:endParaRPr lang="en-US" sz="1600">
              <a:cs typeface="Arial"/>
            </a:endParaRPr>
          </a:p>
          <a:p>
            <a:pPr>
              <a:buClr>
                <a:srgbClr val="116A83"/>
              </a:buClr>
            </a:pPr>
            <a:r>
              <a:rPr lang="sv-SE" sz="1600">
                <a:cs typeface="Arial"/>
              </a:rPr>
              <a:t>Finns det något i scenariot som känns "fel" eller avvikande? </a:t>
            </a:r>
            <a:endParaRPr lang="en-US" sz="1600">
              <a:cs typeface="Arial"/>
            </a:endParaRPr>
          </a:p>
          <a:p>
            <a:pPr>
              <a:buClr>
                <a:srgbClr val="116A83"/>
              </a:buClr>
            </a:pPr>
            <a:r>
              <a:rPr lang="sv-SE" sz="1600">
                <a:cs typeface="Arial"/>
              </a:rPr>
              <a:t>Kan det här vara ett exempel på välfärdsbrott – varför eller varför inte?</a:t>
            </a:r>
            <a:endParaRPr lang="en-US" sz="1600">
              <a:cs typeface="Arial"/>
            </a:endParaRPr>
          </a:p>
          <a:p>
            <a:pPr>
              <a:buClr>
                <a:srgbClr val="116A83"/>
              </a:buClr>
            </a:pPr>
            <a:r>
              <a:rPr lang="sv-SE" sz="1600" dirty="0">
                <a:cs typeface="Arial"/>
              </a:rPr>
              <a:t>Vad kan förklaringen vara till det som händer – finns det både oskyldiga och allvarliga alternativ? </a:t>
            </a:r>
            <a:endParaRPr lang="en-US" sz="1600" dirty="0">
              <a:cs typeface="Arial"/>
            </a:endParaRPr>
          </a:p>
          <a:p>
            <a:pPr>
              <a:buClr>
                <a:srgbClr val="116A83"/>
              </a:buClr>
            </a:pPr>
            <a:r>
              <a:rPr lang="sv-SE" sz="1600" dirty="0">
                <a:cs typeface="Arial"/>
              </a:rPr>
              <a:t>Vad kan konsekvenserna bli om detta inte hanteras? För individen, verksamheten och samhället?</a:t>
            </a:r>
            <a:endParaRPr lang="en-US" sz="1600" dirty="0">
              <a:cs typeface="Arial"/>
            </a:endParaRPr>
          </a:p>
          <a:p>
            <a:pPr>
              <a:buClr>
                <a:srgbClr val="116A83"/>
              </a:buClr>
            </a:pPr>
            <a:r>
              <a:rPr lang="sv-SE" sz="1600" dirty="0">
                <a:cs typeface="Arial"/>
              </a:rPr>
              <a:t>Vad är din roll i den här situationen – vad kan eller bör du göra?</a:t>
            </a:r>
            <a:endParaRPr lang="en-US" sz="1600" dirty="0">
              <a:cs typeface="Arial"/>
            </a:endParaRPr>
          </a:p>
          <a:p>
            <a:pPr>
              <a:buClr>
                <a:srgbClr val="116A83"/>
              </a:buClr>
            </a:pPr>
            <a:r>
              <a:rPr lang="sv-SE" sz="1600" dirty="0">
                <a:cs typeface="Arial"/>
              </a:rPr>
              <a:t>Hur skulle du ta upp detta med en kollega eller chef? Vad kan vara svårt?</a:t>
            </a:r>
            <a:endParaRPr lang="en-US" sz="1600" dirty="0">
              <a:cs typeface="Arial"/>
            </a:endParaRPr>
          </a:p>
          <a:p>
            <a:pPr>
              <a:buClr>
                <a:srgbClr val="116A83"/>
              </a:buClr>
            </a:pPr>
            <a:r>
              <a:rPr lang="sv-SE" sz="1600" dirty="0">
                <a:cs typeface="Arial"/>
              </a:rPr>
              <a:t>Vilka rutiner, stöd eller personer finns att vända sig till om du är osäker?</a:t>
            </a:r>
            <a:endParaRPr lang="en-US" sz="1600" dirty="0">
              <a:cs typeface="Arial"/>
            </a:endParaRPr>
          </a:p>
          <a:p>
            <a:pPr>
              <a:buClr>
                <a:srgbClr val="116A83"/>
              </a:buClr>
            </a:pPr>
            <a:r>
              <a:rPr lang="sv-SE" sz="1600" dirty="0">
                <a:cs typeface="Arial"/>
              </a:rPr>
              <a:t>Vad tar du med dig från det här scenariot – och finns något vi kan förbättra i vårt arbetssätt?</a:t>
            </a:r>
            <a:endParaRPr lang="en-US" sz="1600" dirty="0">
              <a:cs typeface="Arial"/>
            </a:endParaRPr>
          </a:p>
          <a:p>
            <a:pPr>
              <a:buClr>
                <a:srgbClr val="116A83"/>
              </a:buClr>
            </a:pPr>
            <a:endParaRPr lang="sv-SE" sz="1600" dirty="0">
              <a:cs typeface="Arial"/>
            </a:endParaRPr>
          </a:p>
          <a:p>
            <a:pPr>
              <a:buClr>
                <a:srgbClr val="116A83"/>
              </a:buClr>
            </a:pPr>
            <a:r>
              <a:rPr lang="sv-SE" sz="1600" dirty="0">
                <a:cs typeface="Arial"/>
              </a:rPr>
              <a:t>Har du varit med om något liknande eller hört talas om det?</a:t>
            </a:r>
            <a:endParaRPr lang="en-US" sz="1600" dirty="0">
              <a:cs typeface="Arial"/>
            </a:endParaRPr>
          </a:p>
          <a:p>
            <a:pPr>
              <a:buClr>
                <a:srgbClr val="116A83"/>
              </a:buClr>
            </a:pPr>
            <a:r>
              <a:rPr lang="sv-SE" sz="1600" dirty="0">
                <a:cs typeface="Arial"/>
              </a:rPr>
              <a:t>Vad hade du behövt för att känna dig tryggare i att agera?</a:t>
            </a:r>
            <a:endParaRPr lang="en-US" sz="1600" dirty="0">
              <a:cs typeface="Arial"/>
            </a:endParaRPr>
          </a:p>
          <a:p>
            <a:pPr>
              <a:buClr>
                <a:srgbClr val="116A83"/>
              </a:buClr>
            </a:pPr>
            <a:r>
              <a:rPr lang="sv-SE" sz="1600" dirty="0">
                <a:cs typeface="Arial"/>
              </a:rPr>
              <a:t>Vad kan vi i vår verksamhet göra för att minska riskerna för välfärdsbrott?</a:t>
            </a:r>
            <a:endParaRPr lang="en-US" sz="1600" dirty="0">
              <a:cs typeface="Arial"/>
            </a:endParaRPr>
          </a:p>
          <a:p>
            <a:pPr>
              <a:buClr>
                <a:srgbClr val="116A83"/>
              </a:buClr>
            </a:pPr>
            <a:r>
              <a:rPr lang="sv-SE" sz="1600" dirty="0">
                <a:cs typeface="Arial"/>
              </a:rPr>
              <a:t>Hur kan du skilja på ett misstag, slarv och medvetet fusk?</a:t>
            </a:r>
            <a:endParaRPr lang="en-US" sz="1600" dirty="0">
              <a:cs typeface="Arial"/>
            </a:endParaRPr>
          </a:p>
          <a:p>
            <a:pPr>
              <a:buClr>
                <a:srgbClr val="116A83"/>
              </a:buClr>
            </a:pPr>
            <a:endParaRPr lang="en-US" dirty="0">
              <a:cs typeface="Arial"/>
            </a:endParaRPr>
          </a:p>
        </p:txBody>
      </p:sp>
    </p:spTree>
    <p:extLst>
      <p:ext uri="{BB962C8B-B14F-4D97-AF65-F5344CB8AC3E}">
        <p14:creationId xmlns:p14="http://schemas.microsoft.com/office/powerpoint/2010/main" val="1180193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EF765A-62EA-1C23-5FCE-25605BE90230}"/>
            </a:ext>
          </a:extLst>
        </p:cNvPr>
        <p:cNvGrpSpPr/>
        <p:nvPr/>
      </p:nvGrpSpPr>
      <p:grpSpPr>
        <a:xfrm>
          <a:off x="0" y="0"/>
          <a:ext cx="0" cy="0"/>
          <a:chOff x="0" y="0"/>
          <a:chExt cx="0" cy="0"/>
        </a:xfrm>
      </p:grpSpPr>
      <p:sp>
        <p:nvSpPr>
          <p:cNvPr id="7" name="Freeform 177" title="Ikon pratbubblor">
            <a:extLst>
              <a:ext uri="{FF2B5EF4-FFF2-40B4-BE49-F238E27FC236}">
                <a16:creationId xmlns:a16="http://schemas.microsoft.com/office/drawing/2014/main" id="{4428B452-2FCE-F639-33AE-86887B6A90B5}"/>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C5E9E2"/>
          </a:solidFill>
          <a:ln>
            <a:noFill/>
          </a:ln>
        </p:spPr>
        <p:txBody>
          <a:bodyPr rot="0" vert="horz" wrap="square" lIns="91440" tIns="45720" rIns="91440" bIns="45720" anchor="t" anchorCtr="0" upright="1">
            <a:noAutofit/>
          </a:bodyPr>
          <a:lstStyle/>
          <a:p>
            <a:endParaRPr lang="sv-SE"/>
          </a:p>
        </p:txBody>
      </p:sp>
      <p:sp>
        <p:nvSpPr>
          <p:cNvPr id="5" name="Rektangel 4">
            <a:extLst>
              <a:ext uri="{FF2B5EF4-FFF2-40B4-BE49-F238E27FC236}">
                <a16:creationId xmlns:a16="http://schemas.microsoft.com/office/drawing/2014/main" id="{222CA828-9E69-CE08-D8EF-AA0806CFDAE2}"/>
              </a:ext>
            </a:extLst>
          </p:cNvPr>
          <p:cNvSpPr/>
          <p:nvPr/>
        </p:nvSpPr>
        <p:spPr>
          <a:xfrm>
            <a:off x="2459181" y="2558619"/>
            <a:ext cx="8257308" cy="923330"/>
          </a:xfrm>
          <a:prstGeom prst="rect">
            <a:avLst/>
          </a:prstGeom>
        </p:spPr>
        <p:txBody>
          <a:bodyPr wrap="square" lIns="91440" tIns="45720" rIns="91440" bIns="45720" anchor="t">
            <a:spAutoFit/>
          </a:bodyPr>
          <a:lstStyle/>
          <a:p>
            <a:r>
              <a:rPr lang="sv-SE" b="1"/>
              <a:t>ÖVNING 4: </a:t>
            </a:r>
            <a:r>
              <a:rPr lang="sv-SE">
                <a:latin typeface="Arial"/>
                <a:cs typeface="Arial"/>
              </a:rPr>
              <a:t>En förening har fått ett betydande bidrag från kommunen för att erbjuda läxhjälp till elever i området. Trots att föreningen har mottagit pengarna, har ingen läxhjälp genomförts. </a:t>
            </a:r>
          </a:p>
        </p:txBody>
      </p:sp>
      <p:sp>
        <p:nvSpPr>
          <p:cNvPr id="6" name="Rektangel med rundade hörn 5">
            <a:extLst>
              <a:ext uri="{FF2B5EF4-FFF2-40B4-BE49-F238E27FC236}">
                <a16:creationId xmlns:a16="http://schemas.microsoft.com/office/drawing/2014/main" id="{548D1495-5AB6-C80D-1633-506D29E472CC}"/>
              </a:ext>
            </a:extLst>
          </p:cNvPr>
          <p:cNvSpPr/>
          <p:nvPr/>
        </p:nvSpPr>
        <p:spPr>
          <a:xfrm>
            <a:off x="695325" y="728663"/>
            <a:ext cx="7163295" cy="590399"/>
          </a:xfrm>
          <a:prstGeom prst="roundRect">
            <a:avLst/>
          </a:prstGeom>
          <a:solidFill>
            <a:srgbClr val="C5E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Föreningsbidrag, ekonomiskt stöd och utbetalning</a:t>
            </a:r>
          </a:p>
        </p:txBody>
      </p:sp>
    </p:spTree>
    <p:extLst>
      <p:ext uri="{BB962C8B-B14F-4D97-AF65-F5344CB8AC3E}">
        <p14:creationId xmlns:p14="http://schemas.microsoft.com/office/powerpoint/2010/main" val="26191546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175B50-B8BC-5577-72AE-BC950C8F1600}"/>
            </a:ext>
          </a:extLst>
        </p:cNvPr>
        <p:cNvGrpSpPr/>
        <p:nvPr/>
      </p:nvGrpSpPr>
      <p:grpSpPr>
        <a:xfrm>
          <a:off x="0" y="0"/>
          <a:ext cx="0" cy="0"/>
          <a:chOff x="0" y="0"/>
          <a:chExt cx="0" cy="0"/>
        </a:xfrm>
      </p:grpSpPr>
      <p:sp>
        <p:nvSpPr>
          <p:cNvPr id="7" name="Freeform 177" title="Ikon pratbubblor">
            <a:extLst>
              <a:ext uri="{FF2B5EF4-FFF2-40B4-BE49-F238E27FC236}">
                <a16:creationId xmlns:a16="http://schemas.microsoft.com/office/drawing/2014/main" id="{AB66D1A4-8755-EF40-CBCF-E88762C3B975}"/>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C5E9E2"/>
          </a:solidFill>
          <a:ln>
            <a:noFill/>
          </a:ln>
        </p:spPr>
        <p:txBody>
          <a:bodyPr rot="0" vert="horz" wrap="square" lIns="91440" tIns="45720" rIns="91440" bIns="45720" anchor="t" anchorCtr="0" upright="1">
            <a:noAutofit/>
          </a:bodyPr>
          <a:lstStyle/>
          <a:p>
            <a:endParaRPr lang="sv-SE"/>
          </a:p>
        </p:txBody>
      </p:sp>
      <p:sp>
        <p:nvSpPr>
          <p:cNvPr id="5" name="Rektangel 4">
            <a:extLst>
              <a:ext uri="{FF2B5EF4-FFF2-40B4-BE49-F238E27FC236}">
                <a16:creationId xmlns:a16="http://schemas.microsoft.com/office/drawing/2014/main" id="{82E057DC-AD5C-6355-66A2-54FAC9CFF03B}"/>
              </a:ext>
            </a:extLst>
          </p:cNvPr>
          <p:cNvSpPr/>
          <p:nvPr/>
        </p:nvSpPr>
        <p:spPr>
          <a:xfrm>
            <a:off x="2459181" y="2558619"/>
            <a:ext cx="8257308" cy="1200329"/>
          </a:xfrm>
          <a:prstGeom prst="rect">
            <a:avLst/>
          </a:prstGeom>
        </p:spPr>
        <p:txBody>
          <a:bodyPr wrap="square" lIns="91440" tIns="45720" rIns="91440" bIns="45720" anchor="t">
            <a:spAutoFit/>
          </a:bodyPr>
          <a:lstStyle/>
          <a:p>
            <a:r>
              <a:rPr lang="sv-SE" b="1"/>
              <a:t>ÖVNING 5: </a:t>
            </a:r>
            <a:r>
              <a:rPr lang="sv-SE">
                <a:latin typeface="Arial"/>
                <a:cs typeface="Arial"/>
              </a:rPr>
              <a:t>En fristående skola har inte meddelat kommunen att en elev har flyttat utomlands och fortsätter att ta emot elevpengen för denna elev. Detta har upptäckts av en anställd på skolan som nu står inför ett moraliskt och etiskt dilemma.</a:t>
            </a:r>
          </a:p>
        </p:txBody>
      </p:sp>
      <p:sp>
        <p:nvSpPr>
          <p:cNvPr id="6" name="Rektangel med rundade hörn 5">
            <a:extLst>
              <a:ext uri="{FF2B5EF4-FFF2-40B4-BE49-F238E27FC236}">
                <a16:creationId xmlns:a16="http://schemas.microsoft.com/office/drawing/2014/main" id="{1ACC8B87-1A08-9EBC-F0C1-23921FDF10BC}"/>
              </a:ext>
            </a:extLst>
          </p:cNvPr>
          <p:cNvSpPr/>
          <p:nvPr/>
        </p:nvSpPr>
        <p:spPr>
          <a:xfrm>
            <a:off x="695325" y="728663"/>
            <a:ext cx="7163295" cy="590399"/>
          </a:xfrm>
          <a:prstGeom prst="roundRect">
            <a:avLst/>
          </a:prstGeom>
          <a:solidFill>
            <a:srgbClr val="C5E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Föreningsbidrag, ekonomiskt stöd och utbetalning</a:t>
            </a:r>
          </a:p>
        </p:txBody>
      </p:sp>
    </p:spTree>
    <p:extLst>
      <p:ext uri="{BB962C8B-B14F-4D97-AF65-F5344CB8AC3E}">
        <p14:creationId xmlns:p14="http://schemas.microsoft.com/office/powerpoint/2010/main" val="3947020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2F9FBA-27E9-3FB0-F8E4-A3EF09AF04B4}"/>
            </a:ext>
          </a:extLst>
        </p:cNvPr>
        <p:cNvGrpSpPr/>
        <p:nvPr/>
      </p:nvGrpSpPr>
      <p:grpSpPr>
        <a:xfrm>
          <a:off x="0" y="0"/>
          <a:ext cx="0" cy="0"/>
          <a:chOff x="0" y="0"/>
          <a:chExt cx="0" cy="0"/>
        </a:xfrm>
      </p:grpSpPr>
      <p:sp>
        <p:nvSpPr>
          <p:cNvPr id="7" name="Freeform 177" title="Ikon pratbubblor">
            <a:extLst>
              <a:ext uri="{FF2B5EF4-FFF2-40B4-BE49-F238E27FC236}">
                <a16:creationId xmlns:a16="http://schemas.microsoft.com/office/drawing/2014/main" id="{A28E3C2D-4281-3A96-B00F-D70DDC5BC3CD}"/>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C5E9E2"/>
          </a:solidFill>
          <a:ln>
            <a:noFill/>
          </a:ln>
        </p:spPr>
        <p:txBody>
          <a:bodyPr rot="0" vert="horz" wrap="square" lIns="91440" tIns="45720" rIns="91440" bIns="45720" anchor="t" anchorCtr="0" upright="1">
            <a:noAutofit/>
          </a:bodyPr>
          <a:lstStyle/>
          <a:p>
            <a:endParaRPr lang="sv-SE"/>
          </a:p>
        </p:txBody>
      </p:sp>
      <p:sp>
        <p:nvSpPr>
          <p:cNvPr id="5" name="Rektangel 4">
            <a:extLst>
              <a:ext uri="{FF2B5EF4-FFF2-40B4-BE49-F238E27FC236}">
                <a16:creationId xmlns:a16="http://schemas.microsoft.com/office/drawing/2014/main" id="{030BA1AB-433C-C94F-7FDD-003CCE04EA22}"/>
              </a:ext>
            </a:extLst>
          </p:cNvPr>
          <p:cNvSpPr/>
          <p:nvPr/>
        </p:nvSpPr>
        <p:spPr>
          <a:xfrm>
            <a:off x="2459181" y="2558619"/>
            <a:ext cx="8257308" cy="923330"/>
          </a:xfrm>
          <a:prstGeom prst="rect">
            <a:avLst/>
          </a:prstGeom>
        </p:spPr>
        <p:txBody>
          <a:bodyPr wrap="square" lIns="91440" tIns="45720" rIns="91440" bIns="45720" anchor="t">
            <a:spAutoFit/>
          </a:bodyPr>
          <a:lstStyle/>
          <a:p>
            <a:r>
              <a:rPr lang="sv-SE" b="1"/>
              <a:t>ÖVNING 6: </a:t>
            </a:r>
            <a:r>
              <a:rPr lang="sv-SE">
                <a:latin typeface="Arial"/>
                <a:cs typeface="Arial"/>
              </a:rPr>
              <a:t>En kulturförening har fått bidrag för att arrangera ett kulturevenemang. Föreningen genomför evenemanget, men det visar sig att de har överdrivit antalet deltagare för att få mer bidrag.</a:t>
            </a:r>
          </a:p>
        </p:txBody>
      </p:sp>
      <p:sp>
        <p:nvSpPr>
          <p:cNvPr id="6" name="Rektangel med rundade hörn 5">
            <a:extLst>
              <a:ext uri="{FF2B5EF4-FFF2-40B4-BE49-F238E27FC236}">
                <a16:creationId xmlns:a16="http://schemas.microsoft.com/office/drawing/2014/main" id="{9826BAFF-1901-507A-A30E-0A458BE108EA}"/>
              </a:ext>
            </a:extLst>
          </p:cNvPr>
          <p:cNvSpPr/>
          <p:nvPr/>
        </p:nvSpPr>
        <p:spPr>
          <a:xfrm>
            <a:off x="695325" y="728663"/>
            <a:ext cx="7163295" cy="590399"/>
          </a:xfrm>
          <a:prstGeom prst="roundRect">
            <a:avLst/>
          </a:prstGeom>
          <a:solidFill>
            <a:srgbClr val="C5E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Föreningsbidrag, ekonomiskt stöd och utbetalning</a:t>
            </a:r>
          </a:p>
        </p:txBody>
      </p:sp>
    </p:spTree>
    <p:extLst>
      <p:ext uri="{BB962C8B-B14F-4D97-AF65-F5344CB8AC3E}">
        <p14:creationId xmlns:p14="http://schemas.microsoft.com/office/powerpoint/2010/main" val="3287781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FAB469-D3AC-050E-F6C8-66549A7AC225}"/>
            </a:ext>
          </a:extLst>
        </p:cNvPr>
        <p:cNvGrpSpPr/>
        <p:nvPr/>
      </p:nvGrpSpPr>
      <p:grpSpPr>
        <a:xfrm>
          <a:off x="0" y="0"/>
          <a:ext cx="0" cy="0"/>
          <a:chOff x="0" y="0"/>
          <a:chExt cx="0" cy="0"/>
        </a:xfrm>
      </p:grpSpPr>
      <p:sp>
        <p:nvSpPr>
          <p:cNvPr id="7" name="Freeform 177" title="Ikon pratbubblor">
            <a:extLst>
              <a:ext uri="{FF2B5EF4-FFF2-40B4-BE49-F238E27FC236}">
                <a16:creationId xmlns:a16="http://schemas.microsoft.com/office/drawing/2014/main" id="{62C797D3-AFC2-700E-F178-42E5D8A3A0A3}"/>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C5E9E2"/>
          </a:solidFill>
          <a:ln>
            <a:noFill/>
          </a:ln>
        </p:spPr>
        <p:txBody>
          <a:bodyPr rot="0" vert="horz" wrap="square" lIns="91440" tIns="45720" rIns="91440" bIns="45720" anchor="t" anchorCtr="0" upright="1">
            <a:noAutofit/>
          </a:bodyPr>
          <a:lstStyle/>
          <a:p>
            <a:endParaRPr lang="sv-SE"/>
          </a:p>
        </p:txBody>
      </p:sp>
      <p:sp>
        <p:nvSpPr>
          <p:cNvPr id="5" name="Rektangel 4">
            <a:extLst>
              <a:ext uri="{FF2B5EF4-FFF2-40B4-BE49-F238E27FC236}">
                <a16:creationId xmlns:a16="http://schemas.microsoft.com/office/drawing/2014/main" id="{70AB9659-426F-025C-94D3-4AF3630AF4F6}"/>
              </a:ext>
            </a:extLst>
          </p:cNvPr>
          <p:cNvSpPr/>
          <p:nvPr/>
        </p:nvSpPr>
        <p:spPr>
          <a:xfrm>
            <a:off x="2459181" y="2558619"/>
            <a:ext cx="8257308" cy="923330"/>
          </a:xfrm>
          <a:prstGeom prst="rect">
            <a:avLst/>
          </a:prstGeom>
        </p:spPr>
        <p:txBody>
          <a:bodyPr wrap="square" lIns="91440" tIns="45720" rIns="91440" bIns="45720" anchor="t">
            <a:spAutoFit/>
          </a:bodyPr>
          <a:lstStyle/>
          <a:p>
            <a:r>
              <a:rPr lang="sv-SE" b="1"/>
              <a:t>ÖVNING 7:  </a:t>
            </a:r>
            <a:r>
              <a:rPr lang="sv-SE"/>
              <a:t>En ungdomsförening har fått bidrag för att arrangera fritidsaktiviteter för ungdomar. Istället används pengarna för att finansiera en resa för föreningens styrelse.</a:t>
            </a:r>
            <a:endParaRPr lang="sv-SE">
              <a:latin typeface="Arial"/>
              <a:cs typeface="Arial"/>
            </a:endParaRPr>
          </a:p>
        </p:txBody>
      </p:sp>
      <p:sp>
        <p:nvSpPr>
          <p:cNvPr id="6" name="Rektangel med rundade hörn 5">
            <a:extLst>
              <a:ext uri="{FF2B5EF4-FFF2-40B4-BE49-F238E27FC236}">
                <a16:creationId xmlns:a16="http://schemas.microsoft.com/office/drawing/2014/main" id="{6441E5E0-F9ED-EF18-BF18-D6B5B11528A8}"/>
              </a:ext>
            </a:extLst>
          </p:cNvPr>
          <p:cNvSpPr/>
          <p:nvPr/>
        </p:nvSpPr>
        <p:spPr>
          <a:xfrm>
            <a:off x="695325" y="728663"/>
            <a:ext cx="7163295" cy="590399"/>
          </a:xfrm>
          <a:prstGeom prst="roundRect">
            <a:avLst/>
          </a:prstGeom>
          <a:solidFill>
            <a:srgbClr val="C5E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Föreningsbidrag, ekonomiskt stöd och utbetalning</a:t>
            </a:r>
          </a:p>
        </p:txBody>
      </p:sp>
    </p:spTree>
    <p:extLst>
      <p:ext uri="{BB962C8B-B14F-4D97-AF65-F5344CB8AC3E}">
        <p14:creationId xmlns:p14="http://schemas.microsoft.com/office/powerpoint/2010/main" val="647268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17BC41-BE61-8D31-6E15-02981538F9A9}"/>
            </a:ext>
          </a:extLst>
        </p:cNvPr>
        <p:cNvGrpSpPr/>
        <p:nvPr/>
      </p:nvGrpSpPr>
      <p:grpSpPr>
        <a:xfrm>
          <a:off x="0" y="0"/>
          <a:ext cx="0" cy="0"/>
          <a:chOff x="0" y="0"/>
          <a:chExt cx="0" cy="0"/>
        </a:xfrm>
      </p:grpSpPr>
      <p:sp>
        <p:nvSpPr>
          <p:cNvPr id="7" name="Freeform 177" title="Ikon pratbubblor">
            <a:extLst>
              <a:ext uri="{FF2B5EF4-FFF2-40B4-BE49-F238E27FC236}">
                <a16:creationId xmlns:a16="http://schemas.microsoft.com/office/drawing/2014/main" id="{705C3333-300A-10C5-D049-EBAF708AFC9C}"/>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C5E9E2"/>
          </a:solidFill>
          <a:ln>
            <a:noFill/>
          </a:ln>
        </p:spPr>
        <p:txBody>
          <a:bodyPr rot="0" vert="horz" wrap="square" lIns="91440" tIns="45720" rIns="91440" bIns="45720" anchor="t" anchorCtr="0" upright="1">
            <a:noAutofit/>
          </a:bodyPr>
          <a:lstStyle/>
          <a:p>
            <a:endParaRPr lang="sv-SE"/>
          </a:p>
        </p:txBody>
      </p:sp>
      <p:sp>
        <p:nvSpPr>
          <p:cNvPr id="5" name="Rektangel 4">
            <a:extLst>
              <a:ext uri="{FF2B5EF4-FFF2-40B4-BE49-F238E27FC236}">
                <a16:creationId xmlns:a16="http://schemas.microsoft.com/office/drawing/2014/main" id="{C76E7A56-F7EC-16F2-D4B5-36A7B105E8A9}"/>
              </a:ext>
            </a:extLst>
          </p:cNvPr>
          <p:cNvSpPr/>
          <p:nvPr/>
        </p:nvSpPr>
        <p:spPr>
          <a:xfrm>
            <a:off x="2459181" y="2558619"/>
            <a:ext cx="8257308" cy="923330"/>
          </a:xfrm>
          <a:prstGeom prst="rect">
            <a:avLst/>
          </a:prstGeom>
        </p:spPr>
        <p:txBody>
          <a:bodyPr wrap="square" lIns="91440" tIns="45720" rIns="91440" bIns="45720" anchor="t">
            <a:spAutoFit/>
          </a:bodyPr>
          <a:lstStyle/>
          <a:p>
            <a:r>
              <a:rPr lang="sv-SE" b="1"/>
              <a:t>ÖVNING 8:  </a:t>
            </a:r>
            <a:r>
              <a:rPr lang="sv-SE">
                <a:latin typeface="Arial"/>
                <a:cs typeface="Arial"/>
              </a:rPr>
              <a:t>En idrottsförening har fått bidrag för att köpa ny träningsutrustning. Istället använder föreningen pengarna för att arrangera en stor fest för medlemmarna.</a:t>
            </a:r>
          </a:p>
        </p:txBody>
      </p:sp>
      <p:sp>
        <p:nvSpPr>
          <p:cNvPr id="6" name="Rektangel med rundade hörn 5">
            <a:extLst>
              <a:ext uri="{FF2B5EF4-FFF2-40B4-BE49-F238E27FC236}">
                <a16:creationId xmlns:a16="http://schemas.microsoft.com/office/drawing/2014/main" id="{57951FDC-F3A5-5F6F-94C5-1711F78C0FF7}"/>
              </a:ext>
            </a:extLst>
          </p:cNvPr>
          <p:cNvSpPr/>
          <p:nvPr/>
        </p:nvSpPr>
        <p:spPr>
          <a:xfrm>
            <a:off x="695325" y="728663"/>
            <a:ext cx="7163295" cy="590399"/>
          </a:xfrm>
          <a:prstGeom prst="roundRect">
            <a:avLst/>
          </a:prstGeom>
          <a:solidFill>
            <a:srgbClr val="C5E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Föreningsbidrag, ekonomiskt stöd och utbetalning</a:t>
            </a:r>
          </a:p>
        </p:txBody>
      </p:sp>
    </p:spTree>
    <p:extLst>
      <p:ext uri="{BB962C8B-B14F-4D97-AF65-F5344CB8AC3E}">
        <p14:creationId xmlns:p14="http://schemas.microsoft.com/office/powerpoint/2010/main" val="35676137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BBC324-58CF-4425-B4B8-3C20552C6140}"/>
            </a:ext>
          </a:extLst>
        </p:cNvPr>
        <p:cNvGrpSpPr/>
        <p:nvPr/>
      </p:nvGrpSpPr>
      <p:grpSpPr>
        <a:xfrm>
          <a:off x="0" y="0"/>
          <a:ext cx="0" cy="0"/>
          <a:chOff x="0" y="0"/>
          <a:chExt cx="0" cy="0"/>
        </a:xfrm>
      </p:grpSpPr>
      <p:sp>
        <p:nvSpPr>
          <p:cNvPr id="7" name="Freeform 177" title="Ikon pratbubblor">
            <a:extLst>
              <a:ext uri="{FF2B5EF4-FFF2-40B4-BE49-F238E27FC236}">
                <a16:creationId xmlns:a16="http://schemas.microsoft.com/office/drawing/2014/main" id="{93CB1309-B2BA-3F9C-66A0-8A52ACA668E2}"/>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C5E9E2"/>
          </a:solidFill>
          <a:ln>
            <a:noFill/>
          </a:ln>
        </p:spPr>
        <p:txBody>
          <a:bodyPr rot="0" vert="horz" wrap="square" lIns="91440" tIns="45720" rIns="91440" bIns="45720" anchor="t" anchorCtr="0" upright="1">
            <a:noAutofit/>
          </a:bodyPr>
          <a:lstStyle/>
          <a:p>
            <a:endParaRPr lang="sv-SE"/>
          </a:p>
        </p:txBody>
      </p:sp>
      <p:sp>
        <p:nvSpPr>
          <p:cNvPr id="5" name="Rektangel 4">
            <a:extLst>
              <a:ext uri="{FF2B5EF4-FFF2-40B4-BE49-F238E27FC236}">
                <a16:creationId xmlns:a16="http://schemas.microsoft.com/office/drawing/2014/main" id="{B2E97FAF-C5D5-1FF7-12EA-38824C052A87}"/>
              </a:ext>
            </a:extLst>
          </p:cNvPr>
          <p:cNvSpPr/>
          <p:nvPr/>
        </p:nvSpPr>
        <p:spPr>
          <a:xfrm>
            <a:off x="2459181" y="2558619"/>
            <a:ext cx="8257308" cy="923330"/>
          </a:xfrm>
          <a:prstGeom prst="rect">
            <a:avLst/>
          </a:prstGeom>
        </p:spPr>
        <p:txBody>
          <a:bodyPr wrap="square" lIns="91440" tIns="45720" rIns="91440" bIns="45720" anchor="t">
            <a:spAutoFit/>
          </a:bodyPr>
          <a:lstStyle/>
          <a:p>
            <a:r>
              <a:rPr lang="sv-SE" b="1"/>
              <a:t>ÖVNING 9:  </a:t>
            </a:r>
            <a:r>
              <a:rPr lang="sv-SE">
                <a:latin typeface="Arial"/>
                <a:cs typeface="Arial"/>
              </a:rPr>
              <a:t>En fritidsgård har fått bidrag för att arrangera aktiviteter för ungdomar. Istället används pengarna för att köpa dyra möbler till fritidsgårdens kontor.</a:t>
            </a:r>
          </a:p>
        </p:txBody>
      </p:sp>
      <p:sp>
        <p:nvSpPr>
          <p:cNvPr id="6" name="Rektangel med rundade hörn 5">
            <a:extLst>
              <a:ext uri="{FF2B5EF4-FFF2-40B4-BE49-F238E27FC236}">
                <a16:creationId xmlns:a16="http://schemas.microsoft.com/office/drawing/2014/main" id="{6458D19E-8F4A-0E78-F5AE-954B0C1D7B2E}"/>
              </a:ext>
            </a:extLst>
          </p:cNvPr>
          <p:cNvSpPr/>
          <p:nvPr/>
        </p:nvSpPr>
        <p:spPr>
          <a:xfrm>
            <a:off x="695325" y="728663"/>
            <a:ext cx="7163295" cy="590399"/>
          </a:xfrm>
          <a:prstGeom prst="roundRect">
            <a:avLst/>
          </a:prstGeom>
          <a:solidFill>
            <a:srgbClr val="C5E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Föreningsbidrag, ekonomiskt stöd och utbetalning</a:t>
            </a:r>
          </a:p>
        </p:txBody>
      </p:sp>
    </p:spTree>
    <p:extLst>
      <p:ext uri="{BB962C8B-B14F-4D97-AF65-F5344CB8AC3E}">
        <p14:creationId xmlns:p14="http://schemas.microsoft.com/office/powerpoint/2010/main" val="40513184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1CE375-8A8A-CEA0-7C9A-2DB2DE9F7F87}"/>
            </a:ext>
          </a:extLst>
        </p:cNvPr>
        <p:cNvGrpSpPr/>
        <p:nvPr/>
      </p:nvGrpSpPr>
      <p:grpSpPr>
        <a:xfrm>
          <a:off x="0" y="0"/>
          <a:ext cx="0" cy="0"/>
          <a:chOff x="0" y="0"/>
          <a:chExt cx="0" cy="0"/>
        </a:xfrm>
      </p:grpSpPr>
      <p:sp>
        <p:nvSpPr>
          <p:cNvPr id="7" name="Freeform 177" title="Ikon pratbubblor">
            <a:extLst>
              <a:ext uri="{FF2B5EF4-FFF2-40B4-BE49-F238E27FC236}">
                <a16:creationId xmlns:a16="http://schemas.microsoft.com/office/drawing/2014/main" id="{67E01641-1A7F-9168-03FE-109E2F7A10E4}"/>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C5E9E2"/>
          </a:solidFill>
          <a:ln>
            <a:noFill/>
          </a:ln>
        </p:spPr>
        <p:txBody>
          <a:bodyPr rot="0" vert="horz" wrap="square" lIns="91440" tIns="45720" rIns="91440" bIns="45720" anchor="t" anchorCtr="0" upright="1">
            <a:noAutofit/>
          </a:bodyPr>
          <a:lstStyle/>
          <a:p>
            <a:endParaRPr lang="sv-SE"/>
          </a:p>
        </p:txBody>
      </p:sp>
      <p:sp>
        <p:nvSpPr>
          <p:cNvPr id="5" name="Rektangel 4">
            <a:extLst>
              <a:ext uri="{FF2B5EF4-FFF2-40B4-BE49-F238E27FC236}">
                <a16:creationId xmlns:a16="http://schemas.microsoft.com/office/drawing/2014/main" id="{26D4549A-3AD9-3148-B961-4AD66AA8873D}"/>
              </a:ext>
            </a:extLst>
          </p:cNvPr>
          <p:cNvSpPr/>
          <p:nvPr/>
        </p:nvSpPr>
        <p:spPr>
          <a:xfrm>
            <a:off x="2459181" y="2558619"/>
            <a:ext cx="8257308" cy="1477328"/>
          </a:xfrm>
          <a:prstGeom prst="rect">
            <a:avLst/>
          </a:prstGeom>
        </p:spPr>
        <p:txBody>
          <a:bodyPr wrap="square" lIns="91440" tIns="45720" rIns="91440" bIns="45720" anchor="t">
            <a:spAutoFit/>
          </a:bodyPr>
          <a:lstStyle/>
          <a:p>
            <a:r>
              <a:rPr lang="sv-SE" b="1"/>
              <a:t>ÖVNING 10:  </a:t>
            </a:r>
            <a:r>
              <a:rPr lang="sv-SE">
                <a:latin typeface="Arial"/>
                <a:cs typeface="Arial"/>
              </a:rPr>
              <a:t>En klient kommer till receptionen och kräver att få tala med sin handläggare, eftersom klienten inte godtar att hen har fått avslag på en ansökan om ekonomiskt stöd. Handläggaren är tydlig i sitt besked till klienten att avslaget kvarstår. Då säger klienten att den kommer att ta livet av sig om hen inte får några pengar. </a:t>
            </a:r>
          </a:p>
        </p:txBody>
      </p:sp>
      <p:sp>
        <p:nvSpPr>
          <p:cNvPr id="6" name="Rektangel med rundade hörn 5">
            <a:extLst>
              <a:ext uri="{FF2B5EF4-FFF2-40B4-BE49-F238E27FC236}">
                <a16:creationId xmlns:a16="http://schemas.microsoft.com/office/drawing/2014/main" id="{E31E6A47-A3A6-6A86-28AD-5CE2ACC67D0C}"/>
              </a:ext>
            </a:extLst>
          </p:cNvPr>
          <p:cNvSpPr/>
          <p:nvPr/>
        </p:nvSpPr>
        <p:spPr>
          <a:xfrm>
            <a:off x="695325" y="728663"/>
            <a:ext cx="7163295" cy="590399"/>
          </a:xfrm>
          <a:prstGeom prst="roundRect">
            <a:avLst/>
          </a:prstGeom>
          <a:solidFill>
            <a:srgbClr val="C5E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Föreningsbidrag, ekonomiskt stöd och utbetalning</a:t>
            </a:r>
          </a:p>
        </p:txBody>
      </p:sp>
    </p:spTree>
    <p:extLst>
      <p:ext uri="{BB962C8B-B14F-4D97-AF65-F5344CB8AC3E}">
        <p14:creationId xmlns:p14="http://schemas.microsoft.com/office/powerpoint/2010/main" val="1875226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177" title="Ikon pratbubblo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F1F1F1"/>
          </a:solidFill>
          <a:ln>
            <a:noFill/>
          </a:ln>
        </p:spPr>
        <p:txBody>
          <a:bodyPr rot="0" vert="horz" wrap="square" lIns="91440" tIns="45720" rIns="91440" bIns="45720" anchor="t" anchorCtr="0" upright="1">
            <a:noAutofit/>
          </a:bodyPr>
          <a:lstStyle/>
          <a:p>
            <a:endParaRPr lang="sv-SE"/>
          </a:p>
        </p:txBody>
      </p:sp>
      <p:sp>
        <p:nvSpPr>
          <p:cNvPr id="5" name="Rektangel 4"/>
          <p:cNvSpPr/>
          <p:nvPr/>
        </p:nvSpPr>
        <p:spPr>
          <a:xfrm>
            <a:off x="2459181" y="2558619"/>
            <a:ext cx="8257308" cy="1200329"/>
          </a:xfrm>
          <a:prstGeom prst="rect">
            <a:avLst/>
          </a:prstGeom>
        </p:spPr>
        <p:txBody>
          <a:bodyPr wrap="square" lIns="91440" tIns="45720" rIns="91440" bIns="45720" anchor="t">
            <a:spAutoFit/>
          </a:bodyPr>
          <a:lstStyle/>
          <a:p>
            <a:r>
              <a:rPr lang="sv-SE" b="1"/>
              <a:t>ÖVNING 1: </a:t>
            </a:r>
            <a:r>
              <a:rPr lang="sv-SE">
                <a:latin typeface="Arial"/>
                <a:cs typeface="Arial"/>
              </a:rPr>
              <a:t>En medarbetare kommer till dig som chef och berättar att hen upplever sig iakttagen när hen går till och från arbetet. Hen kan inte säga direkt vem det är men har en olustig känsla. Medarbetaren arbetar med myndighetsbeslut och har den senaste tiden tagit flera beslut om avslag. </a:t>
            </a:r>
          </a:p>
        </p:txBody>
      </p:sp>
      <p:sp>
        <p:nvSpPr>
          <p:cNvPr id="6" name="Rektangel med rundade hörn 5"/>
          <p:cNvSpPr/>
          <p:nvPr/>
        </p:nvSpPr>
        <p:spPr>
          <a:xfrm>
            <a:off x="695325" y="728663"/>
            <a:ext cx="4045341" cy="590399"/>
          </a:xfrm>
          <a:prstGeom prst="roundRect">
            <a:avLst/>
          </a:prstGeom>
          <a:solidFill>
            <a:srgbClr val="F1F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Tillsyn och tillstånd</a:t>
            </a:r>
          </a:p>
        </p:txBody>
      </p:sp>
    </p:spTree>
    <p:extLst>
      <p:ext uri="{BB962C8B-B14F-4D97-AF65-F5344CB8AC3E}">
        <p14:creationId xmlns:p14="http://schemas.microsoft.com/office/powerpoint/2010/main" val="21182417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3D4FAA-D04B-910E-591C-778899C82878}"/>
            </a:ext>
          </a:extLst>
        </p:cNvPr>
        <p:cNvGrpSpPr/>
        <p:nvPr/>
      </p:nvGrpSpPr>
      <p:grpSpPr>
        <a:xfrm>
          <a:off x="0" y="0"/>
          <a:ext cx="0" cy="0"/>
          <a:chOff x="0" y="0"/>
          <a:chExt cx="0" cy="0"/>
        </a:xfrm>
      </p:grpSpPr>
      <p:sp>
        <p:nvSpPr>
          <p:cNvPr id="7" name="Freeform 177" title="Ikon pratbubblor">
            <a:extLst>
              <a:ext uri="{FF2B5EF4-FFF2-40B4-BE49-F238E27FC236}">
                <a16:creationId xmlns:a16="http://schemas.microsoft.com/office/drawing/2014/main" id="{CD6E7424-E93E-4E4B-F646-D5C2E6AA7D2F}"/>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F1F1F1"/>
          </a:solidFill>
          <a:ln>
            <a:noFill/>
          </a:ln>
        </p:spPr>
        <p:txBody>
          <a:bodyPr rot="0" vert="horz" wrap="square" lIns="91440" tIns="45720" rIns="91440" bIns="45720" anchor="t" anchorCtr="0" upright="1">
            <a:noAutofit/>
          </a:bodyPr>
          <a:lstStyle/>
          <a:p>
            <a:endParaRPr lang="sv-SE"/>
          </a:p>
        </p:txBody>
      </p:sp>
      <p:sp>
        <p:nvSpPr>
          <p:cNvPr id="5" name="Rektangel 4">
            <a:extLst>
              <a:ext uri="{FF2B5EF4-FFF2-40B4-BE49-F238E27FC236}">
                <a16:creationId xmlns:a16="http://schemas.microsoft.com/office/drawing/2014/main" id="{8EC2889F-0B60-8101-D637-33E1D16784A7}"/>
              </a:ext>
            </a:extLst>
          </p:cNvPr>
          <p:cNvSpPr/>
          <p:nvPr/>
        </p:nvSpPr>
        <p:spPr>
          <a:xfrm>
            <a:off x="2459181" y="2558619"/>
            <a:ext cx="8257308" cy="646331"/>
          </a:xfrm>
          <a:prstGeom prst="rect">
            <a:avLst/>
          </a:prstGeom>
        </p:spPr>
        <p:txBody>
          <a:bodyPr wrap="square" lIns="91440" tIns="45720" rIns="91440" bIns="45720" anchor="t">
            <a:spAutoFit/>
          </a:bodyPr>
          <a:lstStyle/>
          <a:p>
            <a:r>
              <a:rPr lang="sv-SE" b="1"/>
              <a:t>ÖVNING 2: </a:t>
            </a:r>
            <a:r>
              <a:rPr lang="sv-SE">
                <a:latin typeface="Arial"/>
                <a:cs typeface="Arial"/>
              </a:rPr>
              <a:t>En tjänsteman inom kommunen tillverkar egna parkeringstillstånd och säljer dem för personlig vinning. </a:t>
            </a:r>
          </a:p>
        </p:txBody>
      </p:sp>
      <p:sp>
        <p:nvSpPr>
          <p:cNvPr id="6" name="Rektangel med rundade hörn 5">
            <a:extLst>
              <a:ext uri="{FF2B5EF4-FFF2-40B4-BE49-F238E27FC236}">
                <a16:creationId xmlns:a16="http://schemas.microsoft.com/office/drawing/2014/main" id="{D17D772F-ECEA-3190-106B-F3C1CE63D514}"/>
              </a:ext>
            </a:extLst>
          </p:cNvPr>
          <p:cNvSpPr/>
          <p:nvPr/>
        </p:nvSpPr>
        <p:spPr>
          <a:xfrm>
            <a:off x="695325" y="728663"/>
            <a:ext cx="4045341" cy="590399"/>
          </a:xfrm>
          <a:prstGeom prst="roundRect">
            <a:avLst/>
          </a:prstGeom>
          <a:solidFill>
            <a:srgbClr val="F1F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solidFill>
                  <a:schemeClr val="tx1"/>
                </a:solidFill>
              </a:rPr>
              <a:t>DILEMMAKORT: </a:t>
            </a:r>
            <a:r>
              <a:rPr lang="sv-SE">
                <a:solidFill>
                  <a:schemeClr val="tx1"/>
                </a:solidFill>
              </a:rPr>
              <a:t>Tillsyn och tillstånd</a:t>
            </a:r>
          </a:p>
        </p:txBody>
      </p:sp>
    </p:spTree>
    <p:extLst>
      <p:ext uri="{BB962C8B-B14F-4D97-AF65-F5344CB8AC3E}">
        <p14:creationId xmlns:p14="http://schemas.microsoft.com/office/powerpoint/2010/main" val="314110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177" title="Ikon pratbubblo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chemeClr val="accent1"/>
          </a:solidFill>
          <a:ln>
            <a:noFill/>
          </a:ln>
        </p:spPr>
        <p:txBody>
          <a:bodyPr rot="0" vert="horz" wrap="square" lIns="91440" tIns="45720" rIns="91440" bIns="45720" anchor="t" anchorCtr="0" upright="1">
            <a:noAutofit/>
          </a:bodyPr>
          <a:lstStyle/>
          <a:p>
            <a:endParaRPr lang="sv-SE"/>
          </a:p>
        </p:txBody>
      </p:sp>
      <p:sp>
        <p:nvSpPr>
          <p:cNvPr id="22" name="Rektangel med rundade hörn 21"/>
          <p:cNvSpPr/>
          <p:nvPr/>
        </p:nvSpPr>
        <p:spPr>
          <a:xfrm>
            <a:off x="695325" y="728663"/>
            <a:ext cx="4465066" cy="57667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t>DILEMMAKORT: </a:t>
            </a:r>
            <a:r>
              <a:rPr lang="sv-SE"/>
              <a:t>Upphandling och inköp</a:t>
            </a:r>
          </a:p>
        </p:txBody>
      </p:sp>
      <p:sp>
        <p:nvSpPr>
          <p:cNvPr id="23" name="Rektangel 22"/>
          <p:cNvSpPr/>
          <p:nvPr/>
        </p:nvSpPr>
        <p:spPr>
          <a:xfrm>
            <a:off x="2459181" y="2558619"/>
            <a:ext cx="8257308" cy="923330"/>
          </a:xfrm>
          <a:prstGeom prst="rect">
            <a:avLst/>
          </a:prstGeom>
        </p:spPr>
        <p:txBody>
          <a:bodyPr wrap="square" lIns="91440" tIns="45720" rIns="91440" bIns="45720" anchor="t">
            <a:spAutoFit/>
          </a:bodyPr>
          <a:lstStyle/>
          <a:p>
            <a:r>
              <a:rPr lang="sv-SE" b="1"/>
              <a:t>ÖVNING 1: </a:t>
            </a:r>
            <a:r>
              <a:rPr lang="sv-SE">
                <a:latin typeface="Arial"/>
                <a:ea typeface="Calibri"/>
                <a:cs typeface="Calibri"/>
              </a:rPr>
              <a:t>En leverantör erbjuder medicinsk utrustning till ett mycket lågt pris, men det framkommer att produkten inte har godkänts av relevanta myndigheter. Ska kostnadsbesparingar prioriteras över patientsäkerhet?</a:t>
            </a:r>
          </a:p>
        </p:txBody>
      </p:sp>
    </p:spTree>
    <p:extLst>
      <p:ext uri="{BB962C8B-B14F-4D97-AF65-F5344CB8AC3E}">
        <p14:creationId xmlns:p14="http://schemas.microsoft.com/office/powerpoint/2010/main" val="101099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3A824F-8A15-1169-FF1C-2C88BCC86360}"/>
            </a:ext>
          </a:extLst>
        </p:cNvPr>
        <p:cNvGrpSpPr/>
        <p:nvPr/>
      </p:nvGrpSpPr>
      <p:grpSpPr>
        <a:xfrm>
          <a:off x="0" y="0"/>
          <a:ext cx="0" cy="0"/>
          <a:chOff x="0" y="0"/>
          <a:chExt cx="0" cy="0"/>
        </a:xfrm>
      </p:grpSpPr>
      <p:sp>
        <p:nvSpPr>
          <p:cNvPr id="21" name="Freeform 177" title="Ikon pratbubblor">
            <a:extLst>
              <a:ext uri="{FF2B5EF4-FFF2-40B4-BE49-F238E27FC236}">
                <a16:creationId xmlns:a16="http://schemas.microsoft.com/office/drawing/2014/main" id="{52E1298B-114F-3E0B-40B5-6F79A4178828}"/>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chemeClr val="accent1"/>
          </a:solidFill>
          <a:ln>
            <a:noFill/>
          </a:ln>
        </p:spPr>
        <p:txBody>
          <a:bodyPr rot="0" vert="horz" wrap="square" lIns="91440" tIns="45720" rIns="91440" bIns="45720" anchor="t" anchorCtr="0" upright="1">
            <a:noAutofit/>
          </a:bodyPr>
          <a:lstStyle/>
          <a:p>
            <a:endParaRPr lang="sv-SE"/>
          </a:p>
        </p:txBody>
      </p:sp>
      <p:sp>
        <p:nvSpPr>
          <p:cNvPr id="22" name="Rektangel med rundade hörn 21">
            <a:extLst>
              <a:ext uri="{FF2B5EF4-FFF2-40B4-BE49-F238E27FC236}">
                <a16:creationId xmlns:a16="http://schemas.microsoft.com/office/drawing/2014/main" id="{11FE1AB5-8856-AF59-ABC1-1A14EA4B8675}"/>
              </a:ext>
            </a:extLst>
          </p:cNvPr>
          <p:cNvSpPr/>
          <p:nvPr/>
        </p:nvSpPr>
        <p:spPr>
          <a:xfrm>
            <a:off x="695325" y="728663"/>
            <a:ext cx="4465066" cy="57667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t>DILEMMAKORT: </a:t>
            </a:r>
            <a:r>
              <a:rPr lang="sv-SE"/>
              <a:t>Upphandling och inköp</a:t>
            </a:r>
          </a:p>
        </p:txBody>
      </p:sp>
      <p:sp>
        <p:nvSpPr>
          <p:cNvPr id="23" name="Rektangel 22">
            <a:extLst>
              <a:ext uri="{FF2B5EF4-FFF2-40B4-BE49-F238E27FC236}">
                <a16:creationId xmlns:a16="http://schemas.microsoft.com/office/drawing/2014/main" id="{7BAB8C36-A4AC-A715-612F-6BD3E85AE264}"/>
              </a:ext>
            </a:extLst>
          </p:cNvPr>
          <p:cNvSpPr/>
          <p:nvPr/>
        </p:nvSpPr>
        <p:spPr>
          <a:xfrm>
            <a:off x="2459181" y="2558619"/>
            <a:ext cx="8257308" cy="923330"/>
          </a:xfrm>
          <a:prstGeom prst="rect">
            <a:avLst/>
          </a:prstGeom>
        </p:spPr>
        <p:txBody>
          <a:bodyPr wrap="square" lIns="91440" tIns="45720" rIns="91440" bIns="45720" anchor="t">
            <a:spAutoFit/>
          </a:bodyPr>
          <a:lstStyle/>
          <a:p>
            <a:r>
              <a:rPr lang="sv-SE" b="1"/>
              <a:t>ÖVNING 2: </a:t>
            </a:r>
            <a:r>
              <a:rPr lang="sv-SE">
                <a:latin typeface="Arial"/>
                <a:ea typeface="Calibri"/>
                <a:cs typeface="Calibri"/>
              </a:rPr>
              <a:t>En leverantör erbjuder medicinsk utrustning som kräver dyra serviceavtal. Bör sådana dolda kostnader beaktas under upphandlingsprocessen, även om initialpriset är lågt?</a:t>
            </a:r>
          </a:p>
        </p:txBody>
      </p:sp>
    </p:spTree>
    <p:extLst>
      <p:ext uri="{BB962C8B-B14F-4D97-AF65-F5344CB8AC3E}">
        <p14:creationId xmlns:p14="http://schemas.microsoft.com/office/powerpoint/2010/main" val="176711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2B1B7F-3419-7CD9-7082-16F27299E3BF}"/>
            </a:ext>
          </a:extLst>
        </p:cNvPr>
        <p:cNvGrpSpPr/>
        <p:nvPr/>
      </p:nvGrpSpPr>
      <p:grpSpPr>
        <a:xfrm>
          <a:off x="0" y="0"/>
          <a:ext cx="0" cy="0"/>
          <a:chOff x="0" y="0"/>
          <a:chExt cx="0" cy="0"/>
        </a:xfrm>
      </p:grpSpPr>
      <p:sp>
        <p:nvSpPr>
          <p:cNvPr id="21" name="Freeform 177" title="Ikon pratbubblor">
            <a:extLst>
              <a:ext uri="{FF2B5EF4-FFF2-40B4-BE49-F238E27FC236}">
                <a16:creationId xmlns:a16="http://schemas.microsoft.com/office/drawing/2014/main" id="{C6831B24-FCE7-A1BD-1B8E-78D9A74C55CD}"/>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chemeClr val="accent1"/>
          </a:solidFill>
          <a:ln>
            <a:noFill/>
          </a:ln>
        </p:spPr>
        <p:txBody>
          <a:bodyPr rot="0" vert="horz" wrap="square" lIns="91440" tIns="45720" rIns="91440" bIns="45720" anchor="t" anchorCtr="0" upright="1">
            <a:noAutofit/>
          </a:bodyPr>
          <a:lstStyle/>
          <a:p>
            <a:endParaRPr lang="sv-SE"/>
          </a:p>
        </p:txBody>
      </p:sp>
      <p:sp>
        <p:nvSpPr>
          <p:cNvPr id="22" name="Rektangel med rundade hörn 21">
            <a:extLst>
              <a:ext uri="{FF2B5EF4-FFF2-40B4-BE49-F238E27FC236}">
                <a16:creationId xmlns:a16="http://schemas.microsoft.com/office/drawing/2014/main" id="{CBF547F6-DD71-ADB1-D614-60099AC92B53}"/>
              </a:ext>
            </a:extLst>
          </p:cNvPr>
          <p:cNvSpPr/>
          <p:nvPr/>
        </p:nvSpPr>
        <p:spPr>
          <a:xfrm>
            <a:off x="695325" y="728663"/>
            <a:ext cx="4465066" cy="57667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t>DILEMMAKORT: </a:t>
            </a:r>
            <a:r>
              <a:rPr lang="sv-SE"/>
              <a:t>Upphandling och inköp</a:t>
            </a:r>
          </a:p>
        </p:txBody>
      </p:sp>
      <p:sp>
        <p:nvSpPr>
          <p:cNvPr id="23" name="Rektangel 22">
            <a:extLst>
              <a:ext uri="{FF2B5EF4-FFF2-40B4-BE49-F238E27FC236}">
                <a16:creationId xmlns:a16="http://schemas.microsoft.com/office/drawing/2014/main" id="{0B12BEE7-9F3C-9A72-D47F-CBA05FC5464F}"/>
              </a:ext>
            </a:extLst>
          </p:cNvPr>
          <p:cNvSpPr/>
          <p:nvPr/>
        </p:nvSpPr>
        <p:spPr>
          <a:xfrm>
            <a:off x="2459181" y="2558619"/>
            <a:ext cx="8257308" cy="923330"/>
          </a:xfrm>
          <a:prstGeom prst="rect">
            <a:avLst/>
          </a:prstGeom>
        </p:spPr>
        <p:txBody>
          <a:bodyPr wrap="square" lIns="91440" tIns="45720" rIns="91440" bIns="45720" anchor="t">
            <a:spAutoFit/>
          </a:bodyPr>
          <a:lstStyle/>
          <a:p>
            <a:r>
              <a:rPr lang="sv-SE" b="1"/>
              <a:t>ÖVNING 3: </a:t>
            </a:r>
            <a:r>
              <a:rPr lang="sv-SE">
                <a:latin typeface="Arial"/>
                <a:ea typeface="Calibri"/>
                <a:cs typeface="Calibri"/>
              </a:rPr>
              <a:t>En leverantör har tidigare haft problem med att leverera utrustning i tid, men erbjuder den bästa tekniken. Ska tidigare prestationer väga tyngre än teknologiska framsteg?</a:t>
            </a:r>
          </a:p>
        </p:txBody>
      </p:sp>
    </p:spTree>
    <p:extLst>
      <p:ext uri="{BB962C8B-B14F-4D97-AF65-F5344CB8AC3E}">
        <p14:creationId xmlns:p14="http://schemas.microsoft.com/office/powerpoint/2010/main" val="151266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F0D76C-78F9-F804-A1DC-2786F9C43D46}"/>
            </a:ext>
          </a:extLst>
        </p:cNvPr>
        <p:cNvGrpSpPr/>
        <p:nvPr/>
      </p:nvGrpSpPr>
      <p:grpSpPr>
        <a:xfrm>
          <a:off x="0" y="0"/>
          <a:ext cx="0" cy="0"/>
          <a:chOff x="0" y="0"/>
          <a:chExt cx="0" cy="0"/>
        </a:xfrm>
      </p:grpSpPr>
      <p:sp>
        <p:nvSpPr>
          <p:cNvPr id="21" name="Freeform 177" title="Ikon pratbubblor">
            <a:extLst>
              <a:ext uri="{FF2B5EF4-FFF2-40B4-BE49-F238E27FC236}">
                <a16:creationId xmlns:a16="http://schemas.microsoft.com/office/drawing/2014/main" id="{CC993CA0-E654-1432-448C-DA798F384BFC}"/>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chemeClr val="accent1"/>
          </a:solidFill>
          <a:ln>
            <a:noFill/>
          </a:ln>
        </p:spPr>
        <p:txBody>
          <a:bodyPr rot="0" vert="horz" wrap="square" lIns="91440" tIns="45720" rIns="91440" bIns="45720" anchor="t" anchorCtr="0" upright="1">
            <a:noAutofit/>
          </a:bodyPr>
          <a:lstStyle/>
          <a:p>
            <a:endParaRPr lang="sv-SE"/>
          </a:p>
        </p:txBody>
      </p:sp>
      <p:sp>
        <p:nvSpPr>
          <p:cNvPr id="22" name="Rektangel med rundade hörn 21">
            <a:extLst>
              <a:ext uri="{FF2B5EF4-FFF2-40B4-BE49-F238E27FC236}">
                <a16:creationId xmlns:a16="http://schemas.microsoft.com/office/drawing/2014/main" id="{0F1230BB-7201-A5ED-0969-4E0EB6768133}"/>
              </a:ext>
            </a:extLst>
          </p:cNvPr>
          <p:cNvSpPr/>
          <p:nvPr/>
        </p:nvSpPr>
        <p:spPr>
          <a:xfrm>
            <a:off x="695325" y="728663"/>
            <a:ext cx="4465066" cy="57667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t>DILEMMAKORT: </a:t>
            </a:r>
            <a:r>
              <a:rPr lang="sv-SE"/>
              <a:t>Upphandling och inköp</a:t>
            </a:r>
          </a:p>
        </p:txBody>
      </p:sp>
      <p:sp>
        <p:nvSpPr>
          <p:cNvPr id="23" name="Rektangel 22">
            <a:extLst>
              <a:ext uri="{FF2B5EF4-FFF2-40B4-BE49-F238E27FC236}">
                <a16:creationId xmlns:a16="http://schemas.microsoft.com/office/drawing/2014/main" id="{0F6A176F-E71D-70B7-5D95-71434AB62130}"/>
              </a:ext>
            </a:extLst>
          </p:cNvPr>
          <p:cNvSpPr/>
          <p:nvPr/>
        </p:nvSpPr>
        <p:spPr>
          <a:xfrm>
            <a:off x="2459181" y="2558619"/>
            <a:ext cx="8257308" cy="923330"/>
          </a:xfrm>
          <a:prstGeom prst="rect">
            <a:avLst/>
          </a:prstGeom>
        </p:spPr>
        <p:txBody>
          <a:bodyPr wrap="square" lIns="91440" tIns="45720" rIns="91440" bIns="45720" anchor="t">
            <a:spAutoFit/>
          </a:bodyPr>
          <a:lstStyle/>
          <a:p>
            <a:r>
              <a:rPr lang="sv-SE" b="1"/>
              <a:t>ÖVNING 4:</a:t>
            </a:r>
            <a:r>
              <a:rPr lang="sv-SE" b="1">
                <a:latin typeface="Arial"/>
                <a:ea typeface="Calibri"/>
                <a:cs typeface="Arial"/>
              </a:rPr>
              <a:t> </a:t>
            </a:r>
            <a:r>
              <a:rPr lang="sv-SE">
                <a:latin typeface="Arial"/>
                <a:ea typeface="Calibri"/>
                <a:cs typeface="Calibri"/>
              </a:rPr>
              <a:t>En leverantör erbjuder avancerad utrustning, men det krävs omfattande personalutbildning för att använda den. Ska detta krav på utbildning inkluderas i bedömningen?</a:t>
            </a:r>
          </a:p>
        </p:txBody>
      </p:sp>
    </p:spTree>
    <p:extLst>
      <p:ext uri="{BB962C8B-B14F-4D97-AF65-F5344CB8AC3E}">
        <p14:creationId xmlns:p14="http://schemas.microsoft.com/office/powerpoint/2010/main" val="394409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B355E2-F1FD-4F9A-214A-741DE0B11FF8}"/>
            </a:ext>
          </a:extLst>
        </p:cNvPr>
        <p:cNvGrpSpPr/>
        <p:nvPr/>
      </p:nvGrpSpPr>
      <p:grpSpPr>
        <a:xfrm>
          <a:off x="0" y="0"/>
          <a:ext cx="0" cy="0"/>
          <a:chOff x="0" y="0"/>
          <a:chExt cx="0" cy="0"/>
        </a:xfrm>
      </p:grpSpPr>
      <p:sp>
        <p:nvSpPr>
          <p:cNvPr id="21" name="Freeform 177" title="Ikon pratbubblor">
            <a:extLst>
              <a:ext uri="{FF2B5EF4-FFF2-40B4-BE49-F238E27FC236}">
                <a16:creationId xmlns:a16="http://schemas.microsoft.com/office/drawing/2014/main" id="{F4E6457A-3080-EEC2-121F-E41A8838FEC3}"/>
              </a:ext>
            </a:extLst>
          </p:cNvP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chemeClr val="accent1"/>
          </a:solidFill>
          <a:ln>
            <a:noFill/>
          </a:ln>
        </p:spPr>
        <p:txBody>
          <a:bodyPr rot="0" vert="horz" wrap="square" lIns="91440" tIns="45720" rIns="91440" bIns="45720" anchor="t" anchorCtr="0" upright="1">
            <a:noAutofit/>
          </a:bodyPr>
          <a:lstStyle/>
          <a:p>
            <a:endParaRPr lang="sv-SE"/>
          </a:p>
        </p:txBody>
      </p:sp>
      <p:sp>
        <p:nvSpPr>
          <p:cNvPr id="22" name="Rektangel med rundade hörn 21">
            <a:extLst>
              <a:ext uri="{FF2B5EF4-FFF2-40B4-BE49-F238E27FC236}">
                <a16:creationId xmlns:a16="http://schemas.microsoft.com/office/drawing/2014/main" id="{E6078C2A-9B68-0F8B-CD58-3C54D6DEF1D2}"/>
              </a:ext>
            </a:extLst>
          </p:cNvPr>
          <p:cNvSpPr/>
          <p:nvPr/>
        </p:nvSpPr>
        <p:spPr>
          <a:xfrm>
            <a:off x="695325" y="728663"/>
            <a:ext cx="4465066" cy="57667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t>DILEMMAKORT: </a:t>
            </a:r>
            <a:r>
              <a:rPr lang="sv-SE"/>
              <a:t>Upphandling och inköp</a:t>
            </a:r>
          </a:p>
        </p:txBody>
      </p:sp>
      <p:sp>
        <p:nvSpPr>
          <p:cNvPr id="23" name="Rektangel 22">
            <a:extLst>
              <a:ext uri="{FF2B5EF4-FFF2-40B4-BE49-F238E27FC236}">
                <a16:creationId xmlns:a16="http://schemas.microsoft.com/office/drawing/2014/main" id="{28C51CED-0750-E918-958E-B18FB566F74D}"/>
              </a:ext>
            </a:extLst>
          </p:cNvPr>
          <p:cNvSpPr/>
          <p:nvPr/>
        </p:nvSpPr>
        <p:spPr>
          <a:xfrm>
            <a:off x="2459181" y="2558619"/>
            <a:ext cx="8257308" cy="1477328"/>
          </a:xfrm>
          <a:prstGeom prst="rect">
            <a:avLst/>
          </a:prstGeom>
        </p:spPr>
        <p:txBody>
          <a:bodyPr wrap="square" lIns="91440" tIns="45720" rIns="91440" bIns="45720" anchor="t">
            <a:spAutoFit/>
          </a:bodyPr>
          <a:lstStyle/>
          <a:p>
            <a:r>
              <a:rPr lang="sv-SE" b="1"/>
              <a:t>ÖVNING 5: </a:t>
            </a:r>
            <a:r>
              <a:rPr lang="sv-SE">
                <a:latin typeface="Arial"/>
                <a:ea typeface="Calibri"/>
                <a:cs typeface="Calibri"/>
              </a:rPr>
              <a:t>Du är vårdpersonal som deltar i en upphandling för en medicinsk teknisk produkt som ska användas inom regionens sjukhus. Under upphandlingsprocessen uttrycker en annan vårdpersonal som deltar i upphandlingen att en viss leverantör bör vinna upphandlingen, trots att hela processen ännu inte är genomförd och andra anbud inte har granskats fullt ut.</a:t>
            </a:r>
          </a:p>
        </p:txBody>
      </p:sp>
    </p:spTree>
    <p:extLst>
      <p:ext uri="{BB962C8B-B14F-4D97-AF65-F5344CB8AC3E}">
        <p14:creationId xmlns:p14="http://schemas.microsoft.com/office/powerpoint/2010/main" val="2827800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177" title="Ikon pratbubblor"/>
          <p:cNvSpPr>
            <a:spLocks noChangeAspect="1" noEditPoints="1"/>
          </p:cNvSpPr>
          <p:nvPr/>
        </p:nvSpPr>
        <p:spPr bwMode="auto">
          <a:xfrm>
            <a:off x="1298975" y="2560855"/>
            <a:ext cx="996787" cy="785766"/>
          </a:xfrm>
          <a:custGeom>
            <a:avLst/>
            <a:gdLst>
              <a:gd name="T0" fmla="*/ 5632 w 7168"/>
              <a:gd name="T1" fmla="*/ 2048 h 5635"/>
              <a:gd name="T2" fmla="*/ 5256 w 7168"/>
              <a:gd name="T3" fmla="*/ 3076 h 5635"/>
              <a:gd name="T4" fmla="*/ 4230 w 7168"/>
              <a:gd name="T5" fmla="*/ 3822 h 5635"/>
              <a:gd name="T6" fmla="*/ 2816 w 7168"/>
              <a:gd name="T7" fmla="*/ 4096 h 5635"/>
              <a:gd name="T8" fmla="*/ 2112 w 7168"/>
              <a:gd name="T9" fmla="*/ 4032 h 5635"/>
              <a:gd name="T10" fmla="*/ 1000 w 7168"/>
              <a:gd name="T11" fmla="*/ 4544 h 5635"/>
              <a:gd name="T12" fmla="*/ 656 w 7168"/>
              <a:gd name="T13" fmla="*/ 4608 h 5635"/>
              <a:gd name="T14" fmla="*/ 644 w 7168"/>
              <a:gd name="T15" fmla="*/ 4608 h 5635"/>
              <a:gd name="T16" fmla="*/ 562 w 7168"/>
              <a:gd name="T17" fmla="*/ 4576 h 5635"/>
              <a:gd name="T18" fmla="*/ 516 w 7168"/>
              <a:gd name="T19" fmla="*/ 4492 h 5635"/>
              <a:gd name="T20" fmla="*/ 512 w 7168"/>
              <a:gd name="T21" fmla="*/ 4466 h 5635"/>
              <a:gd name="T22" fmla="*/ 514 w 7168"/>
              <a:gd name="T23" fmla="*/ 4440 h 5635"/>
              <a:gd name="T24" fmla="*/ 522 w 7168"/>
              <a:gd name="T25" fmla="*/ 4416 h 5635"/>
              <a:gd name="T26" fmla="*/ 532 w 7168"/>
              <a:gd name="T27" fmla="*/ 4396 h 5635"/>
              <a:gd name="T28" fmla="*/ 546 w 7168"/>
              <a:gd name="T29" fmla="*/ 4374 h 5635"/>
              <a:gd name="T30" fmla="*/ 562 w 7168"/>
              <a:gd name="T31" fmla="*/ 4354 h 5635"/>
              <a:gd name="T32" fmla="*/ 580 w 7168"/>
              <a:gd name="T33" fmla="*/ 4334 h 5635"/>
              <a:gd name="T34" fmla="*/ 596 w 7168"/>
              <a:gd name="T35" fmla="*/ 4316 h 5635"/>
              <a:gd name="T36" fmla="*/ 688 w 7168"/>
              <a:gd name="T37" fmla="*/ 4216 h 5635"/>
              <a:gd name="T38" fmla="*/ 792 w 7168"/>
              <a:gd name="T39" fmla="*/ 4098 h 5635"/>
              <a:gd name="T40" fmla="*/ 882 w 7168"/>
              <a:gd name="T41" fmla="*/ 3982 h 5635"/>
              <a:gd name="T42" fmla="*/ 982 w 7168"/>
              <a:gd name="T43" fmla="*/ 3828 h 5635"/>
              <a:gd name="T44" fmla="*/ 1064 w 7168"/>
              <a:gd name="T45" fmla="*/ 3652 h 5635"/>
              <a:gd name="T46" fmla="*/ 284 w 7168"/>
              <a:gd name="T47" fmla="*/ 2944 h 5635"/>
              <a:gd name="T48" fmla="*/ 0 w 7168"/>
              <a:gd name="T49" fmla="*/ 2048 h 5635"/>
              <a:gd name="T50" fmla="*/ 376 w 7168"/>
              <a:gd name="T51" fmla="*/ 1020 h 5635"/>
              <a:gd name="T52" fmla="*/ 1402 w 7168"/>
              <a:gd name="T53" fmla="*/ 274 h 5635"/>
              <a:gd name="T54" fmla="*/ 2816 w 7168"/>
              <a:gd name="T55" fmla="*/ 0 h 5635"/>
              <a:gd name="T56" fmla="*/ 4230 w 7168"/>
              <a:gd name="T57" fmla="*/ 274 h 5635"/>
              <a:gd name="T58" fmla="*/ 5256 w 7168"/>
              <a:gd name="T59" fmla="*/ 1020 h 5635"/>
              <a:gd name="T60" fmla="*/ 5632 w 7168"/>
              <a:gd name="T61" fmla="*/ 2048 h 5635"/>
              <a:gd name="T62" fmla="*/ 7168 w 7168"/>
              <a:gd name="T63" fmla="*/ 3072 h 5635"/>
              <a:gd name="T64" fmla="*/ 6884 w 7168"/>
              <a:gd name="T65" fmla="*/ 3970 h 5635"/>
              <a:gd name="T66" fmla="*/ 6104 w 7168"/>
              <a:gd name="T67" fmla="*/ 4676 h 5635"/>
              <a:gd name="T68" fmla="*/ 6186 w 7168"/>
              <a:gd name="T69" fmla="*/ 4852 h 5635"/>
              <a:gd name="T70" fmla="*/ 6286 w 7168"/>
              <a:gd name="T71" fmla="*/ 5006 h 5635"/>
              <a:gd name="T72" fmla="*/ 6376 w 7168"/>
              <a:gd name="T73" fmla="*/ 5122 h 5635"/>
              <a:gd name="T74" fmla="*/ 6480 w 7168"/>
              <a:gd name="T75" fmla="*/ 5240 h 5635"/>
              <a:gd name="T76" fmla="*/ 6572 w 7168"/>
              <a:gd name="T77" fmla="*/ 5340 h 5635"/>
              <a:gd name="T78" fmla="*/ 6588 w 7168"/>
              <a:gd name="T79" fmla="*/ 5358 h 5635"/>
              <a:gd name="T80" fmla="*/ 6606 w 7168"/>
              <a:gd name="T81" fmla="*/ 5378 h 5635"/>
              <a:gd name="T82" fmla="*/ 6622 w 7168"/>
              <a:gd name="T83" fmla="*/ 5398 h 5635"/>
              <a:gd name="T84" fmla="*/ 6636 w 7168"/>
              <a:gd name="T85" fmla="*/ 5420 h 5635"/>
              <a:gd name="T86" fmla="*/ 6646 w 7168"/>
              <a:gd name="T87" fmla="*/ 5440 h 5635"/>
              <a:gd name="T88" fmla="*/ 6654 w 7168"/>
              <a:gd name="T89" fmla="*/ 5464 h 5635"/>
              <a:gd name="T90" fmla="*/ 6656 w 7168"/>
              <a:gd name="T91" fmla="*/ 5490 h 5635"/>
              <a:gd name="T92" fmla="*/ 6652 w 7168"/>
              <a:gd name="T93" fmla="*/ 5516 h 5635"/>
              <a:gd name="T94" fmla="*/ 6600 w 7168"/>
              <a:gd name="T95" fmla="*/ 5604 h 5635"/>
              <a:gd name="T96" fmla="*/ 6512 w 7168"/>
              <a:gd name="T97" fmla="*/ 5632 h 5635"/>
              <a:gd name="T98" fmla="*/ 6168 w 7168"/>
              <a:gd name="T99" fmla="*/ 5568 h 5635"/>
              <a:gd name="T100" fmla="*/ 5056 w 7168"/>
              <a:gd name="T101" fmla="*/ 5056 h 5635"/>
              <a:gd name="T102" fmla="*/ 4352 w 7168"/>
              <a:gd name="T103" fmla="*/ 5120 h 5635"/>
              <a:gd name="T104" fmla="*/ 2464 w 7168"/>
              <a:gd name="T105" fmla="*/ 4592 h 5635"/>
              <a:gd name="T106" fmla="*/ 2816 w 7168"/>
              <a:gd name="T107" fmla="*/ 4608 h 5635"/>
              <a:gd name="T108" fmla="*/ 4052 w 7168"/>
              <a:gd name="T109" fmla="*/ 4428 h 5635"/>
              <a:gd name="T110" fmla="*/ 5108 w 7168"/>
              <a:gd name="T111" fmla="*/ 3912 h 5635"/>
              <a:gd name="T112" fmla="*/ 5876 w 7168"/>
              <a:gd name="T113" fmla="*/ 3064 h 5635"/>
              <a:gd name="T114" fmla="*/ 6144 w 7168"/>
              <a:gd name="T115" fmla="*/ 2048 h 5635"/>
              <a:gd name="T116" fmla="*/ 6052 w 7168"/>
              <a:gd name="T117" fmla="*/ 1440 h 5635"/>
              <a:gd name="T118" fmla="*/ 6868 w 7168"/>
              <a:gd name="T119" fmla="*/ 2152 h 5635"/>
              <a:gd name="T120" fmla="*/ 7168 w 7168"/>
              <a:gd name="T121" fmla="*/ 3072 h 5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68" h="5635">
                <a:moveTo>
                  <a:pt x="5632" y="2048"/>
                </a:moveTo>
                <a:cubicBezTo>
                  <a:pt x="5632" y="2419"/>
                  <a:pt x="5507" y="2761"/>
                  <a:pt x="5256" y="3076"/>
                </a:cubicBezTo>
                <a:cubicBezTo>
                  <a:pt x="5005" y="3391"/>
                  <a:pt x="4663" y="3639"/>
                  <a:pt x="4230" y="3822"/>
                </a:cubicBezTo>
                <a:cubicBezTo>
                  <a:pt x="3797" y="4005"/>
                  <a:pt x="3325" y="4096"/>
                  <a:pt x="2816" y="4096"/>
                </a:cubicBezTo>
                <a:cubicBezTo>
                  <a:pt x="2587" y="4096"/>
                  <a:pt x="2352" y="4075"/>
                  <a:pt x="2112" y="4032"/>
                </a:cubicBezTo>
                <a:cubicBezTo>
                  <a:pt x="1781" y="4267"/>
                  <a:pt x="1411" y="4437"/>
                  <a:pt x="1000" y="4544"/>
                </a:cubicBezTo>
                <a:cubicBezTo>
                  <a:pt x="904" y="4568"/>
                  <a:pt x="789" y="4589"/>
                  <a:pt x="656" y="4608"/>
                </a:cubicBezTo>
                <a:cubicBezTo>
                  <a:pt x="644" y="4608"/>
                  <a:pt x="644" y="4608"/>
                  <a:pt x="644" y="4608"/>
                </a:cubicBezTo>
                <a:cubicBezTo>
                  <a:pt x="615" y="4608"/>
                  <a:pt x="587" y="4597"/>
                  <a:pt x="562" y="4576"/>
                </a:cubicBezTo>
                <a:cubicBezTo>
                  <a:pt x="537" y="4555"/>
                  <a:pt x="521" y="4527"/>
                  <a:pt x="516" y="4492"/>
                </a:cubicBezTo>
                <a:cubicBezTo>
                  <a:pt x="513" y="4484"/>
                  <a:pt x="512" y="4475"/>
                  <a:pt x="512" y="4466"/>
                </a:cubicBezTo>
                <a:cubicBezTo>
                  <a:pt x="512" y="4457"/>
                  <a:pt x="513" y="4448"/>
                  <a:pt x="514" y="4440"/>
                </a:cubicBezTo>
                <a:cubicBezTo>
                  <a:pt x="515" y="4432"/>
                  <a:pt x="518" y="4424"/>
                  <a:pt x="522" y="4416"/>
                </a:cubicBezTo>
                <a:cubicBezTo>
                  <a:pt x="532" y="4396"/>
                  <a:pt x="532" y="4396"/>
                  <a:pt x="532" y="4396"/>
                </a:cubicBezTo>
                <a:cubicBezTo>
                  <a:pt x="546" y="4374"/>
                  <a:pt x="546" y="4374"/>
                  <a:pt x="546" y="4374"/>
                </a:cubicBezTo>
                <a:cubicBezTo>
                  <a:pt x="562" y="4354"/>
                  <a:pt x="562" y="4354"/>
                  <a:pt x="562" y="4354"/>
                </a:cubicBezTo>
                <a:cubicBezTo>
                  <a:pt x="580" y="4334"/>
                  <a:pt x="580" y="4334"/>
                  <a:pt x="580" y="4334"/>
                </a:cubicBezTo>
                <a:cubicBezTo>
                  <a:pt x="596" y="4316"/>
                  <a:pt x="596" y="4316"/>
                  <a:pt x="596" y="4316"/>
                </a:cubicBezTo>
                <a:cubicBezTo>
                  <a:pt x="609" y="4300"/>
                  <a:pt x="640" y="4267"/>
                  <a:pt x="688" y="4216"/>
                </a:cubicBezTo>
                <a:cubicBezTo>
                  <a:pt x="736" y="4165"/>
                  <a:pt x="771" y="4126"/>
                  <a:pt x="792" y="4098"/>
                </a:cubicBezTo>
                <a:cubicBezTo>
                  <a:pt x="813" y="4070"/>
                  <a:pt x="843" y="4031"/>
                  <a:pt x="882" y="3982"/>
                </a:cubicBezTo>
                <a:cubicBezTo>
                  <a:pt x="921" y="3933"/>
                  <a:pt x="954" y="3881"/>
                  <a:pt x="982" y="3828"/>
                </a:cubicBezTo>
                <a:cubicBezTo>
                  <a:pt x="1010" y="3775"/>
                  <a:pt x="1037" y="3716"/>
                  <a:pt x="1064" y="3652"/>
                </a:cubicBezTo>
                <a:cubicBezTo>
                  <a:pt x="733" y="3460"/>
                  <a:pt x="473" y="3224"/>
                  <a:pt x="284" y="2944"/>
                </a:cubicBezTo>
                <a:cubicBezTo>
                  <a:pt x="95" y="2664"/>
                  <a:pt x="0" y="2365"/>
                  <a:pt x="0" y="2048"/>
                </a:cubicBezTo>
                <a:cubicBezTo>
                  <a:pt x="0" y="1677"/>
                  <a:pt x="125" y="1335"/>
                  <a:pt x="376" y="1020"/>
                </a:cubicBezTo>
                <a:cubicBezTo>
                  <a:pt x="627" y="705"/>
                  <a:pt x="969" y="457"/>
                  <a:pt x="1402" y="274"/>
                </a:cubicBezTo>
                <a:cubicBezTo>
                  <a:pt x="1835" y="91"/>
                  <a:pt x="2307" y="0"/>
                  <a:pt x="2816" y="0"/>
                </a:cubicBezTo>
                <a:cubicBezTo>
                  <a:pt x="3325" y="0"/>
                  <a:pt x="3797" y="91"/>
                  <a:pt x="4230" y="274"/>
                </a:cubicBezTo>
                <a:cubicBezTo>
                  <a:pt x="4663" y="457"/>
                  <a:pt x="5005" y="705"/>
                  <a:pt x="5256" y="1020"/>
                </a:cubicBezTo>
                <a:cubicBezTo>
                  <a:pt x="5507" y="1335"/>
                  <a:pt x="5632" y="1677"/>
                  <a:pt x="5632" y="2048"/>
                </a:cubicBezTo>
                <a:close/>
                <a:moveTo>
                  <a:pt x="7168" y="3072"/>
                </a:moveTo>
                <a:cubicBezTo>
                  <a:pt x="7168" y="3392"/>
                  <a:pt x="7073" y="3691"/>
                  <a:pt x="6884" y="3970"/>
                </a:cubicBezTo>
                <a:cubicBezTo>
                  <a:pt x="6695" y="4249"/>
                  <a:pt x="6435" y="4484"/>
                  <a:pt x="6104" y="4676"/>
                </a:cubicBezTo>
                <a:cubicBezTo>
                  <a:pt x="6131" y="4740"/>
                  <a:pt x="6158" y="4799"/>
                  <a:pt x="6186" y="4852"/>
                </a:cubicBezTo>
                <a:cubicBezTo>
                  <a:pt x="6214" y="4905"/>
                  <a:pt x="6247" y="4957"/>
                  <a:pt x="6286" y="5006"/>
                </a:cubicBezTo>
                <a:cubicBezTo>
                  <a:pt x="6325" y="5055"/>
                  <a:pt x="6355" y="5094"/>
                  <a:pt x="6376" y="5122"/>
                </a:cubicBezTo>
                <a:cubicBezTo>
                  <a:pt x="6397" y="5150"/>
                  <a:pt x="6432" y="5189"/>
                  <a:pt x="6480" y="5240"/>
                </a:cubicBezTo>
                <a:cubicBezTo>
                  <a:pt x="6528" y="5291"/>
                  <a:pt x="6559" y="5324"/>
                  <a:pt x="6572" y="5340"/>
                </a:cubicBezTo>
                <a:cubicBezTo>
                  <a:pt x="6575" y="5343"/>
                  <a:pt x="6580" y="5349"/>
                  <a:pt x="6588" y="5358"/>
                </a:cubicBezTo>
                <a:cubicBezTo>
                  <a:pt x="6596" y="5367"/>
                  <a:pt x="6602" y="5374"/>
                  <a:pt x="6606" y="5378"/>
                </a:cubicBezTo>
                <a:cubicBezTo>
                  <a:pt x="6610" y="5382"/>
                  <a:pt x="6615" y="5389"/>
                  <a:pt x="6622" y="5398"/>
                </a:cubicBezTo>
                <a:cubicBezTo>
                  <a:pt x="6629" y="5407"/>
                  <a:pt x="6633" y="5415"/>
                  <a:pt x="6636" y="5420"/>
                </a:cubicBezTo>
                <a:cubicBezTo>
                  <a:pt x="6646" y="5440"/>
                  <a:pt x="6646" y="5440"/>
                  <a:pt x="6646" y="5440"/>
                </a:cubicBezTo>
                <a:cubicBezTo>
                  <a:pt x="6654" y="5464"/>
                  <a:pt x="6654" y="5464"/>
                  <a:pt x="6654" y="5464"/>
                </a:cubicBezTo>
                <a:cubicBezTo>
                  <a:pt x="6656" y="5490"/>
                  <a:pt x="6656" y="5490"/>
                  <a:pt x="6656" y="5490"/>
                </a:cubicBezTo>
                <a:cubicBezTo>
                  <a:pt x="6652" y="5516"/>
                  <a:pt x="6652" y="5516"/>
                  <a:pt x="6652" y="5516"/>
                </a:cubicBezTo>
                <a:cubicBezTo>
                  <a:pt x="6644" y="5553"/>
                  <a:pt x="6627" y="5583"/>
                  <a:pt x="6600" y="5604"/>
                </a:cubicBezTo>
                <a:cubicBezTo>
                  <a:pt x="6573" y="5625"/>
                  <a:pt x="6544" y="5635"/>
                  <a:pt x="6512" y="5632"/>
                </a:cubicBezTo>
                <a:cubicBezTo>
                  <a:pt x="6379" y="5613"/>
                  <a:pt x="6264" y="5592"/>
                  <a:pt x="6168" y="5568"/>
                </a:cubicBezTo>
                <a:cubicBezTo>
                  <a:pt x="5757" y="5461"/>
                  <a:pt x="5387" y="5291"/>
                  <a:pt x="5056" y="5056"/>
                </a:cubicBezTo>
                <a:cubicBezTo>
                  <a:pt x="4816" y="5099"/>
                  <a:pt x="4581" y="5120"/>
                  <a:pt x="4352" y="5120"/>
                </a:cubicBezTo>
                <a:cubicBezTo>
                  <a:pt x="3629" y="5120"/>
                  <a:pt x="3000" y="4944"/>
                  <a:pt x="2464" y="4592"/>
                </a:cubicBezTo>
                <a:cubicBezTo>
                  <a:pt x="2619" y="4603"/>
                  <a:pt x="2736" y="4608"/>
                  <a:pt x="2816" y="4608"/>
                </a:cubicBezTo>
                <a:cubicBezTo>
                  <a:pt x="3245" y="4608"/>
                  <a:pt x="3657" y="4548"/>
                  <a:pt x="4052" y="4428"/>
                </a:cubicBezTo>
                <a:cubicBezTo>
                  <a:pt x="4447" y="4308"/>
                  <a:pt x="4799" y="4136"/>
                  <a:pt x="5108" y="3912"/>
                </a:cubicBezTo>
                <a:cubicBezTo>
                  <a:pt x="5441" y="3667"/>
                  <a:pt x="5697" y="3384"/>
                  <a:pt x="5876" y="3064"/>
                </a:cubicBezTo>
                <a:cubicBezTo>
                  <a:pt x="6055" y="2744"/>
                  <a:pt x="6144" y="2405"/>
                  <a:pt x="6144" y="2048"/>
                </a:cubicBezTo>
                <a:cubicBezTo>
                  <a:pt x="6144" y="1843"/>
                  <a:pt x="6113" y="1640"/>
                  <a:pt x="6052" y="1440"/>
                </a:cubicBezTo>
                <a:cubicBezTo>
                  <a:pt x="6396" y="1629"/>
                  <a:pt x="6668" y="1867"/>
                  <a:pt x="6868" y="2152"/>
                </a:cubicBezTo>
                <a:cubicBezTo>
                  <a:pt x="7068" y="2437"/>
                  <a:pt x="7168" y="2744"/>
                  <a:pt x="7168" y="3072"/>
                </a:cubicBezTo>
                <a:close/>
              </a:path>
            </a:pathLst>
          </a:custGeom>
          <a:solidFill>
            <a:srgbClr val="E2A855"/>
          </a:solidFill>
          <a:ln>
            <a:noFill/>
          </a:ln>
        </p:spPr>
        <p:txBody>
          <a:bodyPr rot="0" vert="horz" wrap="square" lIns="91440" tIns="45720" rIns="91440" bIns="45720" anchor="t" anchorCtr="0" upright="1">
            <a:noAutofit/>
          </a:bodyPr>
          <a:lstStyle/>
          <a:p>
            <a:endParaRPr lang="sv-SE"/>
          </a:p>
        </p:txBody>
      </p:sp>
      <p:sp>
        <p:nvSpPr>
          <p:cNvPr id="3" name="Rektangel med rundade hörn 2"/>
          <p:cNvSpPr/>
          <p:nvPr/>
        </p:nvSpPr>
        <p:spPr>
          <a:xfrm>
            <a:off x="695325" y="728663"/>
            <a:ext cx="4240213" cy="576677"/>
          </a:xfrm>
          <a:prstGeom prst="roundRect">
            <a:avLst/>
          </a:prstGeom>
          <a:solidFill>
            <a:srgbClr val="E2A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a:t>DILEMMAKORT: </a:t>
            </a:r>
            <a:r>
              <a:rPr lang="sv-SE"/>
              <a:t>Avtal och uppföljning</a:t>
            </a:r>
          </a:p>
        </p:txBody>
      </p:sp>
      <p:sp>
        <p:nvSpPr>
          <p:cNvPr id="5" name="Rektangel 4"/>
          <p:cNvSpPr/>
          <p:nvPr/>
        </p:nvSpPr>
        <p:spPr>
          <a:xfrm>
            <a:off x="2459181" y="2558619"/>
            <a:ext cx="8257308" cy="1754326"/>
          </a:xfrm>
          <a:prstGeom prst="rect">
            <a:avLst/>
          </a:prstGeom>
        </p:spPr>
        <p:txBody>
          <a:bodyPr wrap="square" lIns="91440" tIns="45720" rIns="91440" bIns="45720" anchor="t">
            <a:spAutoFit/>
          </a:bodyPr>
          <a:lstStyle/>
          <a:p>
            <a:r>
              <a:rPr lang="sv-SE" b="1"/>
              <a:t>ÖVNING 1: </a:t>
            </a:r>
            <a:r>
              <a:rPr lang="sv-SE">
                <a:latin typeface="Arial"/>
                <a:cs typeface="Arial"/>
              </a:rPr>
              <a:t>Kommunen har ett ramavtal med en entreprenör som ansvarar för snöröjning. Enligt avtalet ska entreprenörens fordon tankas med miljövänlig HVO (hydrerad vegetabilisk olja) för att minska miljöpåverkan. Trots detta struntar entreprenören i kravet och tankar istället fordonen med vanlig diesel, som är billigare per liter. Detta bryter mot avtalet och underminerar kommunens miljömål.</a:t>
            </a:r>
          </a:p>
        </p:txBody>
      </p:sp>
    </p:spTree>
    <p:extLst>
      <p:ext uri="{BB962C8B-B14F-4D97-AF65-F5344CB8AC3E}">
        <p14:creationId xmlns:p14="http://schemas.microsoft.com/office/powerpoint/2010/main" val="3702950958"/>
      </p:ext>
    </p:extLst>
  </p:cSld>
  <p:clrMapOvr>
    <a:masterClrMapping/>
  </p:clrMapOvr>
</p:sld>
</file>

<file path=ppt/theme/theme1.xml><?xml version="1.0" encoding="utf-8"?>
<a:theme xmlns:a="http://schemas.openxmlformats.org/drawingml/2006/main" name="Standard - Röd">
  <a:themeElements>
    <a:clrScheme name="RD23">
      <a:dk1>
        <a:sysClr val="windowText" lastClr="000000"/>
      </a:dk1>
      <a:lt1>
        <a:sysClr val="window" lastClr="FFFFFF"/>
      </a:lt1>
      <a:dk2>
        <a:srgbClr val="595959"/>
      </a:dk2>
      <a:lt2>
        <a:srgbClr val="FBDCE2"/>
      </a:lt2>
      <a:accent1>
        <a:srgbClr val="DB3747"/>
      </a:accent1>
      <a:accent2>
        <a:srgbClr val="168DAF"/>
      </a:accent2>
      <a:accent3>
        <a:srgbClr val="178572"/>
      </a:accent3>
      <a:accent4>
        <a:srgbClr val="FED379"/>
      </a:accent4>
      <a:accent5>
        <a:srgbClr val="F4A9B6"/>
      </a:accent5>
      <a:accent6>
        <a:srgbClr val="93D3E5"/>
      </a:accent6>
      <a:hlink>
        <a:srgbClr val="03577B"/>
      </a:hlink>
      <a:folHlink>
        <a:srgbClr val="03577B"/>
      </a:folHlink>
    </a:clrScheme>
    <a:fontScheme name="RD2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iss - dilemmakort -v2 [Skrivskyddad]" id="{960CD81D-C81C-458F-8D5A-D1741D133046}" vid="{0D53CEC2-93CF-4438-BF22-3F51DE43E70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FE9B1CEAC531484189D8737E93B174AC" ma:contentTypeVersion="4" ma:contentTypeDescription="Skapa ett nytt dokument." ma:contentTypeScope="" ma:versionID="8923703b0456a3fcdd7b1effbecea89a">
  <xsd:schema xmlns:xsd="http://www.w3.org/2001/XMLSchema" xmlns:xs="http://www.w3.org/2001/XMLSchema" xmlns:p="http://schemas.microsoft.com/office/2006/metadata/properties" xmlns:ns2="19fc1167-6ca2-49d2-a315-934ecfa7586b" targetNamespace="http://schemas.microsoft.com/office/2006/metadata/properties" ma:root="true" ma:fieldsID="e3aa159071357a239c6420896121a3ca" ns2:_="">
    <xsd:import namespace="19fc1167-6ca2-49d2-a315-934ecfa7586b"/>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fc1167-6ca2-49d2-a315-934ecfa758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C8780B-3F8C-40A4-A45D-1529D097AC8B}">
  <ds:schemaRefs>
    <ds:schemaRef ds:uri="19fc1167-6ca2-49d2-a315-934ecfa7586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83F71F4-44EB-4F3E-97AF-D8C24B4D0F1E}">
  <ds:schemaRefs>
    <ds:schemaRef ds:uri="19fc1167-6ca2-49d2-a315-934ecfa7586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B92BFF9-82BB-445E-BE1D-BE3D555199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Mall dilemmakort</Template>
  <Application>Microsoft Office PowerPoint</Application>
  <PresentationFormat>Widescreen</PresentationFormat>
  <Slides>38</Slides>
  <Notes>31</Notes>
  <HiddenSlides>0</HiddenSlide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Standard - Röd</vt:lpstr>
      <vt:lpstr>Dilemmaövning</vt:lpstr>
      <vt:lpstr>Dilemmaövningar per kategori</vt:lpstr>
      <vt:lpstr>Exempel på frågor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Dilemmaövning</dc:title>
  <dc:creator>bacjes</dc:creator>
  <cp:revision>14</cp:revision>
  <dcterms:created xsi:type="dcterms:W3CDTF">2025-04-28T18:46:49Z</dcterms:created>
  <dcterms:modified xsi:type="dcterms:W3CDTF">2025-05-13T13:25:08Z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0x010100FE9B1CEAC531484189D8737E93B174AC</vt:lpwstr>
  </property>
  <property fmtid="{D5CDD505-2E9C-101B-9397-08002B2CF9AE}" pid="3" name="d35d67994db9475aa58636ebfce59533">
    <vt:lpwstr>sv - svenska|fc4bf42e-8ca5-492e-bdac-5e5e0115cfa8</vt:lpwstr>
  </property>
  <property fmtid="{D5CDD505-2E9C-101B-9397-08002B2CF9AE}" pid="4" name="TaxCatchAll">
    <vt:lpwstr>1;#sv - svenska</vt:lpwstr>
  </property>
  <property fmtid="{D5CDD505-2E9C-101B-9397-08002B2CF9AE}" pid="5" name="_dlc_DocIdItemGuid">
    <vt:lpwstr>606d0511-76fd-4c7a-ae94-5b4879eee71d</vt:lpwstr>
  </property>
  <property fmtid="{D5CDD505-2E9C-101B-9397-08002B2CF9AE}" pid="6" name="LD_GallerForVerksamhet">
    <vt:lpwstr>3;#LD|30ac7822-68c2-42d2-8d58-accf1e3539f2</vt:lpwstr>
  </property>
  <property fmtid="{D5CDD505-2E9C-101B-9397-08002B2CF9AE}" pid="7" name="LD_Process">
    <vt:lpwstr/>
  </property>
  <property fmtid="{D5CDD505-2E9C-101B-9397-08002B2CF9AE}" pid="8" name="LD_Nyckelord">
    <vt:lpwstr>31;#mall|53b30309-b039-45d6-8033-f182646ac39a;#54;#grafisk produktion|b8397e3e-bea1-44b5-bb19-b68d199fc022;#141;#power point|ac085ffe-8bcc-4f06-b694-c37579bb604e</vt:lpwstr>
  </property>
  <property fmtid="{D5CDD505-2E9C-101B-9397-08002B2CF9AE}" pid="9" name="LD_Dokumentsamling">
    <vt:lpwstr>122;#Grafisk produktion|916142d0-87d5-45a4-88e1-e3b297b5d7f3</vt:lpwstr>
  </property>
  <property fmtid="{D5CDD505-2E9C-101B-9397-08002B2CF9AE}" pid="10" name="LD_Dokumenttyp">
    <vt:lpwstr>11;#Standarddokument|4d12e0b9-1967-41ec-b4ec-5579d11176b8</vt:lpwstr>
  </property>
  <property fmtid="{D5CDD505-2E9C-101B-9397-08002B2CF9AE}" pid="11" name="LD_Ledningssytem">
    <vt:lpwstr/>
  </property>
  <property fmtid="{D5CDD505-2E9C-101B-9397-08002B2CF9AE}" pid="12" name="Granskning">
    <vt:lpwstr/>
  </property>
  <property fmtid="{D5CDD505-2E9C-101B-9397-08002B2CF9AE}" pid="13" name="LD_Sprak">
    <vt:lpwstr>1;#sv - svenska|fc4bf42e-8ca5-492e-bdac-5e5e0115cfa8</vt:lpwstr>
  </property>
</Properties>
</file>