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0"/>
  </p:notesMasterIdLst>
  <p:handoutMasterIdLst>
    <p:handoutMasterId r:id="rId21"/>
  </p:handoutMasterIdLst>
  <p:sldIdLst>
    <p:sldId id="328" r:id="rId5"/>
    <p:sldId id="343" r:id="rId6"/>
    <p:sldId id="351" r:id="rId7"/>
    <p:sldId id="352" r:id="rId8"/>
    <p:sldId id="378" r:id="rId9"/>
    <p:sldId id="377" r:id="rId10"/>
    <p:sldId id="379" r:id="rId11"/>
    <p:sldId id="354" r:id="rId12"/>
    <p:sldId id="357" r:id="rId13"/>
    <p:sldId id="380" r:id="rId14"/>
    <p:sldId id="381" r:id="rId15"/>
    <p:sldId id="363" r:id="rId16"/>
    <p:sldId id="382" r:id="rId17"/>
    <p:sldId id="384" r:id="rId18"/>
    <p:sldId id="36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F0FD"/>
    <a:srgbClr val="E2A855"/>
    <a:srgbClr val="E6E6E6"/>
    <a:srgbClr val="C5E9E2"/>
    <a:srgbClr val="FFF5CC"/>
    <a:srgbClr val="969696"/>
    <a:srgbClr val="F8AAB6"/>
    <a:srgbClr val="178571"/>
    <a:srgbClr val="158DA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14" d="100"/>
          <a:sy n="114" d="100"/>
        </p:scale>
        <p:origin x="414" y="102"/>
      </p:cViewPr>
      <p:guideLst/>
    </p:cSldViewPr>
  </p:slid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67588-7ADE-4B41-978D-00FA69EB1382}" type="datetimeFigureOut">
              <a:rPr lang="sv-SE" smtClean="0"/>
              <a:t>2025-05-13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C13102-5858-46F1-9C7B-4E4D45028207}" type="slidenum">
              <a:rPr lang="sv-SE" smtClean="0"/>
              <a:t>‹#›</a:t>
            </a:fld>
            <a:endParaRPr lang="sv-SE"/>
          </a:p>
        </p:txBody>
      </p:sp>
    </p:spTree>
    <p:extLst>
      <p:ext uri="{BB962C8B-B14F-4D97-AF65-F5344CB8AC3E}">
        <p14:creationId xmlns:p14="http://schemas.microsoft.com/office/powerpoint/2010/main" val="131105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AC39-4481-4ED3-BD9B-446AF8A56E80}" type="datetimeFigureOut">
              <a:rPr lang="sv-SE" smtClean="0"/>
              <a:t>2025-05-13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479F-A9FA-4460-8A06-25113FD03249}" type="slidenum">
              <a:rPr lang="sv-SE" smtClean="0"/>
              <a:t>‹#›</a:t>
            </a:fld>
            <a:endParaRPr lang="sv-SE"/>
          </a:p>
        </p:txBody>
      </p:sp>
    </p:spTree>
    <p:extLst>
      <p:ext uri="{BB962C8B-B14F-4D97-AF65-F5344CB8AC3E}">
        <p14:creationId xmlns:p14="http://schemas.microsoft.com/office/powerpoint/2010/main" val="18669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sv.se/contentassets/f569dc2ef01645b8923d086f73d874c3/2024-32-malet-att-minska-de-felaktiga-utbetalningarna-fran-valfardssystemen-en-samlad-analys-av-maluppfyllelsen-for-202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delen</a:t>
            </a:r>
            <a:r>
              <a:rPr lang="sv-SE" baseline="0" dirty="0"/>
              <a:t> innehåller flera dilemmakort som sträcker sig till olika verksamhetsområde</a:t>
            </a:r>
          </a:p>
          <a:p>
            <a:r>
              <a:rPr lang="sv-SE" baseline="0" dirty="0"/>
              <a:t>Chefer på APT kan välja dem som passar. </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a:t>
            </a:fld>
            <a:endParaRPr lang="sv-SE"/>
          </a:p>
        </p:txBody>
      </p:sp>
    </p:spTree>
    <p:extLst>
      <p:ext uri="{BB962C8B-B14F-4D97-AF65-F5344CB8AC3E}">
        <p14:creationId xmlns:p14="http://schemas.microsoft.com/office/powerpoint/2010/main" val="377911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Felaktiga</a:t>
            </a:r>
            <a:r>
              <a:rPr lang="sv-SE" baseline="0" dirty="0"/>
              <a:t> u</a:t>
            </a:r>
            <a:r>
              <a:rPr lang="sv-SE" dirty="0"/>
              <a:t>tbetalningar</a:t>
            </a:r>
            <a:r>
              <a:rPr lang="sv-SE" baseline="0" dirty="0"/>
              <a:t> från </a:t>
            </a:r>
            <a:r>
              <a:rPr lang="sv-SE" dirty="0"/>
              <a:t>Arbetsförmedlingen, Centrala studiestödsnämnden (CSN), Försäkringskassan, Migrationsverket och Pensionsmyndigheten 2023 uppgick</a:t>
            </a:r>
            <a:r>
              <a:rPr lang="sv-SE" baseline="0" dirty="0"/>
              <a:t> till 2,57 miljarder kronor. Det är en minskning jämfört med 2022 (2,81miljarder kr).</a:t>
            </a:r>
            <a:br>
              <a:rPr lang="sv-SE" baseline="0" dirty="0"/>
            </a:br>
            <a:r>
              <a:rPr lang="sv-SE" dirty="0"/>
              <a:t>Den totala andelen upptäckta felaktiga utbetalningar av de totala utbetalningarna har minskat från 0,39 procent under 2022, till 0,34 procent under 2023. Räknar man bort allmän pension, är andelen upptäckta felaktiga utbetalningar 0,75 procent av de totala utbetalningarna</a:t>
            </a:r>
            <a:r>
              <a:rPr lang="sv-SE" baseline="0" dirty="0"/>
              <a:t> (Källa </a:t>
            </a:r>
            <a:r>
              <a:rPr lang="sv-SE" dirty="0">
                <a:hlinkClick r:id="rId3"/>
              </a:rPr>
              <a:t>Målet att minska de felaktiga utbetalningarna från välfärdssystemen – en samlad analys av måluppfyllelsen för 2023</a:t>
            </a:r>
            <a:r>
              <a:rPr lang="sv-SE"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Medical Vårdcentral och BVC Kortedala ska betala tillbaka ersättning för barnvaccinationer samt för felregistrering av kontakttyp, yrkeskategori och tolktjänster. Medical i Gårdsten och Bohus ska återbetala ersättning för barnvaccinationer.</a:t>
            </a:r>
          </a:p>
          <a:p>
            <a:r>
              <a:rPr lang="sv-SE" sz="1200" b="0" i="0" u="none" strike="noStrike" kern="1200" dirty="0">
                <a:solidFill>
                  <a:schemeClr val="tx1"/>
                </a:solidFill>
                <a:effectLst/>
                <a:latin typeface="+mn-lt"/>
                <a:ea typeface="+mn-ea"/>
                <a:cs typeface="+mn-cs"/>
              </a:rPr>
              <a:t>Totalt kräver VGR tillbaka över 8,1 miljoner kronor för tolkar, drygt 9 497 kronor för felaktigt registrerade vårdkontakter och 76 388 kronor för barnvaccinationer.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05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7</a:t>
            </a:fld>
            <a:endParaRPr lang="sv-SE"/>
          </a:p>
        </p:txBody>
      </p:sp>
    </p:spTree>
    <p:extLst>
      <p:ext uri="{BB962C8B-B14F-4D97-AF65-F5344CB8AC3E}">
        <p14:creationId xmlns:p14="http://schemas.microsoft.com/office/powerpoint/2010/main" val="6000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8</a:t>
            </a:fld>
            <a:endParaRPr lang="sv-SE"/>
          </a:p>
        </p:txBody>
      </p:sp>
    </p:spTree>
    <p:extLst>
      <p:ext uri="{BB962C8B-B14F-4D97-AF65-F5344CB8AC3E}">
        <p14:creationId xmlns:p14="http://schemas.microsoft.com/office/powerpoint/2010/main" val="27869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13</a:t>
            </a:fld>
            <a:endParaRPr lang="sv-SE"/>
          </a:p>
        </p:txBody>
      </p:sp>
    </p:spTree>
    <p:extLst>
      <p:ext uri="{BB962C8B-B14F-4D97-AF65-F5344CB8AC3E}">
        <p14:creationId xmlns:p14="http://schemas.microsoft.com/office/powerpoint/2010/main" val="292660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14</a:t>
            </a:fld>
            <a:endParaRPr lang="sv-SE"/>
          </a:p>
        </p:txBody>
      </p:sp>
    </p:spTree>
    <p:extLst>
      <p:ext uri="{BB962C8B-B14F-4D97-AF65-F5344CB8AC3E}">
        <p14:creationId xmlns:p14="http://schemas.microsoft.com/office/powerpoint/2010/main" val="383376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15</a:t>
            </a:fld>
            <a:endParaRPr lang="sv-SE"/>
          </a:p>
        </p:txBody>
      </p:sp>
    </p:spTree>
    <p:extLst>
      <p:ext uri="{BB962C8B-B14F-4D97-AF65-F5344CB8AC3E}">
        <p14:creationId xmlns:p14="http://schemas.microsoft.com/office/powerpoint/2010/main" val="22231496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bild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pic>
        <p:nvPicPr>
          <p:cNvPr id="19" name="Bildobjekt 18"/>
          <p:cNvPicPr/>
          <p:nvPr userDrawn="1"/>
        </p:nvPicPr>
        <p:blipFill>
          <a:blip r:embed="rId3" cstate="print">
            <a:extLst>
              <a:ext uri="{28A0092B-C50C-407E-A947-70E740481C1C}">
                <a14:useLocalDpi xmlns:a14="http://schemas.microsoft.com/office/drawing/2010/main" val="0"/>
              </a:ext>
            </a:extLst>
          </a:blip>
          <a:stretch>
            <a:fillRect/>
          </a:stretch>
        </p:blipFill>
        <p:spPr>
          <a:xfrm>
            <a:off x="695326" y="5323434"/>
            <a:ext cx="755650" cy="287655"/>
          </a:xfrm>
          <a:prstGeom prst="rect">
            <a:avLst/>
          </a:prstGeom>
        </p:spPr>
      </p:pic>
      <p:pic>
        <p:nvPicPr>
          <p:cNvPr id="20" name="Bildobjekt 19"/>
          <p:cNvPicPr/>
          <p:nvPr userDrawn="1"/>
        </p:nvPicPr>
        <p:blipFill>
          <a:blip r:embed="rId4" cstate="print">
            <a:extLst>
              <a:ext uri="{28A0092B-C50C-407E-A947-70E740481C1C}">
                <a14:useLocalDpi xmlns:a14="http://schemas.microsoft.com/office/drawing/2010/main" val="0"/>
              </a:ext>
            </a:extLst>
          </a:blip>
          <a:stretch>
            <a:fillRect/>
          </a:stretch>
        </p:blipFill>
        <p:spPr>
          <a:xfrm>
            <a:off x="1648084" y="5255171"/>
            <a:ext cx="899795" cy="424180"/>
          </a:xfrm>
          <a:prstGeom prst="rect">
            <a:avLst/>
          </a:prstGeom>
        </p:spPr>
      </p:pic>
      <p:pic>
        <p:nvPicPr>
          <p:cNvPr id="22" name="Bildobjekt 21"/>
          <p:cNvPicPr/>
          <p:nvPr userDrawn="1"/>
        </p:nvPicPr>
        <p:blipFill rotWithShape="1">
          <a:blip r:embed="rId5" cstate="print">
            <a:extLst>
              <a:ext uri="{28A0092B-C50C-407E-A947-70E740481C1C}">
                <a14:useLocalDpi xmlns:a14="http://schemas.microsoft.com/office/drawing/2010/main" val="0"/>
              </a:ext>
            </a:extLst>
          </a:blip>
          <a:srcRect l="10221" t="17577" r="9248" b="17184"/>
          <a:stretch/>
        </p:blipFill>
        <p:spPr>
          <a:xfrm>
            <a:off x="2744987" y="5320612"/>
            <a:ext cx="724618" cy="293299"/>
          </a:xfrm>
          <a:prstGeom prst="rect">
            <a:avLst/>
          </a:prstGeom>
        </p:spPr>
      </p:pic>
      <p:pic>
        <p:nvPicPr>
          <p:cNvPr id="23" name="Bildobjekt 22"/>
          <p:cNvPicPr/>
          <p:nvPr userDrawn="1"/>
        </p:nvPicPr>
        <p:blipFill rotWithShape="1">
          <a:blip r:embed="rId6" cstate="print">
            <a:extLst>
              <a:ext uri="{28A0092B-C50C-407E-A947-70E740481C1C}">
                <a14:useLocalDpi xmlns:a14="http://schemas.microsoft.com/office/drawing/2010/main" val="0"/>
              </a:ext>
            </a:extLst>
          </a:blip>
          <a:srcRect l="4128" t="23489" r="5752" b="26623"/>
          <a:stretch/>
        </p:blipFill>
        <p:spPr>
          <a:xfrm>
            <a:off x="3666713" y="5355118"/>
            <a:ext cx="810884" cy="224287"/>
          </a:xfrm>
          <a:prstGeom prst="rect">
            <a:avLst/>
          </a:prstGeom>
        </p:spPr>
      </p:pic>
      <p:pic>
        <p:nvPicPr>
          <p:cNvPr id="24" name="Bildobjekt 23"/>
          <p:cNvPicPr/>
          <p:nvPr userDrawn="1"/>
        </p:nvPicPr>
        <p:blipFill rotWithShape="1">
          <a:blip r:embed="rId7" cstate="print">
            <a:extLst>
              <a:ext uri="{28A0092B-C50C-407E-A947-70E740481C1C}">
                <a14:useLocalDpi xmlns:a14="http://schemas.microsoft.com/office/drawing/2010/main" val="0"/>
              </a:ext>
            </a:extLst>
          </a:blip>
          <a:srcRect l="5707" t="19497" r="7051" b="19102"/>
          <a:stretch/>
        </p:blipFill>
        <p:spPr>
          <a:xfrm>
            <a:off x="4674705" y="5329239"/>
            <a:ext cx="785003" cy="276045"/>
          </a:xfrm>
          <a:prstGeom prst="rect">
            <a:avLst/>
          </a:prstGeom>
        </p:spPr>
      </p:pic>
      <p:pic>
        <p:nvPicPr>
          <p:cNvPr id="25" name="Bildobjekt 24"/>
          <p:cNvPicPr/>
          <p:nvPr userDrawn="1"/>
        </p:nvPicPr>
        <p:blipFill rotWithShape="1">
          <a:blip r:embed="rId8" cstate="print">
            <a:extLst>
              <a:ext uri="{28A0092B-C50C-407E-A947-70E740481C1C}">
                <a14:useLocalDpi xmlns:a14="http://schemas.microsoft.com/office/drawing/2010/main" val="0"/>
              </a:ext>
            </a:extLst>
          </a:blip>
          <a:srcRect l="9200" t="32928" r="9309" b="30615"/>
          <a:stretch/>
        </p:blipFill>
        <p:spPr>
          <a:xfrm>
            <a:off x="5656816" y="5385310"/>
            <a:ext cx="733245" cy="163902"/>
          </a:xfrm>
          <a:prstGeom prst="rect">
            <a:avLst/>
          </a:prstGeom>
        </p:spPr>
      </p:pic>
      <p:pic>
        <p:nvPicPr>
          <p:cNvPr id="26" name="Bildobjekt 25"/>
          <p:cNvPicPr/>
          <p:nvPr userDrawn="1"/>
        </p:nvPicPr>
        <p:blipFill rotWithShape="1">
          <a:blip r:embed="rId9" cstate="print">
            <a:extLst>
              <a:ext uri="{28A0092B-C50C-407E-A947-70E740481C1C}">
                <a14:useLocalDpi xmlns:a14="http://schemas.microsoft.com/office/drawing/2010/main" val="0"/>
              </a:ext>
            </a:extLst>
          </a:blip>
          <a:srcRect l="2871" t="21541" r="4178" b="19712"/>
          <a:stretch/>
        </p:blipFill>
        <p:spPr>
          <a:xfrm>
            <a:off x="6587169" y="5337865"/>
            <a:ext cx="819509" cy="258793"/>
          </a:xfrm>
          <a:prstGeom prst="rect">
            <a:avLst/>
          </a:prstGeom>
        </p:spPr>
      </p:pic>
      <p:pic>
        <p:nvPicPr>
          <p:cNvPr id="27" name="Bildobjekt 26"/>
          <p:cNvPicPr/>
          <p:nvPr userDrawn="1"/>
        </p:nvPicPr>
        <p:blipFill rotWithShape="1">
          <a:blip r:embed="rId10" cstate="print">
            <a:extLst>
              <a:ext uri="{28A0092B-C50C-407E-A947-70E740481C1C}">
                <a14:useLocalDpi xmlns:a14="http://schemas.microsoft.com/office/drawing/2010/main" val="0"/>
              </a:ext>
            </a:extLst>
          </a:blip>
          <a:srcRect l="5003" t="17477" r="3921" b="19203"/>
          <a:stretch/>
        </p:blipFill>
        <p:spPr>
          <a:xfrm>
            <a:off x="7603786" y="5324925"/>
            <a:ext cx="819511" cy="284672"/>
          </a:xfrm>
          <a:prstGeom prst="rect">
            <a:avLst/>
          </a:prstGeom>
        </p:spPr>
      </p:pic>
      <p:pic>
        <p:nvPicPr>
          <p:cNvPr id="28" name="Bildobjekt 27"/>
          <p:cNvPicPr/>
          <p:nvPr userDrawn="1"/>
        </p:nvPicPr>
        <p:blipFill rotWithShape="1">
          <a:blip r:embed="rId11" cstate="print">
            <a:extLst>
              <a:ext uri="{28A0092B-C50C-407E-A947-70E740481C1C}">
                <a14:useLocalDpi xmlns:a14="http://schemas.microsoft.com/office/drawing/2010/main" val="0"/>
              </a:ext>
            </a:extLst>
          </a:blip>
          <a:srcRect l="7660" t="21018" r="5098" b="11825"/>
          <a:stretch/>
        </p:blipFill>
        <p:spPr>
          <a:xfrm>
            <a:off x="8620407" y="5316299"/>
            <a:ext cx="785005" cy="301925"/>
          </a:xfrm>
          <a:prstGeom prst="rect">
            <a:avLst/>
          </a:prstGeom>
        </p:spPr>
      </p:pic>
      <p:pic>
        <p:nvPicPr>
          <p:cNvPr id="29" name="Bildobjekt 28"/>
          <p:cNvPicPr/>
          <p:nvPr userDrawn="1"/>
        </p:nvPicPr>
        <p:blipFill rotWithShape="1">
          <a:blip r:embed="rId12" cstate="print">
            <a:extLst>
              <a:ext uri="{28A0092B-C50C-407E-A947-70E740481C1C}">
                <a14:useLocalDpi xmlns:a14="http://schemas.microsoft.com/office/drawing/2010/main" val="0"/>
              </a:ext>
            </a:extLst>
          </a:blip>
          <a:srcRect t="19442" b="19117"/>
          <a:stretch/>
        </p:blipFill>
        <p:spPr>
          <a:xfrm>
            <a:off x="1073151" y="5963403"/>
            <a:ext cx="899795" cy="276225"/>
          </a:xfrm>
          <a:prstGeom prst="rect">
            <a:avLst/>
          </a:prstGeom>
        </p:spPr>
      </p:pic>
      <p:pic>
        <p:nvPicPr>
          <p:cNvPr id="30" name="Bildobjekt 29"/>
          <p:cNvPicPr/>
          <p:nvPr userDrawn="1"/>
        </p:nvPicPr>
        <p:blipFill rotWithShape="1">
          <a:blip r:embed="rId13" cstate="print">
            <a:extLst>
              <a:ext uri="{28A0092B-C50C-407E-A947-70E740481C1C}">
                <a14:useLocalDpi xmlns:a14="http://schemas.microsoft.com/office/drawing/2010/main" val="0"/>
              </a:ext>
            </a:extLst>
          </a:blip>
          <a:srcRect l="9377" t="17748" r="9133" b="18933"/>
          <a:stretch/>
        </p:blipFill>
        <p:spPr>
          <a:xfrm>
            <a:off x="2202046" y="5959180"/>
            <a:ext cx="733247" cy="284671"/>
          </a:xfrm>
          <a:prstGeom prst="rect">
            <a:avLst/>
          </a:prstGeom>
        </p:spPr>
      </p:pic>
      <p:pic>
        <p:nvPicPr>
          <p:cNvPr id="31" name="Bildobjekt 30"/>
          <p:cNvPicPr/>
          <p:nvPr userDrawn="1"/>
        </p:nvPicPr>
        <p:blipFill rotWithShape="1">
          <a:blip r:embed="rId14" cstate="print">
            <a:extLst>
              <a:ext uri="{28A0092B-C50C-407E-A947-70E740481C1C}">
                <a14:useLocalDpi xmlns:a14="http://schemas.microsoft.com/office/drawing/2010/main" val="0"/>
              </a:ext>
            </a:extLst>
          </a:blip>
          <a:srcRect l="10269" t="16019" r="9538" b="18952"/>
          <a:stretch/>
        </p:blipFill>
        <p:spPr>
          <a:xfrm>
            <a:off x="3164393" y="5955336"/>
            <a:ext cx="721568" cy="292359"/>
          </a:xfrm>
          <a:prstGeom prst="rect">
            <a:avLst/>
          </a:prstGeom>
        </p:spPr>
      </p:pic>
      <p:pic>
        <p:nvPicPr>
          <p:cNvPr id="32" name="Bildobjekt 31"/>
          <p:cNvPicPr/>
          <p:nvPr userDrawn="1"/>
        </p:nvPicPr>
        <p:blipFill rotWithShape="1">
          <a:blip r:embed="rId15" cstate="print">
            <a:extLst>
              <a:ext uri="{28A0092B-C50C-407E-A947-70E740481C1C}">
                <a14:useLocalDpi xmlns:a14="http://schemas.microsoft.com/office/drawing/2010/main" val="0"/>
              </a:ext>
            </a:extLst>
          </a:blip>
          <a:srcRect l="12457" t="21553" r="10807" b="20336"/>
          <a:stretch/>
        </p:blipFill>
        <p:spPr>
          <a:xfrm>
            <a:off x="4115061" y="5970887"/>
            <a:ext cx="690466" cy="261257"/>
          </a:xfrm>
          <a:prstGeom prst="rect">
            <a:avLst/>
          </a:prstGeom>
        </p:spPr>
      </p:pic>
      <p:pic>
        <p:nvPicPr>
          <p:cNvPr id="48" name="Bildobjekt 47"/>
          <p:cNvPicPr/>
          <p:nvPr userDrawn="1"/>
        </p:nvPicPr>
        <p:blipFill rotWithShape="1">
          <a:blip r:embed="rId16" cstate="print">
            <a:extLst>
              <a:ext uri="{28A0092B-C50C-407E-A947-70E740481C1C}">
                <a14:useLocalDpi xmlns:a14="http://schemas.microsoft.com/office/drawing/2010/main" val="0"/>
              </a:ext>
            </a:extLst>
          </a:blip>
          <a:srcRect l="5555" t="13640" r="6648" b="14411"/>
          <a:stretch/>
        </p:blipFill>
        <p:spPr>
          <a:xfrm>
            <a:off x="5034627" y="5939785"/>
            <a:ext cx="789992" cy="323461"/>
          </a:xfrm>
          <a:prstGeom prst="rect">
            <a:avLst/>
          </a:prstGeom>
        </p:spPr>
      </p:pic>
      <p:pic>
        <p:nvPicPr>
          <p:cNvPr id="49" name="Bildobjekt 48"/>
          <p:cNvPicPr/>
          <p:nvPr userDrawn="1"/>
        </p:nvPicPr>
        <p:blipFill rotWithShape="1">
          <a:blip r:embed="rId17" cstate="print">
            <a:extLst>
              <a:ext uri="{28A0092B-C50C-407E-A947-70E740481C1C}">
                <a14:useLocalDpi xmlns:a14="http://schemas.microsoft.com/office/drawing/2010/main" val="0"/>
              </a:ext>
            </a:extLst>
          </a:blip>
          <a:srcRect t="26093" b="31016"/>
          <a:stretch/>
        </p:blipFill>
        <p:spPr>
          <a:xfrm>
            <a:off x="6053719" y="6005099"/>
            <a:ext cx="899795" cy="192832"/>
          </a:xfrm>
          <a:prstGeom prst="rect">
            <a:avLst/>
          </a:prstGeom>
        </p:spPr>
      </p:pic>
      <p:pic>
        <p:nvPicPr>
          <p:cNvPr id="50" name="Bildobjekt 49"/>
          <p:cNvPicPr/>
          <p:nvPr userDrawn="1"/>
        </p:nvPicPr>
        <p:blipFill rotWithShape="1">
          <a:blip r:embed="rId18" cstate="print">
            <a:extLst>
              <a:ext uri="{28A0092B-C50C-407E-A947-70E740481C1C}">
                <a14:useLocalDpi xmlns:a14="http://schemas.microsoft.com/office/drawing/2010/main" val="0"/>
              </a:ext>
            </a:extLst>
          </a:blip>
          <a:srcRect l="11904" t="21943" r="12743" b="24098"/>
          <a:stretch/>
        </p:blipFill>
        <p:spPr>
          <a:xfrm>
            <a:off x="7182614" y="5980218"/>
            <a:ext cx="678024" cy="242595"/>
          </a:xfrm>
          <a:prstGeom prst="rect">
            <a:avLst/>
          </a:prstGeom>
        </p:spPr>
      </p:pic>
      <p:pic>
        <p:nvPicPr>
          <p:cNvPr id="51" name="Bildobjekt 50"/>
          <p:cNvPicPr/>
          <p:nvPr userDrawn="1"/>
        </p:nvPicPr>
        <p:blipFill rotWithShape="1">
          <a:blip r:embed="rId19" cstate="print">
            <a:extLst>
              <a:ext uri="{28A0092B-C50C-407E-A947-70E740481C1C}">
                <a14:useLocalDpi xmlns:a14="http://schemas.microsoft.com/office/drawing/2010/main" val="0"/>
              </a:ext>
            </a:extLst>
          </a:blip>
          <a:srcRect t="19384" b="23889"/>
          <a:stretch/>
        </p:blipFill>
        <p:spPr>
          <a:xfrm>
            <a:off x="8089741" y="5973997"/>
            <a:ext cx="899795" cy="255036"/>
          </a:xfrm>
          <a:prstGeom prst="rect">
            <a:avLst/>
          </a:prstGeom>
        </p:spPr>
      </p:pic>
    </p:spTree>
    <p:extLst>
      <p:ext uri="{BB962C8B-B14F-4D97-AF65-F5344CB8AC3E}">
        <p14:creationId xmlns:p14="http://schemas.microsoft.com/office/powerpoint/2010/main" val="42435080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2079688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4086819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r>
              <a:rPr lang="sv-SE"/>
              <a:t>Klicka på ikonen för att lägga till en bild</a:t>
            </a:r>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3599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r>
              <a:rPr lang="sv-SE"/>
              <a:t>Klicka på ikonen för att lägga till en bild</a:t>
            </a:r>
          </a:p>
        </p:txBody>
      </p:sp>
      <p:sp>
        <p:nvSpPr>
          <p:cNvPr id="32" name="Platshållare för bild" title="Beskrivning för bild 2"/>
          <p:cNvSpPr>
            <a:spLocks noGrp="1"/>
          </p:cNvSpPr>
          <p:nvPr>
            <p:ph type="pic" sz="quarter" idx="14"/>
          </p:nvPr>
        </p:nvSpPr>
        <p:spPr>
          <a:xfrm>
            <a:off x="609600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3400214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r>
              <a:rPr lang="sv-SE"/>
              <a:t>Klicka på ikonen för att lägga till en bild</a:t>
            </a:r>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r>
              <a:rPr lang="sv-SE"/>
              <a:t>Klicka på ikonen för att lägga till en bild</a:t>
            </a:r>
          </a:p>
        </p:txBody>
      </p:sp>
      <p:sp>
        <p:nvSpPr>
          <p:cNvPr id="32" name="Platshållare för bild" title="Beskrivning för bild 3"/>
          <p:cNvSpPr>
            <a:spLocks noGrp="1"/>
          </p:cNvSpPr>
          <p:nvPr>
            <p:ph type="pic" sz="quarter" idx="14"/>
          </p:nvPr>
        </p:nvSpPr>
        <p:spPr>
          <a:xfrm>
            <a:off x="8127600" y="0"/>
            <a:ext cx="4064400" cy="3429000"/>
          </a:xfrm>
        </p:spPr>
        <p:txBody>
          <a:bodyPr/>
          <a:lstStyle/>
          <a:p>
            <a:r>
              <a:rPr lang="sv-SE"/>
              <a:t>Klicka på ikonen för att lägga till en bild</a:t>
            </a:r>
          </a:p>
        </p:txBody>
      </p:sp>
      <p:sp>
        <p:nvSpPr>
          <p:cNvPr id="27" name="Platshållare för bild" title="Beskrivning för bild 4"/>
          <p:cNvSpPr>
            <a:spLocks noGrp="1"/>
          </p:cNvSpPr>
          <p:nvPr>
            <p:ph type="pic" sz="quarter" idx="11"/>
          </p:nvPr>
        </p:nvSpPr>
        <p:spPr>
          <a:xfrm>
            <a:off x="0" y="3429000"/>
            <a:ext cx="4064400" cy="3429000"/>
          </a:xfrm>
        </p:spPr>
        <p:txBody>
          <a:bodyPr/>
          <a:lstStyle/>
          <a:p>
            <a:r>
              <a:rPr lang="sv-SE"/>
              <a:t>Klicka på ikonen för att lägga till en bild</a:t>
            </a:r>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4973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29905315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bild" title="Bakgrundsbild"/>
          <p:cNvSpPr>
            <a:spLocks noGrp="1"/>
          </p:cNvSpPr>
          <p:nvPr>
            <p:ph type="pic" sz="quarter" idx="10"/>
          </p:nvPr>
        </p:nvSpPr>
        <p:spPr>
          <a:xfrm>
            <a:off x="0" y="0"/>
            <a:ext cx="12192000" cy="6858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7367880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r>
              <a:rPr lang="sv-SE"/>
              <a:t>Klicka på ikonen för att lägga till en bild</a:t>
            </a:r>
            <a:endParaRPr lang="sv-SE" dirty="0"/>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38843828"/>
      </p:ext>
    </p:extLst>
  </p:cSld>
  <p:clrMapOvr>
    <a:masterClrMapping/>
  </p:clrMapOvr>
  <p:hf hdr="0"/>
  <p:extLst>
    <p:ext uri="{DCECCB84-F9BA-43D5-87BE-67443E8EF086}">
      <p15:sldGuideLst xmlns:p15="http://schemas.microsoft.com/office/powerpoint/2012/main">
        <p15:guide id="5" pos="4747" userDrawn="1">
          <p15:clr>
            <a:srgbClr val="FBAE40"/>
          </p15:clr>
        </p15:guide>
        <p15:guide id="6" orient="horz" pos="93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r>
              <a:rPr lang="sv-SE"/>
              <a:t>Klicka på ikonen för att lägga till en bild</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4373295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466462989"/>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43461056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08928625"/>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guide id="3" orient="horz" pos="459"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020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a:t>Klicka här för att ändra format</a:t>
            </a:r>
            <a:endParaRPr lang="sv-SE" dirty="0"/>
          </a:p>
        </p:txBody>
      </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7040522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1241875"/>
      </p:ext>
    </p:extLst>
  </p:cSld>
  <p:clrMap bg1="lt1" tx1="dk1" bg2="lt2" tx2="dk2" accent1="accent1" accent2="accent2" accent3="accent3" accent4="accent4" accent5="accent5" accent6="accent6" hlink="hlink" folHlink="folHlink"/>
  <p:sldLayoutIdLst>
    <p:sldLayoutId id="2147483699" r:id="rId1"/>
    <p:sldLayoutId id="2147483694" r:id="rId2"/>
    <p:sldLayoutId id="2147483681" r:id="rId3"/>
    <p:sldLayoutId id="2147483690" r:id="rId4"/>
    <p:sldLayoutId id="2147483680" r:id="rId5"/>
    <p:sldLayoutId id="2147483682" r:id="rId6"/>
    <p:sldLayoutId id="2147483683" r:id="rId7"/>
    <p:sldLayoutId id="2147483697" r:id="rId8"/>
    <p:sldLayoutId id="2147483684" r:id="rId9"/>
    <p:sldLayoutId id="2147483692" r:id="rId10"/>
    <p:sldLayoutId id="2147483693" r:id="rId11"/>
    <p:sldLayoutId id="2147483688" r:id="rId12"/>
    <p:sldLayoutId id="2147483696" r:id="rId13"/>
    <p:sldLayoutId id="2147483695" r:id="rId14"/>
    <p:sldLayoutId id="214748368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974" userDrawn="1">
          <p15:clr>
            <a:srgbClr val="F26B43"/>
          </p15:clr>
        </p15:guide>
        <p15:guide id="3" pos="438" userDrawn="1">
          <p15:clr>
            <a:srgbClr val="F26B43"/>
          </p15:clr>
        </p15:guide>
        <p15:guide id="4" pos="7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valfardsbrottslighet.377.html"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otillatenpaverkan.66302.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p:cNvSpPr>
            <a:spLocks noGrp="1"/>
          </p:cNvSpPr>
          <p:nvPr>
            <p:ph type="title"/>
          </p:nvPr>
        </p:nvSpPr>
        <p:spPr/>
        <p:txBody>
          <a:bodyPr/>
          <a:lstStyle/>
          <a:p>
            <a:r>
              <a:rPr lang="sv-SE" dirty="0"/>
              <a:t>Informationsmaterial</a:t>
            </a:r>
          </a:p>
        </p:txBody>
      </p:sp>
    </p:spTree>
    <p:extLst>
      <p:ext uri="{BB962C8B-B14F-4D97-AF65-F5344CB8AC3E}">
        <p14:creationId xmlns:p14="http://schemas.microsoft.com/office/powerpoint/2010/main" val="28402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076296"/>
            <a:ext cx="10801350" cy="755650"/>
          </a:xfrm>
        </p:spPr>
        <p:txBody>
          <a:bodyPr>
            <a:normAutofit/>
          </a:bodyPr>
          <a:lstStyle/>
          <a:p>
            <a:r>
              <a:rPr lang="sv-SE" dirty="0"/>
              <a:t>Välfärdsbrott i vår verksamhet </a:t>
            </a:r>
          </a:p>
        </p:txBody>
      </p:sp>
      <p:sp>
        <p:nvSpPr>
          <p:cNvPr id="3" name="Platshållare för innehåll 2"/>
          <p:cNvSpPr>
            <a:spLocks noGrp="1"/>
          </p:cNvSpPr>
          <p:nvPr>
            <p:ph idx="1"/>
          </p:nvPr>
        </p:nvSpPr>
        <p:spPr>
          <a:xfrm>
            <a:off x="695325" y="2137080"/>
            <a:ext cx="10801350" cy="3168450"/>
          </a:xfrm>
        </p:spPr>
        <p:txBody>
          <a:bodyPr vert="horz" lIns="0" tIns="0" rIns="0" bIns="0" rtlCol="0" anchor="t">
            <a:normAutofit/>
          </a:bodyPr>
          <a:lstStyle/>
          <a:p>
            <a:r>
              <a:rPr lang="sv-SE" dirty="0"/>
              <a:t>Kan vår verksamhet vara utsatt för välfärdsbrott?</a:t>
            </a:r>
          </a:p>
          <a:p>
            <a:pPr>
              <a:buClr>
                <a:srgbClr val="116A83"/>
              </a:buClr>
            </a:pPr>
            <a:endParaRPr lang="sv-SE" dirty="0"/>
          </a:p>
          <a:p>
            <a:r>
              <a:rPr lang="sv-SE" dirty="0"/>
              <a:t>Hur kan vi upptäcka det?</a:t>
            </a:r>
            <a:endParaRPr lang="sv-SE">
              <a:cs typeface="Arial"/>
            </a:endParaRPr>
          </a:p>
          <a:p>
            <a:pPr>
              <a:buClr>
                <a:srgbClr val="116A83"/>
              </a:buClr>
            </a:pPr>
            <a:endParaRPr lang="sv-SE" dirty="0">
              <a:cs typeface="Arial"/>
            </a:endParaRPr>
          </a:p>
          <a:p>
            <a:r>
              <a:rPr lang="sv-SE" dirty="0"/>
              <a:t>Hur ska vi agera om vi tror att det kan finnas risk för att någon utnyttjar systemet? </a:t>
            </a:r>
          </a:p>
        </p:txBody>
      </p:sp>
      <p:sp>
        <p:nvSpPr>
          <p:cNvPr id="4" name="Platshållare för sidfot 3"/>
          <p:cNvSpPr>
            <a:spLocks noGrp="1"/>
          </p:cNvSpPr>
          <p:nvPr>
            <p:ph type="ftr" sz="quarter" idx="11"/>
          </p:nvPr>
        </p:nvSpPr>
        <p:spPr>
          <a:xfrm>
            <a:off x="695325" y="232332"/>
            <a:ext cx="9490210" cy="253114"/>
          </a:xfrm>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16518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i vår verksamhet</a:t>
            </a:r>
          </a:p>
        </p:txBody>
      </p:sp>
      <p:sp>
        <p:nvSpPr>
          <p:cNvPr id="3" name="Platshållare för innehåll 2"/>
          <p:cNvSpPr>
            <a:spLocks noGrp="1"/>
          </p:cNvSpPr>
          <p:nvPr>
            <p:ph idx="1"/>
          </p:nvPr>
        </p:nvSpPr>
        <p:spPr/>
        <p:txBody>
          <a:bodyPr/>
          <a:lstStyle/>
          <a:p>
            <a:r>
              <a:rPr lang="sv-SE" dirty="0"/>
              <a:t>I vilka situationer kan du tänka dig att du skulle kunna uppleva försök till otillåten påverkan?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24394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p:cNvSpPr>
            <a:spLocks noGrp="1"/>
          </p:cNvSpPr>
          <p:nvPr>
            <p:ph type="title"/>
          </p:nvPr>
        </p:nvSpPr>
        <p:spPr/>
        <p:txBody>
          <a:bodyPr/>
          <a:lstStyle/>
          <a:p>
            <a:r>
              <a:rPr lang="sv-SE" dirty="0"/>
              <a:t>Dilemmaövning</a:t>
            </a:r>
          </a:p>
        </p:txBody>
      </p:sp>
    </p:spTree>
    <p:extLst>
      <p:ext uri="{BB962C8B-B14F-4D97-AF65-F5344CB8AC3E}">
        <p14:creationId xmlns:p14="http://schemas.microsoft.com/office/powerpoint/2010/main" val="415165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DILEMMA -VALBAR</a:t>
            </a:r>
          </a:p>
        </p:txBody>
      </p:sp>
      <p:sp>
        <p:nvSpPr>
          <p:cNvPr id="2" name="Platshållare för innehåll 1"/>
          <p:cNvSpPr>
            <a:spLocks noGrp="1"/>
          </p:cNvSpPr>
          <p:nvPr>
            <p:ph idx="1"/>
          </p:nvPr>
        </p:nvSpPr>
        <p:spPr/>
        <p:txBody>
          <a:bodyPr/>
          <a:lstStyle/>
          <a:p>
            <a:r>
              <a:rPr lang="sv-SE" dirty="0"/>
              <a:t>Här kan du använda utvalda dilemmaövningar.</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DILEMMA</a:t>
            </a:r>
          </a:p>
        </p:txBody>
      </p:sp>
      <p:sp>
        <p:nvSpPr>
          <p:cNvPr id="10" name="Platshållare för innehåll 9"/>
          <p:cNvSpPr>
            <a:spLocks noGrp="1"/>
          </p:cNvSpPr>
          <p:nvPr>
            <p:ph sz="half" idx="4294967295"/>
          </p:nvPr>
        </p:nvSpPr>
        <p:spPr>
          <a:xfrm>
            <a:off x="6245225" y="2566988"/>
            <a:ext cx="5946775" cy="3321050"/>
          </a:xfrm>
        </p:spPr>
        <p:txBody>
          <a:bodyPr/>
          <a:lstStyle/>
          <a:p>
            <a:pPr marL="0" indent="0">
              <a:buNone/>
            </a:pPr>
            <a:endParaRPr lang="sv-SE" dirty="0"/>
          </a:p>
          <a:p>
            <a:endParaRPr lang="sv-SE" dirty="0"/>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Tree>
    <p:extLst>
      <p:ext uri="{BB962C8B-B14F-4D97-AF65-F5344CB8AC3E}">
        <p14:creationId xmlns:p14="http://schemas.microsoft.com/office/powerpoint/2010/main" val="118483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Avslutning</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r>
              <a:rPr lang="sv-SE" b="1" dirty="0"/>
              <a:t>Magkänslan är en kompass!</a:t>
            </a:r>
          </a:p>
          <a:p>
            <a:endParaRPr lang="sv-SE" dirty="0"/>
          </a:p>
        </p:txBody>
      </p:sp>
      <p:pic>
        <p:nvPicPr>
          <p:cNvPr id="12" name="Bildobjekt 11"/>
          <p:cNvPicPr>
            <a:picLocks noChangeAspect="1"/>
          </p:cNvPicPr>
          <p:nvPr/>
        </p:nvPicPr>
        <p:blipFill>
          <a:blip r:embed="rId3"/>
          <a:stretch>
            <a:fillRect/>
          </a:stretch>
        </p:blipFill>
        <p:spPr>
          <a:xfrm>
            <a:off x="1797398" y="1516980"/>
            <a:ext cx="3277057" cy="4791744"/>
          </a:xfrm>
          <a:prstGeom prst="rect">
            <a:avLst/>
          </a:prstGeom>
        </p:spPr>
      </p:pic>
    </p:spTree>
    <p:extLst>
      <p:ext uri="{BB962C8B-B14F-4D97-AF65-F5344CB8AC3E}">
        <p14:creationId xmlns:p14="http://schemas.microsoft.com/office/powerpoint/2010/main" val="282864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p:cNvSpPr>
            <a:spLocks noGrp="1"/>
          </p:cNvSpPr>
          <p:nvPr>
            <p:ph type="ctrTitle"/>
          </p:nvPr>
        </p:nvSpPr>
        <p:spPr/>
        <p:txBody>
          <a:bodyPr/>
          <a:lstStyle/>
          <a:p>
            <a:br>
              <a:rPr lang="sv-SE" sz="4400" dirty="0"/>
            </a:br>
            <a:r>
              <a:rPr lang="sv-SE" sz="4400" dirty="0"/>
              <a:t>Tack!</a:t>
            </a:r>
            <a:br>
              <a:rPr lang="sv-SE" sz="4400" dirty="0"/>
            </a:br>
            <a:endParaRPr lang="sv-SE" sz="4400" dirty="0"/>
          </a:p>
        </p:txBody>
      </p:sp>
    </p:spTree>
    <p:extLst>
      <p:ext uri="{BB962C8B-B14F-4D97-AF65-F5344CB8AC3E}">
        <p14:creationId xmlns:p14="http://schemas.microsoft.com/office/powerpoint/2010/main" val="261192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Innehåll</a:t>
            </a:r>
            <a:endParaRPr lang="sv-SE" dirty="0">
              <a:solidFill>
                <a:schemeClr val="tx1"/>
              </a:solidFill>
            </a:endParaRPr>
          </a:p>
        </p:txBody>
      </p:sp>
      <p:sp>
        <p:nvSpPr>
          <p:cNvPr id="4" name="Platshållare för text 3"/>
          <p:cNvSpPr>
            <a:spLocks noGrp="1"/>
          </p:cNvSpPr>
          <p:nvPr>
            <p:ph idx="1"/>
          </p:nvPr>
        </p:nvSpPr>
        <p:spPr/>
        <p:txBody>
          <a:bodyPr>
            <a:normAutofit fontScale="92500" lnSpcReduction="10000"/>
          </a:bodyPr>
          <a:lstStyle/>
          <a:p>
            <a:r>
              <a:rPr lang="sv-SE" b="1" dirty="0"/>
              <a:t>Inledning</a:t>
            </a:r>
          </a:p>
          <a:p>
            <a:pPr lvl="1"/>
            <a:r>
              <a:rPr lang="sv-SE" dirty="0"/>
              <a:t> Film om välfärdsbrottslighet (SKR)</a:t>
            </a:r>
          </a:p>
          <a:p>
            <a:pPr lvl="1"/>
            <a:r>
              <a:rPr lang="sv-SE" dirty="0"/>
              <a:t> Vad är välfärdsbrottslighet</a:t>
            </a:r>
          </a:p>
          <a:p>
            <a:r>
              <a:rPr lang="sv-SE" b="1" dirty="0"/>
              <a:t>Diskussion</a:t>
            </a:r>
          </a:p>
          <a:p>
            <a:pPr lvl="1"/>
            <a:r>
              <a:rPr lang="sv-SE" dirty="0"/>
              <a:t> Vanliga typer av välfärdsbrott - uttryckningssätt</a:t>
            </a:r>
          </a:p>
          <a:p>
            <a:pPr lvl="1"/>
            <a:r>
              <a:rPr lang="sv-SE" dirty="0"/>
              <a:t> Kan vår verksamhet vara utsatt för välfärdsbrott? Vilka område ska uppmärksammas? </a:t>
            </a:r>
          </a:p>
          <a:p>
            <a:pPr lvl="1"/>
            <a:r>
              <a:rPr lang="sv-SE" dirty="0"/>
              <a:t> Hur ska vi agera om vi tror att det kan finnas risk för att någon utnyttjar systemet? </a:t>
            </a:r>
          </a:p>
          <a:p>
            <a:pPr lvl="1"/>
            <a:r>
              <a:rPr lang="sv-SE" dirty="0"/>
              <a:t> Vad ska vi göra om vid misstänkte missförhållande? </a:t>
            </a:r>
          </a:p>
          <a:p>
            <a:pPr lvl="1"/>
            <a:r>
              <a:rPr lang="sv-SE" dirty="0"/>
              <a:t> Varför är det viktigt att motverka välfärdsbrottslighet?</a:t>
            </a:r>
          </a:p>
          <a:p>
            <a:r>
              <a:rPr lang="sv-SE" b="1" dirty="0"/>
              <a:t>Dilemmaövningar</a:t>
            </a:r>
            <a:r>
              <a:rPr lang="sv-SE" dirty="0"/>
              <a:t> </a:t>
            </a:r>
          </a:p>
          <a:p>
            <a:r>
              <a:rPr lang="sv-SE" b="1" dirty="0"/>
              <a:t>Avslutning</a:t>
            </a:r>
            <a:r>
              <a:rPr lang="sv-SE" dirty="0"/>
              <a:t> </a:t>
            </a:r>
          </a:p>
          <a:p>
            <a:pPr lvl="1"/>
            <a:r>
              <a:rPr lang="sv-SE" dirty="0"/>
              <a:t> Vad är din roll och ansvar?</a:t>
            </a:r>
          </a:p>
          <a:p>
            <a:pPr>
              <a:buClr>
                <a:schemeClr val="accent5">
                  <a:lumMod val="75000"/>
                </a:schemeClr>
              </a:buClr>
            </a:pPr>
            <a:endParaRPr lang="sv-SE" sz="1800" dirty="0"/>
          </a:p>
        </p:txBody>
      </p:sp>
    </p:spTree>
    <p:extLst>
      <p:ext uri="{BB962C8B-B14F-4D97-AF65-F5344CB8AC3E}">
        <p14:creationId xmlns:p14="http://schemas.microsoft.com/office/powerpoint/2010/main" val="176348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Inledning</a:t>
            </a:r>
          </a:p>
        </p:txBody>
      </p:sp>
    </p:spTree>
    <p:extLst>
      <p:ext uri="{BB962C8B-B14F-4D97-AF65-F5344CB8AC3E}">
        <p14:creationId xmlns:p14="http://schemas.microsoft.com/office/powerpoint/2010/main" val="245844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Film om välfärdsbrottslighet (SKR)</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APT/INFORMATIONSMATERIAL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Platshållare för innehåll 4"/>
          <p:cNvPicPr>
            <a:picLocks noGrp="1" noChangeAspect="1"/>
          </p:cNvPicPr>
          <p:nvPr>
            <p:ph idx="1"/>
          </p:nvPr>
        </p:nvPicPr>
        <p:blipFill>
          <a:blip r:embed="rId2"/>
          <a:stretch>
            <a:fillRect/>
          </a:stretch>
        </p:blipFill>
        <p:spPr>
          <a:xfrm>
            <a:off x="695325" y="1484313"/>
            <a:ext cx="10256210" cy="3296639"/>
          </a:xfrm>
          <a:prstGeom prst="rect">
            <a:avLst/>
          </a:prstGeom>
        </p:spPr>
      </p:pic>
      <p:sp>
        <p:nvSpPr>
          <p:cNvPr id="6" name="Platshållare för innehåll 2"/>
          <p:cNvSpPr txBox="1">
            <a:spLocks/>
          </p:cNvSpPr>
          <p:nvPr/>
        </p:nvSpPr>
        <p:spPr>
          <a:xfrm>
            <a:off x="695325" y="5100319"/>
            <a:ext cx="9937233" cy="872566"/>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a:p>
            <a:pPr marL="0" indent="0">
              <a:buFont typeface="Arial" panose="020B0604020202020204" pitchFamily="34" charset="0"/>
              <a:buNone/>
            </a:pPr>
            <a:r>
              <a:rPr lang="sv-SE" dirty="0">
                <a:hlinkClick r:id="rId3"/>
              </a:rPr>
              <a:t>https://skr.se/skr/demokratiledningstyrning/hotmotdemokratiochsamhallssystem/valfardsbrottslighet.377.html</a:t>
            </a:r>
            <a:r>
              <a:rPr lang="sv-SE" dirty="0"/>
              <a:t> </a:t>
            </a:r>
          </a:p>
        </p:txBody>
      </p:sp>
    </p:spTree>
    <p:extLst>
      <p:ext uri="{BB962C8B-B14F-4D97-AF65-F5344CB8AC3E}">
        <p14:creationId xmlns:p14="http://schemas.microsoft.com/office/powerpoint/2010/main" val="360604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a:t>
            </a:r>
          </a:p>
        </p:txBody>
      </p:sp>
      <p:sp>
        <p:nvSpPr>
          <p:cNvPr id="3" name="Platshållare för innehåll 2"/>
          <p:cNvSpPr>
            <a:spLocks noGrp="1"/>
          </p:cNvSpPr>
          <p:nvPr>
            <p:ph idx="1"/>
          </p:nvPr>
        </p:nvSpPr>
        <p:spPr>
          <a:xfrm>
            <a:off x="695325" y="2171700"/>
            <a:ext cx="10801350" cy="4137024"/>
          </a:xfrm>
        </p:spPr>
        <p:txBody>
          <a:bodyPr vert="horz" lIns="0" tIns="0" rIns="0" bIns="0" rtlCol="0" anchor="t">
            <a:normAutofit/>
          </a:bodyPr>
          <a:lstStyle/>
          <a:p>
            <a:pPr>
              <a:buClr>
                <a:schemeClr val="accent5">
                  <a:lumMod val="75000"/>
                </a:schemeClr>
              </a:buClr>
            </a:pPr>
            <a:r>
              <a:rPr lang="sv-SE" dirty="0"/>
              <a:t>Offentliga utbetalningar inom välfärdssystemet som betalas ut på felaktiga grunder och att en extern aktör – företag eller privatperson – otillbörligen utnyttjar kommunala eller regionala medel för egen vinning </a:t>
            </a:r>
            <a:r>
              <a:rPr lang="sv-SE" sz="1000" dirty="0"/>
              <a:t>Källa: SKR</a:t>
            </a:r>
          </a:p>
          <a:p>
            <a:pPr>
              <a:buClr>
                <a:schemeClr val="accent5">
                  <a:lumMod val="75000"/>
                </a:schemeClr>
              </a:buClr>
            </a:pPr>
            <a:endParaRPr lang="sv-SE" sz="800" dirty="0"/>
          </a:p>
          <a:p>
            <a:pPr>
              <a:buClr>
                <a:schemeClr val="accent5">
                  <a:lumMod val="75000"/>
                </a:schemeClr>
              </a:buClr>
            </a:pPr>
            <a:r>
              <a:rPr lang="sv-SE" dirty="0"/>
              <a:t>Omfattningen uppskattas till 2-4% av den totala omsättningen av offentliga medel.</a:t>
            </a:r>
          </a:p>
          <a:p>
            <a:pPr>
              <a:buClr>
                <a:schemeClr val="accent5">
                  <a:lumMod val="75000"/>
                </a:schemeClr>
              </a:buClr>
            </a:pPr>
            <a:endParaRPr lang="sv-SE" dirty="0"/>
          </a:p>
          <a:p>
            <a:pPr>
              <a:buClr>
                <a:schemeClr val="accent5">
                  <a:lumMod val="75000"/>
                </a:schemeClr>
              </a:buClr>
            </a:pPr>
            <a:r>
              <a:rPr lang="sv-SE" dirty="0"/>
              <a:t>Andelen felaktiga utbetalningar är låg sett till helheten!</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38557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stretch>
            <a:fillRect/>
          </a:stretch>
        </p:blipFill>
        <p:spPr>
          <a:xfrm>
            <a:off x="396745" y="270587"/>
            <a:ext cx="7366308" cy="6441001"/>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1519189" y="822963"/>
            <a:ext cx="5744377" cy="3496163"/>
          </a:xfrm>
          <a:prstGeom prst="rect">
            <a:avLst/>
          </a:prstGeom>
        </p:spPr>
      </p:pic>
      <p:pic>
        <p:nvPicPr>
          <p:cNvPr id="9" name="Bildobjekt 8"/>
          <p:cNvPicPr>
            <a:picLocks noChangeAspect="1"/>
          </p:cNvPicPr>
          <p:nvPr/>
        </p:nvPicPr>
        <p:blipFill>
          <a:blip r:embed="rId5"/>
          <a:stretch>
            <a:fillRect/>
          </a:stretch>
        </p:blipFill>
        <p:spPr>
          <a:xfrm>
            <a:off x="6323781" y="2068842"/>
            <a:ext cx="5868219" cy="405821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2" name="Bildobjekt 11"/>
          <p:cNvPicPr>
            <a:picLocks noChangeAspect="1"/>
          </p:cNvPicPr>
          <p:nvPr/>
        </p:nvPicPr>
        <p:blipFill>
          <a:blip r:embed="rId6"/>
          <a:stretch>
            <a:fillRect/>
          </a:stretch>
        </p:blipFill>
        <p:spPr>
          <a:xfrm>
            <a:off x="3168417" y="0"/>
            <a:ext cx="5569184" cy="6823830"/>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15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249382" y="1681348"/>
            <a:ext cx="5200073" cy="4627376"/>
          </a:xfrm>
        </p:spPr>
        <p:txBody>
          <a:bodyPr>
            <a:normAutofit/>
          </a:bodyPr>
          <a:lstStyle/>
          <a:p>
            <a:pPr>
              <a:lnSpc>
                <a:spcPct val="100000"/>
              </a:lnSpc>
            </a:pPr>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6" name="Bildobjekt 5"/>
          <p:cNvPicPr/>
          <p:nvPr/>
        </p:nvPicPr>
        <p:blipFill rotWithShape="1">
          <a:blip r:embed="rId3"/>
          <a:srcRect l="29473" t="1413" b="-1"/>
          <a:stretch/>
        </p:blipFill>
        <p:spPr bwMode="auto">
          <a:xfrm>
            <a:off x="5619346" y="1681348"/>
            <a:ext cx="5368290" cy="370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0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(valbar)</a:t>
            </a:r>
          </a:p>
        </p:txBody>
      </p:sp>
      <p:sp>
        <p:nvSpPr>
          <p:cNvPr id="3" name="Platshållare för innehåll 2"/>
          <p:cNvSpPr>
            <a:spLocks noGrp="1"/>
          </p:cNvSpPr>
          <p:nvPr>
            <p:ph idx="1"/>
          </p:nvPr>
        </p:nvSpPr>
        <p:spPr>
          <a:xfrm>
            <a:off x="695325" y="5579512"/>
            <a:ext cx="9756480" cy="617514"/>
          </a:xfrm>
        </p:spPr>
        <p:txBody>
          <a:bodyPr>
            <a:normAutofit lnSpcReduction="10000"/>
          </a:bodyPr>
          <a:lstStyle/>
          <a:p>
            <a:pPr marL="0" indent="0">
              <a:buNone/>
            </a:pPr>
            <a:r>
              <a:rPr lang="sv-SE" dirty="0">
                <a:hlinkClick r:id="rId3"/>
              </a:rPr>
              <a:t>https://skr.se/skr/demokratiledningstyrning/hotmotdemokratiochsamhallssystem/otillatenpaverkan.66302.html</a:t>
            </a:r>
            <a:r>
              <a:rPr lang="sv-SE" dirty="0"/>
              <a:t> </a:t>
            </a:r>
          </a:p>
          <a:p>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APT/INFORMATIONSMATERIAL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Bildobjekt 4"/>
          <p:cNvPicPr>
            <a:picLocks noChangeAspect="1"/>
          </p:cNvPicPr>
          <p:nvPr/>
        </p:nvPicPr>
        <p:blipFill>
          <a:blip r:embed="rId4"/>
          <a:stretch>
            <a:fillRect/>
          </a:stretch>
        </p:blipFill>
        <p:spPr>
          <a:xfrm>
            <a:off x="695324" y="1552232"/>
            <a:ext cx="5082477" cy="3879665"/>
          </a:xfrm>
          <a:prstGeom prst="rect">
            <a:avLst/>
          </a:prstGeom>
        </p:spPr>
      </p:pic>
      <p:pic>
        <p:nvPicPr>
          <p:cNvPr id="6" name="Bildobjekt 5"/>
          <p:cNvPicPr>
            <a:picLocks noChangeAspect="1"/>
          </p:cNvPicPr>
          <p:nvPr/>
        </p:nvPicPr>
        <p:blipFill>
          <a:blip r:embed="rId5"/>
          <a:stretch>
            <a:fillRect/>
          </a:stretch>
        </p:blipFill>
        <p:spPr>
          <a:xfrm>
            <a:off x="5866174" y="2044624"/>
            <a:ext cx="5527473" cy="3124846"/>
          </a:xfrm>
          <a:prstGeom prst="rect">
            <a:avLst/>
          </a:prstGeom>
        </p:spPr>
      </p:pic>
    </p:spTree>
    <p:extLst>
      <p:ext uri="{BB962C8B-B14F-4D97-AF65-F5344CB8AC3E}">
        <p14:creationId xmlns:p14="http://schemas.microsoft.com/office/powerpoint/2010/main" val="400948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Diskussion</a:t>
            </a:r>
          </a:p>
        </p:txBody>
      </p:sp>
    </p:spTree>
    <p:extLst>
      <p:ext uri="{BB962C8B-B14F-4D97-AF65-F5344CB8AC3E}">
        <p14:creationId xmlns:p14="http://schemas.microsoft.com/office/powerpoint/2010/main" val="1720031311"/>
      </p:ext>
    </p:extLst>
  </p:cSld>
  <p:clrMapOvr>
    <a:masterClrMapping/>
  </p:clrMapOvr>
</p:sld>
</file>

<file path=ppt/theme/theme1.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C267BC-D17A-499F-82A2-2C5DF6F2F696}" vid="{A4965A66-38A4-4139-8353-ADD0805D89E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9B1CEAC531484189D8737E93B174AC" ma:contentTypeVersion="4" ma:contentTypeDescription="Skapa ett nytt dokument." ma:contentTypeScope="" ma:versionID="8923703b0456a3fcdd7b1effbecea89a">
  <xsd:schema xmlns:xsd="http://www.w3.org/2001/XMLSchema" xmlns:xs="http://www.w3.org/2001/XMLSchema" xmlns:p="http://schemas.microsoft.com/office/2006/metadata/properties" xmlns:ns2="19fc1167-6ca2-49d2-a315-934ecfa7586b" targetNamespace="http://schemas.microsoft.com/office/2006/metadata/properties" ma:root="true" ma:fieldsID="e3aa159071357a239c6420896121a3ca" ns2:_="">
    <xsd:import namespace="19fc1167-6ca2-49d2-a315-934ecfa75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c1167-6ca2-49d2-a315-934ecfa75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C8780B-3F8C-40A4-A45D-1529D097AC8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9fc1167-6ca2-49d2-a315-934ecfa7586b"/>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B30D154C-66B4-4E83-9033-A5387374B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c1167-6ca2-49d2-a315-934ecfa75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92BFF9-82BB-445E-BE1D-BE3D555199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Bildspel</Template>
  <TotalTime>4</TotalTime>
  <Words>564</Words>
  <Application>Microsoft Office PowerPoint</Application>
  <PresentationFormat>Widescreen</PresentationFormat>
  <Paragraphs>68</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Standard - Röd</vt:lpstr>
      <vt:lpstr>Informationsmaterial</vt:lpstr>
      <vt:lpstr>Innehåll</vt:lpstr>
      <vt:lpstr>Inledning</vt:lpstr>
      <vt:lpstr>Film om välfärdsbrottslighet (SKR)</vt:lpstr>
      <vt:lpstr>Välfärdsbrott</vt:lpstr>
      <vt:lpstr>PowerPoint Presentation</vt:lpstr>
      <vt:lpstr>Otillåten påverkan</vt:lpstr>
      <vt:lpstr>Otillåten påverkan (valbar)</vt:lpstr>
      <vt:lpstr>Diskussion</vt:lpstr>
      <vt:lpstr>Välfärdsbrott i vår verksamhet </vt:lpstr>
      <vt:lpstr>Otillåten påverkan i vår verksamhet</vt:lpstr>
      <vt:lpstr>Dilemmaövning</vt:lpstr>
      <vt:lpstr>DILEMMA -VALBAR</vt:lpstr>
      <vt:lpstr>Avslutning</vt:lpstr>
      <vt:lpstr> Tack! </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Informationsmaterial</dc:title>
  <dc:creator>bacjes</dc:creator>
  <cp:lastModifiedBy>bacjes</cp:lastModifiedBy>
  <cp:revision>58</cp:revision>
  <dcterms:created xsi:type="dcterms:W3CDTF">2025-04-30T08:06:04Z</dcterms:created>
  <dcterms:modified xsi:type="dcterms:W3CDTF">2025-05-13T13:23:24Z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0x010100FE9B1CEAC531484189D8737E93B174AC</vt:lpwstr>
  </property>
  <property fmtid="{D5CDD505-2E9C-101B-9397-08002B2CF9AE}" pid="3" name="d35d67994db9475aa58636ebfce59533">
    <vt:lpwstr>sv - svenska|fc4bf42e-8ca5-492e-bdac-5e5e0115cfa8</vt:lpwstr>
  </property>
  <property fmtid="{D5CDD505-2E9C-101B-9397-08002B2CF9AE}" pid="4" name="TaxCatchAll">
    <vt:lpwstr>1;#sv - svenska</vt:lpwstr>
  </property>
  <property fmtid="{D5CDD505-2E9C-101B-9397-08002B2CF9AE}" pid="5" name="_dlc_DocIdItemGuid">
    <vt:lpwstr>606d0511-76fd-4c7a-ae94-5b4879eee71d</vt:lpwstr>
  </property>
  <property fmtid="{D5CDD505-2E9C-101B-9397-08002B2CF9AE}" pid="6" name="LD_GallerForVerksamhet">
    <vt:lpwstr>3;#LD|30ac7822-68c2-42d2-8d58-accf1e3539f2</vt:lpwstr>
  </property>
  <property fmtid="{D5CDD505-2E9C-101B-9397-08002B2CF9AE}" pid="7" name="LD_Process">
    <vt:lpwstr/>
  </property>
  <property fmtid="{D5CDD505-2E9C-101B-9397-08002B2CF9AE}" pid="8" name="LD_Nyckelord">
    <vt:lpwstr>31;#mall|53b30309-b039-45d6-8033-f182646ac39a;#54;#grafisk produktion|b8397e3e-bea1-44b5-bb19-b68d199fc022;#141;#power point|ac085ffe-8bcc-4f06-b694-c37579bb604e</vt:lpwstr>
  </property>
  <property fmtid="{D5CDD505-2E9C-101B-9397-08002B2CF9AE}" pid="9" name="LD_Dokumentsamling">
    <vt:lpwstr>122;#Grafisk produktion|916142d0-87d5-45a4-88e1-e3b297b5d7f3</vt:lpwstr>
  </property>
  <property fmtid="{D5CDD505-2E9C-101B-9397-08002B2CF9AE}" pid="10" name="LD_Dokumenttyp">
    <vt:lpwstr>11;#Standarddokument|4d12e0b9-1967-41ec-b4ec-5579d11176b8</vt:lpwstr>
  </property>
  <property fmtid="{D5CDD505-2E9C-101B-9397-08002B2CF9AE}" pid="11" name="LD_Ledningssytem">
    <vt:lpwstr/>
  </property>
  <property fmtid="{D5CDD505-2E9C-101B-9397-08002B2CF9AE}" pid="12" name="Granskning">
    <vt:lpwstr/>
  </property>
  <property fmtid="{D5CDD505-2E9C-101B-9397-08002B2CF9AE}" pid="13" name="LD_Sprak">
    <vt:lpwstr>1;#sv - svenska|fc4bf42e-8ca5-492e-bdac-5e5e0115cfa8</vt:lpwstr>
  </property>
</Properties>
</file>