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5"/>
  </p:notesMasterIdLst>
  <p:handoutMasterIdLst>
    <p:handoutMasterId r:id="rId16"/>
  </p:handoutMasterIdLst>
  <p:sldIdLst>
    <p:sldId id="256" r:id="rId7"/>
    <p:sldId id="291" r:id="rId8"/>
    <p:sldId id="289" r:id="rId9"/>
    <p:sldId id="290" r:id="rId10"/>
    <p:sldId id="293" r:id="rId11"/>
    <p:sldId id="294" r:id="rId12"/>
    <p:sldId id="277" r:id="rId13"/>
    <p:sldId id="292" r:id="rId1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91"/>
            <p14:sldId id="289"/>
            <p14:sldId id="290"/>
            <p14:sldId id="293"/>
            <p14:sldId id="294"/>
            <p14:sldId id="277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355" autoAdjust="0"/>
  </p:normalViewPr>
  <p:slideViewPr>
    <p:cSldViewPr snapToGrid="0">
      <p:cViewPr varScale="1">
        <p:scale>
          <a:sx n="71" d="100"/>
          <a:sy n="71" d="100"/>
        </p:scale>
        <p:origin x="205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2020-12-16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2020-12-16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Positiv utveckling Dalarna och landet i övrigt</a:t>
            </a:r>
            <a:r>
              <a:rPr lang="sv-SE" baseline="0" dirty="0" smtClean="0"/>
              <a:t> – Få utskrivningsklara kvar på slutenvårdsplats efter det att de konstaterats utskrivningsklara.</a:t>
            </a:r>
          </a:p>
          <a:p>
            <a:endParaRPr lang="sv-SE" baseline="0" dirty="0" smtClean="0"/>
          </a:p>
          <a:p>
            <a:pPr marL="228600" indent="-228600">
              <a:buAutoNum type="arabicPlain" startAt="2020"/>
            </a:pPr>
            <a:r>
              <a:rPr lang="sv-SE" baseline="0" dirty="0" smtClean="0"/>
              <a:t> Jan-nov		Genomsnitt </a:t>
            </a:r>
            <a:r>
              <a:rPr lang="sv-SE" baseline="0" dirty="0" smtClean="0"/>
              <a:t>8,0 </a:t>
            </a:r>
            <a:r>
              <a:rPr lang="sv-SE" baseline="0" dirty="0" err="1" smtClean="0"/>
              <a:t>Utklara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pat</a:t>
            </a:r>
            <a:r>
              <a:rPr lang="sv-SE" baseline="0" dirty="0" smtClean="0"/>
              <a:t> per dag</a:t>
            </a:r>
          </a:p>
          <a:p>
            <a:pPr marL="0" indent="0">
              <a:buNone/>
            </a:pPr>
            <a:r>
              <a:rPr lang="sv-SE" baseline="0" dirty="0" smtClean="0"/>
              <a:t>2019 Jan-nov		Genomsnitt 9,1 </a:t>
            </a:r>
            <a:r>
              <a:rPr lang="sv-SE" baseline="0" dirty="0" err="1" smtClean="0"/>
              <a:t>Utklara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pat</a:t>
            </a:r>
            <a:r>
              <a:rPr lang="sv-SE" baseline="0" dirty="0" smtClean="0"/>
              <a:t> per dag</a:t>
            </a:r>
          </a:p>
          <a:p>
            <a:pPr marL="0" indent="0">
              <a:buNone/>
            </a:pPr>
            <a:r>
              <a:rPr lang="sv-SE" baseline="0" dirty="0" smtClean="0"/>
              <a:t>2018 Jan-nov		</a:t>
            </a:r>
            <a:r>
              <a:rPr lang="sv-SE" baseline="0" dirty="0" err="1" smtClean="0"/>
              <a:t>Geonsnitt</a:t>
            </a:r>
            <a:r>
              <a:rPr lang="sv-SE" baseline="0" dirty="0" smtClean="0"/>
              <a:t> 16,1  </a:t>
            </a:r>
            <a:r>
              <a:rPr lang="sv-SE" baseline="0" dirty="0" err="1" smtClean="0"/>
              <a:t>Utklara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pat</a:t>
            </a:r>
            <a:r>
              <a:rPr lang="sv-SE" baseline="0" dirty="0" smtClean="0"/>
              <a:t> per dag</a:t>
            </a:r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I stort sett alla länets kommuner är duktiga på att ta hem ”sina” utskrivningsklara – vissa problem i Falun </a:t>
            </a:r>
          </a:p>
          <a:p>
            <a:pPr marL="0" indent="0">
              <a:buNone/>
            </a:pPr>
            <a:r>
              <a:rPr lang="sv-SE" baseline="0" dirty="0" smtClean="0"/>
              <a:t>där man har svårt med platser på sina SÄBO och Korttids – Förhoppningsvis lossnar det när kommunen </a:t>
            </a:r>
          </a:p>
          <a:p>
            <a:pPr marL="0" indent="0">
              <a:buNone/>
            </a:pPr>
            <a:r>
              <a:rPr lang="sv-SE" baseline="0" dirty="0" smtClean="0"/>
              <a:t>öppnar upp ett nytt boende i Britsarvet </a:t>
            </a:r>
            <a:r>
              <a:rPr lang="sv-SE" baseline="0" dirty="0" smtClean="0"/>
              <a:t>i mars 2021.</a:t>
            </a:r>
            <a:endParaRPr lang="sv-SE" baseline="0" dirty="0" smtClean="0"/>
          </a:p>
          <a:p>
            <a:pPr marL="0" indent="0">
              <a:buNone/>
            </a:pPr>
            <a:endParaRPr lang="sv-SE" b="1" baseline="0" dirty="0" smtClean="0"/>
          </a:p>
          <a:p>
            <a:pPr marL="0" indent="0">
              <a:buNone/>
            </a:pPr>
            <a:r>
              <a:rPr lang="sv-SE" b="1" baseline="0" dirty="0" smtClean="0"/>
              <a:t>Nästa bild: </a:t>
            </a:r>
          </a:p>
          <a:p>
            <a:pPr marL="0" indent="0">
              <a:buNone/>
            </a:pPr>
            <a:r>
              <a:rPr lang="sv-SE" baseline="0" dirty="0" smtClean="0"/>
              <a:t>Statistik – hur har det sett ut årets första 10 månader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aseline="0" dirty="0" smtClean="0"/>
              <a:t>Långliggare &gt; 7 dygn</a:t>
            </a:r>
          </a:p>
          <a:p>
            <a:pPr marL="0" indent="0">
              <a:buNone/>
            </a:pPr>
            <a:r>
              <a:rPr lang="sv-SE" dirty="0" smtClean="0"/>
              <a:t>42 </a:t>
            </a:r>
            <a:r>
              <a:rPr lang="sv-SE" dirty="0" err="1" smtClean="0"/>
              <a:t>st</a:t>
            </a:r>
            <a:r>
              <a:rPr lang="sv-SE" dirty="0" smtClean="0"/>
              <a:t> patienter som sammanlagt legat drygt 450 dagar. Mer</a:t>
            </a:r>
            <a:r>
              <a:rPr lang="sv-SE" baseline="0" dirty="0" smtClean="0"/>
              <a:t> parten hemmahörande i Falun.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59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”Kortliggare”</a:t>
            </a:r>
            <a:r>
              <a:rPr lang="sv-SE" b="1" baseline="0" dirty="0" smtClean="0"/>
              <a:t> under 2 dagar </a:t>
            </a:r>
            <a:r>
              <a:rPr lang="sv-SE" baseline="0" dirty="0" smtClean="0"/>
              <a:t>- </a:t>
            </a:r>
            <a:r>
              <a:rPr lang="sv-SE" dirty="0" smtClean="0"/>
              <a:t>Fr o m september 2019 så har vårt system nu möjlighet att se klockslag</a:t>
            </a:r>
            <a:r>
              <a:rPr lang="sv-SE" baseline="0" dirty="0" smtClean="0"/>
              <a:t> för när patienten anmälts utskrivningsklar – </a:t>
            </a:r>
          </a:p>
          <a:p>
            <a:r>
              <a:rPr lang="sv-SE" baseline="0" dirty="0" smtClean="0"/>
              <a:t>detta var inte möjligt tidigare. </a:t>
            </a:r>
          </a:p>
          <a:p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Kortliggare &gt;2 dygn</a:t>
            </a:r>
          </a:p>
          <a:p>
            <a:pPr marL="0" indent="0">
              <a:buNone/>
            </a:pPr>
            <a:r>
              <a:rPr lang="sv-SE" baseline="0" dirty="0" smtClean="0"/>
              <a:t>Endast Falun, Gagnef, fått eller kommer att få en faktura för att 2 månader av 3 överstigit 2.0 dagar i genomsnitt.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3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Långliggare + 7 dagar.</a:t>
            </a:r>
          </a:p>
          <a:p>
            <a:r>
              <a:rPr lang="sv-SE" dirty="0" smtClean="0"/>
              <a:t>Siffrorna till vänster visar antal patienter och siffran till höger totalt antal dagar som patienterna har legat kvar på</a:t>
            </a:r>
            <a:r>
              <a:rPr lang="sv-SE" baseline="0" dirty="0" smtClean="0"/>
              <a:t> slutenvårdsplats efter det att de blivit utskrivningsklara. </a:t>
            </a:r>
          </a:p>
          <a:p>
            <a:endParaRPr lang="sv-SE" baseline="0" dirty="0" smtClean="0"/>
          </a:p>
          <a:p>
            <a:r>
              <a:rPr lang="sv-SE" dirty="0" smtClean="0"/>
              <a:t>Som framgår av statistiken så är det</a:t>
            </a:r>
            <a:r>
              <a:rPr lang="sv-SE" baseline="0" dirty="0" smtClean="0"/>
              <a:t> Falun där man har svårt att hinna med att ta hem sina utskrivningsklara innan det kommunala betalningsansvarsvaret träder in. </a:t>
            </a:r>
          </a:p>
          <a:p>
            <a:endParaRPr lang="sv-SE" baseline="0" dirty="0" smtClean="0"/>
          </a:p>
          <a:p>
            <a:r>
              <a:rPr lang="sv-SE" b="1" baseline="0" dirty="0" smtClean="0"/>
              <a:t>Nästa bild</a:t>
            </a:r>
          </a:p>
          <a:p>
            <a:endParaRPr lang="sv-SE" baseline="0" dirty="0" smtClean="0"/>
          </a:p>
          <a:p>
            <a:r>
              <a:rPr lang="sv-SE" baseline="0" dirty="0" smtClean="0"/>
              <a:t>I och med att antalet utskrivningsklara har minskat sedan lagen om Samverkan vid utskrivning från sluten hälso och sjukvård trädde i kraft 2018 – har detta inneburit att patienterna i högre utsträckning </a:t>
            </a:r>
          </a:p>
          <a:p>
            <a:r>
              <a:rPr lang="sv-SE" baseline="0" dirty="0" smtClean="0"/>
              <a:t>Blivit återinlagda på slutenvårdsplats  ?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5963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Avser samtliga specialiteter.</a:t>
            </a:r>
          </a:p>
          <a:p>
            <a:endParaRPr lang="sv-SE" dirty="0" smtClean="0"/>
          </a:p>
          <a:p>
            <a:r>
              <a:rPr lang="sv-SE" dirty="0" smtClean="0"/>
              <a:t>Tyvärr</a:t>
            </a:r>
            <a:r>
              <a:rPr lang="sv-SE" baseline="0" dirty="0" smtClean="0"/>
              <a:t> har jag inga procent siffror för 2020 – I statistiken för 2020 kan jag dock se att antalet patienter som återinskrivits inom 30 dagar är till antalet t o m något lägre än antalet 2019.</a:t>
            </a:r>
          </a:p>
          <a:p>
            <a:endParaRPr lang="sv-SE" baseline="0" dirty="0" smtClean="0"/>
          </a:p>
          <a:p>
            <a:r>
              <a:rPr lang="sv-SE" baseline="0" dirty="0" smtClean="0"/>
              <a:t>2020 är på många sätt ett mycket speciellt år 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414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3689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292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923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2020-12-16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 vid utskrivning från sluten hälso och sjukvård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43754"/>
            <a:ext cx="9144000" cy="1385520"/>
          </a:xfrm>
        </p:spPr>
        <p:txBody>
          <a:bodyPr>
            <a:normAutofit/>
          </a:bodyPr>
          <a:lstStyle/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19402" cy="46859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Utskrivningsklara patienter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143000"/>
            <a:ext cx="11370906" cy="48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200" dirty="0"/>
              <a:t>Den positiva utvecklingen med få utskrivningsklara patienter kvar på akutvårdplats fortsätter. Detta gäller i </a:t>
            </a:r>
            <a:r>
              <a:rPr lang="sv-SE" sz="2200" dirty="0" smtClean="0"/>
              <a:t>Dalarna </a:t>
            </a:r>
            <a:r>
              <a:rPr lang="sv-SE" sz="2200" dirty="0"/>
              <a:t>men även i övriga landet</a:t>
            </a:r>
            <a:r>
              <a:rPr lang="sv-SE" sz="2200" dirty="0" smtClean="0"/>
              <a:t>.</a:t>
            </a:r>
          </a:p>
          <a:p>
            <a:pPr marL="0" indent="0">
              <a:buNone/>
            </a:pPr>
            <a:endParaRPr lang="sv-SE" sz="2200" dirty="0"/>
          </a:p>
          <a:p>
            <a:pPr marL="0" indent="0">
              <a:buNone/>
            </a:pPr>
            <a:r>
              <a:rPr lang="sv-SE" sz="2200" dirty="0" smtClean="0"/>
              <a:t>Genomsnittssiffran årets </a:t>
            </a:r>
            <a:r>
              <a:rPr lang="sv-SE" sz="2200" dirty="0"/>
              <a:t>första </a:t>
            </a:r>
            <a:r>
              <a:rPr lang="sv-SE" sz="2200" dirty="0" smtClean="0"/>
              <a:t>tio månader </a:t>
            </a:r>
            <a:r>
              <a:rPr lang="sv-SE" sz="2200" dirty="0"/>
              <a:t>ca </a:t>
            </a:r>
            <a:r>
              <a:rPr lang="sv-SE" sz="2200" dirty="0" smtClean="0"/>
              <a:t>8.0 </a:t>
            </a:r>
            <a:r>
              <a:rPr lang="sv-SE" sz="2200" dirty="0"/>
              <a:t>utskrivningsklara/dag ( ca 580 disponibla vårdplatser) . Motsvarande period 2019 var 9.1 </a:t>
            </a:r>
            <a:r>
              <a:rPr lang="sv-SE" sz="2200" dirty="0" smtClean="0"/>
              <a:t>utskrivningsklara/dag</a:t>
            </a:r>
            <a:r>
              <a:rPr lang="sv-SE" sz="2200" dirty="0"/>
              <a:t>. 2018 var denna siffra 16.1 utskrivningsklara/dag. </a:t>
            </a:r>
            <a:r>
              <a:rPr lang="sv-SE" sz="2200" dirty="0" smtClean="0"/>
              <a:t>Före </a:t>
            </a:r>
            <a:r>
              <a:rPr lang="sv-SE" sz="2200" dirty="0"/>
              <a:t>2018 då den gamla betalningsansvarslagen gällde var detta med utskrivningsklara kvar inom slutenvården ett mycket stort problem – då </a:t>
            </a:r>
            <a:r>
              <a:rPr lang="sv-SE" sz="2200" dirty="0" smtClean="0"/>
              <a:t>hade vi </a:t>
            </a:r>
            <a:r>
              <a:rPr lang="sv-SE" sz="2200" dirty="0"/>
              <a:t>i slutenvården ibland hade upp till motsvarande 1-2 vårdavdelningar där platserna upptogs av utskrivningsklara patienter. </a:t>
            </a:r>
            <a:endParaRPr lang="sv-SE" sz="2200" dirty="0" smtClean="0"/>
          </a:p>
          <a:p>
            <a:pPr marL="0" indent="0">
              <a:buNone/>
            </a:pPr>
            <a:endParaRPr lang="sv-SE" sz="2200" dirty="0"/>
          </a:p>
          <a:p>
            <a:pPr marL="0" indent="0">
              <a:buNone/>
            </a:pPr>
            <a:r>
              <a:rPr lang="sv-SE" sz="2200" dirty="0"/>
              <a:t>Jag tolkar statistiken som om samverkan mellan SV/PV/Kommunerna fungerar bra. </a:t>
            </a:r>
            <a:r>
              <a:rPr lang="sv-SE" sz="2200" dirty="0" smtClean="0"/>
              <a:t>I stort sett alla av länets </a:t>
            </a:r>
            <a:r>
              <a:rPr lang="sv-SE" sz="2200" dirty="0"/>
              <a:t>kommuner </a:t>
            </a:r>
            <a:r>
              <a:rPr lang="sv-SE" sz="2200" dirty="0" smtClean="0"/>
              <a:t>är mycket </a:t>
            </a:r>
            <a:r>
              <a:rPr lang="sv-SE" sz="2200" dirty="0"/>
              <a:t>duktiga att ta hem ”sina” utskrivningsklara patienter. </a:t>
            </a:r>
            <a:r>
              <a:rPr lang="sv-SE" sz="2200" dirty="0" smtClean="0"/>
              <a:t>Vissa problem i Falun där man har haft svårigheter att ta hem sina utskrivningsklara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5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 Jan-Nov 2020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8224" y="1411941"/>
            <a:ext cx="9651626" cy="440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Statistik </a:t>
            </a:r>
            <a:r>
              <a:rPr lang="sv-SE" dirty="0" smtClean="0"/>
              <a:t>Jan-Nov </a:t>
            </a:r>
            <a:r>
              <a:rPr lang="sv-SE" dirty="0"/>
              <a:t>2020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/>
          </p:nvPr>
        </p:nvGraphicFramePr>
        <p:xfrm>
          <a:off x="699250" y="1290908"/>
          <a:ext cx="10044953" cy="4757175"/>
        </p:xfrm>
        <a:graphic>
          <a:graphicData uri="http://schemas.openxmlformats.org/drawingml/2006/table">
            <a:tbl>
              <a:tblPr/>
              <a:tblGrid>
                <a:gridCol w="1660754">
                  <a:extLst>
                    <a:ext uri="{9D8B030D-6E8A-4147-A177-3AD203B41FA5}">
                      <a16:colId xmlns:a16="http://schemas.microsoft.com/office/drawing/2014/main" val="244822041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96623684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936213755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65504123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591234362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169356884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2973497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45439549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413603158"/>
                    </a:ext>
                  </a:extLst>
                </a:gridCol>
                <a:gridCol w="1116631">
                  <a:extLst>
                    <a:ext uri="{9D8B030D-6E8A-4147-A177-3AD203B41FA5}">
                      <a16:colId xmlns:a16="http://schemas.microsoft.com/office/drawing/2014/main" val="552691068"/>
                    </a:ext>
                  </a:extLst>
                </a:gridCol>
              </a:tblGrid>
              <a:tr h="224316">
                <a:tc gridSpan="2"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4170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57463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42058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92349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004090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83596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59507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71547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04742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9594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56281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1596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667629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08763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8704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8690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0619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26098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5113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659341"/>
                  </a:ext>
                </a:extLst>
              </a:tr>
              <a:tr h="224316">
                <a:tc gridSpan="9"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609111"/>
                  </a:ext>
                </a:extLst>
              </a:tr>
            </a:tbl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833432"/>
              </p:ext>
            </p:extLst>
          </p:nvPr>
        </p:nvGraphicFramePr>
        <p:xfrm>
          <a:off x="524435" y="1290908"/>
          <a:ext cx="9700653" cy="459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Kalkylblad" r:id="rId4" imgW="8258348" imgH="3819698" progId="Excel.Sheet.12">
                  <p:embed/>
                </p:oleObj>
              </mc:Choice>
              <mc:Fallback>
                <p:oleObj name="Kalkylblad" r:id="rId4" imgW="8258348" imgH="38196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4435" y="1290908"/>
                        <a:ext cx="9700653" cy="4598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7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Återinläggningar inom 30 dagar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8871" y="1855693"/>
            <a:ext cx="7400389" cy="3926541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031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70822"/>
            <a:ext cx="10619402" cy="1210581"/>
          </a:xfrm>
        </p:spPr>
        <p:txBody>
          <a:bodyPr/>
          <a:lstStyle/>
          <a:p>
            <a:r>
              <a:rPr lang="sv-SE" dirty="0" smtClean="0"/>
              <a:t>Ny överenskommelse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Välfärdsrådet beslutade i juni att rekommendera länets kommuner att anta förslag till ny överenskommelse.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I Regionens diarium (16/12) finns förutom beslut av Regionen att anta överenskommelsen beslut om antagande av överenskommelsen från 9 </a:t>
            </a:r>
            <a:r>
              <a:rPr lang="sv-SE" dirty="0" err="1" smtClean="0"/>
              <a:t>st</a:t>
            </a:r>
            <a:r>
              <a:rPr lang="sv-SE" dirty="0" smtClean="0"/>
              <a:t>  av länets kommuner.</a:t>
            </a:r>
          </a:p>
          <a:p>
            <a:pPr marL="0" indent="0">
              <a:buNone/>
            </a:pPr>
            <a:r>
              <a:rPr lang="sv-SE" dirty="0" smtClean="0"/>
              <a:t>”Saknas” beslut från: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Falun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Smedjebacken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Hedemora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Säter</a:t>
            </a:r>
          </a:p>
          <a:p>
            <a:pPr marL="0" indent="0">
              <a:buNone/>
            </a:pPr>
            <a:r>
              <a:rPr lang="sv-SE" dirty="0" smtClean="0"/>
              <a:t>	Rättvik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Malung/Sälen 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369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Slut 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35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överenskommelse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Välfärdsrådet beslutade 17/6 att rekommendera länets kommuner och Region Dalarna att godkänna förslag till ny länsövergripande överenskommelse.</a:t>
            </a:r>
          </a:p>
          <a:p>
            <a:endParaRPr lang="sv-SE" dirty="0"/>
          </a:p>
          <a:p>
            <a:pPr lvl="1"/>
            <a:r>
              <a:rPr lang="sv-SE" dirty="0" smtClean="0"/>
              <a:t>Ca hälften av länets kommuner har hittills meddelat att de godkänt förslaget. 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7246226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6056b2c-9b66-4941-ba4f-b114eec7ed26"/>
    <ds:schemaRef ds:uri="http://schemas.microsoft.com/office/2006/documentManagement/types"/>
    <ds:schemaRef ds:uri="http://schemas.microsoft.com/office/2006/metadata/properties"/>
    <ds:schemaRef ds:uri="2f901946-e264-40a9-b252-19c7dedd3add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2545</TotalTime>
  <Words>611</Words>
  <Application>Microsoft Office PowerPoint</Application>
  <PresentationFormat>Bredbild</PresentationFormat>
  <Paragraphs>80</Paragraphs>
  <Slides>8</Slides>
  <Notes>8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VCdag</vt:lpstr>
      <vt:lpstr>Kalkylblad</vt:lpstr>
      <vt:lpstr>Samverkan vid utskrivning från sluten hälso och sjukvård</vt:lpstr>
      <vt:lpstr>Utskrivningsklara patienter</vt:lpstr>
      <vt:lpstr>Statistik Jan-Nov 2020</vt:lpstr>
      <vt:lpstr>Statistik Jan-Nov 2020</vt:lpstr>
      <vt:lpstr>Återinläggningar inom 30 dagar</vt:lpstr>
      <vt:lpstr>Ny överenskommelse</vt:lpstr>
      <vt:lpstr>Slut </vt:lpstr>
      <vt:lpstr>Ny överenskommelse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Liljeberg Hans /Central förvaltning Hälso- och sjukvårdsenhet /Falun</cp:lastModifiedBy>
  <cp:revision>134</cp:revision>
  <cp:lastPrinted>2020-12-16T07:52:36Z</cp:lastPrinted>
  <dcterms:created xsi:type="dcterms:W3CDTF">2016-11-14T14:16:14Z</dcterms:created>
  <dcterms:modified xsi:type="dcterms:W3CDTF">2020-12-16T07:53:51Z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