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56" r:id="rId22"/>
    <p:sldId id="280" r:id="rId23"/>
    <p:sldId id="281" r:id="rId24"/>
    <p:sldId id="279" r:id="rId25"/>
    <p:sldId id="282" r:id="rId26"/>
    <p:sldId id="283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5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77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92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6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4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7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5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412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0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75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29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57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3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75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06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4501-62D4-4464-BC2F-B51E9A6B1083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09A3-5FD7-4FEB-A4CF-20AC19A3E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61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46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dalarna.se/contentassets/5432a2ee66334b399b57230c6e570007/information-till-hushallskontakter-ang-smittbararpenning-201202.pdf" TargetMode="External"/><Relationship Id="rId2" Type="http://schemas.openxmlformats.org/officeDocument/2006/relationships/hyperlink" Target="https://slf.se/smittskyddslakarforeningen/smittskyddsblad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r.ltdalarna.se/arbetsrum/AR000033/publicerat/Dokument/01ee154d-3582-4341-8d28-014a7b8a561f/Till%20dig%20som%20kan%20ha%20utsatts%20f&#246;r%20coronasmitta.pdf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rovtagning.covid@regiondalarna.se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Aktuellt Coronaläge Region Dalarna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201216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Roger Larsson, chefläkare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53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36652"/>
            <a:ext cx="84772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Mottagning Region Dalarna</a:t>
            </a:r>
            <a:br>
              <a:rPr lang="sv-SE" dirty="0" smtClean="0"/>
            </a:br>
            <a:r>
              <a:rPr lang="sv-SE" sz="4000" dirty="0" smtClean="0"/>
              <a:t>(nya mottagningen)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600" dirty="0" smtClean="0"/>
              <a:t>Pensionerade läkare ringer ut positiva PCR-prover från självprovtagningen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600" dirty="0" smtClean="0"/>
              <a:t>Från </a:t>
            </a:r>
            <a:r>
              <a:rPr lang="sv-SE" sz="2600" b="1" dirty="0" smtClean="0"/>
              <a:t>17/12</a:t>
            </a:r>
            <a:r>
              <a:rPr lang="sv-SE" sz="2600" dirty="0" smtClean="0"/>
              <a:t> övergår vård- och omsorgspersonal i kommuner samt regionpersonal som hanterats av Asylhälsan till självprovtagning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 smtClean="0"/>
              <a:t>Den nya mottagningen kommer i första hand att ringa ut personalprovsvar och delvis allmänhetens provsvar.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 smtClean="0"/>
              <a:t>En del av allmänhetens provsvar behöver svaras ut på vårdcentralerna.</a:t>
            </a:r>
          </a:p>
          <a:p>
            <a:pPr marL="0" indent="0">
              <a:buNone/>
            </a:pPr>
            <a:r>
              <a:rPr lang="sv-SE" sz="2600" b="1" dirty="0" smtClean="0"/>
              <a:t>Rutin för hur provsvar ska överföras till vårdcentralen behövs!</a:t>
            </a:r>
            <a:endParaRPr lang="sv-SE" sz="2600" b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18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Mottagning Region Dalarna</a:t>
            </a:r>
            <a:br>
              <a:rPr lang="sv-SE" dirty="0" smtClean="0"/>
            </a:br>
            <a:r>
              <a:rPr lang="sv-SE" sz="4000" dirty="0" smtClean="0"/>
              <a:t>(nya mottagningen)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600" dirty="0" smtClean="0"/>
              <a:t>Pensionerade läkare ringer ut positiva PCR-prover från självprovtagningen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600" dirty="0" smtClean="0"/>
              <a:t>Från </a:t>
            </a:r>
            <a:r>
              <a:rPr lang="sv-SE" sz="2600" b="1" dirty="0" smtClean="0"/>
              <a:t>17/12</a:t>
            </a:r>
            <a:r>
              <a:rPr lang="sv-SE" sz="2600" dirty="0" smtClean="0"/>
              <a:t> övergår vård- och omsorgspersonal i kommuner samt regionpersonal som hanterats av Asylhälsan till självprovtagning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 smtClean="0"/>
              <a:t>Den nya mottagningen kommer i första hand att ringa ut personalprovsvar och delvis allmänhetens provsvar.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r>
              <a:rPr lang="sv-SE" sz="2600" dirty="0" smtClean="0"/>
              <a:t>En del av allmänhetens provsvar behöver svaras ut på vårdcentralerna.</a:t>
            </a:r>
          </a:p>
          <a:p>
            <a:pPr marL="0" indent="0">
              <a:buNone/>
            </a:pPr>
            <a:r>
              <a:rPr lang="sv-SE" sz="2600" b="1" dirty="0" smtClean="0"/>
              <a:t>Rutin för hur provsvar ska överföras till vårdcentralen behövs!</a:t>
            </a:r>
            <a:endParaRPr lang="sv-SE" sz="2600" b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40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93" y="497724"/>
            <a:ext cx="5629275" cy="125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70" y="1510319"/>
            <a:ext cx="5286375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8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Vad göra med allmänhetens provsvar på </a:t>
            </a:r>
            <a:r>
              <a:rPr lang="sv-SE" sz="3600" dirty="0" err="1"/>
              <a:t>vc</a:t>
            </a:r>
            <a:r>
              <a:rPr lang="sv-SE" sz="3600" dirty="0"/>
              <a:t>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Kort anamnes som tidigare</a:t>
            </a:r>
          </a:p>
          <a:p>
            <a:pPr lvl="1"/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Allmäntillstånd, riskgrupp, </a:t>
            </a:r>
            <a:r>
              <a:rPr lang="sv-S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tromboembolisk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 risk, arbetar med?</a:t>
            </a:r>
          </a:p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Muntlig information om förhållningsregler</a:t>
            </a:r>
          </a:p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Smittskyddsanmälan</a:t>
            </a:r>
          </a:p>
          <a:p>
            <a:pPr marL="0" indent="0">
              <a:buNone/>
            </a:pP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Länk direkt från positivt provsvar på 1177: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u="sng" dirty="0">
                <a:hlinkClick r:id="rId2"/>
              </a:rPr>
              <a:t>https://slf.se/smittskyddslakarforeningen/smittskyddsblad</a:t>
            </a:r>
            <a:r>
              <a:rPr lang="sv-SE" sz="2400" u="sng" dirty="0" smtClean="0">
                <a:hlinkClick r:id="rId2"/>
              </a:rPr>
              <a:t>/</a:t>
            </a:r>
            <a:endParaRPr lang="sv-SE" sz="2400" u="sng" dirty="0">
              <a:hlinkClick r:id="rId2"/>
            </a:endParaRPr>
          </a:p>
          <a:p>
            <a:r>
              <a:rPr lang="sv-SE" sz="2400" dirty="0"/>
              <a:t>De kan även få så kallad smittbärarpenning. För att få information om det, se </a:t>
            </a:r>
            <a:r>
              <a:rPr lang="sv-SE" sz="2400" u="sng" dirty="0">
                <a:hlinkClick r:id="rId3"/>
              </a:rPr>
              <a:t>Information till hushållskontakter</a:t>
            </a:r>
            <a:r>
              <a:rPr lang="sv-SE" sz="2400" u="sng" dirty="0"/>
              <a:t>.</a:t>
            </a:r>
            <a:r>
              <a:rPr lang="sv-SE" sz="2400" dirty="0"/>
              <a:t> </a:t>
            </a:r>
            <a:r>
              <a:rPr lang="sv-SE" sz="2400" u="sng" dirty="0"/>
              <a:t> </a:t>
            </a:r>
            <a:endParaRPr lang="sv-SE" sz="2400" dirty="0"/>
          </a:p>
          <a:p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5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Vad göra med allmänhetens provsvar på </a:t>
            </a:r>
            <a:r>
              <a:rPr lang="sv-SE" sz="3600" dirty="0" err="1" smtClean="0"/>
              <a:t>vc</a:t>
            </a:r>
            <a:r>
              <a:rPr lang="sv-SE" sz="3600" dirty="0" smtClean="0"/>
              <a:t> ?</a:t>
            </a:r>
            <a:br>
              <a:rPr lang="sv-SE" sz="3600" dirty="0" smtClean="0"/>
            </a:br>
            <a:r>
              <a:rPr lang="sv-SE" sz="3600" dirty="0" smtClean="0"/>
              <a:t>Smittspårning: länk i positivt provsvar: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ska enligt smittskyddslagen medverka i smittspårning.  </a:t>
            </a:r>
          </a:p>
          <a:p>
            <a:pPr marL="0" indent="0">
              <a:buNone/>
            </a:pPr>
            <a:endParaRPr lang="sv-SE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Tänk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igenom vilka personer du har varit i nära kontakt 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med… </a:t>
            </a:r>
            <a:r>
              <a:rPr lang="sv-SE" sz="2400" i="1" dirty="0">
                <a:latin typeface="Calibri" panose="020F0502020204030204" pitchFamily="34" charset="0"/>
                <a:cs typeface="Calibri" panose="020F0502020204030204" pitchFamily="34" charset="0"/>
              </a:rPr>
              <a:t>från och med 24 timmar innan du först kände dig sjuk och fick symtom på covid-19 till och med nu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nära kontakt menas en person som du träffat under minst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15 minuter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inom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2 meters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avstånd. Personer du bor ihop med räknas alltid som nära kontakter. OBS!</a:t>
            </a:r>
          </a:p>
          <a:p>
            <a:pPr marL="0" indent="0">
              <a:buNone/>
            </a:pPr>
            <a:endParaRPr lang="sv-SE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Ring, sms:a eller mejla dem du varit i nära kontakt med och informera dem om att de kan ha blivit utsatta för 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smitta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4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Till dig som kan ha utsatts för </a:t>
            </a:r>
            <a:r>
              <a:rPr lang="sv-SE" sz="2400" u="sng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coronasmitta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7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Supporten </a:t>
            </a:r>
            <a:r>
              <a:rPr lang="sv-SE" dirty="0" smtClean="0"/>
              <a:t>är till för allmänheten och personal och kan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Guida invånare till att boka sin egen provtagning förutsatt att denne har e-legitimation.</a:t>
            </a:r>
            <a:br>
              <a:rPr lang="sv-SE" dirty="0"/>
            </a:br>
            <a:r>
              <a:rPr lang="sv-SE" sz="1800" dirty="0"/>
              <a:t>(OBS-om en invånare ringer till er och säger att denne inte har bank-ID kan denne inte hänvisas vidare till </a:t>
            </a:r>
            <a:r>
              <a:rPr lang="sv-SE" sz="1800" dirty="0" smtClean="0"/>
              <a:t>supporten </a:t>
            </a:r>
            <a:r>
              <a:rPr lang="sv-SE" sz="1800" dirty="0"/>
              <a:t>för bokning. Invånaren ska då bokas in via </a:t>
            </a:r>
            <a:r>
              <a:rPr lang="sv-SE" sz="1800" dirty="0" smtClean="0"/>
              <a:t>er på vårdcentralen.)</a:t>
            </a:r>
            <a:endParaRPr lang="sv-SE" sz="1800" dirty="0"/>
          </a:p>
          <a:p>
            <a:r>
              <a:rPr lang="sv-SE" dirty="0"/>
              <a:t>Svara på frågor om bokningsläget</a:t>
            </a:r>
          </a:p>
          <a:p>
            <a:r>
              <a:rPr lang="sv-SE" dirty="0"/>
              <a:t>Svara på frågor om hur själva provtagningen går till </a:t>
            </a:r>
          </a:p>
          <a:p>
            <a:r>
              <a:rPr lang="sv-SE" dirty="0"/>
              <a:t>Boka in tider för serologiprovtagning för </a:t>
            </a:r>
            <a:r>
              <a:rPr lang="sv-SE" dirty="0" smtClean="0"/>
              <a:t>allmänhet </a:t>
            </a:r>
            <a:r>
              <a:rPr lang="sv-SE" dirty="0"/>
              <a:t>som inte har </a:t>
            </a:r>
            <a:br>
              <a:rPr lang="sv-SE" dirty="0"/>
            </a:br>
            <a:r>
              <a:rPr lang="sv-SE" dirty="0"/>
              <a:t>e-legitimation</a:t>
            </a:r>
          </a:p>
          <a:p>
            <a:r>
              <a:rPr lang="sv-SE" dirty="0"/>
              <a:t>Felsökningar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Kontaktvägar till support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Allmänhet och personal</a:t>
            </a:r>
          </a:p>
          <a:p>
            <a:pPr lvl="1"/>
            <a:r>
              <a:rPr lang="sv-SE" dirty="0" smtClean="0"/>
              <a:t>Supporten på </a:t>
            </a:r>
          </a:p>
          <a:p>
            <a:pPr lvl="2"/>
            <a:r>
              <a:rPr lang="sv-SE" dirty="0" err="1" smtClean="0"/>
              <a:t>tel</a:t>
            </a:r>
            <a:r>
              <a:rPr lang="sv-SE" dirty="0" smtClean="0"/>
              <a:t> 010-24 99 288 </a:t>
            </a:r>
          </a:p>
          <a:p>
            <a:pPr lvl="2"/>
            <a:r>
              <a:rPr lang="sv-SE" dirty="0" smtClean="0"/>
              <a:t>mail </a:t>
            </a:r>
            <a:r>
              <a:rPr lang="sv-SE" dirty="0" smtClean="0">
                <a:hlinkClick r:id="rId2"/>
              </a:rPr>
              <a:t>provtagning.covid@regiondalarna.se</a:t>
            </a:r>
            <a:endParaRPr lang="sv-SE" dirty="0" smtClean="0"/>
          </a:p>
          <a:p>
            <a:pPr lvl="2"/>
            <a:endParaRPr lang="sv-SE" dirty="0"/>
          </a:p>
          <a:p>
            <a:pPr lvl="2"/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Verksamheten</a:t>
            </a:r>
          </a:p>
          <a:p>
            <a:pPr lvl="2"/>
            <a:r>
              <a:rPr lang="sv-SE" dirty="0"/>
              <a:t>mail </a:t>
            </a:r>
            <a:r>
              <a:rPr lang="sv-SE" dirty="0">
                <a:hlinkClick r:id="rId2"/>
              </a:rPr>
              <a:t>provtagning.covid@regiondalarna.se</a:t>
            </a:r>
            <a:endParaRPr lang="sv-SE" dirty="0"/>
          </a:p>
          <a:p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79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PCR-testning av barn i Dalarna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buNone/>
            </a:pPr>
            <a:endParaRPr lang="sv-SE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Barn behöver inte vara hemma vid lätta besvär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 snabbt </a:t>
            </a: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går över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ex 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enstaka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hostningar, rinnande näsa efter utevistelse. </a:t>
            </a:r>
          </a:p>
          <a:p>
            <a:pPr marL="0" indent="0">
              <a:lnSpc>
                <a:spcPct val="70000"/>
              </a:lnSpc>
              <a:buNone/>
            </a:pPr>
            <a:endParaRPr lang="sv-S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Barn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 år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Stanna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hemma utan att testa sig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Undantag smittspårning.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endParaRPr lang="sv-S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Barn 10-12 år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Testas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på vårdcentralen</a:t>
            </a:r>
          </a:p>
          <a:p>
            <a:pPr>
              <a:lnSpc>
                <a:spcPct val="70000"/>
              </a:lnSpc>
            </a:pPr>
            <a:endParaRPr lang="sv-SE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v-S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Barn från 13 år och uppåt</a:t>
            </a:r>
          </a:p>
          <a:p>
            <a:pPr marL="914400" lvl="2" indent="0">
              <a:lnSpc>
                <a:spcPct val="70000"/>
              </a:lnSpc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Självprovtagning. </a:t>
            </a:r>
          </a:p>
          <a:p>
            <a:pPr marL="914400" lvl="2" indent="0">
              <a:lnSpc>
                <a:spcPct val="70000"/>
              </a:lnSpc>
              <a:buNone/>
            </a:pPr>
            <a:r>
              <a:rPr lang="sv-S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Vårdnadshavare bör v b hjälpa till. E-legitimation krävs!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2020-12-16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Barn: handläggning vid symptom utifrån provsvar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Positivt PCR</a:t>
            </a:r>
          </a:p>
          <a:p>
            <a:pPr lvl="1"/>
            <a:r>
              <a:rPr lang="sv-S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Stanna </a:t>
            </a:r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hemma tills man är </a:t>
            </a:r>
            <a:r>
              <a:rPr lang="sv-SE" sz="2200" b="1" dirty="0">
                <a:latin typeface="Calibri" panose="020F0502020204030204" pitchFamily="34" charset="0"/>
                <a:cs typeface="Calibri" panose="020F0502020204030204" pitchFamily="34" charset="0"/>
              </a:rPr>
              <a:t>allmänt förbättrad sedan 2 d</a:t>
            </a:r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sv-SE" sz="2200" b="1" dirty="0">
                <a:latin typeface="Calibri" panose="020F0502020204030204" pitchFamily="34" charset="0"/>
                <a:cs typeface="Calibri" panose="020F0502020204030204" pitchFamily="34" charset="0"/>
              </a:rPr>
              <a:t>totalt minst en </a:t>
            </a:r>
            <a:r>
              <a:rPr lang="sv-SE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vecka</a:t>
            </a: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Negativt </a:t>
            </a:r>
            <a:r>
              <a:rPr lang="sv-SE" sz="2600" b="1" dirty="0">
                <a:latin typeface="Calibri" panose="020F0502020204030204" pitchFamily="34" charset="0"/>
                <a:cs typeface="Calibri" panose="020F0502020204030204" pitchFamily="34" charset="0"/>
              </a:rPr>
              <a:t>PCR</a:t>
            </a:r>
          </a:p>
          <a:p>
            <a:pPr lvl="1"/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Stanna hemma </a:t>
            </a:r>
            <a:r>
              <a:rPr lang="sv-SE" sz="2200" b="1" dirty="0">
                <a:latin typeface="Calibri" panose="020F0502020204030204" pitchFamily="34" charset="0"/>
                <a:cs typeface="Calibri" panose="020F0502020204030204" pitchFamily="34" charset="0"/>
              </a:rPr>
              <a:t>tills allmäntillståndet har </a:t>
            </a:r>
            <a:r>
              <a:rPr lang="sv-SE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förbättrats </a:t>
            </a: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Om prov ej tagits: </a:t>
            </a:r>
          </a:p>
          <a:p>
            <a:pPr marL="0" indent="0">
              <a:buNone/>
            </a:pPr>
            <a:endParaRPr lang="sv-SE" sz="2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Barn från förskoleåldern </a:t>
            </a:r>
            <a:r>
              <a:rPr lang="sv-SE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o m 9 år</a:t>
            </a:r>
            <a:r>
              <a:rPr lang="sv-S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stanna hemma tills man har varit </a:t>
            </a:r>
            <a:r>
              <a:rPr lang="sv-SE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symptomfri i 48 timmar</a:t>
            </a:r>
            <a:endParaRPr lang="sv-SE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sv-S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Om lindriga symptom kvarstår, kan man återgå till förskolan/skolan efter en vecka</a:t>
            </a:r>
          </a:p>
          <a:p>
            <a:pPr lvl="1"/>
            <a:endParaRPr lang="sv-SE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Från </a:t>
            </a:r>
            <a:r>
              <a:rPr lang="sv-SE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sv-SE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år och uppåt</a:t>
            </a:r>
            <a:r>
              <a:rPr lang="sv-SE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(samma som vid positivt prov och som för vuxna som ej testat sig) </a:t>
            </a:r>
          </a:p>
          <a:p>
            <a:pPr marL="457200" lvl="1" indent="0">
              <a:buNone/>
            </a:pPr>
            <a:r>
              <a:rPr lang="sv-SE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stanna </a:t>
            </a:r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hemma tills man är </a:t>
            </a:r>
            <a:r>
              <a:rPr lang="sv-SE" sz="2200" b="1" dirty="0">
                <a:latin typeface="Calibri" panose="020F0502020204030204" pitchFamily="34" charset="0"/>
                <a:cs typeface="Calibri" panose="020F0502020204030204" pitchFamily="34" charset="0"/>
              </a:rPr>
              <a:t>allmänt förbättrad sedan 2 d</a:t>
            </a:r>
            <a:r>
              <a:rPr lang="sv-SE" sz="22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sv-SE" sz="2200" b="1" dirty="0">
                <a:latin typeface="Calibri" panose="020F0502020204030204" pitchFamily="34" charset="0"/>
                <a:cs typeface="Calibri" panose="020F0502020204030204" pitchFamily="34" charset="0"/>
              </a:rPr>
              <a:t>totalt minst en vecka</a:t>
            </a:r>
          </a:p>
          <a:p>
            <a:pPr lvl="1"/>
            <a:endParaRPr lang="sv-SE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8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2"/>
          <a:srcRect l="39477" t="67142" r="14238" b="6708"/>
          <a:stretch/>
        </p:blipFill>
        <p:spPr>
          <a:xfrm>
            <a:off x="731519" y="1299242"/>
            <a:ext cx="10146655" cy="527860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Översikt av läget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2</a:t>
            </a:fld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7951366" y="4883068"/>
            <a:ext cx="180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Plus 2 utomläns så </a:t>
            </a:r>
            <a:r>
              <a:rPr lang="sv-SE" sz="1600" dirty="0" err="1" smtClean="0">
                <a:solidFill>
                  <a:srgbClr val="FF0000"/>
                </a:solidFill>
              </a:rPr>
              <a:t>tot</a:t>
            </a:r>
            <a:r>
              <a:rPr lang="sv-SE" sz="1600" dirty="0" smtClean="0">
                <a:solidFill>
                  <a:srgbClr val="FF0000"/>
                </a:solidFill>
              </a:rPr>
              <a:t> 5</a:t>
            </a:r>
            <a:endParaRPr lang="sv-SE" sz="1600" dirty="0">
              <a:solidFill>
                <a:srgbClr val="FF0000"/>
              </a:solidFill>
            </a:endParaRPr>
          </a:p>
        </p:txBody>
      </p:sp>
      <p:cxnSp>
        <p:nvCxnSpPr>
          <p:cNvPr id="13" name="Rak pilkoppling 12"/>
          <p:cNvCxnSpPr>
            <a:stCxn id="11" idx="1"/>
          </p:cNvCxnSpPr>
          <p:nvPr/>
        </p:nvCxnSpPr>
        <p:spPr>
          <a:xfrm flipH="1" flipV="1">
            <a:off x="6498771" y="4310743"/>
            <a:ext cx="1452595" cy="864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76275"/>
            <a:ext cx="86868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63" y="269925"/>
            <a:ext cx="7401679" cy="631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5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Vaccinationer Covid-19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1825625"/>
          <a:ext cx="113696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2">
                  <a:extLst>
                    <a:ext uri="{9D8B030D-6E8A-4147-A177-3AD203B41FA5}">
                      <a16:colId xmlns:a16="http://schemas.microsoft.com/office/drawing/2014/main" val="1556928998"/>
                    </a:ext>
                  </a:extLst>
                </a:gridCol>
                <a:gridCol w="3789892">
                  <a:extLst>
                    <a:ext uri="{9D8B030D-6E8A-4147-A177-3AD203B41FA5}">
                      <a16:colId xmlns:a16="http://schemas.microsoft.com/office/drawing/2014/main" val="270276479"/>
                    </a:ext>
                  </a:extLst>
                </a:gridCol>
                <a:gridCol w="3789892">
                  <a:extLst>
                    <a:ext uri="{9D8B030D-6E8A-4147-A177-3AD203B41FA5}">
                      <a16:colId xmlns:a16="http://schemas.microsoft.com/office/drawing/2014/main" val="373457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Januari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Februari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9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Pfizer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19 000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19 000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1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Moderna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2900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2900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49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AZ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85 900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0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049847"/>
                  </a:ext>
                </a:extLst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967643" y="4389120"/>
            <a:ext cx="641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Leveranser sker per vecka, fördelning per vecka kan variera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83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Vaccinationer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580" y="1288473"/>
            <a:ext cx="5579736" cy="4888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700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Vaccinationer Covid-19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 flesta vaccin kommer att ges i två doser (av samma sort)</a:t>
            </a:r>
          </a:p>
          <a:p>
            <a:r>
              <a:rPr lang="sv-SE" b="1" i="1" dirty="0"/>
              <a:t>Pfizer</a:t>
            </a:r>
            <a:r>
              <a:rPr lang="sv-SE" dirty="0"/>
              <a:t> - Vaccinet ska ges i två doser, varav den andra efter minst tre veckor. S</a:t>
            </a:r>
            <a:r>
              <a:rPr lang="sv-SE" dirty="0" smtClean="0"/>
              <a:t>tart </a:t>
            </a:r>
            <a:r>
              <a:rPr lang="sv-SE" dirty="0"/>
              <a:t>vecka 2. Leveranserna kommer i transportlådor med kolsyreis och kräver specifik hantering och förvaring.</a:t>
            </a:r>
          </a:p>
          <a:p>
            <a:r>
              <a:rPr lang="sv-SE" b="1" i="1" dirty="0" smtClean="0"/>
              <a:t>Moderna</a:t>
            </a:r>
            <a:r>
              <a:rPr lang="sv-SE" dirty="0" smtClean="0"/>
              <a:t> - Vaccinet ges i två doser med en månad emellan. Start vecka </a:t>
            </a:r>
            <a:r>
              <a:rPr lang="sv-SE" dirty="0"/>
              <a:t>3. </a:t>
            </a:r>
            <a:endParaRPr lang="sv-SE" dirty="0" smtClean="0"/>
          </a:p>
          <a:p>
            <a:r>
              <a:rPr lang="sv-SE" b="1" i="1" dirty="0"/>
              <a:t>AstraZeneca</a:t>
            </a:r>
            <a:r>
              <a:rPr lang="sv-SE" dirty="0"/>
              <a:t> - Vaccinet ges i två doser med en månad emellan. Första leveranser planeras från februari månad.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3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Initiala </a:t>
            </a:r>
            <a:r>
              <a:rPr lang="sv-SE" dirty="0" err="1" smtClean="0"/>
              <a:t>prio</a:t>
            </a:r>
            <a:r>
              <a:rPr lang="sv-SE" dirty="0" smtClean="0"/>
              <a:t>-grupper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Personer som bor på särskilda boenden för äldre eller som har hemtjänst</a:t>
            </a:r>
          </a:p>
          <a:p>
            <a:r>
              <a:rPr lang="sv-SE" dirty="0"/>
              <a:t>Vård- och omsorgspersonal som arbetar nära personer som omfattas av första punkten</a:t>
            </a:r>
          </a:p>
          <a:p>
            <a:r>
              <a:rPr lang="sv-SE" dirty="0"/>
              <a:t>Nära hushållskontakter till personer som har hemtjänst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6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iagram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46" y="362211"/>
            <a:ext cx="6391275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2491047" y="49236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Ökat inflöde igår, just nu 4 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</a:rPr>
              <a:t>(+5) på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IVA, </a:t>
            </a:r>
            <a:endParaRPr lang="sv-SE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</a:rPr>
              <a:t>55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patienter varav 37st är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covidpositiva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.  </a:t>
            </a:r>
            <a:endParaRPr lang="sv-SE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</a:rPr>
              <a:t>24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på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avd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54 (15 positiva), 15 på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ava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(7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pos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), 16 på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avd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38.</a:t>
            </a: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Gyn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avd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38 har nu ökat till 20 vårdplatser.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63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11" y="222164"/>
            <a:ext cx="9165109" cy="6020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9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9742"/>
            <a:ext cx="9370608" cy="6150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59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2742"/>
            <a:ext cx="9427585" cy="62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43" y="127288"/>
            <a:ext cx="8785340" cy="60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7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8" y="124292"/>
            <a:ext cx="7500763" cy="62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0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11" y="124222"/>
            <a:ext cx="7535573" cy="6609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28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830</Words>
  <Application>Microsoft Office PowerPoint</Application>
  <PresentationFormat>Bredbild</PresentationFormat>
  <Paragraphs>127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VCdag</vt:lpstr>
      <vt:lpstr>Aktuellt Coronaläge Region Dalarna </vt:lpstr>
      <vt:lpstr>Översikt av läget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Mottagning Region Dalarna (nya mottagningen)</vt:lpstr>
      <vt:lpstr>Mottagning Region Dalarna (nya mottagningen)</vt:lpstr>
      <vt:lpstr>PowerPoint-presentation</vt:lpstr>
      <vt:lpstr>Vad göra med allmänhetens provsvar på vc ?</vt:lpstr>
      <vt:lpstr>Vad göra med allmänhetens provsvar på vc ? Smittspårning: länk i positivt provsvar:</vt:lpstr>
      <vt:lpstr>Supporten är till för allmänheten och personal och kan</vt:lpstr>
      <vt:lpstr>Kontaktvägar till support</vt:lpstr>
      <vt:lpstr>PCR-testning av barn i Dalarna</vt:lpstr>
      <vt:lpstr>Barn: handläggning vid symptom utifrån provsvar</vt:lpstr>
      <vt:lpstr>PowerPoint-presentation</vt:lpstr>
      <vt:lpstr>PowerPoint-presentation</vt:lpstr>
      <vt:lpstr>Vaccinationer Covid-19</vt:lpstr>
      <vt:lpstr>Vaccinationer</vt:lpstr>
      <vt:lpstr>Vaccinationer Covid-19</vt:lpstr>
      <vt:lpstr>Initiala prio-grupper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Coronaläge Region Dalarna</dc:title>
  <dc:creator>Larsson Roger S /Central förvaltning Ledningsenhet /Falun</dc:creator>
  <cp:lastModifiedBy>Larsson Roger S /Central förvaltning Ledningsenhet /Falun</cp:lastModifiedBy>
  <cp:revision>5</cp:revision>
  <dcterms:created xsi:type="dcterms:W3CDTF">2020-12-16T07:08:08Z</dcterms:created>
  <dcterms:modified xsi:type="dcterms:W3CDTF">2020-12-16T07:58:18Z</dcterms:modified>
</cp:coreProperties>
</file>