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92" r:id="rId6"/>
  </p:sldMasterIdLst>
  <p:notesMasterIdLst>
    <p:notesMasterId r:id="rId19"/>
  </p:notesMasterIdLst>
  <p:handoutMasterIdLst>
    <p:handoutMasterId r:id="rId20"/>
  </p:handoutMasterIdLst>
  <p:sldIdLst>
    <p:sldId id="256" r:id="rId7"/>
    <p:sldId id="257" r:id="rId8"/>
    <p:sldId id="264" r:id="rId9"/>
    <p:sldId id="275" r:id="rId10"/>
    <p:sldId id="262" r:id="rId11"/>
    <p:sldId id="276" r:id="rId12"/>
    <p:sldId id="265" r:id="rId13"/>
    <p:sldId id="278" r:id="rId14"/>
    <p:sldId id="279" r:id="rId15"/>
    <p:sldId id="271" r:id="rId16"/>
    <p:sldId id="263" r:id="rId17"/>
    <p:sldId id="277" r:id="rId18"/>
  </p:sldIdLst>
  <p:sldSz cx="12192000" cy="6858000"/>
  <p:notesSz cx="6797675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vsnitt" id="{2C1026F7-0088-4477-B73C-1312E64D82C6}">
          <p14:sldIdLst>
            <p14:sldId id="256"/>
            <p14:sldId id="257"/>
            <p14:sldId id="264"/>
            <p14:sldId id="275"/>
            <p14:sldId id="262"/>
            <p14:sldId id="276"/>
            <p14:sldId id="265"/>
            <p14:sldId id="278"/>
            <p14:sldId id="279"/>
            <p14:sldId id="271"/>
            <p14:sldId id="263"/>
            <p14:sldId id="277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56355" autoAdjust="0"/>
  </p:normalViewPr>
  <p:slideViewPr>
    <p:cSldViewPr snapToGrid="0">
      <p:cViewPr varScale="1">
        <p:scale>
          <a:sx n="48" d="100"/>
          <a:sy n="48" d="100"/>
        </p:scale>
        <p:origin x="1368" y="5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82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tableStyles" Target="tableStyles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278FD9-274F-45DD-8681-13E82509E9F5}" type="datetimeFigureOut">
              <a:rPr lang="sv-SE" smtClean="0">
                <a:latin typeface="Arial" panose="020B0604020202020204" pitchFamily="34" charset="0"/>
                <a:cs typeface="Arial" panose="020B0604020202020204" pitchFamily="34" charset="0"/>
              </a:rPr>
              <a:t>2019-03-19</a:t>
            </a:fld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AD47A8-29E2-4799-924A-9047124D4761}" type="slidenum">
              <a:rPr lang="sv-SE" smtClean="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10403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DE94DB4-BC2A-49E2-AD0D-3F1E0B6714A7}" type="datetimeFigureOut">
              <a:rPr lang="sv-SE" smtClean="0"/>
              <a:pPr/>
              <a:t>2019-03-19</a:t>
            </a:fld>
            <a:endParaRPr lang="sv-SE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F33D500-1297-4EDE-B9F8-A261B42E5E11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090426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841632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baseline="0" dirty="0" smtClean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10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976862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138113" y="1347788"/>
            <a:ext cx="6462712" cy="3636962"/>
          </a:xfrm>
        </p:spPr>
      </p:sp>
      <p:sp>
        <p:nvSpPr>
          <p:cNvPr id="3" name="Platshållare för anteckninga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r>
              <a:rPr lang="sv-SE" dirty="0"/>
              <a:t>SUS-arbetsgrupp </a:t>
            </a:r>
          </a:p>
          <a:p>
            <a:pPr lvl="0"/>
            <a:endParaRPr lang="sv-SE" dirty="0"/>
          </a:p>
          <a:p>
            <a:pPr lvl="0"/>
            <a:r>
              <a:rPr lang="sv-SE" dirty="0" smtClean="0"/>
              <a:t>Karin Göras Rättviks kommun – ny</a:t>
            </a:r>
            <a:r>
              <a:rPr lang="sv-SE" baseline="0" dirty="0" smtClean="0"/>
              <a:t> deltagare i gruppen . Ersatt Eva-Lena Zachrisson</a:t>
            </a:r>
          </a:p>
          <a:p>
            <a:pPr lvl="0"/>
            <a:endParaRPr lang="sv-SE" baseline="0" dirty="0" smtClean="0"/>
          </a:p>
          <a:p>
            <a:pPr lvl="0"/>
            <a:r>
              <a:rPr lang="sv-SE" baseline="0" dirty="0" smtClean="0"/>
              <a:t>Malin Von Hoffsten /Anna Samuelsson – (Malin -</a:t>
            </a:r>
            <a:r>
              <a:rPr lang="sv-SE" baseline="0" dirty="0" err="1" smtClean="0"/>
              <a:t>Vchef</a:t>
            </a:r>
            <a:r>
              <a:rPr lang="sv-SE" baseline="0" dirty="0" smtClean="0"/>
              <a:t>  Sjukgymnastiken och Anna </a:t>
            </a:r>
            <a:r>
              <a:rPr lang="sv-SE" baseline="0" dirty="0" err="1" smtClean="0"/>
              <a:t>Vchef</a:t>
            </a:r>
            <a:r>
              <a:rPr lang="sv-SE" baseline="0" dirty="0" smtClean="0"/>
              <a:t> Arbetsterapin) Dessa alternerar i gruppen och representerar slutenvårds rehab – inte tidigare haft representation från </a:t>
            </a:r>
            <a:r>
              <a:rPr lang="sv-SE" baseline="0" dirty="0" err="1" smtClean="0"/>
              <a:t>Sv</a:t>
            </a:r>
            <a:r>
              <a:rPr lang="sv-SE" baseline="0" dirty="0" smtClean="0"/>
              <a:t> rehab – Efterfrågad förstärkning </a:t>
            </a:r>
          </a:p>
          <a:p>
            <a:pPr lvl="0"/>
            <a:endParaRPr lang="sv-SE" baseline="0" dirty="0" smtClean="0"/>
          </a:p>
          <a:p>
            <a:pPr lvl="0"/>
            <a:r>
              <a:rPr lang="sv-SE" baseline="0" dirty="0" smtClean="0"/>
              <a:t>Primärvården – behov av ytterligare en representant när Carina Morin slutar – förfrågan gått ut till PV om utse ersättare – dock ingen klart ännu</a:t>
            </a:r>
            <a:endParaRPr lang="sv-SE" dirty="0"/>
          </a:p>
        </p:txBody>
      </p:sp>
      <p:sp>
        <p:nvSpPr>
          <p:cNvPr id="4" name="Platshållare för bildnummer 3"/>
          <p:cNvSpPr txBox="1"/>
          <p:nvPr/>
        </p:nvSpPr>
        <p:spPr>
          <a:xfrm>
            <a:off x="3816568" y="10235575"/>
            <a:ext cx="2919746" cy="54068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78ADB626-DF89-4A48-8D8D-97987C9F7488}" type="slidenum">
              <a:t>11</a:t>
            </a:fld>
            <a:endParaRPr lang="sv-SE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401119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Detta tänker jag och Katarina beröra vid dagens information</a:t>
            </a:r>
            <a:r>
              <a:rPr lang="sv-SE" baseline="0" dirty="0" smtClean="0"/>
              <a:t> 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177022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Workshops</a:t>
            </a:r>
          </a:p>
          <a:p>
            <a:endParaRPr lang="sv-SE" dirty="0" smtClean="0"/>
          </a:p>
          <a:p>
            <a:r>
              <a:rPr lang="sv-SE" dirty="0" smtClean="0"/>
              <a:t>Psykiatrin		16/4 	Område Mellersta Borlänge</a:t>
            </a:r>
          </a:p>
          <a:p>
            <a:r>
              <a:rPr lang="sv-SE" dirty="0" smtClean="0"/>
              <a:t>		7/5	Område Norr/Väster – Mora parken</a:t>
            </a:r>
          </a:p>
          <a:p>
            <a:r>
              <a:rPr lang="sv-SE" dirty="0" smtClean="0"/>
              <a:t>		21/5	Område S:a Dalarna - Falun</a:t>
            </a:r>
          </a:p>
          <a:p>
            <a:endParaRPr lang="sv-SE" dirty="0" smtClean="0"/>
          </a:p>
          <a:p>
            <a:r>
              <a:rPr lang="sv-SE" dirty="0" err="1" smtClean="0"/>
              <a:t>Somatiken</a:t>
            </a:r>
            <a:r>
              <a:rPr lang="sv-SE" dirty="0" smtClean="0"/>
              <a:t>		10/4	Norr/Väster –</a:t>
            </a:r>
            <a:r>
              <a:rPr lang="sv-SE" baseline="0" dirty="0" smtClean="0"/>
              <a:t> Mora lasarett</a:t>
            </a:r>
            <a:endParaRPr lang="sv-SE" dirty="0" smtClean="0"/>
          </a:p>
          <a:p>
            <a:r>
              <a:rPr lang="sv-SE" dirty="0" smtClean="0"/>
              <a:t>		15/5	Falun/Mellersta – Borlänge</a:t>
            </a:r>
            <a:r>
              <a:rPr lang="sv-SE" baseline="0" dirty="0" smtClean="0"/>
              <a:t> </a:t>
            </a:r>
            <a:endParaRPr lang="sv-SE" dirty="0" smtClean="0"/>
          </a:p>
          <a:p>
            <a:r>
              <a:rPr lang="sv-SE" dirty="0" smtClean="0"/>
              <a:t>		17/5	Väster</a:t>
            </a:r>
            <a:r>
              <a:rPr lang="sv-SE" baseline="0" dirty="0" smtClean="0"/>
              <a:t>bergslagen – Marnäsliden Ludvika</a:t>
            </a:r>
            <a:endParaRPr lang="sv-SE" dirty="0" smtClean="0"/>
          </a:p>
          <a:p>
            <a:r>
              <a:rPr lang="sv-SE" dirty="0" smtClean="0"/>
              <a:t>		17/4	S:a</a:t>
            </a:r>
            <a:r>
              <a:rPr lang="sv-SE" baseline="0" dirty="0" smtClean="0"/>
              <a:t> Dalarna -Avesta lasarett</a:t>
            </a:r>
            <a:endParaRPr lang="sv-SE" dirty="0" smtClean="0"/>
          </a:p>
          <a:p>
            <a:endParaRPr lang="sv-SE" dirty="0" smtClean="0"/>
          </a:p>
          <a:p>
            <a:r>
              <a:rPr lang="sv-SE" dirty="0" smtClean="0"/>
              <a:t>Rehab		20/5	Hela länet vid ett tillfälle - Borlänge	</a:t>
            </a:r>
          </a:p>
          <a:p>
            <a:endParaRPr lang="sv-SE" dirty="0" smtClean="0"/>
          </a:p>
          <a:p>
            <a:r>
              <a:rPr lang="sv-SE" dirty="0" smtClean="0"/>
              <a:t>Målgrupper för </a:t>
            </a:r>
            <a:r>
              <a:rPr lang="sv-SE" dirty="0" err="1" smtClean="0"/>
              <a:t>workshopsen</a:t>
            </a:r>
            <a:r>
              <a:rPr lang="sv-SE" dirty="0" smtClean="0"/>
              <a:t>: 	Personal som arbetar med SUS/Samverkansfrågor inom respektive huvudman exempelvis: Samordningssköterskor </a:t>
            </a:r>
            <a:r>
              <a:rPr lang="sv-SE" dirty="0" smtClean="0"/>
              <a:t>			PV/SV</a:t>
            </a:r>
            <a:r>
              <a:rPr lang="sv-SE" dirty="0" smtClean="0"/>
              <a:t>, MAS/MAR, Bistånd, Hemsjukvård SV-rehab </a:t>
            </a:r>
            <a:r>
              <a:rPr lang="sv-SE" dirty="0" err="1" smtClean="0"/>
              <a:t>Kommunrehab</a:t>
            </a:r>
            <a:r>
              <a:rPr lang="sv-SE" dirty="0" smtClean="0"/>
              <a:t> </a:t>
            </a:r>
            <a:r>
              <a:rPr lang="sv-SE" dirty="0" err="1" smtClean="0"/>
              <a:t>mfl</a:t>
            </a:r>
            <a:r>
              <a:rPr lang="sv-SE" dirty="0" smtClean="0"/>
              <a:t>.</a:t>
            </a:r>
          </a:p>
          <a:p>
            <a:endParaRPr lang="sv-SE" dirty="0" smtClean="0"/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741221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 txBox="1"/>
          <p:nvPr/>
        </p:nvSpPr>
        <p:spPr>
          <a:xfrm>
            <a:off x="3850437" y="9428579"/>
            <a:ext cx="2945657" cy="49805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75FF9C3D-6DEE-4741-9EE9-ED1B8477403C}" type="slidenum">
              <a:t>4</a:t>
            </a:fld>
            <a:endParaRPr lang="sv-SE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000834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Denna rekommendation</a:t>
            </a:r>
            <a:r>
              <a:rPr lang="sv-SE" baseline="0" dirty="0" smtClean="0"/>
              <a:t> tog jag/vi upp i höstas – SUS-gruppen vill gärna att chefsnätverket tar ställning till detta – Tanken är att kommunikationen i första hand skall genomföras via SIP-modulen – bra att under långa helger ha koll i </a:t>
            </a:r>
          </a:p>
          <a:p>
            <a:r>
              <a:rPr lang="sv-SE" baseline="0" dirty="0" smtClean="0"/>
              <a:t>SIP-modulen om det är några aktuella ärenden – tiderna för när bemannat spelar inte så jätte stor </a:t>
            </a:r>
            <a:r>
              <a:rPr lang="sv-SE" baseline="0" dirty="0" err="1" smtClean="0"/>
              <a:t>rolL</a:t>
            </a:r>
            <a:r>
              <a:rPr lang="sv-SE" baseline="0" dirty="0" smtClean="0"/>
              <a:t>. – kommunikation via SIP- modulen. Självklart bra även om det finns något/några telefonnummer för personliga kontakter.</a:t>
            </a:r>
          </a:p>
          <a:p>
            <a:endParaRPr lang="sv-SE" baseline="0" dirty="0" smtClean="0"/>
          </a:p>
          <a:p>
            <a:r>
              <a:rPr lang="sv-SE" baseline="0" dirty="0" smtClean="0"/>
              <a:t>Vid </a:t>
            </a:r>
            <a:r>
              <a:rPr lang="sv-SE" baseline="0" dirty="0" smtClean="0"/>
              <a:t>senaste </a:t>
            </a:r>
            <a:r>
              <a:rPr lang="sv-SE" baseline="0" dirty="0" smtClean="0"/>
              <a:t>nätverksträffen </a:t>
            </a:r>
            <a:r>
              <a:rPr lang="sv-SE" baseline="0" dirty="0" smtClean="0"/>
              <a:t>på SKL </a:t>
            </a:r>
            <a:r>
              <a:rPr lang="sv-SE" baseline="0" dirty="0" smtClean="0"/>
              <a:t>(4/3) tillfrågades </a:t>
            </a:r>
            <a:r>
              <a:rPr lang="sv-SE" baseline="0" dirty="0" smtClean="0"/>
              <a:t>några andra Regioner om hur de hanterar långhelger – de flesta hade en överenskommelse där öppenvården och kommunerna var bemannade.</a:t>
            </a:r>
          </a:p>
          <a:p>
            <a:endParaRPr lang="sv-SE" baseline="0" dirty="0" smtClean="0"/>
          </a:p>
          <a:p>
            <a:r>
              <a:rPr lang="sv-SE" baseline="0" dirty="0" smtClean="0"/>
              <a:t>Helger under 2019 där bemanning skulle behövas	Påskhelgen – Påskdagen </a:t>
            </a:r>
          </a:p>
          <a:p>
            <a:r>
              <a:rPr lang="sv-SE" baseline="0" dirty="0" smtClean="0"/>
              <a:t>				Midsommar (i den mån midsommarafton räknas som en helgdag)</a:t>
            </a:r>
          </a:p>
          <a:p>
            <a:r>
              <a:rPr lang="sv-SE" baseline="0" dirty="0" smtClean="0"/>
              <a:t>				Jul/Nyårshelgen	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308391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796043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Nätverkets uppdrag – tidigare fokus på samverkan vid utskrivning – vidgas till att även omfatta sammanhållen vård, omsorg och socialtjänst till personer med komplexa behov </a:t>
            </a:r>
          </a:p>
          <a:p>
            <a:endParaRPr lang="sv-SE" dirty="0" smtClean="0"/>
          </a:p>
          <a:p>
            <a:r>
              <a:rPr lang="sv-SE" dirty="0" smtClean="0"/>
              <a:t>Ekonomi – Troligen</a:t>
            </a:r>
            <a:r>
              <a:rPr lang="sv-SE" baseline="0" dirty="0" smtClean="0"/>
              <a:t> även under 2019 kommer regionerna att få medel för att arbeta med SUS – 400tkr/Region bortsett från Skåne, Västra </a:t>
            </a:r>
            <a:r>
              <a:rPr lang="sv-SE" baseline="0" dirty="0" err="1" smtClean="0"/>
              <a:t>götaland</a:t>
            </a:r>
            <a:r>
              <a:rPr lang="sv-SE" baseline="0" dirty="0" smtClean="0"/>
              <a:t> och Stockholm – 600 tkr</a:t>
            </a:r>
          </a:p>
          <a:p>
            <a:endParaRPr lang="sv-SE" baseline="0" dirty="0" smtClean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7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850026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Saknas uppgift för Vansbro kommun under januari och februari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8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679870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Långliggare + 7 dagar.</a:t>
            </a:r>
          </a:p>
          <a:p>
            <a:endParaRPr lang="sv-SE" dirty="0" smtClean="0"/>
          </a:p>
          <a:p>
            <a:r>
              <a:rPr lang="sv-SE" dirty="0" smtClean="0"/>
              <a:t>Siffrorna till vänster visar antal patienter och siffran till höger totalt antal dagar som patienterna har legat kvar på</a:t>
            </a:r>
            <a:r>
              <a:rPr lang="sv-SE" baseline="0" dirty="0" smtClean="0"/>
              <a:t> slutenvårdsplats efter det att de blivit utskrivningsklara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9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780775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410701"/>
            <a:ext cx="9144000" cy="3241878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838575"/>
            <a:ext cx="9144000" cy="1790699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 smtClean="0"/>
          </a:p>
        </p:txBody>
      </p:sp>
      <p:cxnSp>
        <p:nvCxnSpPr>
          <p:cNvPr id="13" name="Rak 12"/>
          <p:cNvCxnSpPr/>
          <p:nvPr userDrawn="1"/>
        </p:nvCxnSpPr>
        <p:spPr>
          <a:xfrm>
            <a:off x="1524000" y="3710861"/>
            <a:ext cx="9144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Bildobjekt 1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07" y="390071"/>
            <a:ext cx="1016146" cy="969723"/>
          </a:xfrm>
          <a:prstGeom prst="rect">
            <a:avLst/>
          </a:prstGeom>
        </p:spPr>
      </p:pic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fld id="{FC5DA319-72F1-4F70-9BE7-0CBB4F12E5D2}" type="datetime1">
              <a:rPr lang="sv-SE" smtClean="0"/>
              <a:t>2019-03-19</a:t>
            </a:fld>
            <a:endParaRPr lang="sv-SE" dirty="0"/>
          </a:p>
        </p:txBody>
      </p:sp>
      <p:sp>
        <p:nvSpPr>
          <p:cNvPr id="12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4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01785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 userDrawn="1"/>
        </p:nvSpPr>
        <p:spPr>
          <a:xfrm>
            <a:off x="1" y="6356351"/>
            <a:ext cx="12192000" cy="50164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6"/>
            <a:ext cx="10619402" cy="1210581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10547" y="1825625"/>
            <a:ext cx="11370906" cy="4351337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A36EF070-D4A1-4BBC-95E2-C540A084EC01}" type="datetime1">
              <a:rPr lang="sv-SE" smtClean="0"/>
              <a:t>2019-03-19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4" name="Rektangel 13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5" name="Bildobjekt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82379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7" y="1709738"/>
            <a:ext cx="11358206" cy="2852737"/>
          </a:xfrm>
        </p:spPr>
        <p:txBody>
          <a:bodyPr anchor="b"/>
          <a:lstStyle>
            <a:lvl1pPr>
              <a:defRPr sz="60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10547" y="4589463"/>
            <a:ext cx="11358206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1" name="Rektangel 10"/>
          <p:cNvSpPr/>
          <p:nvPr userDrawn="1"/>
        </p:nvSpPr>
        <p:spPr>
          <a:xfrm>
            <a:off x="1" y="6356350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D775DD86-983D-4097-A028-87EAC6BF841B}" type="datetime1">
              <a:rPr lang="sv-SE" smtClean="0"/>
              <a:t>2019-03-19</a:t>
            </a:fld>
            <a:endParaRPr lang="sv-SE" dirty="0"/>
          </a:p>
        </p:txBody>
      </p:sp>
      <p:sp>
        <p:nvSpPr>
          <p:cNvPr id="13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4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0" name="Rektangel 9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7" name="Bildobjekt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0515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5"/>
            <a:ext cx="10603074" cy="1206500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10547" y="1825625"/>
            <a:ext cx="5609253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199" y="1825625"/>
            <a:ext cx="5609253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21684484-201B-44CD-9746-00FED4EFCD5B}" type="datetime1">
              <a:rPr lang="sv-SE" smtClean="0"/>
              <a:t>2019-03-19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27717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5"/>
            <a:ext cx="10619402" cy="1235075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10548" y="1690687"/>
            <a:ext cx="5587028" cy="814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10548" y="2505075"/>
            <a:ext cx="558702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90687"/>
            <a:ext cx="5609252" cy="8143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199" y="2505075"/>
            <a:ext cx="5609253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14" name="Rektangel 13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33C59008-A271-48C6-B77D-A5EBCC61C08A}" type="datetime1">
              <a:rPr lang="sv-SE" smtClean="0"/>
              <a:t>2019-03-19</a:t>
            </a:fld>
            <a:endParaRPr lang="sv-SE" dirty="0"/>
          </a:p>
        </p:txBody>
      </p:sp>
      <p:sp>
        <p:nvSpPr>
          <p:cNvPr id="16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7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3" name="Rektangel 12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20" name="Bildobjekt 1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0497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7" y="365126"/>
            <a:ext cx="10611239" cy="1216024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10" name="Rektangel 9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D0905C11-AE40-4DD3-B577-1575C80BAAED}" type="datetime1">
              <a:rPr lang="sv-SE" smtClean="0"/>
              <a:t>2019-03-19</a:t>
            </a:fld>
            <a:endParaRPr lang="sv-SE" dirty="0"/>
          </a:p>
        </p:txBody>
      </p:sp>
      <p:sp>
        <p:nvSpPr>
          <p:cNvPr id="12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3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Rektangel 8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6" name="Bildobjekt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83998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 userDrawn="1"/>
        </p:nvSpPr>
        <p:spPr>
          <a:xfrm>
            <a:off x="1" y="6356350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B4152674-6AB9-4668-8AED-4226128661A6}" type="datetime1">
              <a:rPr lang="sv-SE" smtClean="0"/>
              <a:t>2019-03-19</a:t>
            </a:fld>
            <a:endParaRPr lang="sv-SE" dirty="0"/>
          </a:p>
        </p:txBody>
      </p:sp>
      <p:sp>
        <p:nvSpPr>
          <p:cNvPr id="11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2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8" name="Rektangel 7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5" name="Bildobjekt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50620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457200"/>
            <a:ext cx="4361478" cy="1600200"/>
          </a:xfrm>
        </p:spPr>
        <p:txBody>
          <a:bodyPr anchor="b"/>
          <a:lstStyle>
            <a:lvl1pPr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1085851"/>
            <a:ext cx="5675312" cy="5019674"/>
          </a:xfrm>
        </p:spPr>
        <p:txBody>
          <a:bodyPr/>
          <a:lstStyle>
            <a:lvl1pPr>
              <a:defRPr sz="3200" b="1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10548" y="2057401"/>
            <a:ext cx="4361478" cy="404812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6401B1E7-2B4C-4E93-9B83-9D444BAB3785}" type="datetime1">
              <a:rPr lang="sv-SE" smtClean="0"/>
              <a:t>2019-03-19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83547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457200"/>
            <a:ext cx="4361478" cy="1600200"/>
          </a:xfrm>
        </p:spPr>
        <p:txBody>
          <a:bodyPr anchor="b"/>
          <a:lstStyle>
            <a:lvl1pPr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1085850"/>
            <a:ext cx="5658984" cy="5029200"/>
          </a:xfrm>
        </p:spPr>
        <p:txBody>
          <a:bodyPr/>
          <a:lstStyle>
            <a:lvl1pPr marL="0" indent="0">
              <a:buNone/>
              <a:defRPr sz="3200" b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10548" y="2057400"/>
            <a:ext cx="4361478" cy="405023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7037B5D3-587F-424B-B03D-31C4263C7226}" type="datetime1">
              <a:rPr lang="sv-SE" smtClean="0"/>
              <a:t>2019-03-19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52073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FF4FD-A897-495D-BDCD-BC1A3ECAF875}" type="datetime1">
              <a:rPr lang="sv-SE" smtClean="0"/>
              <a:t>2019-03-19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DDE8C-17E0-4539-9C15-C1E9D231907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69200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skl.se/integrationsocialomsorg/socialomsorg/aldre/sammanhallenvardomsorgaldre/samverkanvidutskrivningfransjukhus.13624.html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regiondalarna.se/plus/vard/halsa-och-valfard/samverkan-vid-utskrivning-fran-sluten-halso--och-sjukvard/" TargetMode="External"/><Relationship Id="rId4" Type="http://schemas.openxmlformats.org/officeDocument/2006/relationships/hyperlink" Target="https://www.uppdragpsykiskhalsa.se/sip/implementering-och-utbildning/utbildningar-i-sip/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Samverkan vid utskrivning från sluten hälso och sjukvård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4243754"/>
            <a:ext cx="9144000" cy="1385520"/>
          </a:xfrm>
        </p:spPr>
        <p:txBody>
          <a:bodyPr>
            <a:normAutofit/>
          </a:bodyPr>
          <a:lstStyle/>
          <a:p>
            <a:r>
              <a:rPr lang="sv-SE" sz="3200" dirty="0" smtClean="0"/>
              <a:t>Nulägesrapport 15/3</a:t>
            </a:r>
            <a:endParaRPr lang="sv-SE" sz="3200" dirty="0"/>
          </a:p>
        </p:txBody>
      </p:sp>
    </p:spTree>
    <p:extLst>
      <p:ext uri="{BB962C8B-B14F-4D97-AF65-F5344CB8AC3E}">
        <p14:creationId xmlns:p14="http://schemas.microsoft.com/office/powerpoint/2010/main" val="3988373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Bra länkar med information om Lagen, SIP, Fast vårdkontakt m.m.	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SKL </a:t>
            </a:r>
          </a:p>
          <a:p>
            <a:pPr lvl="2"/>
            <a:r>
              <a:rPr lang="sv-SE" sz="1800" u="sng" dirty="0" smtClean="0">
                <a:hlinkClick r:id="rId3"/>
              </a:rPr>
              <a:t>https</a:t>
            </a:r>
            <a:r>
              <a:rPr lang="sv-SE" sz="1800" u="sng" dirty="0">
                <a:hlinkClick r:id="rId3"/>
              </a:rPr>
              <a:t>://</a:t>
            </a:r>
            <a:r>
              <a:rPr lang="sv-SE" sz="1800" u="sng" dirty="0" smtClean="0">
                <a:hlinkClick r:id="rId3"/>
              </a:rPr>
              <a:t>skl.se/integrationsocialomsorg/socialomsorg/aldre/sammanhallenvardomsorgaldre/samverkanvidutskrivningfransjukhus.13624.html</a:t>
            </a:r>
            <a:endParaRPr lang="sv-SE" sz="1800" u="sng" dirty="0" smtClean="0"/>
          </a:p>
          <a:p>
            <a:pPr lvl="1"/>
            <a:endParaRPr lang="sv-SE" sz="1800" u="sng" dirty="0" smtClean="0"/>
          </a:p>
          <a:p>
            <a:pPr lvl="2"/>
            <a:r>
              <a:rPr lang="sv-SE" sz="1800" dirty="0">
                <a:hlinkClick r:id="rId4"/>
              </a:rPr>
              <a:t>https://www.uppdragpsykiskhalsa.se/sip/implementering-och-utbildning/utbildningar-i-sip/</a:t>
            </a:r>
            <a:endParaRPr lang="sv-SE" sz="1800" dirty="0"/>
          </a:p>
          <a:p>
            <a:pPr lvl="1"/>
            <a:endParaRPr lang="sv-SE" sz="1400" dirty="0" smtClean="0"/>
          </a:p>
          <a:p>
            <a:pPr marL="228600" lvl="1">
              <a:spcBef>
                <a:spcPts val="1000"/>
              </a:spcBef>
            </a:pPr>
            <a:r>
              <a:rPr lang="sv-SE" dirty="0"/>
              <a:t>Region </a:t>
            </a:r>
            <a:r>
              <a:rPr lang="sv-SE" dirty="0" smtClean="0"/>
              <a:t>Dalarna – Dokument kring </a:t>
            </a:r>
            <a:r>
              <a:rPr lang="sv-SE" dirty="0"/>
              <a:t>SUS på Region Dalarnas externa hemsida:</a:t>
            </a:r>
          </a:p>
          <a:p>
            <a:pPr lvl="2"/>
            <a:r>
              <a:rPr lang="sv-SE" sz="1800" dirty="0" smtClean="0">
                <a:hlinkClick r:id="rId5"/>
              </a:rPr>
              <a:t>https</a:t>
            </a:r>
            <a:r>
              <a:rPr lang="sv-SE" sz="1800" dirty="0">
                <a:hlinkClick r:id="rId5"/>
              </a:rPr>
              <a:t>://www.regiondalarna.se/plus/vard/halsa-och-valfard/samverkan-vid-utskrivning-fran-sluten-halso--och-sjukvard/</a:t>
            </a:r>
            <a:endParaRPr lang="sv-SE" sz="1800" dirty="0"/>
          </a:p>
          <a:p>
            <a:pPr marL="228600" lvl="1">
              <a:spcBef>
                <a:spcPts val="1000"/>
              </a:spcBef>
            </a:pPr>
            <a:endParaRPr lang="sv-SE" sz="1800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2019-03-19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10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24594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 txBox="1">
            <a:spLocks noGrp="1"/>
          </p:cNvSpPr>
          <p:nvPr>
            <p:ph type="title"/>
          </p:nvPr>
        </p:nvSpPr>
        <p:spPr>
          <a:xfrm>
            <a:off x="638178" y="122236"/>
            <a:ext cx="10972800" cy="1031269"/>
          </a:xfrm>
        </p:spPr>
        <p:txBody>
          <a:bodyPr/>
          <a:lstStyle/>
          <a:p>
            <a:pPr lvl="0"/>
            <a:r>
              <a:rPr lang="sv-SE" sz="4000" dirty="0">
                <a:solidFill>
                  <a:srgbClr val="B50900"/>
                </a:solidFill>
                <a:latin typeface="Times New Roman" pitchFamily="18"/>
                <a:cs typeface="Times New Roman" pitchFamily="18"/>
              </a:rPr>
              <a:t> </a:t>
            </a:r>
            <a:r>
              <a:rPr lang="sv-SE" sz="3600" dirty="0"/>
              <a:t>SUS-gruppen - ARBETSGRUPP 2019</a:t>
            </a:r>
          </a:p>
        </p:txBody>
      </p:sp>
      <p:sp>
        <p:nvSpPr>
          <p:cNvPr id="3" name="Platshållare för innehåll 2"/>
          <p:cNvSpPr txBox="1">
            <a:spLocks noGrp="1"/>
          </p:cNvSpPr>
          <p:nvPr>
            <p:ph idx="1"/>
          </p:nvPr>
        </p:nvSpPr>
        <p:spPr>
          <a:xfrm>
            <a:off x="619121" y="1216481"/>
            <a:ext cx="10972800" cy="4927143"/>
          </a:xfrm>
        </p:spPr>
        <p:txBody>
          <a:bodyPr>
            <a:normAutofit lnSpcReduction="10000"/>
          </a:bodyPr>
          <a:lstStyle/>
          <a:p>
            <a:pPr lvl="0">
              <a:lnSpc>
                <a:spcPct val="90000"/>
              </a:lnSpc>
              <a:spcBef>
                <a:spcPts val="500"/>
              </a:spcBef>
            </a:pPr>
            <a:r>
              <a:rPr lang="sv-SE" sz="1500" dirty="0">
                <a:latin typeface="Times New Roman" pitchFamily="18"/>
              </a:rPr>
              <a:t>Katarina </a:t>
            </a:r>
            <a:r>
              <a:rPr lang="sv-SE" sz="1500" dirty="0" smtClean="0">
                <a:latin typeface="Times New Roman" pitchFamily="18"/>
              </a:rPr>
              <a:t>Johansson, </a:t>
            </a:r>
            <a:r>
              <a:rPr lang="sv-SE" sz="1500" dirty="0">
                <a:latin typeface="Times New Roman" pitchFamily="18"/>
              </a:rPr>
              <a:t>Utvecklingsledare</a:t>
            </a:r>
          </a:p>
          <a:p>
            <a:pPr lvl="0">
              <a:lnSpc>
                <a:spcPct val="90000"/>
              </a:lnSpc>
              <a:spcBef>
                <a:spcPts val="500"/>
              </a:spcBef>
            </a:pPr>
            <a:r>
              <a:rPr lang="sv-SE" sz="1500" dirty="0" smtClean="0">
                <a:latin typeface="Times New Roman" pitchFamily="18"/>
              </a:rPr>
              <a:t>Karin Göras, Rättviks kommun (Ersatt Eva-Lena Zachrisson) </a:t>
            </a:r>
          </a:p>
          <a:p>
            <a:pPr lvl="0">
              <a:lnSpc>
                <a:spcPct val="90000"/>
              </a:lnSpc>
              <a:spcBef>
                <a:spcPts val="500"/>
              </a:spcBef>
            </a:pPr>
            <a:r>
              <a:rPr lang="sv-SE" sz="1500" dirty="0" smtClean="0">
                <a:latin typeface="Times New Roman" pitchFamily="18"/>
              </a:rPr>
              <a:t>Ewa </a:t>
            </a:r>
            <a:r>
              <a:rPr lang="sv-SE" sz="1500" dirty="0" err="1" smtClean="0">
                <a:latin typeface="Times New Roman" pitchFamily="18"/>
              </a:rPr>
              <a:t>Wellén</a:t>
            </a:r>
            <a:r>
              <a:rPr lang="sv-SE" sz="1500" dirty="0" smtClean="0">
                <a:latin typeface="Times New Roman" pitchFamily="18"/>
              </a:rPr>
              <a:t>, Avesta kommun (Ersatt Moa Nordlund)</a:t>
            </a:r>
            <a:endParaRPr lang="sv-SE" sz="1500" dirty="0">
              <a:latin typeface="Times New Roman" pitchFamily="18"/>
            </a:endParaRPr>
          </a:p>
          <a:p>
            <a:pPr lvl="0">
              <a:lnSpc>
                <a:spcPct val="90000"/>
              </a:lnSpc>
              <a:spcBef>
                <a:spcPts val="500"/>
              </a:spcBef>
            </a:pPr>
            <a:r>
              <a:rPr lang="sv-SE" sz="1500" dirty="0">
                <a:latin typeface="Times New Roman" pitchFamily="18"/>
              </a:rPr>
              <a:t>Marie van </a:t>
            </a:r>
            <a:r>
              <a:rPr lang="sv-SE" sz="1500" dirty="0" smtClean="0">
                <a:latin typeface="Times New Roman" pitchFamily="18"/>
              </a:rPr>
              <a:t>Geffen, Leksands </a:t>
            </a:r>
            <a:r>
              <a:rPr lang="sv-SE" sz="1500" dirty="0">
                <a:latin typeface="Times New Roman" pitchFamily="18"/>
              </a:rPr>
              <a:t>kommun, Avdelningschef ordinärt boende VHC HSR</a:t>
            </a:r>
          </a:p>
          <a:p>
            <a:pPr lvl="0">
              <a:lnSpc>
                <a:spcPct val="90000"/>
              </a:lnSpc>
              <a:spcBef>
                <a:spcPts val="500"/>
              </a:spcBef>
            </a:pPr>
            <a:r>
              <a:rPr lang="sv-SE" sz="1500" dirty="0">
                <a:latin typeface="Times New Roman" pitchFamily="18"/>
              </a:rPr>
              <a:t>Cathrin </a:t>
            </a:r>
            <a:r>
              <a:rPr lang="sv-SE" sz="1500" dirty="0" smtClean="0">
                <a:latin typeface="Times New Roman" pitchFamily="18"/>
              </a:rPr>
              <a:t>Flodström, </a:t>
            </a:r>
            <a:r>
              <a:rPr lang="sv-SE" sz="1500" dirty="0">
                <a:latin typeface="Times New Roman" pitchFamily="18"/>
              </a:rPr>
              <a:t>Ludvika kommun, Verksamhetsutvecklare</a:t>
            </a:r>
          </a:p>
          <a:p>
            <a:pPr lvl="0">
              <a:lnSpc>
                <a:spcPct val="90000"/>
              </a:lnSpc>
              <a:spcBef>
                <a:spcPts val="500"/>
              </a:spcBef>
            </a:pPr>
            <a:r>
              <a:rPr lang="sv-SE" sz="1500" dirty="0" smtClean="0">
                <a:latin typeface="Times New Roman" pitchFamily="18"/>
              </a:rPr>
              <a:t>Hans </a:t>
            </a:r>
            <a:r>
              <a:rPr lang="sv-SE" sz="1500" dirty="0">
                <a:latin typeface="Times New Roman" pitchFamily="18"/>
              </a:rPr>
              <a:t>Liljeberg </a:t>
            </a:r>
            <a:r>
              <a:rPr lang="sv-SE" sz="1500" dirty="0" smtClean="0">
                <a:latin typeface="Times New Roman" pitchFamily="18"/>
              </a:rPr>
              <a:t>Region Dalarna (tidigare Landstinget), </a:t>
            </a:r>
            <a:r>
              <a:rPr lang="sv-SE" sz="1500" dirty="0">
                <a:latin typeface="Times New Roman" pitchFamily="18"/>
              </a:rPr>
              <a:t>Områdessamordnare</a:t>
            </a:r>
          </a:p>
          <a:p>
            <a:pPr lvl="0">
              <a:lnSpc>
                <a:spcPct val="90000"/>
              </a:lnSpc>
              <a:spcBef>
                <a:spcPts val="500"/>
              </a:spcBef>
            </a:pPr>
            <a:r>
              <a:rPr lang="sv-SE" sz="1500" dirty="0">
                <a:latin typeface="Times New Roman" pitchFamily="18"/>
              </a:rPr>
              <a:t>Åsa Gustafsson </a:t>
            </a:r>
            <a:r>
              <a:rPr lang="sv-SE" sz="1500" dirty="0" smtClean="0">
                <a:latin typeface="Times New Roman" pitchFamily="18"/>
              </a:rPr>
              <a:t>Region Dalarna (tidigare Landstinget), Slutenvårdspsykiatrin</a:t>
            </a:r>
            <a:r>
              <a:rPr lang="sv-SE" sz="1500" dirty="0">
                <a:latin typeface="Times New Roman" pitchFamily="18"/>
              </a:rPr>
              <a:t>, Vårdsamordnare</a:t>
            </a:r>
          </a:p>
          <a:p>
            <a:pPr lvl="0">
              <a:lnSpc>
                <a:spcPct val="90000"/>
              </a:lnSpc>
              <a:spcBef>
                <a:spcPts val="500"/>
              </a:spcBef>
            </a:pPr>
            <a:r>
              <a:rPr lang="sv-SE" sz="1500" dirty="0">
                <a:latin typeface="Times New Roman" pitchFamily="18"/>
              </a:rPr>
              <a:t>Marita Björkman, </a:t>
            </a:r>
            <a:r>
              <a:rPr lang="sv-SE" sz="1500" dirty="0" smtClean="0">
                <a:latin typeface="Times New Roman" pitchFamily="18"/>
              </a:rPr>
              <a:t>Region Dalarna (tidigare Landstinget), Öppenvårdspsykiatrin</a:t>
            </a:r>
          </a:p>
          <a:p>
            <a:pPr lvl="0">
              <a:lnSpc>
                <a:spcPct val="90000"/>
              </a:lnSpc>
              <a:spcBef>
                <a:spcPts val="500"/>
              </a:spcBef>
            </a:pPr>
            <a:r>
              <a:rPr lang="sv-SE" sz="1500" dirty="0" smtClean="0">
                <a:latin typeface="Times New Roman" pitchFamily="18"/>
              </a:rPr>
              <a:t>Angela </a:t>
            </a:r>
            <a:r>
              <a:rPr lang="sv-SE" sz="1500" dirty="0" err="1" smtClean="0">
                <a:latin typeface="Times New Roman" pitchFamily="18"/>
              </a:rPr>
              <a:t>Mannikkö</a:t>
            </a:r>
            <a:r>
              <a:rPr lang="sv-SE" sz="1500" dirty="0" smtClean="0">
                <a:latin typeface="Times New Roman" pitchFamily="18"/>
              </a:rPr>
              <a:t>, Region Dalarna (tidigare Landstinget) VC Grycksbo (ersatt Karolina Estman)</a:t>
            </a:r>
          </a:p>
          <a:p>
            <a:pPr lvl="0">
              <a:lnSpc>
                <a:spcPct val="90000"/>
              </a:lnSpc>
              <a:spcBef>
                <a:spcPts val="500"/>
              </a:spcBef>
            </a:pPr>
            <a:r>
              <a:rPr lang="sv-SE" sz="1500" dirty="0" smtClean="0">
                <a:latin typeface="Times New Roman" pitchFamily="18"/>
              </a:rPr>
              <a:t>Ammi Berglund, Kardiologkliniken och Monica Gabrielsson, Kirurgkliniken Mora (Ersatt Victoria Lindmo)</a:t>
            </a:r>
          </a:p>
          <a:p>
            <a:pPr>
              <a:spcBef>
                <a:spcPts val="500"/>
              </a:spcBef>
            </a:pPr>
            <a:r>
              <a:rPr lang="sv-SE" sz="1500">
                <a:latin typeface="Times New Roman" pitchFamily="18"/>
              </a:rPr>
              <a:t>Sonja Nilsson , Mora kommun </a:t>
            </a:r>
          </a:p>
          <a:p>
            <a:pPr lvl="0">
              <a:lnSpc>
                <a:spcPct val="90000"/>
              </a:lnSpc>
              <a:spcBef>
                <a:spcPts val="500"/>
              </a:spcBef>
            </a:pPr>
            <a:endParaRPr lang="sv-SE" sz="1500" dirty="0">
              <a:latin typeface="Times New Roman" pitchFamily="18"/>
            </a:endParaRPr>
          </a:p>
          <a:p>
            <a:pPr lvl="0">
              <a:lnSpc>
                <a:spcPct val="90000"/>
              </a:lnSpc>
              <a:spcBef>
                <a:spcPts val="500"/>
              </a:spcBef>
            </a:pPr>
            <a:r>
              <a:rPr lang="sv-SE" sz="1500" dirty="0" smtClean="0">
                <a:latin typeface="Times New Roman" pitchFamily="18"/>
              </a:rPr>
              <a:t>Malin Von Hoffsten/Anna Samuelsson, </a:t>
            </a:r>
            <a:r>
              <a:rPr lang="sv-SE" sz="1500" dirty="0" err="1" smtClean="0">
                <a:latin typeface="Times New Roman" pitchFamily="18"/>
              </a:rPr>
              <a:t>Sv</a:t>
            </a:r>
            <a:r>
              <a:rPr lang="sv-SE" sz="1500" dirty="0" smtClean="0">
                <a:latin typeface="Times New Roman" pitchFamily="18"/>
              </a:rPr>
              <a:t> Rehab, Region Dalarna (tidigare Landstinget) – Nya representanter</a:t>
            </a:r>
          </a:p>
          <a:p>
            <a:pPr lvl="0">
              <a:lnSpc>
                <a:spcPct val="90000"/>
              </a:lnSpc>
              <a:spcBef>
                <a:spcPts val="500"/>
              </a:spcBef>
            </a:pPr>
            <a:r>
              <a:rPr lang="sv-SE" sz="1500" dirty="0" smtClean="0">
                <a:latin typeface="Times New Roman" pitchFamily="18"/>
              </a:rPr>
              <a:t>Carina Morin Landstinget, Primärvården, verksamhetsutvecklare – </a:t>
            </a:r>
            <a:r>
              <a:rPr lang="sv-SE" sz="1500" b="1" dirty="0" smtClean="0">
                <a:latin typeface="Times New Roman" pitchFamily="18"/>
              </a:rPr>
              <a:t>Slutar efter årsskiftet </a:t>
            </a:r>
            <a:r>
              <a:rPr lang="sv-SE" sz="1500" b="1" dirty="0" err="1" smtClean="0">
                <a:latin typeface="Times New Roman" pitchFamily="18"/>
              </a:rPr>
              <a:t>pga</a:t>
            </a:r>
            <a:r>
              <a:rPr lang="sv-SE" sz="1500" b="1" dirty="0" smtClean="0">
                <a:latin typeface="Times New Roman" pitchFamily="18"/>
              </a:rPr>
              <a:t> hård arbetsbelastning hemma – ersättare kommer att utses</a:t>
            </a:r>
          </a:p>
          <a:p>
            <a:pPr lvl="0">
              <a:lnSpc>
                <a:spcPct val="90000"/>
              </a:lnSpc>
              <a:spcBef>
                <a:spcPts val="500"/>
              </a:spcBef>
            </a:pPr>
            <a:endParaRPr lang="sv-SE" sz="1500" dirty="0">
              <a:latin typeface="Times New Roman" pitchFamily="18"/>
            </a:endParaRPr>
          </a:p>
          <a:p>
            <a:pPr lvl="0">
              <a:lnSpc>
                <a:spcPct val="90000"/>
              </a:lnSpc>
              <a:spcBef>
                <a:spcPts val="500"/>
              </a:spcBef>
            </a:pPr>
            <a:r>
              <a:rPr lang="sv-SE" sz="1500" dirty="0">
                <a:latin typeface="Times New Roman" pitchFamily="18"/>
              </a:rPr>
              <a:t>Marie Jones Landstinget, MIT, Systemförvaltare (adjungerad till - gruppen vid behov av diskussioner kring IT-frågor)</a:t>
            </a:r>
          </a:p>
          <a:p>
            <a:pPr lvl="0">
              <a:lnSpc>
                <a:spcPct val="90000"/>
              </a:lnSpc>
              <a:spcBef>
                <a:spcPts val="500"/>
              </a:spcBef>
            </a:pPr>
            <a:endParaRPr lang="sv-SE" sz="1500" dirty="0">
              <a:latin typeface="Times New Roman" pitchFamily="18"/>
            </a:endParaRPr>
          </a:p>
          <a:p>
            <a:pPr lvl="0">
              <a:lnSpc>
                <a:spcPct val="90000"/>
              </a:lnSpc>
              <a:spcBef>
                <a:spcPts val="500"/>
              </a:spcBef>
            </a:pPr>
            <a:r>
              <a:rPr lang="sv-SE" sz="1500" strike="sngStrike" dirty="0" smtClean="0">
                <a:latin typeface="Times New Roman" pitchFamily="18"/>
              </a:rPr>
              <a:t>Annika </a:t>
            </a:r>
            <a:r>
              <a:rPr lang="sv-SE" sz="1500" strike="sngStrike" dirty="0">
                <a:latin typeface="Times New Roman" pitchFamily="18"/>
              </a:rPr>
              <a:t>Olofsson Processtöd </a:t>
            </a:r>
            <a:r>
              <a:rPr lang="sv-SE" sz="1500" dirty="0">
                <a:latin typeface="Times New Roman" pitchFamily="18"/>
              </a:rPr>
              <a:t>Ej ersatt </a:t>
            </a:r>
          </a:p>
          <a:p>
            <a:pPr lvl="0">
              <a:lnSpc>
                <a:spcPct val="50000"/>
              </a:lnSpc>
              <a:spcBef>
                <a:spcPts val="500"/>
              </a:spcBef>
            </a:pPr>
            <a:endParaRPr lang="sv-SE" sz="1500" dirty="0">
              <a:latin typeface="Times New Roman" pitchFamily="18"/>
            </a:endParaRPr>
          </a:p>
          <a:p>
            <a:pPr marL="0" lvl="0" indent="0">
              <a:lnSpc>
                <a:spcPct val="50000"/>
              </a:lnSpc>
              <a:spcBef>
                <a:spcPts val="200"/>
              </a:spcBef>
              <a:buNone/>
            </a:pPr>
            <a:endParaRPr lang="sv-SE" sz="1500" dirty="0"/>
          </a:p>
        </p:txBody>
      </p:sp>
      <p:sp>
        <p:nvSpPr>
          <p:cNvPr id="4" name="Platshållare för datum 3"/>
          <p:cNvSpPr txBox="1"/>
          <p:nvPr/>
        </p:nvSpPr>
        <p:spPr>
          <a:xfrm>
            <a:off x="638178" y="6505480"/>
            <a:ext cx="1357938" cy="21599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v-SE" sz="1000" b="0" i="0" u="none" strike="noStrike" kern="1200" cap="none" spc="0" baseline="0">
              <a:solidFill>
                <a:srgbClr val="FFFFFF"/>
              </a:solidFill>
              <a:uFillTx/>
              <a:latin typeface="Arial" pitchFamily="34"/>
              <a:cs typeface="Arial" pitchFamily="34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v-SE" sz="1000" b="0" i="0" u="none" strike="noStrike" kern="1200" cap="none" spc="0" baseline="0">
              <a:solidFill>
                <a:srgbClr val="FFFFFF"/>
              </a:solidFill>
              <a:uFillTx/>
              <a:latin typeface="Arial" pitchFamily="34"/>
              <a:cs typeface="Arial" pitchFamily="34"/>
            </a:endParaRPr>
          </a:p>
        </p:txBody>
      </p:sp>
      <p:sp>
        <p:nvSpPr>
          <p:cNvPr id="5" name="Platshållare för sidfot 4"/>
          <p:cNvSpPr txBox="1"/>
          <p:nvPr/>
        </p:nvSpPr>
        <p:spPr>
          <a:xfrm>
            <a:off x="2351580" y="6356351"/>
            <a:ext cx="5376598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v-SE" sz="1200" b="0" i="0" u="none" strike="noStrike" kern="1200" cap="none" spc="0" baseline="0">
              <a:solidFill>
                <a:srgbClr val="FFFFFF"/>
              </a:solidFill>
              <a:uFillTx/>
              <a:latin typeface="Arial" pitchFamily="34"/>
              <a:cs typeface="Arial" pitchFamily="34"/>
            </a:endParaRPr>
          </a:p>
        </p:txBody>
      </p:sp>
    </p:spTree>
    <p:extLst>
      <p:ext uri="{BB962C8B-B14F-4D97-AF65-F5344CB8AC3E}">
        <p14:creationId xmlns:p14="http://schemas.microsoft.com/office/powerpoint/2010/main" val="3200081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smtClean="0"/>
              <a:t>Slut 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63582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10547" y="1315093"/>
            <a:ext cx="11370906" cy="4861870"/>
          </a:xfrm>
        </p:spPr>
        <p:txBody>
          <a:bodyPr/>
          <a:lstStyle/>
          <a:p>
            <a:r>
              <a:rPr lang="sv-SE" dirty="0" smtClean="0"/>
              <a:t>SUS-grupp</a:t>
            </a:r>
          </a:p>
          <a:p>
            <a:pPr lvl="1"/>
            <a:r>
              <a:rPr lang="sv-SE" dirty="0" err="1" smtClean="0"/>
              <a:t>Work</a:t>
            </a:r>
            <a:r>
              <a:rPr lang="sv-SE" dirty="0" smtClean="0"/>
              <a:t> shops VT 2019 </a:t>
            </a:r>
          </a:p>
          <a:p>
            <a:pPr lvl="1"/>
            <a:r>
              <a:rPr lang="sv-SE" dirty="0" smtClean="0"/>
              <a:t>Lokal uppföljning av SUS-lagen/arbetet</a:t>
            </a:r>
          </a:p>
          <a:p>
            <a:pPr lvl="1"/>
            <a:r>
              <a:rPr lang="sv-SE" dirty="0" smtClean="0"/>
              <a:t>Bemanning långhelger</a:t>
            </a:r>
          </a:p>
          <a:p>
            <a:pPr lvl="1"/>
            <a:r>
              <a:rPr lang="sv-SE" dirty="0" smtClean="0"/>
              <a:t>Fortsättning efter halvårsskiftet ?</a:t>
            </a:r>
          </a:p>
          <a:p>
            <a:pPr lvl="1"/>
            <a:endParaRPr lang="sv-SE" dirty="0" smtClean="0"/>
          </a:p>
          <a:p>
            <a:r>
              <a:rPr lang="sv-SE" dirty="0" smtClean="0"/>
              <a:t>SKL</a:t>
            </a:r>
          </a:p>
          <a:p>
            <a:pPr lvl="1"/>
            <a:r>
              <a:rPr lang="sv-SE" dirty="0" smtClean="0"/>
              <a:t>Nätverksmöte 4/3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dirty="0" smtClean="0"/>
              <a:t>2019-02-08	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07814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600" dirty="0" smtClean="0"/>
              <a:t>Det fortsatta arbetet</a:t>
            </a:r>
            <a:endParaRPr lang="sv-SE" sz="36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SUS-gruppen planerar nya workshops under våren 2019</a:t>
            </a:r>
          </a:p>
          <a:p>
            <a:pPr lvl="1"/>
            <a:r>
              <a:rPr lang="sv-SE" dirty="0" smtClean="0"/>
              <a:t>Lokala möte där målgruppen är personer som arbetar med SUS-frågorna </a:t>
            </a:r>
          </a:p>
          <a:p>
            <a:pPr lvl="2"/>
            <a:r>
              <a:rPr lang="sv-SE" dirty="0" smtClean="0"/>
              <a:t>Psykiatrin 	3 mötesplatser i länet</a:t>
            </a:r>
          </a:p>
          <a:p>
            <a:pPr lvl="2"/>
            <a:r>
              <a:rPr lang="sv-SE" dirty="0" err="1" smtClean="0"/>
              <a:t>Somatiken</a:t>
            </a:r>
            <a:r>
              <a:rPr lang="sv-SE" dirty="0" smtClean="0"/>
              <a:t> 	4 mötesplatser i länet</a:t>
            </a:r>
          </a:p>
          <a:p>
            <a:pPr lvl="2"/>
            <a:r>
              <a:rPr lang="sv-SE" dirty="0" smtClean="0"/>
              <a:t>Rehab 	1 mötesplats i länet</a:t>
            </a:r>
          </a:p>
          <a:p>
            <a:r>
              <a:rPr lang="sv-SE" dirty="0" smtClean="0"/>
              <a:t>Upplägget planeras vara kort information om lagen, överens-</a:t>
            </a:r>
            <a:r>
              <a:rPr lang="sv-SE" dirty="0" err="1" smtClean="0"/>
              <a:t>kommelsen</a:t>
            </a:r>
            <a:r>
              <a:rPr lang="sv-SE" dirty="0" smtClean="0"/>
              <a:t> och riktlinjerna – Fokus blir hur skall vi samverka för att det skall bli bra för våra patienter. Goda exempel, exempel när det gått ”fel” – hur undvika upprepning.</a:t>
            </a:r>
          </a:p>
          <a:p>
            <a:r>
              <a:rPr lang="sv-SE" dirty="0" smtClean="0"/>
              <a:t>Mötena är tänkta som halvdagar</a:t>
            </a:r>
          </a:p>
          <a:p>
            <a:pPr lvl="1"/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2019-03-19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42880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 txBox="1">
            <a:spLocks noGrp="1"/>
          </p:cNvSpPr>
          <p:nvPr>
            <p:ph type="title"/>
          </p:nvPr>
        </p:nvSpPr>
        <p:spPr>
          <a:xfrm>
            <a:off x="1981203" y="274640"/>
            <a:ext cx="8229600" cy="706090"/>
          </a:xfrm>
        </p:spPr>
        <p:txBody>
          <a:bodyPr>
            <a:normAutofit fontScale="90000"/>
          </a:bodyPr>
          <a:lstStyle/>
          <a:p>
            <a:pPr lvl="0"/>
            <a:r>
              <a:rPr lang="sv-SE" sz="3600" dirty="0"/>
              <a:t>Utvärdering av införande av SUS-lagen i Dalarna </a:t>
            </a:r>
            <a:r>
              <a:rPr lang="sv-SE" sz="3600" dirty="0" smtClean="0"/>
              <a:t>- SUS </a:t>
            </a:r>
            <a:r>
              <a:rPr lang="sv-SE" sz="3600" dirty="0"/>
              <a:t>föreslår att:</a:t>
            </a:r>
          </a:p>
        </p:txBody>
      </p:sp>
      <p:sp>
        <p:nvSpPr>
          <p:cNvPr id="3" name="Platshållare för innehåll 2"/>
          <p:cNvSpPr txBox="1">
            <a:spLocks noGrp="1"/>
          </p:cNvSpPr>
          <p:nvPr>
            <p:ph idx="1"/>
          </p:nvPr>
        </p:nvSpPr>
        <p:spPr>
          <a:xfrm>
            <a:off x="1026697" y="1100498"/>
            <a:ext cx="10635916" cy="5139878"/>
          </a:xfrm>
        </p:spPr>
        <p:txBody>
          <a:bodyPr>
            <a:normAutofit lnSpcReduction="10000"/>
          </a:bodyPr>
          <a:lstStyle/>
          <a:p>
            <a:pPr lvl="0">
              <a:spcBef>
                <a:spcPts val="600"/>
              </a:spcBef>
            </a:pPr>
            <a:endParaRPr lang="sv-SE" sz="2200" dirty="0" smtClean="0"/>
          </a:p>
          <a:p>
            <a:pPr lvl="0">
              <a:spcBef>
                <a:spcPts val="600"/>
              </a:spcBef>
            </a:pPr>
            <a:r>
              <a:rPr lang="sv-SE" sz="2200" dirty="0" smtClean="0"/>
              <a:t>6 </a:t>
            </a:r>
            <a:r>
              <a:rPr lang="sv-SE" sz="2200" dirty="0"/>
              <a:t>kommuner och en referensgrupp med externa, representation från landstingets fem områden, slutenvård, öppenvård och psykiatri. Kommunernas verksamheter </a:t>
            </a:r>
            <a:r>
              <a:rPr lang="sv-SE" sz="2200" dirty="0" err="1"/>
              <a:t>SoL</a:t>
            </a:r>
            <a:r>
              <a:rPr lang="sv-SE" sz="2200" dirty="0"/>
              <a:t>, LSS, HSL och IFO.</a:t>
            </a:r>
          </a:p>
          <a:p>
            <a:pPr lvl="0">
              <a:spcBef>
                <a:spcPts val="600"/>
              </a:spcBef>
            </a:pPr>
            <a:r>
              <a:rPr lang="sv-SE" sz="2200" dirty="0"/>
              <a:t>Att arbeta utifrån arbetssättet från senaste hemsjukvårdsutvärderingen men med ett mer strategiskt urval av personer.</a:t>
            </a:r>
          </a:p>
          <a:p>
            <a:pPr lvl="0">
              <a:spcBef>
                <a:spcPts val="600"/>
              </a:spcBef>
            </a:pPr>
            <a:r>
              <a:rPr lang="sv-SE" sz="2200" dirty="0"/>
              <a:t>Även den ekonomiska delen ska finnas med för att få en helhet i utvärderingen. Viktigt att följa nationella resultat och utvärderingar. </a:t>
            </a:r>
          </a:p>
          <a:p>
            <a:pPr lvl="0">
              <a:spcBef>
                <a:spcPts val="600"/>
              </a:spcBef>
            </a:pPr>
            <a:r>
              <a:rPr lang="sv-SE" sz="2200" dirty="0"/>
              <a:t>Det viktigaste att titta på är hur det blev för patienten?</a:t>
            </a:r>
          </a:p>
          <a:p>
            <a:pPr lvl="0">
              <a:spcBef>
                <a:spcPts val="600"/>
              </a:spcBef>
            </a:pPr>
            <a:r>
              <a:rPr lang="sv-SE" sz="2200" dirty="0"/>
              <a:t>Arbeta för att komma fram till en gemensam metod för utvärderingar och </a:t>
            </a:r>
            <a:r>
              <a:rPr lang="sv-SE" sz="2200" dirty="0" smtClean="0"/>
              <a:t>samverkan.</a:t>
            </a:r>
          </a:p>
          <a:p>
            <a:pPr lvl="0">
              <a:spcBef>
                <a:spcPts val="600"/>
              </a:spcBef>
            </a:pPr>
            <a:r>
              <a:rPr lang="sv-SE" sz="2200" dirty="0" smtClean="0"/>
              <a:t>Ta </a:t>
            </a:r>
            <a:r>
              <a:rPr lang="sv-SE" sz="2200" dirty="0"/>
              <a:t>fram en reproducerbar metodik för fortsatta </a:t>
            </a:r>
            <a:r>
              <a:rPr lang="sv-SE" sz="2200" dirty="0" smtClean="0"/>
              <a:t>uppföljningar</a:t>
            </a:r>
          </a:p>
          <a:p>
            <a:pPr lvl="0">
              <a:spcBef>
                <a:spcPts val="600"/>
              </a:spcBef>
            </a:pPr>
            <a:r>
              <a:rPr lang="sv-SE" sz="2200" dirty="0" smtClean="0"/>
              <a:t>Målsättningen </a:t>
            </a:r>
            <a:r>
              <a:rPr lang="sv-SE" sz="2200" dirty="0"/>
              <a:t>är fokusgruppsintervjuer chefer, medarbetare och patientnära </a:t>
            </a:r>
            <a:r>
              <a:rPr lang="sv-SE" sz="2200" dirty="0" smtClean="0"/>
              <a:t>personer</a:t>
            </a:r>
          </a:p>
          <a:p>
            <a:pPr lvl="0">
              <a:spcBef>
                <a:spcPts val="600"/>
              </a:spcBef>
            </a:pPr>
            <a:r>
              <a:rPr lang="sv-SE" sz="2200" dirty="0" smtClean="0"/>
              <a:t>Börja </a:t>
            </a:r>
            <a:r>
              <a:rPr lang="sv-SE" sz="2200" dirty="0"/>
              <a:t>med en baslinjemätning under </a:t>
            </a:r>
            <a:r>
              <a:rPr lang="sv-SE" sz="2200" dirty="0" smtClean="0"/>
              <a:t>våren 2019 </a:t>
            </a:r>
            <a:r>
              <a:rPr lang="sv-SE" sz="2200" dirty="0"/>
              <a:t>och en större, djupare utvärdering under 2019.</a:t>
            </a:r>
          </a:p>
          <a:p>
            <a:pPr lvl="0">
              <a:lnSpc>
                <a:spcPct val="80000"/>
              </a:lnSpc>
              <a:spcBef>
                <a:spcPts val="200"/>
              </a:spcBef>
            </a:pPr>
            <a:endParaRPr lang="sv-SE" sz="900" dirty="0"/>
          </a:p>
        </p:txBody>
      </p:sp>
      <p:sp>
        <p:nvSpPr>
          <p:cNvPr id="4" name="Platshållare för bildnummer 5"/>
          <p:cNvSpPr txBox="1"/>
          <p:nvPr/>
        </p:nvSpPr>
        <p:spPr>
          <a:xfrm>
            <a:off x="623392" y="6309341"/>
            <a:ext cx="1344149" cy="21599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1000" b="0" i="0" u="none" strike="noStrike" kern="1200" cap="none" spc="0" baseline="0">
                <a:solidFill>
                  <a:srgbClr val="898989"/>
                </a:solidFill>
                <a:uFillTx/>
                <a:latin typeface="Arial" pitchFamily="34"/>
                <a:cs typeface="Arial" pitchFamily="34"/>
              </a:rPr>
              <a:t>2017-03-10 	</a:t>
            </a:r>
          </a:p>
        </p:txBody>
      </p:sp>
    </p:spTree>
    <p:extLst>
      <p:ext uri="{BB962C8B-B14F-4D97-AF65-F5344CB8AC3E}">
        <p14:creationId xmlns:p14="http://schemas.microsoft.com/office/powerpoint/2010/main" val="3376457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Rekommendation från SUS-gruppen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 smtClean="0"/>
          </a:p>
          <a:p>
            <a:endParaRPr lang="sv-SE" dirty="0"/>
          </a:p>
          <a:p>
            <a:r>
              <a:rPr lang="sv-SE" dirty="0" smtClean="0"/>
              <a:t>När </a:t>
            </a:r>
            <a:r>
              <a:rPr lang="sv-SE" dirty="0"/>
              <a:t>det gäller bemanning helger rekommenderar SUS-gruppen att kommunerna och öppenvården aldrig under året har stängt fler än två dagar i streck. 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2019-03-19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71893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SUS-gruppen fortsättning ?</a:t>
            </a:r>
            <a:br>
              <a:rPr lang="sv-SE" dirty="0"/>
            </a:b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sv-SE" dirty="0" smtClean="0"/>
              <a:t>För närvarande har SUS-gruppen uppdrag till kommande halvårsskifte – fortsättning ?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2019-03-19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4665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SKL - Nätverk	 fortsättning 2019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0" lvl="2">
              <a:spcBef>
                <a:spcPts val="1000"/>
              </a:spcBef>
            </a:pPr>
            <a:r>
              <a:rPr lang="sv-SE" sz="2400" dirty="0" smtClean="0"/>
              <a:t>Nätverkets uppdrag </a:t>
            </a:r>
          </a:p>
          <a:p>
            <a:pPr marL="685800" lvl="2">
              <a:spcBef>
                <a:spcPts val="1000"/>
              </a:spcBef>
            </a:pPr>
            <a:r>
              <a:rPr lang="sv-SE" sz="2400" dirty="0" smtClean="0"/>
              <a:t>Ekonomi 2019 – statliga medel </a:t>
            </a:r>
          </a:p>
          <a:p>
            <a:pPr marL="685800" lvl="2">
              <a:spcBef>
                <a:spcPts val="1000"/>
              </a:spcBef>
            </a:pPr>
            <a:r>
              <a:rPr lang="sv-SE" sz="2400" dirty="0" smtClean="0"/>
              <a:t>Hur går det/fungerar SUS-arbetet i landet ?</a:t>
            </a:r>
          </a:p>
          <a:p>
            <a:pPr marL="685800" lvl="2">
              <a:spcBef>
                <a:spcPts val="1000"/>
              </a:spcBef>
            </a:pPr>
            <a:r>
              <a:rPr lang="sv-SE" sz="2400" dirty="0" smtClean="0"/>
              <a:t>Fokusområden 2019</a:t>
            </a:r>
          </a:p>
          <a:p>
            <a:pPr marL="1143000" lvl="3">
              <a:spcBef>
                <a:spcPts val="1000"/>
              </a:spcBef>
            </a:pPr>
            <a:r>
              <a:rPr lang="sv-SE" sz="2200" dirty="0" smtClean="0"/>
              <a:t>Proaktivt arbete – hur förebygga inskrivningar</a:t>
            </a:r>
          </a:p>
          <a:p>
            <a:pPr marL="1143000" lvl="3">
              <a:spcBef>
                <a:spcPts val="1000"/>
              </a:spcBef>
            </a:pPr>
            <a:r>
              <a:rPr lang="sv-SE" sz="2200" dirty="0" smtClean="0"/>
              <a:t>Psykiatri – särskild temadag </a:t>
            </a:r>
          </a:p>
          <a:p>
            <a:pPr marL="1143000" lvl="3">
              <a:spcBef>
                <a:spcPts val="1000"/>
              </a:spcBef>
            </a:pPr>
            <a:r>
              <a:rPr lang="sv-SE" sz="2200" dirty="0" smtClean="0"/>
              <a:t>Hur förhindra återinläggningar</a:t>
            </a:r>
          </a:p>
          <a:p>
            <a:pPr marL="1143000" lvl="3">
              <a:spcBef>
                <a:spcPts val="1000"/>
              </a:spcBef>
            </a:pPr>
            <a:r>
              <a:rPr lang="sv-SE" sz="2200" dirty="0" smtClean="0"/>
              <a:t>Hur får vi processen att fungera och hur håller vi i det som uppnåtts ?</a:t>
            </a:r>
          </a:p>
          <a:p>
            <a:pPr marL="1143000" lvl="3">
              <a:spcBef>
                <a:spcPts val="1000"/>
              </a:spcBef>
            </a:pPr>
            <a:r>
              <a:rPr lang="sv-SE" sz="2200" dirty="0" smtClean="0"/>
              <a:t>Metoder för att följa upp den enskildes upplevelser (Webbkollen m.m.)</a:t>
            </a:r>
            <a:endParaRPr lang="sv-SE" sz="2400" dirty="0"/>
          </a:p>
          <a:p>
            <a:pPr lvl="1"/>
            <a:endParaRPr lang="sv-SE" sz="1400" dirty="0" smtClean="0"/>
          </a:p>
          <a:p>
            <a:pPr lvl="1"/>
            <a:endParaRPr lang="sv-SE" sz="1400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2019-03-19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7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50787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Ekonomi</a:t>
            </a:r>
            <a:endParaRPr lang="sv-SE" dirty="0"/>
          </a:p>
        </p:txBody>
      </p:sp>
      <p:pic>
        <p:nvPicPr>
          <p:cNvPr id="7" name="Platshållare för innehåll 6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143000" y="1748118"/>
            <a:ext cx="8821271" cy="4144076"/>
          </a:xfrm>
          <a:prstGeom prst="rect">
            <a:avLst/>
          </a:prstGeom>
        </p:spPr>
      </p:pic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2019-03-19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8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429711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Ekonomi</a:t>
            </a:r>
            <a:endParaRPr lang="sv-SE" dirty="0"/>
          </a:p>
        </p:txBody>
      </p:sp>
      <p:pic>
        <p:nvPicPr>
          <p:cNvPr id="7" name="Platshållare för innehåll 6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842247" y="2209394"/>
            <a:ext cx="6979024" cy="3583800"/>
          </a:xfrm>
          <a:prstGeom prst="rect">
            <a:avLst/>
          </a:prstGeom>
        </p:spPr>
      </p:pic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2019-03-19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9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18588663"/>
      </p:ext>
    </p:extLst>
  </p:cSld>
  <p:clrMapOvr>
    <a:masterClrMapping/>
  </p:clrMapOvr>
</p:sld>
</file>

<file path=ppt/theme/theme1.xml><?xml version="1.0" encoding="utf-8"?>
<a:theme xmlns:a="http://schemas.openxmlformats.org/drawingml/2006/main" name="VCdag">
  <a:themeElements>
    <a:clrScheme name="Ltd">
      <a:dk1>
        <a:sysClr val="windowText" lastClr="000000"/>
      </a:dk1>
      <a:lt1>
        <a:sysClr val="window" lastClr="FFFFFF"/>
      </a:lt1>
      <a:dk2>
        <a:srgbClr val="F15060"/>
      </a:dk2>
      <a:lt2>
        <a:srgbClr val="E7E6E6"/>
      </a:lt2>
      <a:accent1>
        <a:srgbClr val="00B4E4"/>
      </a:accent1>
      <a:accent2>
        <a:srgbClr val="28B29A"/>
      </a:accent2>
      <a:accent3>
        <a:srgbClr val="FFD378"/>
      </a:accent3>
      <a:accent4>
        <a:srgbClr val="AEDDEF"/>
      </a:accent4>
      <a:accent5>
        <a:srgbClr val="6ACEC3"/>
      </a:accent5>
      <a:accent6>
        <a:srgbClr val="FAE9BA"/>
      </a:accent6>
      <a:hlink>
        <a:srgbClr val="0074A2"/>
      </a:hlink>
      <a:folHlink>
        <a:srgbClr val="0074A2"/>
      </a:folHlink>
    </a:clrScheme>
    <a:fontScheme name="Lt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td_standard.potx" id="{151680F3-6FC2-4960-B137-648106B7FBF2}" vid="{FDF325D6-299B-47C8-B8D0-086DBBEE1ED8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haredContentType xmlns="Microsoft.SharePoint.Taxonomy.ContentTypeSync" SourceId="e7769dcc-5dd1-4f02-a71f-f2e47d1eab4e" ContentTypeId="0x010100AC92CF2061C10240851FF38CAA99F4B80201" PreviousValue="false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Blankett" ma:contentTypeID="0x010100AC92CF2061C10240851FF38CAA99F4B8020100F310B003C35C654C864C96586056CDEC" ma:contentTypeVersion="305" ma:contentTypeDescription="Skapa ett nytt dokument." ma:contentTypeScope="" ma:versionID="688eb280b809ab19991f7e2a47c9eb34">
  <xsd:schema xmlns:xsd="http://www.w3.org/2001/XMLSchema" xmlns:xs="http://www.w3.org/2001/XMLSchema" xmlns:p="http://schemas.microsoft.com/office/2006/metadata/properties" xmlns:ns2="2f901946-e264-40a9-b252-19c7dedd3add" xmlns:ns3="c6056b2c-9b66-4941-ba4f-b114eec7ed26" targetNamespace="http://schemas.microsoft.com/office/2006/metadata/properties" ma:root="true" ma:fieldsID="d039476440dfb9f5cc80035c1206fafc" ns2:_="" ns3:_="">
    <xsd:import namespace="2f901946-e264-40a9-b252-19c7dedd3add"/>
    <xsd:import namespace="c6056b2c-9b66-4941-ba4f-b114eec7ed26"/>
    <xsd:element name="properties">
      <xsd:complexType>
        <xsd:sequence>
          <xsd:element name="documentManagement">
            <xsd:complexType>
              <xsd:all>
                <xsd:element ref="ns2:LD_Dokumentansvarig"/>
                <xsd:element ref="ns2:LD_Informationsklass"/>
                <xsd:element ref="ns2:LD_ArbetsrumID" minOccurs="0"/>
                <xsd:element ref="ns2:LD_DokumentID" minOccurs="0"/>
                <xsd:element ref="ns2:LD_Faktaagare" minOccurs="0"/>
                <xsd:element ref="ns2:LD_Version" minOccurs="0"/>
                <xsd:element ref="ns2:LD_GranskatAv" minOccurs="0"/>
                <xsd:element ref="ns2:LD_Dokumentstatus" minOccurs="0"/>
                <xsd:element ref="ns2:LD_Publiceringsstatus" minOccurs="0"/>
                <xsd:element ref="ns2:LD_GodkantAv" minOccurs="0"/>
                <xsd:element ref="ns2:LD_GodkantDatum" minOccurs="0"/>
                <xsd:element ref="ns2:LD_Diarienummer" minOccurs="0"/>
                <xsd:element ref="ns2:LD_Beslutsnummer" minOccurs="0"/>
                <xsd:element ref="ns2:LD_OldPubliceringsstatus" minOccurs="0"/>
                <xsd:element ref="ns2:TaxCatchAll" minOccurs="0"/>
                <xsd:element ref="ns2:l94247903c2249fd91f98a10a58087d0" minOccurs="0"/>
                <xsd:element ref="ns2:b949fc07257b40f7b02b2d246d41368f" minOccurs="0"/>
                <xsd:element ref="ns2:d35d67994db9475aa58636ebfce59533" minOccurs="0"/>
                <xsd:element ref="ns2:j125def9988a4544907fddb4a09b1af5" minOccurs="0"/>
                <xsd:element ref="ns2:ib8be5378b304cd19503fe0f13c962e4" minOccurs="0"/>
                <xsd:element ref="ns2:ib626626c2604ac096d2606abc0b50e1" minOccurs="0"/>
                <xsd:element ref="ns2:LD_OldDokumentstatus" minOccurs="0"/>
                <xsd:element ref="ns2:TaxCatchAllLabel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901946-e264-40a9-b252-19c7dedd3add" elementFormDefault="qualified">
    <xsd:import namespace="http://schemas.microsoft.com/office/2006/documentManagement/types"/>
    <xsd:import namespace="http://schemas.microsoft.com/office/infopath/2007/PartnerControls"/>
    <xsd:element name="LD_Dokumentansvarig" ma:index="2" ma:displayName="Dokumentansvarig" ma:list="UserInfo" ma:internalName="LD_Dokumentansvarig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D_Informationsklass" ma:index="4" ma:displayName="Informationsklass" ma:default="Intern alla" ma:internalName="LD_Informationsklass" ma:readOnly="false">
      <xsd:simpleType>
        <xsd:restriction base="dms:Choice">
          <xsd:enumeration value="Publik"/>
          <xsd:enumeration value="Intern alla"/>
          <xsd:enumeration value="Intern skyddad"/>
        </xsd:restriction>
      </xsd:simpleType>
    </xsd:element>
    <xsd:element name="LD_ArbetsrumID" ma:index="7" nillable="true" ma:displayName="ArbetsrumID" ma:hidden="true" ma:internalName="LD_ArbetsrumID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D_DokumentID" ma:index="8" nillable="true" ma:displayName="LD DokumentID" ma:hidden="true" ma:internalName="LD_DokumentID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D_Faktaagare" ma:index="9" nillable="true" ma:displayName="Faktaägare" ma:hidden="true" ma:internalName="LD_Faktaagar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D_Version" ma:index="10" nillable="true" ma:displayName="Version" ma:internalName="LD_Version" ma:readOnly="false">
      <xsd:simpleType>
        <xsd:restriction base="dms:Text"/>
      </xsd:simpleType>
    </xsd:element>
    <xsd:element name="LD_GranskatAv" ma:index="11" nillable="true" ma:displayName="Granskat av" ma:list="UserInfo" ma:internalName="LD_GranskatAv" ma:readOnly="fals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D_Dokumentstatus" ma:index="12" nillable="true" ma:displayName="Dokumentstatus" ma:default="Utkast" ma:hidden="true" ma:internalName="LD_Dokumentstatus" ma:readOnly="false">
      <xsd:simpleType>
        <xsd:restriction base="dms:Choice">
          <xsd:enumeration value="Utkast"/>
          <xsd:enumeration value="Granskning pågår"/>
          <xsd:enumeration value="Granskat"/>
          <xsd:enumeration value="Godkännande pågår"/>
          <xsd:enumeration value="Godkänt"/>
          <xsd:enumeration value="Ej godkänt"/>
          <xsd:enumeration value="Publicerat"/>
          <xsd:enumeration value="Godkänt och publicerat"/>
        </xsd:restriction>
      </xsd:simpleType>
    </xsd:element>
    <xsd:element name="LD_Publiceringsstatus" ma:index="13" nillable="true" ma:displayName="Publiceringsstatus" ma:default="Ej publicerat" ma:hidden="true" ma:internalName="LD_Publiceringsstatus" ma:readOnly="false">
      <xsd:simpleType>
        <xsd:restriction base="dms:Choice">
          <xsd:enumeration value="Ej publicerat"/>
          <xsd:enumeration value="Publicering pågår"/>
          <xsd:enumeration value="Publicerat"/>
          <xsd:enumeration value="Avpublicerat"/>
          <xsd:enumeration value="Revidering krävs"/>
          <xsd:enumeration value="Revidering pågår"/>
        </xsd:restriction>
      </xsd:simpleType>
    </xsd:element>
    <xsd:element name="LD_GodkantAv" ma:index="15" nillable="true" ma:displayName="Godkänt av" ma:list="UserInfo" ma:internalName="LD_GodkantAv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D_GodkantDatum" ma:index="16" nillable="true" ma:displayName="Godkänt datum" ma:internalName="LD_GodkantDatum" ma:readOnly="false">
      <xsd:simpleType>
        <xsd:restriction base="dms:DateTime"/>
      </xsd:simpleType>
    </xsd:element>
    <xsd:element name="LD_Diarienummer" ma:index="17" nillable="true" ma:displayName="Diarienummer" ma:internalName="LD_Diarienummer" ma:readOnly="false">
      <xsd:simpleType>
        <xsd:restriction base="dms:Text"/>
      </xsd:simpleType>
    </xsd:element>
    <xsd:element name="LD_Beslutsnummer" ma:index="18" nillable="true" ma:displayName="Beslutsnummer" ma:internalName="LD_Beslutsnummer" ma:readOnly="false">
      <xsd:simpleType>
        <xsd:restriction base="dms:Text"/>
      </xsd:simpleType>
    </xsd:element>
    <xsd:element name="LD_OldPubliceringsstatus" ma:index="20" nillable="true" ma:displayName="Old Publiceringsstatus" ma:hidden="true" ma:internalName="LD_OldPubliceringsstatus" ma:readOnly="false">
      <xsd:simpleType>
        <xsd:restriction base="dms:Text"/>
      </xsd:simpleType>
    </xsd:element>
    <xsd:element name="TaxCatchAll" ma:index="21" nillable="true" ma:displayName="Taxonomy Catch All Column" ma:hidden="true" ma:list="{590d8321-ec3a-46c9-8bb0-088c8a285ba7}" ma:internalName="TaxCatchAll" ma:showField="CatchAllData" ma:web="c6056b2c-9b66-4941-ba4f-b114eec7ed2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94247903c2249fd91f98a10a58087d0" ma:index="22" nillable="true" ma:taxonomy="true" ma:internalName="l94247903c2249fd91f98a10a58087d0" ma:taxonomyFieldName="LD_Dokumenttyp" ma:displayName="Dokumenttyp" ma:readOnly="false" ma:fieldId="{59424790-3c22-49fd-91f9-8a10a58087d0}" ma:sspId="e7769dcc-5dd1-4f02-a71f-f2e47d1eab4e" ma:termSetId="0f652e80-21f1-4db9-823c-0c440e78a02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949fc07257b40f7b02b2d246d41368f" ma:index="24" ma:taxonomy="true" ma:internalName="b949fc07257b40f7b02b2d246d41368f" ma:taxonomyFieldName="LD_GallerForVerksamhet" ma:displayName="Gäller för verksamhet" ma:readOnly="false" ma:default="" ma:fieldId="{b949fc07-257b-40f7-b02b-2d246d41368f}" ma:taxonomyMulti="true" ma:sspId="e7769dcc-5dd1-4f02-a71f-f2e47d1eab4e" ma:termSetId="fdc1c8bc-96b8-4ad1-a7fe-19ec9003abb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35d67994db9475aa58636ebfce59533" ma:index="25" nillable="true" ma:taxonomy="true" ma:internalName="d35d67994db9475aa58636ebfce59533" ma:taxonomyFieldName="LD_Sprak" ma:displayName="Språk" ma:readOnly="false" ma:default="1;#sv - svenska|fc4bf42e-8ca5-492e-bdac-5e5e0115cfa8" ma:fieldId="{d35d6799-4db9-475a-a586-36ebfce59533}" ma:sspId="e7769dcc-5dd1-4f02-a71f-f2e47d1eab4e" ma:termSetId="34bdb1d3-4598-4ab4-b025-869b2700dd5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j125def9988a4544907fddb4a09b1af5" ma:index="29" nillable="true" ma:taxonomy="true" ma:internalName="j125def9988a4544907fddb4a09b1af5" ma:taxonomyFieldName="LD_Nyckelord" ma:displayName="Nyckelord" ma:readOnly="false" ma:fieldId="{3125def9-988a-4544-907f-ddb4a09b1af5}" ma:taxonomyMulti="true" ma:sspId="e7769dcc-5dd1-4f02-a71f-f2e47d1eab4e" ma:termSetId="4e71d024-632f-4c5c-a02d-6b344a2d3997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ib8be5378b304cd19503fe0f13c962e4" ma:index="31" nillable="true" ma:taxonomy="true" ma:internalName="ib8be5378b304cd19503fe0f13c962e4" ma:taxonomyFieldName="LD_Dokumentsamling" ma:displayName="Dokumentsamling" ma:readOnly="false" ma:default="" ma:fieldId="{2b8be537-8b30-4cd1-9503-fe0f13c962e4}" ma:taxonomyMulti="true" ma:sspId="e7769dcc-5dd1-4f02-a71f-f2e47d1eab4e" ma:termSetId="616aacf0-f681-4ad1-9a56-1a611ffe0410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ib626626c2604ac096d2606abc0b50e1" ma:index="33" nillable="true" ma:taxonomy="true" ma:internalName="ib626626c2604ac096d2606abc0b50e1" ma:taxonomyFieldName="LD_Process" ma:displayName="Process" ma:readOnly="false" ma:fieldId="{2b626626-c260-4ac0-96d2-606abc0b50e1}" ma:sspId="e7769dcc-5dd1-4f02-a71f-f2e47d1eab4e" ma:termSetId="76f4019a-91e2-4560-b452-ad5219d4307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LD_OldDokumentstatus" ma:index="34" nillable="true" ma:displayName="Old Dokumentstatus" ma:hidden="true" ma:internalName="LD_OldDokumentstatus" ma:readOnly="false">
      <xsd:simpleType>
        <xsd:restriction base="dms:Text"/>
      </xsd:simpleType>
    </xsd:element>
    <xsd:element name="TaxCatchAllLabel" ma:index="35" nillable="true" ma:displayName="Taxonomy Catch All Column1" ma:hidden="true" ma:list="{590d8321-ec3a-46c9-8bb0-088c8a285ba7}" ma:internalName="TaxCatchAllLabel" ma:readOnly="true" ma:showField="CatchAllDataLabel" ma:web="c6056b2c-9b66-4941-ba4f-b114eec7ed2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056b2c-9b66-4941-ba4f-b114eec7ed26" elementFormDefault="qualified">
    <xsd:import namespace="http://schemas.microsoft.com/office/2006/documentManagement/types"/>
    <xsd:import namespace="http://schemas.microsoft.com/office/infopath/2007/PartnerControls"/>
    <xsd:element name="_dlc_DocId" ma:index="37" nillable="true" ma:displayName="Dokument-ID-värde" ma:description="Värdet för dokument-ID som tilldelats till det här objektet." ma:internalName="_dlc_DocId" ma:readOnly="true">
      <xsd:simpleType>
        <xsd:restriction base="dms:Text"/>
      </xsd:simpleType>
    </xsd:element>
    <xsd:element name="_dlc_DocIdUrl" ma:index="38" nillable="true" ma:displayName="Dokument-ID" ma:description="Permanent länk till det här dokumente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39" nillable="true" ma:displayName="Spara ID" ma:description="Behåll ID vid tillägg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36" ma:displayName="Innehållstyp"/>
        <xsd:element ref="dc:title" maxOccurs="1" ma:index="1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j125def9988a4544907fddb4a09b1af5 xmlns="2f901946-e264-40a9-b252-19c7dedd3add">
      <Terms xmlns="http://schemas.microsoft.com/office/infopath/2007/PartnerControls"/>
    </j125def9988a4544907fddb4a09b1af5>
    <d35d67994db9475aa58636ebfce59533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sv - svenska</TermName>
          <TermId xmlns="http://schemas.microsoft.com/office/infopath/2007/PartnerControls">fc4bf42e-8ca5-492e-bdac-5e5e0115cfa8</TermId>
        </TermInfo>
      </Terms>
    </d35d67994db9475aa58636ebfce59533>
    <ib8be5378b304cd19503fe0f13c962e4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powerpointmall</TermName>
          <TermId xmlns="http://schemas.microsoft.com/office/infopath/2007/PartnerControls">8a709a16-dce5-48c9-b324-adb936197cd8</TermId>
        </TermInfo>
      </Terms>
    </ib8be5378b304cd19503fe0f13c962e4>
    <b949fc07257b40f7b02b2d246d41368f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LD</TermName>
          <TermId xmlns="http://schemas.microsoft.com/office/infopath/2007/PartnerControls">30ac7822-68c2-42d2-8d58-accf1e3539f2</TermId>
        </TermInfo>
      </Terms>
    </b949fc07257b40f7b02b2d246d41368f>
    <TaxCatchAll xmlns="2f901946-e264-40a9-b252-19c7dedd3add">
      <Value>33</Value>
      <Value>620</Value>
      <Value>24</Value>
      <Value>38</Value>
      <Value>1</Value>
    </TaxCatchAll>
    <LD_Informationsklass xmlns="2f901946-e264-40a9-b252-19c7dedd3add">Intern alla</LD_Informationsklass>
    <ib626626c2604ac096d2606abc0b50e1 xmlns="2f901946-e264-40a9-b252-19c7dedd3add">
      <Terms xmlns="http://schemas.microsoft.com/office/infopath/2007/PartnerControls"/>
    </ib626626c2604ac096d2606abc0b50e1>
    <LD_Dokumentansvarig xmlns="2f901946-e264-40a9-b252-19c7dedd3add">
      <UserInfo>
        <DisplayName>Jansson Markus /Central förvaltning Personalenhet /Falun</DisplayName>
        <AccountId>34</AccountId>
        <AccountType/>
      </UserInfo>
    </LD_Dokumentansvarig>
    <l94247903c2249fd91f98a10a58087d0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Standarddokument</TermName>
          <TermId xmlns="http://schemas.microsoft.com/office/infopath/2007/PartnerControls">4d12e0b9-1967-41ec-b4ec-5579d11176b8</TermId>
        </TermInfo>
      </Terms>
    </l94247903c2249fd91f98a10a58087d0>
    <LD_GranskatAv xmlns="2f901946-e264-40a9-b252-19c7dedd3add">
      <UserInfo>
        <DisplayName/>
        <AccountId xsi:nil="true"/>
        <AccountType/>
      </UserInfo>
    </LD_GranskatAv>
    <LD_OldPubliceringsstatus xmlns="2f901946-e264-40a9-b252-19c7dedd3add">Revidering pågår</LD_OldPubliceringsstatus>
    <LD_Publiceringsstatus xmlns="2f901946-e264-40a9-b252-19c7dedd3add">Publicering pågår</LD_Publiceringsstatus>
    <LD_Version xmlns="2f901946-e264-40a9-b252-19c7dedd3add">1.0</LD_Version>
    <LD_ArbetsrumID xmlns="2f901946-e264-40a9-b252-19c7dedd3add">
      <Url xsi:nil="true"/>
      <Description xsi:nil="true"/>
    </LD_ArbetsrumID>
    <LD_Faktaagare xmlns="2f901946-e264-40a9-b252-19c7dedd3add">
      <Url xsi:nil="true"/>
      <Description xsi:nil="true"/>
    </LD_Faktaagare>
    <LD_DokumentID xmlns="2f901946-e264-40a9-b252-19c7dedd3add">
      <Url>http://ar.ltdalarna.se/arbetsrum/OHAR4G1Q/_layouts/15/DocIdRedir.aspx?ID=JHXJTDKSTMXR-638439718-50</Url>
      <Description>JHXJTDKSTMXR-638439718-50</Description>
    </LD_DokumentID>
    <LD_Dokumentstatus xmlns="2f901946-e264-40a9-b252-19c7dedd3add">Godkänt</LD_Dokumentstatus>
    <LD_OldDokumentstatus xmlns="2f901946-e264-40a9-b252-19c7dedd3add">Godkännande pågår</LD_OldDokumentstatus>
    <_dlc_DocId xmlns="c6056b2c-9b66-4941-ba4f-b114eec7ed26">JHXJTDKSTMXR-2145828690-717</_dlc_DocId>
    <_dlc_DocIdUrl xmlns="c6056b2c-9b66-4941-ba4f-b114eec7ed26">
      <Url>http://ar.ltdalarna.se/arbetsrum/OHAR4G1Q/publicerat/_layouts/15/DocIdRedir.aspx?ID=JHXJTDKSTMXR-2145828690-717</Url>
      <Description>JHXJTDKSTMXR-2145828690-717</Description>
    </_dlc_DocIdUrl>
    <LD_Diarienummer xmlns="2f901946-e264-40a9-b252-19c7dedd3add" xsi:nil="true"/>
    <LD_GodkantDatum xmlns="2f901946-e264-40a9-b252-19c7dedd3add">2019-01-14T13:10:16+00:00</LD_GodkantDatum>
    <LD_GodkantAv xmlns="2f901946-e264-40a9-b252-19c7dedd3add">
      <UserInfo>
        <DisplayName>Jansson Markus /Central förvaltning Personalenhet /Falun</DisplayName>
        <AccountId>34</AccountId>
        <AccountType/>
      </UserInfo>
    </LD_GodkantAv>
    <LD_Beslutsnummer xmlns="2f901946-e264-40a9-b252-19c7dedd3add" xsi:nil="true"/>
  </documentManagement>
</p:properties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B908D4C-69A5-4436-ADFD-061832FB1A44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48218D59-1F3B-40C0-8F5B-2AD81CBD955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f901946-e264-40a9-b252-19c7dedd3add"/>
    <ds:schemaRef ds:uri="c6056b2c-9b66-4941-ba4f-b114eec7ed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0EFA16D-6D67-4242-869E-4B66269C3963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C6FB3ADD-DCDF-4A07-9C45-CA476A044990}">
  <ds:schemaRefs>
    <ds:schemaRef ds:uri="http://purl.org/dc/elements/1.1/"/>
    <ds:schemaRef ds:uri="http://schemas.microsoft.com/office/2006/metadata/properties"/>
    <ds:schemaRef ds:uri="2f901946-e264-40a9-b252-19c7dedd3add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c6056b2c-9b66-4941-ba4f-b114eec7ed26"/>
    <ds:schemaRef ds:uri="http://www.w3.org/XML/1998/namespace"/>
    <ds:schemaRef ds:uri="http://purl.org/dc/dcmitype/"/>
  </ds:schemaRefs>
</ds:datastoreItem>
</file>

<file path=customXml/itemProps5.xml><?xml version="1.0" encoding="utf-8"?>
<ds:datastoreItem xmlns:ds="http://schemas.openxmlformats.org/officeDocument/2006/customXml" ds:itemID="{20024E15-E290-4AB3-AE13-73E4633A1C5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701</TotalTime>
  <Words>826</Words>
  <Application>Microsoft Office PowerPoint</Application>
  <PresentationFormat>Bredbild</PresentationFormat>
  <Paragraphs>139</Paragraphs>
  <Slides>12</Slides>
  <Notes>11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12</vt:i4>
      </vt:variant>
    </vt:vector>
  </HeadingPairs>
  <TitlesOfParts>
    <vt:vector size="16" baseType="lpstr">
      <vt:lpstr>Arial</vt:lpstr>
      <vt:lpstr>Calibri</vt:lpstr>
      <vt:lpstr>Times New Roman</vt:lpstr>
      <vt:lpstr>VCdag</vt:lpstr>
      <vt:lpstr>Samverkan vid utskrivning från sluten hälso och sjukvård</vt:lpstr>
      <vt:lpstr>PowerPoint-presentation</vt:lpstr>
      <vt:lpstr>Det fortsatta arbetet</vt:lpstr>
      <vt:lpstr>Utvärdering av införande av SUS-lagen i Dalarna - SUS föreslår att:</vt:lpstr>
      <vt:lpstr>Rekommendation från SUS-gruppen</vt:lpstr>
      <vt:lpstr>SUS-gruppen fortsättning ? </vt:lpstr>
      <vt:lpstr>SKL - Nätverk  fortsättning 2019</vt:lpstr>
      <vt:lpstr>Ekonomi</vt:lpstr>
      <vt:lpstr>Ekonomi</vt:lpstr>
      <vt:lpstr>Bra länkar med information om Lagen, SIP, Fast vårdkontakt m.m. </vt:lpstr>
      <vt:lpstr> SUS-gruppen - ARBETSGRUPP 2019</vt:lpstr>
      <vt:lpstr>Slut </vt:lpstr>
    </vt:vector>
  </TitlesOfParts>
  <Company>Landstinget Dalarna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Region Dalarna - Standard Powerpointmall</dc:title>
  <dc:creator>Jansson Markus /Central förvaltning Kommunikationsenhet /Falun</dc:creator>
  <cp:lastModifiedBy>Liljeberg Hans /Central förvaltning Hälso- och sjukvårdsenhet /Falun</cp:lastModifiedBy>
  <cp:revision>47</cp:revision>
  <cp:lastPrinted>2019-03-12T10:02:20Z</cp:lastPrinted>
  <dcterms:created xsi:type="dcterms:W3CDTF">2016-11-14T14:16:14Z</dcterms:created>
  <dcterms:modified xsi:type="dcterms:W3CDTF">2019-03-19T10:40:44Z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35d67994db9475aa58636ebfce59533">
    <vt:lpwstr>sv - svenska|fc4bf42e-8ca5-492e-bdac-5e5e0115cfa8</vt:lpwstr>
  </property>
  <property fmtid="{D5CDD505-2E9C-101B-9397-08002B2CF9AE}" pid="3" name="ContentTypeId">
    <vt:lpwstr>0x010100AC92CF2061C10240851FF38CAA99F4B8020100F310B003C35C654C864C96586056CDEC</vt:lpwstr>
  </property>
  <property fmtid="{D5CDD505-2E9C-101B-9397-08002B2CF9AE}" pid="4" name="TaxCatchAll">
    <vt:lpwstr>7;#sv - svenska</vt:lpwstr>
  </property>
  <property fmtid="{D5CDD505-2E9C-101B-9397-08002B2CF9AE}" pid="5" name="LD_GallerForVerksamhet">
    <vt:lpwstr>33;#LD|30ac7822-68c2-42d2-8d58-accf1e3539f2</vt:lpwstr>
  </property>
  <property fmtid="{D5CDD505-2E9C-101B-9397-08002B2CF9AE}" pid="6" name="LD_Process">
    <vt:lpwstr/>
  </property>
  <property fmtid="{D5CDD505-2E9C-101B-9397-08002B2CF9AE}" pid="7" name="LD_Forfattning">
    <vt:lpwstr/>
  </property>
  <property fmtid="{D5CDD505-2E9C-101B-9397-08002B2CF9AE}" pid="8" name="LD_Nyckelord">
    <vt:lpwstr/>
  </property>
  <property fmtid="{D5CDD505-2E9C-101B-9397-08002B2CF9AE}" pid="9" name="LD_Dokumentsamling">
    <vt:lpwstr>620;#powerpointmall|8a709a16-dce5-48c9-b324-adb936197cd8</vt:lpwstr>
  </property>
  <property fmtid="{D5CDD505-2E9C-101B-9397-08002B2CF9AE}" pid="10" name="LD_Dokumenttyp">
    <vt:lpwstr>24;#Standarddokument|4d12e0b9-1967-41ec-b4ec-5579d11176b8</vt:lpwstr>
  </property>
  <property fmtid="{D5CDD505-2E9C-101B-9397-08002B2CF9AE}" pid="11" name="eb7deb89d2814b7b90e1fef0bccd24ec">
    <vt:lpwstr/>
  </property>
  <property fmtid="{D5CDD505-2E9C-101B-9397-08002B2CF9AE}" pid="12" name="c37888536a3e4198892c360a23f46821">
    <vt:lpwstr/>
  </property>
  <property fmtid="{D5CDD505-2E9C-101B-9397-08002B2CF9AE}" pid="13" name="e4631235004c4161a9f23c41f2f2c9d6">
    <vt:lpwstr/>
  </property>
  <property fmtid="{D5CDD505-2E9C-101B-9397-08002B2CF9AE}" pid="14" name="LD_Diagnos">
    <vt:lpwstr/>
  </property>
  <property fmtid="{D5CDD505-2E9C-101B-9397-08002B2CF9AE}" pid="15" name="LD_Sprak">
    <vt:lpwstr>1;#sv - svenska|fc4bf42e-8ca5-492e-bdac-5e5e0115cfa8</vt:lpwstr>
  </property>
  <property fmtid="{D5CDD505-2E9C-101B-9397-08002B2CF9AE}" pid="16" name="LD_MeSHterm">
    <vt:lpwstr/>
  </property>
  <property fmtid="{D5CDD505-2E9C-101B-9397-08002B2CF9AE}" pid="17" name="_dlc_DocIdItemGuid">
    <vt:lpwstr>478ac456-debb-4762-9ea7-ef009ac3d5d6</vt:lpwstr>
  </property>
  <property fmtid="{D5CDD505-2E9C-101B-9397-08002B2CF9AE}" pid="18" name="Granskning">
    <vt:lpwstr/>
  </property>
  <property fmtid="{D5CDD505-2E9C-101B-9397-08002B2CF9AE}" pid="19" name="Order">
    <vt:r8>13100</vt:r8>
  </property>
  <property fmtid="{D5CDD505-2E9C-101B-9397-08002B2CF9AE}" pid="20" name="xd_ProgID">
    <vt:lpwstr/>
  </property>
  <property fmtid="{D5CDD505-2E9C-101B-9397-08002B2CF9AE}" pid="21" name="TemplateUrl">
    <vt:lpwstr/>
  </property>
  <property fmtid="{D5CDD505-2E9C-101B-9397-08002B2CF9AE}" pid="22" name="_CopySource">
    <vt:lpwstr>http://ar.ltdalarna.se/arbetsrum/OHAR4G1Q/4G8V/Lists/informerande/Region Dalarna - Standard Powerpointmall.pptx</vt:lpwstr>
  </property>
  <property fmtid="{D5CDD505-2E9C-101B-9397-08002B2CF9AE}" pid="23" name="Godkännande och publicering">
    <vt:lpwstr>http://ar.ltdalarna.se/arbetsrum/OHAR4G1Q/_layouts/15/wrkstat.aspx?List=897c8b83-9ffe-46c2-b9b4-7cbdc1558ee9&amp;WorkflowInstanceName=23b98503-3154-493f-9ae5-e4c37136ec7d, Godkänt</vt:lpwstr>
  </property>
  <property fmtid="{D5CDD505-2E9C-101B-9397-08002B2CF9AE}" pid="24" name="LD_GiltigtTill">
    <vt:filetime>2022-01-14T13:12:34Z</vt:filetime>
  </property>
  <property fmtid="{D5CDD505-2E9C-101B-9397-08002B2CF9AE}" pid="25" name="LD_Gallringsfrist">
    <vt:lpwstr>38;#3 år|8a73ccd2-b425-41f1-973a-0e59e31951c0</vt:lpwstr>
  </property>
  <property fmtid="{D5CDD505-2E9C-101B-9397-08002B2CF9AE}" pid="26" name="maa9fd36c38347e1a5ddfad159d25a0c">
    <vt:lpwstr>3 år|8a73ccd2-b425-41f1-973a-0e59e31951c0</vt:lpwstr>
  </property>
</Properties>
</file>