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85" r:id="rId3"/>
  </p:sldMasterIdLst>
  <p:notesMasterIdLst>
    <p:notesMasterId r:id="rId82"/>
  </p:notesMasterIdLst>
  <p:handoutMasterIdLst>
    <p:handoutMasterId r:id="rId83"/>
  </p:handoutMasterIdLst>
  <p:sldIdLst>
    <p:sldId id="342" r:id="rId4"/>
    <p:sldId id="451" r:id="rId5"/>
    <p:sldId id="572" r:id="rId6"/>
    <p:sldId id="573" r:id="rId7"/>
    <p:sldId id="574"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08" r:id="rId42"/>
    <p:sldId id="609" r:id="rId43"/>
    <p:sldId id="610" r:id="rId44"/>
    <p:sldId id="611" r:id="rId45"/>
    <p:sldId id="615" r:id="rId46"/>
    <p:sldId id="619" r:id="rId47"/>
    <p:sldId id="620" r:id="rId48"/>
    <p:sldId id="621" r:id="rId49"/>
    <p:sldId id="622" r:id="rId50"/>
    <p:sldId id="623" r:id="rId51"/>
    <p:sldId id="626" r:id="rId52"/>
    <p:sldId id="627" r:id="rId53"/>
    <p:sldId id="628" r:id="rId54"/>
    <p:sldId id="629" r:id="rId55"/>
    <p:sldId id="630" r:id="rId56"/>
    <p:sldId id="631" r:id="rId57"/>
    <p:sldId id="632" r:id="rId58"/>
    <p:sldId id="633" r:id="rId59"/>
    <p:sldId id="634" r:id="rId60"/>
    <p:sldId id="635" r:id="rId61"/>
    <p:sldId id="636" r:id="rId62"/>
    <p:sldId id="637" r:id="rId63"/>
    <p:sldId id="638" r:id="rId64"/>
    <p:sldId id="639" r:id="rId65"/>
    <p:sldId id="640" r:id="rId66"/>
    <p:sldId id="641" r:id="rId67"/>
    <p:sldId id="642" r:id="rId68"/>
    <p:sldId id="643" r:id="rId69"/>
    <p:sldId id="644" r:id="rId70"/>
    <p:sldId id="645" r:id="rId71"/>
    <p:sldId id="646" r:id="rId72"/>
    <p:sldId id="647" r:id="rId73"/>
    <p:sldId id="648" r:id="rId74"/>
    <p:sldId id="649" r:id="rId75"/>
    <p:sldId id="566" r:id="rId76"/>
    <p:sldId id="570" r:id="rId77"/>
    <p:sldId id="571" r:id="rId78"/>
    <p:sldId id="567" r:id="rId79"/>
    <p:sldId id="569" r:id="rId80"/>
    <p:sldId id="568" r:id="rId8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meli" initials="a" lastIdx="2" clrIdx="1">
    <p:extLst>
      <p:ext uri="{19B8F6BF-5375-455C-9EA6-DF929625EA0E}">
        <p15:presenceInfo xmlns:p15="http://schemas.microsoft.com/office/powerpoint/2012/main" userId="axm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5116" autoAdjust="0"/>
  </p:normalViewPr>
  <p:slideViewPr>
    <p:cSldViewPr snapToGrid="0">
      <p:cViewPr varScale="1">
        <p:scale>
          <a:sx n="62" d="100"/>
          <a:sy n="62" d="100"/>
        </p:scale>
        <p:origin x="984" y="42"/>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60"/>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CB9DC-B91E-452C-8A08-2402282B14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0F9AC36E-A8B7-4112-932C-2F1BF74A8E34}">
      <dgm:prSet phldrT="[Text]"/>
      <dgm:spPr/>
      <dgm:t>
        <a:bodyPr/>
        <a:lstStyle/>
        <a:p>
          <a:r>
            <a:rPr lang="sv-SE" dirty="0"/>
            <a:t>Forma arbetsgrupp</a:t>
          </a:r>
        </a:p>
      </dgm:t>
    </dgm:pt>
    <dgm:pt modelId="{C0223C3F-88E4-43D7-A38E-3EAD078D4034}" type="parTrans" cxnId="{ED22D676-734D-4ED9-B440-2310049206BB}">
      <dgm:prSet/>
      <dgm:spPr/>
      <dgm:t>
        <a:bodyPr/>
        <a:lstStyle/>
        <a:p>
          <a:endParaRPr lang="sv-SE"/>
        </a:p>
      </dgm:t>
    </dgm:pt>
    <dgm:pt modelId="{98EEE77A-CA4A-4BD0-9EB9-4966374FB788}" type="sibTrans" cxnId="{ED22D676-734D-4ED9-B440-2310049206BB}">
      <dgm:prSet/>
      <dgm:spPr/>
      <dgm:t>
        <a:bodyPr/>
        <a:lstStyle/>
        <a:p>
          <a:endParaRPr lang="sv-SE"/>
        </a:p>
      </dgm:t>
    </dgm:pt>
    <dgm:pt modelId="{DEA0298D-6817-4A67-BE37-350189A4EA3B}">
      <dgm:prSet phldrT="[Text]"/>
      <dgm:spPr/>
      <dgm:t>
        <a:bodyPr/>
        <a:lstStyle/>
        <a:p>
          <a:r>
            <a:rPr lang="sv-SE" dirty="0"/>
            <a:t>Steg 2</a:t>
          </a:r>
        </a:p>
        <a:p>
          <a:r>
            <a:rPr lang="sv-SE" dirty="0" err="1" smtClean="0"/>
            <a:t>Arbetsfas</a:t>
          </a:r>
          <a:endParaRPr lang="sv-SE" dirty="0"/>
        </a:p>
      </dgm:t>
    </dgm:pt>
    <dgm:pt modelId="{B9A73291-549B-4614-A130-CE371632F8D5}" type="parTrans" cxnId="{A949BA6D-C4A5-46FC-BA66-FC1E80DCBCA8}">
      <dgm:prSet/>
      <dgm:spPr/>
      <dgm:t>
        <a:bodyPr/>
        <a:lstStyle/>
        <a:p>
          <a:endParaRPr lang="sv-SE"/>
        </a:p>
      </dgm:t>
    </dgm:pt>
    <dgm:pt modelId="{2EF07E15-EB95-43A3-A111-2AFD9088A54A}" type="sibTrans" cxnId="{A949BA6D-C4A5-46FC-BA66-FC1E80DCBCA8}">
      <dgm:prSet/>
      <dgm:spPr/>
      <dgm:t>
        <a:bodyPr/>
        <a:lstStyle/>
        <a:p>
          <a:endParaRPr lang="sv-SE"/>
        </a:p>
      </dgm:t>
    </dgm:pt>
    <dgm:pt modelId="{95C168FB-AE73-4601-BE6B-7B58E8900266}">
      <dgm:prSet phldrT="[Text]"/>
      <dgm:spPr/>
      <dgm:t>
        <a:bodyPr/>
        <a:lstStyle/>
        <a:p>
          <a:r>
            <a:rPr lang="sv-SE" dirty="0"/>
            <a:t>Förslag verksamhetsbeskrivning</a:t>
          </a:r>
        </a:p>
      </dgm:t>
    </dgm:pt>
    <dgm:pt modelId="{706A491F-AB40-4917-9468-2D8120FF04A4}" type="parTrans" cxnId="{AC023F1B-A4AF-43BE-8BCF-A3EC5162B54B}">
      <dgm:prSet/>
      <dgm:spPr/>
      <dgm:t>
        <a:bodyPr/>
        <a:lstStyle/>
        <a:p>
          <a:endParaRPr lang="sv-SE"/>
        </a:p>
      </dgm:t>
    </dgm:pt>
    <dgm:pt modelId="{87D95D9C-8FEF-4642-8712-BC2EF19658DD}" type="sibTrans" cxnId="{AC023F1B-A4AF-43BE-8BCF-A3EC5162B54B}">
      <dgm:prSet/>
      <dgm:spPr/>
      <dgm:t>
        <a:bodyPr/>
        <a:lstStyle/>
        <a:p>
          <a:endParaRPr lang="sv-SE"/>
        </a:p>
      </dgm:t>
    </dgm:pt>
    <dgm:pt modelId="{6DC83E5F-8E0D-421F-BEC3-5242D45A8640}">
      <dgm:prSet phldrT="[Text]"/>
      <dgm:spPr/>
      <dgm:t>
        <a:bodyPr/>
        <a:lstStyle/>
        <a:p>
          <a:r>
            <a:rPr lang="sv-SE" dirty="0"/>
            <a:t>Förslag huvudmannaskap och samverkansavtal</a:t>
          </a:r>
        </a:p>
      </dgm:t>
    </dgm:pt>
    <dgm:pt modelId="{615980BB-8EB3-4FE7-A916-6FAD01E41F05}" type="parTrans" cxnId="{691A3214-EA9D-47DF-AC6A-E42F36A834B9}">
      <dgm:prSet/>
      <dgm:spPr/>
      <dgm:t>
        <a:bodyPr/>
        <a:lstStyle/>
        <a:p>
          <a:endParaRPr lang="sv-SE"/>
        </a:p>
      </dgm:t>
    </dgm:pt>
    <dgm:pt modelId="{BDCCA3AC-E855-4936-AE3D-D05D12989571}" type="sibTrans" cxnId="{691A3214-EA9D-47DF-AC6A-E42F36A834B9}">
      <dgm:prSet/>
      <dgm:spPr/>
      <dgm:t>
        <a:bodyPr/>
        <a:lstStyle/>
        <a:p>
          <a:endParaRPr lang="sv-SE"/>
        </a:p>
      </dgm:t>
    </dgm:pt>
    <dgm:pt modelId="{D8A3A9A8-EC87-4EDE-ACF9-A616865BCF4B}">
      <dgm:prSet phldrT="[Text]"/>
      <dgm:spPr/>
      <dgm:t>
        <a:bodyPr/>
        <a:lstStyle/>
        <a:p>
          <a:r>
            <a:rPr lang="sv-SE" dirty="0"/>
            <a:t>Steg 3</a:t>
          </a:r>
        </a:p>
        <a:p>
          <a:r>
            <a:rPr lang="sv-SE" dirty="0"/>
            <a:t>Förberedelse </a:t>
          </a:r>
          <a:r>
            <a:rPr lang="sv-SE" dirty="0" smtClean="0"/>
            <a:t>etableringsfas</a:t>
          </a:r>
          <a:endParaRPr lang="sv-SE" dirty="0"/>
        </a:p>
      </dgm:t>
    </dgm:pt>
    <dgm:pt modelId="{58290292-2AA4-4CBD-8CB3-BDB220F63E97}" type="parTrans" cxnId="{77D8BDB4-6051-4BAC-A613-309559C79DDD}">
      <dgm:prSet/>
      <dgm:spPr/>
      <dgm:t>
        <a:bodyPr/>
        <a:lstStyle/>
        <a:p>
          <a:endParaRPr lang="sv-SE"/>
        </a:p>
      </dgm:t>
    </dgm:pt>
    <dgm:pt modelId="{7D821C96-FEED-48C5-A82B-95174DFB16C1}" type="sibTrans" cxnId="{77D8BDB4-6051-4BAC-A613-309559C79DDD}">
      <dgm:prSet/>
      <dgm:spPr/>
      <dgm:t>
        <a:bodyPr/>
        <a:lstStyle/>
        <a:p>
          <a:endParaRPr lang="sv-SE"/>
        </a:p>
      </dgm:t>
    </dgm:pt>
    <dgm:pt modelId="{229BD6F7-6BF9-499E-AA2A-E8BC3A2215C9}">
      <dgm:prSet phldrT="[Text]"/>
      <dgm:spPr/>
      <dgm:t>
        <a:bodyPr/>
        <a:lstStyle/>
        <a:p>
          <a:r>
            <a:rPr lang="sv-SE"/>
            <a:t>Förslag implementeringsplan</a:t>
          </a:r>
        </a:p>
      </dgm:t>
    </dgm:pt>
    <dgm:pt modelId="{0C6EF9FB-F1EA-477A-977C-09D05787224F}" type="parTrans" cxnId="{5D8C25BA-35D2-4619-A41C-BF99C8E5538F}">
      <dgm:prSet/>
      <dgm:spPr/>
      <dgm:t>
        <a:bodyPr/>
        <a:lstStyle/>
        <a:p>
          <a:endParaRPr lang="sv-SE"/>
        </a:p>
      </dgm:t>
    </dgm:pt>
    <dgm:pt modelId="{DCFA7E41-6B6A-473A-B1A1-1B0668F7A16A}" type="sibTrans" cxnId="{5D8C25BA-35D2-4619-A41C-BF99C8E5538F}">
      <dgm:prSet/>
      <dgm:spPr/>
      <dgm:t>
        <a:bodyPr/>
        <a:lstStyle/>
        <a:p>
          <a:endParaRPr lang="sv-SE"/>
        </a:p>
      </dgm:t>
    </dgm:pt>
    <dgm:pt modelId="{6873E71D-20D2-45BC-9422-9CEE4D11928C}">
      <dgm:prSet phldrT="[Text]"/>
      <dgm:spPr/>
      <dgm:t>
        <a:bodyPr/>
        <a:lstStyle/>
        <a:p>
          <a:r>
            <a:rPr lang="sv-SE" dirty="0"/>
            <a:t>Steg 4</a:t>
          </a:r>
        </a:p>
        <a:p>
          <a:r>
            <a:rPr lang="sv-SE" dirty="0" smtClean="0"/>
            <a:t>Etableringsfas</a:t>
          </a:r>
          <a:endParaRPr lang="sv-SE" dirty="0"/>
        </a:p>
      </dgm:t>
    </dgm:pt>
    <dgm:pt modelId="{0E761105-0B58-4EE2-A70F-3F34C4347E73}" type="parTrans" cxnId="{F50AB049-A099-4AE4-8C43-5FEBE6280E65}">
      <dgm:prSet/>
      <dgm:spPr/>
      <dgm:t>
        <a:bodyPr/>
        <a:lstStyle/>
        <a:p>
          <a:endParaRPr lang="sv-SE"/>
        </a:p>
      </dgm:t>
    </dgm:pt>
    <dgm:pt modelId="{7C5369DD-DBA7-461C-B121-A48FC41A7498}" type="sibTrans" cxnId="{F50AB049-A099-4AE4-8C43-5FEBE6280E65}">
      <dgm:prSet/>
      <dgm:spPr/>
      <dgm:t>
        <a:bodyPr/>
        <a:lstStyle/>
        <a:p>
          <a:endParaRPr lang="sv-SE"/>
        </a:p>
      </dgm:t>
    </dgm:pt>
    <dgm:pt modelId="{00268BBE-45B2-4CD9-9124-5A763AB08B84}">
      <dgm:prSet phldrT="[Text]"/>
      <dgm:spPr/>
      <dgm:t>
        <a:bodyPr/>
        <a:lstStyle/>
        <a:p>
          <a:r>
            <a:rPr lang="sv-SE"/>
            <a:t>Enligt implementeringsplan</a:t>
          </a:r>
        </a:p>
      </dgm:t>
    </dgm:pt>
    <dgm:pt modelId="{7B771D0C-FA6B-4EA8-8038-2D820851E599}" type="parTrans" cxnId="{DEBBEC1E-7CC7-4737-B793-7B72FFF4DB9E}">
      <dgm:prSet/>
      <dgm:spPr/>
      <dgm:t>
        <a:bodyPr/>
        <a:lstStyle/>
        <a:p>
          <a:endParaRPr lang="sv-SE"/>
        </a:p>
      </dgm:t>
    </dgm:pt>
    <dgm:pt modelId="{AD1B1331-0D2D-45C4-AB57-B8EB1DD3FDC3}" type="sibTrans" cxnId="{DEBBEC1E-7CC7-4737-B793-7B72FFF4DB9E}">
      <dgm:prSet/>
      <dgm:spPr/>
      <dgm:t>
        <a:bodyPr/>
        <a:lstStyle/>
        <a:p>
          <a:endParaRPr lang="sv-SE"/>
        </a:p>
      </dgm:t>
    </dgm:pt>
    <dgm:pt modelId="{8BE96DE1-E2E8-4C8D-BB98-AFE23C63C2FB}">
      <dgm:prSet phldrT="[Text]"/>
      <dgm:spPr/>
      <dgm:t>
        <a:bodyPr/>
        <a:lstStyle/>
        <a:p>
          <a:r>
            <a:rPr lang="sv-SE"/>
            <a:t>Steg 5</a:t>
          </a:r>
        </a:p>
        <a:p>
          <a:r>
            <a:rPr lang="sv-SE"/>
            <a:t>Uppföljning</a:t>
          </a:r>
        </a:p>
      </dgm:t>
    </dgm:pt>
    <dgm:pt modelId="{F968B04A-E3C8-42D6-B384-FEAC0ADEF550}" type="parTrans" cxnId="{A32413AA-CAB2-4F27-84C2-C76B2099E0CA}">
      <dgm:prSet/>
      <dgm:spPr/>
      <dgm:t>
        <a:bodyPr/>
        <a:lstStyle/>
        <a:p>
          <a:endParaRPr lang="sv-SE"/>
        </a:p>
      </dgm:t>
    </dgm:pt>
    <dgm:pt modelId="{C08F9926-A50E-457E-B45B-848B49CAD619}" type="sibTrans" cxnId="{A32413AA-CAB2-4F27-84C2-C76B2099E0CA}">
      <dgm:prSet/>
      <dgm:spPr/>
      <dgm:t>
        <a:bodyPr/>
        <a:lstStyle/>
        <a:p>
          <a:endParaRPr lang="sv-SE"/>
        </a:p>
      </dgm:t>
    </dgm:pt>
    <dgm:pt modelId="{7F948732-8FD9-401C-845C-EFE918CCFD7D}">
      <dgm:prSet phldrT="[Text]"/>
      <dgm:spPr/>
      <dgm:t>
        <a:bodyPr/>
        <a:lstStyle/>
        <a:p>
          <a:r>
            <a:rPr lang="sv-SE" dirty="0" err="1"/>
            <a:t>UngDOK</a:t>
          </a:r>
          <a:endParaRPr lang="sv-SE" dirty="0"/>
        </a:p>
      </dgm:t>
    </dgm:pt>
    <dgm:pt modelId="{ECB0CCE7-293F-43ED-BC7F-E64176A80431}" type="parTrans" cxnId="{B666F866-B331-40F0-98F7-1B9CCCAECB7A}">
      <dgm:prSet/>
      <dgm:spPr/>
      <dgm:t>
        <a:bodyPr/>
        <a:lstStyle/>
        <a:p>
          <a:endParaRPr lang="sv-SE"/>
        </a:p>
      </dgm:t>
    </dgm:pt>
    <dgm:pt modelId="{6CCAB1A1-9DD0-4F78-BD19-C4AECAF08127}" type="sibTrans" cxnId="{B666F866-B331-40F0-98F7-1B9CCCAECB7A}">
      <dgm:prSet/>
      <dgm:spPr/>
      <dgm:t>
        <a:bodyPr/>
        <a:lstStyle/>
        <a:p>
          <a:endParaRPr lang="sv-SE"/>
        </a:p>
      </dgm:t>
    </dgm:pt>
    <dgm:pt modelId="{66BDDD54-9530-45BE-A72B-551B4F3C9A4F}">
      <dgm:prSet phldrT="[Text]"/>
      <dgm:spPr/>
      <dgm:t>
        <a:bodyPr/>
        <a:lstStyle/>
        <a:p>
          <a:r>
            <a:rPr lang="sv-SE" b="1" dirty="0"/>
            <a:t>Styrgruppen- godkänt projektplanen</a:t>
          </a:r>
        </a:p>
      </dgm:t>
    </dgm:pt>
    <dgm:pt modelId="{572FECE2-D8BB-4B28-A71A-0070EAA03D68}" type="parTrans" cxnId="{87B70803-4102-4A8A-B781-0B74419F34F1}">
      <dgm:prSet/>
      <dgm:spPr/>
      <dgm:t>
        <a:bodyPr/>
        <a:lstStyle/>
        <a:p>
          <a:endParaRPr lang="sv-SE"/>
        </a:p>
      </dgm:t>
    </dgm:pt>
    <dgm:pt modelId="{B70CA97B-1CAD-4C90-ADF7-593AE71DB5C7}" type="sibTrans" cxnId="{87B70803-4102-4A8A-B781-0B74419F34F1}">
      <dgm:prSet/>
      <dgm:spPr/>
      <dgm:t>
        <a:bodyPr/>
        <a:lstStyle/>
        <a:p>
          <a:endParaRPr lang="sv-SE"/>
        </a:p>
      </dgm:t>
    </dgm:pt>
    <dgm:pt modelId="{0D13E300-102C-4C62-AD7A-799C1C35EE78}">
      <dgm:prSet phldrT="[Text]"/>
      <dgm:spPr/>
      <dgm:t>
        <a:bodyPr/>
        <a:lstStyle/>
        <a:p>
          <a:r>
            <a:rPr lang="sv-SE" b="1" dirty="0"/>
            <a:t>Styrgruppen godkänt verksamhetsbeskrivning, </a:t>
          </a:r>
          <a:r>
            <a:rPr lang="sv-SE" b="1" dirty="0" smtClean="0"/>
            <a:t>huvudmannaskap, samverkansavtal och budget</a:t>
          </a:r>
          <a:endParaRPr lang="sv-SE" b="1" dirty="0"/>
        </a:p>
      </dgm:t>
    </dgm:pt>
    <dgm:pt modelId="{FC03C607-4345-4E9D-87C3-92B6C133317F}" type="parTrans" cxnId="{790FB175-89A2-4855-B02A-AF7D261A6A39}">
      <dgm:prSet/>
      <dgm:spPr/>
      <dgm:t>
        <a:bodyPr/>
        <a:lstStyle/>
        <a:p>
          <a:endParaRPr lang="sv-SE"/>
        </a:p>
      </dgm:t>
    </dgm:pt>
    <dgm:pt modelId="{EB379E95-8EA4-4C34-B66C-71532BF55891}" type="sibTrans" cxnId="{790FB175-89A2-4855-B02A-AF7D261A6A39}">
      <dgm:prSet/>
      <dgm:spPr/>
      <dgm:t>
        <a:bodyPr/>
        <a:lstStyle/>
        <a:p>
          <a:endParaRPr lang="sv-SE"/>
        </a:p>
      </dgm:t>
    </dgm:pt>
    <dgm:pt modelId="{31FD9337-BBF2-43F2-9137-1741DDBF0FCE}">
      <dgm:prSet phldrT="[Text]"/>
      <dgm:spPr/>
      <dgm:t>
        <a:bodyPr/>
        <a:lstStyle/>
        <a:p>
          <a:r>
            <a:rPr lang="sv-SE" b="1"/>
            <a:t>Styrgruppen godkänt implementeringsplan</a:t>
          </a:r>
        </a:p>
      </dgm:t>
    </dgm:pt>
    <dgm:pt modelId="{7C486685-CCF0-42EB-9857-F0D5A8EB912A}" type="parTrans" cxnId="{F7A90E53-7F2C-4FC2-9EFB-8C10F2B16B40}">
      <dgm:prSet/>
      <dgm:spPr/>
      <dgm:t>
        <a:bodyPr/>
        <a:lstStyle/>
        <a:p>
          <a:endParaRPr lang="sv-SE"/>
        </a:p>
      </dgm:t>
    </dgm:pt>
    <dgm:pt modelId="{E39BAA3F-D4D9-4A8F-8839-51C9134897E9}" type="sibTrans" cxnId="{F7A90E53-7F2C-4FC2-9EFB-8C10F2B16B40}">
      <dgm:prSet/>
      <dgm:spPr/>
      <dgm:t>
        <a:bodyPr/>
        <a:lstStyle/>
        <a:p>
          <a:endParaRPr lang="sv-SE"/>
        </a:p>
      </dgm:t>
    </dgm:pt>
    <dgm:pt modelId="{0CE34F89-288B-4B89-9C1A-B29E1557B99A}">
      <dgm:prSet phldrT="[Text]"/>
      <dgm:spPr/>
      <dgm:t>
        <a:bodyPr/>
        <a:lstStyle/>
        <a:p>
          <a:r>
            <a:rPr lang="sv-SE" dirty="0"/>
            <a:t>SKR</a:t>
          </a:r>
        </a:p>
      </dgm:t>
    </dgm:pt>
    <dgm:pt modelId="{A08D9FB2-DBFE-4E54-9D45-747552AEF903}" type="parTrans" cxnId="{0A6A0540-EEB7-4754-9A9C-42F94451B873}">
      <dgm:prSet/>
      <dgm:spPr/>
      <dgm:t>
        <a:bodyPr/>
        <a:lstStyle/>
        <a:p>
          <a:endParaRPr lang="sv-SE"/>
        </a:p>
      </dgm:t>
    </dgm:pt>
    <dgm:pt modelId="{ACBEB363-906D-4E78-8F79-4CF9C0D48AA3}" type="sibTrans" cxnId="{0A6A0540-EEB7-4754-9A9C-42F94451B873}">
      <dgm:prSet/>
      <dgm:spPr/>
      <dgm:t>
        <a:bodyPr/>
        <a:lstStyle/>
        <a:p>
          <a:endParaRPr lang="sv-SE"/>
        </a:p>
      </dgm:t>
    </dgm:pt>
    <dgm:pt modelId="{F0723EFD-A2A4-425F-AA18-2A92D8FE95B9}">
      <dgm:prSet phldrT="[Text]"/>
      <dgm:spPr/>
      <dgm:t>
        <a:bodyPr/>
        <a:lstStyle/>
        <a:p>
          <a:r>
            <a:rPr lang="sv-SE" dirty="0"/>
            <a:t>Iris</a:t>
          </a:r>
        </a:p>
      </dgm:t>
    </dgm:pt>
    <dgm:pt modelId="{EFDCE0A7-65CC-4B18-98F9-168C3931FA16}" type="parTrans" cxnId="{BAE60E8B-8D7E-4A7A-81D7-E176C012C7AD}">
      <dgm:prSet/>
      <dgm:spPr/>
      <dgm:t>
        <a:bodyPr/>
        <a:lstStyle/>
        <a:p>
          <a:endParaRPr lang="sv-SE"/>
        </a:p>
      </dgm:t>
    </dgm:pt>
    <dgm:pt modelId="{FF746BCE-3994-4298-A9BF-1FCF2D922887}" type="sibTrans" cxnId="{BAE60E8B-8D7E-4A7A-81D7-E176C012C7AD}">
      <dgm:prSet/>
      <dgm:spPr/>
      <dgm:t>
        <a:bodyPr/>
        <a:lstStyle/>
        <a:p>
          <a:endParaRPr lang="sv-SE"/>
        </a:p>
      </dgm:t>
    </dgm:pt>
    <dgm:pt modelId="{A1B25EAE-3155-4754-96F1-43F8FCE8CB31}">
      <dgm:prSet phldrT="[Text]"/>
      <dgm:spPr/>
      <dgm:t>
        <a:bodyPr/>
        <a:lstStyle/>
        <a:p>
          <a:r>
            <a:rPr lang="sv-SE" dirty="0"/>
            <a:t>Projektplan utifrån uppdragsdirektiv</a:t>
          </a:r>
        </a:p>
      </dgm:t>
    </dgm:pt>
    <dgm:pt modelId="{605F4A12-9B96-42E9-9116-446453D5FE68}" type="parTrans" cxnId="{655EF377-BA99-4E5A-86DC-539E3E0C3329}">
      <dgm:prSet/>
      <dgm:spPr/>
      <dgm:t>
        <a:bodyPr/>
        <a:lstStyle/>
        <a:p>
          <a:endParaRPr lang="sv-SE"/>
        </a:p>
      </dgm:t>
    </dgm:pt>
    <dgm:pt modelId="{0F4363B2-14BE-4C98-8352-41C202832649}" type="sibTrans" cxnId="{655EF377-BA99-4E5A-86DC-539E3E0C3329}">
      <dgm:prSet/>
      <dgm:spPr/>
      <dgm:t>
        <a:bodyPr/>
        <a:lstStyle/>
        <a:p>
          <a:endParaRPr lang="sv-SE"/>
        </a:p>
      </dgm:t>
    </dgm:pt>
    <dgm:pt modelId="{4F59DCE4-35AE-4491-B4B8-B41811B82929}">
      <dgm:prSet phldrT="[Text]"/>
      <dgm:spPr/>
      <dgm:t>
        <a:bodyPr/>
        <a:lstStyle/>
        <a:p>
          <a:r>
            <a:rPr lang="sv-SE" dirty="0" smtClean="0"/>
            <a:t>Budgetförslag</a:t>
          </a:r>
          <a:endParaRPr lang="sv-SE" dirty="0"/>
        </a:p>
      </dgm:t>
    </dgm:pt>
    <dgm:pt modelId="{67698F05-76C3-4372-93CD-EAD8B0364271}" type="parTrans" cxnId="{EFF69407-E2B5-4AC2-9CFF-D53DD7A9E97F}">
      <dgm:prSet/>
      <dgm:spPr/>
      <dgm:t>
        <a:bodyPr/>
        <a:lstStyle/>
        <a:p>
          <a:endParaRPr lang="sv-SE"/>
        </a:p>
      </dgm:t>
    </dgm:pt>
    <dgm:pt modelId="{1643EA67-62B1-40EF-A9BF-50AF94A8F930}" type="sibTrans" cxnId="{EFF69407-E2B5-4AC2-9CFF-D53DD7A9E97F}">
      <dgm:prSet/>
      <dgm:spPr/>
      <dgm:t>
        <a:bodyPr/>
        <a:lstStyle/>
        <a:p>
          <a:endParaRPr lang="sv-SE"/>
        </a:p>
      </dgm:t>
    </dgm:pt>
    <dgm:pt modelId="{AA1896DC-E27E-4582-A61F-AF89C47D9F5E}">
      <dgm:prSet phldrT="[Text]"/>
      <dgm:spPr>
        <a:ln>
          <a:solidFill>
            <a:schemeClr val="tx1"/>
          </a:solidFill>
        </a:ln>
      </dgm:spPr>
      <dgm:t>
        <a:bodyPr/>
        <a:lstStyle/>
        <a:p>
          <a:r>
            <a:rPr lang="sv-SE" dirty="0"/>
            <a:t>Steg 1</a:t>
          </a:r>
        </a:p>
        <a:p>
          <a:r>
            <a:rPr lang="sv-SE" dirty="0" smtClean="0"/>
            <a:t>Projektplanering</a:t>
          </a:r>
          <a:endParaRPr lang="sv-SE" dirty="0"/>
        </a:p>
      </dgm:t>
    </dgm:pt>
    <dgm:pt modelId="{207556BA-9853-4FFD-8B21-BAFE178124DB}" type="sibTrans" cxnId="{5027B8A1-296E-4B7E-84B9-A40669DB495D}">
      <dgm:prSet/>
      <dgm:spPr/>
      <dgm:t>
        <a:bodyPr/>
        <a:lstStyle/>
        <a:p>
          <a:endParaRPr lang="sv-SE"/>
        </a:p>
      </dgm:t>
    </dgm:pt>
    <dgm:pt modelId="{C9E9085A-1243-405D-8481-EF9CEDD877A2}" type="parTrans" cxnId="{5027B8A1-296E-4B7E-84B9-A40669DB495D}">
      <dgm:prSet/>
      <dgm:spPr/>
      <dgm:t>
        <a:bodyPr/>
        <a:lstStyle/>
        <a:p>
          <a:endParaRPr lang="sv-SE"/>
        </a:p>
      </dgm:t>
    </dgm:pt>
    <dgm:pt modelId="{0587938F-660E-46E4-A659-4A2BC2342160}" type="pres">
      <dgm:prSet presAssocID="{3FBCB9DC-B91E-452C-8A08-2402282B14C3}" presName="Name0" presStyleCnt="0">
        <dgm:presLayoutVars>
          <dgm:dir/>
          <dgm:animLvl val="lvl"/>
          <dgm:resizeHandles val="exact"/>
        </dgm:presLayoutVars>
      </dgm:prSet>
      <dgm:spPr/>
      <dgm:t>
        <a:bodyPr/>
        <a:lstStyle/>
        <a:p>
          <a:endParaRPr lang="sv-SE"/>
        </a:p>
      </dgm:t>
    </dgm:pt>
    <dgm:pt modelId="{6B573CC6-EE9B-46BF-B918-EB395344493D}" type="pres">
      <dgm:prSet presAssocID="{AA1896DC-E27E-4582-A61F-AF89C47D9F5E}" presName="linNode" presStyleCnt="0"/>
      <dgm:spPr/>
    </dgm:pt>
    <dgm:pt modelId="{23958511-D295-4CA1-812E-1426D89CAAC6}" type="pres">
      <dgm:prSet presAssocID="{AA1896DC-E27E-4582-A61F-AF89C47D9F5E}" presName="parentText" presStyleLbl="node1" presStyleIdx="0" presStyleCnt="5">
        <dgm:presLayoutVars>
          <dgm:chMax val="1"/>
          <dgm:bulletEnabled val="1"/>
        </dgm:presLayoutVars>
      </dgm:prSet>
      <dgm:spPr/>
      <dgm:t>
        <a:bodyPr/>
        <a:lstStyle/>
        <a:p>
          <a:endParaRPr lang="sv-SE"/>
        </a:p>
      </dgm:t>
    </dgm:pt>
    <dgm:pt modelId="{E9D93475-A722-454A-AEC8-594B2F96ABA0}" type="pres">
      <dgm:prSet presAssocID="{AA1896DC-E27E-4582-A61F-AF89C47D9F5E}" presName="descendantText" presStyleLbl="alignAccFollowNode1" presStyleIdx="0" presStyleCnt="5">
        <dgm:presLayoutVars>
          <dgm:bulletEnabled val="1"/>
        </dgm:presLayoutVars>
      </dgm:prSet>
      <dgm:spPr/>
      <dgm:t>
        <a:bodyPr/>
        <a:lstStyle/>
        <a:p>
          <a:endParaRPr lang="sv-SE"/>
        </a:p>
      </dgm:t>
    </dgm:pt>
    <dgm:pt modelId="{D7AF5042-8884-45D3-B5EB-E383EB4D52B4}" type="pres">
      <dgm:prSet presAssocID="{207556BA-9853-4FFD-8B21-BAFE178124DB}" presName="sp" presStyleCnt="0"/>
      <dgm:spPr/>
    </dgm:pt>
    <dgm:pt modelId="{A4BE2AC2-0E35-4058-9398-E47C42FDEBF2}" type="pres">
      <dgm:prSet presAssocID="{DEA0298D-6817-4A67-BE37-350189A4EA3B}" presName="linNode" presStyleCnt="0"/>
      <dgm:spPr/>
    </dgm:pt>
    <dgm:pt modelId="{82E21637-F7CA-4343-8C3C-A9D5CD92B3F1}" type="pres">
      <dgm:prSet presAssocID="{DEA0298D-6817-4A67-BE37-350189A4EA3B}" presName="parentText" presStyleLbl="node1" presStyleIdx="1" presStyleCnt="5">
        <dgm:presLayoutVars>
          <dgm:chMax val="1"/>
          <dgm:bulletEnabled val="1"/>
        </dgm:presLayoutVars>
      </dgm:prSet>
      <dgm:spPr/>
      <dgm:t>
        <a:bodyPr/>
        <a:lstStyle/>
        <a:p>
          <a:endParaRPr lang="sv-SE"/>
        </a:p>
      </dgm:t>
    </dgm:pt>
    <dgm:pt modelId="{060CA135-75F6-4910-A92B-2338F999AB3C}" type="pres">
      <dgm:prSet presAssocID="{DEA0298D-6817-4A67-BE37-350189A4EA3B}" presName="descendantText" presStyleLbl="alignAccFollowNode1" presStyleIdx="1" presStyleCnt="5">
        <dgm:presLayoutVars>
          <dgm:bulletEnabled val="1"/>
        </dgm:presLayoutVars>
      </dgm:prSet>
      <dgm:spPr/>
      <dgm:t>
        <a:bodyPr/>
        <a:lstStyle/>
        <a:p>
          <a:endParaRPr lang="sv-SE"/>
        </a:p>
      </dgm:t>
    </dgm:pt>
    <dgm:pt modelId="{190855B0-0683-431A-883B-93412E0F470F}" type="pres">
      <dgm:prSet presAssocID="{2EF07E15-EB95-43A3-A111-2AFD9088A54A}" presName="sp" presStyleCnt="0"/>
      <dgm:spPr/>
    </dgm:pt>
    <dgm:pt modelId="{E3B15482-0354-4CDF-83E3-5BE8AD74BC2C}" type="pres">
      <dgm:prSet presAssocID="{D8A3A9A8-EC87-4EDE-ACF9-A616865BCF4B}" presName="linNode" presStyleCnt="0"/>
      <dgm:spPr/>
    </dgm:pt>
    <dgm:pt modelId="{25ED1127-1CB6-4FE2-A32C-CF3733B19107}" type="pres">
      <dgm:prSet presAssocID="{D8A3A9A8-EC87-4EDE-ACF9-A616865BCF4B}" presName="parentText" presStyleLbl="node1" presStyleIdx="2" presStyleCnt="5">
        <dgm:presLayoutVars>
          <dgm:chMax val="1"/>
          <dgm:bulletEnabled val="1"/>
        </dgm:presLayoutVars>
      </dgm:prSet>
      <dgm:spPr/>
      <dgm:t>
        <a:bodyPr/>
        <a:lstStyle/>
        <a:p>
          <a:endParaRPr lang="sv-SE"/>
        </a:p>
      </dgm:t>
    </dgm:pt>
    <dgm:pt modelId="{4A79285B-6232-4538-85D2-93F66935D65D}" type="pres">
      <dgm:prSet presAssocID="{D8A3A9A8-EC87-4EDE-ACF9-A616865BCF4B}" presName="descendantText" presStyleLbl="alignAccFollowNode1" presStyleIdx="2" presStyleCnt="5">
        <dgm:presLayoutVars>
          <dgm:bulletEnabled val="1"/>
        </dgm:presLayoutVars>
      </dgm:prSet>
      <dgm:spPr/>
      <dgm:t>
        <a:bodyPr/>
        <a:lstStyle/>
        <a:p>
          <a:endParaRPr lang="sv-SE"/>
        </a:p>
      </dgm:t>
    </dgm:pt>
    <dgm:pt modelId="{4D957E40-225C-4C3C-93DB-70863E9AFC75}" type="pres">
      <dgm:prSet presAssocID="{7D821C96-FEED-48C5-A82B-95174DFB16C1}" presName="sp" presStyleCnt="0"/>
      <dgm:spPr/>
    </dgm:pt>
    <dgm:pt modelId="{8210A91D-AC9D-49F4-8A23-059548096B07}" type="pres">
      <dgm:prSet presAssocID="{6873E71D-20D2-45BC-9422-9CEE4D11928C}" presName="linNode" presStyleCnt="0"/>
      <dgm:spPr/>
    </dgm:pt>
    <dgm:pt modelId="{5DB1AA13-59FC-4E02-B042-2B693DBB8B7A}" type="pres">
      <dgm:prSet presAssocID="{6873E71D-20D2-45BC-9422-9CEE4D11928C}" presName="parentText" presStyleLbl="node1" presStyleIdx="3" presStyleCnt="5">
        <dgm:presLayoutVars>
          <dgm:chMax val="1"/>
          <dgm:bulletEnabled val="1"/>
        </dgm:presLayoutVars>
      </dgm:prSet>
      <dgm:spPr/>
      <dgm:t>
        <a:bodyPr/>
        <a:lstStyle/>
        <a:p>
          <a:endParaRPr lang="sv-SE"/>
        </a:p>
      </dgm:t>
    </dgm:pt>
    <dgm:pt modelId="{7C14D5C6-319A-430D-96CA-96257589BEC3}" type="pres">
      <dgm:prSet presAssocID="{6873E71D-20D2-45BC-9422-9CEE4D11928C}" presName="descendantText" presStyleLbl="alignAccFollowNode1" presStyleIdx="3" presStyleCnt="5">
        <dgm:presLayoutVars>
          <dgm:bulletEnabled val="1"/>
        </dgm:presLayoutVars>
      </dgm:prSet>
      <dgm:spPr/>
      <dgm:t>
        <a:bodyPr/>
        <a:lstStyle/>
        <a:p>
          <a:endParaRPr lang="sv-SE"/>
        </a:p>
      </dgm:t>
    </dgm:pt>
    <dgm:pt modelId="{2927659D-3CD5-4C4D-BE56-E6A374DA06B9}" type="pres">
      <dgm:prSet presAssocID="{7C5369DD-DBA7-461C-B121-A48FC41A7498}" presName="sp" presStyleCnt="0"/>
      <dgm:spPr/>
    </dgm:pt>
    <dgm:pt modelId="{4C9E77BB-8D66-4A5A-9FE3-AEAF236D77CB}" type="pres">
      <dgm:prSet presAssocID="{8BE96DE1-E2E8-4C8D-BB98-AFE23C63C2FB}" presName="linNode" presStyleCnt="0"/>
      <dgm:spPr/>
    </dgm:pt>
    <dgm:pt modelId="{B677C518-5735-478B-93A4-D976B94B5AF5}" type="pres">
      <dgm:prSet presAssocID="{8BE96DE1-E2E8-4C8D-BB98-AFE23C63C2FB}" presName="parentText" presStyleLbl="node1" presStyleIdx="4" presStyleCnt="5">
        <dgm:presLayoutVars>
          <dgm:chMax val="1"/>
          <dgm:bulletEnabled val="1"/>
        </dgm:presLayoutVars>
      </dgm:prSet>
      <dgm:spPr/>
      <dgm:t>
        <a:bodyPr/>
        <a:lstStyle/>
        <a:p>
          <a:endParaRPr lang="sv-SE"/>
        </a:p>
      </dgm:t>
    </dgm:pt>
    <dgm:pt modelId="{F2E33605-F4EB-464E-A947-2CAE16E4FFDF}" type="pres">
      <dgm:prSet presAssocID="{8BE96DE1-E2E8-4C8D-BB98-AFE23C63C2FB}" presName="descendantText" presStyleLbl="alignAccFollowNode1" presStyleIdx="4" presStyleCnt="5">
        <dgm:presLayoutVars>
          <dgm:bulletEnabled val="1"/>
        </dgm:presLayoutVars>
      </dgm:prSet>
      <dgm:spPr/>
      <dgm:t>
        <a:bodyPr/>
        <a:lstStyle/>
        <a:p>
          <a:endParaRPr lang="sv-SE"/>
        </a:p>
      </dgm:t>
    </dgm:pt>
  </dgm:ptLst>
  <dgm:cxnLst>
    <dgm:cxn modelId="{FEFD3037-8998-4CB9-88BB-670242359408}" type="presOf" srcId="{6DC83E5F-8E0D-421F-BEC3-5242D45A8640}" destId="{060CA135-75F6-4910-A92B-2338F999AB3C}" srcOrd="0" destOrd="2" presId="urn:microsoft.com/office/officeart/2005/8/layout/vList5"/>
    <dgm:cxn modelId="{5FC66A3F-9595-47C6-8F02-D35D34F403EC}" type="presOf" srcId="{3FBCB9DC-B91E-452C-8A08-2402282B14C3}" destId="{0587938F-660E-46E4-A659-4A2BC2342160}" srcOrd="0" destOrd="0" presId="urn:microsoft.com/office/officeart/2005/8/layout/vList5"/>
    <dgm:cxn modelId="{BAE60E8B-8D7E-4A7A-81D7-E176C012C7AD}" srcId="{8BE96DE1-E2E8-4C8D-BB98-AFE23C63C2FB}" destId="{F0723EFD-A2A4-425F-AA18-2A92D8FE95B9}" srcOrd="2" destOrd="0" parTransId="{EFDCE0A7-65CC-4B18-98F9-168C3931FA16}" sibTransId="{FF746BCE-3994-4298-A9BF-1FCF2D922887}"/>
    <dgm:cxn modelId="{7CA1D9FF-C975-4829-8AB1-BCD3093B76F0}" type="presOf" srcId="{F0723EFD-A2A4-425F-AA18-2A92D8FE95B9}" destId="{F2E33605-F4EB-464E-A947-2CAE16E4FFDF}" srcOrd="0" destOrd="2" presId="urn:microsoft.com/office/officeart/2005/8/layout/vList5"/>
    <dgm:cxn modelId="{AC023F1B-A4AF-43BE-8BCF-A3EC5162B54B}" srcId="{DEA0298D-6817-4A67-BE37-350189A4EA3B}" destId="{95C168FB-AE73-4601-BE6B-7B58E8900266}" srcOrd="1" destOrd="0" parTransId="{706A491F-AB40-4917-9468-2D8120FF04A4}" sibTransId="{87D95D9C-8FEF-4642-8712-BC2EF19658DD}"/>
    <dgm:cxn modelId="{F50AB049-A099-4AE4-8C43-5FEBE6280E65}" srcId="{3FBCB9DC-B91E-452C-8A08-2402282B14C3}" destId="{6873E71D-20D2-45BC-9422-9CEE4D11928C}" srcOrd="3" destOrd="0" parTransId="{0E761105-0B58-4EE2-A70F-3F34C4347E73}" sibTransId="{7C5369DD-DBA7-461C-B121-A48FC41A7498}"/>
    <dgm:cxn modelId="{9D17FF6F-0035-4FF1-A369-AC7FFB9389BF}" type="presOf" srcId="{0F9AC36E-A8B7-4112-932C-2F1BF74A8E34}" destId="{E9D93475-A722-454A-AEC8-594B2F96ABA0}" srcOrd="0" destOrd="0" presId="urn:microsoft.com/office/officeart/2005/8/layout/vList5"/>
    <dgm:cxn modelId="{0CF0494D-78DA-4ECD-979A-496E11B02F5B}" type="presOf" srcId="{D8A3A9A8-EC87-4EDE-ACF9-A616865BCF4B}" destId="{25ED1127-1CB6-4FE2-A32C-CF3733B19107}" srcOrd="0" destOrd="0" presId="urn:microsoft.com/office/officeart/2005/8/layout/vList5"/>
    <dgm:cxn modelId="{08C2670D-6A15-4EAE-BA14-E2DCFB24E857}" type="presOf" srcId="{95C168FB-AE73-4601-BE6B-7B58E8900266}" destId="{060CA135-75F6-4910-A92B-2338F999AB3C}" srcOrd="0" destOrd="1" presId="urn:microsoft.com/office/officeart/2005/8/layout/vList5"/>
    <dgm:cxn modelId="{4C19C612-F4A7-4FC5-8AEA-E1CFF51181FC}" type="presOf" srcId="{7F948732-8FD9-401C-845C-EFE918CCFD7D}" destId="{F2E33605-F4EB-464E-A947-2CAE16E4FFDF}" srcOrd="0" destOrd="0" presId="urn:microsoft.com/office/officeart/2005/8/layout/vList5"/>
    <dgm:cxn modelId="{ED22D676-734D-4ED9-B440-2310049206BB}" srcId="{AA1896DC-E27E-4582-A61F-AF89C47D9F5E}" destId="{0F9AC36E-A8B7-4112-932C-2F1BF74A8E34}" srcOrd="0" destOrd="0" parTransId="{C0223C3F-88E4-43D7-A38E-3EAD078D4034}" sibTransId="{98EEE77A-CA4A-4BD0-9EB9-4966374FB788}"/>
    <dgm:cxn modelId="{A949BA6D-C4A5-46FC-BA66-FC1E80DCBCA8}" srcId="{3FBCB9DC-B91E-452C-8A08-2402282B14C3}" destId="{DEA0298D-6817-4A67-BE37-350189A4EA3B}" srcOrd="1" destOrd="0" parTransId="{B9A73291-549B-4614-A130-CE371632F8D5}" sibTransId="{2EF07E15-EB95-43A3-A111-2AFD9088A54A}"/>
    <dgm:cxn modelId="{655EF377-BA99-4E5A-86DC-539E3E0C3329}" srcId="{AA1896DC-E27E-4582-A61F-AF89C47D9F5E}" destId="{A1B25EAE-3155-4754-96F1-43F8FCE8CB31}" srcOrd="1" destOrd="0" parTransId="{605F4A12-9B96-42E9-9116-446453D5FE68}" sibTransId="{0F4363B2-14BE-4C98-8352-41C202832649}"/>
    <dgm:cxn modelId="{790FB175-89A2-4855-B02A-AF7D261A6A39}" srcId="{D8A3A9A8-EC87-4EDE-ACF9-A616865BCF4B}" destId="{0D13E300-102C-4C62-AD7A-799C1C35EE78}" srcOrd="0" destOrd="0" parTransId="{FC03C607-4345-4E9D-87C3-92B6C133317F}" sibTransId="{EB379E95-8EA4-4C34-B66C-71532BF55891}"/>
    <dgm:cxn modelId="{77D8BDB4-6051-4BAC-A613-309559C79DDD}" srcId="{3FBCB9DC-B91E-452C-8A08-2402282B14C3}" destId="{D8A3A9A8-EC87-4EDE-ACF9-A616865BCF4B}" srcOrd="2" destOrd="0" parTransId="{58290292-2AA4-4CBD-8CB3-BDB220F63E97}" sibTransId="{7D821C96-FEED-48C5-A82B-95174DFB16C1}"/>
    <dgm:cxn modelId="{EFF69407-E2B5-4AC2-9CFF-D53DD7A9E97F}" srcId="{DEA0298D-6817-4A67-BE37-350189A4EA3B}" destId="{4F59DCE4-35AE-4491-B4B8-B41811B82929}" srcOrd="3" destOrd="0" parTransId="{67698F05-76C3-4372-93CD-EAD8B0364271}" sibTransId="{1643EA67-62B1-40EF-A9BF-50AF94A8F930}"/>
    <dgm:cxn modelId="{15E55507-1676-4C28-B1AF-26E9C6134759}" type="presOf" srcId="{0CE34F89-288B-4B89-9C1A-B29E1557B99A}" destId="{F2E33605-F4EB-464E-A947-2CAE16E4FFDF}" srcOrd="0" destOrd="1" presId="urn:microsoft.com/office/officeart/2005/8/layout/vList5"/>
    <dgm:cxn modelId="{691A3214-EA9D-47DF-AC6A-E42F36A834B9}" srcId="{DEA0298D-6817-4A67-BE37-350189A4EA3B}" destId="{6DC83E5F-8E0D-421F-BEC3-5242D45A8640}" srcOrd="2" destOrd="0" parTransId="{615980BB-8EB3-4FE7-A916-6FAD01E41F05}" sibTransId="{BDCCA3AC-E855-4936-AE3D-D05D12989571}"/>
    <dgm:cxn modelId="{D232D659-6A88-4B46-93D7-D9C740982C53}" type="presOf" srcId="{66BDDD54-9530-45BE-A72B-551B4F3C9A4F}" destId="{060CA135-75F6-4910-A92B-2338F999AB3C}" srcOrd="0" destOrd="0" presId="urn:microsoft.com/office/officeart/2005/8/layout/vList5"/>
    <dgm:cxn modelId="{D336D46B-0C46-495F-9AE7-77E15E8982E2}" type="presOf" srcId="{0D13E300-102C-4C62-AD7A-799C1C35EE78}" destId="{4A79285B-6232-4538-85D2-93F66935D65D}" srcOrd="0" destOrd="0" presId="urn:microsoft.com/office/officeart/2005/8/layout/vList5"/>
    <dgm:cxn modelId="{F7A90E53-7F2C-4FC2-9EFB-8C10F2B16B40}" srcId="{6873E71D-20D2-45BC-9422-9CEE4D11928C}" destId="{31FD9337-BBF2-43F2-9137-1741DDBF0FCE}" srcOrd="0" destOrd="0" parTransId="{7C486685-CCF0-42EB-9857-F0D5A8EB912A}" sibTransId="{E39BAA3F-D4D9-4A8F-8839-51C9134897E9}"/>
    <dgm:cxn modelId="{A32413AA-CAB2-4F27-84C2-C76B2099E0CA}" srcId="{3FBCB9DC-B91E-452C-8A08-2402282B14C3}" destId="{8BE96DE1-E2E8-4C8D-BB98-AFE23C63C2FB}" srcOrd="4" destOrd="0" parTransId="{F968B04A-E3C8-42D6-B384-FEAC0ADEF550}" sibTransId="{C08F9926-A50E-457E-B45B-848B49CAD619}"/>
    <dgm:cxn modelId="{0A6A0540-EEB7-4754-9A9C-42F94451B873}" srcId="{8BE96DE1-E2E8-4C8D-BB98-AFE23C63C2FB}" destId="{0CE34F89-288B-4B89-9C1A-B29E1557B99A}" srcOrd="1" destOrd="0" parTransId="{A08D9FB2-DBFE-4E54-9D45-747552AEF903}" sibTransId="{ACBEB363-906D-4E78-8F79-4CF9C0D48AA3}"/>
    <dgm:cxn modelId="{DEBBEC1E-7CC7-4737-B793-7B72FFF4DB9E}" srcId="{6873E71D-20D2-45BC-9422-9CEE4D11928C}" destId="{00268BBE-45B2-4CD9-9124-5A763AB08B84}" srcOrd="1" destOrd="0" parTransId="{7B771D0C-FA6B-4EA8-8038-2D820851E599}" sibTransId="{AD1B1331-0D2D-45C4-AB57-B8EB1DD3FDC3}"/>
    <dgm:cxn modelId="{B666F866-B331-40F0-98F7-1B9CCCAECB7A}" srcId="{8BE96DE1-E2E8-4C8D-BB98-AFE23C63C2FB}" destId="{7F948732-8FD9-401C-845C-EFE918CCFD7D}" srcOrd="0" destOrd="0" parTransId="{ECB0CCE7-293F-43ED-BC7F-E64176A80431}" sibTransId="{6CCAB1A1-9DD0-4F78-BD19-C4AECAF08127}"/>
    <dgm:cxn modelId="{C8DB52A9-C4D3-42E1-89C7-1BB6540E7DFF}" type="presOf" srcId="{31FD9337-BBF2-43F2-9137-1741DDBF0FCE}" destId="{7C14D5C6-319A-430D-96CA-96257589BEC3}" srcOrd="0" destOrd="0" presId="urn:microsoft.com/office/officeart/2005/8/layout/vList5"/>
    <dgm:cxn modelId="{0C727672-F518-456C-80CC-8F80D96782CE}" type="presOf" srcId="{AA1896DC-E27E-4582-A61F-AF89C47D9F5E}" destId="{23958511-D295-4CA1-812E-1426D89CAAC6}" srcOrd="0" destOrd="0" presId="urn:microsoft.com/office/officeart/2005/8/layout/vList5"/>
    <dgm:cxn modelId="{5027B8A1-296E-4B7E-84B9-A40669DB495D}" srcId="{3FBCB9DC-B91E-452C-8A08-2402282B14C3}" destId="{AA1896DC-E27E-4582-A61F-AF89C47D9F5E}" srcOrd="0" destOrd="0" parTransId="{C9E9085A-1243-405D-8481-EF9CEDD877A2}" sibTransId="{207556BA-9853-4FFD-8B21-BAFE178124DB}"/>
    <dgm:cxn modelId="{3D307929-0A98-43F9-831E-9743EA305C3E}" type="presOf" srcId="{A1B25EAE-3155-4754-96F1-43F8FCE8CB31}" destId="{E9D93475-A722-454A-AEC8-594B2F96ABA0}" srcOrd="0" destOrd="1" presId="urn:microsoft.com/office/officeart/2005/8/layout/vList5"/>
    <dgm:cxn modelId="{AE2C446F-72C8-4FEE-8578-B43ECEAE2961}" type="presOf" srcId="{00268BBE-45B2-4CD9-9124-5A763AB08B84}" destId="{7C14D5C6-319A-430D-96CA-96257589BEC3}" srcOrd="0" destOrd="1" presId="urn:microsoft.com/office/officeart/2005/8/layout/vList5"/>
    <dgm:cxn modelId="{D69B5397-6234-43B2-BCC4-A252AD2D856F}" type="presOf" srcId="{4F59DCE4-35AE-4491-B4B8-B41811B82929}" destId="{060CA135-75F6-4910-A92B-2338F999AB3C}" srcOrd="0" destOrd="3" presId="urn:microsoft.com/office/officeart/2005/8/layout/vList5"/>
    <dgm:cxn modelId="{5405622D-D44C-462E-8BB0-98E2FAEF3C08}" type="presOf" srcId="{229BD6F7-6BF9-499E-AA2A-E8BC3A2215C9}" destId="{4A79285B-6232-4538-85D2-93F66935D65D}" srcOrd="0" destOrd="1" presId="urn:microsoft.com/office/officeart/2005/8/layout/vList5"/>
    <dgm:cxn modelId="{87B70803-4102-4A8A-B781-0B74419F34F1}" srcId="{DEA0298D-6817-4A67-BE37-350189A4EA3B}" destId="{66BDDD54-9530-45BE-A72B-551B4F3C9A4F}" srcOrd="0" destOrd="0" parTransId="{572FECE2-D8BB-4B28-A71A-0070EAA03D68}" sibTransId="{B70CA97B-1CAD-4C90-ADF7-593AE71DB5C7}"/>
    <dgm:cxn modelId="{5D8C25BA-35D2-4619-A41C-BF99C8E5538F}" srcId="{D8A3A9A8-EC87-4EDE-ACF9-A616865BCF4B}" destId="{229BD6F7-6BF9-499E-AA2A-E8BC3A2215C9}" srcOrd="1" destOrd="0" parTransId="{0C6EF9FB-F1EA-477A-977C-09D05787224F}" sibTransId="{DCFA7E41-6B6A-473A-B1A1-1B0668F7A16A}"/>
    <dgm:cxn modelId="{9C8E9674-B9B9-4A74-B6AB-70FFD9081500}" type="presOf" srcId="{DEA0298D-6817-4A67-BE37-350189A4EA3B}" destId="{82E21637-F7CA-4343-8C3C-A9D5CD92B3F1}" srcOrd="0" destOrd="0" presId="urn:microsoft.com/office/officeart/2005/8/layout/vList5"/>
    <dgm:cxn modelId="{C13B812D-4AD2-4390-B2A6-CF17230AEBC1}" type="presOf" srcId="{6873E71D-20D2-45BC-9422-9CEE4D11928C}" destId="{5DB1AA13-59FC-4E02-B042-2B693DBB8B7A}" srcOrd="0" destOrd="0" presId="urn:microsoft.com/office/officeart/2005/8/layout/vList5"/>
    <dgm:cxn modelId="{02019F46-C6B8-47CF-983C-D09BB4DB498F}" type="presOf" srcId="{8BE96DE1-E2E8-4C8D-BB98-AFE23C63C2FB}" destId="{B677C518-5735-478B-93A4-D976B94B5AF5}" srcOrd="0" destOrd="0" presId="urn:microsoft.com/office/officeart/2005/8/layout/vList5"/>
    <dgm:cxn modelId="{E28E2FE6-91E5-47BC-96FD-ABE322E4C119}" type="presParOf" srcId="{0587938F-660E-46E4-A659-4A2BC2342160}" destId="{6B573CC6-EE9B-46BF-B918-EB395344493D}" srcOrd="0" destOrd="0" presId="urn:microsoft.com/office/officeart/2005/8/layout/vList5"/>
    <dgm:cxn modelId="{BE2EE7F3-CB7E-4CD6-A7BC-9A68E48E7106}" type="presParOf" srcId="{6B573CC6-EE9B-46BF-B918-EB395344493D}" destId="{23958511-D295-4CA1-812E-1426D89CAAC6}" srcOrd="0" destOrd="0" presId="urn:microsoft.com/office/officeart/2005/8/layout/vList5"/>
    <dgm:cxn modelId="{647613B9-23DD-4102-B84B-BE96B27E760A}" type="presParOf" srcId="{6B573CC6-EE9B-46BF-B918-EB395344493D}" destId="{E9D93475-A722-454A-AEC8-594B2F96ABA0}" srcOrd="1" destOrd="0" presId="urn:microsoft.com/office/officeart/2005/8/layout/vList5"/>
    <dgm:cxn modelId="{577D132E-774F-4531-8850-66846966780F}" type="presParOf" srcId="{0587938F-660E-46E4-A659-4A2BC2342160}" destId="{D7AF5042-8884-45D3-B5EB-E383EB4D52B4}" srcOrd="1" destOrd="0" presId="urn:microsoft.com/office/officeart/2005/8/layout/vList5"/>
    <dgm:cxn modelId="{6436A00C-4EFF-4756-A3C1-630B7CC41514}" type="presParOf" srcId="{0587938F-660E-46E4-A659-4A2BC2342160}" destId="{A4BE2AC2-0E35-4058-9398-E47C42FDEBF2}" srcOrd="2" destOrd="0" presId="urn:microsoft.com/office/officeart/2005/8/layout/vList5"/>
    <dgm:cxn modelId="{72C21616-FF62-4EDE-B1F0-9AF146A1707C}" type="presParOf" srcId="{A4BE2AC2-0E35-4058-9398-E47C42FDEBF2}" destId="{82E21637-F7CA-4343-8C3C-A9D5CD92B3F1}" srcOrd="0" destOrd="0" presId="urn:microsoft.com/office/officeart/2005/8/layout/vList5"/>
    <dgm:cxn modelId="{177793AA-7044-404F-A9B2-E42E8B01FDBE}" type="presParOf" srcId="{A4BE2AC2-0E35-4058-9398-E47C42FDEBF2}" destId="{060CA135-75F6-4910-A92B-2338F999AB3C}" srcOrd="1" destOrd="0" presId="urn:microsoft.com/office/officeart/2005/8/layout/vList5"/>
    <dgm:cxn modelId="{127A9390-5275-47A2-BA0C-C378B2768A81}" type="presParOf" srcId="{0587938F-660E-46E4-A659-4A2BC2342160}" destId="{190855B0-0683-431A-883B-93412E0F470F}" srcOrd="3" destOrd="0" presId="urn:microsoft.com/office/officeart/2005/8/layout/vList5"/>
    <dgm:cxn modelId="{83C2BA34-E165-4260-B619-0BAE27BF3343}" type="presParOf" srcId="{0587938F-660E-46E4-A659-4A2BC2342160}" destId="{E3B15482-0354-4CDF-83E3-5BE8AD74BC2C}" srcOrd="4" destOrd="0" presId="urn:microsoft.com/office/officeart/2005/8/layout/vList5"/>
    <dgm:cxn modelId="{B006C977-7587-40BF-ADD0-3BD14694099A}" type="presParOf" srcId="{E3B15482-0354-4CDF-83E3-5BE8AD74BC2C}" destId="{25ED1127-1CB6-4FE2-A32C-CF3733B19107}" srcOrd="0" destOrd="0" presId="urn:microsoft.com/office/officeart/2005/8/layout/vList5"/>
    <dgm:cxn modelId="{112A2CFC-5DA0-4FBD-8613-8DCB95C2AA30}" type="presParOf" srcId="{E3B15482-0354-4CDF-83E3-5BE8AD74BC2C}" destId="{4A79285B-6232-4538-85D2-93F66935D65D}" srcOrd="1" destOrd="0" presId="urn:microsoft.com/office/officeart/2005/8/layout/vList5"/>
    <dgm:cxn modelId="{A5E11858-08A1-47C3-85AE-784B2ACD5B64}" type="presParOf" srcId="{0587938F-660E-46E4-A659-4A2BC2342160}" destId="{4D957E40-225C-4C3C-93DB-70863E9AFC75}" srcOrd="5" destOrd="0" presId="urn:microsoft.com/office/officeart/2005/8/layout/vList5"/>
    <dgm:cxn modelId="{640E4F39-0394-4C3B-A928-144E994F156A}" type="presParOf" srcId="{0587938F-660E-46E4-A659-4A2BC2342160}" destId="{8210A91D-AC9D-49F4-8A23-059548096B07}" srcOrd="6" destOrd="0" presId="urn:microsoft.com/office/officeart/2005/8/layout/vList5"/>
    <dgm:cxn modelId="{9A8C4241-0A7E-47D5-90BB-503C95235113}" type="presParOf" srcId="{8210A91D-AC9D-49F4-8A23-059548096B07}" destId="{5DB1AA13-59FC-4E02-B042-2B693DBB8B7A}" srcOrd="0" destOrd="0" presId="urn:microsoft.com/office/officeart/2005/8/layout/vList5"/>
    <dgm:cxn modelId="{4DC0BE73-370A-44D9-BF96-0E68DA521097}" type="presParOf" srcId="{8210A91D-AC9D-49F4-8A23-059548096B07}" destId="{7C14D5C6-319A-430D-96CA-96257589BEC3}" srcOrd="1" destOrd="0" presId="urn:microsoft.com/office/officeart/2005/8/layout/vList5"/>
    <dgm:cxn modelId="{0C4AA166-1E52-41A1-BEDE-BF0242DF822F}" type="presParOf" srcId="{0587938F-660E-46E4-A659-4A2BC2342160}" destId="{2927659D-3CD5-4C4D-BE56-E6A374DA06B9}" srcOrd="7" destOrd="0" presId="urn:microsoft.com/office/officeart/2005/8/layout/vList5"/>
    <dgm:cxn modelId="{C3D573D2-A810-4C52-A683-9CC3887341A6}" type="presParOf" srcId="{0587938F-660E-46E4-A659-4A2BC2342160}" destId="{4C9E77BB-8D66-4A5A-9FE3-AEAF236D77CB}" srcOrd="8" destOrd="0" presId="urn:microsoft.com/office/officeart/2005/8/layout/vList5"/>
    <dgm:cxn modelId="{5EE9F8B9-1A33-4936-9A53-BB84B47B5258}" type="presParOf" srcId="{4C9E77BB-8D66-4A5A-9FE3-AEAF236D77CB}" destId="{B677C518-5735-478B-93A4-D976B94B5AF5}" srcOrd="0" destOrd="0" presId="urn:microsoft.com/office/officeart/2005/8/layout/vList5"/>
    <dgm:cxn modelId="{114229C4-C2A5-4B56-97F4-3057F2B62516}" type="presParOf" srcId="{4C9E77BB-8D66-4A5A-9FE3-AEAF236D77CB}" destId="{F2E33605-F4EB-464E-A947-2CAE16E4FF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E660A-E243-4442-9FCA-7B07AA181292}" type="doc">
      <dgm:prSet loTypeId="urn:microsoft.com/office/officeart/2005/8/layout/hProcess9" loCatId="process" qsTypeId="urn:microsoft.com/office/officeart/2005/8/quickstyle/simple1" qsCatId="simple" csTypeId="urn:microsoft.com/office/officeart/2005/8/colors/accent1_2" csCatId="accent1" phldr="1"/>
      <dgm:spPr/>
    </dgm:pt>
    <dgm:pt modelId="{58CF6688-6CAC-4912-A34B-D26BD0688BA7}">
      <dgm:prSet phldrT="[Text]" custT="1"/>
      <dgm:spPr>
        <a:solidFill>
          <a:schemeClr val="accent5">
            <a:lumMod val="60000"/>
            <a:lumOff val="40000"/>
          </a:schemeClr>
        </a:solidFill>
      </dgm:spPr>
      <dgm:t>
        <a:bodyPr/>
        <a:lstStyle/>
        <a:p>
          <a:r>
            <a:rPr lang="sv-SE" sz="1100" b="0" dirty="0" err="1" smtClean="0">
              <a:solidFill>
                <a:sysClr val="windowText" lastClr="000000"/>
              </a:solidFill>
              <a:latin typeface="Calibri" panose="020F0502020204030204"/>
              <a:ea typeface="+mn-ea"/>
              <a:cs typeface="+mn-cs"/>
            </a:rPr>
            <a:t>Arbetsfas</a:t>
          </a:r>
          <a:endParaRPr lang="sv-SE" sz="1100" b="0" dirty="0" smtClean="0">
            <a:solidFill>
              <a:sysClr val="windowText" lastClr="000000"/>
            </a:solidFill>
            <a:latin typeface="Calibri" panose="020F0502020204030204"/>
            <a:ea typeface="+mn-ea"/>
            <a:cs typeface="+mn-cs"/>
          </a:endParaRPr>
        </a:p>
        <a:p>
          <a:r>
            <a:rPr lang="sv-SE" sz="1100" b="0" dirty="0" smtClean="0">
              <a:solidFill>
                <a:sysClr val="windowText" lastClr="000000"/>
              </a:solidFill>
              <a:latin typeface="Calibri" panose="020F0502020204030204"/>
              <a:ea typeface="+mn-ea"/>
              <a:cs typeface="+mn-cs"/>
            </a:rPr>
            <a:t>Nov-dec 2024</a:t>
          </a:r>
          <a:endParaRPr lang="sv-SE" sz="1100" dirty="0"/>
        </a:p>
      </dgm:t>
    </dgm:pt>
    <dgm:pt modelId="{AFFE5D36-17EB-418A-B057-FFC81E3FB283}" type="parTrans" cxnId="{4A423624-F4D7-4DC4-9875-23A4A971C48C}">
      <dgm:prSet/>
      <dgm:spPr/>
      <dgm:t>
        <a:bodyPr/>
        <a:lstStyle/>
        <a:p>
          <a:endParaRPr lang="sv-SE"/>
        </a:p>
      </dgm:t>
    </dgm:pt>
    <dgm:pt modelId="{F803BB4B-B484-4ADE-981A-6BC7F87AAB1D}" type="sibTrans" cxnId="{4A423624-F4D7-4DC4-9875-23A4A971C48C}">
      <dgm:prSet/>
      <dgm:spPr/>
      <dgm:t>
        <a:bodyPr/>
        <a:lstStyle/>
        <a:p>
          <a:endParaRPr lang="sv-SE"/>
        </a:p>
      </dgm:t>
    </dgm:pt>
    <dgm:pt modelId="{8BDAF42E-A671-4A04-8E75-2283E501E43A}">
      <dgm:prSet phldrT="[Text]" custT="1"/>
      <dgm:spPr/>
      <dgm:t>
        <a:bodyPr/>
        <a:lstStyle/>
        <a:p>
          <a:r>
            <a:rPr lang="sv-SE" sz="1100" b="1" dirty="0" smtClean="0">
              <a:solidFill>
                <a:sysClr val="windowText" lastClr="000000"/>
              </a:solidFill>
              <a:latin typeface="Calibri" panose="020F0502020204030204"/>
              <a:ea typeface="+mn-ea"/>
              <a:cs typeface="+mn-cs"/>
            </a:rPr>
            <a:t>Styrgrupp</a:t>
          </a:r>
        </a:p>
        <a:p>
          <a:r>
            <a:rPr lang="sv-SE" sz="1100" b="1" dirty="0" smtClean="0">
              <a:solidFill>
                <a:sysClr val="windowText" lastClr="000000"/>
              </a:solidFill>
              <a:latin typeface="Calibri" panose="020F0502020204030204"/>
              <a:ea typeface="+mn-ea"/>
              <a:cs typeface="+mn-cs"/>
            </a:rPr>
            <a:t>Dec 2024</a:t>
          </a:r>
          <a:endParaRPr lang="sv-SE" sz="1100" b="1" dirty="0"/>
        </a:p>
      </dgm:t>
    </dgm:pt>
    <dgm:pt modelId="{5B89F02F-8FEA-4BC0-B92A-E2E2FEC2B7E2}" type="parTrans" cxnId="{0B03B6AC-4C30-4F65-AAA5-9057136A5534}">
      <dgm:prSet/>
      <dgm:spPr/>
      <dgm:t>
        <a:bodyPr/>
        <a:lstStyle/>
        <a:p>
          <a:endParaRPr lang="sv-SE"/>
        </a:p>
      </dgm:t>
    </dgm:pt>
    <dgm:pt modelId="{18EA0B45-61F5-43BF-BB68-4F4D8AB8B3F8}" type="sibTrans" cxnId="{0B03B6AC-4C30-4F65-AAA5-9057136A5534}">
      <dgm:prSet/>
      <dgm:spPr/>
      <dgm:t>
        <a:bodyPr/>
        <a:lstStyle/>
        <a:p>
          <a:endParaRPr lang="sv-SE"/>
        </a:p>
      </dgm:t>
    </dgm:pt>
    <dgm:pt modelId="{8626921D-643C-4332-9166-C8EB4B70321E}">
      <dgm:prSet phldrT="[Text]" custT="1"/>
      <dgm:spPr>
        <a:solidFill>
          <a:schemeClr val="accent6">
            <a:lumMod val="40000"/>
            <a:lumOff val="60000"/>
          </a:schemeClr>
        </a:solidFill>
      </dgm:spPr>
      <dgm:t>
        <a:bodyPr/>
        <a:lstStyle/>
        <a:p>
          <a:r>
            <a:rPr lang="sv-SE" sz="1100" dirty="0" smtClean="0">
              <a:solidFill>
                <a:schemeClr val="tx1"/>
              </a:solidFill>
            </a:rPr>
            <a:t>Utvärdering</a:t>
          </a:r>
        </a:p>
        <a:p>
          <a:r>
            <a:rPr lang="sv-SE" sz="1100" dirty="0" smtClean="0">
              <a:solidFill>
                <a:schemeClr val="tx1"/>
              </a:solidFill>
            </a:rPr>
            <a:t>3 år löpande efter </a:t>
          </a:r>
          <a:r>
            <a:rPr lang="sv-SE" sz="1100" dirty="0" err="1" smtClean="0">
              <a:solidFill>
                <a:schemeClr val="tx1"/>
              </a:solidFill>
            </a:rPr>
            <a:t>implemen-tering</a:t>
          </a:r>
          <a:endParaRPr lang="sv-SE" sz="1100" dirty="0">
            <a:solidFill>
              <a:schemeClr val="tx1"/>
            </a:solidFill>
          </a:endParaRPr>
        </a:p>
      </dgm:t>
    </dgm:pt>
    <dgm:pt modelId="{160EC3B5-E4D8-49CC-A238-9CA24844CC83}" type="parTrans" cxnId="{6195AC42-23F2-475F-A7BE-B1EE919795FA}">
      <dgm:prSet/>
      <dgm:spPr/>
      <dgm:t>
        <a:bodyPr/>
        <a:lstStyle/>
        <a:p>
          <a:endParaRPr lang="sv-SE"/>
        </a:p>
      </dgm:t>
    </dgm:pt>
    <dgm:pt modelId="{18946F90-7B2A-47D5-9C44-5EFEF506E3AB}" type="sibTrans" cxnId="{6195AC42-23F2-475F-A7BE-B1EE919795FA}">
      <dgm:prSet/>
      <dgm:spPr/>
      <dgm:t>
        <a:bodyPr/>
        <a:lstStyle/>
        <a:p>
          <a:endParaRPr lang="sv-SE"/>
        </a:p>
      </dgm:t>
    </dgm:pt>
    <dgm:pt modelId="{3807BAAD-6FA2-49A6-8F89-E1FA713762BC}">
      <dgm:prSet phldrT="[Text]" custT="1"/>
      <dgm:spPr>
        <a:solidFill>
          <a:schemeClr val="accent5">
            <a:lumMod val="60000"/>
            <a:lumOff val="40000"/>
          </a:schemeClr>
        </a:solidFill>
      </dgm:spPr>
      <dgm:t>
        <a:bodyPr/>
        <a:lstStyle/>
        <a:p>
          <a:r>
            <a:rPr lang="sv-SE" sz="1100" b="0" dirty="0" err="1" smtClean="0">
              <a:solidFill>
                <a:sysClr val="windowText" lastClr="000000"/>
              </a:solidFill>
              <a:latin typeface="Calibri" panose="020F0502020204030204"/>
              <a:ea typeface="+mn-ea"/>
              <a:cs typeface="+mn-cs"/>
            </a:rPr>
            <a:t>Arbetsfas</a:t>
          </a:r>
          <a:endParaRPr lang="sv-SE" sz="1100" b="0" dirty="0" smtClean="0">
            <a:solidFill>
              <a:sysClr val="windowText" lastClr="000000"/>
            </a:solidFill>
            <a:latin typeface="Calibri" panose="020F0502020204030204"/>
            <a:ea typeface="+mn-ea"/>
            <a:cs typeface="+mn-cs"/>
          </a:endParaRPr>
        </a:p>
        <a:p>
          <a:r>
            <a:rPr lang="sv-SE" sz="1100" b="0" dirty="0" smtClean="0">
              <a:solidFill>
                <a:sysClr val="windowText" lastClr="000000"/>
              </a:solidFill>
              <a:latin typeface="Calibri" panose="020F0502020204030204"/>
              <a:ea typeface="+mn-ea"/>
              <a:cs typeface="+mn-cs"/>
            </a:rPr>
            <a:t>Dec-feb</a:t>
          </a:r>
        </a:p>
        <a:p>
          <a:r>
            <a:rPr lang="sv-SE" sz="1100" b="0" dirty="0" smtClean="0">
              <a:solidFill>
                <a:sysClr val="windowText" lastClr="000000"/>
              </a:solidFill>
              <a:latin typeface="Calibri" panose="020F0502020204030204"/>
              <a:ea typeface="+mn-ea"/>
              <a:cs typeface="+mn-cs"/>
            </a:rPr>
            <a:t>2024-2025</a:t>
          </a:r>
          <a:endParaRPr lang="sv-SE" sz="1100" b="0" dirty="0">
            <a:solidFill>
              <a:sysClr val="windowText" lastClr="000000"/>
            </a:solidFill>
            <a:latin typeface="Calibri" panose="020F0502020204030204"/>
            <a:ea typeface="+mn-ea"/>
            <a:cs typeface="+mn-cs"/>
          </a:endParaRPr>
        </a:p>
      </dgm:t>
    </dgm:pt>
    <dgm:pt modelId="{F054D5D9-46B2-471E-8605-F210725554D9}" type="parTrans" cxnId="{E5299F1E-D959-451E-8DC5-CF5F52A7DF50}">
      <dgm:prSet/>
      <dgm:spPr/>
      <dgm:t>
        <a:bodyPr/>
        <a:lstStyle/>
        <a:p>
          <a:endParaRPr lang="sv-SE"/>
        </a:p>
      </dgm:t>
    </dgm:pt>
    <dgm:pt modelId="{601C65E7-EF2E-4702-8E72-7EEA5C6C2F53}" type="sibTrans" cxnId="{E5299F1E-D959-451E-8DC5-CF5F52A7DF50}">
      <dgm:prSet/>
      <dgm:spPr/>
      <dgm:t>
        <a:bodyPr/>
        <a:lstStyle/>
        <a:p>
          <a:endParaRPr lang="sv-SE"/>
        </a:p>
      </dgm:t>
    </dgm:pt>
    <dgm:pt modelId="{3205B360-FD9F-4735-9D43-9824C230C141}">
      <dgm:prSet phldrT="[Text]" custT="1"/>
      <dgm:spPr/>
      <dgm:t>
        <a:bodyPr/>
        <a:lstStyle/>
        <a:p>
          <a:r>
            <a:rPr lang="sv-SE" sz="1100" b="1" dirty="0" smtClean="0">
              <a:solidFill>
                <a:schemeClr val="tx1"/>
              </a:solidFill>
            </a:rPr>
            <a:t>Styrgrupp</a:t>
          </a:r>
        </a:p>
        <a:p>
          <a:r>
            <a:rPr lang="sv-SE" sz="1100" b="1" dirty="0" smtClean="0">
              <a:solidFill>
                <a:schemeClr val="tx1"/>
              </a:solidFill>
            </a:rPr>
            <a:t>Feb 2025</a:t>
          </a:r>
          <a:endParaRPr lang="sv-SE" sz="1100" b="1" dirty="0">
            <a:solidFill>
              <a:schemeClr val="tx1"/>
            </a:solidFill>
          </a:endParaRPr>
        </a:p>
      </dgm:t>
    </dgm:pt>
    <dgm:pt modelId="{B3EE326A-003F-4EDC-BB1E-55DC61589E29}" type="parTrans" cxnId="{CE7216D6-0242-40F0-9E7B-78BC82AD4262}">
      <dgm:prSet/>
      <dgm:spPr/>
      <dgm:t>
        <a:bodyPr/>
        <a:lstStyle/>
        <a:p>
          <a:endParaRPr lang="sv-SE"/>
        </a:p>
      </dgm:t>
    </dgm:pt>
    <dgm:pt modelId="{0EFF12EB-3D27-4417-920B-243E8E2894F8}" type="sibTrans" cxnId="{CE7216D6-0242-40F0-9E7B-78BC82AD4262}">
      <dgm:prSet/>
      <dgm:spPr/>
      <dgm:t>
        <a:bodyPr/>
        <a:lstStyle/>
        <a:p>
          <a:endParaRPr lang="sv-SE"/>
        </a:p>
      </dgm:t>
    </dgm:pt>
    <dgm:pt modelId="{FD832F34-A84B-4DF1-9A6A-151D9566A445}">
      <dgm:prSet phldrT="[Text]" custT="1"/>
      <dgm:spPr>
        <a:solidFill>
          <a:schemeClr val="accent5">
            <a:lumMod val="60000"/>
            <a:lumOff val="40000"/>
          </a:schemeClr>
        </a:solidFill>
      </dgm:spPr>
      <dgm:t>
        <a:bodyPr/>
        <a:lstStyle/>
        <a:p>
          <a:r>
            <a:rPr lang="sv-SE" sz="1100" dirty="0" err="1" smtClean="0">
              <a:solidFill>
                <a:schemeClr val="tx1"/>
              </a:solidFill>
            </a:rPr>
            <a:t>Arbetsfas</a:t>
          </a:r>
          <a:r>
            <a:rPr lang="sv-SE" sz="1100" dirty="0" smtClean="0">
              <a:solidFill>
                <a:schemeClr val="tx1"/>
              </a:solidFill>
            </a:rPr>
            <a:t> Feb-april 2025</a:t>
          </a:r>
          <a:endParaRPr lang="sv-SE" sz="1100" dirty="0">
            <a:solidFill>
              <a:schemeClr val="tx1"/>
            </a:solidFill>
          </a:endParaRPr>
        </a:p>
      </dgm:t>
    </dgm:pt>
    <dgm:pt modelId="{CD17D0AF-A894-4101-AF41-67D0F45189B8}" type="parTrans" cxnId="{E0822704-426A-4F88-B7AC-BF9C1446B71E}">
      <dgm:prSet/>
      <dgm:spPr/>
      <dgm:t>
        <a:bodyPr/>
        <a:lstStyle/>
        <a:p>
          <a:endParaRPr lang="sv-SE"/>
        </a:p>
      </dgm:t>
    </dgm:pt>
    <dgm:pt modelId="{22F191A3-CF79-4548-A5A6-021F914EEA67}" type="sibTrans" cxnId="{E0822704-426A-4F88-B7AC-BF9C1446B71E}">
      <dgm:prSet/>
      <dgm:spPr/>
      <dgm:t>
        <a:bodyPr/>
        <a:lstStyle/>
        <a:p>
          <a:endParaRPr lang="sv-SE"/>
        </a:p>
      </dgm:t>
    </dgm:pt>
    <dgm:pt modelId="{0140EFB5-01BD-44F1-8016-5B32B85F92EF}">
      <dgm:prSet phldrT="[Text]" custT="1"/>
      <dgm:spPr/>
      <dgm:t>
        <a:bodyPr/>
        <a:lstStyle/>
        <a:p>
          <a:r>
            <a:rPr lang="sv-SE" sz="1100" b="1" dirty="0" smtClean="0">
              <a:solidFill>
                <a:schemeClr val="tx1"/>
              </a:solidFill>
            </a:rPr>
            <a:t>Styrgrupp April 2025</a:t>
          </a:r>
          <a:endParaRPr lang="sv-SE" sz="1100" b="1" dirty="0">
            <a:solidFill>
              <a:schemeClr val="tx1"/>
            </a:solidFill>
          </a:endParaRPr>
        </a:p>
      </dgm:t>
    </dgm:pt>
    <dgm:pt modelId="{D3157D11-32A0-44CC-A951-0A075630DB03}" type="parTrans" cxnId="{81BDF3A9-24D7-4C53-92C0-B18F513BED69}">
      <dgm:prSet/>
      <dgm:spPr/>
      <dgm:t>
        <a:bodyPr/>
        <a:lstStyle/>
        <a:p>
          <a:endParaRPr lang="sv-SE"/>
        </a:p>
      </dgm:t>
    </dgm:pt>
    <dgm:pt modelId="{D66DFA4B-F59A-4C93-84BC-6A751B12D1B8}" type="sibTrans" cxnId="{81BDF3A9-24D7-4C53-92C0-B18F513BED69}">
      <dgm:prSet/>
      <dgm:spPr/>
      <dgm:t>
        <a:bodyPr/>
        <a:lstStyle/>
        <a:p>
          <a:endParaRPr lang="sv-SE"/>
        </a:p>
      </dgm:t>
    </dgm:pt>
    <dgm:pt modelId="{022219D9-6D2A-4EBA-8F73-ED8528933889}">
      <dgm:prSet phldrT="[Text]" custT="1"/>
      <dgm:spPr>
        <a:solidFill>
          <a:schemeClr val="accent5">
            <a:lumMod val="60000"/>
            <a:lumOff val="40000"/>
          </a:schemeClr>
        </a:solidFill>
      </dgm:spPr>
      <dgm:t>
        <a:bodyPr/>
        <a:lstStyle/>
        <a:p>
          <a:r>
            <a:rPr lang="sv-SE" sz="1100" dirty="0" smtClean="0">
              <a:solidFill>
                <a:schemeClr val="tx1"/>
              </a:solidFill>
            </a:rPr>
            <a:t>Förberedelse etableringsfas</a:t>
          </a:r>
        </a:p>
        <a:p>
          <a:r>
            <a:rPr lang="sv-SE" sz="1100" dirty="0" smtClean="0">
              <a:solidFill>
                <a:schemeClr val="tx1"/>
              </a:solidFill>
            </a:rPr>
            <a:t>April-juni 2025</a:t>
          </a:r>
          <a:endParaRPr lang="sv-SE" sz="1100" dirty="0">
            <a:solidFill>
              <a:schemeClr val="tx1"/>
            </a:solidFill>
          </a:endParaRPr>
        </a:p>
      </dgm:t>
    </dgm:pt>
    <dgm:pt modelId="{6AFB7230-8052-4E0E-9DC2-4CA866152DD0}" type="parTrans" cxnId="{1DD74AF9-3085-405C-BCE2-D43AD686A5F7}">
      <dgm:prSet/>
      <dgm:spPr/>
      <dgm:t>
        <a:bodyPr/>
        <a:lstStyle/>
        <a:p>
          <a:endParaRPr lang="sv-SE"/>
        </a:p>
      </dgm:t>
    </dgm:pt>
    <dgm:pt modelId="{75E19B8C-4B08-4EA1-A652-E95584150491}" type="sibTrans" cxnId="{1DD74AF9-3085-405C-BCE2-D43AD686A5F7}">
      <dgm:prSet/>
      <dgm:spPr/>
      <dgm:t>
        <a:bodyPr/>
        <a:lstStyle/>
        <a:p>
          <a:endParaRPr lang="sv-SE"/>
        </a:p>
      </dgm:t>
    </dgm:pt>
    <dgm:pt modelId="{6A9F5F9E-C739-4DF8-8440-9DE47720ED5D}">
      <dgm:prSet phldrT="[Text]" custT="1"/>
      <dgm:spPr/>
      <dgm:t>
        <a:bodyPr/>
        <a:lstStyle/>
        <a:p>
          <a:r>
            <a:rPr lang="sv-SE" sz="1100" b="1" dirty="0" smtClean="0">
              <a:solidFill>
                <a:schemeClr val="tx1"/>
              </a:solidFill>
            </a:rPr>
            <a:t>Styrgrupp juni 2025</a:t>
          </a:r>
          <a:endParaRPr lang="sv-SE" sz="1100" b="1" dirty="0">
            <a:solidFill>
              <a:schemeClr val="tx1"/>
            </a:solidFill>
          </a:endParaRPr>
        </a:p>
      </dgm:t>
    </dgm:pt>
    <dgm:pt modelId="{E9629C8E-5962-4038-8D83-9140D1E1DD44}" type="parTrans" cxnId="{3EEEE7E6-F740-4CD5-9FEC-7D2F9C2FCF61}">
      <dgm:prSet/>
      <dgm:spPr/>
      <dgm:t>
        <a:bodyPr/>
        <a:lstStyle/>
        <a:p>
          <a:endParaRPr lang="sv-SE"/>
        </a:p>
      </dgm:t>
    </dgm:pt>
    <dgm:pt modelId="{D85D6A11-D99E-4244-81D3-2289D0F331E5}" type="sibTrans" cxnId="{3EEEE7E6-F740-4CD5-9FEC-7D2F9C2FCF61}">
      <dgm:prSet/>
      <dgm:spPr/>
      <dgm:t>
        <a:bodyPr/>
        <a:lstStyle/>
        <a:p>
          <a:endParaRPr lang="sv-SE"/>
        </a:p>
      </dgm:t>
    </dgm:pt>
    <dgm:pt modelId="{582D1866-279E-4763-87D1-012CA28A159E}">
      <dgm:prSet phldrT="[Text]" custT="1"/>
      <dgm:spPr>
        <a:solidFill>
          <a:schemeClr val="accent5">
            <a:lumMod val="60000"/>
            <a:lumOff val="40000"/>
          </a:schemeClr>
        </a:solidFill>
      </dgm:spPr>
      <dgm:t>
        <a:bodyPr/>
        <a:lstStyle/>
        <a:p>
          <a:r>
            <a:rPr lang="sv-SE" sz="1100" dirty="0" smtClean="0">
              <a:solidFill>
                <a:schemeClr val="tx1"/>
              </a:solidFill>
            </a:rPr>
            <a:t>Etableringsfas Hösten 2025</a:t>
          </a:r>
          <a:endParaRPr lang="sv-SE" sz="1100" dirty="0">
            <a:solidFill>
              <a:schemeClr val="tx1"/>
            </a:solidFill>
          </a:endParaRPr>
        </a:p>
      </dgm:t>
    </dgm:pt>
    <dgm:pt modelId="{FDB4BE31-6B3C-4E6C-AD5E-F2CAD6D93AF9}" type="parTrans" cxnId="{6B6FE2BF-6664-4A69-BD27-1EC3B7150980}">
      <dgm:prSet/>
      <dgm:spPr/>
      <dgm:t>
        <a:bodyPr/>
        <a:lstStyle/>
        <a:p>
          <a:endParaRPr lang="sv-SE"/>
        </a:p>
      </dgm:t>
    </dgm:pt>
    <dgm:pt modelId="{6D1AD983-16EA-4668-A073-7146E2100E75}" type="sibTrans" cxnId="{6B6FE2BF-6664-4A69-BD27-1EC3B7150980}">
      <dgm:prSet/>
      <dgm:spPr/>
      <dgm:t>
        <a:bodyPr/>
        <a:lstStyle/>
        <a:p>
          <a:endParaRPr lang="sv-SE"/>
        </a:p>
      </dgm:t>
    </dgm:pt>
    <dgm:pt modelId="{3F67EF78-8ADE-470C-ADA6-78DEA56D7B9D}">
      <dgm:prSet phldrT="[Text]" custT="1"/>
      <dgm:spPr/>
      <dgm:t>
        <a:bodyPr/>
        <a:lstStyle/>
        <a:p>
          <a:r>
            <a:rPr lang="sv-SE" sz="1100" b="1" dirty="0" smtClean="0">
              <a:solidFill>
                <a:sysClr val="windowText" lastClr="000000"/>
              </a:solidFill>
              <a:latin typeface="Calibri" panose="020F0502020204030204"/>
              <a:ea typeface="+mn-ea"/>
              <a:cs typeface="+mn-cs"/>
            </a:rPr>
            <a:t>Styrgrupp</a:t>
          </a:r>
        </a:p>
        <a:p>
          <a:r>
            <a:rPr lang="sv-SE" sz="1100" b="1" dirty="0" smtClean="0">
              <a:solidFill>
                <a:sysClr val="windowText" lastClr="000000"/>
              </a:solidFill>
              <a:latin typeface="Calibri" panose="020F0502020204030204"/>
              <a:ea typeface="+mn-ea"/>
              <a:cs typeface="+mn-cs"/>
            </a:rPr>
            <a:t>Nov 2024</a:t>
          </a:r>
          <a:endParaRPr lang="sv-SE" sz="1100" b="1" dirty="0"/>
        </a:p>
      </dgm:t>
    </dgm:pt>
    <dgm:pt modelId="{861778D4-10C4-4252-99D1-BE474D890BAE}" type="parTrans" cxnId="{8BA053F0-B2F6-4248-BCDB-26692D2FF652}">
      <dgm:prSet/>
      <dgm:spPr/>
      <dgm:t>
        <a:bodyPr/>
        <a:lstStyle/>
        <a:p>
          <a:endParaRPr lang="sv-SE"/>
        </a:p>
      </dgm:t>
    </dgm:pt>
    <dgm:pt modelId="{0B892880-76F8-4085-913A-7A9866D076B6}" type="sibTrans" cxnId="{8BA053F0-B2F6-4248-BCDB-26692D2FF652}">
      <dgm:prSet/>
      <dgm:spPr/>
      <dgm:t>
        <a:bodyPr/>
        <a:lstStyle/>
        <a:p>
          <a:endParaRPr lang="sv-SE"/>
        </a:p>
      </dgm:t>
    </dgm:pt>
    <dgm:pt modelId="{9D092485-2B97-47C8-8030-B8A675F38C39}">
      <dgm:prSet phldrT="[Text]" custT="1"/>
      <dgm:spPr>
        <a:solidFill>
          <a:schemeClr val="accent5">
            <a:lumMod val="60000"/>
            <a:lumOff val="40000"/>
          </a:schemeClr>
        </a:solidFill>
      </dgm:spPr>
      <dgm:t>
        <a:bodyPr/>
        <a:lstStyle/>
        <a:p>
          <a:r>
            <a:rPr lang="sv-SE" sz="1100" dirty="0" smtClean="0">
              <a:solidFill>
                <a:schemeClr val="tx1"/>
              </a:solidFill>
            </a:rPr>
            <a:t>Projekt-planering</a:t>
          </a:r>
        </a:p>
        <a:p>
          <a:r>
            <a:rPr lang="sv-SE" sz="1100" dirty="0" smtClean="0">
              <a:solidFill>
                <a:schemeClr val="tx1"/>
              </a:solidFill>
            </a:rPr>
            <a:t>Okt-nov 2024</a:t>
          </a:r>
          <a:endParaRPr lang="sv-SE" sz="1100" dirty="0">
            <a:solidFill>
              <a:schemeClr val="tx1"/>
            </a:solidFill>
          </a:endParaRPr>
        </a:p>
      </dgm:t>
    </dgm:pt>
    <dgm:pt modelId="{4D51AF82-6520-4A54-8C75-47AD7C547F99}" type="parTrans" cxnId="{A2FC02A0-E9A6-4615-A2EB-1DC43A5B7315}">
      <dgm:prSet/>
      <dgm:spPr/>
      <dgm:t>
        <a:bodyPr/>
        <a:lstStyle/>
        <a:p>
          <a:endParaRPr lang="sv-SE"/>
        </a:p>
      </dgm:t>
    </dgm:pt>
    <dgm:pt modelId="{F458B172-37FA-4F26-A560-301A9BEA8A4F}" type="sibTrans" cxnId="{A2FC02A0-E9A6-4615-A2EB-1DC43A5B7315}">
      <dgm:prSet/>
      <dgm:spPr/>
      <dgm:t>
        <a:bodyPr/>
        <a:lstStyle/>
        <a:p>
          <a:endParaRPr lang="sv-SE"/>
        </a:p>
      </dgm:t>
    </dgm:pt>
    <dgm:pt modelId="{508D46C3-9846-48BB-BDEE-82616499204D}" type="pres">
      <dgm:prSet presAssocID="{F71E660A-E243-4442-9FCA-7B07AA181292}" presName="CompostProcess" presStyleCnt="0">
        <dgm:presLayoutVars>
          <dgm:dir/>
          <dgm:resizeHandles val="exact"/>
        </dgm:presLayoutVars>
      </dgm:prSet>
      <dgm:spPr/>
    </dgm:pt>
    <dgm:pt modelId="{88475B0C-23B4-475E-AA14-88739C2A1C61}" type="pres">
      <dgm:prSet presAssocID="{F71E660A-E243-4442-9FCA-7B07AA181292}" presName="arrow" presStyleLbl="bgShp" presStyleIdx="0" presStyleCnt="1"/>
      <dgm:spPr/>
    </dgm:pt>
    <dgm:pt modelId="{5FD92F10-BAAD-4037-A39C-03FA81C15A57}" type="pres">
      <dgm:prSet presAssocID="{F71E660A-E243-4442-9FCA-7B07AA181292}" presName="linearProcess" presStyleCnt="0"/>
      <dgm:spPr/>
    </dgm:pt>
    <dgm:pt modelId="{F7E303EB-0F51-4716-BC7B-4BBE185CC330}" type="pres">
      <dgm:prSet presAssocID="{9D092485-2B97-47C8-8030-B8A675F38C39}" presName="textNode" presStyleLbl="node1" presStyleIdx="0" presStyleCnt="12" custScaleX="105700">
        <dgm:presLayoutVars>
          <dgm:bulletEnabled val="1"/>
        </dgm:presLayoutVars>
      </dgm:prSet>
      <dgm:spPr/>
      <dgm:t>
        <a:bodyPr/>
        <a:lstStyle/>
        <a:p>
          <a:endParaRPr lang="sv-SE"/>
        </a:p>
      </dgm:t>
    </dgm:pt>
    <dgm:pt modelId="{6F3ABF66-8620-498C-8074-EC304D4EE3F2}" type="pres">
      <dgm:prSet presAssocID="{F458B172-37FA-4F26-A560-301A9BEA8A4F}" presName="sibTrans" presStyleCnt="0"/>
      <dgm:spPr/>
    </dgm:pt>
    <dgm:pt modelId="{A1173AF5-FA45-4FE6-A8A1-675C801D64C0}" type="pres">
      <dgm:prSet presAssocID="{3F67EF78-8ADE-470C-ADA6-78DEA56D7B9D}" presName="textNode" presStyleLbl="node1" presStyleIdx="1" presStyleCnt="12" custScaleX="137433">
        <dgm:presLayoutVars>
          <dgm:bulletEnabled val="1"/>
        </dgm:presLayoutVars>
      </dgm:prSet>
      <dgm:spPr/>
      <dgm:t>
        <a:bodyPr/>
        <a:lstStyle/>
        <a:p>
          <a:endParaRPr lang="sv-SE"/>
        </a:p>
      </dgm:t>
    </dgm:pt>
    <dgm:pt modelId="{C936F0BA-0FF1-4DC1-9285-1D8070C2C42E}" type="pres">
      <dgm:prSet presAssocID="{0B892880-76F8-4085-913A-7A9866D076B6}" presName="sibTrans" presStyleCnt="0"/>
      <dgm:spPr/>
    </dgm:pt>
    <dgm:pt modelId="{F4488490-B4DC-4F36-A0B6-9489B97BC61F}" type="pres">
      <dgm:prSet presAssocID="{58CF6688-6CAC-4912-A34B-D26BD0688BA7}" presName="textNode" presStyleLbl="node1" presStyleIdx="2" presStyleCnt="12">
        <dgm:presLayoutVars>
          <dgm:bulletEnabled val="1"/>
        </dgm:presLayoutVars>
      </dgm:prSet>
      <dgm:spPr/>
      <dgm:t>
        <a:bodyPr/>
        <a:lstStyle/>
        <a:p>
          <a:endParaRPr lang="sv-SE"/>
        </a:p>
      </dgm:t>
    </dgm:pt>
    <dgm:pt modelId="{90B84764-C8E2-451E-B428-DF5F76A4C160}" type="pres">
      <dgm:prSet presAssocID="{F803BB4B-B484-4ADE-981A-6BC7F87AAB1D}" presName="sibTrans" presStyleCnt="0"/>
      <dgm:spPr/>
    </dgm:pt>
    <dgm:pt modelId="{D6169681-FBFB-4B6D-981E-D0B109795C5B}" type="pres">
      <dgm:prSet presAssocID="{8BDAF42E-A671-4A04-8E75-2283E501E43A}" presName="textNode" presStyleLbl="node1" presStyleIdx="3" presStyleCnt="12" custScaleX="123739">
        <dgm:presLayoutVars>
          <dgm:bulletEnabled val="1"/>
        </dgm:presLayoutVars>
      </dgm:prSet>
      <dgm:spPr/>
      <dgm:t>
        <a:bodyPr/>
        <a:lstStyle/>
        <a:p>
          <a:endParaRPr lang="sv-SE"/>
        </a:p>
      </dgm:t>
    </dgm:pt>
    <dgm:pt modelId="{503B6F31-9825-48DE-85D5-0DF75F23F237}" type="pres">
      <dgm:prSet presAssocID="{18EA0B45-61F5-43BF-BB68-4F4D8AB8B3F8}" presName="sibTrans" presStyleCnt="0"/>
      <dgm:spPr/>
    </dgm:pt>
    <dgm:pt modelId="{75DB1683-1EBD-43C4-9546-43B540811A31}" type="pres">
      <dgm:prSet presAssocID="{3807BAAD-6FA2-49A6-8F89-E1FA713762BC}" presName="textNode" presStyleLbl="node1" presStyleIdx="4" presStyleCnt="12">
        <dgm:presLayoutVars>
          <dgm:bulletEnabled val="1"/>
        </dgm:presLayoutVars>
      </dgm:prSet>
      <dgm:spPr/>
      <dgm:t>
        <a:bodyPr/>
        <a:lstStyle/>
        <a:p>
          <a:endParaRPr lang="sv-SE"/>
        </a:p>
      </dgm:t>
    </dgm:pt>
    <dgm:pt modelId="{5BADFDDE-3700-408E-BA16-D89269519584}" type="pres">
      <dgm:prSet presAssocID="{601C65E7-EF2E-4702-8E72-7EEA5C6C2F53}" presName="sibTrans" presStyleCnt="0"/>
      <dgm:spPr/>
    </dgm:pt>
    <dgm:pt modelId="{7D5C4D65-674A-4338-8763-EE4BE6024373}" type="pres">
      <dgm:prSet presAssocID="{3205B360-FD9F-4735-9D43-9824C230C141}" presName="textNode" presStyleLbl="node1" presStyleIdx="5" presStyleCnt="12" custScaleX="125806">
        <dgm:presLayoutVars>
          <dgm:bulletEnabled val="1"/>
        </dgm:presLayoutVars>
      </dgm:prSet>
      <dgm:spPr/>
      <dgm:t>
        <a:bodyPr/>
        <a:lstStyle/>
        <a:p>
          <a:endParaRPr lang="sv-SE"/>
        </a:p>
      </dgm:t>
    </dgm:pt>
    <dgm:pt modelId="{E011AF15-9F14-4ED8-8486-EFD33763AFDE}" type="pres">
      <dgm:prSet presAssocID="{0EFF12EB-3D27-4417-920B-243E8E2894F8}" presName="sibTrans" presStyleCnt="0"/>
      <dgm:spPr/>
    </dgm:pt>
    <dgm:pt modelId="{5F65C642-4B4F-441C-92B5-8D21A8FCDFDD}" type="pres">
      <dgm:prSet presAssocID="{FD832F34-A84B-4DF1-9A6A-151D9566A445}" presName="textNode" presStyleLbl="node1" presStyleIdx="6" presStyleCnt="12">
        <dgm:presLayoutVars>
          <dgm:bulletEnabled val="1"/>
        </dgm:presLayoutVars>
      </dgm:prSet>
      <dgm:spPr/>
      <dgm:t>
        <a:bodyPr/>
        <a:lstStyle/>
        <a:p>
          <a:endParaRPr lang="sv-SE"/>
        </a:p>
      </dgm:t>
    </dgm:pt>
    <dgm:pt modelId="{327F8EBC-C309-4B42-BB19-D05E6AED93FE}" type="pres">
      <dgm:prSet presAssocID="{22F191A3-CF79-4548-A5A6-021F914EEA67}" presName="sibTrans" presStyleCnt="0"/>
      <dgm:spPr/>
    </dgm:pt>
    <dgm:pt modelId="{202978CA-CE5A-4A1C-8235-51892E7035BC}" type="pres">
      <dgm:prSet presAssocID="{0140EFB5-01BD-44F1-8016-5B32B85F92EF}" presName="textNode" presStyleLbl="node1" presStyleIdx="7" presStyleCnt="12" custScaleX="128990">
        <dgm:presLayoutVars>
          <dgm:bulletEnabled val="1"/>
        </dgm:presLayoutVars>
      </dgm:prSet>
      <dgm:spPr/>
      <dgm:t>
        <a:bodyPr/>
        <a:lstStyle/>
        <a:p>
          <a:endParaRPr lang="sv-SE"/>
        </a:p>
      </dgm:t>
    </dgm:pt>
    <dgm:pt modelId="{ECBDD3A6-FF04-4F8C-85C0-F72BB9AC785D}" type="pres">
      <dgm:prSet presAssocID="{D66DFA4B-F59A-4C93-84BC-6A751B12D1B8}" presName="sibTrans" presStyleCnt="0"/>
      <dgm:spPr/>
    </dgm:pt>
    <dgm:pt modelId="{42C6E472-095C-441E-9B8F-43293CAF809C}" type="pres">
      <dgm:prSet presAssocID="{022219D9-6D2A-4EBA-8F73-ED8528933889}" presName="textNode" presStyleLbl="node1" presStyleIdx="8" presStyleCnt="12" custScaleX="143161">
        <dgm:presLayoutVars>
          <dgm:bulletEnabled val="1"/>
        </dgm:presLayoutVars>
      </dgm:prSet>
      <dgm:spPr/>
      <dgm:t>
        <a:bodyPr/>
        <a:lstStyle/>
        <a:p>
          <a:endParaRPr lang="sv-SE"/>
        </a:p>
      </dgm:t>
    </dgm:pt>
    <dgm:pt modelId="{CBB94256-1D9F-4D43-BBA2-4AF83A1F9AF3}" type="pres">
      <dgm:prSet presAssocID="{75E19B8C-4B08-4EA1-A652-E95584150491}" presName="sibTrans" presStyleCnt="0"/>
      <dgm:spPr/>
    </dgm:pt>
    <dgm:pt modelId="{21BC9F9F-ABB0-46D5-91C8-B864D272B053}" type="pres">
      <dgm:prSet presAssocID="{6A9F5F9E-C739-4DF8-8440-9DE47720ED5D}" presName="textNode" presStyleLbl="node1" presStyleIdx="9" presStyleCnt="12">
        <dgm:presLayoutVars>
          <dgm:bulletEnabled val="1"/>
        </dgm:presLayoutVars>
      </dgm:prSet>
      <dgm:spPr/>
      <dgm:t>
        <a:bodyPr/>
        <a:lstStyle/>
        <a:p>
          <a:endParaRPr lang="sv-SE"/>
        </a:p>
      </dgm:t>
    </dgm:pt>
    <dgm:pt modelId="{79F524BC-0C00-48D4-80C8-71373B54FB31}" type="pres">
      <dgm:prSet presAssocID="{D85D6A11-D99E-4244-81D3-2289D0F331E5}" presName="sibTrans" presStyleCnt="0"/>
      <dgm:spPr/>
    </dgm:pt>
    <dgm:pt modelId="{FFB560E6-9AD2-4479-8C09-F5C7B2CD6AFD}" type="pres">
      <dgm:prSet presAssocID="{582D1866-279E-4763-87D1-012CA28A159E}" presName="textNode" presStyleLbl="node1" presStyleIdx="10" presStyleCnt="12" custScaleX="143736">
        <dgm:presLayoutVars>
          <dgm:bulletEnabled val="1"/>
        </dgm:presLayoutVars>
      </dgm:prSet>
      <dgm:spPr/>
      <dgm:t>
        <a:bodyPr/>
        <a:lstStyle/>
        <a:p>
          <a:endParaRPr lang="sv-SE"/>
        </a:p>
      </dgm:t>
    </dgm:pt>
    <dgm:pt modelId="{BD2E81D9-863D-4FD9-9981-762AA9DE672B}" type="pres">
      <dgm:prSet presAssocID="{6D1AD983-16EA-4668-A073-7146E2100E75}" presName="sibTrans" presStyleCnt="0"/>
      <dgm:spPr/>
    </dgm:pt>
    <dgm:pt modelId="{A65A093F-C198-4DDE-8981-2E3BC0CF78B8}" type="pres">
      <dgm:prSet presAssocID="{8626921D-643C-4332-9166-C8EB4B70321E}" presName="textNode" presStyleLbl="node1" presStyleIdx="11" presStyleCnt="12" custScaleX="143724">
        <dgm:presLayoutVars>
          <dgm:bulletEnabled val="1"/>
        </dgm:presLayoutVars>
      </dgm:prSet>
      <dgm:spPr/>
      <dgm:t>
        <a:bodyPr/>
        <a:lstStyle/>
        <a:p>
          <a:endParaRPr lang="sv-SE"/>
        </a:p>
      </dgm:t>
    </dgm:pt>
  </dgm:ptLst>
  <dgm:cxnLst>
    <dgm:cxn modelId="{DFD7F945-854E-4F7C-ABDA-AB93EEBCAEFD}" type="presOf" srcId="{3807BAAD-6FA2-49A6-8F89-E1FA713762BC}" destId="{75DB1683-1EBD-43C4-9546-43B540811A31}" srcOrd="0" destOrd="0" presId="urn:microsoft.com/office/officeart/2005/8/layout/hProcess9"/>
    <dgm:cxn modelId="{553D32C3-C18B-4CD4-8DA8-1DB216CBE73F}" type="presOf" srcId="{58CF6688-6CAC-4912-A34B-D26BD0688BA7}" destId="{F4488490-B4DC-4F36-A0B6-9489B97BC61F}" srcOrd="0" destOrd="0" presId="urn:microsoft.com/office/officeart/2005/8/layout/hProcess9"/>
    <dgm:cxn modelId="{CD059C8A-4EEF-49A2-B337-979917384B44}" type="presOf" srcId="{9D092485-2B97-47C8-8030-B8A675F38C39}" destId="{F7E303EB-0F51-4716-BC7B-4BBE185CC330}" srcOrd="0" destOrd="0" presId="urn:microsoft.com/office/officeart/2005/8/layout/hProcess9"/>
    <dgm:cxn modelId="{1DD74AF9-3085-405C-BCE2-D43AD686A5F7}" srcId="{F71E660A-E243-4442-9FCA-7B07AA181292}" destId="{022219D9-6D2A-4EBA-8F73-ED8528933889}" srcOrd="8" destOrd="0" parTransId="{6AFB7230-8052-4E0E-9DC2-4CA866152DD0}" sibTransId="{75E19B8C-4B08-4EA1-A652-E95584150491}"/>
    <dgm:cxn modelId="{E8B37629-9BF8-469A-ADA1-72C0912786EA}" type="presOf" srcId="{F71E660A-E243-4442-9FCA-7B07AA181292}" destId="{508D46C3-9846-48BB-BDEE-82616499204D}" srcOrd="0" destOrd="0" presId="urn:microsoft.com/office/officeart/2005/8/layout/hProcess9"/>
    <dgm:cxn modelId="{97BB8825-88A0-4027-A593-EB28CCF94290}" type="presOf" srcId="{FD832F34-A84B-4DF1-9A6A-151D9566A445}" destId="{5F65C642-4B4F-441C-92B5-8D21A8FCDFDD}" srcOrd="0" destOrd="0" presId="urn:microsoft.com/office/officeart/2005/8/layout/hProcess9"/>
    <dgm:cxn modelId="{E0822704-426A-4F88-B7AC-BF9C1446B71E}" srcId="{F71E660A-E243-4442-9FCA-7B07AA181292}" destId="{FD832F34-A84B-4DF1-9A6A-151D9566A445}" srcOrd="6" destOrd="0" parTransId="{CD17D0AF-A894-4101-AF41-67D0F45189B8}" sibTransId="{22F191A3-CF79-4548-A5A6-021F914EEA67}"/>
    <dgm:cxn modelId="{4B8CBAFB-415F-48B6-A80B-501E9B0B1036}" type="presOf" srcId="{582D1866-279E-4763-87D1-012CA28A159E}" destId="{FFB560E6-9AD2-4479-8C09-F5C7B2CD6AFD}" srcOrd="0" destOrd="0" presId="urn:microsoft.com/office/officeart/2005/8/layout/hProcess9"/>
    <dgm:cxn modelId="{073B78FA-9258-4C9E-9AF2-BB8F2B46D108}" type="presOf" srcId="{3F67EF78-8ADE-470C-ADA6-78DEA56D7B9D}" destId="{A1173AF5-FA45-4FE6-A8A1-675C801D64C0}" srcOrd="0" destOrd="0" presId="urn:microsoft.com/office/officeart/2005/8/layout/hProcess9"/>
    <dgm:cxn modelId="{CE7216D6-0242-40F0-9E7B-78BC82AD4262}" srcId="{F71E660A-E243-4442-9FCA-7B07AA181292}" destId="{3205B360-FD9F-4735-9D43-9824C230C141}" srcOrd="5" destOrd="0" parTransId="{B3EE326A-003F-4EDC-BB1E-55DC61589E29}" sibTransId="{0EFF12EB-3D27-4417-920B-243E8E2894F8}"/>
    <dgm:cxn modelId="{A2FC02A0-E9A6-4615-A2EB-1DC43A5B7315}" srcId="{F71E660A-E243-4442-9FCA-7B07AA181292}" destId="{9D092485-2B97-47C8-8030-B8A675F38C39}" srcOrd="0" destOrd="0" parTransId="{4D51AF82-6520-4A54-8C75-47AD7C547F99}" sibTransId="{F458B172-37FA-4F26-A560-301A9BEA8A4F}"/>
    <dgm:cxn modelId="{4A423624-F4D7-4DC4-9875-23A4A971C48C}" srcId="{F71E660A-E243-4442-9FCA-7B07AA181292}" destId="{58CF6688-6CAC-4912-A34B-D26BD0688BA7}" srcOrd="2" destOrd="0" parTransId="{AFFE5D36-17EB-418A-B057-FFC81E3FB283}" sibTransId="{F803BB4B-B484-4ADE-981A-6BC7F87AAB1D}"/>
    <dgm:cxn modelId="{E1935F8A-FC37-48C6-A33A-46CADCB323DC}" type="presOf" srcId="{8626921D-643C-4332-9166-C8EB4B70321E}" destId="{A65A093F-C198-4DDE-8981-2E3BC0CF78B8}" srcOrd="0" destOrd="0" presId="urn:microsoft.com/office/officeart/2005/8/layout/hProcess9"/>
    <dgm:cxn modelId="{5EA5ADD2-B00B-4317-AC6C-3ED06A9D7EF7}" type="presOf" srcId="{8BDAF42E-A671-4A04-8E75-2283E501E43A}" destId="{D6169681-FBFB-4B6D-981E-D0B109795C5B}" srcOrd="0" destOrd="0" presId="urn:microsoft.com/office/officeart/2005/8/layout/hProcess9"/>
    <dgm:cxn modelId="{E5299F1E-D959-451E-8DC5-CF5F52A7DF50}" srcId="{F71E660A-E243-4442-9FCA-7B07AA181292}" destId="{3807BAAD-6FA2-49A6-8F89-E1FA713762BC}" srcOrd="4" destOrd="0" parTransId="{F054D5D9-46B2-471E-8605-F210725554D9}" sibTransId="{601C65E7-EF2E-4702-8E72-7EEA5C6C2F53}"/>
    <dgm:cxn modelId="{6195AC42-23F2-475F-A7BE-B1EE919795FA}" srcId="{F71E660A-E243-4442-9FCA-7B07AA181292}" destId="{8626921D-643C-4332-9166-C8EB4B70321E}" srcOrd="11" destOrd="0" parTransId="{160EC3B5-E4D8-49CC-A238-9CA24844CC83}" sibTransId="{18946F90-7B2A-47D5-9C44-5EFEF506E3AB}"/>
    <dgm:cxn modelId="{6B6FE2BF-6664-4A69-BD27-1EC3B7150980}" srcId="{F71E660A-E243-4442-9FCA-7B07AA181292}" destId="{582D1866-279E-4763-87D1-012CA28A159E}" srcOrd="10" destOrd="0" parTransId="{FDB4BE31-6B3C-4E6C-AD5E-F2CAD6D93AF9}" sibTransId="{6D1AD983-16EA-4668-A073-7146E2100E75}"/>
    <dgm:cxn modelId="{16F9BD33-55EE-4AF6-87AC-5A9C97C27E6F}" type="presOf" srcId="{6A9F5F9E-C739-4DF8-8440-9DE47720ED5D}" destId="{21BC9F9F-ABB0-46D5-91C8-B864D272B053}" srcOrd="0" destOrd="0" presId="urn:microsoft.com/office/officeart/2005/8/layout/hProcess9"/>
    <dgm:cxn modelId="{0B03B6AC-4C30-4F65-AAA5-9057136A5534}" srcId="{F71E660A-E243-4442-9FCA-7B07AA181292}" destId="{8BDAF42E-A671-4A04-8E75-2283E501E43A}" srcOrd="3" destOrd="0" parTransId="{5B89F02F-8FEA-4BC0-B92A-E2E2FEC2B7E2}" sibTransId="{18EA0B45-61F5-43BF-BB68-4F4D8AB8B3F8}"/>
    <dgm:cxn modelId="{3EEEE7E6-F740-4CD5-9FEC-7D2F9C2FCF61}" srcId="{F71E660A-E243-4442-9FCA-7B07AA181292}" destId="{6A9F5F9E-C739-4DF8-8440-9DE47720ED5D}" srcOrd="9" destOrd="0" parTransId="{E9629C8E-5962-4038-8D83-9140D1E1DD44}" sibTransId="{D85D6A11-D99E-4244-81D3-2289D0F331E5}"/>
    <dgm:cxn modelId="{7BBA9CD8-D7EF-4EBF-82F1-C8C097E786BF}" type="presOf" srcId="{3205B360-FD9F-4735-9D43-9824C230C141}" destId="{7D5C4D65-674A-4338-8763-EE4BE6024373}" srcOrd="0" destOrd="0" presId="urn:microsoft.com/office/officeart/2005/8/layout/hProcess9"/>
    <dgm:cxn modelId="{A49BF926-0D4F-4768-9B3E-1C6FBF04F9F1}" type="presOf" srcId="{0140EFB5-01BD-44F1-8016-5B32B85F92EF}" destId="{202978CA-CE5A-4A1C-8235-51892E7035BC}" srcOrd="0" destOrd="0" presId="urn:microsoft.com/office/officeart/2005/8/layout/hProcess9"/>
    <dgm:cxn modelId="{81BDF3A9-24D7-4C53-92C0-B18F513BED69}" srcId="{F71E660A-E243-4442-9FCA-7B07AA181292}" destId="{0140EFB5-01BD-44F1-8016-5B32B85F92EF}" srcOrd="7" destOrd="0" parTransId="{D3157D11-32A0-44CC-A951-0A075630DB03}" sibTransId="{D66DFA4B-F59A-4C93-84BC-6A751B12D1B8}"/>
    <dgm:cxn modelId="{8BA053F0-B2F6-4248-BCDB-26692D2FF652}" srcId="{F71E660A-E243-4442-9FCA-7B07AA181292}" destId="{3F67EF78-8ADE-470C-ADA6-78DEA56D7B9D}" srcOrd="1" destOrd="0" parTransId="{861778D4-10C4-4252-99D1-BE474D890BAE}" sibTransId="{0B892880-76F8-4085-913A-7A9866D076B6}"/>
    <dgm:cxn modelId="{306195AD-072A-4BB7-8988-BCD85B182505}" type="presOf" srcId="{022219D9-6D2A-4EBA-8F73-ED8528933889}" destId="{42C6E472-095C-441E-9B8F-43293CAF809C}" srcOrd="0" destOrd="0" presId="urn:microsoft.com/office/officeart/2005/8/layout/hProcess9"/>
    <dgm:cxn modelId="{1B839907-286E-4645-80FB-5A0558D7E6CB}" type="presParOf" srcId="{508D46C3-9846-48BB-BDEE-82616499204D}" destId="{88475B0C-23B4-475E-AA14-88739C2A1C61}" srcOrd="0" destOrd="0" presId="urn:microsoft.com/office/officeart/2005/8/layout/hProcess9"/>
    <dgm:cxn modelId="{8EB20B26-85E2-47D2-90B1-E31B4BB43995}" type="presParOf" srcId="{508D46C3-9846-48BB-BDEE-82616499204D}" destId="{5FD92F10-BAAD-4037-A39C-03FA81C15A57}" srcOrd="1" destOrd="0" presId="urn:microsoft.com/office/officeart/2005/8/layout/hProcess9"/>
    <dgm:cxn modelId="{5B273D64-8881-4184-8E18-516A542E81E1}" type="presParOf" srcId="{5FD92F10-BAAD-4037-A39C-03FA81C15A57}" destId="{F7E303EB-0F51-4716-BC7B-4BBE185CC330}" srcOrd="0" destOrd="0" presId="urn:microsoft.com/office/officeart/2005/8/layout/hProcess9"/>
    <dgm:cxn modelId="{EF5A137D-E58D-4FCB-A358-2F56B4D64AF1}" type="presParOf" srcId="{5FD92F10-BAAD-4037-A39C-03FA81C15A57}" destId="{6F3ABF66-8620-498C-8074-EC304D4EE3F2}" srcOrd="1" destOrd="0" presId="urn:microsoft.com/office/officeart/2005/8/layout/hProcess9"/>
    <dgm:cxn modelId="{0ECE1F1B-5543-4DDA-9DD6-6A22743FB5F4}" type="presParOf" srcId="{5FD92F10-BAAD-4037-A39C-03FA81C15A57}" destId="{A1173AF5-FA45-4FE6-A8A1-675C801D64C0}" srcOrd="2" destOrd="0" presId="urn:microsoft.com/office/officeart/2005/8/layout/hProcess9"/>
    <dgm:cxn modelId="{99661D85-7500-438D-AB44-839E2474C9CC}" type="presParOf" srcId="{5FD92F10-BAAD-4037-A39C-03FA81C15A57}" destId="{C936F0BA-0FF1-4DC1-9285-1D8070C2C42E}" srcOrd="3" destOrd="0" presId="urn:microsoft.com/office/officeart/2005/8/layout/hProcess9"/>
    <dgm:cxn modelId="{1DF0216A-A042-4E2C-921B-566F17485652}" type="presParOf" srcId="{5FD92F10-BAAD-4037-A39C-03FA81C15A57}" destId="{F4488490-B4DC-4F36-A0B6-9489B97BC61F}" srcOrd="4" destOrd="0" presId="urn:microsoft.com/office/officeart/2005/8/layout/hProcess9"/>
    <dgm:cxn modelId="{A042D733-3B79-4367-9048-663AF441B318}" type="presParOf" srcId="{5FD92F10-BAAD-4037-A39C-03FA81C15A57}" destId="{90B84764-C8E2-451E-B428-DF5F76A4C160}" srcOrd="5" destOrd="0" presId="urn:microsoft.com/office/officeart/2005/8/layout/hProcess9"/>
    <dgm:cxn modelId="{8F43BEB1-49C1-4B7C-AEA1-4359E44157F5}" type="presParOf" srcId="{5FD92F10-BAAD-4037-A39C-03FA81C15A57}" destId="{D6169681-FBFB-4B6D-981E-D0B109795C5B}" srcOrd="6" destOrd="0" presId="urn:microsoft.com/office/officeart/2005/8/layout/hProcess9"/>
    <dgm:cxn modelId="{F6E660C4-794A-4BE7-A077-1D8F5DE12D25}" type="presParOf" srcId="{5FD92F10-BAAD-4037-A39C-03FA81C15A57}" destId="{503B6F31-9825-48DE-85D5-0DF75F23F237}" srcOrd="7" destOrd="0" presId="urn:microsoft.com/office/officeart/2005/8/layout/hProcess9"/>
    <dgm:cxn modelId="{C39A5E8B-87DA-4B98-8367-96F5BDF8AF6D}" type="presParOf" srcId="{5FD92F10-BAAD-4037-A39C-03FA81C15A57}" destId="{75DB1683-1EBD-43C4-9546-43B540811A31}" srcOrd="8" destOrd="0" presId="urn:microsoft.com/office/officeart/2005/8/layout/hProcess9"/>
    <dgm:cxn modelId="{31B4CCF6-EFEA-4897-B341-5E10B382520C}" type="presParOf" srcId="{5FD92F10-BAAD-4037-A39C-03FA81C15A57}" destId="{5BADFDDE-3700-408E-BA16-D89269519584}" srcOrd="9" destOrd="0" presId="urn:microsoft.com/office/officeart/2005/8/layout/hProcess9"/>
    <dgm:cxn modelId="{55B3BDCF-B516-4AD2-A203-2816A7EEA128}" type="presParOf" srcId="{5FD92F10-BAAD-4037-A39C-03FA81C15A57}" destId="{7D5C4D65-674A-4338-8763-EE4BE6024373}" srcOrd="10" destOrd="0" presId="urn:microsoft.com/office/officeart/2005/8/layout/hProcess9"/>
    <dgm:cxn modelId="{7DCE4703-1152-4C59-8F31-2B7C60D49B03}" type="presParOf" srcId="{5FD92F10-BAAD-4037-A39C-03FA81C15A57}" destId="{E011AF15-9F14-4ED8-8486-EFD33763AFDE}" srcOrd="11" destOrd="0" presId="urn:microsoft.com/office/officeart/2005/8/layout/hProcess9"/>
    <dgm:cxn modelId="{01FCE7A6-4526-494B-9CAA-4EED2108FB15}" type="presParOf" srcId="{5FD92F10-BAAD-4037-A39C-03FA81C15A57}" destId="{5F65C642-4B4F-441C-92B5-8D21A8FCDFDD}" srcOrd="12" destOrd="0" presId="urn:microsoft.com/office/officeart/2005/8/layout/hProcess9"/>
    <dgm:cxn modelId="{AFA6D106-F498-4B82-9A82-07E72B405F2A}" type="presParOf" srcId="{5FD92F10-BAAD-4037-A39C-03FA81C15A57}" destId="{327F8EBC-C309-4B42-BB19-D05E6AED93FE}" srcOrd="13" destOrd="0" presId="urn:microsoft.com/office/officeart/2005/8/layout/hProcess9"/>
    <dgm:cxn modelId="{993D718B-31B4-476C-A947-172C38C6294B}" type="presParOf" srcId="{5FD92F10-BAAD-4037-A39C-03FA81C15A57}" destId="{202978CA-CE5A-4A1C-8235-51892E7035BC}" srcOrd="14" destOrd="0" presId="urn:microsoft.com/office/officeart/2005/8/layout/hProcess9"/>
    <dgm:cxn modelId="{A23A170D-3D26-41E7-8446-A3AC16E93D00}" type="presParOf" srcId="{5FD92F10-BAAD-4037-A39C-03FA81C15A57}" destId="{ECBDD3A6-FF04-4F8C-85C0-F72BB9AC785D}" srcOrd="15" destOrd="0" presId="urn:microsoft.com/office/officeart/2005/8/layout/hProcess9"/>
    <dgm:cxn modelId="{B305426B-9F6D-43EE-BBCD-F4AB875CFE87}" type="presParOf" srcId="{5FD92F10-BAAD-4037-A39C-03FA81C15A57}" destId="{42C6E472-095C-441E-9B8F-43293CAF809C}" srcOrd="16" destOrd="0" presId="urn:microsoft.com/office/officeart/2005/8/layout/hProcess9"/>
    <dgm:cxn modelId="{4105FCD7-E68A-45F3-B174-31142A156600}" type="presParOf" srcId="{5FD92F10-BAAD-4037-A39C-03FA81C15A57}" destId="{CBB94256-1D9F-4D43-BBA2-4AF83A1F9AF3}" srcOrd="17" destOrd="0" presId="urn:microsoft.com/office/officeart/2005/8/layout/hProcess9"/>
    <dgm:cxn modelId="{DD3185A6-81A6-4E91-B6D2-84A15EFA7FAD}" type="presParOf" srcId="{5FD92F10-BAAD-4037-A39C-03FA81C15A57}" destId="{21BC9F9F-ABB0-46D5-91C8-B864D272B053}" srcOrd="18" destOrd="0" presId="urn:microsoft.com/office/officeart/2005/8/layout/hProcess9"/>
    <dgm:cxn modelId="{24B92DBA-1251-44C8-88B5-E107547B8E3F}" type="presParOf" srcId="{5FD92F10-BAAD-4037-A39C-03FA81C15A57}" destId="{79F524BC-0C00-48D4-80C8-71373B54FB31}" srcOrd="19" destOrd="0" presId="urn:microsoft.com/office/officeart/2005/8/layout/hProcess9"/>
    <dgm:cxn modelId="{001AB2DC-93D2-4A62-BA4B-FB9FEC83472E}" type="presParOf" srcId="{5FD92F10-BAAD-4037-A39C-03FA81C15A57}" destId="{FFB560E6-9AD2-4479-8C09-F5C7B2CD6AFD}" srcOrd="20" destOrd="0" presId="urn:microsoft.com/office/officeart/2005/8/layout/hProcess9"/>
    <dgm:cxn modelId="{8108F323-DE7B-43DA-A3B9-CA324C3C9838}" type="presParOf" srcId="{5FD92F10-BAAD-4037-A39C-03FA81C15A57}" destId="{BD2E81D9-863D-4FD9-9981-762AA9DE672B}" srcOrd="21" destOrd="0" presId="urn:microsoft.com/office/officeart/2005/8/layout/hProcess9"/>
    <dgm:cxn modelId="{5F557A5A-E1B3-490A-B33C-24B251BA6858}" type="presParOf" srcId="{5FD92F10-BAAD-4037-A39C-03FA81C15A57}" destId="{A65A093F-C198-4DDE-8981-2E3BC0CF78B8}" srcOrd="2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81EF1-FE55-4A22-A818-17EF5DECCEBC}" type="doc">
      <dgm:prSet loTypeId="urn:microsoft.com/office/officeart/2005/8/layout/hChevron3" loCatId="process" qsTypeId="urn:microsoft.com/office/officeart/2005/8/quickstyle/simple1" qsCatId="simple" csTypeId="urn:microsoft.com/office/officeart/2005/8/colors/accent0_3" csCatId="mainScheme" phldr="1"/>
      <dgm:spPr/>
    </dgm:pt>
    <dgm:pt modelId="{A3B06B3E-1EE4-4C27-920F-03149E3394B2}">
      <dgm:prSet phldrT="[Text]"/>
      <dgm:spPr>
        <a:solidFill>
          <a:schemeClr val="tx2"/>
        </a:solidFill>
      </dgm:spPr>
      <dgm:t>
        <a:bodyPr/>
        <a:lstStyle/>
        <a:p>
          <a:r>
            <a:rPr lang="sv-SE" dirty="0" smtClean="0"/>
            <a:t>Framtagande</a:t>
          </a:r>
          <a:endParaRPr lang="sv-SE" dirty="0"/>
        </a:p>
      </dgm:t>
    </dgm:pt>
    <dgm:pt modelId="{2A3D0A5C-2284-4EA4-8F11-BC9D53F8684A}" type="parTrans" cxnId="{4E985DCF-6928-4592-ABCB-8DB3C626267B}">
      <dgm:prSet/>
      <dgm:spPr/>
      <dgm:t>
        <a:bodyPr/>
        <a:lstStyle/>
        <a:p>
          <a:endParaRPr lang="sv-SE"/>
        </a:p>
      </dgm:t>
    </dgm:pt>
    <dgm:pt modelId="{F3E1517E-2B78-45B6-910B-87D076A15172}" type="sibTrans" cxnId="{4E985DCF-6928-4592-ABCB-8DB3C626267B}">
      <dgm:prSet/>
      <dgm:spPr/>
      <dgm:t>
        <a:bodyPr/>
        <a:lstStyle/>
        <a:p>
          <a:endParaRPr lang="sv-SE"/>
        </a:p>
      </dgm:t>
    </dgm:pt>
    <dgm:pt modelId="{DA22129A-A5FF-4FED-99CC-D2E12861D237}">
      <dgm:prSet phldrT="[Text]"/>
      <dgm:spPr>
        <a:solidFill>
          <a:schemeClr val="accent3"/>
        </a:solidFill>
      </dgm:spPr>
      <dgm:t>
        <a:bodyPr/>
        <a:lstStyle/>
        <a:p>
          <a:r>
            <a:rPr lang="sv-SE" dirty="0" smtClean="0"/>
            <a:t>Implementering</a:t>
          </a:r>
          <a:endParaRPr lang="sv-SE" dirty="0"/>
        </a:p>
      </dgm:t>
    </dgm:pt>
    <dgm:pt modelId="{2EFABE4A-0029-4085-860A-27FE989B3514}" type="parTrans" cxnId="{101CEEC9-751F-413D-AB36-A2DA20AA67CB}">
      <dgm:prSet/>
      <dgm:spPr/>
      <dgm:t>
        <a:bodyPr/>
        <a:lstStyle/>
        <a:p>
          <a:endParaRPr lang="sv-SE"/>
        </a:p>
      </dgm:t>
    </dgm:pt>
    <dgm:pt modelId="{4EE9AB4C-6834-4E36-907A-855115CBE360}" type="sibTrans" cxnId="{101CEEC9-751F-413D-AB36-A2DA20AA67CB}">
      <dgm:prSet/>
      <dgm:spPr/>
      <dgm:t>
        <a:bodyPr/>
        <a:lstStyle/>
        <a:p>
          <a:endParaRPr lang="sv-SE"/>
        </a:p>
      </dgm:t>
    </dgm:pt>
    <dgm:pt modelId="{57682A68-C17D-4957-BC2C-928A7AB5E339}">
      <dgm:prSet phldrT="[Text]"/>
      <dgm:spPr>
        <a:solidFill>
          <a:schemeClr val="accent5"/>
        </a:solidFill>
      </dgm:spPr>
      <dgm:t>
        <a:bodyPr/>
        <a:lstStyle/>
        <a:p>
          <a:r>
            <a:rPr lang="sv-SE" dirty="0" smtClean="0"/>
            <a:t>Uppföljning</a:t>
          </a:r>
          <a:endParaRPr lang="sv-SE" dirty="0"/>
        </a:p>
      </dgm:t>
    </dgm:pt>
    <dgm:pt modelId="{872FE6A5-83C8-4C6F-8561-DA350C675A29}" type="parTrans" cxnId="{7173EE3E-11D7-4046-A756-21307C971125}">
      <dgm:prSet/>
      <dgm:spPr/>
      <dgm:t>
        <a:bodyPr/>
        <a:lstStyle/>
        <a:p>
          <a:endParaRPr lang="sv-SE"/>
        </a:p>
      </dgm:t>
    </dgm:pt>
    <dgm:pt modelId="{F08BEF66-E9E0-456C-B800-F06873E59237}" type="sibTrans" cxnId="{7173EE3E-11D7-4046-A756-21307C971125}">
      <dgm:prSet/>
      <dgm:spPr/>
      <dgm:t>
        <a:bodyPr/>
        <a:lstStyle/>
        <a:p>
          <a:endParaRPr lang="sv-SE"/>
        </a:p>
      </dgm:t>
    </dgm:pt>
    <dgm:pt modelId="{70C5A607-42C7-4EEB-BEEA-954BB3C2634A}" type="pres">
      <dgm:prSet presAssocID="{66681EF1-FE55-4A22-A818-17EF5DECCEBC}" presName="Name0" presStyleCnt="0">
        <dgm:presLayoutVars>
          <dgm:dir/>
          <dgm:resizeHandles val="exact"/>
        </dgm:presLayoutVars>
      </dgm:prSet>
      <dgm:spPr/>
    </dgm:pt>
    <dgm:pt modelId="{96F03C56-38BC-438A-BB41-FE590BBADB3C}" type="pres">
      <dgm:prSet presAssocID="{A3B06B3E-1EE4-4C27-920F-03149E3394B2}" presName="parTxOnly" presStyleLbl="node1" presStyleIdx="0" presStyleCnt="3">
        <dgm:presLayoutVars>
          <dgm:bulletEnabled val="1"/>
        </dgm:presLayoutVars>
      </dgm:prSet>
      <dgm:spPr/>
      <dgm:t>
        <a:bodyPr/>
        <a:lstStyle/>
        <a:p>
          <a:endParaRPr lang="sv-SE"/>
        </a:p>
      </dgm:t>
    </dgm:pt>
    <dgm:pt modelId="{EDF696A2-B6AC-42C0-A55B-515F354ACCCB}" type="pres">
      <dgm:prSet presAssocID="{F3E1517E-2B78-45B6-910B-87D076A15172}" presName="parSpace" presStyleCnt="0"/>
      <dgm:spPr/>
    </dgm:pt>
    <dgm:pt modelId="{A52DCD10-2588-44BE-A461-A2B80A44E0E1}" type="pres">
      <dgm:prSet presAssocID="{DA22129A-A5FF-4FED-99CC-D2E12861D237}" presName="parTxOnly" presStyleLbl="node1" presStyleIdx="1" presStyleCnt="3">
        <dgm:presLayoutVars>
          <dgm:bulletEnabled val="1"/>
        </dgm:presLayoutVars>
      </dgm:prSet>
      <dgm:spPr/>
      <dgm:t>
        <a:bodyPr/>
        <a:lstStyle/>
        <a:p>
          <a:endParaRPr lang="sv-SE"/>
        </a:p>
      </dgm:t>
    </dgm:pt>
    <dgm:pt modelId="{260E44E0-35D5-4DA3-B6A1-EB863CE37B4A}" type="pres">
      <dgm:prSet presAssocID="{4EE9AB4C-6834-4E36-907A-855115CBE360}" presName="parSpace" presStyleCnt="0"/>
      <dgm:spPr/>
    </dgm:pt>
    <dgm:pt modelId="{160D4059-A376-478F-8E47-0804EAA8F363}" type="pres">
      <dgm:prSet presAssocID="{57682A68-C17D-4957-BC2C-928A7AB5E339}" presName="parTxOnly" presStyleLbl="node1" presStyleIdx="2" presStyleCnt="3">
        <dgm:presLayoutVars>
          <dgm:bulletEnabled val="1"/>
        </dgm:presLayoutVars>
      </dgm:prSet>
      <dgm:spPr/>
      <dgm:t>
        <a:bodyPr/>
        <a:lstStyle/>
        <a:p>
          <a:endParaRPr lang="sv-SE"/>
        </a:p>
      </dgm:t>
    </dgm:pt>
  </dgm:ptLst>
  <dgm:cxnLst>
    <dgm:cxn modelId="{101CEEC9-751F-413D-AB36-A2DA20AA67CB}" srcId="{66681EF1-FE55-4A22-A818-17EF5DECCEBC}" destId="{DA22129A-A5FF-4FED-99CC-D2E12861D237}" srcOrd="1" destOrd="0" parTransId="{2EFABE4A-0029-4085-860A-27FE989B3514}" sibTransId="{4EE9AB4C-6834-4E36-907A-855115CBE360}"/>
    <dgm:cxn modelId="{7173EE3E-11D7-4046-A756-21307C971125}" srcId="{66681EF1-FE55-4A22-A818-17EF5DECCEBC}" destId="{57682A68-C17D-4957-BC2C-928A7AB5E339}" srcOrd="2" destOrd="0" parTransId="{872FE6A5-83C8-4C6F-8561-DA350C675A29}" sibTransId="{F08BEF66-E9E0-456C-B800-F06873E59237}"/>
    <dgm:cxn modelId="{0B094381-7D59-42AE-9F6B-CD6AD2E3602F}" type="presOf" srcId="{DA22129A-A5FF-4FED-99CC-D2E12861D237}" destId="{A52DCD10-2588-44BE-A461-A2B80A44E0E1}" srcOrd="0" destOrd="0" presId="urn:microsoft.com/office/officeart/2005/8/layout/hChevron3"/>
    <dgm:cxn modelId="{693FA6B4-1735-4381-BB67-5BDDBF70E345}" type="presOf" srcId="{57682A68-C17D-4957-BC2C-928A7AB5E339}" destId="{160D4059-A376-478F-8E47-0804EAA8F363}" srcOrd="0" destOrd="0" presId="urn:microsoft.com/office/officeart/2005/8/layout/hChevron3"/>
    <dgm:cxn modelId="{C5D77015-34F2-459E-AD63-985C68EE4524}" type="presOf" srcId="{A3B06B3E-1EE4-4C27-920F-03149E3394B2}" destId="{96F03C56-38BC-438A-BB41-FE590BBADB3C}" srcOrd="0" destOrd="0" presId="urn:microsoft.com/office/officeart/2005/8/layout/hChevron3"/>
    <dgm:cxn modelId="{9C563D67-B9B6-4C3F-86A4-3767151F8686}" type="presOf" srcId="{66681EF1-FE55-4A22-A818-17EF5DECCEBC}" destId="{70C5A607-42C7-4EEB-BEEA-954BB3C2634A}" srcOrd="0" destOrd="0" presId="urn:microsoft.com/office/officeart/2005/8/layout/hChevron3"/>
    <dgm:cxn modelId="{4E985DCF-6928-4592-ABCB-8DB3C626267B}" srcId="{66681EF1-FE55-4A22-A818-17EF5DECCEBC}" destId="{A3B06B3E-1EE4-4C27-920F-03149E3394B2}" srcOrd="0" destOrd="0" parTransId="{2A3D0A5C-2284-4EA4-8F11-BC9D53F8684A}" sibTransId="{F3E1517E-2B78-45B6-910B-87D076A15172}"/>
    <dgm:cxn modelId="{4F448654-25A6-49A6-BE6F-343F0FB01340}" type="presParOf" srcId="{70C5A607-42C7-4EEB-BEEA-954BB3C2634A}" destId="{96F03C56-38BC-438A-BB41-FE590BBADB3C}" srcOrd="0" destOrd="0" presId="urn:microsoft.com/office/officeart/2005/8/layout/hChevron3"/>
    <dgm:cxn modelId="{F528E860-1F02-4594-9ED3-9061FC946012}" type="presParOf" srcId="{70C5A607-42C7-4EEB-BEEA-954BB3C2634A}" destId="{EDF696A2-B6AC-42C0-A55B-515F354ACCCB}" srcOrd="1" destOrd="0" presId="urn:microsoft.com/office/officeart/2005/8/layout/hChevron3"/>
    <dgm:cxn modelId="{91212499-2678-45D1-AD52-41C9D77EF59F}" type="presParOf" srcId="{70C5A607-42C7-4EEB-BEEA-954BB3C2634A}" destId="{A52DCD10-2588-44BE-A461-A2B80A44E0E1}" srcOrd="2" destOrd="0" presId="urn:microsoft.com/office/officeart/2005/8/layout/hChevron3"/>
    <dgm:cxn modelId="{978D41B1-AB43-4397-B14E-B021A8D75022}" type="presParOf" srcId="{70C5A607-42C7-4EEB-BEEA-954BB3C2634A}" destId="{260E44E0-35D5-4DA3-B6A1-EB863CE37B4A}" srcOrd="3" destOrd="0" presId="urn:microsoft.com/office/officeart/2005/8/layout/hChevron3"/>
    <dgm:cxn modelId="{0A84A39B-7251-4482-8826-CBBFB680AB15}" type="presParOf" srcId="{70C5A607-42C7-4EEB-BEEA-954BB3C2634A}" destId="{160D4059-A376-478F-8E47-0804EAA8F36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A3D53-47FF-4BCE-9037-8E420E4AE553}" type="doc">
      <dgm:prSet loTypeId="urn:microsoft.com/office/officeart/2005/8/layout/hProcess11" loCatId="process" qsTypeId="urn:microsoft.com/office/officeart/2005/8/quickstyle/simple1" qsCatId="simple" csTypeId="urn:microsoft.com/office/officeart/2005/8/colors/accent1_4" csCatId="accent1" phldr="1"/>
      <dgm:spPr/>
    </dgm:pt>
    <dgm:pt modelId="{3A101B26-42CF-4387-AFD3-38779885B794}">
      <dgm:prSet phldrT="[Text]"/>
      <dgm:spPr/>
      <dgm:t>
        <a:bodyPr/>
        <a:lstStyle/>
        <a:p>
          <a:r>
            <a:rPr lang="sv-SE" dirty="0" smtClean="0"/>
            <a:t>Stöd i f</a:t>
          </a:r>
          <a:r>
            <a:rPr lang="sv-SE" b="1" dirty="0" smtClean="0"/>
            <a:t>ramtagandet</a:t>
          </a:r>
          <a:r>
            <a:rPr lang="sv-SE" dirty="0" smtClean="0"/>
            <a:t> av LÖK</a:t>
          </a:r>
        </a:p>
        <a:p>
          <a:r>
            <a:rPr lang="sv-SE" dirty="0" smtClean="0"/>
            <a:t>Våren 2025</a:t>
          </a:r>
          <a:endParaRPr lang="sv-SE" dirty="0"/>
        </a:p>
      </dgm:t>
    </dgm:pt>
    <dgm:pt modelId="{FE22B272-4F56-4ADA-AED6-F22BDE03D32A}" type="parTrans" cxnId="{386F1D6E-F87F-4049-8B8E-A469A59EAB98}">
      <dgm:prSet/>
      <dgm:spPr/>
      <dgm:t>
        <a:bodyPr/>
        <a:lstStyle/>
        <a:p>
          <a:endParaRPr lang="sv-SE"/>
        </a:p>
      </dgm:t>
    </dgm:pt>
    <dgm:pt modelId="{DCBEAA6D-88C4-4836-818F-9C31B901F8C0}" type="sibTrans" cxnId="{386F1D6E-F87F-4049-8B8E-A469A59EAB98}">
      <dgm:prSet/>
      <dgm:spPr/>
      <dgm:t>
        <a:bodyPr/>
        <a:lstStyle/>
        <a:p>
          <a:endParaRPr lang="sv-SE"/>
        </a:p>
      </dgm:t>
    </dgm:pt>
    <dgm:pt modelId="{5E48BEBD-2531-42F0-9385-45B9C73A6977}">
      <dgm:prSet phldrT="[Text]"/>
      <dgm:spPr/>
      <dgm:t>
        <a:bodyPr/>
        <a:lstStyle/>
        <a:p>
          <a:r>
            <a:rPr lang="sv-SE" dirty="0" smtClean="0"/>
            <a:t>Stöd i </a:t>
          </a:r>
          <a:r>
            <a:rPr lang="sv-SE" b="1" dirty="0" smtClean="0"/>
            <a:t>implementering </a:t>
          </a:r>
          <a:r>
            <a:rPr lang="sv-SE" dirty="0" smtClean="0"/>
            <a:t>av LÖK</a:t>
          </a:r>
        </a:p>
        <a:p>
          <a:r>
            <a:rPr lang="sv-SE" dirty="0" smtClean="0"/>
            <a:t>Hösten 2025</a:t>
          </a:r>
          <a:endParaRPr lang="sv-SE" dirty="0"/>
        </a:p>
      </dgm:t>
    </dgm:pt>
    <dgm:pt modelId="{A9B4CA7E-EF39-4A3B-8E35-7416AC6F312B}" type="parTrans" cxnId="{0F72644D-F4FB-4ABF-9AFC-B250763F8C56}">
      <dgm:prSet/>
      <dgm:spPr/>
      <dgm:t>
        <a:bodyPr/>
        <a:lstStyle/>
        <a:p>
          <a:endParaRPr lang="sv-SE"/>
        </a:p>
      </dgm:t>
    </dgm:pt>
    <dgm:pt modelId="{7C518F5F-C093-4E74-98CE-20603AEDA326}" type="sibTrans" cxnId="{0F72644D-F4FB-4ABF-9AFC-B250763F8C56}">
      <dgm:prSet/>
      <dgm:spPr/>
      <dgm:t>
        <a:bodyPr/>
        <a:lstStyle/>
        <a:p>
          <a:endParaRPr lang="sv-SE"/>
        </a:p>
      </dgm:t>
    </dgm:pt>
    <dgm:pt modelId="{E1801540-A83B-42B7-8DB6-2D221D330750}">
      <dgm:prSet phldrT="[Text]"/>
      <dgm:spPr/>
      <dgm:t>
        <a:bodyPr/>
        <a:lstStyle/>
        <a:p>
          <a:r>
            <a:rPr lang="sv-SE" dirty="0" smtClean="0"/>
            <a:t>Stöd i </a:t>
          </a:r>
          <a:r>
            <a:rPr lang="sv-SE" b="1" dirty="0" smtClean="0"/>
            <a:t>uppföljning</a:t>
          </a:r>
          <a:r>
            <a:rPr lang="sv-SE" dirty="0" smtClean="0"/>
            <a:t> av LÖK</a:t>
          </a:r>
        </a:p>
        <a:p>
          <a:r>
            <a:rPr lang="sv-SE" dirty="0" smtClean="0"/>
            <a:t>Hösten 2026 </a:t>
          </a:r>
          <a:endParaRPr lang="sv-SE" dirty="0"/>
        </a:p>
      </dgm:t>
    </dgm:pt>
    <dgm:pt modelId="{E19783F8-DDF2-451A-B2AF-792C8119B552}" type="parTrans" cxnId="{54E59D4B-31CF-494A-9AC1-DF2F3F232F8B}">
      <dgm:prSet/>
      <dgm:spPr/>
      <dgm:t>
        <a:bodyPr/>
        <a:lstStyle/>
        <a:p>
          <a:endParaRPr lang="sv-SE"/>
        </a:p>
      </dgm:t>
    </dgm:pt>
    <dgm:pt modelId="{D7AEE21B-AFC7-4206-8BD4-D9FC1B892B5B}" type="sibTrans" cxnId="{54E59D4B-31CF-494A-9AC1-DF2F3F232F8B}">
      <dgm:prSet/>
      <dgm:spPr/>
      <dgm:t>
        <a:bodyPr/>
        <a:lstStyle/>
        <a:p>
          <a:endParaRPr lang="sv-SE"/>
        </a:p>
      </dgm:t>
    </dgm:pt>
    <dgm:pt modelId="{734C5C9D-8636-4062-A7CB-D48FFB55DB8A}">
      <dgm:prSet/>
      <dgm:spPr/>
      <dgm:t>
        <a:bodyPr/>
        <a:lstStyle/>
        <a:p>
          <a:r>
            <a:rPr lang="sv-SE" b="1" dirty="0" smtClean="0"/>
            <a:t>Formering</a:t>
          </a:r>
          <a:r>
            <a:rPr lang="sv-SE" dirty="0" smtClean="0"/>
            <a:t> av arbetsgrupp för LÖK-processens olika delar hösten 24/våren 25</a:t>
          </a:r>
          <a:endParaRPr lang="sv-SE" dirty="0"/>
        </a:p>
      </dgm:t>
    </dgm:pt>
    <dgm:pt modelId="{06C68F18-A600-4673-AEE7-D787E4BA6126}" type="parTrans" cxnId="{C37E2A1E-9033-40CD-A673-A7545DC15351}">
      <dgm:prSet/>
      <dgm:spPr/>
      <dgm:t>
        <a:bodyPr/>
        <a:lstStyle/>
        <a:p>
          <a:endParaRPr lang="sv-SE"/>
        </a:p>
      </dgm:t>
    </dgm:pt>
    <dgm:pt modelId="{DF867842-6CCA-4806-9930-E744FC3847B2}" type="sibTrans" cxnId="{C37E2A1E-9033-40CD-A673-A7545DC15351}">
      <dgm:prSet/>
      <dgm:spPr/>
      <dgm:t>
        <a:bodyPr/>
        <a:lstStyle/>
        <a:p>
          <a:endParaRPr lang="sv-SE"/>
        </a:p>
      </dgm:t>
    </dgm:pt>
    <dgm:pt modelId="{931BD79B-ECEF-4C60-A3CA-9A38E0207C27}">
      <dgm:prSet/>
      <dgm:spPr/>
      <dgm:t>
        <a:bodyPr/>
        <a:lstStyle/>
        <a:p>
          <a:r>
            <a:rPr lang="sv-SE" b="1" dirty="0" smtClean="0"/>
            <a:t>Förankring</a:t>
          </a:r>
          <a:r>
            <a:rPr lang="sv-SE" dirty="0" smtClean="0"/>
            <a:t> av LÖK-process och lämpliga deltagare i arbetsgrupp hösten 24/våren 25</a:t>
          </a:r>
          <a:endParaRPr lang="sv-SE" dirty="0"/>
        </a:p>
      </dgm:t>
    </dgm:pt>
    <dgm:pt modelId="{39CE9580-D380-422E-B527-D59BE556F1DD}" type="parTrans" cxnId="{D136EF61-5F17-4719-9EE7-17668472E96F}">
      <dgm:prSet/>
      <dgm:spPr/>
      <dgm:t>
        <a:bodyPr/>
        <a:lstStyle/>
        <a:p>
          <a:endParaRPr lang="sv-SE"/>
        </a:p>
      </dgm:t>
    </dgm:pt>
    <dgm:pt modelId="{733B3444-037F-4833-A8C1-C3AF76E12054}" type="sibTrans" cxnId="{D136EF61-5F17-4719-9EE7-17668472E96F}">
      <dgm:prSet/>
      <dgm:spPr/>
      <dgm:t>
        <a:bodyPr/>
        <a:lstStyle/>
        <a:p>
          <a:endParaRPr lang="sv-SE"/>
        </a:p>
      </dgm:t>
    </dgm:pt>
    <dgm:pt modelId="{FE774106-585B-49DC-98A8-D68D0A007DCB}" type="pres">
      <dgm:prSet presAssocID="{A75A3D53-47FF-4BCE-9037-8E420E4AE553}" presName="Name0" presStyleCnt="0">
        <dgm:presLayoutVars>
          <dgm:dir/>
          <dgm:resizeHandles val="exact"/>
        </dgm:presLayoutVars>
      </dgm:prSet>
      <dgm:spPr/>
    </dgm:pt>
    <dgm:pt modelId="{C685E280-2149-4D5C-9ABC-0485C26DCB66}" type="pres">
      <dgm:prSet presAssocID="{A75A3D53-47FF-4BCE-9037-8E420E4AE553}" presName="arrow" presStyleLbl="bgShp" presStyleIdx="0" presStyleCnt="1"/>
      <dgm:spPr/>
    </dgm:pt>
    <dgm:pt modelId="{E93FAAE3-8C15-404D-859B-2B3FDAD8E571}" type="pres">
      <dgm:prSet presAssocID="{A75A3D53-47FF-4BCE-9037-8E420E4AE553}" presName="points" presStyleCnt="0"/>
      <dgm:spPr/>
    </dgm:pt>
    <dgm:pt modelId="{8FF903BB-3C1E-4CCA-B94B-896E897BC92A}" type="pres">
      <dgm:prSet presAssocID="{931BD79B-ECEF-4C60-A3CA-9A38E0207C27}" presName="compositeA" presStyleCnt="0"/>
      <dgm:spPr/>
    </dgm:pt>
    <dgm:pt modelId="{E74B7ED1-4831-4434-9CAD-A3D7B2558BF3}" type="pres">
      <dgm:prSet presAssocID="{931BD79B-ECEF-4C60-A3CA-9A38E0207C27}" presName="textA" presStyleLbl="revTx" presStyleIdx="0" presStyleCnt="5">
        <dgm:presLayoutVars>
          <dgm:bulletEnabled val="1"/>
        </dgm:presLayoutVars>
      </dgm:prSet>
      <dgm:spPr/>
      <dgm:t>
        <a:bodyPr/>
        <a:lstStyle/>
        <a:p>
          <a:endParaRPr lang="sv-SE"/>
        </a:p>
      </dgm:t>
    </dgm:pt>
    <dgm:pt modelId="{A5C63BCE-05C0-46FB-80E9-5839FA9B1806}" type="pres">
      <dgm:prSet presAssocID="{931BD79B-ECEF-4C60-A3CA-9A38E0207C27}" presName="circleA" presStyleLbl="node1" presStyleIdx="0" presStyleCnt="5"/>
      <dgm:spPr/>
    </dgm:pt>
    <dgm:pt modelId="{F4898F22-4296-4219-98C3-71F21C38E7D5}" type="pres">
      <dgm:prSet presAssocID="{931BD79B-ECEF-4C60-A3CA-9A38E0207C27}" presName="spaceA" presStyleCnt="0"/>
      <dgm:spPr/>
    </dgm:pt>
    <dgm:pt modelId="{6B55ACB8-3312-4B35-A898-BCE1409930C5}" type="pres">
      <dgm:prSet presAssocID="{733B3444-037F-4833-A8C1-C3AF76E12054}" presName="space" presStyleCnt="0"/>
      <dgm:spPr/>
    </dgm:pt>
    <dgm:pt modelId="{7B6A2A1C-60AB-4CAB-97CE-A037A8D3EA6D}" type="pres">
      <dgm:prSet presAssocID="{734C5C9D-8636-4062-A7CB-D48FFB55DB8A}" presName="compositeB" presStyleCnt="0"/>
      <dgm:spPr/>
    </dgm:pt>
    <dgm:pt modelId="{C26587F2-CC1A-453F-BBC4-C3E2DAE0168F}" type="pres">
      <dgm:prSet presAssocID="{734C5C9D-8636-4062-A7CB-D48FFB55DB8A}" presName="textB" presStyleLbl="revTx" presStyleIdx="1" presStyleCnt="5">
        <dgm:presLayoutVars>
          <dgm:bulletEnabled val="1"/>
        </dgm:presLayoutVars>
      </dgm:prSet>
      <dgm:spPr/>
      <dgm:t>
        <a:bodyPr/>
        <a:lstStyle/>
        <a:p>
          <a:endParaRPr lang="sv-SE"/>
        </a:p>
      </dgm:t>
    </dgm:pt>
    <dgm:pt modelId="{5E743752-C8AE-4D9E-A5DD-E25DE4835AF3}" type="pres">
      <dgm:prSet presAssocID="{734C5C9D-8636-4062-A7CB-D48FFB55DB8A}" presName="circleB" presStyleLbl="node1" presStyleIdx="1" presStyleCnt="5"/>
      <dgm:spPr/>
    </dgm:pt>
    <dgm:pt modelId="{FB25CAFF-BF92-4EFB-B2CA-FBA2BEF77E34}" type="pres">
      <dgm:prSet presAssocID="{734C5C9D-8636-4062-A7CB-D48FFB55DB8A}" presName="spaceB" presStyleCnt="0"/>
      <dgm:spPr/>
    </dgm:pt>
    <dgm:pt modelId="{9905DF4D-88A8-446E-97CE-7E663AC11489}" type="pres">
      <dgm:prSet presAssocID="{DF867842-6CCA-4806-9930-E744FC3847B2}" presName="space" presStyleCnt="0"/>
      <dgm:spPr/>
    </dgm:pt>
    <dgm:pt modelId="{BAD10A99-829A-4A23-A402-DC17CB90D36C}" type="pres">
      <dgm:prSet presAssocID="{3A101B26-42CF-4387-AFD3-38779885B794}" presName="compositeA" presStyleCnt="0"/>
      <dgm:spPr/>
    </dgm:pt>
    <dgm:pt modelId="{E6FB02FC-988D-4892-A096-AF51FD91B5D2}" type="pres">
      <dgm:prSet presAssocID="{3A101B26-42CF-4387-AFD3-38779885B794}" presName="textA" presStyleLbl="revTx" presStyleIdx="2" presStyleCnt="5">
        <dgm:presLayoutVars>
          <dgm:bulletEnabled val="1"/>
        </dgm:presLayoutVars>
      </dgm:prSet>
      <dgm:spPr/>
      <dgm:t>
        <a:bodyPr/>
        <a:lstStyle/>
        <a:p>
          <a:endParaRPr lang="sv-SE"/>
        </a:p>
      </dgm:t>
    </dgm:pt>
    <dgm:pt modelId="{BE700AE8-42C7-4F71-8BD2-146E5F33FF00}" type="pres">
      <dgm:prSet presAssocID="{3A101B26-42CF-4387-AFD3-38779885B794}" presName="circleA" presStyleLbl="node1" presStyleIdx="2" presStyleCnt="5"/>
      <dgm:spPr/>
    </dgm:pt>
    <dgm:pt modelId="{923F0258-B971-4774-AD03-D2BFC745BA1C}" type="pres">
      <dgm:prSet presAssocID="{3A101B26-42CF-4387-AFD3-38779885B794}" presName="spaceA" presStyleCnt="0"/>
      <dgm:spPr/>
    </dgm:pt>
    <dgm:pt modelId="{DAEDBD39-E476-45CD-BDEA-C3E5CA18C031}" type="pres">
      <dgm:prSet presAssocID="{DCBEAA6D-88C4-4836-818F-9C31B901F8C0}" presName="space" presStyleCnt="0"/>
      <dgm:spPr/>
    </dgm:pt>
    <dgm:pt modelId="{97371AB9-9BE7-40CA-BD89-71F241B7EA66}" type="pres">
      <dgm:prSet presAssocID="{5E48BEBD-2531-42F0-9385-45B9C73A6977}" presName="compositeB" presStyleCnt="0"/>
      <dgm:spPr/>
    </dgm:pt>
    <dgm:pt modelId="{B56AA48F-12F8-40B9-887D-ADA7402DFCC1}" type="pres">
      <dgm:prSet presAssocID="{5E48BEBD-2531-42F0-9385-45B9C73A6977}" presName="textB" presStyleLbl="revTx" presStyleIdx="3" presStyleCnt="5">
        <dgm:presLayoutVars>
          <dgm:bulletEnabled val="1"/>
        </dgm:presLayoutVars>
      </dgm:prSet>
      <dgm:spPr/>
      <dgm:t>
        <a:bodyPr/>
        <a:lstStyle/>
        <a:p>
          <a:endParaRPr lang="sv-SE"/>
        </a:p>
      </dgm:t>
    </dgm:pt>
    <dgm:pt modelId="{064405D3-81F6-4B84-AB9E-2C6F2F079953}" type="pres">
      <dgm:prSet presAssocID="{5E48BEBD-2531-42F0-9385-45B9C73A6977}" presName="circleB" presStyleLbl="node1" presStyleIdx="3" presStyleCnt="5"/>
      <dgm:spPr/>
    </dgm:pt>
    <dgm:pt modelId="{F0C063A7-B973-4153-8DD5-C27D8E3F7081}" type="pres">
      <dgm:prSet presAssocID="{5E48BEBD-2531-42F0-9385-45B9C73A6977}" presName="spaceB" presStyleCnt="0"/>
      <dgm:spPr/>
    </dgm:pt>
    <dgm:pt modelId="{0CDD390C-2A49-47C3-9575-90FF650CC259}" type="pres">
      <dgm:prSet presAssocID="{7C518F5F-C093-4E74-98CE-20603AEDA326}" presName="space" presStyleCnt="0"/>
      <dgm:spPr/>
    </dgm:pt>
    <dgm:pt modelId="{6EFDE540-52DF-4A57-B6E4-9B36C1483A14}" type="pres">
      <dgm:prSet presAssocID="{E1801540-A83B-42B7-8DB6-2D221D330750}" presName="compositeA" presStyleCnt="0"/>
      <dgm:spPr/>
    </dgm:pt>
    <dgm:pt modelId="{1AB6B959-F81F-4CE8-A217-307B15C4B93C}" type="pres">
      <dgm:prSet presAssocID="{E1801540-A83B-42B7-8DB6-2D221D330750}" presName="textA" presStyleLbl="revTx" presStyleIdx="4" presStyleCnt="5">
        <dgm:presLayoutVars>
          <dgm:bulletEnabled val="1"/>
        </dgm:presLayoutVars>
      </dgm:prSet>
      <dgm:spPr/>
      <dgm:t>
        <a:bodyPr/>
        <a:lstStyle/>
        <a:p>
          <a:endParaRPr lang="sv-SE"/>
        </a:p>
      </dgm:t>
    </dgm:pt>
    <dgm:pt modelId="{4D132EAC-78BB-47C6-A751-74ED39006816}" type="pres">
      <dgm:prSet presAssocID="{E1801540-A83B-42B7-8DB6-2D221D330750}" presName="circleA" presStyleLbl="node1" presStyleIdx="4" presStyleCnt="5"/>
      <dgm:spPr/>
    </dgm:pt>
    <dgm:pt modelId="{4FCD53D5-F146-4B84-A747-5655F96B7C6B}" type="pres">
      <dgm:prSet presAssocID="{E1801540-A83B-42B7-8DB6-2D221D330750}" presName="spaceA" presStyleCnt="0"/>
      <dgm:spPr/>
    </dgm:pt>
  </dgm:ptLst>
  <dgm:cxnLst>
    <dgm:cxn modelId="{386F1D6E-F87F-4049-8B8E-A469A59EAB98}" srcId="{A75A3D53-47FF-4BCE-9037-8E420E4AE553}" destId="{3A101B26-42CF-4387-AFD3-38779885B794}" srcOrd="2" destOrd="0" parTransId="{FE22B272-4F56-4ADA-AED6-F22BDE03D32A}" sibTransId="{DCBEAA6D-88C4-4836-818F-9C31B901F8C0}"/>
    <dgm:cxn modelId="{54E59D4B-31CF-494A-9AC1-DF2F3F232F8B}" srcId="{A75A3D53-47FF-4BCE-9037-8E420E4AE553}" destId="{E1801540-A83B-42B7-8DB6-2D221D330750}" srcOrd="4" destOrd="0" parTransId="{E19783F8-DDF2-451A-B2AF-792C8119B552}" sibTransId="{D7AEE21B-AFC7-4206-8BD4-D9FC1B892B5B}"/>
    <dgm:cxn modelId="{C37E2A1E-9033-40CD-A673-A7545DC15351}" srcId="{A75A3D53-47FF-4BCE-9037-8E420E4AE553}" destId="{734C5C9D-8636-4062-A7CB-D48FFB55DB8A}" srcOrd="1" destOrd="0" parTransId="{06C68F18-A600-4673-AEE7-D787E4BA6126}" sibTransId="{DF867842-6CCA-4806-9930-E744FC3847B2}"/>
    <dgm:cxn modelId="{D136EF61-5F17-4719-9EE7-17668472E96F}" srcId="{A75A3D53-47FF-4BCE-9037-8E420E4AE553}" destId="{931BD79B-ECEF-4C60-A3CA-9A38E0207C27}" srcOrd="0" destOrd="0" parTransId="{39CE9580-D380-422E-B527-D59BE556F1DD}" sibTransId="{733B3444-037F-4833-A8C1-C3AF76E12054}"/>
    <dgm:cxn modelId="{E643921E-23BB-4D21-837F-DCFEEEFF5713}" type="presOf" srcId="{3A101B26-42CF-4387-AFD3-38779885B794}" destId="{E6FB02FC-988D-4892-A096-AF51FD91B5D2}" srcOrd="0" destOrd="0" presId="urn:microsoft.com/office/officeart/2005/8/layout/hProcess11"/>
    <dgm:cxn modelId="{F1D95CBE-9C71-4509-90E6-F95DCB5D65A5}" type="presOf" srcId="{734C5C9D-8636-4062-A7CB-D48FFB55DB8A}" destId="{C26587F2-CC1A-453F-BBC4-C3E2DAE0168F}" srcOrd="0" destOrd="0" presId="urn:microsoft.com/office/officeart/2005/8/layout/hProcess11"/>
    <dgm:cxn modelId="{BDC55492-B1AE-4625-BAD9-7534243E2852}" type="presOf" srcId="{E1801540-A83B-42B7-8DB6-2D221D330750}" destId="{1AB6B959-F81F-4CE8-A217-307B15C4B93C}" srcOrd="0" destOrd="0" presId="urn:microsoft.com/office/officeart/2005/8/layout/hProcess11"/>
    <dgm:cxn modelId="{3AAC77D7-4DA3-44FB-A423-8506879FB422}" type="presOf" srcId="{931BD79B-ECEF-4C60-A3CA-9A38E0207C27}" destId="{E74B7ED1-4831-4434-9CAD-A3D7B2558BF3}" srcOrd="0" destOrd="0" presId="urn:microsoft.com/office/officeart/2005/8/layout/hProcess11"/>
    <dgm:cxn modelId="{33C3F091-4E01-4DCD-A7C6-121C879C2F7B}" type="presOf" srcId="{5E48BEBD-2531-42F0-9385-45B9C73A6977}" destId="{B56AA48F-12F8-40B9-887D-ADA7402DFCC1}" srcOrd="0" destOrd="0" presId="urn:microsoft.com/office/officeart/2005/8/layout/hProcess11"/>
    <dgm:cxn modelId="{671ABEEB-1A1A-4EDA-8C37-20DC2F9B4AFE}" type="presOf" srcId="{A75A3D53-47FF-4BCE-9037-8E420E4AE553}" destId="{FE774106-585B-49DC-98A8-D68D0A007DCB}" srcOrd="0" destOrd="0" presId="urn:microsoft.com/office/officeart/2005/8/layout/hProcess11"/>
    <dgm:cxn modelId="{0F72644D-F4FB-4ABF-9AFC-B250763F8C56}" srcId="{A75A3D53-47FF-4BCE-9037-8E420E4AE553}" destId="{5E48BEBD-2531-42F0-9385-45B9C73A6977}" srcOrd="3" destOrd="0" parTransId="{A9B4CA7E-EF39-4A3B-8E35-7416AC6F312B}" sibTransId="{7C518F5F-C093-4E74-98CE-20603AEDA326}"/>
    <dgm:cxn modelId="{2E0BEF29-E0D3-4016-89EF-A1AB4CA0BFB3}" type="presParOf" srcId="{FE774106-585B-49DC-98A8-D68D0A007DCB}" destId="{C685E280-2149-4D5C-9ABC-0485C26DCB66}" srcOrd="0" destOrd="0" presId="urn:microsoft.com/office/officeart/2005/8/layout/hProcess11"/>
    <dgm:cxn modelId="{029D6370-F472-449B-85EC-54FAF4180C10}" type="presParOf" srcId="{FE774106-585B-49DC-98A8-D68D0A007DCB}" destId="{E93FAAE3-8C15-404D-859B-2B3FDAD8E571}" srcOrd="1" destOrd="0" presId="urn:microsoft.com/office/officeart/2005/8/layout/hProcess11"/>
    <dgm:cxn modelId="{0954D99F-DF11-42EA-B4C5-113C82A527B4}" type="presParOf" srcId="{E93FAAE3-8C15-404D-859B-2B3FDAD8E571}" destId="{8FF903BB-3C1E-4CCA-B94B-896E897BC92A}" srcOrd="0" destOrd="0" presId="urn:microsoft.com/office/officeart/2005/8/layout/hProcess11"/>
    <dgm:cxn modelId="{C7B416B6-4FAA-43A6-854E-8AAE77861C33}" type="presParOf" srcId="{8FF903BB-3C1E-4CCA-B94B-896E897BC92A}" destId="{E74B7ED1-4831-4434-9CAD-A3D7B2558BF3}" srcOrd="0" destOrd="0" presId="urn:microsoft.com/office/officeart/2005/8/layout/hProcess11"/>
    <dgm:cxn modelId="{4A168D70-5399-4BF9-80D6-E21BDC7E6B72}" type="presParOf" srcId="{8FF903BB-3C1E-4CCA-B94B-896E897BC92A}" destId="{A5C63BCE-05C0-46FB-80E9-5839FA9B1806}" srcOrd="1" destOrd="0" presId="urn:microsoft.com/office/officeart/2005/8/layout/hProcess11"/>
    <dgm:cxn modelId="{21C9E4C4-82FB-44D1-9FAD-D6480251E8C8}" type="presParOf" srcId="{8FF903BB-3C1E-4CCA-B94B-896E897BC92A}" destId="{F4898F22-4296-4219-98C3-71F21C38E7D5}" srcOrd="2" destOrd="0" presId="urn:microsoft.com/office/officeart/2005/8/layout/hProcess11"/>
    <dgm:cxn modelId="{79176892-9087-4BB9-AC3C-46CE48DA3DC2}" type="presParOf" srcId="{E93FAAE3-8C15-404D-859B-2B3FDAD8E571}" destId="{6B55ACB8-3312-4B35-A898-BCE1409930C5}" srcOrd="1" destOrd="0" presId="urn:microsoft.com/office/officeart/2005/8/layout/hProcess11"/>
    <dgm:cxn modelId="{9BA28CB1-993F-4AB9-BC9B-3A3BA1A4F04D}" type="presParOf" srcId="{E93FAAE3-8C15-404D-859B-2B3FDAD8E571}" destId="{7B6A2A1C-60AB-4CAB-97CE-A037A8D3EA6D}" srcOrd="2" destOrd="0" presId="urn:microsoft.com/office/officeart/2005/8/layout/hProcess11"/>
    <dgm:cxn modelId="{F82B017F-FFE4-46D4-AF56-5475F1520CE8}" type="presParOf" srcId="{7B6A2A1C-60AB-4CAB-97CE-A037A8D3EA6D}" destId="{C26587F2-CC1A-453F-BBC4-C3E2DAE0168F}" srcOrd="0" destOrd="0" presId="urn:microsoft.com/office/officeart/2005/8/layout/hProcess11"/>
    <dgm:cxn modelId="{CB026138-A73F-4091-9CF4-0698BCF7BED9}" type="presParOf" srcId="{7B6A2A1C-60AB-4CAB-97CE-A037A8D3EA6D}" destId="{5E743752-C8AE-4D9E-A5DD-E25DE4835AF3}" srcOrd="1" destOrd="0" presId="urn:microsoft.com/office/officeart/2005/8/layout/hProcess11"/>
    <dgm:cxn modelId="{A53BCEA3-CECC-4BF9-A393-CB5DC7DDAF09}" type="presParOf" srcId="{7B6A2A1C-60AB-4CAB-97CE-A037A8D3EA6D}" destId="{FB25CAFF-BF92-4EFB-B2CA-FBA2BEF77E34}" srcOrd="2" destOrd="0" presId="urn:microsoft.com/office/officeart/2005/8/layout/hProcess11"/>
    <dgm:cxn modelId="{214AB145-E065-40C6-A21E-C36DFE0C25B0}" type="presParOf" srcId="{E93FAAE3-8C15-404D-859B-2B3FDAD8E571}" destId="{9905DF4D-88A8-446E-97CE-7E663AC11489}" srcOrd="3" destOrd="0" presId="urn:microsoft.com/office/officeart/2005/8/layout/hProcess11"/>
    <dgm:cxn modelId="{796104DE-1CA7-4625-93F6-3C34D8EC86FE}" type="presParOf" srcId="{E93FAAE3-8C15-404D-859B-2B3FDAD8E571}" destId="{BAD10A99-829A-4A23-A402-DC17CB90D36C}" srcOrd="4" destOrd="0" presId="urn:microsoft.com/office/officeart/2005/8/layout/hProcess11"/>
    <dgm:cxn modelId="{C48F706B-1CB9-4161-9623-09BEADD4399E}" type="presParOf" srcId="{BAD10A99-829A-4A23-A402-DC17CB90D36C}" destId="{E6FB02FC-988D-4892-A096-AF51FD91B5D2}" srcOrd="0" destOrd="0" presId="urn:microsoft.com/office/officeart/2005/8/layout/hProcess11"/>
    <dgm:cxn modelId="{2D54AC88-DC2C-4504-90B7-32B5A66F348B}" type="presParOf" srcId="{BAD10A99-829A-4A23-A402-DC17CB90D36C}" destId="{BE700AE8-42C7-4F71-8BD2-146E5F33FF00}" srcOrd="1" destOrd="0" presId="urn:microsoft.com/office/officeart/2005/8/layout/hProcess11"/>
    <dgm:cxn modelId="{5C9C76ED-9314-4CB7-9116-4B3C70A29BAB}" type="presParOf" srcId="{BAD10A99-829A-4A23-A402-DC17CB90D36C}" destId="{923F0258-B971-4774-AD03-D2BFC745BA1C}" srcOrd="2" destOrd="0" presId="urn:microsoft.com/office/officeart/2005/8/layout/hProcess11"/>
    <dgm:cxn modelId="{C0C29849-D0C1-410D-890B-DD83F9ED8CF1}" type="presParOf" srcId="{E93FAAE3-8C15-404D-859B-2B3FDAD8E571}" destId="{DAEDBD39-E476-45CD-BDEA-C3E5CA18C031}" srcOrd="5" destOrd="0" presId="urn:microsoft.com/office/officeart/2005/8/layout/hProcess11"/>
    <dgm:cxn modelId="{AF1ED4AD-543B-4EC2-9A1E-B8224C1D41B4}" type="presParOf" srcId="{E93FAAE3-8C15-404D-859B-2B3FDAD8E571}" destId="{97371AB9-9BE7-40CA-BD89-71F241B7EA66}" srcOrd="6" destOrd="0" presId="urn:microsoft.com/office/officeart/2005/8/layout/hProcess11"/>
    <dgm:cxn modelId="{3400A78D-98E6-4879-A39A-C3D716EEFAE8}" type="presParOf" srcId="{97371AB9-9BE7-40CA-BD89-71F241B7EA66}" destId="{B56AA48F-12F8-40B9-887D-ADA7402DFCC1}" srcOrd="0" destOrd="0" presId="urn:microsoft.com/office/officeart/2005/8/layout/hProcess11"/>
    <dgm:cxn modelId="{F1E7C152-0332-45F4-AEF3-933F38C06667}" type="presParOf" srcId="{97371AB9-9BE7-40CA-BD89-71F241B7EA66}" destId="{064405D3-81F6-4B84-AB9E-2C6F2F079953}" srcOrd="1" destOrd="0" presId="urn:microsoft.com/office/officeart/2005/8/layout/hProcess11"/>
    <dgm:cxn modelId="{9DF02603-F7D2-4F8D-883C-D1127AE71DAE}" type="presParOf" srcId="{97371AB9-9BE7-40CA-BD89-71F241B7EA66}" destId="{F0C063A7-B973-4153-8DD5-C27D8E3F7081}" srcOrd="2" destOrd="0" presId="urn:microsoft.com/office/officeart/2005/8/layout/hProcess11"/>
    <dgm:cxn modelId="{7C86F9FA-7636-42F7-A854-541F0F3E6A50}" type="presParOf" srcId="{E93FAAE3-8C15-404D-859B-2B3FDAD8E571}" destId="{0CDD390C-2A49-47C3-9575-90FF650CC259}" srcOrd="7" destOrd="0" presId="urn:microsoft.com/office/officeart/2005/8/layout/hProcess11"/>
    <dgm:cxn modelId="{0B18F2DB-6902-4F36-A5F3-8CA2B9803159}" type="presParOf" srcId="{E93FAAE3-8C15-404D-859B-2B3FDAD8E571}" destId="{6EFDE540-52DF-4A57-B6E4-9B36C1483A14}" srcOrd="8" destOrd="0" presId="urn:microsoft.com/office/officeart/2005/8/layout/hProcess11"/>
    <dgm:cxn modelId="{33B3FFC7-FDB0-478A-B077-07F8B67D633D}" type="presParOf" srcId="{6EFDE540-52DF-4A57-B6E4-9B36C1483A14}" destId="{1AB6B959-F81F-4CE8-A217-307B15C4B93C}" srcOrd="0" destOrd="0" presId="urn:microsoft.com/office/officeart/2005/8/layout/hProcess11"/>
    <dgm:cxn modelId="{534A7BA6-7FFE-41DA-B0C4-11C057BCB775}" type="presParOf" srcId="{6EFDE540-52DF-4A57-B6E4-9B36C1483A14}" destId="{4D132EAC-78BB-47C6-A751-74ED39006816}" srcOrd="1" destOrd="0" presId="urn:microsoft.com/office/officeart/2005/8/layout/hProcess11"/>
    <dgm:cxn modelId="{50C5995E-929F-43F5-9DB8-C31C923315F6}" type="presParOf" srcId="{6EFDE540-52DF-4A57-B6E4-9B36C1483A14}" destId="{4FCD53D5-F146-4B84-A747-5655F96B7C6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0E5F79-8DED-45B0-9170-CDEE407AC980}"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sv-SE"/>
        </a:p>
      </dgm:t>
    </dgm:pt>
    <dgm:pt modelId="{EFE77EC5-B007-4D36-B776-D55609D7690D}">
      <dgm:prSet phldrT="[Text]"/>
      <dgm:spPr/>
      <dgm:t>
        <a:bodyPr/>
        <a:lstStyle/>
        <a:p>
          <a:r>
            <a:rPr lang="sv-SE" dirty="0">
              <a:solidFill>
                <a:schemeClr val="tx1"/>
              </a:solidFill>
            </a:rPr>
            <a:t>Träff 1</a:t>
          </a:r>
        </a:p>
      </dgm:t>
    </dgm:pt>
    <dgm:pt modelId="{9EEBB5E4-4618-49E4-8E29-CCC96A01A16D}" type="parTrans" cxnId="{10DB5A7F-F912-421E-BD61-1784656A98FA}">
      <dgm:prSet/>
      <dgm:spPr/>
      <dgm:t>
        <a:bodyPr/>
        <a:lstStyle/>
        <a:p>
          <a:endParaRPr lang="sv-SE"/>
        </a:p>
      </dgm:t>
    </dgm:pt>
    <dgm:pt modelId="{B24D4454-B3DD-4714-982E-3C35D2B7BD63}" type="sibTrans" cxnId="{10DB5A7F-F912-421E-BD61-1784656A98FA}">
      <dgm:prSet/>
      <dgm:spPr/>
      <dgm:t>
        <a:bodyPr/>
        <a:lstStyle/>
        <a:p>
          <a:endParaRPr lang="sv-SE"/>
        </a:p>
      </dgm:t>
    </dgm:pt>
    <dgm:pt modelId="{C9246A34-91D9-4D8C-BB75-934ADA400DDF}">
      <dgm:prSet phldrT="[Text]"/>
      <dgm:spPr/>
      <dgm:t>
        <a:bodyPr/>
        <a:lstStyle/>
        <a:p>
          <a:r>
            <a:rPr lang="sv-SE" dirty="0" smtClean="0"/>
            <a:t>Systemledning och samverkan</a:t>
          </a:r>
          <a:endParaRPr lang="sv-SE" dirty="0"/>
        </a:p>
      </dgm:t>
    </dgm:pt>
    <dgm:pt modelId="{8BEE2E47-F2AB-46EB-88B8-BDB1459A1483}" type="parTrans" cxnId="{EE55A6FB-7BE4-40BF-B4C6-05BDC83FFB95}">
      <dgm:prSet/>
      <dgm:spPr/>
      <dgm:t>
        <a:bodyPr/>
        <a:lstStyle/>
        <a:p>
          <a:endParaRPr lang="sv-SE"/>
        </a:p>
      </dgm:t>
    </dgm:pt>
    <dgm:pt modelId="{D1A82E80-AF1A-4BA9-9E9D-9E6F5DBD6498}" type="sibTrans" cxnId="{EE55A6FB-7BE4-40BF-B4C6-05BDC83FFB95}">
      <dgm:prSet/>
      <dgm:spPr/>
      <dgm:t>
        <a:bodyPr/>
        <a:lstStyle/>
        <a:p>
          <a:endParaRPr lang="sv-SE"/>
        </a:p>
      </dgm:t>
    </dgm:pt>
    <dgm:pt modelId="{53A493CE-63F0-48BF-A8F4-D654AD29A10B}">
      <dgm:prSet phldrT="[Text]"/>
      <dgm:spPr/>
      <dgm:t>
        <a:bodyPr/>
        <a:lstStyle/>
        <a:p>
          <a:r>
            <a:rPr lang="sv-SE" dirty="0">
              <a:solidFill>
                <a:schemeClr val="tx1"/>
              </a:solidFill>
            </a:rPr>
            <a:t>Träff 2</a:t>
          </a:r>
        </a:p>
      </dgm:t>
    </dgm:pt>
    <dgm:pt modelId="{88499FE0-51CD-4338-B5F1-60BECE8F83A8}" type="parTrans" cxnId="{7C8C77B3-0ACE-42F4-8F08-E8F205FDA548}">
      <dgm:prSet/>
      <dgm:spPr/>
      <dgm:t>
        <a:bodyPr/>
        <a:lstStyle/>
        <a:p>
          <a:endParaRPr lang="sv-SE"/>
        </a:p>
      </dgm:t>
    </dgm:pt>
    <dgm:pt modelId="{F633D60A-AA1D-4987-8BA2-D5D68FD88FBC}" type="sibTrans" cxnId="{7C8C77B3-0ACE-42F4-8F08-E8F205FDA548}">
      <dgm:prSet/>
      <dgm:spPr/>
      <dgm:t>
        <a:bodyPr/>
        <a:lstStyle/>
        <a:p>
          <a:endParaRPr lang="sv-SE"/>
        </a:p>
      </dgm:t>
    </dgm:pt>
    <dgm:pt modelId="{6DB86670-F75E-4081-99D5-FD0D98EB30E6}">
      <dgm:prSet phldrT="[Text]"/>
      <dgm:spPr/>
      <dgm:t>
        <a:bodyPr/>
        <a:lstStyle/>
        <a:p>
          <a:r>
            <a:rPr lang="sv-SE" dirty="0" smtClean="0"/>
            <a:t>Implementering och förändringsarbete</a:t>
          </a:r>
          <a:endParaRPr lang="sv-SE" dirty="0"/>
        </a:p>
      </dgm:t>
    </dgm:pt>
    <dgm:pt modelId="{9E613414-99A0-4D8C-9937-7CC87E0EE3B7}" type="parTrans" cxnId="{0D6D0CE9-BB0C-4CE7-8B8F-00E07695EE42}">
      <dgm:prSet/>
      <dgm:spPr/>
      <dgm:t>
        <a:bodyPr/>
        <a:lstStyle/>
        <a:p>
          <a:endParaRPr lang="sv-SE"/>
        </a:p>
      </dgm:t>
    </dgm:pt>
    <dgm:pt modelId="{584423E1-AD55-435F-9B40-5B1F0A68CEB2}" type="sibTrans" cxnId="{0D6D0CE9-BB0C-4CE7-8B8F-00E07695EE42}">
      <dgm:prSet/>
      <dgm:spPr/>
      <dgm:t>
        <a:bodyPr/>
        <a:lstStyle/>
        <a:p>
          <a:endParaRPr lang="sv-SE"/>
        </a:p>
      </dgm:t>
    </dgm:pt>
    <dgm:pt modelId="{0B569B64-6165-4FB8-8810-B32361E90D92}">
      <dgm:prSet phldrT="[Text]"/>
      <dgm:spPr/>
      <dgm:t>
        <a:bodyPr/>
        <a:lstStyle/>
        <a:p>
          <a:r>
            <a:rPr lang="sv-SE" dirty="0" smtClean="0"/>
            <a:t>Systematisk uppföljning och analys</a:t>
          </a:r>
          <a:endParaRPr lang="sv-SE" dirty="0"/>
        </a:p>
      </dgm:t>
    </dgm:pt>
    <dgm:pt modelId="{9F2D766B-2635-4786-91E1-073FDB0B42B7}" type="parTrans" cxnId="{BCB75E48-075F-48F2-B4E6-0B6BB88AE895}">
      <dgm:prSet/>
      <dgm:spPr/>
      <dgm:t>
        <a:bodyPr/>
        <a:lstStyle/>
        <a:p>
          <a:endParaRPr lang="sv-SE"/>
        </a:p>
      </dgm:t>
    </dgm:pt>
    <dgm:pt modelId="{3D8B9A3F-2708-4DC0-8FDC-8E574BD7D1AA}" type="sibTrans" cxnId="{BCB75E48-075F-48F2-B4E6-0B6BB88AE895}">
      <dgm:prSet/>
      <dgm:spPr/>
      <dgm:t>
        <a:bodyPr/>
        <a:lstStyle/>
        <a:p>
          <a:endParaRPr lang="sv-SE"/>
        </a:p>
      </dgm:t>
    </dgm:pt>
    <dgm:pt modelId="{8A327C9E-1A87-484F-826D-368FDA90BFFE}">
      <dgm:prSet phldrT="[Text]"/>
      <dgm:spPr/>
      <dgm:t>
        <a:bodyPr/>
        <a:lstStyle/>
        <a:p>
          <a:r>
            <a:rPr lang="sv-SE" dirty="0">
              <a:solidFill>
                <a:schemeClr val="tx1"/>
              </a:solidFill>
            </a:rPr>
            <a:t>Träff 3</a:t>
          </a:r>
        </a:p>
      </dgm:t>
    </dgm:pt>
    <dgm:pt modelId="{F9982665-2FAD-4F5F-8075-625CBC4944C8}" type="sibTrans" cxnId="{A4F40153-2240-415A-B17A-73DA1F892138}">
      <dgm:prSet/>
      <dgm:spPr/>
      <dgm:t>
        <a:bodyPr/>
        <a:lstStyle/>
        <a:p>
          <a:endParaRPr lang="sv-SE"/>
        </a:p>
      </dgm:t>
    </dgm:pt>
    <dgm:pt modelId="{861F7296-71F1-4FD6-BC99-BAF2635B90AF}" type="parTrans" cxnId="{A4F40153-2240-415A-B17A-73DA1F892138}">
      <dgm:prSet/>
      <dgm:spPr/>
      <dgm:t>
        <a:bodyPr/>
        <a:lstStyle/>
        <a:p>
          <a:endParaRPr lang="sv-SE"/>
        </a:p>
      </dgm:t>
    </dgm:pt>
    <dgm:pt modelId="{5127419B-964F-4770-9C91-3D45C9E62871}" type="pres">
      <dgm:prSet presAssocID="{3A0E5F79-8DED-45B0-9170-CDEE407AC980}" presName="Name0" presStyleCnt="0">
        <dgm:presLayoutVars>
          <dgm:dir/>
          <dgm:animLvl val="lvl"/>
          <dgm:resizeHandles val="exact"/>
        </dgm:presLayoutVars>
      </dgm:prSet>
      <dgm:spPr/>
      <dgm:t>
        <a:bodyPr/>
        <a:lstStyle/>
        <a:p>
          <a:endParaRPr lang="sv-SE"/>
        </a:p>
      </dgm:t>
    </dgm:pt>
    <dgm:pt modelId="{5C7EB087-21DC-4782-A324-8CADA17D9632}" type="pres">
      <dgm:prSet presAssocID="{EFE77EC5-B007-4D36-B776-D55609D7690D}" presName="composite" presStyleCnt="0"/>
      <dgm:spPr/>
      <dgm:t>
        <a:bodyPr/>
        <a:lstStyle/>
        <a:p>
          <a:endParaRPr lang="sv-SE"/>
        </a:p>
      </dgm:t>
    </dgm:pt>
    <dgm:pt modelId="{4F85A077-77C0-46C0-9B0A-9E9439A51B23}" type="pres">
      <dgm:prSet presAssocID="{EFE77EC5-B007-4D36-B776-D55609D7690D}" presName="parTx" presStyleLbl="alignNode1" presStyleIdx="0" presStyleCnt="3">
        <dgm:presLayoutVars>
          <dgm:chMax val="0"/>
          <dgm:chPref val="0"/>
          <dgm:bulletEnabled val="1"/>
        </dgm:presLayoutVars>
      </dgm:prSet>
      <dgm:spPr/>
      <dgm:t>
        <a:bodyPr/>
        <a:lstStyle/>
        <a:p>
          <a:endParaRPr lang="sv-SE"/>
        </a:p>
      </dgm:t>
    </dgm:pt>
    <dgm:pt modelId="{720E0140-5F6F-48BE-B39E-E5B304DBBD36}" type="pres">
      <dgm:prSet presAssocID="{EFE77EC5-B007-4D36-B776-D55609D7690D}" presName="desTx" presStyleLbl="alignAccFollowNode1" presStyleIdx="0" presStyleCnt="3">
        <dgm:presLayoutVars>
          <dgm:bulletEnabled val="1"/>
        </dgm:presLayoutVars>
      </dgm:prSet>
      <dgm:spPr/>
      <dgm:t>
        <a:bodyPr/>
        <a:lstStyle/>
        <a:p>
          <a:endParaRPr lang="sv-SE"/>
        </a:p>
      </dgm:t>
    </dgm:pt>
    <dgm:pt modelId="{51534296-81DA-48BC-9E53-268523D59BA8}" type="pres">
      <dgm:prSet presAssocID="{B24D4454-B3DD-4714-982E-3C35D2B7BD63}" presName="space" presStyleCnt="0"/>
      <dgm:spPr/>
      <dgm:t>
        <a:bodyPr/>
        <a:lstStyle/>
        <a:p>
          <a:endParaRPr lang="sv-SE"/>
        </a:p>
      </dgm:t>
    </dgm:pt>
    <dgm:pt modelId="{EEF71752-27EC-4DC1-ABD0-6FB0B0540C71}" type="pres">
      <dgm:prSet presAssocID="{53A493CE-63F0-48BF-A8F4-D654AD29A10B}" presName="composite" presStyleCnt="0"/>
      <dgm:spPr/>
      <dgm:t>
        <a:bodyPr/>
        <a:lstStyle/>
        <a:p>
          <a:endParaRPr lang="sv-SE"/>
        </a:p>
      </dgm:t>
    </dgm:pt>
    <dgm:pt modelId="{B1435075-757A-4245-8DFE-E1FB764F634E}" type="pres">
      <dgm:prSet presAssocID="{53A493CE-63F0-48BF-A8F4-D654AD29A10B}" presName="parTx" presStyleLbl="alignNode1" presStyleIdx="1" presStyleCnt="3">
        <dgm:presLayoutVars>
          <dgm:chMax val="0"/>
          <dgm:chPref val="0"/>
          <dgm:bulletEnabled val="1"/>
        </dgm:presLayoutVars>
      </dgm:prSet>
      <dgm:spPr/>
      <dgm:t>
        <a:bodyPr/>
        <a:lstStyle/>
        <a:p>
          <a:endParaRPr lang="sv-SE"/>
        </a:p>
      </dgm:t>
    </dgm:pt>
    <dgm:pt modelId="{D5794829-5C91-46C4-BB09-432D664B8C08}" type="pres">
      <dgm:prSet presAssocID="{53A493CE-63F0-48BF-A8F4-D654AD29A10B}" presName="desTx" presStyleLbl="alignAccFollowNode1" presStyleIdx="1" presStyleCnt="3">
        <dgm:presLayoutVars>
          <dgm:bulletEnabled val="1"/>
        </dgm:presLayoutVars>
      </dgm:prSet>
      <dgm:spPr/>
      <dgm:t>
        <a:bodyPr/>
        <a:lstStyle/>
        <a:p>
          <a:endParaRPr lang="sv-SE"/>
        </a:p>
      </dgm:t>
    </dgm:pt>
    <dgm:pt modelId="{662374C2-B68A-496C-9E48-53A9A5A87D84}" type="pres">
      <dgm:prSet presAssocID="{F633D60A-AA1D-4987-8BA2-D5D68FD88FBC}" presName="space" presStyleCnt="0"/>
      <dgm:spPr/>
      <dgm:t>
        <a:bodyPr/>
        <a:lstStyle/>
        <a:p>
          <a:endParaRPr lang="sv-SE"/>
        </a:p>
      </dgm:t>
    </dgm:pt>
    <dgm:pt modelId="{B4A7F6A4-0F97-4ACA-839E-C2D27FB595B5}" type="pres">
      <dgm:prSet presAssocID="{8A327C9E-1A87-484F-826D-368FDA90BFFE}" presName="composite" presStyleCnt="0"/>
      <dgm:spPr/>
      <dgm:t>
        <a:bodyPr/>
        <a:lstStyle/>
        <a:p>
          <a:endParaRPr lang="sv-SE"/>
        </a:p>
      </dgm:t>
    </dgm:pt>
    <dgm:pt modelId="{0BECA3F1-3906-454F-A538-D896DAE43533}" type="pres">
      <dgm:prSet presAssocID="{8A327C9E-1A87-484F-826D-368FDA90BFFE}" presName="parTx" presStyleLbl="alignNode1" presStyleIdx="2" presStyleCnt="3">
        <dgm:presLayoutVars>
          <dgm:chMax val="0"/>
          <dgm:chPref val="0"/>
          <dgm:bulletEnabled val="1"/>
        </dgm:presLayoutVars>
      </dgm:prSet>
      <dgm:spPr/>
      <dgm:t>
        <a:bodyPr/>
        <a:lstStyle/>
        <a:p>
          <a:endParaRPr lang="sv-SE"/>
        </a:p>
      </dgm:t>
    </dgm:pt>
    <dgm:pt modelId="{05C66951-1A06-4D3D-BF54-32022F39A1C3}" type="pres">
      <dgm:prSet presAssocID="{8A327C9E-1A87-484F-826D-368FDA90BFFE}" presName="desTx" presStyleLbl="alignAccFollowNode1" presStyleIdx="2" presStyleCnt="3">
        <dgm:presLayoutVars>
          <dgm:bulletEnabled val="1"/>
        </dgm:presLayoutVars>
      </dgm:prSet>
      <dgm:spPr/>
      <dgm:t>
        <a:bodyPr/>
        <a:lstStyle/>
        <a:p>
          <a:endParaRPr lang="sv-SE"/>
        </a:p>
      </dgm:t>
    </dgm:pt>
  </dgm:ptLst>
  <dgm:cxnLst>
    <dgm:cxn modelId="{A4F40153-2240-415A-B17A-73DA1F892138}" srcId="{3A0E5F79-8DED-45B0-9170-CDEE407AC980}" destId="{8A327C9E-1A87-484F-826D-368FDA90BFFE}" srcOrd="2" destOrd="0" parTransId="{861F7296-71F1-4FD6-BC99-BAF2635B90AF}" sibTransId="{F9982665-2FAD-4F5F-8075-625CBC4944C8}"/>
    <dgm:cxn modelId="{40FA68DA-45C4-4BD9-BBDC-D37BB65F6C6B}" type="presOf" srcId="{0B569B64-6165-4FB8-8810-B32361E90D92}" destId="{05C66951-1A06-4D3D-BF54-32022F39A1C3}" srcOrd="0" destOrd="0" presId="urn:microsoft.com/office/officeart/2005/8/layout/hList1"/>
    <dgm:cxn modelId="{EE20330B-CC16-4C35-B238-FDEDC899A61D}" type="presOf" srcId="{EFE77EC5-B007-4D36-B776-D55609D7690D}" destId="{4F85A077-77C0-46C0-9B0A-9E9439A51B23}" srcOrd="0" destOrd="0" presId="urn:microsoft.com/office/officeart/2005/8/layout/hList1"/>
    <dgm:cxn modelId="{72F8600E-DD68-49CD-8D1B-FACCA6F49D91}" type="presOf" srcId="{3A0E5F79-8DED-45B0-9170-CDEE407AC980}" destId="{5127419B-964F-4770-9C91-3D45C9E62871}" srcOrd="0" destOrd="0" presId="urn:microsoft.com/office/officeart/2005/8/layout/hList1"/>
    <dgm:cxn modelId="{9D9D6F70-EBC4-4DAC-BB13-31387050F8B9}" type="presOf" srcId="{6DB86670-F75E-4081-99D5-FD0D98EB30E6}" destId="{D5794829-5C91-46C4-BB09-432D664B8C08}" srcOrd="0" destOrd="0" presId="urn:microsoft.com/office/officeart/2005/8/layout/hList1"/>
    <dgm:cxn modelId="{5533F19A-BD66-4B15-BF24-46F945949B86}" type="presOf" srcId="{8A327C9E-1A87-484F-826D-368FDA90BFFE}" destId="{0BECA3F1-3906-454F-A538-D896DAE43533}" srcOrd="0" destOrd="0" presId="urn:microsoft.com/office/officeart/2005/8/layout/hList1"/>
    <dgm:cxn modelId="{C6515670-9693-4748-97CB-0961EF6D93C2}" type="presOf" srcId="{53A493CE-63F0-48BF-A8F4-D654AD29A10B}" destId="{B1435075-757A-4245-8DFE-E1FB764F634E}" srcOrd="0" destOrd="0" presId="urn:microsoft.com/office/officeart/2005/8/layout/hList1"/>
    <dgm:cxn modelId="{EE55A6FB-7BE4-40BF-B4C6-05BDC83FFB95}" srcId="{EFE77EC5-B007-4D36-B776-D55609D7690D}" destId="{C9246A34-91D9-4D8C-BB75-934ADA400DDF}" srcOrd="0" destOrd="0" parTransId="{8BEE2E47-F2AB-46EB-88B8-BDB1459A1483}" sibTransId="{D1A82E80-AF1A-4BA9-9E9D-9E6F5DBD6498}"/>
    <dgm:cxn modelId="{B703811C-7A52-47C1-80F9-CEAD1E678FB4}" type="presOf" srcId="{C9246A34-91D9-4D8C-BB75-934ADA400DDF}" destId="{720E0140-5F6F-48BE-B39E-E5B304DBBD36}" srcOrd="0" destOrd="0" presId="urn:microsoft.com/office/officeart/2005/8/layout/hList1"/>
    <dgm:cxn modelId="{BCB75E48-075F-48F2-B4E6-0B6BB88AE895}" srcId="{8A327C9E-1A87-484F-826D-368FDA90BFFE}" destId="{0B569B64-6165-4FB8-8810-B32361E90D92}" srcOrd="0" destOrd="0" parTransId="{9F2D766B-2635-4786-91E1-073FDB0B42B7}" sibTransId="{3D8B9A3F-2708-4DC0-8FDC-8E574BD7D1AA}"/>
    <dgm:cxn modelId="{10DB5A7F-F912-421E-BD61-1784656A98FA}" srcId="{3A0E5F79-8DED-45B0-9170-CDEE407AC980}" destId="{EFE77EC5-B007-4D36-B776-D55609D7690D}" srcOrd="0" destOrd="0" parTransId="{9EEBB5E4-4618-49E4-8E29-CCC96A01A16D}" sibTransId="{B24D4454-B3DD-4714-982E-3C35D2B7BD63}"/>
    <dgm:cxn modelId="{7C8C77B3-0ACE-42F4-8F08-E8F205FDA548}" srcId="{3A0E5F79-8DED-45B0-9170-CDEE407AC980}" destId="{53A493CE-63F0-48BF-A8F4-D654AD29A10B}" srcOrd="1" destOrd="0" parTransId="{88499FE0-51CD-4338-B5F1-60BECE8F83A8}" sibTransId="{F633D60A-AA1D-4987-8BA2-D5D68FD88FBC}"/>
    <dgm:cxn modelId="{0D6D0CE9-BB0C-4CE7-8B8F-00E07695EE42}" srcId="{53A493CE-63F0-48BF-A8F4-D654AD29A10B}" destId="{6DB86670-F75E-4081-99D5-FD0D98EB30E6}" srcOrd="0" destOrd="0" parTransId="{9E613414-99A0-4D8C-9937-7CC87E0EE3B7}" sibTransId="{584423E1-AD55-435F-9B40-5B1F0A68CEB2}"/>
    <dgm:cxn modelId="{6AD03A0C-15F9-49DE-98E4-7BD935B32D8B}" type="presParOf" srcId="{5127419B-964F-4770-9C91-3D45C9E62871}" destId="{5C7EB087-21DC-4782-A324-8CADA17D9632}" srcOrd="0" destOrd="0" presId="urn:microsoft.com/office/officeart/2005/8/layout/hList1"/>
    <dgm:cxn modelId="{C61A6B06-2854-4CED-87A7-3B0A00A2F6E5}" type="presParOf" srcId="{5C7EB087-21DC-4782-A324-8CADA17D9632}" destId="{4F85A077-77C0-46C0-9B0A-9E9439A51B23}" srcOrd="0" destOrd="0" presId="urn:microsoft.com/office/officeart/2005/8/layout/hList1"/>
    <dgm:cxn modelId="{303A93A5-FFDF-49AA-9EE7-19B45A49238B}" type="presParOf" srcId="{5C7EB087-21DC-4782-A324-8CADA17D9632}" destId="{720E0140-5F6F-48BE-B39E-E5B304DBBD36}" srcOrd="1" destOrd="0" presId="urn:microsoft.com/office/officeart/2005/8/layout/hList1"/>
    <dgm:cxn modelId="{19C0FD4D-CA47-44E6-A4C2-239423FA6B02}" type="presParOf" srcId="{5127419B-964F-4770-9C91-3D45C9E62871}" destId="{51534296-81DA-48BC-9E53-268523D59BA8}" srcOrd="1" destOrd="0" presId="urn:microsoft.com/office/officeart/2005/8/layout/hList1"/>
    <dgm:cxn modelId="{9D31C3FC-1B83-4122-A558-796EDDC474E5}" type="presParOf" srcId="{5127419B-964F-4770-9C91-3D45C9E62871}" destId="{EEF71752-27EC-4DC1-ABD0-6FB0B0540C71}" srcOrd="2" destOrd="0" presId="urn:microsoft.com/office/officeart/2005/8/layout/hList1"/>
    <dgm:cxn modelId="{85CE7C44-C8B9-4ABF-B425-795C42B8EE50}" type="presParOf" srcId="{EEF71752-27EC-4DC1-ABD0-6FB0B0540C71}" destId="{B1435075-757A-4245-8DFE-E1FB764F634E}" srcOrd="0" destOrd="0" presId="urn:microsoft.com/office/officeart/2005/8/layout/hList1"/>
    <dgm:cxn modelId="{238FB820-0A16-4425-BC1B-4FF343237EAD}" type="presParOf" srcId="{EEF71752-27EC-4DC1-ABD0-6FB0B0540C71}" destId="{D5794829-5C91-46C4-BB09-432D664B8C08}" srcOrd="1" destOrd="0" presId="urn:microsoft.com/office/officeart/2005/8/layout/hList1"/>
    <dgm:cxn modelId="{32A3DBCE-0726-4655-8794-BF8463B8BCB1}" type="presParOf" srcId="{5127419B-964F-4770-9C91-3D45C9E62871}" destId="{662374C2-B68A-496C-9E48-53A9A5A87D84}" srcOrd="3" destOrd="0" presId="urn:microsoft.com/office/officeart/2005/8/layout/hList1"/>
    <dgm:cxn modelId="{7D260275-68A8-408B-B5FA-A93F5E5CA724}" type="presParOf" srcId="{5127419B-964F-4770-9C91-3D45C9E62871}" destId="{B4A7F6A4-0F97-4ACA-839E-C2D27FB595B5}" srcOrd="4" destOrd="0" presId="urn:microsoft.com/office/officeart/2005/8/layout/hList1"/>
    <dgm:cxn modelId="{CFAA6DAE-7205-42A6-B0D0-891843B0C0F0}" type="presParOf" srcId="{B4A7F6A4-0F97-4ACA-839E-C2D27FB595B5}" destId="{0BECA3F1-3906-454F-A538-D896DAE43533}" srcOrd="0" destOrd="0" presId="urn:microsoft.com/office/officeart/2005/8/layout/hList1"/>
    <dgm:cxn modelId="{85B2F813-B8B2-454B-BC1A-E7240C84850B}" type="presParOf" srcId="{B4A7F6A4-0F97-4ACA-839E-C2D27FB595B5}" destId="{05C66951-1A06-4D3D-BF54-32022F39A1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E06CE-6275-4CBA-BBA7-CCBC60A92CC2}" type="doc">
      <dgm:prSet loTypeId="urn:microsoft.com/office/officeart/2005/8/layout/process1" loCatId="process" qsTypeId="urn:microsoft.com/office/officeart/2005/8/quickstyle/simple1" qsCatId="simple" csTypeId="urn:microsoft.com/office/officeart/2005/8/colors/accent2_1" csCatId="accent2" phldr="1"/>
      <dgm:spPr/>
    </dgm:pt>
    <dgm:pt modelId="{62CDC296-C425-482F-AFE6-771D26F565B9}">
      <dgm:prSet phldrT="[Text]" custT="1"/>
      <dgm:spPr/>
      <dgm:t>
        <a:bodyPr/>
        <a:lstStyle/>
        <a:p>
          <a:r>
            <a:rPr lang="sv-SE" sz="1800" dirty="0" smtClean="0"/>
            <a:t>18 Okt 2024</a:t>
          </a:r>
          <a:endParaRPr lang="sv-SE" sz="1800" dirty="0"/>
        </a:p>
        <a:p>
          <a:r>
            <a:rPr lang="sv-SE" sz="1800" dirty="0" smtClean="0"/>
            <a:t>Heldag</a:t>
          </a:r>
          <a:endParaRPr lang="sv-SE" sz="1800" dirty="0"/>
        </a:p>
      </dgm:t>
    </dgm:pt>
    <dgm:pt modelId="{A71B1E40-FAA2-4B13-92AB-B12CAA4654CC}" type="parTrans" cxnId="{3897EE08-B83C-4E20-B6B0-141B410B7527}">
      <dgm:prSet/>
      <dgm:spPr/>
      <dgm:t>
        <a:bodyPr/>
        <a:lstStyle/>
        <a:p>
          <a:endParaRPr lang="sv-SE"/>
        </a:p>
      </dgm:t>
    </dgm:pt>
    <dgm:pt modelId="{89B1F0D4-879D-46FF-BC01-799591200EC3}" type="sibTrans" cxnId="{3897EE08-B83C-4E20-B6B0-141B410B7527}">
      <dgm:prSet/>
      <dgm:spPr>
        <a:solidFill>
          <a:schemeClr val="accent5">
            <a:lumMod val="40000"/>
            <a:lumOff val="60000"/>
          </a:schemeClr>
        </a:solidFill>
      </dgm:spPr>
      <dgm:t>
        <a:bodyPr/>
        <a:lstStyle/>
        <a:p>
          <a:endParaRPr lang="sv-SE"/>
        </a:p>
      </dgm:t>
    </dgm:pt>
    <dgm:pt modelId="{7CE15B92-2391-452E-AC7E-101C1C69667C}">
      <dgm:prSet phldrT="[Text]" custT="1"/>
      <dgm:spPr/>
      <dgm:t>
        <a:bodyPr/>
        <a:lstStyle/>
        <a:p>
          <a:r>
            <a:rPr lang="sv-SE" sz="1800" dirty="0" smtClean="0"/>
            <a:t>14 Feb 2025</a:t>
          </a:r>
          <a:endParaRPr lang="sv-SE" sz="1800" dirty="0"/>
        </a:p>
        <a:p>
          <a:r>
            <a:rPr lang="sv-SE" sz="1800" dirty="0" smtClean="0"/>
            <a:t>Heldag</a:t>
          </a:r>
          <a:endParaRPr lang="sv-SE" sz="1800" dirty="0"/>
        </a:p>
      </dgm:t>
    </dgm:pt>
    <dgm:pt modelId="{C78D6D02-297F-47E4-AB1E-3D626D41CEDF}" type="parTrans" cxnId="{32FCB045-DCEB-480B-98EB-01A78057E033}">
      <dgm:prSet/>
      <dgm:spPr/>
      <dgm:t>
        <a:bodyPr/>
        <a:lstStyle/>
        <a:p>
          <a:endParaRPr lang="sv-SE"/>
        </a:p>
      </dgm:t>
    </dgm:pt>
    <dgm:pt modelId="{11D26C7D-0D7D-4114-979E-06DAEDA62E14}" type="sibTrans" cxnId="{32FCB045-DCEB-480B-98EB-01A78057E033}">
      <dgm:prSet/>
      <dgm:spPr>
        <a:solidFill>
          <a:schemeClr val="accent5">
            <a:lumMod val="40000"/>
            <a:lumOff val="60000"/>
          </a:schemeClr>
        </a:solidFill>
      </dgm:spPr>
      <dgm:t>
        <a:bodyPr/>
        <a:lstStyle/>
        <a:p>
          <a:endParaRPr lang="sv-SE"/>
        </a:p>
      </dgm:t>
    </dgm:pt>
    <dgm:pt modelId="{4147A9EE-D6C0-4B3B-9B6A-0EE09E8E1996}">
      <dgm:prSet phldrT="[Text]" custT="1"/>
      <dgm:spPr/>
      <dgm:t>
        <a:bodyPr/>
        <a:lstStyle/>
        <a:p>
          <a:r>
            <a:rPr lang="sv-SE" sz="1800" dirty="0" smtClean="0"/>
            <a:t>17 Maj 2024</a:t>
          </a:r>
          <a:endParaRPr lang="sv-SE" sz="1800" dirty="0"/>
        </a:p>
        <a:p>
          <a:r>
            <a:rPr lang="sv-SE" sz="1800" dirty="0" smtClean="0"/>
            <a:t>Heldag</a:t>
          </a:r>
          <a:endParaRPr lang="sv-SE" sz="1800" dirty="0"/>
        </a:p>
      </dgm:t>
    </dgm:pt>
    <dgm:pt modelId="{F74A3B36-DB3E-4A07-8705-FD0FCC263C05}" type="sibTrans" cxnId="{B284EF98-7B8E-4124-9D76-C6C1AD966573}">
      <dgm:prSet/>
      <dgm:spPr>
        <a:solidFill>
          <a:schemeClr val="accent5">
            <a:lumMod val="40000"/>
            <a:lumOff val="60000"/>
          </a:schemeClr>
        </a:solidFill>
      </dgm:spPr>
      <dgm:t>
        <a:bodyPr/>
        <a:lstStyle/>
        <a:p>
          <a:endParaRPr lang="sv-SE"/>
        </a:p>
      </dgm:t>
    </dgm:pt>
    <dgm:pt modelId="{A656CD95-6F93-4D30-AA74-F8EBB1DCC9C3}" type="parTrans" cxnId="{B284EF98-7B8E-4124-9D76-C6C1AD966573}">
      <dgm:prSet/>
      <dgm:spPr/>
      <dgm:t>
        <a:bodyPr/>
        <a:lstStyle/>
        <a:p>
          <a:endParaRPr lang="sv-SE"/>
        </a:p>
      </dgm:t>
    </dgm:pt>
    <dgm:pt modelId="{DE8C2C7B-7278-48AE-8A36-222FBB2ACC17}">
      <dgm:prSet phldrT="[Text]" custT="1"/>
      <dgm:spPr/>
      <dgm:t>
        <a:bodyPr/>
        <a:lstStyle/>
        <a:p>
          <a:r>
            <a:rPr lang="sv-SE" sz="1800" dirty="0" smtClean="0"/>
            <a:t>13 mars 2024</a:t>
          </a:r>
          <a:endParaRPr lang="sv-SE" sz="1800" dirty="0"/>
        </a:p>
        <a:p>
          <a:r>
            <a:rPr lang="sv-SE" sz="1800" dirty="0" smtClean="0"/>
            <a:t>Heldag</a:t>
          </a:r>
          <a:endParaRPr lang="sv-SE" sz="1800" dirty="0"/>
        </a:p>
      </dgm:t>
    </dgm:pt>
    <dgm:pt modelId="{CE69BFBC-509C-4BC6-80E5-240910C360B1}" type="parTrans" cxnId="{BE6A5CB6-5A3D-4A80-BE68-B90B48B53954}">
      <dgm:prSet/>
      <dgm:spPr/>
      <dgm:t>
        <a:bodyPr/>
        <a:lstStyle/>
        <a:p>
          <a:endParaRPr lang="sv-SE"/>
        </a:p>
      </dgm:t>
    </dgm:pt>
    <dgm:pt modelId="{77F949A3-68EC-4B44-B925-81E42FEA79A1}" type="sibTrans" cxnId="{BE6A5CB6-5A3D-4A80-BE68-B90B48B53954}">
      <dgm:prSet/>
      <dgm:spPr>
        <a:solidFill>
          <a:schemeClr val="accent5">
            <a:lumMod val="40000"/>
            <a:lumOff val="60000"/>
          </a:schemeClr>
        </a:solidFill>
      </dgm:spPr>
      <dgm:t>
        <a:bodyPr/>
        <a:lstStyle/>
        <a:p>
          <a:endParaRPr lang="sv-SE"/>
        </a:p>
      </dgm:t>
    </dgm:pt>
    <dgm:pt modelId="{24BE50A3-CE49-4097-8E95-BCF8B50E7274}">
      <dgm:prSet phldrT="[Text]" custT="1"/>
      <dgm:spPr>
        <a:noFill/>
      </dgm:spPr>
      <dgm:t>
        <a:bodyPr/>
        <a:lstStyle/>
        <a:p>
          <a:r>
            <a:rPr lang="sv-SE" sz="1800" dirty="0" smtClean="0"/>
            <a:t>Maj 2025</a:t>
          </a:r>
        </a:p>
        <a:p>
          <a:r>
            <a:rPr lang="sv-SE" sz="1800" dirty="0" smtClean="0"/>
            <a:t>Heldag</a:t>
          </a:r>
          <a:endParaRPr lang="sv-SE" sz="1800" dirty="0"/>
        </a:p>
      </dgm:t>
    </dgm:pt>
    <dgm:pt modelId="{76F9BEBB-0484-4E82-9D1A-F60FDBB7DE03}" type="parTrans" cxnId="{AF885F54-4E14-4848-B36E-00441424C6CB}">
      <dgm:prSet/>
      <dgm:spPr/>
      <dgm:t>
        <a:bodyPr/>
        <a:lstStyle/>
        <a:p>
          <a:endParaRPr lang="sv-SE"/>
        </a:p>
      </dgm:t>
    </dgm:pt>
    <dgm:pt modelId="{F843C6C2-987D-4A41-B542-DE0C36C5767F}" type="sibTrans" cxnId="{AF885F54-4E14-4848-B36E-00441424C6CB}">
      <dgm:prSet/>
      <dgm:spPr/>
      <dgm:t>
        <a:bodyPr/>
        <a:lstStyle/>
        <a:p>
          <a:endParaRPr lang="sv-SE"/>
        </a:p>
      </dgm:t>
    </dgm:pt>
    <dgm:pt modelId="{9C181C7A-D53D-4190-B085-2FEE737D0645}" type="pres">
      <dgm:prSet presAssocID="{11DE06CE-6275-4CBA-BBA7-CCBC60A92CC2}" presName="Name0" presStyleCnt="0">
        <dgm:presLayoutVars>
          <dgm:dir/>
          <dgm:resizeHandles val="exact"/>
        </dgm:presLayoutVars>
      </dgm:prSet>
      <dgm:spPr/>
    </dgm:pt>
    <dgm:pt modelId="{C3F0F2C5-B794-47D0-98D7-DBC8A405C757}" type="pres">
      <dgm:prSet presAssocID="{DE8C2C7B-7278-48AE-8A36-222FBB2ACC17}" presName="node" presStyleLbl="node1" presStyleIdx="0" presStyleCnt="5">
        <dgm:presLayoutVars>
          <dgm:bulletEnabled val="1"/>
        </dgm:presLayoutVars>
      </dgm:prSet>
      <dgm:spPr/>
      <dgm:t>
        <a:bodyPr/>
        <a:lstStyle/>
        <a:p>
          <a:endParaRPr lang="sv-SE"/>
        </a:p>
      </dgm:t>
    </dgm:pt>
    <dgm:pt modelId="{D6713FD4-40A6-4446-8BD1-EF6C6C25A107}" type="pres">
      <dgm:prSet presAssocID="{77F949A3-68EC-4B44-B925-81E42FEA79A1}" presName="sibTrans" presStyleLbl="sibTrans2D1" presStyleIdx="0" presStyleCnt="4"/>
      <dgm:spPr/>
      <dgm:t>
        <a:bodyPr/>
        <a:lstStyle/>
        <a:p>
          <a:endParaRPr lang="sv-SE"/>
        </a:p>
      </dgm:t>
    </dgm:pt>
    <dgm:pt modelId="{EE893A12-BA66-4F11-8BE3-8261C15A3D71}" type="pres">
      <dgm:prSet presAssocID="{77F949A3-68EC-4B44-B925-81E42FEA79A1}" presName="connectorText" presStyleLbl="sibTrans2D1" presStyleIdx="0" presStyleCnt="4"/>
      <dgm:spPr/>
      <dgm:t>
        <a:bodyPr/>
        <a:lstStyle/>
        <a:p>
          <a:endParaRPr lang="sv-SE"/>
        </a:p>
      </dgm:t>
    </dgm:pt>
    <dgm:pt modelId="{FE0246EE-872A-4E75-A6F9-F4B39F89F9FF}" type="pres">
      <dgm:prSet presAssocID="{4147A9EE-D6C0-4B3B-9B6A-0EE09E8E1996}" presName="node" presStyleLbl="node1" presStyleIdx="1" presStyleCnt="5">
        <dgm:presLayoutVars>
          <dgm:bulletEnabled val="1"/>
        </dgm:presLayoutVars>
      </dgm:prSet>
      <dgm:spPr/>
      <dgm:t>
        <a:bodyPr/>
        <a:lstStyle/>
        <a:p>
          <a:endParaRPr lang="sv-SE"/>
        </a:p>
      </dgm:t>
    </dgm:pt>
    <dgm:pt modelId="{BDC0DACF-BF15-4EF1-82A1-01ACA24BA95A}" type="pres">
      <dgm:prSet presAssocID="{F74A3B36-DB3E-4A07-8705-FD0FCC263C05}" presName="sibTrans" presStyleLbl="sibTrans2D1" presStyleIdx="1" presStyleCnt="4"/>
      <dgm:spPr/>
      <dgm:t>
        <a:bodyPr/>
        <a:lstStyle/>
        <a:p>
          <a:endParaRPr lang="sv-SE"/>
        </a:p>
      </dgm:t>
    </dgm:pt>
    <dgm:pt modelId="{FED98D8C-3418-4A35-ABA5-F830EB8A3E4F}" type="pres">
      <dgm:prSet presAssocID="{F74A3B36-DB3E-4A07-8705-FD0FCC263C05}" presName="connectorText" presStyleLbl="sibTrans2D1" presStyleIdx="1" presStyleCnt="4"/>
      <dgm:spPr/>
      <dgm:t>
        <a:bodyPr/>
        <a:lstStyle/>
        <a:p>
          <a:endParaRPr lang="sv-SE"/>
        </a:p>
      </dgm:t>
    </dgm:pt>
    <dgm:pt modelId="{5D7624A9-8582-4D00-A262-186FE616C653}" type="pres">
      <dgm:prSet presAssocID="{62CDC296-C425-482F-AFE6-771D26F565B9}" presName="node" presStyleLbl="node1" presStyleIdx="2" presStyleCnt="5" custLinFactNeighborX="6174" custLinFactNeighborY="-2200">
        <dgm:presLayoutVars>
          <dgm:bulletEnabled val="1"/>
        </dgm:presLayoutVars>
      </dgm:prSet>
      <dgm:spPr/>
      <dgm:t>
        <a:bodyPr/>
        <a:lstStyle/>
        <a:p>
          <a:endParaRPr lang="sv-SE"/>
        </a:p>
      </dgm:t>
    </dgm:pt>
    <dgm:pt modelId="{B4FD7F98-D0CE-4210-8C88-A75D5D428140}" type="pres">
      <dgm:prSet presAssocID="{89B1F0D4-879D-46FF-BC01-799591200EC3}" presName="sibTrans" presStyleLbl="sibTrans2D1" presStyleIdx="2" presStyleCnt="4"/>
      <dgm:spPr/>
      <dgm:t>
        <a:bodyPr/>
        <a:lstStyle/>
        <a:p>
          <a:endParaRPr lang="sv-SE"/>
        </a:p>
      </dgm:t>
    </dgm:pt>
    <dgm:pt modelId="{6B88618F-6B6C-443A-9C8B-3357086EBDBA}" type="pres">
      <dgm:prSet presAssocID="{89B1F0D4-879D-46FF-BC01-799591200EC3}" presName="connectorText" presStyleLbl="sibTrans2D1" presStyleIdx="2" presStyleCnt="4"/>
      <dgm:spPr/>
      <dgm:t>
        <a:bodyPr/>
        <a:lstStyle/>
        <a:p>
          <a:endParaRPr lang="sv-SE"/>
        </a:p>
      </dgm:t>
    </dgm:pt>
    <dgm:pt modelId="{45CEF9FF-2296-4F33-A137-2BE821BFBB66}" type="pres">
      <dgm:prSet presAssocID="{7CE15B92-2391-452E-AC7E-101C1C69667C}" presName="node" presStyleLbl="node1" presStyleIdx="3" presStyleCnt="5">
        <dgm:presLayoutVars>
          <dgm:bulletEnabled val="1"/>
        </dgm:presLayoutVars>
      </dgm:prSet>
      <dgm:spPr/>
      <dgm:t>
        <a:bodyPr/>
        <a:lstStyle/>
        <a:p>
          <a:endParaRPr lang="sv-SE"/>
        </a:p>
      </dgm:t>
    </dgm:pt>
    <dgm:pt modelId="{FFB7AE91-E982-404A-BF75-0D4FEC77B58B}" type="pres">
      <dgm:prSet presAssocID="{11D26C7D-0D7D-4114-979E-06DAEDA62E14}" presName="sibTrans" presStyleLbl="sibTrans2D1" presStyleIdx="3" presStyleCnt="4"/>
      <dgm:spPr/>
      <dgm:t>
        <a:bodyPr/>
        <a:lstStyle/>
        <a:p>
          <a:endParaRPr lang="sv-SE"/>
        </a:p>
      </dgm:t>
    </dgm:pt>
    <dgm:pt modelId="{AFFB96E2-8B29-4E37-B000-C9F325CFFA35}" type="pres">
      <dgm:prSet presAssocID="{11D26C7D-0D7D-4114-979E-06DAEDA62E14}" presName="connectorText" presStyleLbl="sibTrans2D1" presStyleIdx="3" presStyleCnt="4"/>
      <dgm:spPr/>
      <dgm:t>
        <a:bodyPr/>
        <a:lstStyle/>
        <a:p>
          <a:endParaRPr lang="sv-SE"/>
        </a:p>
      </dgm:t>
    </dgm:pt>
    <dgm:pt modelId="{8AC7E06B-5814-4D59-BBEF-1D4CD9ED5D43}" type="pres">
      <dgm:prSet presAssocID="{24BE50A3-CE49-4097-8E95-BCF8B50E7274}" presName="node" presStyleLbl="node1" presStyleIdx="4" presStyleCnt="5">
        <dgm:presLayoutVars>
          <dgm:bulletEnabled val="1"/>
        </dgm:presLayoutVars>
      </dgm:prSet>
      <dgm:spPr/>
      <dgm:t>
        <a:bodyPr/>
        <a:lstStyle/>
        <a:p>
          <a:endParaRPr lang="sv-SE"/>
        </a:p>
      </dgm:t>
    </dgm:pt>
  </dgm:ptLst>
  <dgm:cxnLst>
    <dgm:cxn modelId="{B2B3B804-C13A-43B0-94C1-AE0D0BDF5694}" type="presOf" srcId="{F74A3B36-DB3E-4A07-8705-FD0FCC263C05}" destId="{BDC0DACF-BF15-4EF1-82A1-01ACA24BA95A}" srcOrd="0" destOrd="0" presId="urn:microsoft.com/office/officeart/2005/8/layout/process1"/>
    <dgm:cxn modelId="{56A91A1A-F82A-42C6-949F-FB49CDA3B704}" type="presOf" srcId="{11DE06CE-6275-4CBA-BBA7-CCBC60A92CC2}" destId="{9C181C7A-D53D-4190-B085-2FEE737D0645}" srcOrd="0" destOrd="0" presId="urn:microsoft.com/office/officeart/2005/8/layout/process1"/>
    <dgm:cxn modelId="{8DA5924E-D943-4E09-91BF-559FFE9EABAF}" type="presOf" srcId="{11D26C7D-0D7D-4114-979E-06DAEDA62E14}" destId="{AFFB96E2-8B29-4E37-B000-C9F325CFFA35}" srcOrd="1" destOrd="0" presId="urn:microsoft.com/office/officeart/2005/8/layout/process1"/>
    <dgm:cxn modelId="{29F87890-B763-478B-B7E5-36386C5F1502}" type="presOf" srcId="{7CE15B92-2391-452E-AC7E-101C1C69667C}" destId="{45CEF9FF-2296-4F33-A137-2BE821BFBB66}" srcOrd="0" destOrd="0" presId="urn:microsoft.com/office/officeart/2005/8/layout/process1"/>
    <dgm:cxn modelId="{8D134F3D-1CD2-44D9-AB1A-2DB41EBD4D01}" type="presOf" srcId="{11D26C7D-0D7D-4114-979E-06DAEDA62E14}" destId="{FFB7AE91-E982-404A-BF75-0D4FEC77B58B}" srcOrd="0" destOrd="0" presId="urn:microsoft.com/office/officeart/2005/8/layout/process1"/>
    <dgm:cxn modelId="{88AFCBFB-311B-4343-9CEF-E6474D1E0D55}" type="presOf" srcId="{62CDC296-C425-482F-AFE6-771D26F565B9}" destId="{5D7624A9-8582-4D00-A262-186FE616C653}" srcOrd="0" destOrd="0" presId="urn:microsoft.com/office/officeart/2005/8/layout/process1"/>
    <dgm:cxn modelId="{BE6A5CB6-5A3D-4A80-BE68-B90B48B53954}" srcId="{11DE06CE-6275-4CBA-BBA7-CCBC60A92CC2}" destId="{DE8C2C7B-7278-48AE-8A36-222FBB2ACC17}" srcOrd="0" destOrd="0" parTransId="{CE69BFBC-509C-4BC6-80E5-240910C360B1}" sibTransId="{77F949A3-68EC-4B44-B925-81E42FEA79A1}"/>
    <dgm:cxn modelId="{238F06D6-E9CF-4562-9682-BFF108263CBC}" type="presOf" srcId="{77F949A3-68EC-4B44-B925-81E42FEA79A1}" destId="{EE893A12-BA66-4F11-8BE3-8261C15A3D71}" srcOrd="1" destOrd="0" presId="urn:microsoft.com/office/officeart/2005/8/layout/process1"/>
    <dgm:cxn modelId="{AA1854FB-0ADB-4589-947F-AE367A83FD9E}" type="presOf" srcId="{DE8C2C7B-7278-48AE-8A36-222FBB2ACC17}" destId="{C3F0F2C5-B794-47D0-98D7-DBC8A405C757}" srcOrd="0" destOrd="0" presId="urn:microsoft.com/office/officeart/2005/8/layout/process1"/>
    <dgm:cxn modelId="{0B25448E-0E42-49B6-8858-2733752B3D2F}" type="presOf" srcId="{24BE50A3-CE49-4097-8E95-BCF8B50E7274}" destId="{8AC7E06B-5814-4D59-BBEF-1D4CD9ED5D43}" srcOrd="0" destOrd="0" presId="urn:microsoft.com/office/officeart/2005/8/layout/process1"/>
    <dgm:cxn modelId="{32FCB045-DCEB-480B-98EB-01A78057E033}" srcId="{11DE06CE-6275-4CBA-BBA7-CCBC60A92CC2}" destId="{7CE15B92-2391-452E-AC7E-101C1C69667C}" srcOrd="3" destOrd="0" parTransId="{C78D6D02-297F-47E4-AB1E-3D626D41CEDF}" sibTransId="{11D26C7D-0D7D-4114-979E-06DAEDA62E14}"/>
    <dgm:cxn modelId="{B284EF98-7B8E-4124-9D76-C6C1AD966573}" srcId="{11DE06CE-6275-4CBA-BBA7-CCBC60A92CC2}" destId="{4147A9EE-D6C0-4B3B-9B6A-0EE09E8E1996}" srcOrd="1" destOrd="0" parTransId="{A656CD95-6F93-4D30-AA74-F8EBB1DCC9C3}" sibTransId="{F74A3B36-DB3E-4A07-8705-FD0FCC263C05}"/>
    <dgm:cxn modelId="{E5BF17C3-FFBB-4429-9F34-544CAFC3B94D}" type="presOf" srcId="{F74A3B36-DB3E-4A07-8705-FD0FCC263C05}" destId="{FED98D8C-3418-4A35-ABA5-F830EB8A3E4F}" srcOrd="1" destOrd="0" presId="urn:microsoft.com/office/officeart/2005/8/layout/process1"/>
    <dgm:cxn modelId="{46BEE3C3-BCA4-42DC-A882-F997DEE59103}" type="presOf" srcId="{4147A9EE-D6C0-4B3B-9B6A-0EE09E8E1996}" destId="{FE0246EE-872A-4E75-A6F9-F4B39F89F9FF}" srcOrd="0" destOrd="0" presId="urn:microsoft.com/office/officeart/2005/8/layout/process1"/>
    <dgm:cxn modelId="{AF885F54-4E14-4848-B36E-00441424C6CB}" srcId="{11DE06CE-6275-4CBA-BBA7-CCBC60A92CC2}" destId="{24BE50A3-CE49-4097-8E95-BCF8B50E7274}" srcOrd="4" destOrd="0" parTransId="{76F9BEBB-0484-4E82-9D1A-F60FDBB7DE03}" sibTransId="{F843C6C2-987D-4A41-B542-DE0C36C5767F}"/>
    <dgm:cxn modelId="{BAA9F326-6172-4A50-986E-88A207957384}" type="presOf" srcId="{77F949A3-68EC-4B44-B925-81E42FEA79A1}" destId="{D6713FD4-40A6-4446-8BD1-EF6C6C25A107}" srcOrd="0" destOrd="0" presId="urn:microsoft.com/office/officeart/2005/8/layout/process1"/>
    <dgm:cxn modelId="{3897EE08-B83C-4E20-B6B0-141B410B7527}" srcId="{11DE06CE-6275-4CBA-BBA7-CCBC60A92CC2}" destId="{62CDC296-C425-482F-AFE6-771D26F565B9}" srcOrd="2" destOrd="0" parTransId="{A71B1E40-FAA2-4B13-92AB-B12CAA4654CC}" sibTransId="{89B1F0D4-879D-46FF-BC01-799591200EC3}"/>
    <dgm:cxn modelId="{5D45EB4A-248C-4229-8FDC-97AE9BEAD144}" type="presOf" srcId="{89B1F0D4-879D-46FF-BC01-799591200EC3}" destId="{6B88618F-6B6C-443A-9C8B-3357086EBDBA}" srcOrd="1" destOrd="0" presId="urn:microsoft.com/office/officeart/2005/8/layout/process1"/>
    <dgm:cxn modelId="{AD6870F2-E704-46B8-8C0E-4441951209C3}" type="presOf" srcId="{89B1F0D4-879D-46FF-BC01-799591200EC3}" destId="{B4FD7F98-D0CE-4210-8C88-A75D5D428140}" srcOrd="0" destOrd="0" presId="urn:microsoft.com/office/officeart/2005/8/layout/process1"/>
    <dgm:cxn modelId="{2EB45E82-752D-4BD8-BB8B-E49019F7C37C}" type="presParOf" srcId="{9C181C7A-D53D-4190-B085-2FEE737D0645}" destId="{C3F0F2C5-B794-47D0-98D7-DBC8A405C757}" srcOrd="0" destOrd="0" presId="urn:microsoft.com/office/officeart/2005/8/layout/process1"/>
    <dgm:cxn modelId="{8321CD32-B232-477B-B11B-3C329174619C}" type="presParOf" srcId="{9C181C7A-D53D-4190-B085-2FEE737D0645}" destId="{D6713FD4-40A6-4446-8BD1-EF6C6C25A107}" srcOrd="1" destOrd="0" presId="urn:microsoft.com/office/officeart/2005/8/layout/process1"/>
    <dgm:cxn modelId="{80D8D4A8-0CA5-4854-A830-30213610020D}" type="presParOf" srcId="{D6713FD4-40A6-4446-8BD1-EF6C6C25A107}" destId="{EE893A12-BA66-4F11-8BE3-8261C15A3D71}" srcOrd="0" destOrd="0" presId="urn:microsoft.com/office/officeart/2005/8/layout/process1"/>
    <dgm:cxn modelId="{21DEF853-3BBE-4FE6-AFE5-F52FF0C0D8AF}" type="presParOf" srcId="{9C181C7A-D53D-4190-B085-2FEE737D0645}" destId="{FE0246EE-872A-4E75-A6F9-F4B39F89F9FF}" srcOrd="2" destOrd="0" presId="urn:microsoft.com/office/officeart/2005/8/layout/process1"/>
    <dgm:cxn modelId="{2CF68B9B-A01C-4D25-A2A3-8E953ED5A5C1}" type="presParOf" srcId="{9C181C7A-D53D-4190-B085-2FEE737D0645}" destId="{BDC0DACF-BF15-4EF1-82A1-01ACA24BA95A}" srcOrd="3" destOrd="0" presId="urn:microsoft.com/office/officeart/2005/8/layout/process1"/>
    <dgm:cxn modelId="{639D0685-5054-48E1-BAA4-1040A7963645}" type="presParOf" srcId="{BDC0DACF-BF15-4EF1-82A1-01ACA24BA95A}" destId="{FED98D8C-3418-4A35-ABA5-F830EB8A3E4F}" srcOrd="0" destOrd="0" presId="urn:microsoft.com/office/officeart/2005/8/layout/process1"/>
    <dgm:cxn modelId="{F9E16A0B-0125-440B-912F-C3F1FE846282}" type="presParOf" srcId="{9C181C7A-D53D-4190-B085-2FEE737D0645}" destId="{5D7624A9-8582-4D00-A262-186FE616C653}" srcOrd="4" destOrd="0" presId="urn:microsoft.com/office/officeart/2005/8/layout/process1"/>
    <dgm:cxn modelId="{BCFA60FB-EC0A-4C23-B145-D98E7285C557}" type="presParOf" srcId="{9C181C7A-D53D-4190-B085-2FEE737D0645}" destId="{B4FD7F98-D0CE-4210-8C88-A75D5D428140}" srcOrd="5" destOrd="0" presId="urn:microsoft.com/office/officeart/2005/8/layout/process1"/>
    <dgm:cxn modelId="{E519B402-40D1-4F59-8AEE-AFC2A1C9E910}" type="presParOf" srcId="{B4FD7F98-D0CE-4210-8C88-A75D5D428140}" destId="{6B88618F-6B6C-443A-9C8B-3357086EBDBA}" srcOrd="0" destOrd="0" presId="urn:microsoft.com/office/officeart/2005/8/layout/process1"/>
    <dgm:cxn modelId="{8B9A5F04-D2CF-4B98-BC9A-2E5725F8BD07}" type="presParOf" srcId="{9C181C7A-D53D-4190-B085-2FEE737D0645}" destId="{45CEF9FF-2296-4F33-A137-2BE821BFBB66}" srcOrd="6" destOrd="0" presId="urn:microsoft.com/office/officeart/2005/8/layout/process1"/>
    <dgm:cxn modelId="{498640FF-87D0-44EA-B636-694697417314}" type="presParOf" srcId="{9C181C7A-D53D-4190-B085-2FEE737D0645}" destId="{FFB7AE91-E982-404A-BF75-0D4FEC77B58B}" srcOrd="7" destOrd="0" presId="urn:microsoft.com/office/officeart/2005/8/layout/process1"/>
    <dgm:cxn modelId="{248C2379-A0B3-4E08-9C12-40CD34BC83AB}" type="presParOf" srcId="{FFB7AE91-E982-404A-BF75-0D4FEC77B58B}" destId="{AFFB96E2-8B29-4E37-B000-C9F325CFFA35}" srcOrd="0" destOrd="0" presId="urn:microsoft.com/office/officeart/2005/8/layout/process1"/>
    <dgm:cxn modelId="{5AB421A9-2B50-42E8-A125-F426B1E6B92C}" type="presParOf" srcId="{9C181C7A-D53D-4190-B085-2FEE737D0645}" destId="{8AC7E06B-5814-4D59-BBEF-1D4CD9ED5D43}"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40A969-8572-44C4-9345-D566257506B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31AA8ABE-B02A-45FA-9B28-69FC3A542F5E}">
      <dgm:prSet phldrT="[Text]"/>
      <dgm:spPr/>
      <dgm:t>
        <a:bodyPr/>
        <a:lstStyle/>
        <a:p>
          <a:r>
            <a:rPr lang="sv-SE" dirty="0" smtClean="0"/>
            <a:t>Varför GNV? Riktning och strategi </a:t>
          </a:r>
          <a:endParaRPr lang="sv-SE" dirty="0"/>
        </a:p>
      </dgm:t>
    </dgm:pt>
    <dgm:pt modelId="{4E2CFF1E-4051-4193-8EA8-039BBF8DC719}" type="parTrans" cxnId="{B7190988-9BAE-4F4F-921F-313F09E83A10}">
      <dgm:prSet/>
      <dgm:spPr/>
      <dgm:t>
        <a:bodyPr/>
        <a:lstStyle/>
        <a:p>
          <a:endParaRPr lang="sv-SE"/>
        </a:p>
      </dgm:t>
    </dgm:pt>
    <dgm:pt modelId="{A8EBB6DA-C568-48AD-A19E-B15BA5653C57}" type="sibTrans" cxnId="{B7190988-9BAE-4F4F-921F-313F09E83A10}">
      <dgm:prSet/>
      <dgm:spPr/>
      <dgm:t>
        <a:bodyPr/>
        <a:lstStyle/>
        <a:p>
          <a:endParaRPr lang="sv-SE"/>
        </a:p>
      </dgm:t>
    </dgm:pt>
    <dgm:pt modelId="{95C7287A-CFE8-45AB-B834-7368715EC2B3}">
      <dgm:prSet phldrT="[Text]"/>
      <dgm:spPr/>
      <dgm:t>
        <a:bodyPr/>
        <a:lstStyle/>
        <a:p>
          <a:r>
            <a:rPr lang="sv-SE" dirty="0" smtClean="0"/>
            <a:t>Formera</a:t>
          </a:r>
          <a:endParaRPr lang="sv-SE" dirty="0"/>
        </a:p>
      </dgm:t>
    </dgm:pt>
    <dgm:pt modelId="{76BA3E7F-5E69-4F49-9857-47E09926B968}" type="parTrans" cxnId="{F1CDEE1B-BE54-4F55-9953-6A9F5348E3DB}">
      <dgm:prSet/>
      <dgm:spPr/>
      <dgm:t>
        <a:bodyPr/>
        <a:lstStyle/>
        <a:p>
          <a:endParaRPr lang="sv-SE"/>
        </a:p>
      </dgm:t>
    </dgm:pt>
    <dgm:pt modelId="{716DF237-9E4C-49F1-B7CC-A09FA70EAA38}" type="sibTrans" cxnId="{F1CDEE1B-BE54-4F55-9953-6A9F5348E3DB}">
      <dgm:prSet/>
      <dgm:spPr/>
      <dgm:t>
        <a:bodyPr/>
        <a:lstStyle/>
        <a:p>
          <a:endParaRPr lang="sv-SE"/>
        </a:p>
      </dgm:t>
    </dgm:pt>
    <dgm:pt modelId="{36A6CD9F-6B92-46B0-92D4-7FAB512AD4D2}">
      <dgm:prSet phldrT="[Text]"/>
      <dgm:spPr/>
      <dgm:t>
        <a:bodyPr/>
        <a:lstStyle/>
        <a:p>
          <a:r>
            <a:rPr lang="sv-SE" dirty="0" smtClean="0"/>
            <a:t>Lokal plan</a:t>
          </a:r>
          <a:endParaRPr lang="sv-SE" dirty="0"/>
        </a:p>
      </dgm:t>
    </dgm:pt>
    <dgm:pt modelId="{E232E432-E123-4EFB-B56F-179DBED8BC2B}" type="parTrans" cxnId="{EDEE9F76-61DB-4809-8AB0-77CD7F267CE2}">
      <dgm:prSet/>
      <dgm:spPr/>
      <dgm:t>
        <a:bodyPr/>
        <a:lstStyle/>
        <a:p>
          <a:endParaRPr lang="sv-SE"/>
        </a:p>
      </dgm:t>
    </dgm:pt>
    <dgm:pt modelId="{E51B47C7-3592-4663-B5EF-64C1C79559CC}" type="sibTrans" cxnId="{EDEE9F76-61DB-4809-8AB0-77CD7F267CE2}">
      <dgm:prSet/>
      <dgm:spPr/>
      <dgm:t>
        <a:bodyPr/>
        <a:lstStyle/>
        <a:p>
          <a:endParaRPr lang="sv-SE"/>
        </a:p>
      </dgm:t>
    </dgm:pt>
    <dgm:pt modelId="{EEF46847-ECA4-450C-AD61-E90A3C9DA26F}">
      <dgm:prSet phldrT="[Text]"/>
      <dgm:spPr/>
      <dgm:t>
        <a:bodyPr/>
        <a:lstStyle/>
        <a:p>
          <a:r>
            <a:rPr lang="sv-SE" dirty="0" smtClean="0"/>
            <a:t>Göra och testa: Aktiviteter </a:t>
          </a:r>
          <a:endParaRPr lang="sv-SE" dirty="0"/>
        </a:p>
      </dgm:t>
    </dgm:pt>
    <dgm:pt modelId="{38A48908-112F-4617-A515-08DA5AB035FB}" type="parTrans" cxnId="{6AB3095A-65F1-4282-9D9C-E5437C0AFF18}">
      <dgm:prSet/>
      <dgm:spPr/>
      <dgm:t>
        <a:bodyPr/>
        <a:lstStyle/>
        <a:p>
          <a:endParaRPr lang="sv-SE"/>
        </a:p>
      </dgm:t>
    </dgm:pt>
    <dgm:pt modelId="{1EC0873B-4977-4B29-9433-44CCD67065FC}" type="sibTrans" cxnId="{6AB3095A-65F1-4282-9D9C-E5437C0AFF18}">
      <dgm:prSet/>
      <dgm:spPr/>
      <dgm:t>
        <a:bodyPr/>
        <a:lstStyle/>
        <a:p>
          <a:endParaRPr lang="sv-SE"/>
        </a:p>
      </dgm:t>
    </dgm:pt>
    <dgm:pt modelId="{596E94B7-343A-4FB9-B0F9-CAAF590EEC28}">
      <dgm:prSet phldrT="[Text]"/>
      <dgm:spPr/>
      <dgm:t>
        <a:bodyPr/>
        <a:lstStyle/>
        <a:p>
          <a:r>
            <a:rPr lang="sv-SE" dirty="0" smtClean="0"/>
            <a:t>Implementera, befästa &amp; förbättra </a:t>
          </a:r>
          <a:endParaRPr lang="sv-SE" dirty="0"/>
        </a:p>
      </dgm:t>
    </dgm:pt>
    <dgm:pt modelId="{2974D5FF-F9B5-4F51-A468-B7420B554B33}" type="parTrans" cxnId="{C72919A2-32B7-4493-84EB-4343D3B0BDD0}">
      <dgm:prSet/>
      <dgm:spPr/>
      <dgm:t>
        <a:bodyPr/>
        <a:lstStyle/>
        <a:p>
          <a:endParaRPr lang="sv-SE"/>
        </a:p>
      </dgm:t>
    </dgm:pt>
    <dgm:pt modelId="{686B13E8-621D-4850-AA4A-36EC6F05C2B1}" type="sibTrans" cxnId="{C72919A2-32B7-4493-84EB-4343D3B0BDD0}">
      <dgm:prSet/>
      <dgm:spPr/>
      <dgm:t>
        <a:bodyPr/>
        <a:lstStyle/>
        <a:p>
          <a:endParaRPr lang="sv-SE"/>
        </a:p>
      </dgm:t>
    </dgm:pt>
    <dgm:pt modelId="{BEB697AB-C2D9-4027-9BFD-7C945892C1B1}">
      <dgm:prSet/>
      <dgm:spPr/>
      <dgm:t>
        <a:bodyPr/>
        <a:lstStyle/>
        <a:p>
          <a:r>
            <a:rPr lang="sv-SE" dirty="0" smtClean="0"/>
            <a:t>Följa upp och utvärdera</a:t>
          </a:r>
          <a:endParaRPr lang="sv-SE" dirty="0"/>
        </a:p>
      </dgm:t>
    </dgm:pt>
    <dgm:pt modelId="{B05C6E8A-2FFB-4CAD-A555-F561FBAB257F}" type="parTrans" cxnId="{B486F604-7A6D-400F-A830-6845638F41A4}">
      <dgm:prSet/>
      <dgm:spPr/>
      <dgm:t>
        <a:bodyPr/>
        <a:lstStyle/>
        <a:p>
          <a:endParaRPr lang="sv-SE"/>
        </a:p>
      </dgm:t>
    </dgm:pt>
    <dgm:pt modelId="{85D74151-F0C6-4FBA-A5A2-BDFEB1E026B9}" type="sibTrans" cxnId="{B486F604-7A6D-400F-A830-6845638F41A4}">
      <dgm:prSet/>
      <dgm:spPr/>
      <dgm:t>
        <a:bodyPr/>
        <a:lstStyle/>
        <a:p>
          <a:endParaRPr lang="sv-SE"/>
        </a:p>
      </dgm:t>
    </dgm:pt>
    <dgm:pt modelId="{04463363-868F-49DF-BDBB-AE84F360E019}" type="pres">
      <dgm:prSet presAssocID="{C440A969-8572-44C4-9345-D566257506B9}" presName="cycle" presStyleCnt="0">
        <dgm:presLayoutVars>
          <dgm:dir/>
          <dgm:resizeHandles val="exact"/>
        </dgm:presLayoutVars>
      </dgm:prSet>
      <dgm:spPr/>
      <dgm:t>
        <a:bodyPr/>
        <a:lstStyle/>
        <a:p>
          <a:endParaRPr lang="sv-SE"/>
        </a:p>
      </dgm:t>
    </dgm:pt>
    <dgm:pt modelId="{D4722012-831E-41D8-915B-EDAB148D7F4E}" type="pres">
      <dgm:prSet presAssocID="{31AA8ABE-B02A-45FA-9B28-69FC3A542F5E}" presName="node" presStyleLbl="node1" presStyleIdx="0" presStyleCnt="6" custRadScaleRad="100001" custRadScaleInc="-1050">
        <dgm:presLayoutVars>
          <dgm:bulletEnabled val="1"/>
        </dgm:presLayoutVars>
      </dgm:prSet>
      <dgm:spPr/>
      <dgm:t>
        <a:bodyPr/>
        <a:lstStyle/>
        <a:p>
          <a:endParaRPr lang="sv-SE"/>
        </a:p>
      </dgm:t>
    </dgm:pt>
    <dgm:pt modelId="{A8300B87-8945-4B69-91B8-6F1993368B36}" type="pres">
      <dgm:prSet presAssocID="{31AA8ABE-B02A-45FA-9B28-69FC3A542F5E}" presName="spNode" presStyleCnt="0"/>
      <dgm:spPr/>
    </dgm:pt>
    <dgm:pt modelId="{B73075A0-86BC-4A91-A586-C4BB67C2066F}" type="pres">
      <dgm:prSet presAssocID="{A8EBB6DA-C568-48AD-A19E-B15BA5653C57}" presName="sibTrans" presStyleLbl="sibTrans1D1" presStyleIdx="0" presStyleCnt="6"/>
      <dgm:spPr/>
      <dgm:t>
        <a:bodyPr/>
        <a:lstStyle/>
        <a:p>
          <a:endParaRPr lang="sv-SE"/>
        </a:p>
      </dgm:t>
    </dgm:pt>
    <dgm:pt modelId="{C4FBF7B8-06D0-4CDC-B268-DA62EA363DEB}" type="pres">
      <dgm:prSet presAssocID="{95C7287A-CFE8-45AB-B834-7368715EC2B3}" presName="node" presStyleLbl="node1" presStyleIdx="1" presStyleCnt="6">
        <dgm:presLayoutVars>
          <dgm:bulletEnabled val="1"/>
        </dgm:presLayoutVars>
      </dgm:prSet>
      <dgm:spPr/>
      <dgm:t>
        <a:bodyPr/>
        <a:lstStyle/>
        <a:p>
          <a:endParaRPr lang="sv-SE"/>
        </a:p>
      </dgm:t>
    </dgm:pt>
    <dgm:pt modelId="{250D3EDE-49C1-4519-A3FD-E6CF29D4DA64}" type="pres">
      <dgm:prSet presAssocID="{95C7287A-CFE8-45AB-B834-7368715EC2B3}" presName="spNode" presStyleCnt="0"/>
      <dgm:spPr/>
    </dgm:pt>
    <dgm:pt modelId="{2CB8EEAA-717E-4258-BA4E-664AF688F892}" type="pres">
      <dgm:prSet presAssocID="{716DF237-9E4C-49F1-B7CC-A09FA70EAA38}" presName="sibTrans" presStyleLbl="sibTrans1D1" presStyleIdx="1" presStyleCnt="6"/>
      <dgm:spPr/>
      <dgm:t>
        <a:bodyPr/>
        <a:lstStyle/>
        <a:p>
          <a:endParaRPr lang="sv-SE"/>
        </a:p>
      </dgm:t>
    </dgm:pt>
    <dgm:pt modelId="{1638EEC0-1502-4220-9368-B1D1E77453B6}" type="pres">
      <dgm:prSet presAssocID="{36A6CD9F-6B92-46B0-92D4-7FAB512AD4D2}" presName="node" presStyleLbl="node1" presStyleIdx="2" presStyleCnt="6">
        <dgm:presLayoutVars>
          <dgm:bulletEnabled val="1"/>
        </dgm:presLayoutVars>
      </dgm:prSet>
      <dgm:spPr/>
      <dgm:t>
        <a:bodyPr/>
        <a:lstStyle/>
        <a:p>
          <a:endParaRPr lang="sv-SE"/>
        </a:p>
      </dgm:t>
    </dgm:pt>
    <dgm:pt modelId="{47C58147-A5FB-4913-942E-94B960E97F3E}" type="pres">
      <dgm:prSet presAssocID="{36A6CD9F-6B92-46B0-92D4-7FAB512AD4D2}" presName="spNode" presStyleCnt="0"/>
      <dgm:spPr/>
    </dgm:pt>
    <dgm:pt modelId="{E886517E-4CA8-440B-9403-4834A5CEE4CE}" type="pres">
      <dgm:prSet presAssocID="{E51B47C7-3592-4663-B5EF-64C1C79559CC}" presName="sibTrans" presStyleLbl="sibTrans1D1" presStyleIdx="2" presStyleCnt="6"/>
      <dgm:spPr/>
      <dgm:t>
        <a:bodyPr/>
        <a:lstStyle/>
        <a:p>
          <a:endParaRPr lang="sv-SE"/>
        </a:p>
      </dgm:t>
    </dgm:pt>
    <dgm:pt modelId="{3562D747-540E-4444-A78C-01456733E6B9}" type="pres">
      <dgm:prSet presAssocID="{EEF46847-ECA4-450C-AD61-E90A3C9DA26F}" presName="node" presStyleLbl="node1" presStyleIdx="3" presStyleCnt="6">
        <dgm:presLayoutVars>
          <dgm:bulletEnabled val="1"/>
        </dgm:presLayoutVars>
      </dgm:prSet>
      <dgm:spPr/>
      <dgm:t>
        <a:bodyPr/>
        <a:lstStyle/>
        <a:p>
          <a:endParaRPr lang="sv-SE"/>
        </a:p>
      </dgm:t>
    </dgm:pt>
    <dgm:pt modelId="{5A02147D-0BE8-47B6-83EB-922407F8683B}" type="pres">
      <dgm:prSet presAssocID="{EEF46847-ECA4-450C-AD61-E90A3C9DA26F}" presName="spNode" presStyleCnt="0"/>
      <dgm:spPr/>
    </dgm:pt>
    <dgm:pt modelId="{C8B4FE3F-BD0A-481C-8DAC-60BEF05F9785}" type="pres">
      <dgm:prSet presAssocID="{1EC0873B-4977-4B29-9433-44CCD67065FC}" presName="sibTrans" presStyleLbl="sibTrans1D1" presStyleIdx="3" presStyleCnt="6"/>
      <dgm:spPr/>
      <dgm:t>
        <a:bodyPr/>
        <a:lstStyle/>
        <a:p>
          <a:endParaRPr lang="sv-SE"/>
        </a:p>
      </dgm:t>
    </dgm:pt>
    <dgm:pt modelId="{0AF30CD0-2DAD-4272-A185-6F93C96D1E89}" type="pres">
      <dgm:prSet presAssocID="{596E94B7-343A-4FB9-B0F9-CAAF590EEC28}" presName="node" presStyleLbl="node1" presStyleIdx="4" presStyleCnt="6">
        <dgm:presLayoutVars>
          <dgm:bulletEnabled val="1"/>
        </dgm:presLayoutVars>
      </dgm:prSet>
      <dgm:spPr/>
      <dgm:t>
        <a:bodyPr/>
        <a:lstStyle/>
        <a:p>
          <a:endParaRPr lang="sv-SE"/>
        </a:p>
      </dgm:t>
    </dgm:pt>
    <dgm:pt modelId="{14CCCECC-AABD-4892-877C-81AF9DB8BA08}" type="pres">
      <dgm:prSet presAssocID="{596E94B7-343A-4FB9-B0F9-CAAF590EEC28}" presName="spNode" presStyleCnt="0"/>
      <dgm:spPr/>
    </dgm:pt>
    <dgm:pt modelId="{C178E56B-A7B2-4569-8076-FCF34CADDFA6}" type="pres">
      <dgm:prSet presAssocID="{686B13E8-621D-4850-AA4A-36EC6F05C2B1}" presName="sibTrans" presStyleLbl="sibTrans1D1" presStyleIdx="4" presStyleCnt="6"/>
      <dgm:spPr/>
      <dgm:t>
        <a:bodyPr/>
        <a:lstStyle/>
        <a:p>
          <a:endParaRPr lang="sv-SE"/>
        </a:p>
      </dgm:t>
    </dgm:pt>
    <dgm:pt modelId="{8B394198-FB2A-4B26-9388-8D84AC50052D}" type="pres">
      <dgm:prSet presAssocID="{BEB697AB-C2D9-4027-9BFD-7C945892C1B1}" presName="node" presStyleLbl="node1" presStyleIdx="5" presStyleCnt="6">
        <dgm:presLayoutVars>
          <dgm:bulletEnabled val="1"/>
        </dgm:presLayoutVars>
      </dgm:prSet>
      <dgm:spPr/>
      <dgm:t>
        <a:bodyPr/>
        <a:lstStyle/>
        <a:p>
          <a:endParaRPr lang="sv-SE"/>
        </a:p>
      </dgm:t>
    </dgm:pt>
    <dgm:pt modelId="{FFA2FC5D-E9DB-4A11-B9F3-2E2B89FECE38}" type="pres">
      <dgm:prSet presAssocID="{BEB697AB-C2D9-4027-9BFD-7C945892C1B1}" presName="spNode" presStyleCnt="0"/>
      <dgm:spPr/>
    </dgm:pt>
    <dgm:pt modelId="{9C932330-37F7-4A61-94C0-5903F5B5B55F}" type="pres">
      <dgm:prSet presAssocID="{85D74151-F0C6-4FBA-A5A2-BDFEB1E026B9}" presName="sibTrans" presStyleLbl="sibTrans1D1" presStyleIdx="5" presStyleCnt="6"/>
      <dgm:spPr/>
      <dgm:t>
        <a:bodyPr/>
        <a:lstStyle/>
        <a:p>
          <a:endParaRPr lang="sv-SE"/>
        </a:p>
      </dgm:t>
    </dgm:pt>
  </dgm:ptLst>
  <dgm:cxnLst>
    <dgm:cxn modelId="{17538DB1-D513-4DDD-8D35-763FAE12D00E}" type="presOf" srcId="{36A6CD9F-6B92-46B0-92D4-7FAB512AD4D2}" destId="{1638EEC0-1502-4220-9368-B1D1E77453B6}" srcOrd="0" destOrd="0" presId="urn:microsoft.com/office/officeart/2005/8/layout/cycle5"/>
    <dgm:cxn modelId="{B7190988-9BAE-4F4F-921F-313F09E83A10}" srcId="{C440A969-8572-44C4-9345-D566257506B9}" destId="{31AA8ABE-B02A-45FA-9B28-69FC3A542F5E}" srcOrd="0" destOrd="0" parTransId="{4E2CFF1E-4051-4193-8EA8-039BBF8DC719}" sibTransId="{A8EBB6DA-C568-48AD-A19E-B15BA5653C57}"/>
    <dgm:cxn modelId="{190ED5B9-33ED-466D-BFDD-179B9E2659B1}" type="presOf" srcId="{85D74151-F0C6-4FBA-A5A2-BDFEB1E026B9}" destId="{9C932330-37F7-4A61-94C0-5903F5B5B55F}" srcOrd="0" destOrd="0" presId="urn:microsoft.com/office/officeart/2005/8/layout/cycle5"/>
    <dgm:cxn modelId="{B3625EF2-A5AA-4864-B95D-FE024CD5BBC0}" type="presOf" srcId="{E51B47C7-3592-4663-B5EF-64C1C79559CC}" destId="{E886517E-4CA8-440B-9403-4834A5CEE4CE}" srcOrd="0" destOrd="0" presId="urn:microsoft.com/office/officeart/2005/8/layout/cycle5"/>
    <dgm:cxn modelId="{0CC777BC-9139-4454-80EC-4BC5A5929B58}" type="presOf" srcId="{31AA8ABE-B02A-45FA-9B28-69FC3A542F5E}" destId="{D4722012-831E-41D8-915B-EDAB148D7F4E}" srcOrd="0" destOrd="0" presId="urn:microsoft.com/office/officeart/2005/8/layout/cycle5"/>
    <dgm:cxn modelId="{5459191C-6481-480D-BA87-4D91A322E658}" type="presOf" srcId="{C440A969-8572-44C4-9345-D566257506B9}" destId="{04463363-868F-49DF-BDBB-AE84F360E019}" srcOrd="0" destOrd="0" presId="urn:microsoft.com/office/officeart/2005/8/layout/cycle5"/>
    <dgm:cxn modelId="{B6636872-8D44-4BE9-840D-0517639FE905}" type="presOf" srcId="{1EC0873B-4977-4B29-9433-44CCD67065FC}" destId="{C8B4FE3F-BD0A-481C-8DAC-60BEF05F9785}" srcOrd="0" destOrd="0" presId="urn:microsoft.com/office/officeart/2005/8/layout/cycle5"/>
    <dgm:cxn modelId="{A48A0FF6-E4E1-4F4A-8D80-AA0EE06B4A3E}" type="presOf" srcId="{716DF237-9E4C-49F1-B7CC-A09FA70EAA38}" destId="{2CB8EEAA-717E-4258-BA4E-664AF688F892}" srcOrd="0" destOrd="0" presId="urn:microsoft.com/office/officeart/2005/8/layout/cycle5"/>
    <dgm:cxn modelId="{EDEE9F76-61DB-4809-8AB0-77CD7F267CE2}" srcId="{C440A969-8572-44C4-9345-D566257506B9}" destId="{36A6CD9F-6B92-46B0-92D4-7FAB512AD4D2}" srcOrd="2" destOrd="0" parTransId="{E232E432-E123-4EFB-B56F-179DBED8BC2B}" sibTransId="{E51B47C7-3592-4663-B5EF-64C1C79559CC}"/>
    <dgm:cxn modelId="{C72919A2-32B7-4493-84EB-4343D3B0BDD0}" srcId="{C440A969-8572-44C4-9345-D566257506B9}" destId="{596E94B7-343A-4FB9-B0F9-CAAF590EEC28}" srcOrd="4" destOrd="0" parTransId="{2974D5FF-F9B5-4F51-A468-B7420B554B33}" sibTransId="{686B13E8-621D-4850-AA4A-36EC6F05C2B1}"/>
    <dgm:cxn modelId="{7659A048-103E-4820-BE6A-06DEA3E203FC}" type="presOf" srcId="{686B13E8-621D-4850-AA4A-36EC6F05C2B1}" destId="{C178E56B-A7B2-4569-8076-FCF34CADDFA6}" srcOrd="0" destOrd="0" presId="urn:microsoft.com/office/officeart/2005/8/layout/cycle5"/>
    <dgm:cxn modelId="{0AD5FAE2-EEC5-42A8-900E-5774C9934AA8}" type="presOf" srcId="{A8EBB6DA-C568-48AD-A19E-B15BA5653C57}" destId="{B73075A0-86BC-4A91-A586-C4BB67C2066F}" srcOrd="0" destOrd="0" presId="urn:microsoft.com/office/officeart/2005/8/layout/cycle5"/>
    <dgm:cxn modelId="{8CD2F163-3B89-4D32-94FD-5245AA09C612}" type="presOf" srcId="{BEB697AB-C2D9-4027-9BFD-7C945892C1B1}" destId="{8B394198-FB2A-4B26-9388-8D84AC50052D}" srcOrd="0" destOrd="0" presId="urn:microsoft.com/office/officeart/2005/8/layout/cycle5"/>
    <dgm:cxn modelId="{6AB3095A-65F1-4282-9D9C-E5437C0AFF18}" srcId="{C440A969-8572-44C4-9345-D566257506B9}" destId="{EEF46847-ECA4-450C-AD61-E90A3C9DA26F}" srcOrd="3" destOrd="0" parTransId="{38A48908-112F-4617-A515-08DA5AB035FB}" sibTransId="{1EC0873B-4977-4B29-9433-44CCD67065FC}"/>
    <dgm:cxn modelId="{B486F604-7A6D-400F-A830-6845638F41A4}" srcId="{C440A969-8572-44C4-9345-D566257506B9}" destId="{BEB697AB-C2D9-4027-9BFD-7C945892C1B1}" srcOrd="5" destOrd="0" parTransId="{B05C6E8A-2FFB-4CAD-A555-F561FBAB257F}" sibTransId="{85D74151-F0C6-4FBA-A5A2-BDFEB1E026B9}"/>
    <dgm:cxn modelId="{E7339D36-1867-42FD-B033-857F826DC307}" type="presOf" srcId="{596E94B7-343A-4FB9-B0F9-CAAF590EEC28}" destId="{0AF30CD0-2DAD-4272-A185-6F93C96D1E89}" srcOrd="0" destOrd="0" presId="urn:microsoft.com/office/officeart/2005/8/layout/cycle5"/>
    <dgm:cxn modelId="{FF5BD0BD-C364-42A8-822A-9C283B201A09}" type="presOf" srcId="{EEF46847-ECA4-450C-AD61-E90A3C9DA26F}" destId="{3562D747-540E-4444-A78C-01456733E6B9}" srcOrd="0" destOrd="0" presId="urn:microsoft.com/office/officeart/2005/8/layout/cycle5"/>
    <dgm:cxn modelId="{FF0011AC-B532-46C1-B00B-FC8679265C2B}" type="presOf" srcId="{95C7287A-CFE8-45AB-B834-7368715EC2B3}" destId="{C4FBF7B8-06D0-4CDC-B268-DA62EA363DEB}" srcOrd="0" destOrd="0" presId="urn:microsoft.com/office/officeart/2005/8/layout/cycle5"/>
    <dgm:cxn modelId="{F1CDEE1B-BE54-4F55-9953-6A9F5348E3DB}" srcId="{C440A969-8572-44C4-9345-D566257506B9}" destId="{95C7287A-CFE8-45AB-B834-7368715EC2B3}" srcOrd="1" destOrd="0" parTransId="{76BA3E7F-5E69-4F49-9857-47E09926B968}" sibTransId="{716DF237-9E4C-49F1-B7CC-A09FA70EAA38}"/>
    <dgm:cxn modelId="{E171759D-D6D5-4328-B216-EBCF087A4C01}" type="presParOf" srcId="{04463363-868F-49DF-BDBB-AE84F360E019}" destId="{D4722012-831E-41D8-915B-EDAB148D7F4E}" srcOrd="0" destOrd="0" presId="urn:microsoft.com/office/officeart/2005/8/layout/cycle5"/>
    <dgm:cxn modelId="{ADAA3A3A-F320-4A0B-B231-A7918860AE14}" type="presParOf" srcId="{04463363-868F-49DF-BDBB-AE84F360E019}" destId="{A8300B87-8945-4B69-91B8-6F1993368B36}" srcOrd="1" destOrd="0" presId="urn:microsoft.com/office/officeart/2005/8/layout/cycle5"/>
    <dgm:cxn modelId="{7280C463-90F5-4931-AF3F-85AD9C740367}" type="presParOf" srcId="{04463363-868F-49DF-BDBB-AE84F360E019}" destId="{B73075A0-86BC-4A91-A586-C4BB67C2066F}" srcOrd="2" destOrd="0" presId="urn:microsoft.com/office/officeart/2005/8/layout/cycle5"/>
    <dgm:cxn modelId="{EFF5BB7A-D4FE-4670-91AA-953834AA0D08}" type="presParOf" srcId="{04463363-868F-49DF-BDBB-AE84F360E019}" destId="{C4FBF7B8-06D0-4CDC-B268-DA62EA363DEB}" srcOrd="3" destOrd="0" presId="urn:microsoft.com/office/officeart/2005/8/layout/cycle5"/>
    <dgm:cxn modelId="{FCEC970E-9864-4874-AF22-E0A16DCBB345}" type="presParOf" srcId="{04463363-868F-49DF-BDBB-AE84F360E019}" destId="{250D3EDE-49C1-4519-A3FD-E6CF29D4DA64}" srcOrd="4" destOrd="0" presId="urn:microsoft.com/office/officeart/2005/8/layout/cycle5"/>
    <dgm:cxn modelId="{ECACA625-88E1-48B4-AE44-5836025C0951}" type="presParOf" srcId="{04463363-868F-49DF-BDBB-AE84F360E019}" destId="{2CB8EEAA-717E-4258-BA4E-664AF688F892}" srcOrd="5" destOrd="0" presId="urn:microsoft.com/office/officeart/2005/8/layout/cycle5"/>
    <dgm:cxn modelId="{0D7EF5D0-80EF-4567-A71E-E51B479FE110}" type="presParOf" srcId="{04463363-868F-49DF-BDBB-AE84F360E019}" destId="{1638EEC0-1502-4220-9368-B1D1E77453B6}" srcOrd="6" destOrd="0" presId="urn:microsoft.com/office/officeart/2005/8/layout/cycle5"/>
    <dgm:cxn modelId="{C4CA869C-D1F4-442A-9F07-1A919716929F}" type="presParOf" srcId="{04463363-868F-49DF-BDBB-AE84F360E019}" destId="{47C58147-A5FB-4913-942E-94B960E97F3E}" srcOrd="7" destOrd="0" presId="urn:microsoft.com/office/officeart/2005/8/layout/cycle5"/>
    <dgm:cxn modelId="{2BB3B31A-2C99-4956-9574-006B0CC67DD9}" type="presParOf" srcId="{04463363-868F-49DF-BDBB-AE84F360E019}" destId="{E886517E-4CA8-440B-9403-4834A5CEE4CE}" srcOrd="8" destOrd="0" presId="urn:microsoft.com/office/officeart/2005/8/layout/cycle5"/>
    <dgm:cxn modelId="{BED3A676-D97E-4D06-A467-8DA66263DA7D}" type="presParOf" srcId="{04463363-868F-49DF-BDBB-AE84F360E019}" destId="{3562D747-540E-4444-A78C-01456733E6B9}" srcOrd="9" destOrd="0" presId="urn:microsoft.com/office/officeart/2005/8/layout/cycle5"/>
    <dgm:cxn modelId="{E556C130-D03D-4452-93A0-4FA98613B2C9}" type="presParOf" srcId="{04463363-868F-49DF-BDBB-AE84F360E019}" destId="{5A02147D-0BE8-47B6-83EB-922407F8683B}" srcOrd="10" destOrd="0" presId="urn:microsoft.com/office/officeart/2005/8/layout/cycle5"/>
    <dgm:cxn modelId="{901334AA-B2D0-4B34-B092-2FD079045DDF}" type="presParOf" srcId="{04463363-868F-49DF-BDBB-AE84F360E019}" destId="{C8B4FE3F-BD0A-481C-8DAC-60BEF05F9785}" srcOrd="11" destOrd="0" presId="urn:microsoft.com/office/officeart/2005/8/layout/cycle5"/>
    <dgm:cxn modelId="{A61D361B-C364-446A-B365-0606A056B09C}" type="presParOf" srcId="{04463363-868F-49DF-BDBB-AE84F360E019}" destId="{0AF30CD0-2DAD-4272-A185-6F93C96D1E89}" srcOrd="12" destOrd="0" presId="urn:microsoft.com/office/officeart/2005/8/layout/cycle5"/>
    <dgm:cxn modelId="{5B76FD64-FCBC-45FA-BCA1-BBF5DE2E84BB}" type="presParOf" srcId="{04463363-868F-49DF-BDBB-AE84F360E019}" destId="{14CCCECC-AABD-4892-877C-81AF9DB8BA08}" srcOrd="13" destOrd="0" presId="urn:microsoft.com/office/officeart/2005/8/layout/cycle5"/>
    <dgm:cxn modelId="{B9C4B726-0350-4A94-8567-DC433DB0136A}" type="presParOf" srcId="{04463363-868F-49DF-BDBB-AE84F360E019}" destId="{C178E56B-A7B2-4569-8076-FCF34CADDFA6}" srcOrd="14" destOrd="0" presId="urn:microsoft.com/office/officeart/2005/8/layout/cycle5"/>
    <dgm:cxn modelId="{CB37E0E8-BFF8-4A38-AF00-4C5723B44497}" type="presParOf" srcId="{04463363-868F-49DF-BDBB-AE84F360E019}" destId="{8B394198-FB2A-4B26-9388-8D84AC50052D}" srcOrd="15" destOrd="0" presId="urn:microsoft.com/office/officeart/2005/8/layout/cycle5"/>
    <dgm:cxn modelId="{ECF95C7C-4734-43F7-8B01-107E70A4635D}" type="presParOf" srcId="{04463363-868F-49DF-BDBB-AE84F360E019}" destId="{FFA2FC5D-E9DB-4A11-B9F3-2E2B89FECE38}" srcOrd="16" destOrd="0" presId="urn:microsoft.com/office/officeart/2005/8/layout/cycle5"/>
    <dgm:cxn modelId="{FE067B21-EF7B-46ED-A1A9-3A0EF323411A}" type="presParOf" srcId="{04463363-868F-49DF-BDBB-AE84F360E019}" destId="{9C932330-37F7-4A61-94C0-5903F5B5B55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93475-A722-454A-AEC8-594B2F96ABA0}">
      <dsp:nvSpPr>
        <dsp:cNvPr id="0" name=""/>
        <dsp:cNvSpPr/>
      </dsp:nvSpPr>
      <dsp:spPr>
        <a:xfrm rot="5400000">
          <a:off x="6924207" y="-2928138"/>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kern="1200" dirty="0"/>
            <a:t>Forma arbetsgrupp</a:t>
          </a:r>
        </a:p>
        <a:p>
          <a:pPr marL="114300" lvl="1" indent="-114300" algn="l" defTabSz="533400">
            <a:lnSpc>
              <a:spcPct val="90000"/>
            </a:lnSpc>
            <a:spcBef>
              <a:spcPct val="0"/>
            </a:spcBef>
            <a:spcAft>
              <a:spcPct val="15000"/>
            </a:spcAft>
            <a:buChar char="••"/>
          </a:pPr>
          <a:r>
            <a:rPr lang="sv-SE" sz="1200" kern="1200" dirty="0"/>
            <a:t>Projektplan utifrån uppdragsdirektiv</a:t>
          </a:r>
        </a:p>
      </dsp:txBody>
      <dsp:txXfrm rot="-5400000">
        <a:off x="3888486" y="148658"/>
        <a:ext cx="6871789" cy="759270"/>
      </dsp:txXfrm>
    </dsp:sp>
    <dsp:sp modelId="{23958511-D295-4CA1-812E-1426D89CAAC6}">
      <dsp:nvSpPr>
        <dsp:cNvPr id="0" name=""/>
        <dsp:cNvSpPr/>
      </dsp:nvSpPr>
      <dsp:spPr>
        <a:xfrm>
          <a:off x="0" y="2405"/>
          <a:ext cx="3888486" cy="1051775"/>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1</a:t>
          </a:r>
        </a:p>
        <a:p>
          <a:pPr lvl="0" algn="ctr" defTabSz="977900">
            <a:lnSpc>
              <a:spcPct val="90000"/>
            </a:lnSpc>
            <a:spcBef>
              <a:spcPct val="0"/>
            </a:spcBef>
            <a:spcAft>
              <a:spcPct val="35000"/>
            </a:spcAft>
          </a:pPr>
          <a:r>
            <a:rPr lang="sv-SE" sz="2200" kern="1200" dirty="0" smtClean="0"/>
            <a:t>Projektplanering</a:t>
          </a:r>
          <a:endParaRPr lang="sv-SE" sz="2200" kern="1200" dirty="0"/>
        </a:p>
      </dsp:txBody>
      <dsp:txXfrm>
        <a:off x="51343" y="53748"/>
        <a:ext cx="3785800" cy="949089"/>
      </dsp:txXfrm>
    </dsp:sp>
    <dsp:sp modelId="{060CA135-75F6-4910-A92B-2338F999AB3C}">
      <dsp:nvSpPr>
        <dsp:cNvPr id="0" name=""/>
        <dsp:cNvSpPr/>
      </dsp:nvSpPr>
      <dsp:spPr>
        <a:xfrm rot="5400000">
          <a:off x="6924207" y="-1823774"/>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b="1" kern="1200" dirty="0"/>
            <a:t>Styrgruppen- godkänt projektplanen</a:t>
          </a:r>
        </a:p>
        <a:p>
          <a:pPr marL="114300" lvl="1" indent="-114300" algn="l" defTabSz="533400">
            <a:lnSpc>
              <a:spcPct val="90000"/>
            </a:lnSpc>
            <a:spcBef>
              <a:spcPct val="0"/>
            </a:spcBef>
            <a:spcAft>
              <a:spcPct val="15000"/>
            </a:spcAft>
            <a:buChar char="••"/>
          </a:pPr>
          <a:r>
            <a:rPr lang="sv-SE" sz="1200" kern="1200" dirty="0"/>
            <a:t>Förslag verksamhetsbeskrivning</a:t>
          </a:r>
        </a:p>
        <a:p>
          <a:pPr marL="114300" lvl="1" indent="-114300" algn="l" defTabSz="533400">
            <a:lnSpc>
              <a:spcPct val="90000"/>
            </a:lnSpc>
            <a:spcBef>
              <a:spcPct val="0"/>
            </a:spcBef>
            <a:spcAft>
              <a:spcPct val="15000"/>
            </a:spcAft>
            <a:buChar char="••"/>
          </a:pPr>
          <a:r>
            <a:rPr lang="sv-SE" sz="1200" kern="1200" dirty="0"/>
            <a:t>Förslag huvudmannaskap och samverkansavtal</a:t>
          </a:r>
        </a:p>
        <a:p>
          <a:pPr marL="114300" lvl="1" indent="-114300" algn="l" defTabSz="533400">
            <a:lnSpc>
              <a:spcPct val="90000"/>
            </a:lnSpc>
            <a:spcBef>
              <a:spcPct val="0"/>
            </a:spcBef>
            <a:spcAft>
              <a:spcPct val="15000"/>
            </a:spcAft>
            <a:buChar char="••"/>
          </a:pPr>
          <a:r>
            <a:rPr lang="sv-SE" sz="1200" kern="1200" dirty="0" smtClean="0"/>
            <a:t>Budgetförslag</a:t>
          </a:r>
          <a:endParaRPr lang="sv-SE" sz="1200" kern="1200" dirty="0"/>
        </a:p>
      </dsp:txBody>
      <dsp:txXfrm rot="-5400000">
        <a:off x="3888486" y="1253022"/>
        <a:ext cx="6871789" cy="759270"/>
      </dsp:txXfrm>
    </dsp:sp>
    <dsp:sp modelId="{82E21637-F7CA-4343-8C3C-A9D5CD92B3F1}">
      <dsp:nvSpPr>
        <dsp:cNvPr id="0" name=""/>
        <dsp:cNvSpPr/>
      </dsp:nvSpPr>
      <dsp:spPr>
        <a:xfrm>
          <a:off x="0" y="1106769"/>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2</a:t>
          </a:r>
        </a:p>
        <a:p>
          <a:pPr lvl="0" algn="ctr" defTabSz="977900">
            <a:lnSpc>
              <a:spcPct val="90000"/>
            </a:lnSpc>
            <a:spcBef>
              <a:spcPct val="0"/>
            </a:spcBef>
            <a:spcAft>
              <a:spcPct val="35000"/>
            </a:spcAft>
          </a:pPr>
          <a:r>
            <a:rPr lang="sv-SE" sz="2200" kern="1200" dirty="0" err="1" smtClean="0"/>
            <a:t>Arbetsfas</a:t>
          </a:r>
          <a:endParaRPr lang="sv-SE" sz="2200" kern="1200" dirty="0"/>
        </a:p>
      </dsp:txBody>
      <dsp:txXfrm>
        <a:off x="51343" y="1158112"/>
        <a:ext cx="3785800" cy="949089"/>
      </dsp:txXfrm>
    </dsp:sp>
    <dsp:sp modelId="{4A79285B-6232-4538-85D2-93F66935D65D}">
      <dsp:nvSpPr>
        <dsp:cNvPr id="0" name=""/>
        <dsp:cNvSpPr/>
      </dsp:nvSpPr>
      <dsp:spPr>
        <a:xfrm rot="5400000">
          <a:off x="6924207" y="-719410"/>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b="1" kern="1200" dirty="0"/>
            <a:t>Styrgruppen godkänt verksamhetsbeskrivning, </a:t>
          </a:r>
          <a:r>
            <a:rPr lang="sv-SE" sz="1200" b="1" kern="1200" dirty="0" smtClean="0"/>
            <a:t>huvudmannaskap, samverkansavtal och budget</a:t>
          </a:r>
          <a:endParaRPr lang="sv-SE" sz="1200" b="1" kern="1200" dirty="0"/>
        </a:p>
        <a:p>
          <a:pPr marL="114300" lvl="1" indent="-114300" algn="l" defTabSz="533400">
            <a:lnSpc>
              <a:spcPct val="90000"/>
            </a:lnSpc>
            <a:spcBef>
              <a:spcPct val="0"/>
            </a:spcBef>
            <a:spcAft>
              <a:spcPct val="15000"/>
            </a:spcAft>
            <a:buChar char="••"/>
          </a:pPr>
          <a:r>
            <a:rPr lang="sv-SE" sz="1200" kern="1200"/>
            <a:t>Förslag implementeringsplan</a:t>
          </a:r>
        </a:p>
      </dsp:txBody>
      <dsp:txXfrm rot="-5400000">
        <a:off x="3888486" y="2357386"/>
        <a:ext cx="6871789" cy="759270"/>
      </dsp:txXfrm>
    </dsp:sp>
    <dsp:sp modelId="{25ED1127-1CB6-4FE2-A32C-CF3733B19107}">
      <dsp:nvSpPr>
        <dsp:cNvPr id="0" name=""/>
        <dsp:cNvSpPr/>
      </dsp:nvSpPr>
      <dsp:spPr>
        <a:xfrm>
          <a:off x="0" y="2211133"/>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3</a:t>
          </a:r>
        </a:p>
        <a:p>
          <a:pPr lvl="0" algn="ctr" defTabSz="977900">
            <a:lnSpc>
              <a:spcPct val="90000"/>
            </a:lnSpc>
            <a:spcBef>
              <a:spcPct val="0"/>
            </a:spcBef>
            <a:spcAft>
              <a:spcPct val="35000"/>
            </a:spcAft>
          </a:pPr>
          <a:r>
            <a:rPr lang="sv-SE" sz="2200" kern="1200" dirty="0"/>
            <a:t>Förberedelse </a:t>
          </a:r>
          <a:r>
            <a:rPr lang="sv-SE" sz="2200" kern="1200" dirty="0" smtClean="0"/>
            <a:t>etableringsfas</a:t>
          </a:r>
          <a:endParaRPr lang="sv-SE" sz="2200" kern="1200" dirty="0"/>
        </a:p>
      </dsp:txBody>
      <dsp:txXfrm>
        <a:off x="51343" y="2262476"/>
        <a:ext cx="3785800" cy="949089"/>
      </dsp:txXfrm>
    </dsp:sp>
    <dsp:sp modelId="{7C14D5C6-319A-430D-96CA-96257589BEC3}">
      <dsp:nvSpPr>
        <dsp:cNvPr id="0" name=""/>
        <dsp:cNvSpPr/>
      </dsp:nvSpPr>
      <dsp:spPr>
        <a:xfrm rot="5400000">
          <a:off x="6924207" y="384953"/>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b="1" kern="1200"/>
            <a:t>Styrgruppen godkänt implementeringsplan</a:t>
          </a:r>
        </a:p>
        <a:p>
          <a:pPr marL="114300" lvl="1" indent="-114300" algn="l" defTabSz="533400">
            <a:lnSpc>
              <a:spcPct val="90000"/>
            </a:lnSpc>
            <a:spcBef>
              <a:spcPct val="0"/>
            </a:spcBef>
            <a:spcAft>
              <a:spcPct val="15000"/>
            </a:spcAft>
            <a:buChar char="••"/>
          </a:pPr>
          <a:r>
            <a:rPr lang="sv-SE" sz="1200" kern="1200"/>
            <a:t>Enligt implementeringsplan</a:t>
          </a:r>
        </a:p>
      </dsp:txBody>
      <dsp:txXfrm rot="-5400000">
        <a:off x="3888486" y="3461750"/>
        <a:ext cx="6871789" cy="759270"/>
      </dsp:txXfrm>
    </dsp:sp>
    <dsp:sp modelId="{5DB1AA13-59FC-4E02-B042-2B693DBB8B7A}">
      <dsp:nvSpPr>
        <dsp:cNvPr id="0" name=""/>
        <dsp:cNvSpPr/>
      </dsp:nvSpPr>
      <dsp:spPr>
        <a:xfrm>
          <a:off x="0" y="3315497"/>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4</a:t>
          </a:r>
        </a:p>
        <a:p>
          <a:pPr lvl="0" algn="ctr" defTabSz="977900">
            <a:lnSpc>
              <a:spcPct val="90000"/>
            </a:lnSpc>
            <a:spcBef>
              <a:spcPct val="0"/>
            </a:spcBef>
            <a:spcAft>
              <a:spcPct val="35000"/>
            </a:spcAft>
          </a:pPr>
          <a:r>
            <a:rPr lang="sv-SE" sz="2200" kern="1200" dirty="0" smtClean="0"/>
            <a:t>Etableringsfas</a:t>
          </a:r>
          <a:endParaRPr lang="sv-SE" sz="2200" kern="1200" dirty="0"/>
        </a:p>
      </dsp:txBody>
      <dsp:txXfrm>
        <a:off x="51343" y="3366840"/>
        <a:ext cx="3785800" cy="949089"/>
      </dsp:txXfrm>
    </dsp:sp>
    <dsp:sp modelId="{F2E33605-F4EB-464E-A947-2CAE16E4FFDF}">
      <dsp:nvSpPr>
        <dsp:cNvPr id="0" name=""/>
        <dsp:cNvSpPr/>
      </dsp:nvSpPr>
      <dsp:spPr>
        <a:xfrm rot="5400000">
          <a:off x="6924207" y="1489317"/>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kern="1200" dirty="0" err="1"/>
            <a:t>UngDOK</a:t>
          </a:r>
          <a:endParaRPr lang="sv-SE" sz="1200" kern="1200" dirty="0"/>
        </a:p>
        <a:p>
          <a:pPr marL="114300" lvl="1" indent="-114300" algn="l" defTabSz="533400">
            <a:lnSpc>
              <a:spcPct val="90000"/>
            </a:lnSpc>
            <a:spcBef>
              <a:spcPct val="0"/>
            </a:spcBef>
            <a:spcAft>
              <a:spcPct val="15000"/>
            </a:spcAft>
            <a:buChar char="••"/>
          </a:pPr>
          <a:r>
            <a:rPr lang="sv-SE" sz="1200" kern="1200" dirty="0"/>
            <a:t>SKR</a:t>
          </a:r>
        </a:p>
        <a:p>
          <a:pPr marL="114300" lvl="1" indent="-114300" algn="l" defTabSz="533400">
            <a:lnSpc>
              <a:spcPct val="90000"/>
            </a:lnSpc>
            <a:spcBef>
              <a:spcPct val="0"/>
            </a:spcBef>
            <a:spcAft>
              <a:spcPct val="15000"/>
            </a:spcAft>
            <a:buChar char="••"/>
          </a:pPr>
          <a:r>
            <a:rPr lang="sv-SE" sz="1200" kern="1200" dirty="0"/>
            <a:t>Iris</a:t>
          </a:r>
        </a:p>
      </dsp:txBody>
      <dsp:txXfrm rot="-5400000">
        <a:off x="3888486" y="4566114"/>
        <a:ext cx="6871789" cy="759270"/>
      </dsp:txXfrm>
    </dsp:sp>
    <dsp:sp modelId="{B677C518-5735-478B-93A4-D976B94B5AF5}">
      <dsp:nvSpPr>
        <dsp:cNvPr id="0" name=""/>
        <dsp:cNvSpPr/>
      </dsp:nvSpPr>
      <dsp:spPr>
        <a:xfrm>
          <a:off x="0" y="4419862"/>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a:t>Steg 5</a:t>
          </a:r>
        </a:p>
        <a:p>
          <a:pPr lvl="0" algn="ctr" defTabSz="977900">
            <a:lnSpc>
              <a:spcPct val="90000"/>
            </a:lnSpc>
            <a:spcBef>
              <a:spcPct val="0"/>
            </a:spcBef>
            <a:spcAft>
              <a:spcPct val="35000"/>
            </a:spcAft>
          </a:pPr>
          <a:r>
            <a:rPr lang="sv-SE" sz="2200" kern="1200"/>
            <a:t>Uppföljning</a:t>
          </a:r>
        </a:p>
      </dsp:txBody>
      <dsp:txXfrm>
        <a:off x="51343" y="4471205"/>
        <a:ext cx="3785800" cy="949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75B0C-23B4-475E-AA14-88739C2A1C61}">
      <dsp:nvSpPr>
        <dsp:cNvPr id="0" name=""/>
        <dsp:cNvSpPr/>
      </dsp:nvSpPr>
      <dsp:spPr>
        <a:xfrm>
          <a:off x="914399" y="0"/>
          <a:ext cx="10363200" cy="6858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303EB-0F51-4716-BC7B-4BBE185CC330}">
      <dsp:nvSpPr>
        <dsp:cNvPr id="0" name=""/>
        <dsp:cNvSpPr/>
      </dsp:nvSpPr>
      <dsp:spPr>
        <a:xfrm>
          <a:off x="5466" y="2057400"/>
          <a:ext cx="78718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Projekt-planering</a:t>
          </a:r>
        </a:p>
        <a:p>
          <a:pPr lvl="0" algn="ctr" defTabSz="488950">
            <a:lnSpc>
              <a:spcPct val="90000"/>
            </a:lnSpc>
            <a:spcBef>
              <a:spcPct val="0"/>
            </a:spcBef>
            <a:spcAft>
              <a:spcPct val="35000"/>
            </a:spcAft>
          </a:pPr>
          <a:r>
            <a:rPr lang="sv-SE" sz="1100" kern="1200" dirty="0" smtClean="0">
              <a:solidFill>
                <a:schemeClr val="tx1"/>
              </a:solidFill>
            </a:rPr>
            <a:t>Okt-nov 2024</a:t>
          </a:r>
          <a:endParaRPr lang="sv-SE" sz="1100" kern="1200" dirty="0">
            <a:solidFill>
              <a:schemeClr val="tx1"/>
            </a:solidFill>
          </a:endParaRPr>
        </a:p>
      </dsp:txBody>
      <dsp:txXfrm>
        <a:off x="43893" y="2095827"/>
        <a:ext cx="710331" cy="2666346"/>
      </dsp:txXfrm>
    </dsp:sp>
    <dsp:sp modelId="{A1173AF5-FA45-4FE6-A8A1-675C801D64C0}">
      <dsp:nvSpPr>
        <dsp:cNvPr id="0" name=""/>
        <dsp:cNvSpPr/>
      </dsp:nvSpPr>
      <dsp:spPr>
        <a:xfrm>
          <a:off x="916774" y="2057400"/>
          <a:ext cx="1023512"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Styrgrupp</a:t>
          </a:r>
        </a:p>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Nov 2024</a:t>
          </a:r>
          <a:endParaRPr lang="sv-SE" sz="1100" b="1" kern="1200" dirty="0"/>
        </a:p>
      </dsp:txBody>
      <dsp:txXfrm>
        <a:off x="966738" y="2107364"/>
        <a:ext cx="923584" cy="2643272"/>
      </dsp:txXfrm>
    </dsp:sp>
    <dsp:sp modelId="{F4488490-B4DC-4F36-A0B6-9489B97BC61F}">
      <dsp:nvSpPr>
        <dsp:cNvPr id="0" name=""/>
        <dsp:cNvSpPr/>
      </dsp:nvSpPr>
      <dsp:spPr>
        <a:xfrm>
          <a:off x="2064410" y="2057400"/>
          <a:ext cx="74473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0" kern="1200" dirty="0" err="1" smtClean="0">
              <a:solidFill>
                <a:sysClr val="windowText" lastClr="000000"/>
              </a:solidFill>
              <a:latin typeface="Calibri" panose="020F0502020204030204"/>
              <a:ea typeface="+mn-ea"/>
              <a:cs typeface="+mn-cs"/>
            </a:rPr>
            <a:t>Arbetsfas</a:t>
          </a:r>
          <a:endParaRPr lang="sv-SE" sz="1100" b="0" kern="1200" dirty="0" smtClean="0">
            <a:solidFill>
              <a:sysClr val="windowText" lastClr="000000"/>
            </a:solidFill>
            <a:latin typeface="Calibri" panose="020F0502020204030204"/>
            <a:ea typeface="+mn-ea"/>
            <a:cs typeface="+mn-cs"/>
          </a:endParaRPr>
        </a:p>
        <a:p>
          <a:pPr lvl="0" algn="ctr" defTabSz="488950">
            <a:lnSpc>
              <a:spcPct val="90000"/>
            </a:lnSpc>
            <a:spcBef>
              <a:spcPct val="0"/>
            </a:spcBef>
            <a:spcAft>
              <a:spcPct val="35000"/>
            </a:spcAft>
          </a:pPr>
          <a:r>
            <a:rPr lang="sv-SE" sz="1100" b="0" kern="1200" dirty="0" smtClean="0">
              <a:solidFill>
                <a:sysClr val="windowText" lastClr="000000"/>
              </a:solidFill>
              <a:latin typeface="Calibri" panose="020F0502020204030204"/>
              <a:ea typeface="+mn-ea"/>
              <a:cs typeface="+mn-cs"/>
            </a:rPr>
            <a:t>Nov-dec 2024</a:t>
          </a:r>
          <a:endParaRPr lang="sv-SE" sz="1100" kern="1200" dirty="0"/>
        </a:p>
      </dsp:txBody>
      <dsp:txXfrm>
        <a:off x="2100765" y="2093755"/>
        <a:ext cx="672025" cy="2670490"/>
      </dsp:txXfrm>
    </dsp:sp>
    <dsp:sp modelId="{D6169681-FBFB-4B6D-981E-D0B109795C5B}">
      <dsp:nvSpPr>
        <dsp:cNvPr id="0" name=""/>
        <dsp:cNvSpPr/>
      </dsp:nvSpPr>
      <dsp:spPr>
        <a:xfrm>
          <a:off x="2933269" y="2057400"/>
          <a:ext cx="921528"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Styrgrupp</a:t>
          </a:r>
        </a:p>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Dec 2024</a:t>
          </a:r>
          <a:endParaRPr lang="sv-SE" sz="1100" b="1" kern="1200" dirty="0"/>
        </a:p>
      </dsp:txBody>
      <dsp:txXfrm>
        <a:off x="2978254" y="2102385"/>
        <a:ext cx="831558" cy="2653230"/>
      </dsp:txXfrm>
    </dsp:sp>
    <dsp:sp modelId="{75DB1683-1EBD-43C4-9546-43B540811A31}">
      <dsp:nvSpPr>
        <dsp:cNvPr id="0" name=""/>
        <dsp:cNvSpPr/>
      </dsp:nvSpPr>
      <dsp:spPr>
        <a:xfrm>
          <a:off x="3978920" y="2057400"/>
          <a:ext cx="74473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0" kern="1200" dirty="0" err="1" smtClean="0">
              <a:solidFill>
                <a:sysClr val="windowText" lastClr="000000"/>
              </a:solidFill>
              <a:latin typeface="Calibri" panose="020F0502020204030204"/>
              <a:ea typeface="+mn-ea"/>
              <a:cs typeface="+mn-cs"/>
            </a:rPr>
            <a:t>Arbetsfas</a:t>
          </a:r>
          <a:endParaRPr lang="sv-SE" sz="1100" b="0" kern="1200" dirty="0" smtClean="0">
            <a:solidFill>
              <a:sysClr val="windowText" lastClr="000000"/>
            </a:solidFill>
            <a:latin typeface="Calibri" panose="020F0502020204030204"/>
            <a:ea typeface="+mn-ea"/>
            <a:cs typeface="+mn-cs"/>
          </a:endParaRPr>
        </a:p>
        <a:p>
          <a:pPr lvl="0" algn="ctr" defTabSz="488950">
            <a:lnSpc>
              <a:spcPct val="90000"/>
            </a:lnSpc>
            <a:spcBef>
              <a:spcPct val="0"/>
            </a:spcBef>
            <a:spcAft>
              <a:spcPct val="35000"/>
            </a:spcAft>
          </a:pPr>
          <a:r>
            <a:rPr lang="sv-SE" sz="1100" b="0" kern="1200" dirty="0" smtClean="0">
              <a:solidFill>
                <a:sysClr val="windowText" lastClr="000000"/>
              </a:solidFill>
              <a:latin typeface="Calibri" panose="020F0502020204030204"/>
              <a:ea typeface="+mn-ea"/>
              <a:cs typeface="+mn-cs"/>
            </a:rPr>
            <a:t>Dec-feb</a:t>
          </a:r>
        </a:p>
        <a:p>
          <a:pPr lvl="0" algn="ctr" defTabSz="488950">
            <a:lnSpc>
              <a:spcPct val="90000"/>
            </a:lnSpc>
            <a:spcBef>
              <a:spcPct val="0"/>
            </a:spcBef>
            <a:spcAft>
              <a:spcPct val="35000"/>
            </a:spcAft>
          </a:pPr>
          <a:r>
            <a:rPr lang="sv-SE" sz="1100" b="0" kern="1200" dirty="0" smtClean="0">
              <a:solidFill>
                <a:sysClr val="windowText" lastClr="000000"/>
              </a:solidFill>
              <a:latin typeface="Calibri" panose="020F0502020204030204"/>
              <a:ea typeface="+mn-ea"/>
              <a:cs typeface="+mn-cs"/>
            </a:rPr>
            <a:t>2024-2025</a:t>
          </a:r>
          <a:endParaRPr lang="sv-SE" sz="1100" b="0" kern="1200" dirty="0">
            <a:solidFill>
              <a:sysClr val="windowText" lastClr="000000"/>
            </a:solidFill>
            <a:latin typeface="Calibri" panose="020F0502020204030204"/>
            <a:ea typeface="+mn-ea"/>
            <a:cs typeface="+mn-cs"/>
          </a:endParaRPr>
        </a:p>
      </dsp:txBody>
      <dsp:txXfrm>
        <a:off x="4015275" y="2093755"/>
        <a:ext cx="672025" cy="2670490"/>
      </dsp:txXfrm>
    </dsp:sp>
    <dsp:sp modelId="{7D5C4D65-674A-4338-8763-EE4BE6024373}">
      <dsp:nvSpPr>
        <dsp:cNvPr id="0" name=""/>
        <dsp:cNvSpPr/>
      </dsp:nvSpPr>
      <dsp:spPr>
        <a:xfrm>
          <a:off x="4847779" y="2057400"/>
          <a:ext cx="936922"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chemeClr val="tx1"/>
              </a:solidFill>
            </a:rPr>
            <a:t>Styrgrupp</a:t>
          </a:r>
        </a:p>
        <a:p>
          <a:pPr lvl="0" algn="ctr" defTabSz="488950">
            <a:lnSpc>
              <a:spcPct val="90000"/>
            </a:lnSpc>
            <a:spcBef>
              <a:spcPct val="0"/>
            </a:spcBef>
            <a:spcAft>
              <a:spcPct val="35000"/>
            </a:spcAft>
          </a:pPr>
          <a:r>
            <a:rPr lang="sv-SE" sz="1100" b="1" kern="1200" dirty="0" smtClean="0">
              <a:solidFill>
                <a:schemeClr val="tx1"/>
              </a:solidFill>
            </a:rPr>
            <a:t>Feb 2025</a:t>
          </a:r>
          <a:endParaRPr lang="sv-SE" sz="1100" b="1" kern="1200" dirty="0">
            <a:solidFill>
              <a:schemeClr val="tx1"/>
            </a:solidFill>
          </a:endParaRPr>
        </a:p>
      </dsp:txBody>
      <dsp:txXfrm>
        <a:off x="4893516" y="2103137"/>
        <a:ext cx="845448" cy="2651726"/>
      </dsp:txXfrm>
    </dsp:sp>
    <dsp:sp modelId="{5F65C642-4B4F-441C-92B5-8D21A8FCDFDD}">
      <dsp:nvSpPr>
        <dsp:cNvPr id="0" name=""/>
        <dsp:cNvSpPr/>
      </dsp:nvSpPr>
      <dsp:spPr>
        <a:xfrm>
          <a:off x="5908824" y="2057400"/>
          <a:ext cx="74473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err="1" smtClean="0">
              <a:solidFill>
                <a:schemeClr val="tx1"/>
              </a:solidFill>
            </a:rPr>
            <a:t>Arbetsfas</a:t>
          </a:r>
          <a:r>
            <a:rPr lang="sv-SE" sz="1100" kern="1200" dirty="0" smtClean="0">
              <a:solidFill>
                <a:schemeClr val="tx1"/>
              </a:solidFill>
            </a:rPr>
            <a:t> Feb-april 2025</a:t>
          </a:r>
          <a:endParaRPr lang="sv-SE" sz="1100" kern="1200" dirty="0">
            <a:solidFill>
              <a:schemeClr val="tx1"/>
            </a:solidFill>
          </a:endParaRPr>
        </a:p>
      </dsp:txBody>
      <dsp:txXfrm>
        <a:off x="5945179" y="2093755"/>
        <a:ext cx="672025" cy="2670490"/>
      </dsp:txXfrm>
    </dsp:sp>
    <dsp:sp modelId="{202978CA-CE5A-4A1C-8235-51892E7035BC}">
      <dsp:nvSpPr>
        <dsp:cNvPr id="0" name=""/>
        <dsp:cNvSpPr/>
      </dsp:nvSpPr>
      <dsp:spPr>
        <a:xfrm>
          <a:off x="6777682" y="2057400"/>
          <a:ext cx="960634"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chemeClr val="tx1"/>
              </a:solidFill>
            </a:rPr>
            <a:t>Styrgrupp April 2025</a:t>
          </a:r>
          <a:endParaRPr lang="sv-SE" sz="1100" b="1" kern="1200" dirty="0">
            <a:solidFill>
              <a:schemeClr val="tx1"/>
            </a:solidFill>
          </a:endParaRPr>
        </a:p>
      </dsp:txBody>
      <dsp:txXfrm>
        <a:off x="6824576" y="2104294"/>
        <a:ext cx="866846" cy="2649412"/>
      </dsp:txXfrm>
    </dsp:sp>
    <dsp:sp modelId="{42C6E472-095C-441E-9B8F-43293CAF809C}">
      <dsp:nvSpPr>
        <dsp:cNvPr id="0" name=""/>
        <dsp:cNvSpPr/>
      </dsp:nvSpPr>
      <dsp:spPr>
        <a:xfrm>
          <a:off x="7862440" y="2057400"/>
          <a:ext cx="1066171"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Förberedelse etableringsfas</a:t>
          </a:r>
        </a:p>
        <a:p>
          <a:pPr lvl="0" algn="ctr" defTabSz="488950">
            <a:lnSpc>
              <a:spcPct val="90000"/>
            </a:lnSpc>
            <a:spcBef>
              <a:spcPct val="0"/>
            </a:spcBef>
            <a:spcAft>
              <a:spcPct val="35000"/>
            </a:spcAft>
          </a:pPr>
          <a:r>
            <a:rPr lang="sv-SE" sz="1100" kern="1200" dirty="0" smtClean="0">
              <a:solidFill>
                <a:schemeClr val="tx1"/>
              </a:solidFill>
            </a:rPr>
            <a:t>April-juni 2025</a:t>
          </a:r>
          <a:endParaRPr lang="sv-SE" sz="1100" kern="1200" dirty="0">
            <a:solidFill>
              <a:schemeClr val="tx1"/>
            </a:solidFill>
          </a:endParaRPr>
        </a:p>
      </dsp:txBody>
      <dsp:txXfrm>
        <a:off x="7914486" y="2109446"/>
        <a:ext cx="962079" cy="2639108"/>
      </dsp:txXfrm>
    </dsp:sp>
    <dsp:sp modelId="{21BC9F9F-ABB0-46D5-91C8-B864D272B053}">
      <dsp:nvSpPr>
        <dsp:cNvPr id="0" name=""/>
        <dsp:cNvSpPr/>
      </dsp:nvSpPr>
      <dsp:spPr>
        <a:xfrm>
          <a:off x="9052734" y="2057400"/>
          <a:ext cx="744735"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chemeClr val="tx1"/>
              </a:solidFill>
            </a:rPr>
            <a:t>Styrgrupp juni 2025</a:t>
          </a:r>
          <a:endParaRPr lang="sv-SE" sz="1100" b="1" kern="1200" dirty="0">
            <a:solidFill>
              <a:schemeClr val="tx1"/>
            </a:solidFill>
          </a:endParaRPr>
        </a:p>
      </dsp:txBody>
      <dsp:txXfrm>
        <a:off x="9089089" y="2093755"/>
        <a:ext cx="672025" cy="2670490"/>
      </dsp:txXfrm>
    </dsp:sp>
    <dsp:sp modelId="{FFB560E6-9AD2-4479-8C09-F5C7B2CD6AFD}">
      <dsp:nvSpPr>
        <dsp:cNvPr id="0" name=""/>
        <dsp:cNvSpPr/>
      </dsp:nvSpPr>
      <dsp:spPr>
        <a:xfrm>
          <a:off x="9921593" y="2057400"/>
          <a:ext cx="1070453"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Etableringsfas Hösten 2025</a:t>
          </a:r>
          <a:endParaRPr lang="sv-SE" sz="1100" kern="1200" dirty="0">
            <a:solidFill>
              <a:schemeClr val="tx1"/>
            </a:solidFill>
          </a:endParaRPr>
        </a:p>
      </dsp:txBody>
      <dsp:txXfrm>
        <a:off x="9973848" y="2109655"/>
        <a:ext cx="965943" cy="2638690"/>
      </dsp:txXfrm>
    </dsp:sp>
    <dsp:sp modelId="{A65A093F-C198-4DDE-8981-2E3BC0CF78B8}">
      <dsp:nvSpPr>
        <dsp:cNvPr id="0" name=""/>
        <dsp:cNvSpPr/>
      </dsp:nvSpPr>
      <dsp:spPr>
        <a:xfrm>
          <a:off x="11116169" y="2057400"/>
          <a:ext cx="1070364" cy="274320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Utvärdering</a:t>
          </a:r>
        </a:p>
        <a:p>
          <a:pPr lvl="0" algn="ctr" defTabSz="488950">
            <a:lnSpc>
              <a:spcPct val="90000"/>
            </a:lnSpc>
            <a:spcBef>
              <a:spcPct val="0"/>
            </a:spcBef>
            <a:spcAft>
              <a:spcPct val="35000"/>
            </a:spcAft>
          </a:pPr>
          <a:r>
            <a:rPr lang="sv-SE" sz="1100" kern="1200" dirty="0" smtClean="0">
              <a:solidFill>
                <a:schemeClr val="tx1"/>
              </a:solidFill>
            </a:rPr>
            <a:t>3 år löpande efter </a:t>
          </a:r>
          <a:r>
            <a:rPr lang="sv-SE" sz="1100" kern="1200" dirty="0" err="1" smtClean="0">
              <a:solidFill>
                <a:schemeClr val="tx1"/>
              </a:solidFill>
            </a:rPr>
            <a:t>implemen-tering</a:t>
          </a:r>
          <a:endParaRPr lang="sv-SE" sz="1100" kern="1200" dirty="0">
            <a:solidFill>
              <a:schemeClr val="tx1"/>
            </a:solidFill>
          </a:endParaRPr>
        </a:p>
      </dsp:txBody>
      <dsp:txXfrm>
        <a:off x="11168420" y="2109651"/>
        <a:ext cx="965862" cy="2638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3C56-38BC-438A-BB41-FE590BBADB3C}">
      <dsp:nvSpPr>
        <dsp:cNvPr id="0" name=""/>
        <dsp:cNvSpPr/>
      </dsp:nvSpPr>
      <dsp:spPr>
        <a:xfrm>
          <a:off x="4996" y="912909"/>
          <a:ext cx="4369108" cy="1747643"/>
        </a:xfrm>
        <a:prstGeom prst="homePlate">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sv-SE" sz="2800" kern="1200" dirty="0" smtClean="0"/>
            <a:t>Framtagande</a:t>
          </a:r>
          <a:endParaRPr lang="sv-SE" sz="2800" kern="1200" dirty="0"/>
        </a:p>
      </dsp:txBody>
      <dsp:txXfrm>
        <a:off x="4996" y="912909"/>
        <a:ext cx="3932197" cy="1747643"/>
      </dsp:txXfrm>
    </dsp:sp>
    <dsp:sp modelId="{A52DCD10-2588-44BE-A461-A2B80A44E0E1}">
      <dsp:nvSpPr>
        <dsp:cNvPr id="0" name=""/>
        <dsp:cNvSpPr/>
      </dsp:nvSpPr>
      <dsp:spPr>
        <a:xfrm>
          <a:off x="3500283" y="912909"/>
          <a:ext cx="4369108" cy="1747643"/>
        </a:xfrm>
        <a:prstGeom prst="chevron">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sv-SE" sz="2800" kern="1200" dirty="0" smtClean="0"/>
            <a:t>Implementering</a:t>
          </a:r>
          <a:endParaRPr lang="sv-SE" sz="2800" kern="1200" dirty="0"/>
        </a:p>
      </dsp:txBody>
      <dsp:txXfrm>
        <a:off x="4374105" y="912909"/>
        <a:ext cx="2621465" cy="1747643"/>
      </dsp:txXfrm>
    </dsp:sp>
    <dsp:sp modelId="{160D4059-A376-478F-8E47-0804EAA8F363}">
      <dsp:nvSpPr>
        <dsp:cNvPr id="0" name=""/>
        <dsp:cNvSpPr/>
      </dsp:nvSpPr>
      <dsp:spPr>
        <a:xfrm>
          <a:off x="6995570" y="912909"/>
          <a:ext cx="4369108" cy="1747643"/>
        </a:xfrm>
        <a:prstGeom prst="chevron">
          <a:avLst/>
        </a:prstGeom>
        <a:solidFill>
          <a:schemeClr val="accent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sv-SE" sz="2800" kern="1200" dirty="0" smtClean="0"/>
            <a:t>Uppföljning</a:t>
          </a:r>
          <a:endParaRPr lang="sv-SE" sz="2800" kern="1200" dirty="0"/>
        </a:p>
      </dsp:txBody>
      <dsp:txXfrm>
        <a:off x="7869392" y="912909"/>
        <a:ext cx="2621465" cy="1747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E280-2149-4D5C-9ABC-0485C26DCB66}">
      <dsp:nvSpPr>
        <dsp:cNvPr id="0" name=""/>
        <dsp:cNvSpPr/>
      </dsp:nvSpPr>
      <dsp:spPr>
        <a:xfrm>
          <a:off x="0" y="1072038"/>
          <a:ext cx="11369675" cy="1429384"/>
        </a:xfrm>
        <a:prstGeom prst="notched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B7ED1-4831-4434-9CAD-A3D7B2558BF3}">
      <dsp:nvSpPr>
        <dsp:cNvPr id="0" name=""/>
        <dsp:cNvSpPr/>
      </dsp:nvSpPr>
      <dsp:spPr>
        <a:xfrm>
          <a:off x="4496" y="0"/>
          <a:ext cx="1966098" cy="142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sv-SE" sz="1500" b="1" kern="1200" dirty="0" smtClean="0"/>
            <a:t>Förankring</a:t>
          </a:r>
          <a:r>
            <a:rPr lang="sv-SE" sz="1500" kern="1200" dirty="0" smtClean="0"/>
            <a:t> av LÖK-process och lämpliga deltagare i arbetsgrupp hösten 24/våren 25</a:t>
          </a:r>
          <a:endParaRPr lang="sv-SE" sz="1500" kern="1200" dirty="0"/>
        </a:p>
      </dsp:txBody>
      <dsp:txXfrm>
        <a:off x="4496" y="0"/>
        <a:ext cx="1966098" cy="1429384"/>
      </dsp:txXfrm>
    </dsp:sp>
    <dsp:sp modelId="{A5C63BCE-05C0-46FB-80E9-5839FA9B1806}">
      <dsp:nvSpPr>
        <dsp:cNvPr id="0" name=""/>
        <dsp:cNvSpPr/>
      </dsp:nvSpPr>
      <dsp:spPr>
        <a:xfrm>
          <a:off x="808873" y="1608057"/>
          <a:ext cx="357346" cy="357346"/>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587F2-CC1A-453F-BBC4-C3E2DAE0168F}">
      <dsp:nvSpPr>
        <dsp:cNvPr id="0" name=""/>
        <dsp:cNvSpPr/>
      </dsp:nvSpPr>
      <dsp:spPr>
        <a:xfrm>
          <a:off x="2068900" y="2144077"/>
          <a:ext cx="1966098" cy="142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sv-SE" sz="1500" b="1" kern="1200" dirty="0" smtClean="0"/>
            <a:t>Formering</a:t>
          </a:r>
          <a:r>
            <a:rPr lang="sv-SE" sz="1500" kern="1200" dirty="0" smtClean="0"/>
            <a:t> av arbetsgrupp för LÖK-processens olika delar hösten 24/våren 25</a:t>
          </a:r>
          <a:endParaRPr lang="sv-SE" sz="1500" kern="1200" dirty="0"/>
        </a:p>
      </dsp:txBody>
      <dsp:txXfrm>
        <a:off x="2068900" y="2144077"/>
        <a:ext cx="1966098" cy="1429384"/>
      </dsp:txXfrm>
    </dsp:sp>
    <dsp:sp modelId="{5E743752-C8AE-4D9E-A5DD-E25DE4835AF3}">
      <dsp:nvSpPr>
        <dsp:cNvPr id="0" name=""/>
        <dsp:cNvSpPr/>
      </dsp:nvSpPr>
      <dsp:spPr>
        <a:xfrm>
          <a:off x="2873276" y="1608057"/>
          <a:ext cx="357346" cy="357346"/>
        </a:xfrm>
        <a:prstGeom prst="ellipse">
          <a:avLst/>
        </a:prstGeom>
        <a:solidFill>
          <a:schemeClr val="accent1">
            <a:shade val="50000"/>
            <a:hueOff val="-108891"/>
            <a:satOff val="-8362"/>
            <a:lumOff val="185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B02FC-988D-4892-A096-AF51FD91B5D2}">
      <dsp:nvSpPr>
        <dsp:cNvPr id="0" name=""/>
        <dsp:cNvSpPr/>
      </dsp:nvSpPr>
      <dsp:spPr>
        <a:xfrm>
          <a:off x="4133304" y="0"/>
          <a:ext cx="1966098" cy="142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sv-SE" sz="1500" kern="1200" dirty="0" smtClean="0"/>
            <a:t>Stöd i f</a:t>
          </a:r>
          <a:r>
            <a:rPr lang="sv-SE" sz="1500" b="1" kern="1200" dirty="0" smtClean="0"/>
            <a:t>ramtagandet</a:t>
          </a:r>
          <a:r>
            <a:rPr lang="sv-SE" sz="1500" kern="1200" dirty="0" smtClean="0"/>
            <a:t> av LÖK</a:t>
          </a:r>
        </a:p>
        <a:p>
          <a:pPr lvl="0" algn="ctr" defTabSz="666750">
            <a:lnSpc>
              <a:spcPct val="90000"/>
            </a:lnSpc>
            <a:spcBef>
              <a:spcPct val="0"/>
            </a:spcBef>
            <a:spcAft>
              <a:spcPct val="35000"/>
            </a:spcAft>
          </a:pPr>
          <a:r>
            <a:rPr lang="sv-SE" sz="1500" kern="1200" dirty="0" smtClean="0"/>
            <a:t>Våren 2025</a:t>
          </a:r>
          <a:endParaRPr lang="sv-SE" sz="1500" kern="1200" dirty="0"/>
        </a:p>
      </dsp:txBody>
      <dsp:txXfrm>
        <a:off x="4133304" y="0"/>
        <a:ext cx="1966098" cy="1429384"/>
      </dsp:txXfrm>
    </dsp:sp>
    <dsp:sp modelId="{BE700AE8-42C7-4F71-8BD2-146E5F33FF00}">
      <dsp:nvSpPr>
        <dsp:cNvPr id="0" name=""/>
        <dsp:cNvSpPr/>
      </dsp:nvSpPr>
      <dsp:spPr>
        <a:xfrm>
          <a:off x="4937680" y="1608057"/>
          <a:ext cx="357346" cy="357346"/>
        </a:xfrm>
        <a:prstGeom prst="ellipse">
          <a:avLst/>
        </a:prstGeom>
        <a:solidFill>
          <a:schemeClr val="accent1">
            <a:shade val="50000"/>
            <a:hueOff val="-217783"/>
            <a:satOff val="-16725"/>
            <a:lumOff val="37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AA48F-12F8-40B9-887D-ADA7402DFCC1}">
      <dsp:nvSpPr>
        <dsp:cNvPr id="0" name=""/>
        <dsp:cNvSpPr/>
      </dsp:nvSpPr>
      <dsp:spPr>
        <a:xfrm>
          <a:off x="6197708" y="2144077"/>
          <a:ext cx="1966098" cy="142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sv-SE" sz="1500" kern="1200" dirty="0" smtClean="0"/>
            <a:t>Stöd i </a:t>
          </a:r>
          <a:r>
            <a:rPr lang="sv-SE" sz="1500" b="1" kern="1200" dirty="0" smtClean="0"/>
            <a:t>implementering </a:t>
          </a:r>
          <a:r>
            <a:rPr lang="sv-SE" sz="1500" kern="1200" dirty="0" smtClean="0"/>
            <a:t>av LÖK</a:t>
          </a:r>
        </a:p>
        <a:p>
          <a:pPr lvl="0" algn="ctr" defTabSz="666750">
            <a:lnSpc>
              <a:spcPct val="90000"/>
            </a:lnSpc>
            <a:spcBef>
              <a:spcPct val="0"/>
            </a:spcBef>
            <a:spcAft>
              <a:spcPct val="35000"/>
            </a:spcAft>
          </a:pPr>
          <a:r>
            <a:rPr lang="sv-SE" sz="1500" kern="1200" dirty="0" smtClean="0"/>
            <a:t>Hösten 2025</a:t>
          </a:r>
          <a:endParaRPr lang="sv-SE" sz="1500" kern="1200" dirty="0"/>
        </a:p>
      </dsp:txBody>
      <dsp:txXfrm>
        <a:off x="6197708" y="2144077"/>
        <a:ext cx="1966098" cy="1429384"/>
      </dsp:txXfrm>
    </dsp:sp>
    <dsp:sp modelId="{064405D3-81F6-4B84-AB9E-2C6F2F079953}">
      <dsp:nvSpPr>
        <dsp:cNvPr id="0" name=""/>
        <dsp:cNvSpPr/>
      </dsp:nvSpPr>
      <dsp:spPr>
        <a:xfrm>
          <a:off x="7002084" y="1608057"/>
          <a:ext cx="357346" cy="357346"/>
        </a:xfrm>
        <a:prstGeom prst="ellipse">
          <a:avLst/>
        </a:prstGeom>
        <a:solidFill>
          <a:schemeClr val="accent1">
            <a:shade val="50000"/>
            <a:hueOff val="-217783"/>
            <a:satOff val="-16725"/>
            <a:lumOff val="37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6B959-F81F-4CE8-A217-307B15C4B93C}">
      <dsp:nvSpPr>
        <dsp:cNvPr id="0" name=""/>
        <dsp:cNvSpPr/>
      </dsp:nvSpPr>
      <dsp:spPr>
        <a:xfrm>
          <a:off x="8262111" y="0"/>
          <a:ext cx="1966098" cy="142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sv-SE" sz="1500" kern="1200" dirty="0" smtClean="0"/>
            <a:t>Stöd i </a:t>
          </a:r>
          <a:r>
            <a:rPr lang="sv-SE" sz="1500" b="1" kern="1200" dirty="0" smtClean="0"/>
            <a:t>uppföljning</a:t>
          </a:r>
          <a:r>
            <a:rPr lang="sv-SE" sz="1500" kern="1200" dirty="0" smtClean="0"/>
            <a:t> av LÖK</a:t>
          </a:r>
        </a:p>
        <a:p>
          <a:pPr lvl="0" algn="ctr" defTabSz="666750">
            <a:lnSpc>
              <a:spcPct val="90000"/>
            </a:lnSpc>
            <a:spcBef>
              <a:spcPct val="0"/>
            </a:spcBef>
            <a:spcAft>
              <a:spcPct val="35000"/>
            </a:spcAft>
          </a:pPr>
          <a:r>
            <a:rPr lang="sv-SE" sz="1500" kern="1200" dirty="0" smtClean="0"/>
            <a:t>Hösten 2026 </a:t>
          </a:r>
          <a:endParaRPr lang="sv-SE" sz="1500" kern="1200" dirty="0"/>
        </a:p>
      </dsp:txBody>
      <dsp:txXfrm>
        <a:off x="8262111" y="0"/>
        <a:ext cx="1966098" cy="1429384"/>
      </dsp:txXfrm>
    </dsp:sp>
    <dsp:sp modelId="{4D132EAC-78BB-47C6-A751-74ED39006816}">
      <dsp:nvSpPr>
        <dsp:cNvPr id="0" name=""/>
        <dsp:cNvSpPr/>
      </dsp:nvSpPr>
      <dsp:spPr>
        <a:xfrm>
          <a:off x="9066488" y="1608057"/>
          <a:ext cx="357346" cy="357346"/>
        </a:xfrm>
        <a:prstGeom prst="ellipse">
          <a:avLst/>
        </a:prstGeom>
        <a:solidFill>
          <a:schemeClr val="accent1">
            <a:shade val="50000"/>
            <a:hueOff val="-108891"/>
            <a:satOff val="-8362"/>
            <a:lumOff val="185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5A077-77C0-46C0-9B0A-9E9439A51B23}">
      <dsp:nvSpPr>
        <dsp:cNvPr id="0" name=""/>
        <dsp:cNvSpPr/>
      </dsp:nvSpPr>
      <dsp:spPr>
        <a:xfrm>
          <a:off x="2540" y="1886058"/>
          <a:ext cx="2476500"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Träff 1</a:t>
          </a:r>
        </a:p>
      </dsp:txBody>
      <dsp:txXfrm>
        <a:off x="2540" y="1886058"/>
        <a:ext cx="2476500" cy="576000"/>
      </dsp:txXfrm>
    </dsp:sp>
    <dsp:sp modelId="{720E0140-5F6F-48BE-B39E-E5B304DBBD36}">
      <dsp:nvSpPr>
        <dsp:cNvPr id="0" name=""/>
        <dsp:cNvSpPr/>
      </dsp:nvSpPr>
      <dsp:spPr>
        <a:xfrm>
          <a:off x="2540" y="2462058"/>
          <a:ext cx="2476500" cy="107054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Systemledning och samverkan</a:t>
          </a:r>
          <a:endParaRPr lang="sv-SE" sz="2000" kern="1200" dirty="0"/>
        </a:p>
      </dsp:txBody>
      <dsp:txXfrm>
        <a:off x="2540" y="2462058"/>
        <a:ext cx="2476500" cy="1070549"/>
      </dsp:txXfrm>
    </dsp:sp>
    <dsp:sp modelId="{B1435075-757A-4245-8DFE-E1FB764F634E}">
      <dsp:nvSpPr>
        <dsp:cNvPr id="0" name=""/>
        <dsp:cNvSpPr/>
      </dsp:nvSpPr>
      <dsp:spPr>
        <a:xfrm>
          <a:off x="2825750" y="1886058"/>
          <a:ext cx="2476500"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Träff 2</a:t>
          </a:r>
        </a:p>
      </dsp:txBody>
      <dsp:txXfrm>
        <a:off x="2825750" y="1886058"/>
        <a:ext cx="2476500" cy="576000"/>
      </dsp:txXfrm>
    </dsp:sp>
    <dsp:sp modelId="{D5794829-5C91-46C4-BB09-432D664B8C08}">
      <dsp:nvSpPr>
        <dsp:cNvPr id="0" name=""/>
        <dsp:cNvSpPr/>
      </dsp:nvSpPr>
      <dsp:spPr>
        <a:xfrm>
          <a:off x="2825750" y="2462058"/>
          <a:ext cx="2476500" cy="107054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Implementering och förändringsarbete</a:t>
          </a:r>
          <a:endParaRPr lang="sv-SE" sz="2000" kern="1200" dirty="0"/>
        </a:p>
      </dsp:txBody>
      <dsp:txXfrm>
        <a:off x="2825750" y="2462058"/>
        <a:ext cx="2476500" cy="1070549"/>
      </dsp:txXfrm>
    </dsp:sp>
    <dsp:sp modelId="{0BECA3F1-3906-454F-A538-D896DAE43533}">
      <dsp:nvSpPr>
        <dsp:cNvPr id="0" name=""/>
        <dsp:cNvSpPr/>
      </dsp:nvSpPr>
      <dsp:spPr>
        <a:xfrm>
          <a:off x="5648960" y="1886058"/>
          <a:ext cx="2476500"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Träff 3</a:t>
          </a:r>
        </a:p>
      </dsp:txBody>
      <dsp:txXfrm>
        <a:off x="5648960" y="1886058"/>
        <a:ext cx="2476500" cy="576000"/>
      </dsp:txXfrm>
    </dsp:sp>
    <dsp:sp modelId="{05C66951-1A06-4D3D-BF54-32022F39A1C3}">
      <dsp:nvSpPr>
        <dsp:cNvPr id="0" name=""/>
        <dsp:cNvSpPr/>
      </dsp:nvSpPr>
      <dsp:spPr>
        <a:xfrm>
          <a:off x="5648960" y="2462058"/>
          <a:ext cx="2476500" cy="107054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Systematisk uppföljning och analys</a:t>
          </a:r>
          <a:endParaRPr lang="sv-SE" sz="2000" kern="1200" dirty="0"/>
        </a:p>
      </dsp:txBody>
      <dsp:txXfrm>
        <a:off x="5648960" y="2462058"/>
        <a:ext cx="2476500" cy="1070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F2C5-B794-47D0-98D7-DBC8A405C757}">
      <dsp:nvSpPr>
        <dsp:cNvPr id="0" name=""/>
        <dsp:cNvSpPr/>
      </dsp:nvSpPr>
      <dsp:spPr>
        <a:xfrm>
          <a:off x="5718" y="2155875"/>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13 mars 2024</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36869" y="2187026"/>
        <a:ext cx="1710337" cy="1001281"/>
      </dsp:txXfrm>
    </dsp:sp>
    <dsp:sp modelId="{D6713FD4-40A6-4446-8BD1-EF6C6C25A107}">
      <dsp:nvSpPr>
        <dsp:cNvPr id="0" name=""/>
        <dsp:cNvSpPr/>
      </dsp:nvSpPr>
      <dsp:spPr>
        <a:xfrm>
          <a:off x="1955621" y="2467859"/>
          <a:ext cx="375799"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1955621" y="2555782"/>
        <a:ext cx="263059" cy="263768"/>
      </dsp:txXfrm>
    </dsp:sp>
    <dsp:sp modelId="{FE0246EE-872A-4E75-A6F9-F4B39F89F9FF}">
      <dsp:nvSpPr>
        <dsp:cNvPr id="0" name=""/>
        <dsp:cNvSpPr/>
      </dsp:nvSpPr>
      <dsp:spPr>
        <a:xfrm>
          <a:off x="2487413" y="2155875"/>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17 Maj 2024</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2518564" y="2187026"/>
        <a:ext cx="1710337" cy="1001281"/>
      </dsp:txXfrm>
    </dsp:sp>
    <dsp:sp modelId="{BDC0DACF-BF15-4EF1-82A1-01ACA24BA95A}">
      <dsp:nvSpPr>
        <dsp:cNvPr id="0" name=""/>
        <dsp:cNvSpPr/>
      </dsp:nvSpPr>
      <dsp:spPr>
        <a:xfrm rot="21568150">
          <a:off x="4448252" y="2456055"/>
          <a:ext cx="399018"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4448255" y="2544533"/>
        <a:ext cx="279313" cy="263768"/>
      </dsp:txXfrm>
    </dsp:sp>
    <dsp:sp modelId="{5D7624A9-8582-4D00-A262-186FE616C653}">
      <dsp:nvSpPr>
        <dsp:cNvPr id="0" name=""/>
        <dsp:cNvSpPr/>
      </dsp:nvSpPr>
      <dsp:spPr>
        <a:xfrm>
          <a:off x="5012885" y="2132476"/>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18 Okt 2024</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5044036" y="2163627"/>
        <a:ext cx="1710337" cy="1001281"/>
      </dsp:txXfrm>
    </dsp:sp>
    <dsp:sp modelId="{B4FD7F98-D0CE-4210-8C88-A75D5D428140}">
      <dsp:nvSpPr>
        <dsp:cNvPr id="0" name=""/>
        <dsp:cNvSpPr/>
      </dsp:nvSpPr>
      <dsp:spPr>
        <a:xfrm rot="32994">
          <a:off x="6951836" y="2456256"/>
          <a:ext cx="352613"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6951838" y="2543671"/>
        <a:ext cx="246829" cy="263768"/>
      </dsp:txXfrm>
    </dsp:sp>
    <dsp:sp modelId="{45CEF9FF-2296-4F33-A137-2BE821BFBB66}">
      <dsp:nvSpPr>
        <dsp:cNvPr id="0" name=""/>
        <dsp:cNvSpPr/>
      </dsp:nvSpPr>
      <dsp:spPr>
        <a:xfrm>
          <a:off x="7450803" y="2155875"/>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14 Feb 2025</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7481954" y="2187026"/>
        <a:ext cx="1710337" cy="1001281"/>
      </dsp:txXfrm>
    </dsp:sp>
    <dsp:sp modelId="{FFB7AE91-E982-404A-BF75-0D4FEC77B58B}">
      <dsp:nvSpPr>
        <dsp:cNvPr id="0" name=""/>
        <dsp:cNvSpPr/>
      </dsp:nvSpPr>
      <dsp:spPr>
        <a:xfrm>
          <a:off x="9400706" y="2467859"/>
          <a:ext cx="375799"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9400706" y="2555782"/>
        <a:ext cx="263059" cy="263768"/>
      </dsp:txXfrm>
    </dsp:sp>
    <dsp:sp modelId="{8AC7E06B-5814-4D59-BBEF-1D4CD9ED5D43}">
      <dsp:nvSpPr>
        <dsp:cNvPr id="0" name=""/>
        <dsp:cNvSpPr/>
      </dsp:nvSpPr>
      <dsp:spPr>
        <a:xfrm>
          <a:off x="9932498" y="2155875"/>
          <a:ext cx="1772639" cy="1063583"/>
        </a:xfrm>
        <a:prstGeom prst="roundRect">
          <a:avLst>
            <a:gd name="adj" fmla="val 1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Maj 2025</a:t>
          </a:r>
        </a:p>
        <a:p>
          <a:pPr lvl="0" algn="ctr" defTabSz="800100">
            <a:lnSpc>
              <a:spcPct val="90000"/>
            </a:lnSpc>
            <a:spcBef>
              <a:spcPct val="0"/>
            </a:spcBef>
            <a:spcAft>
              <a:spcPct val="35000"/>
            </a:spcAft>
          </a:pPr>
          <a:r>
            <a:rPr lang="sv-SE" sz="1800" kern="1200" dirty="0" smtClean="0"/>
            <a:t>Heldag</a:t>
          </a:r>
          <a:endParaRPr lang="sv-SE" sz="1800" kern="1200" dirty="0"/>
        </a:p>
      </dsp:txBody>
      <dsp:txXfrm>
        <a:off x="9963649" y="2187026"/>
        <a:ext cx="1710337" cy="10012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2012-831E-41D8-915B-EDAB148D7F4E}">
      <dsp:nvSpPr>
        <dsp:cNvPr id="0" name=""/>
        <dsp:cNvSpPr/>
      </dsp:nvSpPr>
      <dsp:spPr>
        <a:xfrm>
          <a:off x="5493957" y="1610"/>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Varför GNV? Riktning och strategi </a:t>
          </a:r>
          <a:endParaRPr lang="sv-SE" sz="1100" kern="1200" dirty="0"/>
        </a:p>
      </dsp:txBody>
      <dsp:txXfrm>
        <a:off x="5528721" y="36374"/>
        <a:ext cx="1026062" cy="642606"/>
      </dsp:txXfrm>
    </dsp:sp>
    <dsp:sp modelId="{B73075A0-86BC-4A91-A586-C4BB67C2066F}">
      <dsp:nvSpPr>
        <dsp:cNvPr id="0" name=""/>
        <dsp:cNvSpPr/>
      </dsp:nvSpPr>
      <dsp:spPr>
        <a:xfrm>
          <a:off x="4371173" y="357656"/>
          <a:ext cx="3353395" cy="3353395"/>
        </a:xfrm>
        <a:custGeom>
          <a:avLst/>
          <a:gdLst/>
          <a:ahLst/>
          <a:cxnLst/>
          <a:rect l="0" t="0" r="0" b="0"/>
          <a:pathLst>
            <a:path>
              <a:moveTo>
                <a:pt x="2357341" y="144366"/>
              </a:moveTo>
              <a:arcTo wR="1676697" hR="1676697" stAng="17637014" swAng="93129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FBF7B8-06D0-4CDC-B268-DA62EA363DEB}">
      <dsp:nvSpPr>
        <dsp:cNvPr id="0" name=""/>
        <dsp:cNvSpPr/>
      </dsp:nvSpPr>
      <dsp:spPr>
        <a:xfrm>
          <a:off x="6952165" y="839965"/>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Formera</a:t>
          </a:r>
          <a:endParaRPr lang="sv-SE" sz="1100" kern="1200" dirty="0"/>
        </a:p>
      </dsp:txBody>
      <dsp:txXfrm>
        <a:off x="6986929" y="874729"/>
        <a:ext cx="1026062" cy="642606"/>
      </dsp:txXfrm>
    </dsp:sp>
    <dsp:sp modelId="{2CB8EEAA-717E-4258-BA4E-664AF688F892}">
      <dsp:nvSpPr>
        <dsp:cNvPr id="0" name=""/>
        <dsp:cNvSpPr/>
      </dsp:nvSpPr>
      <dsp:spPr>
        <a:xfrm>
          <a:off x="4371200" y="357683"/>
          <a:ext cx="3353395" cy="3353395"/>
        </a:xfrm>
        <a:custGeom>
          <a:avLst/>
          <a:gdLst/>
          <a:ahLst/>
          <a:cxnLst/>
          <a:rect l="0" t="0" r="0" b="0"/>
          <a:pathLst>
            <a:path>
              <a:moveTo>
                <a:pt x="3327286" y="1381957"/>
              </a:moveTo>
              <a:arcTo wR="1676697" hR="1676697" stAng="20992535" swAng="12149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38EEC0-1502-4220-9368-B1D1E77453B6}">
      <dsp:nvSpPr>
        <dsp:cNvPr id="0" name=""/>
        <dsp:cNvSpPr/>
      </dsp:nvSpPr>
      <dsp:spPr>
        <a:xfrm>
          <a:off x="6952165" y="2516662"/>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Lokal plan</a:t>
          </a:r>
          <a:endParaRPr lang="sv-SE" sz="1100" kern="1200" dirty="0"/>
        </a:p>
      </dsp:txBody>
      <dsp:txXfrm>
        <a:off x="6986929" y="2551426"/>
        <a:ext cx="1026062" cy="642606"/>
      </dsp:txXfrm>
    </dsp:sp>
    <dsp:sp modelId="{E886517E-4CA8-440B-9403-4834A5CEE4CE}">
      <dsp:nvSpPr>
        <dsp:cNvPr id="0" name=""/>
        <dsp:cNvSpPr/>
      </dsp:nvSpPr>
      <dsp:spPr>
        <a:xfrm>
          <a:off x="4371200" y="357683"/>
          <a:ext cx="3353395" cy="3353395"/>
        </a:xfrm>
        <a:custGeom>
          <a:avLst/>
          <a:gdLst/>
          <a:ahLst/>
          <a:cxnLst/>
          <a:rect l="0" t="0" r="0" b="0"/>
          <a:pathLst>
            <a:path>
              <a:moveTo>
                <a:pt x="2743522" y="2970219"/>
              </a:moveTo>
              <a:arcTo wR="1676697" hR="1676697" stAng="3029165" swAng="9231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62D747-540E-4444-A78C-01456733E6B9}">
      <dsp:nvSpPr>
        <dsp:cNvPr id="0" name=""/>
        <dsp:cNvSpPr/>
      </dsp:nvSpPr>
      <dsp:spPr>
        <a:xfrm>
          <a:off x="5500103" y="3355011"/>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Göra och testa: Aktiviteter </a:t>
          </a:r>
          <a:endParaRPr lang="sv-SE" sz="1100" kern="1200" dirty="0"/>
        </a:p>
      </dsp:txBody>
      <dsp:txXfrm>
        <a:off x="5534867" y="3389775"/>
        <a:ext cx="1026062" cy="642606"/>
      </dsp:txXfrm>
    </dsp:sp>
    <dsp:sp modelId="{C8B4FE3F-BD0A-481C-8DAC-60BEF05F9785}">
      <dsp:nvSpPr>
        <dsp:cNvPr id="0" name=""/>
        <dsp:cNvSpPr/>
      </dsp:nvSpPr>
      <dsp:spPr>
        <a:xfrm>
          <a:off x="4371200" y="357683"/>
          <a:ext cx="3353395" cy="3353395"/>
        </a:xfrm>
        <a:custGeom>
          <a:avLst/>
          <a:gdLst/>
          <a:ahLst/>
          <a:cxnLst/>
          <a:rect l="0" t="0" r="0" b="0"/>
          <a:pathLst>
            <a:path>
              <a:moveTo>
                <a:pt x="991305" y="3206910"/>
              </a:moveTo>
              <a:arcTo wR="1676697" hR="1676697" stAng="6847675" swAng="9231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F30CD0-2DAD-4272-A185-6F93C96D1E89}">
      <dsp:nvSpPr>
        <dsp:cNvPr id="0" name=""/>
        <dsp:cNvSpPr/>
      </dsp:nvSpPr>
      <dsp:spPr>
        <a:xfrm>
          <a:off x="4048040" y="2516662"/>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Implementera, befästa &amp; förbättra </a:t>
          </a:r>
          <a:endParaRPr lang="sv-SE" sz="1100" kern="1200" dirty="0"/>
        </a:p>
      </dsp:txBody>
      <dsp:txXfrm>
        <a:off x="4082804" y="2551426"/>
        <a:ext cx="1026062" cy="642606"/>
      </dsp:txXfrm>
    </dsp:sp>
    <dsp:sp modelId="{C178E56B-A7B2-4569-8076-FCF34CADDFA6}">
      <dsp:nvSpPr>
        <dsp:cNvPr id="0" name=""/>
        <dsp:cNvSpPr/>
      </dsp:nvSpPr>
      <dsp:spPr>
        <a:xfrm>
          <a:off x="4371200" y="357683"/>
          <a:ext cx="3353395" cy="3353395"/>
        </a:xfrm>
        <a:custGeom>
          <a:avLst/>
          <a:gdLst/>
          <a:ahLst/>
          <a:cxnLst/>
          <a:rect l="0" t="0" r="0" b="0"/>
          <a:pathLst>
            <a:path>
              <a:moveTo>
                <a:pt x="26108" y="1971437"/>
              </a:moveTo>
              <a:arcTo wR="1676697" hR="1676697" stAng="10192535" swAng="12149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394198-FB2A-4B26-9388-8D84AC50052D}">
      <dsp:nvSpPr>
        <dsp:cNvPr id="0" name=""/>
        <dsp:cNvSpPr/>
      </dsp:nvSpPr>
      <dsp:spPr>
        <a:xfrm>
          <a:off x="4048040" y="839965"/>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Följa upp och utvärdera</a:t>
          </a:r>
          <a:endParaRPr lang="sv-SE" sz="1100" kern="1200" dirty="0"/>
        </a:p>
      </dsp:txBody>
      <dsp:txXfrm>
        <a:off x="4082804" y="874729"/>
        <a:ext cx="1026062" cy="642606"/>
      </dsp:txXfrm>
    </dsp:sp>
    <dsp:sp modelId="{9C932330-37F7-4A61-94C0-5903F5B5B55F}">
      <dsp:nvSpPr>
        <dsp:cNvPr id="0" name=""/>
        <dsp:cNvSpPr/>
      </dsp:nvSpPr>
      <dsp:spPr>
        <a:xfrm>
          <a:off x="4371228" y="357655"/>
          <a:ext cx="3353395" cy="3353395"/>
        </a:xfrm>
        <a:custGeom>
          <a:avLst/>
          <a:gdLst/>
          <a:ahLst/>
          <a:cxnLst/>
          <a:rect l="0" t="0" r="0" b="0"/>
          <a:pathLst>
            <a:path>
              <a:moveTo>
                <a:pt x="608864" y="384007"/>
              </a:moveTo>
              <a:arcTo wR="1676697" hR="1676697" stAng="13826486" swAng="915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2024-11-08</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2024-11-08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20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93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4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86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62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r>
              <a:rPr lang="sv-SE" sz="1200" b="0" i="0" u="none" strike="noStrike" kern="1200" dirty="0" smtClean="0">
                <a:solidFill>
                  <a:schemeClr val="tx1"/>
                </a:solidFill>
                <a:effectLst/>
                <a:latin typeface="+mn-lt"/>
                <a:ea typeface="+mn-ea"/>
                <a:cs typeface="+mn-cs"/>
              </a:rPr>
              <a:t>Nej</a:t>
            </a:r>
            <a:r>
              <a:rPr lang="sv-SE" dirty="0" smtClean="0"/>
              <a:t> </a:t>
            </a:r>
            <a:r>
              <a:rPr lang="sv-SE" sz="1200" b="0" i="0" u="none" strike="noStrike" kern="1200" dirty="0" smtClean="0">
                <a:solidFill>
                  <a:schemeClr val="tx1"/>
                </a:solidFill>
                <a:effectLst/>
                <a:latin typeface="+mn-lt"/>
                <a:ea typeface="+mn-ea"/>
                <a:cs typeface="+mn-cs"/>
              </a:rPr>
              <a:t>Ja</a:t>
            </a:r>
            <a:r>
              <a:rPr lang="sv-SE" dirty="0" smtClean="0"/>
              <a:t> </a:t>
            </a:r>
            <a:r>
              <a:rPr lang="sv-SE" sz="1200" b="0" i="0" u="none" strike="noStrike" kern="1200" dirty="0" smtClean="0">
                <a:solidFill>
                  <a:schemeClr val="tx1"/>
                </a:solidFill>
                <a:effectLst/>
                <a:latin typeface="+mn-lt"/>
                <a:ea typeface="+mn-ea"/>
                <a:cs typeface="+mn-cs"/>
              </a:rPr>
              <a:t>Finns en punkt på agendan vid varje POLSAM.</a:t>
            </a:r>
            <a:r>
              <a:rPr lang="sv-SE" dirty="0" smtClean="0"/>
              <a:t> </a:t>
            </a:r>
            <a:r>
              <a:rPr lang="sv-SE" sz="1200" b="0" i="0" u="none" strike="noStrike" kern="1200" dirty="0" smtClean="0">
                <a:solidFill>
                  <a:schemeClr val="tx1"/>
                </a:solidFill>
                <a:effectLst/>
                <a:latin typeface="+mn-lt"/>
                <a:ea typeface="+mn-ea"/>
                <a:cs typeface="+mn-cs"/>
              </a:rPr>
              <a:t>Nej</a:t>
            </a:r>
            <a:r>
              <a:rPr lang="sv-SE" dirty="0" smtClean="0"/>
              <a:t> </a:t>
            </a:r>
            <a:r>
              <a:rPr lang="sv-SE" sz="1200" b="0" i="0" u="none" strike="noStrike" kern="1200" dirty="0" smtClean="0">
                <a:solidFill>
                  <a:schemeClr val="tx1"/>
                </a:solidFill>
                <a:effectLst/>
                <a:latin typeface="+mn-lt"/>
                <a:ea typeface="+mn-ea"/>
                <a:cs typeface="+mn-cs"/>
              </a:rPr>
              <a:t>Ja</a:t>
            </a:r>
            <a:r>
              <a:rPr lang="sv-SE" dirty="0" smtClean="0"/>
              <a:t> </a:t>
            </a:r>
            <a:r>
              <a:rPr lang="sv-SE" sz="1200" b="0" i="0" u="none" strike="noStrike" kern="1200" dirty="0" smtClean="0">
                <a:solidFill>
                  <a:schemeClr val="tx1"/>
                </a:solidFill>
                <a:effectLst/>
                <a:latin typeface="+mn-lt"/>
                <a:ea typeface="+mn-ea"/>
                <a:cs typeface="+mn-cs"/>
              </a:rPr>
              <a:t>Det är alltid aktuella teman där styrgruppen informerar utifrån gemensam styrning. Styrgruppen får även i uppdrag från POLSAM att se över och återkomma med information om gemensamma aktiviteter eller behov av åtgärder.</a:t>
            </a:r>
            <a:r>
              <a:rPr lang="sv-SE" dirty="0" smtClean="0"/>
              <a:t> </a:t>
            </a:r>
            <a:r>
              <a:rPr lang="sv-SE" sz="1200" b="0" i="0" u="none" strike="noStrike" kern="1200" dirty="0" smtClean="0">
                <a:solidFill>
                  <a:schemeClr val="tx1"/>
                </a:solidFill>
                <a:effectLst/>
                <a:latin typeface="+mn-lt"/>
                <a:ea typeface="+mn-ea"/>
                <a:cs typeface="+mn-cs"/>
              </a:rPr>
              <a:t>Nej</a:t>
            </a:r>
            <a:r>
              <a:rPr lang="sv-SE" dirty="0" smtClean="0"/>
              <a:t> </a:t>
            </a:r>
            <a:r>
              <a:rPr lang="sv-SE" sz="1200" b="0" i="0" u="none" strike="noStrike" kern="1200" dirty="0" smtClean="0">
                <a:solidFill>
                  <a:schemeClr val="tx1"/>
                </a:solidFill>
                <a:effectLst/>
                <a:latin typeface="+mn-lt"/>
                <a:ea typeface="+mn-ea"/>
                <a:cs typeface="+mn-cs"/>
              </a:rPr>
              <a:t>Ja</a:t>
            </a:r>
            <a:r>
              <a:rPr lang="sv-SE" dirty="0" smtClean="0"/>
              <a:t> </a:t>
            </a:r>
            <a:r>
              <a:rPr lang="sv-SE" sz="1200" b="0" i="0" u="none" strike="noStrike" kern="1200" dirty="0" smtClean="0">
                <a:solidFill>
                  <a:schemeClr val="tx1"/>
                </a:solidFill>
                <a:effectLst/>
                <a:latin typeface="+mn-lt"/>
                <a:ea typeface="+mn-ea"/>
                <a:cs typeface="+mn-cs"/>
              </a:rPr>
              <a:t>Deltar på möten</a:t>
            </a:r>
            <a:r>
              <a:rPr lang="sv-SE" dirty="0" smtClean="0"/>
              <a:t> </a:t>
            </a:r>
            <a:r>
              <a:rPr lang="sv-SE" sz="1200" b="0" i="0" u="none" strike="noStrike" kern="1200" dirty="0" smtClean="0">
                <a:solidFill>
                  <a:schemeClr val="tx1"/>
                </a:solidFill>
                <a:effectLst/>
                <a:latin typeface="+mn-lt"/>
                <a:ea typeface="+mn-ea"/>
                <a:cs typeface="+mn-cs"/>
              </a:rPr>
              <a:t>Nej</a:t>
            </a:r>
            <a:r>
              <a:rPr lang="sv-SE" dirty="0" smtClean="0"/>
              <a:t> </a:t>
            </a:r>
            <a:r>
              <a:rPr lang="sv-SE" sz="1200" b="0" i="0" u="none" strike="noStrike" kern="1200" dirty="0" smtClean="0">
                <a:solidFill>
                  <a:schemeClr val="tx1"/>
                </a:solidFill>
                <a:effectLst/>
                <a:latin typeface="+mn-lt"/>
                <a:ea typeface="+mn-ea"/>
                <a:cs typeface="+mn-cs"/>
              </a:rPr>
              <a:t>Ja</a:t>
            </a:r>
            <a:r>
              <a:rPr lang="sv-SE" dirty="0" smtClean="0"/>
              <a:t> </a:t>
            </a:r>
            <a:r>
              <a:rPr lang="sv-SE" sz="1200" b="0" i="0" u="none" strike="noStrike" kern="1200" dirty="0" smtClean="0">
                <a:solidFill>
                  <a:schemeClr val="tx1"/>
                </a:solidFill>
                <a:effectLst/>
                <a:latin typeface="+mn-lt"/>
                <a:ea typeface="+mn-ea"/>
                <a:cs typeface="+mn-cs"/>
              </a:rPr>
              <a:t>Mötes forum Saknar dock politisk representation i styrgrupp/systemledning</a:t>
            </a:r>
            <a:r>
              <a:rPr lang="sv-SE" dirty="0" smtClean="0"/>
              <a:t> </a:t>
            </a:r>
            <a:r>
              <a:rPr lang="sv-SE" sz="1200" b="0" i="0" u="none" strike="noStrike" kern="1200" dirty="0" smtClean="0">
                <a:solidFill>
                  <a:schemeClr val="tx1"/>
                </a:solidFill>
                <a:effectLst/>
                <a:latin typeface="+mn-lt"/>
                <a:ea typeface="+mn-ea"/>
                <a:cs typeface="+mn-cs"/>
              </a:rPr>
              <a:t>Nej</a:t>
            </a:r>
            <a:r>
              <a:rPr lang="sv-SE" dirty="0" smtClean="0"/>
              <a:t> </a:t>
            </a:r>
            <a:r>
              <a:rPr lang="sv-SE" sz="1200" b="0" i="0" u="none" strike="noStrike" kern="1200" dirty="0" smtClean="0">
                <a:solidFill>
                  <a:schemeClr val="tx1"/>
                </a:solidFill>
                <a:effectLst/>
                <a:latin typeface="+mn-lt"/>
                <a:ea typeface="+mn-ea"/>
                <a:cs typeface="+mn-cs"/>
              </a:rPr>
              <a:t>Ja</a:t>
            </a:r>
            <a:r>
              <a:rPr lang="sv-SE" dirty="0" smtClean="0"/>
              <a:t> </a:t>
            </a:r>
            <a:r>
              <a:rPr lang="sv-SE" sz="1200" b="0" i="0" u="none" strike="noStrike" kern="1200" dirty="0" smtClean="0">
                <a:solidFill>
                  <a:schemeClr val="tx1"/>
                </a:solidFill>
                <a:effectLst/>
                <a:latin typeface="+mn-lt"/>
                <a:ea typeface="+mn-ea"/>
                <a:cs typeface="+mn-cs"/>
              </a:rPr>
              <a:t>Har inte uppgift om detta.  Har ett länsövergripande uppdrag. </a:t>
            </a:r>
            <a:r>
              <a:rPr lang="sv-SE" dirty="0" smtClean="0"/>
              <a:t> </a:t>
            </a:r>
            <a:r>
              <a:rPr lang="sv-SE" sz="1200" b="0" i="0" u="none" strike="noStrike" kern="1200" dirty="0" smtClean="0">
                <a:solidFill>
                  <a:schemeClr val="tx1"/>
                </a:solidFill>
                <a:effectLst/>
                <a:latin typeface="+mn-lt"/>
                <a:ea typeface="+mn-ea"/>
                <a:cs typeface="+mn-cs"/>
              </a:rPr>
              <a:t>Nej</a:t>
            </a:r>
            <a:r>
              <a:rPr lang="sv-SE" dirty="0" smtClean="0"/>
              <a:t> </a:t>
            </a:r>
            <a:r>
              <a:rPr lang="sv-SE" sz="1200" b="0" i="0" u="none" strike="noStrike" kern="1200" dirty="0" smtClean="0">
                <a:solidFill>
                  <a:schemeClr val="tx1"/>
                </a:solidFill>
                <a:effectLst/>
                <a:latin typeface="+mn-lt"/>
                <a:ea typeface="+mn-ea"/>
                <a:cs typeface="+mn-cs"/>
              </a:rPr>
              <a:t>Ja</a:t>
            </a:r>
            <a:r>
              <a:rPr lang="sv-SE" dirty="0" smtClean="0"/>
              <a:t> </a:t>
            </a:r>
            <a:r>
              <a:rPr lang="sv-SE" sz="1200" b="0" i="0" u="none" strike="noStrike" kern="1200" dirty="0" smtClean="0">
                <a:solidFill>
                  <a:schemeClr val="tx1"/>
                </a:solidFill>
                <a:effectLst/>
                <a:latin typeface="+mn-lt"/>
                <a:ea typeface="+mn-ea"/>
                <a:cs typeface="+mn-cs"/>
              </a:rPr>
              <a:t>Ordförande deltar på </a:t>
            </a:r>
            <a:r>
              <a:rPr lang="sv-SE" sz="1200" b="0" i="0" u="none" strike="noStrike" kern="1200" dirty="0" err="1" smtClean="0">
                <a:solidFill>
                  <a:schemeClr val="tx1"/>
                </a:solidFill>
                <a:effectLst/>
                <a:latin typeface="+mn-lt"/>
                <a:ea typeface="+mn-ea"/>
                <a:cs typeface="+mn-cs"/>
              </a:rPr>
              <a:t>Polsam</a:t>
            </a:r>
            <a:r>
              <a:rPr lang="sv-SE" sz="1200" b="0" i="0" u="none" strike="noStrike" kern="1200" dirty="0" smtClean="0">
                <a:solidFill>
                  <a:schemeClr val="tx1"/>
                </a:solidFill>
                <a:effectLst/>
                <a:latin typeface="+mn-lt"/>
                <a:ea typeface="+mn-ea"/>
                <a:cs typeface="+mn-cs"/>
              </a:rPr>
              <a:t> möte både i Avesta och Hedemora. Vi har bett </a:t>
            </a:r>
            <a:r>
              <a:rPr lang="sv-SE" sz="1200" b="0" i="0" u="none" strike="noStrike" kern="1200" dirty="0" err="1" smtClean="0">
                <a:solidFill>
                  <a:schemeClr val="tx1"/>
                </a:solidFill>
                <a:effectLst/>
                <a:latin typeface="+mn-lt"/>
                <a:ea typeface="+mn-ea"/>
                <a:cs typeface="+mn-cs"/>
              </a:rPr>
              <a:t>polsam</a:t>
            </a:r>
            <a:r>
              <a:rPr lang="sv-SE" sz="1200" b="0" i="0" u="none" strike="noStrike" kern="1200" dirty="0" smtClean="0">
                <a:solidFill>
                  <a:schemeClr val="tx1"/>
                </a:solidFill>
                <a:effectLst/>
                <a:latin typeface="+mn-lt"/>
                <a:ea typeface="+mn-ea"/>
                <a:cs typeface="+mn-cs"/>
              </a:rPr>
              <a:t> delta i vår Kick off för att de ska kunna beskriva och tydliggöra sina förväntningar på arbetet och vad som ska fokuseras på.</a:t>
            </a:r>
            <a:r>
              <a:rPr lang="sv-SE" dirty="0" smtClean="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80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1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2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3 Malung-Sälen, Mora Vansbro, Rättvik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73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70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15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44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07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8B15-2277-4EDA-AC3B-8C9BA3ACA06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855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35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noProof="0" dirty="0">
              <a:latin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71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EE1CA-20BA-437F-A68D-BBC9E8A1E0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104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85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79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527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EE1CA-20BA-437F-A68D-BBC9E8A1E0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45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61845-0406-4D53-B05C-720DCE0AC7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16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768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568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955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8347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23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59D9-0D2B-4A92-A8D8-063B0B338A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007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59D9-0D2B-4A92-A8D8-063B0B338A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916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222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896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61845-0406-4D53-B05C-720DCE0AC7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14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74</a:t>
            </a:fld>
            <a:endParaRPr lang="sv-SE"/>
          </a:p>
        </p:txBody>
      </p:sp>
    </p:spTree>
    <p:extLst>
      <p:ext uri="{BB962C8B-B14F-4D97-AF65-F5344CB8AC3E}">
        <p14:creationId xmlns:p14="http://schemas.microsoft.com/office/powerpoint/2010/main" val="407733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883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F47FD3-4746-4237-BCB2-50EBFC6357B8}" type="slidenum">
              <a:rPr lang="sv-SE" smtClean="0"/>
              <a:t>76</a:t>
            </a:fld>
            <a:endParaRPr lang="sv-SE"/>
          </a:p>
        </p:txBody>
      </p:sp>
    </p:spTree>
    <p:extLst>
      <p:ext uri="{BB962C8B-B14F-4D97-AF65-F5344CB8AC3E}">
        <p14:creationId xmlns:p14="http://schemas.microsoft.com/office/powerpoint/2010/main" val="2122272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F47FD3-4746-4237-BCB2-50EBFC6357B8}" type="slidenum">
              <a:rPr lang="sv-SE" smtClean="0"/>
              <a:t>78</a:t>
            </a:fld>
            <a:endParaRPr lang="sv-SE"/>
          </a:p>
        </p:txBody>
      </p:sp>
    </p:spTree>
    <p:extLst>
      <p:ext uri="{BB962C8B-B14F-4D97-AF65-F5344CB8AC3E}">
        <p14:creationId xmlns:p14="http://schemas.microsoft.com/office/powerpoint/2010/main" val="63605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505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114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610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62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4645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2024-11-08</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smtClean="0"/>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om du vill redigera mall för underrubrikformat</a:t>
            </a:r>
            <a:endParaRPr lang="sv-SE" dirty="0"/>
          </a:p>
        </p:txBody>
      </p:sp>
      <p:sp>
        <p:nvSpPr>
          <p:cNvPr id="6" name="Platshållare för bild" title="Bakgrundsbild"/>
          <p:cNvSpPr>
            <a:spLocks noGrp="1"/>
          </p:cNvSpPr>
          <p:nvPr>
            <p:ph type="pic" sz="quarter" idx="10"/>
          </p:nvPr>
        </p:nvSpPr>
        <p:spPr>
          <a:xfrm>
            <a:off x="0" y="0"/>
            <a:ext cx="12192000" cy="6858000"/>
          </a:xfrm>
        </p:spPr>
        <p:txBody>
          <a:bodyPr/>
          <a:lstStyle/>
          <a:p>
            <a:endParaRPr lang="sv-SE"/>
          </a:p>
        </p:txBody>
      </p:sp>
    </p:spTree>
    <p:extLst>
      <p:ext uri="{BB962C8B-B14F-4D97-AF65-F5344CB8AC3E}">
        <p14:creationId xmlns:p14="http://schemas.microsoft.com/office/powerpoint/2010/main" val="39887122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smtClean="0"/>
              <a:t>Innehåll</a:t>
            </a:r>
          </a:p>
          <a:p>
            <a:pPr lvl="0"/>
            <a:r>
              <a:rPr lang="sv-SE" dirty="0" smtClean="0"/>
              <a:t>För</a:t>
            </a:r>
          </a:p>
          <a:p>
            <a:pPr lvl="0"/>
            <a:r>
              <a:rPr lang="sv-SE" dirty="0" smtClean="0"/>
              <a:t>avsnittet</a:t>
            </a:r>
            <a:endParaRPr lang="sv-SE" dirty="0"/>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907335742"/>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RUBIK FÖR DETTA KAPITEL</a:t>
            </a:r>
            <a:endParaRPr lang="sv-SE" dirty="0">
              <a:solidFill>
                <a:srgbClr val="DB3747"/>
              </a:solidFill>
            </a:endParaRP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4093899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8234637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738594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3926561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smtClean="0"/>
              <a:t>Klicka här för att ändra format</a:t>
            </a:r>
            <a:endParaRPr lang="sv-SE" dirty="0"/>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6901161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881455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1508064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42254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2024-11-08</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p:ext uri="{DCECCB84-F9BA-43D5-87BE-67443E8EF086}">
      <p15:sldGuideLst xmlns:p15="http://schemas.microsoft.com/office/powerpoint/2012/main">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15685264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smtClean="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a:p>
        </p:txBody>
      </p:sp>
    </p:spTree>
    <p:extLst>
      <p:ext uri="{BB962C8B-B14F-4D97-AF65-F5344CB8AC3E}">
        <p14:creationId xmlns:p14="http://schemas.microsoft.com/office/powerpoint/2010/main" val="18126868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smtClean="0"/>
              <a:t>Avslutande text</a:t>
            </a:r>
            <a:endParaRPr lang="sv-SE" dirty="0"/>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1695503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2179276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527129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81CD398E-1338-4394-AC36-DD57D3DE8EB5}" type="datetimeFigureOut">
              <a:rPr lang="sv-SE" smtClean="0"/>
              <a:t>2024-11-08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362067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1CD398E-1338-4394-AC36-DD57D3DE8EB5}" type="datetimeFigureOut">
              <a:rPr lang="sv-SE" smtClean="0"/>
              <a:t>2024-11-08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2077088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1CD398E-1338-4394-AC36-DD57D3DE8EB5}" type="datetimeFigureOut">
              <a:rPr lang="sv-SE" smtClean="0"/>
              <a:t>2024-11-08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2040688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1CD398E-1338-4394-AC36-DD57D3DE8EB5}" type="datetimeFigureOut">
              <a:rPr lang="sv-SE" smtClean="0"/>
              <a:t>2024-11-08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2290854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1CD398E-1338-4394-AC36-DD57D3DE8EB5}" type="datetimeFigureOut">
              <a:rPr lang="sv-SE" smtClean="0"/>
              <a:t>2024-11-08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97805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2024-11-08</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1CD398E-1338-4394-AC36-DD57D3DE8EB5}" type="datetimeFigureOut">
              <a:rPr lang="sv-SE" smtClean="0"/>
              <a:t>2024-11-08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883832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1CD398E-1338-4394-AC36-DD57D3DE8EB5}" type="datetimeFigureOut">
              <a:rPr lang="sv-SE" smtClean="0"/>
              <a:t>2024-11-08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3413779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965493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77214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2024-11-08</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2024-11-08</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2024-11-08</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2024-11-08</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2024-11-08</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2024-11-08</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xmlns=""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2024-11-08</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smtClean="0"/>
              <a:t>Klicka här för att ändra format </a:t>
            </a:r>
            <a:endParaRPr lang="sv-SE" dirty="0"/>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8085414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D398E-1338-4394-AC36-DD57D3DE8EB5}" type="datetimeFigureOut">
              <a:rPr lang="sv-SE" smtClean="0"/>
              <a:t>2024-11-08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EACE1-B92E-4183-A7C0-0B7E79750709}" type="slidenum">
              <a:rPr lang="sv-SE" smtClean="0"/>
              <a:t>‹#›</a:t>
            </a:fld>
            <a:endParaRPr lang="sv-SE"/>
          </a:p>
        </p:txBody>
      </p:sp>
    </p:spTree>
    <p:extLst>
      <p:ext uri="{BB962C8B-B14F-4D97-AF65-F5344CB8AC3E}">
        <p14:creationId xmlns:p14="http://schemas.microsoft.com/office/powerpoint/2010/main" val="37101805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Elin.axmanbjornfot@regiondalarna.se"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egiondalarna.se/globalassets/plus/lansgemensam-strategi-god-och-nara-vard-i-dalarna.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folkhalsomyndigheten.se/publicerat-material/publikationsarkiv/f/fran-nyhet-till-vardagsnytta-om-implementeringens-modosamma-kons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regiondalarna.se/plus/vard/halsa-och-valfard/regionala-stodverktyg/iri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regiondalarna.se/globalassets/plus/rd_sjalvskattningstabell_webb.pdf" TargetMode="External"/><Relationship Id="rId4" Type="http://schemas.openxmlformats.org/officeDocument/2006/relationships/image" Target="../media/image29.jpeg"/></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view.officeapps.live.com/op/view.aspx?src=https%3A%2F%2Fwww.regiondalarna.se%2Fcontentassets%2F77838eb6f09248ecb2cba4158cda4e4f%2Farsberattelse-god-och-nara-vard-i-dalarna-2023.pptx&amp;wdOrigin=BROWSELINK"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folkhalsomyndigheten.se/livsvillkor-levnadsvanor/psykisk-halsa-och-suicidprevention/nationell-strategi/"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LCHNV</a:t>
            </a:r>
            <a:endParaRPr lang="sv-SE" dirty="0"/>
          </a:p>
        </p:txBody>
      </p:sp>
      <p:sp>
        <p:nvSpPr>
          <p:cNvPr id="3" name="Underrubrik 2"/>
          <p:cNvSpPr>
            <a:spLocks noGrp="1"/>
          </p:cNvSpPr>
          <p:nvPr>
            <p:ph type="subTitle" idx="1"/>
          </p:nvPr>
        </p:nvSpPr>
        <p:spPr/>
        <p:txBody>
          <a:bodyPr/>
          <a:lstStyle/>
          <a:p>
            <a:r>
              <a:rPr lang="sv-SE" dirty="0" smtClean="0"/>
              <a:t>7 november 2024</a:t>
            </a:r>
            <a:endParaRPr lang="sv-SE" dirty="0"/>
          </a:p>
        </p:txBody>
      </p:sp>
    </p:spTree>
    <p:extLst>
      <p:ext uri="{BB962C8B-B14F-4D97-AF65-F5344CB8AC3E}">
        <p14:creationId xmlns:p14="http://schemas.microsoft.com/office/powerpoint/2010/main" val="421352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half" idx="1"/>
          </p:nvPr>
        </p:nvSpPr>
        <p:spPr/>
        <p:txBody>
          <a:bodyPr/>
          <a:lstStyle/>
          <a:p>
            <a:endParaRPr lang="sv-SE" dirty="0" smtClean="0"/>
          </a:p>
          <a:p>
            <a:endParaRPr lang="sv-SE" dirty="0"/>
          </a:p>
          <a:p>
            <a:endParaRPr lang="sv-SE" dirty="0" smtClean="0"/>
          </a:p>
          <a:p>
            <a:pPr marL="0" indent="0" algn="ctr">
              <a:buNone/>
            </a:pPr>
            <a:r>
              <a:rPr lang="sv-SE" sz="4000" b="1" dirty="0" smtClean="0"/>
              <a:t>FRÅGOR?</a:t>
            </a:r>
            <a:endParaRPr lang="sv-SE" sz="4000" b="1" dirty="0"/>
          </a:p>
        </p:txBody>
      </p:sp>
      <p:pic>
        <p:nvPicPr>
          <p:cNvPr id="6" name="Platshållare för bild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4540" r="24540"/>
          <a:stretch>
            <a:fillRect/>
          </a:stretch>
        </p:blipFill>
        <p:spPr>
          <a:xfrm>
            <a:off x="7535862" y="1"/>
            <a:ext cx="4656137" cy="6857999"/>
          </a:xfrm>
        </p:spPr>
      </p:pic>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smtClean="0">
                <a:ln>
                  <a:noFill/>
                </a:ln>
                <a:solidFill>
                  <a:srgbClr val="DB3747"/>
                </a:solidFill>
                <a:effectLst/>
                <a:uLnTx/>
                <a:uFillTx/>
                <a:latin typeface="Arial"/>
                <a:ea typeface="+mn-ea"/>
                <a:cs typeface="+mn-cs"/>
              </a:rPr>
              <a:t>Frågor</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354098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a:bodyPr>
          <a:lstStyle/>
          <a:p>
            <a:r>
              <a:rPr lang="sv-SE" dirty="0" smtClean="0"/>
              <a:t>RÖK/LÖK för kvinnofrid mot våld i nära relation</a:t>
            </a:r>
            <a:endParaRPr lang="sv-SE"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r>
              <a:rPr lang="sv-SE" dirty="0" smtClean="0"/>
              <a:t>Arbetet framåt</a:t>
            </a:r>
          </a:p>
          <a:p>
            <a:r>
              <a:rPr lang="sv-SE" dirty="0" smtClean="0"/>
              <a:t>LCHNV </a:t>
            </a:r>
            <a:r>
              <a:rPr lang="sv-SE" dirty="0"/>
              <a:t>7</a:t>
            </a:r>
            <a:r>
              <a:rPr lang="sv-SE" dirty="0" smtClean="0"/>
              <a:t> november 2024</a:t>
            </a:r>
          </a:p>
          <a:p>
            <a:r>
              <a:rPr lang="sv-SE" sz="2000" i="1" dirty="0" smtClean="0"/>
              <a:t>Elin Axman Björnfot, utvecklingsledare, RSS Dalarna</a:t>
            </a:r>
            <a:endParaRPr lang="sv-SE" sz="2000" i="1" dirty="0"/>
          </a:p>
        </p:txBody>
      </p:sp>
    </p:spTree>
    <p:extLst>
      <p:ext uri="{BB962C8B-B14F-4D97-AF65-F5344CB8AC3E}">
        <p14:creationId xmlns:p14="http://schemas.microsoft.com/office/powerpoint/2010/main" val="293850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RÖK för kvinnofrid mot våld i nära relation</a:t>
            </a:r>
            <a:endParaRPr lang="sv-SE" dirty="0"/>
          </a:p>
        </p:txBody>
      </p:sp>
      <p:sp>
        <p:nvSpPr>
          <p:cNvPr id="3" name="Platshållare för text 2"/>
          <p:cNvSpPr>
            <a:spLocks noGrp="1"/>
          </p:cNvSpPr>
          <p:nvPr>
            <p:ph type="body" idx="1"/>
          </p:nvPr>
        </p:nvSpPr>
        <p:spPr/>
        <p:txBody>
          <a:bodyPr/>
          <a:lstStyle/>
          <a:p>
            <a:r>
              <a:rPr lang="sv-SE" dirty="0" smtClean="0"/>
              <a:t>Beslutsprocessen</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1017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p:cNvGraphicFramePr>
            <a:graphicFrameLocks noGrp="1"/>
          </p:cNvGraphicFramePr>
          <p:nvPr>
            <p:ph idx="1"/>
            <p:extLst/>
          </p:nvPr>
        </p:nvGraphicFramePr>
        <p:xfrm>
          <a:off x="624804" y="2109771"/>
          <a:ext cx="10479903" cy="4191706"/>
        </p:xfrm>
        <a:graphic>
          <a:graphicData uri="http://schemas.openxmlformats.org/drawingml/2006/table">
            <a:tbl>
              <a:tblPr firstRow="1" bandRow="1">
                <a:tableStyleId>{5C22544A-7EE6-4342-B048-85BDC9FD1C3A}</a:tableStyleId>
              </a:tblPr>
              <a:tblGrid>
                <a:gridCol w="3493301">
                  <a:extLst>
                    <a:ext uri="{9D8B030D-6E8A-4147-A177-3AD203B41FA5}">
                      <a16:colId xmlns:a16="http://schemas.microsoft.com/office/drawing/2014/main" val="929976542"/>
                    </a:ext>
                  </a:extLst>
                </a:gridCol>
                <a:gridCol w="3493301">
                  <a:extLst>
                    <a:ext uri="{9D8B030D-6E8A-4147-A177-3AD203B41FA5}">
                      <a16:colId xmlns:a16="http://schemas.microsoft.com/office/drawing/2014/main" val="3292263461"/>
                    </a:ext>
                  </a:extLst>
                </a:gridCol>
                <a:gridCol w="3493301">
                  <a:extLst>
                    <a:ext uri="{9D8B030D-6E8A-4147-A177-3AD203B41FA5}">
                      <a16:colId xmlns:a16="http://schemas.microsoft.com/office/drawing/2014/main" val="445729880"/>
                    </a:ext>
                  </a:extLst>
                </a:gridCol>
              </a:tblGrid>
              <a:tr h="0">
                <a:tc>
                  <a:txBody>
                    <a:bodyPr/>
                    <a:lstStyle/>
                    <a:p>
                      <a:r>
                        <a:rPr lang="sv-SE" dirty="0" smtClean="0"/>
                        <a:t>Lämnat godkänt beslut</a:t>
                      </a:r>
                      <a:endParaRPr lang="sv-SE" dirty="0"/>
                    </a:p>
                  </a:txBody>
                  <a:tcPr/>
                </a:tc>
                <a:tc>
                  <a:txBody>
                    <a:bodyPr/>
                    <a:lstStyle/>
                    <a:p>
                      <a:r>
                        <a:rPr lang="sv-SE" dirty="0" smtClean="0"/>
                        <a:t>Lämnat godkänt beslut</a:t>
                      </a:r>
                      <a:endParaRPr lang="sv-SE" dirty="0"/>
                    </a:p>
                  </a:txBody>
                  <a:tcPr/>
                </a:tc>
                <a:tc>
                  <a:txBody>
                    <a:bodyPr/>
                    <a:lstStyle/>
                    <a:p>
                      <a:r>
                        <a:rPr lang="sv-SE" dirty="0" smtClean="0"/>
                        <a:t>Ej lämnat besked</a:t>
                      </a:r>
                      <a:endParaRPr lang="sv-SE" dirty="0"/>
                    </a:p>
                  </a:txBody>
                  <a:tcPr/>
                </a:tc>
                <a:extLst>
                  <a:ext uri="{0D108BD9-81ED-4DB2-BD59-A6C34878D82A}">
                    <a16:rowId xmlns:a16="http://schemas.microsoft.com/office/drawing/2014/main" val="918231644"/>
                  </a:ext>
                </a:extLst>
              </a:tr>
              <a:tr h="567368">
                <a:tc>
                  <a:txBody>
                    <a:bodyPr/>
                    <a:lstStyle/>
                    <a:p>
                      <a:r>
                        <a:rPr lang="sv-SE" sz="1400" dirty="0" smtClean="0"/>
                        <a:t>Avesta</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Mora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Hedemora</a:t>
                      </a:r>
                    </a:p>
                  </a:txBody>
                  <a:tcPr/>
                </a:tc>
                <a:extLst>
                  <a:ext uri="{0D108BD9-81ED-4DB2-BD59-A6C34878D82A}">
                    <a16:rowId xmlns:a16="http://schemas.microsoft.com/office/drawing/2014/main" val="2664112179"/>
                  </a:ext>
                </a:extLst>
              </a:tr>
              <a:tr h="567368">
                <a:tc>
                  <a:txBody>
                    <a:bodyPr/>
                    <a:lstStyle/>
                    <a:p>
                      <a:r>
                        <a:rPr lang="sv-SE" sz="1400" dirty="0" smtClean="0"/>
                        <a:t>Borlänge</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Orsa </a:t>
                      </a:r>
                    </a:p>
                  </a:txBody>
                  <a:tcPr/>
                </a:tc>
                <a:tc>
                  <a:txBody>
                    <a:bodyPr/>
                    <a:lstStyle/>
                    <a:p>
                      <a:r>
                        <a:rPr lang="sv-SE" sz="1400" dirty="0" smtClean="0"/>
                        <a:t>Säter</a:t>
                      </a:r>
                      <a:endParaRPr lang="sv-SE" sz="1400" dirty="0"/>
                    </a:p>
                  </a:txBody>
                  <a:tcPr/>
                </a:tc>
                <a:extLst>
                  <a:ext uri="{0D108BD9-81ED-4DB2-BD59-A6C34878D82A}">
                    <a16:rowId xmlns:a16="http://schemas.microsoft.com/office/drawing/2014/main" val="1890592960"/>
                  </a:ext>
                </a:extLst>
              </a:tr>
              <a:tr h="567368">
                <a:tc>
                  <a:txBody>
                    <a:bodyPr/>
                    <a:lstStyle/>
                    <a:p>
                      <a:r>
                        <a:rPr lang="sv-SE" sz="1400" dirty="0" smtClean="0"/>
                        <a:t>Falun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Region</a:t>
                      </a:r>
                      <a:r>
                        <a:rPr lang="sv-SE" sz="1400" baseline="0" dirty="0" smtClean="0"/>
                        <a:t> Dalarna</a:t>
                      </a:r>
                      <a:endParaRPr lang="sv-SE"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smtClean="0"/>
                        <a:t>Vansbro</a:t>
                      </a:r>
                      <a:endParaRPr lang="sv-SE" sz="1400" dirty="0" smtClean="0"/>
                    </a:p>
                  </a:txBody>
                  <a:tcPr/>
                </a:tc>
                <a:extLst>
                  <a:ext uri="{0D108BD9-81ED-4DB2-BD59-A6C34878D82A}">
                    <a16:rowId xmlns:a16="http://schemas.microsoft.com/office/drawing/2014/main" val="3006452145"/>
                  </a:ext>
                </a:extLst>
              </a:tr>
              <a:tr h="56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Gagnef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Rättvik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p>
                  </a:txBody>
                  <a:tcPr/>
                </a:tc>
                <a:extLst>
                  <a:ext uri="{0D108BD9-81ED-4DB2-BD59-A6C34878D82A}">
                    <a16:rowId xmlns:a16="http://schemas.microsoft.com/office/drawing/2014/main" val="2100000970"/>
                  </a:ext>
                </a:extLst>
              </a:tr>
              <a:tr h="492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Leksand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Smedjebacken</a:t>
                      </a:r>
                    </a:p>
                  </a:txBody>
                  <a:tcPr/>
                </a:tc>
                <a:tc>
                  <a:txBody>
                    <a:bodyPr/>
                    <a:lstStyle/>
                    <a:p>
                      <a:endParaRPr lang="sv-SE" sz="1400" dirty="0"/>
                    </a:p>
                  </a:txBody>
                  <a:tcPr/>
                </a:tc>
                <a:extLst>
                  <a:ext uri="{0D108BD9-81ED-4DB2-BD59-A6C34878D82A}">
                    <a16:rowId xmlns:a16="http://schemas.microsoft.com/office/drawing/2014/main" val="2171386730"/>
                  </a:ext>
                </a:extLst>
              </a:tr>
              <a:tr h="496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Ludvika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Älvdalen</a:t>
                      </a:r>
                    </a:p>
                  </a:txBody>
                  <a:tcPr/>
                </a:tc>
                <a:tc>
                  <a:txBody>
                    <a:bodyPr/>
                    <a:lstStyle/>
                    <a:p>
                      <a:r>
                        <a:rPr lang="sv-SE" sz="1400" dirty="0" smtClean="0"/>
                        <a:t> </a:t>
                      </a:r>
                      <a:endParaRPr lang="sv-SE" sz="1400" dirty="0"/>
                    </a:p>
                  </a:txBody>
                  <a:tcPr/>
                </a:tc>
                <a:extLst>
                  <a:ext uri="{0D108BD9-81ED-4DB2-BD59-A6C34878D82A}">
                    <a16:rowId xmlns:a16="http://schemas.microsoft.com/office/drawing/2014/main" val="545721654"/>
                  </a:ext>
                </a:extLst>
              </a:tr>
              <a:tr h="56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Malung-Sälen</a:t>
                      </a:r>
                    </a:p>
                  </a:txBody>
                  <a:tcPr/>
                </a:tc>
                <a:tc>
                  <a:txBody>
                    <a:bodyPr/>
                    <a:lstStyle/>
                    <a:p>
                      <a:endParaRPr lang="sv-SE" sz="1400" dirty="0"/>
                    </a:p>
                  </a:txBody>
                  <a:tcPr/>
                </a:tc>
                <a:tc>
                  <a:txBody>
                    <a:bodyPr/>
                    <a:lstStyle/>
                    <a:p>
                      <a:endParaRPr lang="sv-SE" sz="1400" dirty="0"/>
                    </a:p>
                  </a:txBody>
                  <a:tcPr/>
                </a:tc>
                <a:extLst>
                  <a:ext uri="{0D108BD9-81ED-4DB2-BD59-A6C34878D82A}">
                    <a16:rowId xmlns:a16="http://schemas.microsoft.com/office/drawing/2014/main" val="1004532066"/>
                  </a:ext>
                </a:extLst>
              </a:tr>
            </a:tbl>
          </a:graphicData>
        </a:graphic>
      </p:graphicFrame>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ubrik 6"/>
          <p:cNvSpPr>
            <a:spLocks noGrp="1"/>
          </p:cNvSpPr>
          <p:nvPr>
            <p:ph type="title"/>
          </p:nvPr>
        </p:nvSpPr>
        <p:spPr>
          <a:xfrm>
            <a:off x="407988" y="937173"/>
            <a:ext cx="10416781" cy="1209600"/>
          </a:xfrm>
        </p:spPr>
        <p:txBody>
          <a:bodyPr/>
          <a:lstStyle/>
          <a:p>
            <a:r>
              <a:rPr lang="sv-SE" dirty="0" smtClean="0"/>
              <a:t>Beslutsprocess RÖK</a:t>
            </a:r>
            <a:endParaRPr lang="sv-SE" dirty="0"/>
          </a:p>
        </p:txBody>
      </p:sp>
    </p:spTree>
    <p:extLst>
      <p:ext uri="{BB962C8B-B14F-4D97-AF65-F5344CB8AC3E}">
        <p14:creationId xmlns:p14="http://schemas.microsoft.com/office/powerpoint/2010/main" val="357939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RÖK för kvinnofrid mot våld i nära relation</a:t>
            </a:r>
            <a:endParaRPr lang="sv-SE" dirty="0"/>
          </a:p>
        </p:txBody>
      </p:sp>
      <p:sp>
        <p:nvSpPr>
          <p:cNvPr id="3" name="Platshållare för text 2"/>
          <p:cNvSpPr>
            <a:spLocks noGrp="1"/>
          </p:cNvSpPr>
          <p:nvPr>
            <p:ph type="body" idx="1"/>
          </p:nvPr>
        </p:nvSpPr>
        <p:spPr/>
        <p:txBody>
          <a:bodyPr/>
          <a:lstStyle/>
          <a:p>
            <a:r>
              <a:rPr lang="sv-SE" dirty="0" smtClean="0"/>
              <a:t>Lansering</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3369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b="1" dirty="0" smtClean="0"/>
              <a:t>Inspelad föreläsning som handlar om:</a:t>
            </a:r>
          </a:p>
          <a:p>
            <a:pPr>
              <a:lnSpc>
                <a:spcPct val="100000"/>
              </a:lnSpc>
              <a:buFontTx/>
              <a:buChar char="-"/>
            </a:pPr>
            <a:r>
              <a:rPr lang="sv-SE" sz="2000" dirty="0" smtClean="0"/>
              <a:t>Vad </a:t>
            </a:r>
            <a:r>
              <a:rPr lang="sv-SE" sz="2000" dirty="0" err="1" smtClean="0"/>
              <a:t>RÖKen</a:t>
            </a:r>
            <a:r>
              <a:rPr lang="sv-SE" sz="2000" dirty="0" smtClean="0"/>
              <a:t> är och dess syfte</a:t>
            </a:r>
          </a:p>
          <a:p>
            <a:pPr>
              <a:lnSpc>
                <a:spcPct val="100000"/>
              </a:lnSpc>
              <a:buFontTx/>
              <a:buChar char="-"/>
            </a:pPr>
            <a:r>
              <a:rPr lang="sv-SE" sz="2000" dirty="0" smtClean="0"/>
              <a:t>Hur den relaterar till andra styrdokument och hur den ska användas</a:t>
            </a:r>
          </a:p>
          <a:p>
            <a:pPr>
              <a:lnSpc>
                <a:spcPct val="100000"/>
              </a:lnSpc>
              <a:buFontTx/>
              <a:buChar char="-"/>
            </a:pPr>
            <a:r>
              <a:rPr lang="sv-SE" sz="2000" dirty="0" smtClean="0"/>
              <a:t>Varför samverkan är viktigt för detta område</a:t>
            </a:r>
          </a:p>
          <a:p>
            <a:pPr>
              <a:lnSpc>
                <a:spcPct val="100000"/>
              </a:lnSpc>
            </a:pPr>
            <a:r>
              <a:rPr lang="sv-SE" dirty="0" smtClean="0"/>
              <a:t>Föreläsningen laddas upp på RSS hemsida</a:t>
            </a:r>
          </a:p>
          <a:p>
            <a:pPr>
              <a:lnSpc>
                <a:spcPct val="100000"/>
              </a:lnSpc>
            </a:pPr>
            <a:r>
              <a:rPr lang="sv-SE" dirty="0" smtClean="0"/>
              <a:t>RSS hemsida utvecklas med stödmaterial och länkar vidare till andra relevanta sidor för att stötta arbetet med våldsärenden </a:t>
            </a:r>
          </a:p>
          <a:p>
            <a:pPr marL="0" indent="0">
              <a:lnSpc>
                <a:spcPct val="100000"/>
              </a:lnSpc>
              <a:buNone/>
            </a:pPr>
            <a:endParaRPr lang="sv-SE" dirty="0" smtClean="0"/>
          </a:p>
          <a:p>
            <a:pPr marL="0" indent="0">
              <a:buNone/>
            </a:pPr>
            <a:endParaRPr lang="sv-SE" dirty="0"/>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ubrik 6"/>
          <p:cNvSpPr>
            <a:spLocks noGrp="1"/>
          </p:cNvSpPr>
          <p:nvPr>
            <p:ph type="title"/>
          </p:nvPr>
        </p:nvSpPr>
        <p:spPr/>
        <p:txBody>
          <a:bodyPr/>
          <a:lstStyle/>
          <a:p>
            <a:r>
              <a:rPr lang="sv-SE" dirty="0" smtClean="0"/>
              <a:t>Inspelad föreläsning </a:t>
            </a:r>
            <a:endParaRPr lang="sv-SE" dirty="0"/>
          </a:p>
        </p:txBody>
      </p:sp>
    </p:spTree>
    <p:extLst>
      <p:ext uri="{BB962C8B-B14F-4D97-AF65-F5344CB8AC3E}">
        <p14:creationId xmlns:p14="http://schemas.microsoft.com/office/powerpoint/2010/main" val="413150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Föreläsningar och annan relevant information via Länsstyrelsen Dalarna</a:t>
            </a:r>
          </a:p>
          <a:p>
            <a:r>
              <a:rPr lang="sv-SE" dirty="0" smtClean="0"/>
              <a:t>Kunskapsguiden</a:t>
            </a:r>
          </a:p>
          <a:p>
            <a:r>
              <a:rPr lang="sv-SE" dirty="0" smtClean="0"/>
              <a:t>Socialstyrelsen</a:t>
            </a:r>
          </a:p>
          <a:p>
            <a:r>
              <a:rPr lang="sv-SE" dirty="0" smtClean="0"/>
              <a:t>M.fl. </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Annat relevant stödmaterial</a:t>
            </a:r>
            <a:endParaRPr lang="sv-SE" dirty="0"/>
          </a:p>
        </p:txBody>
      </p:sp>
    </p:spTree>
    <p:extLst>
      <p:ext uri="{BB962C8B-B14F-4D97-AF65-F5344CB8AC3E}">
        <p14:creationId xmlns:p14="http://schemas.microsoft.com/office/powerpoint/2010/main" val="36605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LÖK för kvinnofrid mot våld i nära relation</a:t>
            </a:r>
            <a:endParaRPr lang="sv-SE" dirty="0"/>
          </a:p>
        </p:txBody>
      </p:sp>
      <p:sp>
        <p:nvSpPr>
          <p:cNvPr id="3" name="Platshållare för text 2"/>
          <p:cNvSpPr>
            <a:spLocks noGrp="1"/>
          </p:cNvSpPr>
          <p:nvPr>
            <p:ph type="body" idx="1"/>
          </p:nvPr>
        </p:nvSpPr>
        <p:spPr/>
        <p:txBody>
          <a:bodyPr/>
          <a:lstStyle/>
          <a:p>
            <a:r>
              <a:rPr lang="sv-SE" dirty="0" smtClean="0"/>
              <a:t>Uppdragsdirektiv – stötta arbetet i framtagande och implementering av </a:t>
            </a:r>
            <a:r>
              <a:rPr lang="sv-SE" dirty="0" err="1" smtClean="0"/>
              <a:t>LÖKar</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5303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lstStyle/>
          <a:p>
            <a:r>
              <a:rPr lang="sv-SE" dirty="0" smtClean="0"/>
              <a:t>Ledning och organisation</a:t>
            </a:r>
          </a:p>
          <a:p>
            <a:r>
              <a:rPr lang="sv-SE" dirty="0" smtClean="0"/>
              <a:t>Lokal lägesbild</a:t>
            </a:r>
          </a:p>
          <a:p>
            <a:r>
              <a:rPr lang="sv-SE" dirty="0" smtClean="0"/>
              <a:t>Lokalt utbud av insatser (mini-VIP)</a:t>
            </a:r>
          </a:p>
          <a:p>
            <a:r>
              <a:rPr lang="sv-SE" dirty="0" smtClean="0"/>
              <a:t>Implementering och systematisk uppföljning och analys</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385D3-0334-4DCD-B861-C542A40B60E9}"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ubrik 6"/>
          <p:cNvSpPr>
            <a:spLocks noGrp="1"/>
          </p:cNvSpPr>
          <p:nvPr>
            <p:ph type="title"/>
          </p:nvPr>
        </p:nvSpPr>
        <p:spPr/>
        <p:txBody>
          <a:bodyPr/>
          <a:lstStyle/>
          <a:p>
            <a:r>
              <a:rPr lang="sv-SE" dirty="0" smtClean="0"/>
              <a:t>Innehåll i LÖK </a:t>
            </a:r>
            <a:endParaRPr lang="sv-SE" dirty="0"/>
          </a:p>
        </p:txBody>
      </p:sp>
      <p:pic>
        <p:nvPicPr>
          <p:cNvPr id="8" name="Bildobjekt 7" descr="En bild som visar Grafik, clipart, tecknad serie, illustration&#10;&#10;Automatiskt genererad beskrivning">
            <a:extLst>
              <a:ext uri="{FF2B5EF4-FFF2-40B4-BE49-F238E27FC236}">
                <a16:creationId xmlns:a16="http://schemas.microsoft.com/office/drawing/2014/main" id="{FAC85010-8BC7-6C36-AF73-93130AAF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744894"/>
            <a:ext cx="4754894" cy="3381258"/>
          </a:xfrm>
          <a:prstGeom prst="rect">
            <a:avLst/>
          </a:prstGeom>
        </p:spPr>
      </p:pic>
    </p:spTree>
    <p:extLst>
      <p:ext uri="{BB962C8B-B14F-4D97-AF65-F5344CB8AC3E}">
        <p14:creationId xmlns:p14="http://schemas.microsoft.com/office/powerpoint/2010/main" val="80570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Platshållare för innehåll 11"/>
          <p:cNvGraphicFramePr>
            <a:graphicFrameLocks noGrp="1"/>
          </p:cNvGraphicFramePr>
          <p:nvPr>
            <p:ph idx="1"/>
            <p:extLst/>
          </p:nvPr>
        </p:nvGraphicFramePr>
        <p:xfrm>
          <a:off x="411163" y="2439988"/>
          <a:ext cx="11369675" cy="357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ubrik 9"/>
          <p:cNvSpPr>
            <a:spLocks noGrp="1"/>
          </p:cNvSpPr>
          <p:nvPr>
            <p:ph type="title"/>
          </p:nvPr>
        </p:nvSpPr>
        <p:spPr/>
        <p:txBody>
          <a:bodyPr/>
          <a:lstStyle/>
          <a:p>
            <a:r>
              <a:rPr lang="sv-SE" dirty="0" smtClean="0"/>
              <a:t>Processen för LÖK-arbetet</a:t>
            </a:r>
            <a:endParaRPr lang="sv-SE" dirty="0"/>
          </a:p>
        </p:txBody>
      </p:sp>
    </p:spTree>
    <p:extLst>
      <p:ext uri="{BB962C8B-B14F-4D97-AF65-F5344CB8AC3E}">
        <p14:creationId xmlns:p14="http://schemas.microsoft.com/office/powerpoint/2010/main" val="244321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280181" y="1566334"/>
            <a:ext cx="11911819" cy="4444999"/>
          </a:xfrm>
          <a:solidFill>
            <a:schemeClr val="bg1"/>
          </a:solidFill>
        </p:spPr>
        <p:txBody>
          <a:bodyPr>
            <a:noAutofit/>
          </a:bodyPr>
          <a:lstStyle/>
          <a:p>
            <a:pPr lvl="0"/>
            <a:r>
              <a:rPr lang="sv-SE" sz="1400" b="1" dirty="0"/>
              <a:t>Inledning och genomgång av dagordningen </a:t>
            </a:r>
            <a:endParaRPr lang="sv-SE" sz="1400" b="1" dirty="0" smtClean="0"/>
          </a:p>
          <a:p>
            <a:pPr marL="0" lvl="0" indent="0">
              <a:buNone/>
            </a:pPr>
            <a:r>
              <a:rPr lang="sv-SE" sz="1400" b="1" dirty="0" smtClean="0">
                <a:solidFill>
                  <a:schemeClr val="bg2">
                    <a:lumMod val="50000"/>
                  </a:schemeClr>
                </a:solidFill>
              </a:rPr>
              <a:t>Rapporter </a:t>
            </a:r>
            <a:r>
              <a:rPr lang="sv-SE" sz="1400" b="1" dirty="0">
                <a:solidFill>
                  <a:schemeClr val="bg2">
                    <a:lumMod val="50000"/>
                  </a:schemeClr>
                </a:solidFill>
              </a:rPr>
              <a:t>och </a:t>
            </a:r>
            <a:r>
              <a:rPr lang="sv-SE" sz="1400" b="1" dirty="0" smtClean="0">
                <a:solidFill>
                  <a:schemeClr val="bg2">
                    <a:lumMod val="50000"/>
                  </a:schemeClr>
                </a:solidFill>
              </a:rPr>
              <a:t>delgivningar</a:t>
            </a:r>
          </a:p>
          <a:p>
            <a:pPr lvl="1"/>
            <a:r>
              <a:rPr lang="sv-SE" sz="1400" b="1" u="sng" dirty="0" smtClean="0"/>
              <a:t>Rapport:</a:t>
            </a:r>
            <a:r>
              <a:rPr lang="sv-SE" sz="1400" b="1" dirty="0"/>
              <a:t> </a:t>
            </a:r>
            <a:r>
              <a:rPr lang="sv-SE" sz="1400" b="1" dirty="0" smtClean="0"/>
              <a:t>Mini Maria </a:t>
            </a:r>
            <a:endParaRPr lang="sv-SE" sz="1400" b="1" dirty="0"/>
          </a:p>
          <a:p>
            <a:pPr lvl="1"/>
            <a:r>
              <a:rPr lang="sv-SE" sz="1400" b="1" u="sng" dirty="0" smtClean="0"/>
              <a:t>Rapport: </a:t>
            </a:r>
            <a:r>
              <a:rPr lang="sv-SE" sz="1400" b="1" dirty="0" smtClean="0"/>
              <a:t>Regional överenskommelse om samverkan för </a:t>
            </a:r>
            <a:r>
              <a:rPr lang="sv-SE" sz="1400" b="1" dirty="0" err="1" smtClean="0"/>
              <a:t>kvinnorfrid</a:t>
            </a:r>
            <a:r>
              <a:rPr lang="sv-SE" sz="1400" b="1" dirty="0" smtClean="0"/>
              <a:t> mot våld i nära relationer</a:t>
            </a:r>
          </a:p>
          <a:p>
            <a:pPr lvl="1"/>
            <a:r>
              <a:rPr lang="sv-SE" sz="1400" b="1" u="sng" dirty="0" smtClean="0"/>
              <a:t>Rapport </a:t>
            </a:r>
            <a:r>
              <a:rPr lang="sv-SE" sz="1400" b="1" dirty="0" smtClean="0"/>
              <a:t>: Lansering Regionala överenskommelse om samverkan för Kvinnofrid mot våld i nära relation</a:t>
            </a:r>
            <a:r>
              <a:rPr lang="sv-SE" b="1" dirty="0" smtClean="0"/>
              <a:t> </a:t>
            </a:r>
            <a:r>
              <a:rPr lang="sv-SE" sz="1400" b="1" dirty="0" smtClean="0"/>
              <a:t>(Rök)</a:t>
            </a:r>
          </a:p>
          <a:p>
            <a:pPr lvl="1"/>
            <a:r>
              <a:rPr lang="sv-SE" sz="1400" b="1" u="sng" dirty="0" smtClean="0"/>
              <a:t>Rapport </a:t>
            </a:r>
            <a:r>
              <a:rPr lang="sv-SE" sz="1400" b="1" u="sng" dirty="0"/>
              <a:t>och beslut </a:t>
            </a:r>
            <a:r>
              <a:rPr lang="sv-SE" sz="1400" b="1" u="sng" dirty="0" smtClean="0"/>
              <a:t>:</a:t>
            </a:r>
            <a:r>
              <a:rPr lang="sv-SE" sz="1400" b="1" dirty="0"/>
              <a:t> Uppdragsdirektiv -Lokala överenskommelse om samverkan för Kvinnofrid mot våld i nära relation </a:t>
            </a:r>
            <a:r>
              <a:rPr lang="sv-SE" sz="1400" b="1" dirty="0" smtClean="0"/>
              <a:t>(</a:t>
            </a:r>
            <a:r>
              <a:rPr lang="sv-SE" sz="1400" b="1" dirty="0" err="1" smtClean="0"/>
              <a:t>LöK</a:t>
            </a:r>
            <a:r>
              <a:rPr lang="sv-SE" sz="1400" b="1" dirty="0" smtClean="0"/>
              <a:t>)</a:t>
            </a:r>
            <a:endParaRPr lang="sv-SE" sz="1400" dirty="0" smtClean="0"/>
          </a:p>
          <a:p>
            <a:pPr marL="0" indent="0">
              <a:buNone/>
            </a:pPr>
            <a:r>
              <a:rPr lang="sv-SE" sz="1400" b="1" dirty="0" smtClean="0">
                <a:solidFill>
                  <a:schemeClr val="bg2">
                    <a:lumMod val="50000"/>
                  </a:schemeClr>
                </a:solidFill>
              </a:rPr>
              <a:t>PAUS </a:t>
            </a:r>
          </a:p>
          <a:p>
            <a:pPr lvl="1"/>
            <a:r>
              <a:rPr lang="sv-SE" sz="1400" b="1" u="sng" dirty="0" smtClean="0"/>
              <a:t>Dialog: </a:t>
            </a:r>
            <a:r>
              <a:rPr lang="sv-SE" sz="1400" b="1" dirty="0" smtClean="0"/>
              <a:t>God och nära vård </a:t>
            </a:r>
          </a:p>
          <a:p>
            <a:pPr lvl="1"/>
            <a:r>
              <a:rPr lang="sv-SE" sz="1400" b="1" u="sng" dirty="0" smtClean="0"/>
              <a:t>Dialog: </a:t>
            </a:r>
            <a:r>
              <a:rPr lang="sv-SE" sz="1400" b="1" dirty="0" smtClean="0"/>
              <a:t>Hemsjukvårdsavtal</a:t>
            </a:r>
            <a:endParaRPr lang="sv-SE" sz="1400" b="1" u="sng" dirty="0" smtClean="0"/>
          </a:p>
          <a:p>
            <a:pPr marL="0" indent="0">
              <a:buNone/>
            </a:pPr>
            <a:r>
              <a:rPr lang="sv-SE" sz="1400" b="1" dirty="0" smtClean="0">
                <a:solidFill>
                  <a:schemeClr val="bg2">
                    <a:lumMod val="50000"/>
                  </a:schemeClr>
                </a:solidFill>
              </a:rPr>
              <a:t>Övriga frågor </a:t>
            </a:r>
            <a:endParaRPr lang="sv-SE" sz="1400" b="1" dirty="0"/>
          </a:p>
          <a:p>
            <a:pPr lvl="1"/>
            <a:r>
              <a:rPr lang="sv-SE" sz="1400" b="1" dirty="0" smtClean="0"/>
              <a:t>Kalendarium 2024</a:t>
            </a:r>
            <a:endParaRPr lang="sv-SE" sz="1400" b="1" dirty="0"/>
          </a:p>
          <a:p>
            <a:pPr lvl="1"/>
            <a:r>
              <a:rPr lang="sv-SE" sz="1400" b="1" dirty="0"/>
              <a:t>Digital </a:t>
            </a:r>
            <a:r>
              <a:rPr lang="sv-SE" sz="1400" b="1" dirty="0" smtClean="0"/>
              <a:t>dialogmöte </a:t>
            </a:r>
            <a:r>
              <a:rPr lang="sv-SE" sz="1400" b="1" dirty="0"/>
              <a:t>med </a:t>
            </a:r>
            <a:r>
              <a:rPr lang="sv-SE" sz="1400" b="1" dirty="0" smtClean="0"/>
              <a:t>Folkhälsomyndigheten </a:t>
            </a:r>
            <a:endParaRPr lang="sv-SE" sz="1400" b="1" dirty="0"/>
          </a:p>
          <a:p>
            <a:pPr marL="457200" lvl="1" indent="0">
              <a:buNone/>
            </a:pPr>
            <a:endParaRPr lang="sv-SE" sz="1400" dirty="0"/>
          </a:p>
          <a:p>
            <a:endParaRPr lang="sv-SE" sz="1400" dirty="0"/>
          </a:p>
          <a:p>
            <a:endParaRPr lang="sv-SE" sz="1400" dirty="0"/>
          </a:p>
          <a:p>
            <a:endParaRPr lang="sv-SE" sz="1400" dirty="0"/>
          </a:p>
          <a:p>
            <a:pPr lvl="0"/>
            <a:endParaRPr lang="sv-SE" sz="1400" b="1" dirty="0"/>
          </a:p>
          <a:p>
            <a:endParaRPr lang="sv-SE" sz="1400" dirty="0"/>
          </a:p>
        </p:txBody>
      </p:sp>
      <p:sp>
        <p:nvSpPr>
          <p:cNvPr id="3" name="Platshållare för datum 2"/>
          <p:cNvSpPr>
            <a:spLocks noGrp="1"/>
          </p:cNvSpPr>
          <p:nvPr>
            <p:ph type="dt" sz="half" idx="10"/>
          </p:nvPr>
        </p:nvSpPr>
        <p:spPr/>
        <p:txBody>
          <a:bodyPr/>
          <a:lstStyle/>
          <a:p>
            <a:fld id="{9C5C3358-106F-4A3A-8507-6544091CE7EB}" type="datetime1">
              <a:rPr lang="sv-SE" b="1" smtClean="0"/>
              <a:t>2024-11-08</a:t>
            </a:fld>
            <a:endParaRPr lang="sv-SE" b="1" dirty="0"/>
          </a:p>
        </p:txBody>
      </p:sp>
      <p:sp>
        <p:nvSpPr>
          <p:cNvPr id="4" name="Platshållare för sidfot 3"/>
          <p:cNvSpPr>
            <a:spLocks noGrp="1"/>
          </p:cNvSpPr>
          <p:nvPr>
            <p:ph type="ftr" sz="quarter" idx="11"/>
          </p:nvPr>
        </p:nvSpPr>
        <p:spPr/>
        <p:txBody>
          <a:bodyPr/>
          <a:lstStyle/>
          <a:p>
            <a:r>
              <a:rPr lang="sv-SE" sz="1400" b="1" dirty="0">
                <a:solidFill>
                  <a:schemeClr val="tx1"/>
                </a:solidFill>
              </a:rPr>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dirty="0"/>
          </a:p>
        </p:txBody>
      </p:sp>
      <p:sp>
        <p:nvSpPr>
          <p:cNvPr id="6" name="Rubrik 5"/>
          <p:cNvSpPr>
            <a:spLocks noGrp="1"/>
          </p:cNvSpPr>
          <p:nvPr>
            <p:ph type="title"/>
          </p:nvPr>
        </p:nvSpPr>
        <p:spPr>
          <a:xfrm>
            <a:off x="4387806" y="589012"/>
            <a:ext cx="3416388" cy="632305"/>
          </a:xfrm>
        </p:spPr>
        <p:txBody>
          <a:bodyPr/>
          <a:lstStyle/>
          <a:p>
            <a:r>
              <a:rPr lang="sv-SE" dirty="0" smtClean="0"/>
              <a:t>Dagordning</a:t>
            </a:r>
            <a:endParaRPr lang="sv-SE" dirty="0"/>
          </a:p>
        </p:txBody>
      </p:sp>
    </p:spTree>
    <p:extLst>
      <p:ext uri="{BB962C8B-B14F-4D97-AF65-F5344CB8AC3E}">
        <p14:creationId xmlns:p14="http://schemas.microsoft.com/office/powerpoint/2010/main" val="283679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Platshållare för innehåll 11"/>
          <p:cNvGraphicFramePr>
            <a:graphicFrameLocks noGrp="1"/>
          </p:cNvGraphicFramePr>
          <p:nvPr>
            <p:ph idx="1"/>
            <p:extLst/>
          </p:nvPr>
        </p:nvGraphicFramePr>
        <p:xfrm>
          <a:off x="411163" y="2439988"/>
          <a:ext cx="11369675" cy="357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ubrik 9"/>
          <p:cNvSpPr>
            <a:spLocks noGrp="1"/>
          </p:cNvSpPr>
          <p:nvPr>
            <p:ph type="title"/>
          </p:nvPr>
        </p:nvSpPr>
        <p:spPr/>
        <p:txBody>
          <a:bodyPr/>
          <a:lstStyle/>
          <a:p>
            <a:r>
              <a:rPr lang="sv-SE" dirty="0" smtClean="0"/>
              <a:t>Tidsplan</a:t>
            </a:r>
            <a:endParaRPr lang="sv-SE" dirty="0"/>
          </a:p>
        </p:txBody>
      </p:sp>
    </p:spTree>
    <p:extLst>
      <p:ext uri="{BB962C8B-B14F-4D97-AF65-F5344CB8AC3E}">
        <p14:creationId xmlns:p14="http://schemas.microsoft.com/office/powerpoint/2010/main" val="302026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idx="1"/>
          </p:nvPr>
        </p:nvSpPr>
        <p:spPr/>
        <p:txBody>
          <a:bodyPr/>
          <a:lstStyle/>
          <a:p>
            <a:r>
              <a:rPr lang="sv-SE" dirty="0" smtClean="0"/>
              <a:t>Förankringsprocess i chefsnätverk och regionala nätverk för att samla representanter till arbetsgrupp</a:t>
            </a:r>
          </a:p>
          <a:p>
            <a:r>
              <a:rPr lang="sv-SE" dirty="0" smtClean="0"/>
              <a:t>Bjuda in arbetsgrupp till workshop för att underlätta i framtagandet – vad ska LÖK innehålla, hur kan processen se ut. Reflektera kring komplexa frågor i samverkan tillsammans. </a:t>
            </a:r>
          </a:p>
          <a:p>
            <a:r>
              <a:rPr lang="sv-SE" dirty="0" smtClean="0"/>
              <a:t>Ta fram mall för att underlätta skrivprocessen och stötta framtagandet vid behov</a:t>
            </a:r>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ubrik 9"/>
          <p:cNvSpPr>
            <a:spLocks noGrp="1"/>
          </p:cNvSpPr>
          <p:nvPr>
            <p:ph type="title"/>
          </p:nvPr>
        </p:nvSpPr>
        <p:spPr/>
        <p:txBody>
          <a:bodyPr/>
          <a:lstStyle/>
          <a:p>
            <a:r>
              <a:rPr lang="sv-SE" dirty="0" smtClean="0"/>
              <a:t>Stöd i framtagandet</a:t>
            </a:r>
            <a:endParaRPr lang="sv-SE" dirty="0"/>
          </a:p>
        </p:txBody>
      </p:sp>
      <p:grpSp>
        <p:nvGrpSpPr>
          <p:cNvPr id="15" name="Grupp 14"/>
          <p:cNvGrpSpPr/>
          <p:nvPr/>
        </p:nvGrpSpPr>
        <p:grpSpPr>
          <a:xfrm>
            <a:off x="7006032" y="583474"/>
            <a:ext cx="3191273" cy="1578539"/>
            <a:chOff x="4996" y="912909"/>
            <a:chExt cx="4369108" cy="1747643"/>
          </a:xfrm>
        </p:grpSpPr>
        <p:sp>
          <p:nvSpPr>
            <p:cNvPr id="16" name="Femhörning 15"/>
            <p:cNvSpPr/>
            <p:nvPr/>
          </p:nvSpPr>
          <p:spPr>
            <a:xfrm>
              <a:off x="4996" y="912909"/>
              <a:ext cx="4369108" cy="1747643"/>
            </a:xfrm>
            <a:prstGeom prst="homePlate">
              <a:avLst/>
            </a:prstGeom>
            <a:solidFill>
              <a:schemeClr val="tx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emhörning 4"/>
            <p:cNvSpPr txBox="1"/>
            <p:nvPr/>
          </p:nvSpPr>
          <p:spPr>
            <a:xfrm>
              <a:off x="4996" y="912909"/>
              <a:ext cx="3932197" cy="174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74676" rIns="37338" bIns="7467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Arial"/>
                  <a:ea typeface="+mn-ea"/>
                  <a:cs typeface="+mn-cs"/>
                </a:rPr>
                <a:t>Framtagande</a:t>
              </a:r>
              <a:endParaRPr kumimoji="0" lang="sv-SE" sz="2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930700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Justera arbetsgrupp vid behov och sammankalla regelbundet vid behov för att ge bättre förutsättningar för kontinuitet och långsiktighet i LÖK-arbetet. </a:t>
            </a:r>
          </a:p>
          <a:p>
            <a:r>
              <a:rPr lang="sv-SE" dirty="0" smtClean="0"/>
              <a:t>Stöd i implementering genom IRIS</a:t>
            </a:r>
          </a:p>
          <a:p>
            <a:r>
              <a:rPr lang="sv-SE" dirty="0" smtClean="0"/>
              <a:t>Stöd genom erfarenhetsutbyte och goda exempel</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Stöd i implementering</a:t>
            </a:r>
            <a:endParaRPr lang="sv-SE" dirty="0"/>
          </a:p>
        </p:txBody>
      </p:sp>
      <p:grpSp>
        <p:nvGrpSpPr>
          <p:cNvPr id="7" name="Grupp 6"/>
          <p:cNvGrpSpPr/>
          <p:nvPr/>
        </p:nvGrpSpPr>
        <p:grpSpPr>
          <a:xfrm>
            <a:off x="5871754" y="705377"/>
            <a:ext cx="4563292" cy="949235"/>
            <a:chOff x="3500283" y="912909"/>
            <a:chExt cx="4369108" cy="1747643"/>
          </a:xfrm>
        </p:grpSpPr>
        <p:sp>
          <p:nvSpPr>
            <p:cNvPr id="8" name="V-form 7"/>
            <p:cNvSpPr/>
            <p:nvPr/>
          </p:nvSpPr>
          <p:spPr>
            <a:xfrm>
              <a:off x="3500283" y="912909"/>
              <a:ext cx="4369108" cy="1747643"/>
            </a:xfrm>
            <a:prstGeom prst="chevron">
              <a:avLst/>
            </a:pr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9" name="V-form 4"/>
            <p:cNvSpPr txBox="1"/>
            <p:nvPr/>
          </p:nvSpPr>
          <p:spPr>
            <a:xfrm>
              <a:off x="4374105" y="912909"/>
              <a:ext cx="2621465" cy="174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Arial"/>
                  <a:ea typeface="+mn-ea"/>
                  <a:cs typeface="+mn-cs"/>
                </a:rPr>
                <a:t>Implementering</a:t>
              </a:r>
              <a:endParaRPr kumimoji="0" lang="sv-SE" sz="2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0" name="Bildobjekt 9"/>
          <p:cNvPicPr>
            <a:picLocks noChangeAspect="1"/>
          </p:cNvPicPr>
          <p:nvPr/>
        </p:nvPicPr>
        <p:blipFill>
          <a:blip r:embed="rId2"/>
          <a:stretch>
            <a:fillRect/>
          </a:stretch>
        </p:blipFill>
        <p:spPr>
          <a:xfrm>
            <a:off x="8610599" y="3701449"/>
            <a:ext cx="2377440" cy="2483710"/>
          </a:xfrm>
          <a:prstGeom prst="rect">
            <a:avLst/>
          </a:prstGeom>
        </p:spPr>
      </p:pic>
    </p:spTree>
    <p:extLst>
      <p:ext uri="{BB962C8B-B14F-4D97-AF65-F5344CB8AC3E}">
        <p14:creationId xmlns:p14="http://schemas.microsoft.com/office/powerpoint/2010/main" val="60867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innehåll 12"/>
          <p:cNvSpPr>
            <a:spLocks noGrp="1"/>
          </p:cNvSpPr>
          <p:nvPr>
            <p:ph sz="half" idx="1"/>
          </p:nvPr>
        </p:nvSpPr>
        <p:spPr/>
        <p:txBody>
          <a:bodyPr/>
          <a:lstStyle/>
          <a:p>
            <a:r>
              <a:rPr lang="sv-SE" dirty="0" smtClean="0"/>
              <a:t>Genom analys av öppna jämförelser och genom analys av avvikelser i samverkan kan samverkansarbetet med våld i nära relationer utvärderas och utvecklas. </a:t>
            </a:r>
          </a:p>
          <a:p>
            <a:r>
              <a:rPr lang="sv-SE" dirty="0" smtClean="0"/>
              <a:t>Forum för gemensam utvärdering och analys under hösten. </a:t>
            </a:r>
          </a:p>
          <a:p>
            <a:pPr marL="0" indent="0">
              <a:buNone/>
            </a:pPr>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ubrik 11"/>
          <p:cNvSpPr>
            <a:spLocks noGrp="1"/>
          </p:cNvSpPr>
          <p:nvPr>
            <p:ph type="title"/>
          </p:nvPr>
        </p:nvSpPr>
        <p:spPr/>
        <p:txBody>
          <a:bodyPr/>
          <a:lstStyle/>
          <a:p>
            <a:r>
              <a:rPr lang="sv-SE" dirty="0" smtClean="0"/>
              <a:t>Stöd i uppföljning och analys</a:t>
            </a:r>
            <a:endParaRPr lang="sv-SE" dirty="0"/>
          </a:p>
        </p:txBody>
      </p:sp>
      <p:pic>
        <p:nvPicPr>
          <p:cNvPr id="15" name="Platshållare för innehåll 14" descr="En bild som visar tecknad serie, konst&#10;&#10;Automatiskt genererad beskrivning">
            <a:extLst>
              <a:ext uri="{FF2B5EF4-FFF2-40B4-BE49-F238E27FC236}">
                <a16:creationId xmlns:a16="http://schemas.microsoft.com/office/drawing/2014/main" id="{685D002D-4147-3776-CFEB-4CC79219BD0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45898" y="2838995"/>
            <a:ext cx="5166298" cy="3669377"/>
          </a:xfrm>
          <a:prstGeom prst="rect">
            <a:avLst/>
          </a:prstGeom>
        </p:spPr>
      </p:pic>
      <p:grpSp>
        <p:nvGrpSpPr>
          <p:cNvPr id="16" name="Grupp 15"/>
          <p:cNvGrpSpPr/>
          <p:nvPr/>
        </p:nvGrpSpPr>
        <p:grpSpPr>
          <a:xfrm>
            <a:off x="7011750" y="780529"/>
            <a:ext cx="3638832" cy="1365302"/>
            <a:chOff x="6995570" y="912909"/>
            <a:chExt cx="4369108" cy="1747643"/>
          </a:xfrm>
        </p:grpSpPr>
        <p:sp>
          <p:nvSpPr>
            <p:cNvPr id="17" name="V-form 16"/>
            <p:cNvSpPr/>
            <p:nvPr/>
          </p:nvSpPr>
          <p:spPr>
            <a:xfrm>
              <a:off x="6995570" y="912909"/>
              <a:ext cx="4369108" cy="1747643"/>
            </a:xfrm>
            <a:prstGeom prst="chevron">
              <a:avLst/>
            </a:prstGeom>
            <a:solidFill>
              <a:schemeClr val="accent5"/>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8" name="V-form 4"/>
            <p:cNvSpPr txBox="1"/>
            <p:nvPr/>
          </p:nvSpPr>
          <p:spPr>
            <a:xfrm>
              <a:off x="7869392" y="912909"/>
              <a:ext cx="2621465" cy="174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Arial"/>
                  <a:ea typeface="+mn-ea"/>
                  <a:cs typeface="+mn-cs"/>
                </a:rPr>
                <a:t>Uppföljning</a:t>
              </a:r>
              <a:endParaRPr kumimoji="0" lang="sv-SE" sz="2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417416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p:txBody>
          <a:bodyPr/>
          <a:lstStyle/>
          <a:p>
            <a:r>
              <a:rPr lang="sv-SE" dirty="0" smtClean="0"/>
              <a:t>Nytt uppdrag att sammanställa de </a:t>
            </a:r>
            <a:r>
              <a:rPr lang="sv-SE" dirty="0" err="1" smtClean="0"/>
              <a:t>LÖKar</a:t>
            </a:r>
            <a:r>
              <a:rPr lang="sv-SE" dirty="0" smtClean="0"/>
              <a:t> som redan finns inom andra områden</a:t>
            </a:r>
          </a:p>
          <a:p>
            <a:r>
              <a:rPr lang="sv-SE" dirty="0" smtClean="0"/>
              <a:t>Lokala systemledningar – är inte på plats som tänkt</a:t>
            </a:r>
          </a:p>
          <a:p>
            <a:endParaRPr lang="sv-SE" dirty="0"/>
          </a:p>
          <a:p>
            <a:r>
              <a:rPr lang="sv-SE" dirty="0" smtClean="0"/>
              <a:t>Utifrån sammanställning och analys av befintliga </a:t>
            </a:r>
            <a:r>
              <a:rPr lang="sv-SE" dirty="0" err="1" smtClean="0"/>
              <a:t>LÖKar</a:t>
            </a:r>
            <a:r>
              <a:rPr lang="sv-SE" dirty="0"/>
              <a:t> </a:t>
            </a:r>
            <a:r>
              <a:rPr lang="sv-SE" dirty="0" smtClean="0"/>
              <a:t>samt fortsatt utveckling av lokala systemledningar – justera uppdragsdirektivet till LÖK-process för kvinnofrid mot våld i nära relation och testa det som ett pilotprojekt.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385D3-0334-4DCD-B861-C542A40B60E9}"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ubrik 7"/>
          <p:cNvSpPr>
            <a:spLocks noGrp="1"/>
          </p:cNvSpPr>
          <p:nvPr>
            <p:ph type="title"/>
          </p:nvPr>
        </p:nvSpPr>
        <p:spPr/>
        <p:txBody>
          <a:bodyPr/>
          <a:lstStyle/>
          <a:p>
            <a:r>
              <a:rPr lang="sv-SE" dirty="0" smtClean="0"/>
              <a:t>Inspel </a:t>
            </a:r>
            <a:endParaRPr lang="sv-SE" dirty="0"/>
          </a:p>
        </p:txBody>
      </p:sp>
    </p:spTree>
    <p:extLst>
      <p:ext uri="{BB962C8B-B14F-4D97-AF65-F5344CB8AC3E}">
        <p14:creationId xmlns:p14="http://schemas.microsoft.com/office/powerpoint/2010/main" val="155988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p:txBody>
          <a:bodyPr/>
          <a:lstStyle/>
          <a:p>
            <a:r>
              <a:rPr lang="sv-SE" dirty="0" smtClean="0"/>
              <a:t>Frågor?</a:t>
            </a:r>
            <a:endParaRPr lang="sv-SE" dirty="0"/>
          </a:p>
        </p:txBody>
      </p:sp>
      <p:sp>
        <p:nvSpPr>
          <p:cNvPr id="9" name="Underrubrik 8"/>
          <p:cNvSpPr>
            <a:spLocks noGrp="1"/>
          </p:cNvSpPr>
          <p:nvPr>
            <p:ph type="subTitle" idx="1"/>
          </p:nvPr>
        </p:nvSpPr>
        <p:spPr/>
        <p:txBody>
          <a:bodyPr/>
          <a:lstStyle/>
          <a:p>
            <a:r>
              <a:rPr lang="sv-SE" dirty="0" smtClean="0"/>
              <a:t>Kontakta Elin Axman Björnfot,</a:t>
            </a:r>
          </a:p>
          <a:p>
            <a:r>
              <a:rPr lang="sv-SE" dirty="0" smtClean="0">
                <a:hlinkClick r:id="rId2"/>
              </a:rPr>
              <a:t>Elin.axmanbjornfot@regiondalarna.se</a:t>
            </a:r>
            <a:r>
              <a:rPr lang="sv-SE" dirty="0" smtClean="0"/>
              <a:t> </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385D3-0334-4DCD-B861-C542A40B60E9}"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6900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a:bodyPr>
          <a:lstStyle/>
          <a:p>
            <a:r>
              <a:rPr lang="sv-SE" sz="4400" dirty="0" smtClean="0"/>
              <a:t>Regionalt stöd </a:t>
            </a:r>
            <a:br>
              <a:rPr lang="sv-SE" sz="4400" dirty="0" smtClean="0"/>
            </a:br>
            <a:r>
              <a:rPr lang="sv-SE" sz="4400" dirty="0" smtClean="0"/>
              <a:t>God och nära vård i samverkan</a:t>
            </a:r>
            <a:br>
              <a:rPr lang="sv-SE" sz="4400" dirty="0" smtClean="0"/>
            </a:br>
            <a:endParaRPr lang="sv-SE" sz="2400" b="0" i="1"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a:xfrm>
            <a:off x="1133642" y="3838575"/>
            <a:ext cx="9769642" cy="1790699"/>
          </a:xfrm>
        </p:spPr>
        <p:txBody>
          <a:bodyPr>
            <a:normAutofit/>
          </a:bodyPr>
          <a:lstStyle/>
          <a:p>
            <a:endParaRPr lang="sv-SE" b="1" dirty="0"/>
          </a:p>
          <a:p>
            <a:r>
              <a:rPr lang="sv-SE" dirty="0"/>
              <a:t>RSS Dalarna &amp; O</a:t>
            </a:r>
            <a:r>
              <a:rPr lang="sv-SE" dirty="0" smtClean="0"/>
              <a:t>mställning hälso - </a:t>
            </a:r>
            <a:r>
              <a:rPr lang="sv-SE" dirty="0"/>
              <a:t>och sjukvård Region Dalarna </a:t>
            </a:r>
            <a:endParaRPr lang="sv-SE" dirty="0" smtClean="0"/>
          </a:p>
          <a:p>
            <a:r>
              <a:rPr lang="sv-SE" dirty="0" smtClean="0"/>
              <a:t>241107 LCHNV </a:t>
            </a:r>
            <a:endParaRPr lang="sv-SE" dirty="0"/>
          </a:p>
        </p:txBody>
      </p:sp>
    </p:spTree>
    <p:extLst>
      <p:ext uri="{BB962C8B-B14F-4D97-AF65-F5344CB8AC3E}">
        <p14:creationId xmlns:p14="http://schemas.microsoft.com/office/powerpoint/2010/main" val="3565855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Länsgemensam strategi med målbild och färdplan för God och Nära vård i Dalarna 2022-2030</a:t>
            </a:r>
            <a:endParaRPr lang="sv-SE" dirty="0"/>
          </a:p>
        </p:txBody>
      </p:sp>
      <p:pic>
        <p:nvPicPr>
          <p:cNvPr id="6" name="Platshållare för innehåll 5" descr="Skärmurklip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8701" y="2292016"/>
            <a:ext cx="3075902" cy="4358397"/>
          </a:xfr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prstClr val="white"/>
                </a:solidFill>
                <a:effectLst/>
                <a:uLnTx/>
                <a:uFillTx/>
                <a:latin typeface="Arial"/>
                <a:ea typeface="+mn-ea"/>
                <a:cs typeface="+mn-cs"/>
              </a:rPr>
              <a:t>2024-11-07</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ktangel 2"/>
          <p:cNvSpPr/>
          <p:nvPr/>
        </p:nvSpPr>
        <p:spPr>
          <a:xfrm>
            <a:off x="7223896" y="5937968"/>
            <a:ext cx="25699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länsgemensam strategi</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71232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Strategins två delar</a:t>
            </a:r>
            <a:endParaRPr lang="sv-SE" dirty="0"/>
          </a:p>
        </p:txBody>
      </p:sp>
      <p:pic>
        <p:nvPicPr>
          <p:cNvPr id="6" name="Platshållare för innehåll 5" descr="Skärmurklip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20227" y="882343"/>
            <a:ext cx="4810778" cy="5282589"/>
          </a:xfr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prstClr val="white"/>
                </a:solidFill>
                <a:effectLst/>
                <a:uLnTx/>
                <a:uFillTx/>
                <a:latin typeface="Arial"/>
                <a:ea typeface="+mn-ea"/>
                <a:cs typeface="+mn-cs"/>
              </a:rPr>
              <a:t>2024-11-07</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68188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Målbild </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2024-09-12</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latshållare för innehåll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533" y="365126"/>
            <a:ext cx="5751029" cy="5705168"/>
          </a:xfrm>
          <a:prstGeom prst="rect">
            <a:avLst/>
          </a:prstGeom>
        </p:spPr>
      </p:pic>
    </p:spTree>
    <p:extLst>
      <p:ext uri="{BB962C8B-B14F-4D97-AF65-F5344CB8AC3E}">
        <p14:creationId xmlns:p14="http://schemas.microsoft.com/office/powerpoint/2010/main" val="3511777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title="Titelbild"/>
          <p:cNvSpPr>
            <a:spLocks noGrp="1"/>
          </p:cNvSpPr>
          <p:nvPr>
            <p:ph type="pic" sz="quarter" idx="10"/>
          </p:nvPr>
        </p:nvSpPr>
        <p:spPr>
          <a:xfrm>
            <a:off x="0" y="-2681"/>
            <a:ext cx="12192000" cy="6858000"/>
          </a:xfrm>
        </p:spPr>
      </p:sp>
      <p:sp>
        <p:nvSpPr>
          <p:cNvPr id="3" name="Rubrik"/>
          <p:cNvSpPr>
            <a:spLocks noGrp="1"/>
          </p:cNvSpPr>
          <p:nvPr>
            <p:ph type="ctrTitle"/>
          </p:nvPr>
        </p:nvSpPr>
        <p:spPr/>
        <p:txBody>
          <a:bodyPr/>
          <a:lstStyle/>
          <a:p>
            <a:r>
              <a:rPr lang="sv-SE" dirty="0" smtClean="0"/>
              <a:t>Projektplan</a:t>
            </a:r>
            <a:br>
              <a:rPr lang="sv-SE" dirty="0" smtClean="0"/>
            </a:br>
            <a:r>
              <a:rPr lang="sv-SE" dirty="0" smtClean="0"/>
              <a:t>Etablering </a:t>
            </a:r>
            <a:r>
              <a:rPr lang="sv-SE" dirty="0" err="1" smtClean="0"/>
              <a:t>MiniMaria</a:t>
            </a:r>
            <a:endParaRPr lang="sv-SE" dirty="0"/>
          </a:p>
        </p:txBody>
      </p:sp>
      <p:sp>
        <p:nvSpPr>
          <p:cNvPr id="4" name="Underrubrik"/>
          <p:cNvSpPr>
            <a:spLocks noGrp="1"/>
          </p:cNvSpPr>
          <p:nvPr>
            <p:ph type="subTitle" idx="1"/>
          </p:nvPr>
        </p:nvSpPr>
        <p:spPr/>
        <p:txBody>
          <a:bodyPr/>
          <a:lstStyle/>
          <a:p>
            <a:r>
              <a:rPr lang="sv-SE" sz="2400" dirty="0" smtClean="0"/>
              <a:t>Carina Wadås Utvecklingsledare</a:t>
            </a:r>
          </a:p>
          <a:p>
            <a:r>
              <a:rPr lang="sv-SE" sz="2400" dirty="0" smtClean="0"/>
              <a:t>Division Psykiatri &amp; Habilitering</a:t>
            </a:r>
            <a:endParaRPr lang="sv-SE" sz="2400" dirty="0"/>
          </a:p>
        </p:txBody>
      </p:sp>
      <p:grpSp>
        <p:nvGrpSpPr>
          <p:cNvPr id="6" name="Logotyp" title="Region Dalarnas logotyp"/>
          <p:cNvGrpSpPr>
            <a:grpSpLocks noChangeAspect="1"/>
          </p:cNvGrpSpPr>
          <p:nvPr/>
        </p:nvGrpSpPr>
        <p:grpSpPr>
          <a:xfrm>
            <a:off x="4914611" y="5408725"/>
            <a:ext cx="2362778" cy="900000"/>
            <a:chOff x="-2576825" y="3432175"/>
            <a:chExt cx="1679575" cy="639763"/>
          </a:xfrm>
          <a:solidFill>
            <a:schemeClr val="bg1"/>
          </a:solidFill>
        </p:grpSpPr>
        <p:sp>
          <p:nvSpPr>
            <p:cNvPr id="7"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134251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p:cNvSpPr>
            <a:spLocks noGrp="1"/>
          </p:cNvSpPr>
          <p:nvPr>
            <p:ph type="title"/>
          </p:nvPr>
        </p:nvSpPr>
        <p:spPr>
          <a:xfrm>
            <a:off x="4905690" y="254859"/>
            <a:ext cx="1372134" cy="675532"/>
          </a:xfrm>
        </p:spPr>
        <p:txBody>
          <a:bodyPr>
            <a:normAutofit/>
          </a:bodyPr>
          <a:lstStyle/>
          <a:p>
            <a:r>
              <a:rPr lang="sv-SE" sz="2000" dirty="0" smtClean="0"/>
              <a:t>Delmål</a:t>
            </a:r>
            <a:endParaRPr lang="sv-SE" sz="2000" dirty="0"/>
          </a:p>
        </p:txBody>
      </p:sp>
      <p:sp>
        <p:nvSpPr>
          <p:cNvPr id="4" name="Platshållare för datum 3"/>
          <p:cNvSpPr>
            <a:spLocks noGrp="1"/>
          </p:cNvSpPr>
          <p:nvPr>
            <p:ph type="dt" sz="half" idx="10"/>
          </p:nvPr>
        </p:nvSpPr>
        <p:spPr>
          <a:xfrm>
            <a:off x="410547" y="6444485"/>
            <a:ext cx="2743200" cy="4928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prstClr val="white"/>
                </a:solidFill>
                <a:effectLst/>
                <a:uLnTx/>
                <a:uFillTx/>
                <a:latin typeface="Arial"/>
                <a:ea typeface="+mn-ea"/>
                <a:cs typeface="+mn-cs"/>
              </a:rPr>
              <a:t>2024-11-07</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Bildobjekt 4"/>
          <p:cNvPicPr>
            <a:picLocks noChangeAspect="1"/>
          </p:cNvPicPr>
          <p:nvPr/>
        </p:nvPicPr>
        <p:blipFill rotWithShape="1">
          <a:blip r:embed="rId3"/>
          <a:srcRect l="1" r="794"/>
          <a:stretch/>
        </p:blipFill>
        <p:spPr>
          <a:xfrm>
            <a:off x="598595" y="1072644"/>
            <a:ext cx="3507528" cy="1517030"/>
          </a:xfrm>
          <a:prstGeom prst="rect">
            <a:avLst/>
          </a:prstGeom>
        </p:spPr>
      </p:pic>
      <p:pic>
        <p:nvPicPr>
          <p:cNvPr id="8" name="Bildobjekt 7"/>
          <p:cNvPicPr>
            <a:picLocks noChangeAspect="1"/>
          </p:cNvPicPr>
          <p:nvPr/>
        </p:nvPicPr>
        <p:blipFill rotWithShape="1">
          <a:blip r:embed="rId4"/>
          <a:srcRect l="175" t="1363"/>
          <a:stretch/>
        </p:blipFill>
        <p:spPr>
          <a:xfrm>
            <a:off x="6853705" y="930391"/>
            <a:ext cx="3591002" cy="1882883"/>
          </a:xfrm>
          <a:prstGeom prst="rect">
            <a:avLst/>
          </a:prstGeom>
        </p:spPr>
      </p:pic>
      <p:pic>
        <p:nvPicPr>
          <p:cNvPr id="9" name="Bildobjekt 8"/>
          <p:cNvPicPr>
            <a:picLocks noChangeAspect="1"/>
          </p:cNvPicPr>
          <p:nvPr/>
        </p:nvPicPr>
        <p:blipFill>
          <a:blip r:embed="rId5"/>
          <a:stretch>
            <a:fillRect/>
          </a:stretch>
        </p:blipFill>
        <p:spPr>
          <a:xfrm>
            <a:off x="4017634" y="3177964"/>
            <a:ext cx="3046535" cy="1519621"/>
          </a:xfrm>
          <a:prstGeom prst="rect">
            <a:avLst/>
          </a:prstGeom>
        </p:spPr>
      </p:pic>
      <p:pic>
        <p:nvPicPr>
          <p:cNvPr id="10" name="Bildobjekt 9"/>
          <p:cNvPicPr>
            <a:picLocks noChangeAspect="1"/>
          </p:cNvPicPr>
          <p:nvPr/>
        </p:nvPicPr>
        <p:blipFill>
          <a:blip r:embed="rId6"/>
          <a:stretch>
            <a:fillRect/>
          </a:stretch>
        </p:blipFill>
        <p:spPr>
          <a:xfrm>
            <a:off x="410547" y="4669673"/>
            <a:ext cx="3695576" cy="1774811"/>
          </a:xfrm>
          <a:prstGeom prst="rect">
            <a:avLst/>
          </a:prstGeom>
        </p:spPr>
      </p:pic>
      <p:pic>
        <p:nvPicPr>
          <p:cNvPr id="11" name="Bildobjekt 10"/>
          <p:cNvPicPr>
            <a:picLocks noChangeAspect="1"/>
          </p:cNvPicPr>
          <p:nvPr/>
        </p:nvPicPr>
        <p:blipFill>
          <a:blip r:embed="rId7"/>
          <a:stretch>
            <a:fillRect/>
          </a:stretch>
        </p:blipFill>
        <p:spPr>
          <a:xfrm>
            <a:off x="7750943" y="4642583"/>
            <a:ext cx="3670648" cy="1801902"/>
          </a:xfrm>
          <a:prstGeom prst="rect">
            <a:avLst/>
          </a:prstGeom>
        </p:spPr>
      </p:pic>
    </p:spTree>
    <p:extLst>
      <p:ext uri="{BB962C8B-B14F-4D97-AF65-F5344CB8AC3E}">
        <p14:creationId xmlns:p14="http://schemas.microsoft.com/office/powerpoint/2010/main" val="434251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6942" y="143356"/>
            <a:ext cx="5881970" cy="1209600"/>
          </a:xfrm>
        </p:spPr>
        <p:txBody>
          <a:bodyPr/>
          <a:lstStyle/>
          <a:p>
            <a:r>
              <a:rPr lang="sv-SE" dirty="0" smtClean="0"/>
              <a:t>Färdplan - systemledning</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prstClr val="white"/>
                </a:solidFill>
                <a:effectLst/>
                <a:uLnTx/>
                <a:uFillTx/>
                <a:latin typeface="Arial"/>
                <a:ea typeface="+mn-ea"/>
                <a:cs typeface="+mn-cs"/>
              </a:rPr>
              <a:t>2024-11-07</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2421823" y="1727737"/>
            <a:ext cx="6825682" cy="4476583"/>
          </a:xfrm>
          <a:prstGeom prst="rect">
            <a:avLst/>
          </a:prstGeom>
        </p:spPr>
      </p:pic>
      <p:sp>
        <p:nvSpPr>
          <p:cNvPr id="9" name="Rundad rektangulär bildtext 8"/>
          <p:cNvSpPr/>
          <p:nvPr/>
        </p:nvSpPr>
        <p:spPr>
          <a:xfrm>
            <a:off x="9483453" y="1341003"/>
            <a:ext cx="2518047" cy="3056185"/>
          </a:xfrm>
          <a:prstGeom prst="wedgeRoundRectCallout">
            <a:avLst>
              <a:gd name="adj1" fmla="val -68015"/>
              <a:gd name="adj2" fmla="val -15206"/>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smtClean="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Välfärdsrådet (politik)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Länsnätverk för förvaltningschefer (tjänstemän)</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smtClean="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Beredningen för Dalarnas utveckling, BDU (regionen och kommunernas allra högsta 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smtClean="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Kommundirektörsnätverk. LGRS (länets kommundirektörer och regiondirektör)</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undad rektangulär bildtext 7"/>
          <p:cNvSpPr/>
          <p:nvPr/>
        </p:nvSpPr>
        <p:spPr>
          <a:xfrm>
            <a:off x="6222704" y="1315519"/>
            <a:ext cx="1656022" cy="384859"/>
          </a:xfrm>
          <a:prstGeom prst="wedgeRoundRectCallout">
            <a:avLst>
              <a:gd name="adj1" fmla="val -32639"/>
              <a:gd name="adj2" fmla="val 103239"/>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smtClean="0">
                <a:ln>
                  <a:noFill/>
                </a:ln>
                <a:solidFill>
                  <a:prstClr val="black"/>
                </a:solidFill>
                <a:effectLst/>
                <a:uLnTx/>
                <a:uFillTx/>
                <a:latin typeface="Arial"/>
                <a:ea typeface="+mn-ea"/>
                <a:cs typeface="+mn-cs"/>
              </a:rPr>
              <a:t>Strategin idag</a:t>
            </a:r>
          </a:p>
        </p:txBody>
      </p:sp>
      <p:sp>
        <p:nvSpPr>
          <p:cNvPr id="10" name="Rundad rektangulär bildtext 9"/>
          <p:cNvSpPr/>
          <p:nvPr/>
        </p:nvSpPr>
        <p:spPr>
          <a:xfrm>
            <a:off x="320351" y="2992408"/>
            <a:ext cx="1548287" cy="796520"/>
          </a:xfrm>
          <a:prstGeom prst="wedgeRoundRectCallout">
            <a:avLst>
              <a:gd name="adj1" fmla="val 125472"/>
              <a:gd name="adj2" fmla="val 3002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Här arbetar de lokala systemledningarna, 13 st. </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Rundad rektangulär bildtext 11"/>
          <p:cNvSpPr/>
          <p:nvPr/>
        </p:nvSpPr>
        <p:spPr>
          <a:xfrm>
            <a:off x="5721568" y="5430999"/>
            <a:ext cx="2477954" cy="1313865"/>
          </a:xfrm>
          <a:prstGeom prst="wedgeRoundRectCallout">
            <a:avLst>
              <a:gd name="adj1" fmla="val -19043"/>
              <a:gd name="adj2" fmla="val -7778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Metodstöd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Regionalt </a:t>
            </a:r>
            <a:r>
              <a:rPr kumimoji="0" lang="sv-SE" sz="1100" b="0" i="0" u="none" strike="noStrike" kern="1200" cap="none" spc="0" normalizeH="0" baseline="0" noProof="0" dirty="0">
                <a:ln>
                  <a:noFill/>
                </a:ln>
                <a:solidFill>
                  <a:prstClr val="black"/>
                </a:solidFill>
                <a:effectLst/>
                <a:uLnTx/>
                <a:uFillTx/>
                <a:latin typeface="Arial"/>
                <a:ea typeface="+mn-ea"/>
                <a:cs typeface="+mn-cs"/>
              </a:rPr>
              <a:t>nätverk/</a:t>
            </a:r>
            <a:r>
              <a:rPr kumimoji="0" lang="sv-SE" sz="1100" b="0" i="0" u="none" strike="noStrike" kern="1200" cap="none" spc="0" normalizeH="0" baseline="0" noProof="0" dirty="0" err="1">
                <a:ln>
                  <a:noFill/>
                </a:ln>
                <a:solidFill>
                  <a:prstClr val="black"/>
                </a:solidFill>
                <a:effectLst/>
                <a:uLnTx/>
                <a:uFillTx/>
                <a:latin typeface="Arial"/>
                <a:ea typeface="+mn-ea"/>
                <a:cs typeface="+mn-cs"/>
              </a:rPr>
              <a:t>mötesforum</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Årlig konferens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Lärprocessen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IRIS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Självskattnings-</a:t>
            </a:r>
            <a:r>
              <a:rPr kumimoji="0" lang="sv-SE" sz="1100" b="0" i="0" u="none" strike="noStrike" kern="1200" cap="none" spc="0" normalizeH="0" baseline="0" noProof="0" dirty="0" err="1" smtClean="0">
                <a:ln>
                  <a:noFill/>
                </a:ln>
                <a:solidFill>
                  <a:prstClr val="black"/>
                </a:solidFill>
                <a:effectLst/>
                <a:uLnTx/>
                <a:uFillTx/>
                <a:latin typeface="Arial"/>
                <a:ea typeface="+mn-ea"/>
                <a:cs typeface="+mn-cs"/>
              </a:rPr>
              <a:t>verkyg</a:t>
            </a:r>
            <a:endParaRPr kumimoji="0" lang="sv-SE" sz="1100" b="0" i="0" u="none" strike="noStrike" kern="1200" cap="none" spc="0" normalizeH="0" baseline="0" noProof="0" dirty="0" smtClean="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Nyckeltal</a:t>
            </a:r>
          </a:p>
        </p:txBody>
      </p:sp>
      <p:sp>
        <p:nvSpPr>
          <p:cNvPr id="13" name="Rundad rektangulär bildtext 12"/>
          <p:cNvSpPr/>
          <p:nvPr/>
        </p:nvSpPr>
        <p:spPr>
          <a:xfrm>
            <a:off x="8801100" y="5422605"/>
            <a:ext cx="2228850" cy="879027"/>
          </a:xfrm>
          <a:prstGeom prst="wedgeRoundRectCallout">
            <a:avLst>
              <a:gd name="adj1" fmla="val -40560"/>
              <a:gd name="adj2" fmla="val -84680"/>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Avdelning Hälsa och välfärd/ RSS sammanställer efter inrapportering från kommuner och region till beslut i systemledning.</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860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fontScale="90000"/>
          </a:bodyPr>
          <a:lstStyle/>
          <a:p>
            <a:r>
              <a:rPr lang="sv-SE" sz="4400" dirty="0" smtClean="0"/>
              <a:t>Sammanställning av intervjuer med lokala systemledningar för </a:t>
            </a:r>
            <a:br>
              <a:rPr lang="sv-SE" sz="4400" dirty="0" smtClean="0"/>
            </a:br>
            <a:r>
              <a:rPr lang="sv-SE" sz="4400" dirty="0" smtClean="0"/>
              <a:t>God och nära vård</a:t>
            </a:r>
            <a:br>
              <a:rPr lang="sv-SE" sz="4400" dirty="0" smtClean="0"/>
            </a:br>
            <a:endParaRPr lang="sv-SE" sz="2400" b="0" i="1"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a:xfrm>
            <a:off x="1133642" y="3838575"/>
            <a:ext cx="9769642" cy="1790699"/>
          </a:xfrm>
        </p:spPr>
        <p:txBody>
          <a:bodyPr>
            <a:normAutofit/>
          </a:bodyPr>
          <a:lstStyle/>
          <a:p>
            <a:endParaRPr lang="sv-SE" b="1" dirty="0"/>
          </a:p>
          <a:p>
            <a:r>
              <a:rPr lang="sv-SE" dirty="0"/>
              <a:t>RSS Dalarna &amp; O</a:t>
            </a:r>
            <a:r>
              <a:rPr lang="sv-SE" dirty="0" smtClean="0"/>
              <a:t>mställning hälso - </a:t>
            </a:r>
            <a:r>
              <a:rPr lang="sv-SE" dirty="0"/>
              <a:t>och sjukvård Region Dalarna </a:t>
            </a:r>
            <a:endParaRPr lang="sv-SE" dirty="0" smtClean="0"/>
          </a:p>
        </p:txBody>
      </p:sp>
    </p:spTree>
    <p:extLst>
      <p:ext uri="{BB962C8B-B14F-4D97-AF65-F5344CB8AC3E}">
        <p14:creationId xmlns:p14="http://schemas.microsoft.com/office/powerpoint/2010/main" val="2955016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pPr marL="0" indent="0">
              <a:buNone/>
            </a:pPr>
            <a:r>
              <a:rPr lang="sv-SE" b="1" dirty="0" smtClean="0"/>
              <a:t>Uppdrag VFR- Enkätutskick juni 2024:</a:t>
            </a:r>
          </a:p>
          <a:p>
            <a:pPr lvl="0"/>
            <a:r>
              <a:rPr lang="sv-SE" dirty="0"/>
              <a:t>Svar från 5 </a:t>
            </a:r>
            <a:r>
              <a:rPr lang="sv-SE" dirty="0" smtClean="0"/>
              <a:t>systemledningar: Malung-Sälen</a:t>
            </a:r>
            <a:r>
              <a:rPr lang="sv-SE" dirty="0"/>
              <a:t>, Orsa, </a:t>
            </a:r>
            <a:r>
              <a:rPr lang="sv-SE" dirty="0" smtClean="0"/>
              <a:t>Älvdalen, Södra Dalarna (Avesta/Hedemora), Västerbergslagen (Ludvika/Smedjebacken).</a:t>
            </a:r>
          </a:p>
          <a:p>
            <a:pPr marL="0" indent="0">
              <a:buNone/>
            </a:pPr>
            <a:r>
              <a:rPr lang="sv-SE" b="1" dirty="0" smtClean="0"/>
              <a:t>Uppdrag VFR- intervjua/kartlägga lokala systemledningar: </a:t>
            </a:r>
          </a:p>
          <a:p>
            <a:r>
              <a:rPr lang="sv-SE" dirty="0" smtClean="0"/>
              <a:t>Syfte att skapa en nulägesbild kring utmaningar och behov framåt. </a:t>
            </a:r>
          </a:p>
          <a:p>
            <a:r>
              <a:rPr lang="sv-SE" dirty="0" smtClean="0"/>
              <a:t>Intervju lokala systemledningar (områdessamordnarna).</a:t>
            </a:r>
          </a:p>
          <a:p>
            <a:r>
              <a:rPr lang="sv-SE" dirty="0" smtClean="0"/>
              <a:t>Svar </a:t>
            </a:r>
            <a:r>
              <a:rPr lang="sv-SE" dirty="0"/>
              <a:t>från </a:t>
            </a:r>
            <a:r>
              <a:rPr lang="sv-SE" dirty="0" smtClean="0"/>
              <a:t>samtliga, 13 </a:t>
            </a:r>
            <a:r>
              <a:rPr lang="sv-SE" dirty="0"/>
              <a:t>systemledningar (15 kommuner och Region Dalarna</a:t>
            </a:r>
            <a:r>
              <a:rPr lang="sv-SE" dirty="0" smtClean="0"/>
              <a:t>).</a:t>
            </a:r>
            <a:endParaRPr lang="sv-SE" dirty="0"/>
          </a:p>
          <a:p>
            <a:r>
              <a:rPr lang="sv-SE" dirty="0"/>
              <a:t>Resultat återkopplas till VFR 6/11. </a:t>
            </a:r>
          </a:p>
          <a:p>
            <a:endParaRPr lang="sv-SE" dirty="0" smtClean="0"/>
          </a:p>
          <a:p>
            <a:endParaRPr lang="sv-SE" dirty="0" smtClean="0"/>
          </a:p>
          <a:p>
            <a:endParaRPr lang="sv-SE" dirty="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2024-11-07</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Bakgrund</a:t>
            </a:r>
            <a:endParaRPr lang="sv-SE" dirty="0"/>
          </a:p>
        </p:txBody>
      </p:sp>
    </p:spTree>
    <p:extLst>
      <p:ext uri="{BB962C8B-B14F-4D97-AF65-F5344CB8AC3E}">
        <p14:creationId xmlns:p14="http://schemas.microsoft.com/office/powerpoint/2010/main" val="2969076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752527" y="2773788"/>
            <a:ext cx="4984948" cy="3790155"/>
          </a:xfrm>
        </p:spPr>
        <p:txBody>
          <a:bodyPr>
            <a:normAutofit fontScale="47500" lnSpcReduction="20000"/>
          </a:bodyPr>
          <a:lstStyle/>
          <a:p>
            <a:pPr marL="0" indent="0">
              <a:buNone/>
            </a:pPr>
            <a:r>
              <a:rPr lang="sv-SE" dirty="0" smtClean="0"/>
              <a:t>10. Finns </a:t>
            </a:r>
            <a:r>
              <a:rPr lang="sv-SE" dirty="0"/>
              <a:t>POLSAM i erat samverkansområde? Om POLSAM finns i erat samverkansområde, hur samverkar ni med </a:t>
            </a:r>
            <a:r>
              <a:rPr lang="sv-SE" dirty="0" smtClean="0"/>
              <a:t>POLSAM?</a:t>
            </a:r>
          </a:p>
          <a:p>
            <a:pPr marL="0" indent="0">
              <a:buNone/>
            </a:pPr>
            <a:r>
              <a:rPr lang="sv-SE" dirty="0" smtClean="0"/>
              <a:t>11. Hur </a:t>
            </a:r>
            <a:r>
              <a:rPr lang="sv-SE" dirty="0"/>
              <a:t>ofta träffas ni i systemledningen</a:t>
            </a:r>
            <a:r>
              <a:rPr lang="sv-SE" dirty="0" smtClean="0"/>
              <a:t>?</a:t>
            </a:r>
            <a:r>
              <a:rPr lang="sv-SE" dirty="0"/>
              <a:t> </a:t>
            </a:r>
          </a:p>
          <a:p>
            <a:pPr marL="0" indent="0">
              <a:buNone/>
            </a:pPr>
            <a:r>
              <a:rPr lang="sv-SE" dirty="0" smtClean="0"/>
              <a:t>12. Saknar </a:t>
            </a:r>
            <a:r>
              <a:rPr lang="sv-SE" dirty="0"/>
              <a:t>ni några aktörer i er systemledning? Vilka i så </a:t>
            </a:r>
            <a:r>
              <a:rPr lang="sv-SE" dirty="0" smtClean="0"/>
              <a:t>fall?</a:t>
            </a:r>
          </a:p>
          <a:p>
            <a:pPr marL="0" indent="0">
              <a:buNone/>
            </a:pPr>
            <a:r>
              <a:rPr lang="sv-SE" dirty="0" smtClean="0"/>
              <a:t>13. Hur </a:t>
            </a:r>
            <a:r>
              <a:rPr lang="sv-SE" dirty="0"/>
              <a:t>skulle ni beskriva erat </a:t>
            </a:r>
            <a:r>
              <a:rPr lang="sv-SE" dirty="0" smtClean="0"/>
              <a:t>uppdrag?</a:t>
            </a:r>
          </a:p>
          <a:p>
            <a:pPr marL="0" indent="0">
              <a:buNone/>
            </a:pPr>
            <a:r>
              <a:rPr lang="sv-SE" dirty="0" smtClean="0"/>
              <a:t>14. Upplever </a:t>
            </a:r>
            <a:r>
              <a:rPr lang="sv-SE" dirty="0"/>
              <a:t>du att samverkan har förändrats i och med systemledningen för Nära vård? Vilka förändringar i samverkan kan du beskriva? snabbare/långsammare till beslut, fler inblandade i beslut </a:t>
            </a:r>
            <a:r>
              <a:rPr lang="sv-SE" dirty="0" err="1" smtClean="0"/>
              <a:t>etc</a:t>
            </a:r>
            <a:r>
              <a:rPr lang="sv-SE" dirty="0" smtClean="0"/>
              <a:t>?</a:t>
            </a:r>
          </a:p>
          <a:p>
            <a:pPr marL="0" indent="0">
              <a:buNone/>
            </a:pPr>
            <a:r>
              <a:rPr lang="sv-SE" dirty="0" smtClean="0"/>
              <a:t>15. Vad </a:t>
            </a:r>
            <a:r>
              <a:rPr lang="sv-SE" dirty="0"/>
              <a:t>fungerar bra i </a:t>
            </a:r>
            <a:r>
              <a:rPr lang="sv-SE" dirty="0" smtClean="0"/>
              <a:t>samverkan?</a:t>
            </a:r>
          </a:p>
          <a:p>
            <a:pPr marL="0" indent="0">
              <a:buNone/>
            </a:pPr>
            <a:r>
              <a:rPr lang="sv-SE" dirty="0" smtClean="0"/>
              <a:t>16. Vilka </a:t>
            </a:r>
            <a:r>
              <a:rPr lang="sv-SE" dirty="0"/>
              <a:t>utmaningar ser ni samverkan? Vad behövs för att överbrygga </a:t>
            </a:r>
            <a:r>
              <a:rPr lang="sv-SE" dirty="0" smtClean="0"/>
              <a:t>utmaningarna?</a:t>
            </a:r>
          </a:p>
          <a:p>
            <a:pPr marL="0" indent="0">
              <a:buNone/>
            </a:pPr>
            <a:r>
              <a:rPr lang="sv-SE" dirty="0" smtClean="0"/>
              <a:t>17. Hur </a:t>
            </a:r>
            <a:r>
              <a:rPr lang="sv-SE" dirty="0"/>
              <a:t>arbetar med </a:t>
            </a:r>
            <a:r>
              <a:rPr lang="sv-SE" dirty="0" smtClean="0"/>
              <a:t>brukarinflytande?</a:t>
            </a:r>
          </a:p>
          <a:p>
            <a:pPr marL="0" indent="0">
              <a:buNone/>
            </a:pPr>
            <a:r>
              <a:rPr lang="sv-SE" dirty="0" smtClean="0"/>
              <a:t>18. Övrigt </a:t>
            </a:r>
            <a:r>
              <a:rPr lang="sv-SE" dirty="0"/>
              <a:t>att tillföra</a:t>
            </a:r>
            <a:r>
              <a:rPr lang="sv-SE" dirty="0" smtClean="0"/>
              <a:t>?</a:t>
            </a:r>
            <a:endParaRPr lang="sv-SE" dirty="0"/>
          </a:p>
          <a:p>
            <a:pPr marL="0" indent="0">
              <a:buNone/>
            </a:pPr>
            <a:endParaRPr lang="sv-SE" b="1"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Intervjufrågor </a:t>
            </a:r>
            <a:endParaRPr lang="sv-SE" dirty="0"/>
          </a:p>
        </p:txBody>
      </p:sp>
      <p:sp>
        <p:nvSpPr>
          <p:cNvPr id="7" name="Platshållare för innehåll 1"/>
          <p:cNvSpPr txBox="1">
            <a:spLocks/>
          </p:cNvSpPr>
          <p:nvPr/>
        </p:nvSpPr>
        <p:spPr>
          <a:xfrm>
            <a:off x="723368" y="2773788"/>
            <a:ext cx="4984948" cy="379015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1. Ange vilken systemledning svaren representerar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2. Vad kallar ni er systemledning (tex ledningsgrupp, styrgrupp eller liknande)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3. Vilka personer ingår i er systemledning?</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4. Ange titel, roll, verksamhet och organisation (tex Borlänge kommun)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5. Vem sammankallar och håller ihop systemledningen?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6. Vem är kontaktperson?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7.  Ange namn och e-postadress. (Denna person kommer bl.a. att få informationsutskick från RSS.)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8. Finns en ordförande? Om en ordförande finns, ange namn och e-postadress.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9. Ingår representant från politiken i er systemledning?</a:t>
            </a:r>
          </a:p>
        </p:txBody>
      </p:sp>
    </p:spTree>
    <p:extLst>
      <p:ext uri="{BB962C8B-B14F-4D97-AF65-F5344CB8AC3E}">
        <p14:creationId xmlns:p14="http://schemas.microsoft.com/office/powerpoint/2010/main" val="80270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508001" y="2497221"/>
            <a:ext cx="11018982" cy="2942998"/>
          </a:xfrm>
        </p:spPr>
        <p:txBody>
          <a:bodyPr>
            <a:normAutofit fontScale="85000" lnSpcReduction="20000"/>
          </a:bodyPr>
          <a:lstStyle/>
          <a:p>
            <a:pPr lvl="0"/>
            <a:r>
              <a:rPr lang="sv-SE" dirty="0" smtClean="0"/>
              <a:t>Lokala systemledningar benämns oftast som styrgrupper alternativt styrgrupp GNV </a:t>
            </a:r>
          </a:p>
          <a:p>
            <a:pPr lvl="0"/>
            <a:r>
              <a:rPr lang="sv-SE" dirty="0" smtClean="0"/>
              <a:t>Lokala systemledningar består av både chefer (1: linjechef, verksamhetschef, förvaltningschef) och medarbetare från både kommun och region </a:t>
            </a:r>
          </a:p>
          <a:p>
            <a:r>
              <a:rPr lang="sv-SE" dirty="0" smtClean="0"/>
              <a:t>Exempelvis; förvaltningschefer socialtjänst, skola, 1:a linjechef VC/Psykiatrin/</a:t>
            </a:r>
            <a:r>
              <a:rPr lang="sv-SE" dirty="0" err="1" smtClean="0"/>
              <a:t>Hab</a:t>
            </a:r>
            <a:r>
              <a:rPr lang="sv-SE" dirty="0" smtClean="0"/>
              <a:t>, HSL-chef kommun, enhetschef kommun, omsorg, IFO-chef, skolchef, MAS, områdessamordnare, vårdutvecklare, reps. </a:t>
            </a:r>
            <a:r>
              <a:rPr lang="sv-SE" dirty="0"/>
              <a:t>f</a:t>
            </a:r>
            <a:r>
              <a:rPr lang="sv-SE" dirty="0" smtClean="0"/>
              <a:t>rån vuxenpsykiatrin och BUP, verksamhetsutvecklare för skola och socialtjänst.</a:t>
            </a:r>
            <a:r>
              <a:rPr lang="sv-SE" dirty="0"/>
              <a:t> </a:t>
            </a:r>
            <a:endParaRPr lang="sv-SE" dirty="0" smtClean="0"/>
          </a:p>
          <a:p>
            <a:r>
              <a:rPr lang="sv-SE" dirty="0" smtClean="0"/>
              <a:t>Variation </a:t>
            </a:r>
            <a:r>
              <a:rPr lang="sv-SE" dirty="0"/>
              <a:t>av representation i de olika systemledningarna </a:t>
            </a:r>
          </a:p>
          <a:p>
            <a:pPr lvl="0"/>
            <a:endParaRPr lang="sv-SE" dirty="0" smtClean="0"/>
          </a:p>
          <a:p>
            <a:pPr lvl="0"/>
            <a:endParaRPr lang="sv-SE" dirty="0" smtClean="0"/>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benämning, vilka ingår? </a:t>
            </a:r>
            <a:endParaRPr lang="sv-SE" dirty="0"/>
          </a:p>
        </p:txBody>
      </p:sp>
    </p:spTree>
    <p:extLst>
      <p:ext uri="{BB962C8B-B14F-4D97-AF65-F5344CB8AC3E}">
        <p14:creationId xmlns:p14="http://schemas.microsoft.com/office/powerpoint/2010/main" val="3557494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7" y="2626822"/>
            <a:ext cx="11116436" cy="2813397"/>
          </a:xfrm>
        </p:spPr>
        <p:txBody>
          <a:bodyPr>
            <a:normAutofit fontScale="92500"/>
          </a:bodyPr>
          <a:lstStyle/>
          <a:p>
            <a:pPr lvl="0"/>
            <a:r>
              <a:rPr lang="sv-SE" dirty="0" smtClean="0"/>
              <a:t>Det finns en struktur för sammankallande i samtliga systemledningar (oftast ordförande, kontaktperson eller områdessamordnare annars roterande schema)</a:t>
            </a:r>
          </a:p>
          <a:p>
            <a:pPr lvl="0"/>
            <a:r>
              <a:rPr lang="sv-SE" dirty="0" smtClean="0"/>
              <a:t>I samtliga systemledningar finns en utsedd ordförande, två systemledningar har ett alternerande ordförandeskap kommun/region</a:t>
            </a:r>
          </a:p>
          <a:p>
            <a:pPr lvl="0"/>
            <a:r>
              <a:rPr lang="sv-SE" dirty="0" smtClean="0"/>
              <a:t>I samtliga systemledningar finns en eller flera kontaktpersoner, i flera fall är ordförande och kontaktperson samma person</a:t>
            </a:r>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struktur</a:t>
            </a:r>
            <a:endParaRPr lang="sv-SE" dirty="0"/>
          </a:p>
        </p:txBody>
      </p:sp>
    </p:spTree>
    <p:extLst>
      <p:ext uri="{BB962C8B-B14F-4D97-AF65-F5344CB8AC3E}">
        <p14:creationId xmlns:p14="http://schemas.microsoft.com/office/powerpoint/2010/main" val="1203781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6" y="2530258"/>
            <a:ext cx="11373466" cy="3482235"/>
          </a:xfrm>
        </p:spPr>
        <p:txBody>
          <a:bodyPr>
            <a:normAutofit fontScale="62500" lnSpcReduction="20000"/>
          </a:bodyPr>
          <a:lstStyle/>
          <a:p>
            <a:pPr lvl="0"/>
            <a:r>
              <a:rPr lang="sv-SE" dirty="0" smtClean="0"/>
              <a:t>I 1 (Södra Dalarna) av 13 svarande finns någon representant från politiken </a:t>
            </a:r>
            <a:r>
              <a:rPr lang="sv-SE" dirty="0"/>
              <a:t>med </a:t>
            </a:r>
            <a:r>
              <a:rPr lang="sv-SE" dirty="0" smtClean="0"/>
              <a:t>i den lokala systemledningen. </a:t>
            </a:r>
          </a:p>
          <a:p>
            <a:pPr lvl="0"/>
            <a:r>
              <a:rPr lang="sv-SE" dirty="0" smtClean="0"/>
              <a:t>POLSAM finns inom samtliga systemledningars samverkansområde.</a:t>
            </a:r>
          </a:p>
          <a:p>
            <a:pPr lvl="0"/>
            <a:r>
              <a:rPr lang="sv-SE" dirty="0" smtClean="0"/>
              <a:t>Samverkan med POLSAM varierar och sker inte systematiskt över allt. Efterfrågan från POLSAM saknas i vissa fall. </a:t>
            </a:r>
          </a:p>
          <a:p>
            <a:pPr lvl="0"/>
            <a:r>
              <a:rPr lang="sv-SE" dirty="0" smtClean="0"/>
              <a:t>Samverkan med POLSAM beskrivs följande: </a:t>
            </a:r>
          </a:p>
          <a:p>
            <a:pPr lvl="1"/>
            <a:r>
              <a:rPr lang="sv-SE" dirty="0" smtClean="0"/>
              <a:t>”GNV finns som en punkt på agendan vi varje POLSAM”</a:t>
            </a:r>
          </a:p>
          <a:p>
            <a:pPr lvl="1"/>
            <a:r>
              <a:rPr lang="sv-SE" dirty="0" smtClean="0"/>
              <a:t>”Information från systemledningen till POLSAM lämnas kontinuerligt”</a:t>
            </a:r>
          </a:p>
          <a:p>
            <a:pPr lvl="1"/>
            <a:r>
              <a:rPr lang="sv-SE" dirty="0" smtClean="0"/>
              <a:t>”Systemledningen får uppdrag av POLSAM kring information, aktiviteter och åtgärder som följs upp i POLSAM”</a:t>
            </a:r>
          </a:p>
          <a:p>
            <a:pPr lvl="1"/>
            <a:r>
              <a:rPr lang="sv-SE" dirty="0" smtClean="0"/>
              <a:t>”Ordförande i systemledningen deltar på POLSAM-möten”</a:t>
            </a:r>
          </a:p>
          <a:p>
            <a:pPr lvl="1"/>
            <a:r>
              <a:rPr lang="sv-SE" dirty="0" smtClean="0"/>
              <a:t>”Samverkan mellan systemledningar och POLSAM har initierats”</a:t>
            </a:r>
          </a:p>
          <a:p>
            <a:pPr lvl="1"/>
            <a:r>
              <a:rPr lang="sv-SE" dirty="0" smtClean="0"/>
              <a:t>”Områdessamordnaren tar med information/frågor mellan POLSAM och styrgruppen”</a:t>
            </a:r>
          </a:p>
          <a:p>
            <a:pPr lvl="1"/>
            <a:endParaRPr lang="sv-SE" dirty="0" smtClean="0"/>
          </a:p>
          <a:p>
            <a:pPr lvl="1"/>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samverkan med politiken</a:t>
            </a:r>
            <a:endParaRPr lang="sv-SE" dirty="0"/>
          </a:p>
        </p:txBody>
      </p:sp>
    </p:spTree>
    <p:extLst>
      <p:ext uri="{BB962C8B-B14F-4D97-AF65-F5344CB8AC3E}">
        <p14:creationId xmlns:p14="http://schemas.microsoft.com/office/powerpoint/2010/main" val="119377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6" y="2524694"/>
            <a:ext cx="11116436" cy="3231409"/>
          </a:xfrm>
        </p:spPr>
        <p:txBody>
          <a:bodyPr>
            <a:normAutofit lnSpcReduction="10000"/>
          </a:bodyPr>
          <a:lstStyle/>
          <a:p>
            <a:r>
              <a:rPr lang="sv-SE" dirty="0" smtClean="0"/>
              <a:t>9 av 13 systemledningar träffas 2 ggr/termin övriga varierar frekvensen mellan 1 gång/månaden till 2-3 ggr/år. Mötestiden uppgår oftast till 2-3h/tillfälle. </a:t>
            </a:r>
          </a:p>
          <a:p>
            <a:r>
              <a:rPr lang="sv-SE" dirty="0" smtClean="0"/>
              <a:t>10 av 13 systemledningar har svarat att de saknar viktiga aktörer i sina lokala systemledningar. Exempelvis; representation från </a:t>
            </a:r>
            <a:r>
              <a:rPr lang="sv-SE" b="1" dirty="0" smtClean="0"/>
              <a:t>politiken, psykiatrin (vuxen/</a:t>
            </a:r>
            <a:r>
              <a:rPr lang="sv-SE" b="1" dirty="0" err="1" smtClean="0"/>
              <a:t>bup</a:t>
            </a:r>
            <a:r>
              <a:rPr lang="sv-SE" b="1" dirty="0" smtClean="0"/>
              <a:t>),</a:t>
            </a:r>
            <a:r>
              <a:rPr lang="sv-SE" dirty="0" smtClean="0"/>
              <a:t> ambulans, akutmottagning och övrig specialistvård. Det är främst de länsgemensamma specialistklinikerna som har svårt att delta. Verksamhetschefer i regionen har svårt att hinna med/prioritera dessa möten! </a:t>
            </a:r>
          </a:p>
          <a:p>
            <a:endParaRPr lang="sv-SE" dirty="0" smtClean="0"/>
          </a:p>
          <a:p>
            <a:pPr lvl="1"/>
            <a:endParaRPr lang="sv-SE" dirty="0" smtClean="0"/>
          </a:p>
          <a:p>
            <a:pPr lvl="1"/>
            <a:endParaRPr lang="sv-SE" dirty="0" smtClean="0"/>
          </a:p>
          <a:p>
            <a:pPr lvl="1"/>
            <a:endParaRPr lang="sv-SE" dirty="0" smtClean="0"/>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mötesfrekvens och vilka aktörer som saknas</a:t>
            </a:r>
            <a:endParaRPr lang="sv-SE" dirty="0"/>
          </a:p>
        </p:txBody>
      </p:sp>
    </p:spTree>
    <p:extLst>
      <p:ext uri="{BB962C8B-B14F-4D97-AF65-F5344CB8AC3E}">
        <p14:creationId xmlns:p14="http://schemas.microsoft.com/office/powerpoint/2010/main" val="2600658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7" y="2208810"/>
            <a:ext cx="11667846" cy="4009110"/>
          </a:xfrm>
        </p:spPr>
        <p:txBody>
          <a:bodyPr>
            <a:normAutofit fontScale="62500" lnSpcReduction="20000"/>
          </a:bodyPr>
          <a:lstStyle/>
          <a:p>
            <a:r>
              <a:rPr lang="sv-SE" dirty="0" smtClean="0"/>
              <a:t>Systemledningarna beskriver deras uppdrag generellt att ansvara för;</a:t>
            </a:r>
          </a:p>
          <a:p>
            <a:pPr marL="457200" lvl="1" indent="0">
              <a:buNone/>
            </a:pPr>
            <a:r>
              <a:rPr lang="sv-SE" dirty="0" smtClean="0"/>
              <a:t>”Leda och fördela arbetet till olika arbetsgrupper”</a:t>
            </a:r>
          </a:p>
          <a:p>
            <a:pPr marL="457200" lvl="1" indent="0">
              <a:buNone/>
            </a:pPr>
            <a:r>
              <a:rPr lang="sv-SE" dirty="0" smtClean="0"/>
              <a:t>”Leder, styr, prioriterar och beslutar kring övergripande utvecklingsfrågor som leder till en Nära vård”</a:t>
            </a:r>
          </a:p>
          <a:p>
            <a:pPr marL="457200" lvl="1" indent="0">
              <a:buNone/>
            </a:pPr>
            <a:r>
              <a:rPr lang="sv-SE" dirty="0" smtClean="0"/>
              <a:t>”Ansvarar för färdplanen och att den följs upp”</a:t>
            </a:r>
          </a:p>
          <a:p>
            <a:pPr marL="457200" lvl="1" indent="0">
              <a:buNone/>
            </a:pPr>
            <a:r>
              <a:rPr lang="sv-SE" dirty="0" smtClean="0"/>
              <a:t>”Årlig uppföljning av länsgemensam färdplan”</a:t>
            </a:r>
          </a:p>
          <a:p>
            <a:pPr marL="457200" lvl="1" indent="0">
              <a:buNone/>
            </a:pPr>
            <a:r>
              <a:rPr lang="sv-SE" dirty="0" smtClean="0"/>
              <a:t>”Initierar och skapar förutsättningar för att ompröva arbetsformer och rutiner – kulturförändring”</a:t>
            </a:r>
          </a:p>
          <a:p>
            <a:pPr marL="457200" lvl="1" indent="0">
              <a:buNone/>
            </a:pPr>
            <a:r>
              <a:rPr lang="sv-SE" dirty="0" smtClean="0"/>
              <a:t>”Utveckla olika former för samverkanslösningar”</a:t>
            </a:r>
          </a:p>
          <a:p>
            <a:pPr marL="457200" lvl="1" indent="0">
              <a:buNone/>
            </a:pPr>
            <a:r>
              <a:rPr lang="sv-SE" dirty="0" smtClean="0"/>
              <a:t>”Ger uppdrag till arbetsgrupper att skriva fram lokala överenskommelser som sedan följa upp av systemledningen” </a:t>
            </a:r>
          </a:p>
          <a:p>
            <a:pPr marL="457200" lvl="1" indent="0">
              <a:buNone/>
            </a:pPr>
            <a:r>
              <a:rPr lang="sv-SE" dirty="0" smtClean="0"/>
              <a:t>”Arbete med </a:t>
            </a:r>
            <a:r>
              <a:rPr lang="sv-SE" dirty="0" err="1" smtClean="0"/>
              <a:t>LÖKarna</a:t>
            </a:r>
            <a:r>
              <a:rPr lang="sv-SE" dirty="0" smtClean="0"/>
              <a:t>”</a:t>
            </a:r>
          </a:p>
          <a:p>
            <a:pPr marL="457200" lvl="1" indent="0">
              <a:buNone/>
            </a:pPr>
            <a:r>
              <a:rPr lang="sv-SE" dirty="0" smtClean="0"/>
              <a:t>”Samla och starta samverkan lokalt, utöka det till samhällsnivå”</a:t>
            </a:r>
          </a:p>
          <a:p>
            <a:pPr marL="457200" lvl="1" indent="0">
              <a:buNone/>
            </a:pPr>
            <a:r>
              <a:rPr lang="sv-SE" dirty="0" smtClean="0"/>
              <a:t>”Allt vi gör är Nära vård”</a:t>
            </a:r>
          </a:p>
          <a:p>
            <a:pPr marL="457200" lvl="1" indent="0">
              <a:buNone/>
            </a:pPr>
            <a:r>
              <a:rPr lang="sv-SE" dirty="0" smtClean="0"/>
              <a:t>”Luddigt uppdrag, ingen tydlig målbild, strategier hänger inte ihop med hur vi arbetar”</a:t>
            </a:r>
          </a:p>
          <a:p>
            <a:pPr marL="457200" lvl="1" indent="0">
              <a:buNone/>
            </a:pPr>
            <a:r>
              <a:rPr lang="sv-SE" dirty="0" smtClean="0"/>
              <a:t>”Omställning sker men ekonomi och kompetens hänger inte ihop”</a:t>
            </a:r>
          </a:p>
          <a:p>
            <a:pPr marL="457200" lvl="1" indent="0">
              <a:buNone/>
            </a:pPr>
            <a:r>
              <a:rPr lang="sv-SE" dirty="0" smtClean="0"/>
              <a:t>”Strategisk planering, samordning, resultatutvärdering, innovation och förbättringar” </a:t>
            </a:r>
          </a:p>
          <a:p>
            <a:pPr marL="457200" lvl="1" indent="0">
              <a:buNone/>
            </a:pPr>
            <a:endParaRPr lang="sv-SE" dirty="0" smtClean="0"/>
          </a:p>
          <a:p>
            <a:pPr marL="457200" lvl="1" indent="0">
              <a:buNone/>
            </a:pPr>
            <a:endParaRPr lang="sv-SE" dirty="0" smtClean="0"/>
          </a:p>
          <a:p>
            <a:pPr lvl="1"/>
            <a:endParaRPr lang="sv-SE" dirty="0" smtClean="0"/>
          </a:p>
          <a:p>
            <a:pPr lvl="1"/>
            <a:endParaRPr lang="sv-SE" dirty="0" smtClean="0"/>
          </a:p>
          <a:p>
            <a:pPr lvl="1"/>
            <a:endParaRPr lang="sv-SE" dirty="0" smtClean="0"/>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hur skulle ni beskriva ert uppdrag </a:t>
            </a:r>
            <a:endParaRPr lang="sv-SE" dirty="0"/>
          </a:p>
        </p:txBody>
      </p:sp>
    </p:spTree>
    <p:extLst>
      <p:ext uri="{BB962C8B-B14F-4D97-AF65-F5344CB8AC3E}">
        <p14:creationId xmlns:p14="http://schemas.microsoft.com/office/powerpoint/2010/main" val="185346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Projektorganisation</a:t>
            </a:r>
            <a:endParaRPr lang="sv-SE" dirty="0"/>
          </a:p>
        </p:txBody>
      </p:sp>
      <p:sp>
        <p:nvSpPr>
          <p:cNvPr id="3" name="Platshållare för innehåll 2"/>
          <p:cNvSpPr>
            <a:spLocks noGrp="1"/>
          </p:cNvSpPr>
          <p:nvPr>
            <p:ph idx="1"/>
          </p:nvPr>
        </p:nvSpPr>
        <p:spPr>
          <a:xfrm>
            <a:off x="695325" y="1484313"/>
            <a:ext cx="10801350" cy="5225406"/>
          </a:xfrm>
        </p:spPr>
        <p:txBody>
          <a:bodyPr>
            <a:normAutofit/>
          </a:bodyPr>
          <a:lstStyle/>
          <a:p>
            <a:r>
              <a:rPr lang="sv-SE" sz="2000" dirty="0" smtClean="0"/>
              <a:t>Styrgrupp- Styrgruppen för Länschefsnätverket</a:t>
            </a:r>
          </a:p>
          <a:p>
            <a:pPr marL="0" indent="0">
              <a:buNone/>
            </a:pPr>
            <a:endParaRPr lang="sv-SE" sz="2000" dirty="0" smtClean="0"/>
          </a:p>
          <a:p>
            <a:r>
              <a:rPr lang="sv-SE" sz="2000" dirty="0" smtClean="0"/>
              <a:t>Arbetsgrupp:</a:t>
            </a:r>
          </a:p>
          <a:p>
            <a:pPr>
              <a:buFont typeface="Wingdings" panose="05000000000000000000" pitchFamily="2" charset="2"/>
              <a:buChar char="§"/>
            </a:pPr>
            <a:r>
              <a:rPr lang="sv-SE" sz="2000" dirty="0" smtClean="0"/>
              <a:t>Carina </a:t>
            </a:r>
            <a:r>
              <a:rPr lang="sv-SE" sz="2000" dirty="0"/>
              <a:t>Wadås Utvecklingsledare- Utvecklingsenheten Div. Psykiatri och rehabilitering</a:t>
            </a:r>
          </a:p>
          <a:p>
            <a:pPr>
              <a:buFont typeface="Wingdings" panose="05000000000000000000" pitchFamily="2" charset="2"/>
              <a:buChar char="§"/>
            </a:pPr>
            <a:r>
              <a:rPr lang="sv-SE" sz="2000" dirty="0" smtClean="0"/>
              <a:t>Linn </a:t>
            </a:r>
            <a:r>
              <a:rPr lang="sv-SE" sz="2000" dirty="0"/>
              <a:t>Andersson Verksamhetschef- </a:t>
            </a:r>
            <a:r>
              <a:rPr lang="sv-SE" sz="2000" dirty="0" err="1"/>
              <a:t>Länsvuxenpsykiatrin</a:t>
            </a:r>
            <a:endParaRPr lang="sv-SE" sz="2000" dirty="0"/>
          </a:p>
          <a:p>
            <a:pPr>
              <a:buFont typeface="Wingdings" panose="05000000000000000000" pitchFamily="2" charset="2"/>
              <a:buChar char="§"/>
            </a:pPr>
            <a:r>
              <a:rPr lang="sv-SE" sz="2000" dirty="0" smtClean="0"/>
              <a:t>Håkan </a:t>
            </a:r>
            <a:r>
              <a:rPr lang="sv-SE" sz="2000" dirty="0"/>
              <a:t>Landpers Verksamhetsutvecklare- Barn- och </a:t>
            </a:r>
            <a:r>
              <a:rPr lang="sv-SE" sz="2000" dirty="0" smtClean="0"/>
              <a:t>ungdomar- Primärvård Ungdomsmottagning/Sammanhållen </a:t>
            </a:r>
            <a:r>
              <a:rPr lang="sv-SE" sz="2000" dirty="0"/>
              <a:t>Barn- och </a:t>
            </a:r>
            <a:r>
              <a:rPr lang="sv-SE" sz="2000" dirty="0" smtClean="0"/>
              <a:t>ungdomshälsa</a:t>
            </a:r>
          </a:p>
          <a:p>
            <a:pPr>
              <a:buFont typeface="Wingdings" panose="05000000000000000000" pitchFamily="2" charset="2"/>
              <a:buChar char="§"/>
            </a:pPr>
            <a:r>
              <a:rPr lang="sv-SE" sz="2000" dirty="0" smtClean="0"/>
              <a:t>Kristina Boberg </a:t>
            </a:r>
            <a:r>
              <a:rPr lang="sv-SE" sz="2000" smtClean="0"/>
              <a:t>Pettersson Vårdutvecklare- </a:t>
            </a:r>
            <a:r>
              <a:rPr lang="sv-SE" sz="2000" dirty="0" smtClean="0"/>
              <a:t>Barn- </a:t>
            </a:r>
            <a:r>
              <a:rPr lang="sv-SE" sz="2000" dirty="0"/>
              <a:t>och ungdomspsykiatrin, BUP</a:t>
            </a:r>
          </a:p>
          <a:p>
            <a:pPr>
              <a:buFont typeface="Wingdings" panose="05000000000000000000" pitchFamily="2" charset="2"/>
              <a:buChar char="§"/>
            </a:pPr>
            <a:r>
              <a:rPr lang="sv-SE" sz="2000" dirty="0"/>
              <a:t>Therese Olsson Brukarinflytandesamordnare- Utvecklingsenheten Div. Psykiatri och </a:t>
            </a:r>
            <a:r>
              <a:rPr lang="sv-SE" sz="2000" dirty="0" smtClean="0"/>
              <a:t>rehabilitering</a:t>
            </a:r>
            <a:endParaRPr lang="sv-SE" sz="2000" dirty="0"/>
          </a:p>
          <a:p>
            <a:pPr>
              <a:buFont typeface="Wingdings" panose="05000000000000000000" pitchFamily="2" charset="2"/>
              <a:buChar char="§"/>
            </a:pPr>
            <a:r>
              <a:rPr lang="sv-SE" sz="2000" dirty="0" smtClean="0"/>
              <a:t>Jimmy Stenberg Enhetschef- Avesta Kommun</a:t>
            </a:r>
          </a:p>
          <a:p>
            <a:pPr>
              <a:buFont typeface="Wingdings" panose="05000000000000000000" pitchFamily="2" charset="2"/>
              <a:buChar char="§"/>
            </a:pPr>
            <a:r>
              <a:rPr lang="sv-SE" sz="2000" dirty="0" smtClean="0"/>
              <a:t>Sara </a:t>
            </a:r>
            <a:r>
              <a:rPr lang="sv-SE" sz="2000" dirty="0" err="1" smtClean="0"/>
              <a:t>Albenius</a:t>
            </a:r>
            <a:r>
              <a:rPr lang="sv-SE" sz="2000" dirty="0" smtClean="0"/>
              <a:t> Enhetschef- Borlänge Kommun</a:t>
            </a:r>
          </a:p>
          <a:p>
            <a:pPr>
              <a:buFont typeface="Wingdings" panose="05000000000000000000" pitchFamily="2" charset="2"/>
              <a:buChar char="§"/>
            </a:pPr>
            <a:r>
              <a:rPr lang="sv-SE" sz="2000" dirty="0" smtClean="0"/>
              <a:t>Therese Lidholm Enhetschef- Ludvika Kommun</a:t>
            </a:r>
          </a:p>
          <a:p>
            <a:pPr>
              <a:buFontTx/>
              <a:buChar char="-"/>
            </a:pPr>
            <a:endParaRPr lang="sv-SE" sz="2000"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Projektorganisation</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235907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5713959" cy="3783654"/>
          </a:xfrm>
        </p:spPr>
        <p:txBody>
          <a:bodyPr>
            <a:normAutofit fontScale="70000" lnSpcReduction="20000"/>
          </a:bodyPr>
          <a:lstStyle/>
          <a:p>
            <a:pPr marL="0" indent="0">
              <a:buNone/>
            </a:pPr>
            <a:r>
              <a:rPr lang="sv-SE" b="1" dirty="0" smtClean="0"/>
              <a:t>Följande systemledningar har en lokal plan: 	</a:t>
            </a:r>
          </a:p>
          <a:p>
            <a:r>
              <a:rPr lang="sv-SE" dirty="0" smtClean="0"/>
              <a:t>Södra Dalarna (Avesta/Hedemora)</a:t>
            </a:r>
          </a:p>
          <a:p>
            <a:r>
              <a:rPr lang="sv-SE" dirty="0" smtClean="0"/>
              <a:t>Rättvik</a:t>
            </a:r>
          </a:p>
          <a:p>
            <a:r>
              <a:rPr lang="sv-SE" dirty="0" smtClean="0"/>
              <a:t>Leksand</a:t>
            </a:r>
          </a:p>
          <a:p>
            <a:r>
              <a:rPr lang="sv-SE" dirty="0" smtClean="0"/>
              <a:t>Malung-Sälen</a:t>
            </a:r>
          </a:p>
          <a:p>
            <a:r>
              <a:rPr lang="sv-SE" dirty="0" smtClean="0"/>
              <a:t>Mora</a:t>
            </a:r>
          </a:p>
          <a:p>
            <a:r>
              <a:rPr lang="sv-SE" dirty="0" smtClean="0"/>
              <a:t>Älvdalen</a:t>
            </a:r>
          </a:p>
          <a:p>
            <a:r>
              <a:rPr lang="sv-SE" dirty="0" smtClean="0"/>
              <a:t>Vansbro (under arbete)</a:t>
            </a:r>
          </a:p>
          <a:p>
            <a:r>
              <a:rPr lang="sv-SE" dirty="0" smtClean="0"/>
              <a:t>Västerbergslagen (Ludvika/Smedjebacken, under arbete)</a:t>
            </a:r>
          </a:p>
          <a:p>
            <a:pPr marL="0" indent="0">
              <a:buNone/>
            </a:pPr>
            <a:endParaRPr lang="sv-SE" b="1"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L</a:t>
            </a:r>
            <a:r>
              <a:rPr lang="sv-SE" dirty="0" smtClean="0"/>
              <a:t>okala planer</a:t>
            </a:r>
            <a:endParaRPr lang="sv-SE" dirty="0"/>
          </a:p>
        </p:txBody>
      </p:sp>
      <p:sp>
        <p:nvSpPr>
          <p:cNvPr id="7" name="Platshållare för innehåll 1"/>
          <p:cNvSpPr txBox="1">
            <a:spLocks/>
          </p:cNvSpPr>
          <p:nvPr/>
        </p:nvSpPr>
        <p:spPr>
          <a:xfrm>
            <a:off x="5924357" y="2420329"/>
            <a:ext cx="5713959" cy="378365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700" b="1" i="0" u="none" strike="noStrike" kern="1200" cap="none" spc="0" normalizeH="0" baseline="0" noProof="0" dirty="0" smtClean="0">
                <a:ln>
                  <a:noFill/>
                </a:ln>
                <a:solidFill>
                  <a:srgbClr val="000000"/>
                </a:solidFill>
                <a:effectLst/>
                <a:uLnTx/>
                <a:uFillTx/>
                <a:latin typeface="Arial"/>
                <a:ea typeface="+mn-ea"/>
                <a:cs typeface="+mn-cs"/>
              </a:rPr>
              <a:t>Följande systemledningar har inte en lokal plan: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Falun</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Borlänge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Säter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Orsa</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Gagnef</a:t>
            </a:r>
            <a:endParaRPr kumimoji="0" lang="sv-SE" sz="17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73721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smtClean="0"/>
              <a:t>Samverkan har funnits sedan tidigare ingen skillnad med GNV.</a:t>
            </a:r>
          </a:p>
          <a:p>
            <a:r>
              <a:rPr lang="sv-SE" dirty="0" smtClean="0"/>
              <a:t>Svårt att svara på, systemledningen har nyligen bildats. </a:t>
            </a:r>
          </a:p>
          <a:p>
            <a:r>
              <a:rPr lang="sv-SE" dirty="0" smtClean="0"/>
              <a:t>Kommun och Region är olika organisationer med olika mandat, kultur mm.</a:t>
            </a:r>
          </a:p>
          <a:p>
            <a:r>
              <a:rPr lang="sv-SE" dirty="0" smtClean="0"/>
              <a:t>Samverkan har under många fungerat väl, GNV bara en fördjupning på en redan god samverkan. </a:t>
            </a:r>
          </a:p>
          <a:p>
            <a:r>
              <a:rPr lang="sv-SE" dirty="0" smtClean="0"/>
              <a:t>Svårt att hitta formerna i samverkan, två kommuner och en Region som ska gå i takt</a:t>
            </a:r>
          </a:p>
          <a:p>
            <a:endParaRPr lang="sv-SE" dirty="0" smtClean="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Lokala systemledningar </a:t>
            </a:r>
            <a:r>
              <a:rPr lang="sv-SE" dirty="0" smtClean="0"/>
              <a:t>– hur upplevs samverkan för GNV?</a:t>
            </a:r>
            <a:endParaRPr lang="sv-SE" dirty="0"/>
          </a:p>
        </p:txBody>
      </p:sp>
    </p:spTree>
    <p:extLst>
      <p:ext uri="{BB962C8B-B14F-4D97-AF65-F5344CB8AC3E}">
        <p14:creationId xmlns:p14="http://schemas.microsoft.com/office/powerpoint/2010/main" val="2038711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Ofta samsyn på samhällsnivå/utmaningar i samhället </a:t>
            </a:r>
          </a:p>
          <a:p>
            <a:r>
              <a:rPr lang="sv-SE" dirty="0" smtClean="0"/>
              <a:t>Erfarenhet av tidigare samverkan och samarbete mellan huvudmännen</a:t>
            </a:r>
          </a:p>
          <a:p>
            <a:r>
              <a:rPr lang="sv-SE" dirty="0" smtClean="0"/>
              <a:t>Bra dialog och kommunikation </a:t>
            </a:r>
          </a:p>
          <a:p>
            <a:r>
              <a:rPr lang="sv-SE" dirty="0" smtClean="0"/>
              <a:t>Att vi träffas mer regelbundet (lär känna varandra, enklare att lyfta gemensamma frågor)</a:t>
            </a:r>
          </a:p>
          <a:p>
            <a:r>
              <a:rPr lang="sv-SE" dirty="0" smtClean="0"/>
              <a:t>Vi gör gemensamma handlingsplaner/</a:t>
            </a:r>
            <a:r>
              <a:rPr lang="sv-SE" dirty="0" err="1" smtClean="0"/>
              <a:t>LÖKar</a:t>
            </a:r>
            <a:r>
              <a:rPr lang="sv-SE" dirty="0" smtClean="0"/>
              <a:t> och skapar samverkansprojekt</a:t>
            </a:r>
          </a:p>
          <a:p>
            <a:endParaRPr lang="sv-SE" dirty="0" smtClean="0"/>
          </a:p>
          <a:p>
            <a:endParaRPr lang="sv-SE" dirty="0" smtClean="0"/>
          </a:p>
          <a:p>
            <a:endParaRPr lang="sv-SE" dirty="0" smtClean="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vad fungerar bra?</a:t>
            </a:r>
            <a:endParaRPr lang="sv-SE" dirty="0"/>
          </a:p>
        </p:txBody>
      </p:sp>
    </p:spTree>
    <p:extLst>
      <p:ext uri="{BB962C8B-B14F-4D97-AF65-F5344CB8AC3E}">
        <p14:creationId xmlns:p14="http://schemas.microsoft.com/office/powerpoint/2010/main" val="1054657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57073" y="1937879"/>
            <a:ext cx="6004256" cy="4515548"/>
          </a:xfrm>
        </p:spPr>
        <p:txBody>
          <a:bodyPr>
            <a:normAutofit fontScale="85000" lnSpcReduction="20000"/>
          </a:bodyPr>
          <a:lstStyle/>
          <a:p>
            <a:r>
              <a:rPr lang="sv-SE" sz="2000" dirty="0" smtClean="0"/>
              <a:t>Tidsbrist hos alla</a:t>
            </a:r>
          </a:p>
          <a:p>
            <a:r>
              <a:rPr lang="sv-SE" sz="2000" dirty="0" smtClean="0"/>
              <a:t>Ekonomiska utmaningar inom både kommunerna/Regionen</a:t>
            </a:r>
          </a:p>
          <a:p>
            <a:r>
              <a:rPr lang="sv-SE" sz="2000" dirty="0" smtClean="0"/>
              <a:t>Behövs en satsning från regionen med resurstilldelningen till primärvården</a:t>
            </a:r>
          </a:p>
          <a:p>
            <a:r>
              <a:rPr lang="sv-SE" sz="2000" dirty="0" smtClean="0"/>
              <a:t>Ekonomiska resurser för att stödja omställningsarbetet behövs</a:t>
            </a:r>
          </a:p>
          <a:p>
            <a:r>
              <a:rPr lang="sv-SE" sz="2000" dirty="0" smtClean="0"/>
              <a:t>Nystartad systemledning behöver sätta struktur </a:t>
            </a:r>
          </a:p>
          <a:p>
            <a:r>
              <a:rPr lang="sv-SE" sz="2000" dirty="0" smtClean="0"/>
              <a:t>Alla deltar inte eller prioriterar möten </a:t>
            </a:r>
          </a:p>
          <a:p>
            <a:r>
              <a:rPr lang="sv-SE" sz="2000" dirty="0" smtClean="0"/>
              <a:t>Alltid svårt när någon avslutar sitt uppdrag i systemledningen, glapp tills någon annan tar vid</a:t>
            </a:r>
          </a:p>
          <a:p>
            <a:r>
              <a:rPr lang="sv-SE" sz="2000" dirty="0" smtClean="0"/>
              <a:t>Samordnare behövs för att hålla ihop GNV-arbetet lokalt, annars inga resultat</a:t>
            </a:r>
          </a:p>
          <a:p>
            <a:pPr marL="0" indent="0">
              <a:buNone/>
            </a:pPr>
            <a:endParaRPr lang="sv-SE" sz="2000"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357073" y="1021382"/>
            <a:ext cx="10416781" cy="1209600"/>
          </a:xfrm>
        </p:spPr>
        <p:txBody>
          <a:bodyPr/>
          <a:lstStyle/>
          <a:p>
            <a:r>
              <a:rPr lang="sv-SE" dirty="0" smtClean="0"/>
              <a:t>Lokala systemledningar - utmaningar</a:t>
            </a:r>
            <a:endParaRPr lang="sv-SE" dirty="0"/>
          </a:p>
        </p:txBody>
      </p:sp>
      <p:sp>
        <p:nvSpPr>
          <p:cNvPr id="7" name="Platshållare för innehåll 1"/>
          <p:cNvSpPr txBox="1">
            <a:spLocks/>
          </p:cNvSpPr>
          <p:nvPr/>
        </p:nvSpPr>
        <p:spPr>
          <a:xfrm>
            <a:off x="6361329" y="1840802"/>
            <a:ext cx="6004256" cy="451554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Upplever att GNV tar tid, vinsterna för patienten är oklar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Fler från slutenvården behöver inkluderas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Få resurser inom verksamheter både inom kommun och Region, svårigheter att få till arbetsgrupper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Samverkan prioriteras inte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Otydlighet i systemledningens uppdrag, vilka frågor som ska prioriteras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Otydlighet hur LÖK ska implementeras och följas upp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Olika förutsättningar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Omorganisationer, personalnedskärningar och kompetensbrister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4018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10 av 13 systemledningar uppger att de inte arbetar aktivt med brukarinflytande </a:t>
            </a:r>
          </a:p>
          <a:p>
            <a:r>
              <a:rPr lang="sv-SE" dirty="0" smtClean="0"/>
              <a:t>3 systemledningar uppger att de samarbetar med patient-/brukarråd</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 brukarinflytande i samverkan?</a:t>
            </a:r>
            <a:endParaRPr lang="sv-SE" dirty="0"/>
          </a:p>
        </p:txBody>
      </p:sp>
    </p:spTree>
    <p:extLst>
      <p:ext uri="{BB962C8B-B14F-4D97-AF65-F5344CB8AC3E}">
        <p14:creationId xmlns:p14="http://schemas.microsoft.com/office/powerpoint/2010/main" val="1179662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07987" y="2207616"/>
            <a:ext cx="11525595" cy="4014280"/>
          </a:xfrm>
        </p:spPr>
        <p:txBody>
          <a:bodyPr>
            <a:noAutofit/>
          </a:bodyPr>
          <a:lstStyle/>
          <a:p>
            <a:r>
              <a:rPr lang="sv-SE" sz="1100" dirty="0"/>
              <a:t>Uppföljning från regional systemledning saknas. Finns regional systemledning? </a:t>
            </a:r>
            <a:endParaRPr lang="sv-SE" sz="1100" dirty="0" smtClean="0"/>
          </a:p>
          <a:p>
            <a:r>
              <a:rPr lang="sv-SE" sz="1100" dirty="0" smtClean="0"/>
              <a:t>Resursförskjutning </a:t>
            </a:r>
            <a:r>
              <a:rPr lang="sv-SE" sz="1100" dirty="0"/>
              <a:t>är det </a:t>
            </a:r>
            <a:r>
              <a:rPr lang="sv-SE" sz="1100" dirty="0" smtClean="0"/>
              <a:t>något som </a:t>
            </a:r>
            <a:r>
              <a:rPr lang="sv-SE" sz="1100" dirty="0"/>
              <a:t>kommer? </a:t>
            </a:r>
          </a:p>
          <a:p>
            <a:r>
              <a:rPr lang="sv-SE" sz="1100" dirty="0" smtClean="0"/>
              <a:t>Lök-arbetet </a:t>
            </a:r>
            <a:r>
              <a:rPr lang="sv-SE" sz="1100" dirty="0"/>
              <a:t>upptar en stor del av arbetsgruppernas tid vilket medför att tid och ork inte finns till andra utvecklingsfrågor.</a:t>
            </a:r>
          </a:p>
          <a:p>
            <a:r>
              <a:rPr lang="sv-SE" sz="1100" dirty="0" smtClean="0"/>
              <a:t>Svårigheter </a:t>
            </a:r>
            <a:r>
              <a:rPr lang="sv-SE" sz="1100" dirty="0"/>
              <a:t>med länskliniker (ÖVP, </a:t>
            </a:r>
            <a:r>
              <a:rPr lang="sv-SE" sz="1100" dirty="0" err="1"/>
              <a:t>Bup</a:t>
            </a:r>
            <a:r>
              <a:rPr lang="sv-SE" sz="1100" dirty="0"/>
              <a:t>, </a:t>
            </a:r>
            <a:r>
              <a:rPr lang="sv-SE" sz="1100" dirty="0" err="1"/>
              <a:t>Hab</a:t>
            </a:r>
            <a:r>
              <a:rPr lang="sv-SE" sz="1100" dirty="0"/>
              <a:t>) som inte har möjlighet att delta i vare sig i systemledning och/eller arbetsgrupp. Vissa 1:a </a:t>
            </a:r>
            <a:r>
              <a:rPr lang="sv-SE" sz="1100" dirty="0" smtClean="0"/>
              <a:t>linjechefer </a:t>
            </a:r>
            <a:r>
              <a:rPr lang="sv-SE" sz="1100" dirty="0"/>
              <a:t>sitter i både systemledning och arbetsgrupp, svårt att hinna med samt dubbla stolar.</a:t>
            </a:r>
          </a:p>
          <a:p>
            <a:r>
              <a:rPr lang="sv-SE" sz="1100" dirty="0" smtClean="0"/>
              <a:t>På </a:t>
            </a:r>
            <a:r>
              <a:rPr lang="sv-SE" sz="1100" dirty="0"/>
              <a:t>vilka grunder är det just ÖVP, </a:t>
            </a:r>
            <a:r>
              <a:rPr lang="sv-SE" sz="1100" dirty="0" err="1"/>
              <a:t>Bup</a:t>
            </a:r>
            <a:r>
              <a:rPr lang="sv-SE" sz="1100" dirty="0"/>
              <a:t> och </a:t>
            </a:r>
            <a:r>
              <a:rPr lang="sv-SE" sz="1100" dirty="0" err="1"/>
              <a:t>Hab</a:t>
            </a:r>
            <a:r>
              <a:rPr lang="sv-SE" sz="1100" dirty="0"/>
              <a:t> som anses vara viktiga i systemledningarna och arbetsgrupperna? Saknar deltagande och prioritering från resterande specialistvården (sjukhusansluten vård). </a:t>
            </a:r>
            <a:endParaRPr lang="sv-SE" sz="1100" dirty="0" smtClean="0"/>
          </a:p>
          <a:p>
            <a:r>
              <a:rPr lang="sv-SE" sz="1100" dirty="0" smtClean="0"/>
              <a:t> </a:t>
            </a:r>
            <a:r>
              <a:rPr lang="sv-SE" sz="1100" dirty="0"/>
              <a:t>Angående </a:t>
            </a:r>
            <a:r>
              <a:rPr lang="sv-SE" sz="1100" dirty="0" err="1"/>
              <a:t>Polsam</a:t>
            </a:r>
            <a:r>
              <a:rPr lang="sv-SE" sz="1100" dirty="0"/>
              <a:t> så är engagemanget från politiken varierande beroende på vilka nämnder som politiska representationen sitter i. Sjukvårdsfrågor diskuteras inte lika frekvent längre utan det är frågor från andra förvaltningar som är på agendan.</a:t>
            </a:r>
          </a:p>
          <a:p>
            <a:r>
              <a:rPr lang="sv-SE" sz="1100" dirty="0" smtClean="0"/>
              <a:t>Över </a:t>
            </a:r>
            <a:r>
              <a:rPr lang="sv-SE" sz="1100" dirty="0"/>
              <a:t>tid har den roll som områdessamordnarna haft i systemledningarna förändrats. Historiskt oklarheter hos respektive systemledning angående våra roller/uppdrag.</a:t>
            </a:r>
          </a:p>
          <a:p>
            <a:r>
              <a:rPr lang="sv-SE" sz="1100" dirty="0" smtClean="0"/>
              <a:t>Skulle </a:t>
            </a:r>
            <a:r>
              <a:rPr lang="sv-SE" sz="1100" dirty="0"/>
              <a:t>uppskatta om det fanns färdiga mallar tex för handlingsplan, aktivitetsplan, att använda om man så </a:t>
            </a:r>
            <a:r>
              <a:rPr lang="sv-SE" sz="1100" dirty="0" smtClean="0"/>
              <a:t>önskar. </a:t>
            </a:r>
            <a:endParaRPr lang="sv-SE" sz="1100" dirty="0"/>
          </a:p>
          <a:p>
            <a:r>
              <a:rPr lang="sv-SE" sz="1100" dirty="0"/>
              <a:t>Saknar info om vart resurser god och nära vård  har gått, övergripande. Var är resursomfördelningen. </a:t>
            </a:r>
            <a:endParaRPr lang="sv-SE" sz="1100" dirty="0" smtClean="0"/>
          </a:p>
          <a:p>
            <a:r>
              <a:rPr lang="sv-SE" sz="1100" dirty="0"/>
              <a:t>Det är en stor resa att förändra vården från ”sjukhustung” till ”primärvårdstung”. Om inte resurserna omfördelas utifrån intentionerna kommer omställningen bli svår att genomföra, det är en lång process.</a:t>
            </a:r>
          </a:p>
          <a:p>
            <a:endParaRPr lang="sv-SE" sz="1200" dirty="0" smtClean="0"/>
          </a:p>
          <a:p>
            <a:endParaRPr lang="sv-SE" sz="1200"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 övriga kommentarer </a:t>
            </a:r>
            <a:endParaRPr lang="sv-SE" dirty="0"/>
          </a:p>
        </p:txBody>
      </p:sp>
    </p:spTree>
    <p:extLst>
      <p:ext uri="{BB962C8B-B14F-4D97-AF65-F5344CB8AC3E}">
        <p14:creationId xmlns:p14="http://schemas.microsoft.com/office/powerpoint/2010/main" val="332301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3402209" y="198464"/>
            <a:ext cx="4751192" cy="1209600"/>
          </a:xfrm>
        </p:spPr>
        <p:txBody>
          <a:bodyPr/>
          <a:lstStyle/>
          <a:p>
            <a:r>
              <a:rPr lang="sv-SE" dirty="0" smtClean="0"/>
              <a:t>Vad behövs framåt?</a:t>
            </a:r>
            <a:endParaRPr lang="sv-SE" dirty="0"/>
          </a:p>
        </p:txBody>
      </p:sp>
      <p:graphicFrame>
        <p:nvGraphicFramePr>
          <p:cNvPr id="7" name="Tabell 6"/>
          <p:cNvGraphicFramePr>
            <a:graphicFrameLocks noGrp="1"/>
          </p:cNvGraphicFramePr>
          <p:nvPr/>
        </p:nvGraphicFramePr>
        <p:xfrm>
          <a:off x="458423" y="1188225"/>
          <a:ext cx="11045164" cy="4918674"/>
        </p:xfrm>
        <a:graphic>
          <a:graphicData uri="http://schemas.openxmlformats.org/drawingml/2006/table">
            <a:tbl>
              <a:tblPr firstRow="1" bandRow="1">
                <a:tableStyleId>{5C22544A-7EE6-4342-B048-85BDC9FD1C3A}</a:tableStyleId>
              </a:tblPr>
              <a:tblGrid>
                <a:gridCol w="2057487">
                  <a:extLst>
                    <a:ext uri="{9D8B030D-6E8A-4147-A177-3AD203B41FA5}">
                      <a16:colId xmlns:a16="http://schemas.microsoft.com/office/drawing/2014/main" val="3325775236"/>
                    </a:ext>
                  </a:extLst>
                </a:gridCol>
                <a:gridCol w="8987677">
                  <a:extLst>
                    <a:ext uri="{9D8B030D-6E8A-4147-A177-3AD203B41FA5}">
                      <a16:colId xmlns:a16="http://schemas.microsoft.com/office/drawing/2014/main" val="3557458854"/>
                    </a:ext>
                  </a:extLst>
                </a:gridCol>
              </a:tblGrid>
              <a:tr h="0">
                <a:tc>
                  <a:txBody>
                    <a:bodyPr/>
                    <a:lstStyle/>
                    <a:p>
                      <a:r>
                        <a:rPr lang="sv-SE" sz="1400" dirty="0" smtClean="0"/>
                        <a:t>Vem</a:t>
                      </a:r>
                      <a:endParaRPr lang="sv-SE" sz="1400" dirty="0"/>
                    </a:p>
                  </a:txBody>
                  <a:tcPr/>
                </a:tc>
                <a:tc>
                  <a:txBody>
                    <a:bodyPr/>
                    <a:lstStyle/>
                    <a:p>
                      <a:r>
                        <a:rPr lang="sv-SE" sz="1400" dirty="0" smtClean="0"/>
                        <a:t>Vad</a:t>
                      </a:r>
                      <a:endParaRPr lang="sv-SE" sz="1400" dirty="0"/>
                    </a:p>
                  </a:txBody>
                  <a:tcPr/>
                </a:tc>
                <a:extLst>
                  <a:ext uri="{0D108BD9-81ED-4DB2-BD59-A6C34878D82A}">
                    <a16:rowId xmlns:a16="http://schemas.microsoft.com/office/drawing/2014/main" val="1289499775"/>
                  </a:ext>
                </a:extLst>
              </a:tr>
              <a:tr h="1522891">
                <a:tc>
                  <a:txBody>
                    <a:bodyPr/>
                    <a:lstStyle/>
                    <a:p>
                      <a:r>
                        <a:rPr lang="sv-SE" sz="1400" dirty="0" smtClean="0"/>
                        <a:t>Regionala systemledningar (VFR, LCHNV, BDU, LGRS)</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Tydliggöra uppdraget för de lokala systemledningarna – vad ska göras och prioriteras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Behöver skapa förutsättningar för de lokala systemledningarna så att de kan utforma lokala planer, delta i möten, få med aktörer som saknas, prioritera GNV/arbetet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Behöver skapa kommunikationsvägar mellan de regionala-</a:t>
                      </a:r>
                      <a:r>
                        <a:rPr lang="sv-SE" sz="1400" baseline="0" dirty="0" smtClean="0"/>
                        <a:t> och lokala systemledningarna</a:t>
                      </a:r>
                      <a:endParaRPr lang="sv-SE" sz="1400" dirty="0"/>
                    </a:p>
                  </a:txBody>
                  <a:tcPr/>
                </a:tc>
                <a:extLst>
                  <a:ext uri="{0D108BD9-81ED-4DB2-BD59-A6C34878D82A}">
                    <a16:rowId xmlns:a16="http://schemas.microsoft.com/office/drawing/2014/main" val="4177751091"/>
                  </a:ext>
                </a:extLst>
              </a:tr>
              <a:tr h="1331495">
                <a:tc>
                  <a:txBody>
                    <a:bodyPr/>
                    <a:lstStyle/>
                    <a:p>
                      <a:r>
                        <a:rPr lang="sv-SE" sz="1400" dirty="0" smtClean="0"/>
                        <a:t>Lokala</a:t>
                      </a:r>
                      <a:r>
                        <a:rPr lang="sv-SE" sz="1400" baseline="0" dirty="0" smtClean="0"/>
                        <a:t> systemledningar</a:t>
                      </a:r>
                      <a:endParaRPr lang="sv-SE" sz="1400" dirty="0"/>
                    </a:p>
                  </a:txBody>
                  <a:tcPr/>
                </a:tc>
                <a:tc>
                  <a:txBody>
                    <a:bodyPr/>
                    <a:lstStyle/>
                    <a:p>
                      <a:r>
                        <a:rPr lang="sv-SE" sz="1400" dirty="0" smtClean="0"/>
                        <a:t>Arbeta</a:t>
                      </a:r>
                      <a:r>
                        <a:rPr lang="sv-SE" sz="1400" baseline="0" dirty="0" smtClean="0"/>
                        <a:t> för en systematiskt samverkan med politiken/POLSAM.</a:t>
                      </a:r>
                    </a:p>
                    <a:p>
                      <a:endParaRPr lang="sv-SE" sz="1400" baseline="0" dirty="0" smtClean="0"/>
                    </a:p>
                    <a:p>
                      <a:r>
                        <a:rPr lang="sv-SE" sz="1400" baseline="0" dirty="0" smtClean="0"/>
                        <a:t>Behöver tänka och göra nytt i samverkan, utifrån GNV. </a:t>
                      </a:r>
                    </a:p>
                    <a:p>
                      <a:endParaRPr lang="sv-SE" sz="1400" baseline="0" dirty="0" smtClean="0"/>
                    </a:p>
                    <a:p>
                      <a:r>
                        <a:rPr lang="sv-SE" sz="1400" baseline="0" dirty="0" smtClean="0"/>
                        <a:t>Öka brukarinflytande i samverkan för GNV. </a:t>
                      </a:r>
                    </a:p>
                  </a:txBody>
                  <a:tcPr/>
                </a:tc>
                <a:extLst>
                  <a:ext uri="{0D108BD9-81ED-4DB2-BD59-A6C34878D82A}">
                    <a16:rowId xmlns:a16="http://schemas.microsoft.com/office/drawing/2014/main" val="2411263334"/>
                  </a:ext>
                </a:extLst>
              </a:tr>
              <a:tr h="1759488">
                <a:tc>
                  <a:txBody>
                    <a:bodyPr/>
                    <a:lstStyle/>
                    <a:p>
                      <a:r>
                        <a:rPr lang="sv-SE" sz="1400" dirty="0" smtClean="0"/>
                        <a:t>RSS/omställning </a:t>
                      </a:r>
                      <a:r>
                        <a:rPr lang="sv-SE" sz="1400" dirty="0" err="1" smtClean="0"/>
                        <a:t>HoS</a:t>
                      </a:r>
                      <a:endParaRPr lang="sv-SE" sz="1400" dirty="0"/>
                    </a:p>
                  </a:txBody>
                  <a:tcPr/>
                </a:tc>
                <a:tc>
                  <a:txBody>
                    <a:bodyPr/>
                    <a:lstStyle/>
                    <a:p>
                      <a:r>
                        <a:rPr lang="sv-SE" sz="1400" dirty="0" smtClean="0"/>
                        <a:t>Utveckla och anpassa det regionala stödet (implementering, kunskap om GNV, uppföljning av </a:t>
                      </a:r>
                      <a:r>
                        <a:rPr lang="sv-SE" sz="1400" dirty="0" err="1" smtClean="0"/>
                        <a:t>LÖKar</a:t>
                      </a:r>
                      <a:r>
                        <a:rPr lang="sv-SE" sz="1400" dirty="0" smtClean="0"/>
                        <a:t>. </a:t>
                      </a:r>
                    </a:p>
                    <a:p>
                      <a:endParaRPr lang="sv-SE" sz="1400" dirty="0" smtClean="0"/>
                    </a:p>
                    <a:p>
                      <a:r>
                        <a:rPr lang="sv-SE" sz="1400" dirty="0" smtClean="0"/>
                        <a:t>Se över formerna för stödet så att det är en balans mellan behov och</a:t>
                      </a:r>
                      <a:r>
                        <a:rPr lang="sv-SE" sz="1400" baseline="0" dirty="0" smtClean="0"/>
                        <a:t> förutsättningar. </a:t>
                      </a:r>
                      <a:endParaRPr lang="sv-SE" sz="1400" dirty="0"/>
                    </a:p>
                  </a:txBody>
                  <a:tcPr/>
                </a:tc>
                <a:extLst>
                  <a:ext uri="{0D108BD9-81ED-4DB2-BD59-A6C34878D82A}">
                    <a16:rowId xmlns:a16="http://schemas.microsoft.com/office/drawing/2014/main" val="4082642135"/>
                  </a:ext>
                </a:extLst>
              </a:tr>
            </a:tbl>
          </a:graphicData>
        </a:graphic>
      </p:graphicFrame>
    </p:spTree>
    <p:extLst>
      <p:ext uri="{BB962C8B-B14F-4D97-AF65-F5344CB8AC3E}">
        <p14:creationId xmlns:p14="http://schemas.microsoft.com/office/powerpoint/2010/main" val="2053261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55000" lnSpcReduction="20000"/>
          </a:bodyPr>
          <a:lstStyle/>
          <a:p>
            <a:r>
              <a:rPr lang="sv-SE" dirty="0"/>
              <a:t>Bra om begreppet Lokala systemledningar </a:t>
            </a:r>
            <a:r>
              <a:rPr lang="sv-SE" dirty="0" smtClean="0"/>
              <a:t>är väl känt och att varje kommun tillsammans med Regionen vet vilken gruppering som avses</a:t>
            </a:r>
          </a:p>
          <a:p>
            <a:r>
              <a:rPr lang="sv-SE" dirty="0" smtClean="0"/>
              <a:t>Behov av att lösa formering och vilka aktörer som ska ingå i lokal systemledning- hur ökar vi deltagandet från politiken, psykiatrin och övriga specialistvården</a:t>
            </a:r>
          </a:p>
          <a:p>
            <a:r>
              <a:rPr lang="sv-SE" dirty="0" smtClean="0"/>
              <a:t>Behov av systematisk samverkan mellan lokal systemledning och politik/POLSAM</a:t>
            </a:r>
          </a:p>
          <a:p>
            <a:r>
              <a:rPr lang="sv-SE" dirty="0" smtClean="0"/>
              <a:t>De regionala systemledningarna behöver tydliggöra uppdraget och skapa förutsättningar för de lokala systemledningarna - behov av att utforma lokala planer, deltagande i möten, prioritera GNV/arbetet i systemledningen </a:t>
            </a:r>
          </a:p>
          <a:p>
            <a:r>
              <a:rPr lang="sv-SE" dirty="0" smtClean="0"/>
              <a:t>Flera systemledningarna har fortsatt med samma </a:t>
            </a:r>
            <a:r>
              <a:rPr lang="sv-SE" dirty="0"/>
              <a:t>arbetssätt som </a:t>
            </a:r>
            <a:r>
              <a:rPr lang="sv-SE" dirty="0" smtClean="0"/>
              <a:t>tidigare i samverkan. Ingen skillnad med GNV, då ingen omställning. </a:t>
            </a:r>
          </a:p>
          <a:p>
            <a:r>
              <a:rPr lang="sv-SE" dirty="0" smtClean="0"/>
              <a:t>Arbete med brukarinflytande behöver stärkas och utvecklas. </a:t>
            </a:r>
            <a:endParaRPr lang="sv-SE" dirty="0"/>
          </a:p>
          <a:p>
            <a:r>
              <a:rPr lang="sv-SE" dirty="0" smtClean="0"/>
              <a:t>Behov av dialog kring resursfördelning till primärvården </a:t>
            </a:r>
          </a:p>
          <a:p>
            <a:r>
              <a:rPr lang="sv-SE" dirty="0"/>
              <a:t>Behov av stöd till lokala systemledningar för att skapa struktur, kunskap och förståelse för omställningsarbete i samverkan. Behov av stöd kopplat till implementering och uppföljning av LÖK</a:t>
            </a:r>
          </a:p>
          <a:p>
            <a:endParaRPr lang="sv-SE" dirty="0" smtClean="0"/>
          </a:p>
          <a:p>
            <a:endParaRPr lang="sv-SE" dirty="0" smtClean="0"/>
          </a:p>
          <a:p>
            <a:endParaRPr lang="sv-SE" dirty="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 sammanfattande analys</a:t>
            </a:r>
            <a:endParaRPr lang="sv-SE" dirty="0"/>
          </a:p>
        </p:txBody>
      </p:sp>
    </p:spTree>
    <p:extLst>
      <p:ext uri="{BB962C8B-B14F-4D97-AF65-F5344CB8AC3E}">
        <p14:creationId xmlns:p14="http://schemas.microsoft.com/office/powerpoint/2010/main" val="304776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a:bodyPr>
          <a:lstStyle/>
          <a:p>
            <a:r>
              <a:rPr lang="sv-SE" sz="4400" dirty="0" smtClean="0"/>
              <a:t>Bygga kapacitet i omställningsarbetet &amp; i våra systemledningar </a:t>
            </a:r>
            <a:endParaRPr lang="sv-SE" sz="2400" b="0" i="1"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a:xfrm>
            <a:off x="1133642" y="3838575"/>
            <a:ext cx="9769642" cy="1790699"/>
          </a:xfrm>
        </p:spPr>
        <p:txBody>
          <a:bodyPr>
            <a:normAutofit/>
          </a:bodyPr>
          <a:lstStyle/>
          <a:p>
            <a:endParaRPr lang="sv-SE" b="1" dirty="0"/>
          </a:p>
          <a:p>
            <a:r>
              <a:rPr lang="sv-SE" dirty="0" smtClean="0"/>
              <a:t>Utvecklar och riktar det regionala stödet efter behov </a:t>
            </a:r>
            <a:endParaRPr lang="sv-SE" dirty="0"/>
          </a:p>
        </p:txBody>
      </p:sp>
    </p:spTree>
    <p:extLst>
      <p:ext uri="{BB962C8B-B14F-4D97-AF65-F5344CB8AC3E}">
        <p14:creationId xmlns:p14="http://schemas.microsoft.com/office/powerpoint/2010/main" val="355858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78A3CEE-9E11-4B8D-9B41-0DAB3605C68B}"/>
              </a:ext>
            </a:extLst>
          </p:cNvPr>
          <p:cNvSpPr>
            <a:spLocks noGrp="1"/>
          </p:cNvSpPr>
          <p:nvPr>
            <p:ph type="body" idx="1"/>
          </p:nvPr>
        </p:nvSpPr>
        <p:spPr>
          <a:xfrm>
            <a:off x="3179722" y="366248"/>
            <a:ext cx="6577792" cy="467439"/>
          </a:xfrm>
        </p:spPr>
        <p:txBody>
          <a:bodyPr>
            <a:noAutofit/>
          </a:bodyPr>
          <a:lstStyle/>
          <a:p>
            <a:pPr algn="ctr"/>
            <a:r>
              <a:rPr lang="sv-SE" sz="2000" dirty="0" smtClean="0"/>
              <a:t>GNV i Dalarna ht 2024- ht 2025</a:t>
            </a:r>
            <a:endParaRPr lang="sv-SE" sz="2000" dirty="0"/>
          </a:p>
        </p:txBody>
      </p:sp>
      <p:cxnSp>
        <p:nvCxnSpPr>
          <p:cNvPr id="8" name="Rak koppling 7">
            <a:extLst>
              <a:ext uri="{FF2B5EF4-FFF2-40B4-BE49-F238E27FC236}">
                <a16:creationId xmlns:a16="http://schemas.microsoft.com/office/drawing/2014/main" id="{F7C13A36-910E-44D0-AB05-4EEB5DB9FD70}"/>
              </a:ext>
            </a:extLst>
          </p:cNvPr>
          <p:cNvCxnSpPr>
            <a:cxnSpLocks/>
          </p:cNvCxnSpPr>
          <p:nvPr/>
        </p:nvCxnSpPr>
        <p:spPr>
          <a:xfrm>
            <a:off x="142875" y="1615797"/>
            <a:ext cx="11979524" cy="60309"/>
          </a:xfrm>
          <a:prstGeom prst="line">
            <a:avLst/>
          </a:prstGeom>
          <a:ln w="28575"/>
        </p:spPr>
        <p:style>
          <a:lnRef idx="2">
            <a:schemeClr val="dk1"/>
          </a:lnRef>
          <a:fillRef idx="0">
            <a:schemeClr val="dk1"/>
          </a:fillRef>
          <a:effectRef idx="1">
            <a:schemeClr val="dk1"/>
          </a:effectRef>
          <a:fontRef idx="minor">
            <a:schemeClr val="tx1"/>
          </a:fontRef>
        </p:style>
      </p:cxnSp>
      <p:cxnSp>
        <p:nvCxnSpPr>
          <p:cNvPr id="22" name="Rak koppling 21">
            <a:extLst>
              <a:ext uri="{FF2B5EF4-FFF2-40B4-BE49-F238E27FC236}">
                <a16:creationId xmlns:a16="http://schemas.microsoft.com/office/drawing/2014/main" id="{1BE0F54F-E248-4981-932D-8DF065403FE9}"/>
              </a:ext>
            </a:extLst>
          </p:cNvPr>
          <p:cNvCxnSpPr>
            <a:cxnSpLocks/>
          </p:cNvCxnSpPr>
          <p:nvPr/>
        </p:nvCxnSpPr>
        <p:spPr>
          <a:xfrm flipV="1">
            <a:off x="495300" y="1499444"/>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Rak koppling 24">
            <a:extLst>
              <a:ext uri="{FF2B5EF4-FFF2-40B4-BE49-F238E27FC236}">
                <a16:creationId xmlns:a16="http://schemas.microsoft.com/office/drawing/2014/main" id="{5551A08F-ECA4-4C35-9BA1-D4ECE731A43F}"/>
              </a:ext>
            </a:extLst>
          </p:cNvPr>
          <p:cNvCxnSpPr>
            <a:cxnSpLocks/>
          </p:cNvCxnSpPr>
          <p:nvPr/>
        </p:nvCxnSpPr>
        <p:spPr>
          <a:xfrm flipV="1">
            <a:off x="8856635" y="1513695"/>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14" name="Platshållare för innehåll 4">
            <a:extLst>
              <a:ext uri="{FF2B5EF4-FFF2-40B4-BE49-F238E27FC236}">
                <a16:creationId xmlns:a16="http://schemas.microsoft.com/office/drawing/2014/main" id="{C73CBA6F-6B31-25FC-5B88-6438C49DA61A}"/>
              </a:ext>
            </a:extLst>
          </p:cNvPr>
          <p:cNvSpPr txBox="1">
            <a:spLocks/>
          </p:cNvSpPr>
          <p:nvPr/>
        </p:nvSpPr>
        <p:spPr>
          <a:xfrm>
            <a:off x="3906105" y="5382084"/>
            <a:ext cx="1299128" cy="647428"/>
          </a:xfrm>
          <a:prstGeom prst="rect">
            <a:avLst/>
          </a:prstGeom>
          <a:solidFill>
            <a:schemeClr val="accent1">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Å</a:t>
            </a: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rsberättelse</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analys &amp;  infografik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Platshållare för text 3">
            <a:extLst>
              <a:ext uri="{FF2B5EF4-FFF2-40B4-BE49-F238E27FC236}">
                <a16:creationId xmlns:a16="http://schemas.microsoft.com/office/drawing/2014/main" id="{B12209F1-02F3-73A2-0CD0-6D688F07BDF3}"/>
              </a:ext>
            </a:extLst>
          </p:cNvPr>
          <p:cNvSpPr txBox="1">
            <a:spLocks/>
          </p:cNvSpPr>
          <p:nvPr/>
        </p:nvSpPr>
        <p:spPr>
          <a:xfrm>
            <a:off x="275889" y="1225493"/>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aug</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2" name="Platshållare för text 3">
            <a:extLst>
              <a:ext uri="{FF2B5EF4-FFF2-40B4-BE49-F238E27FC236}">
                <a16:creationId xmlns:a16="http://schemas.microsoft.com/office/drawing/2014/main" id="{571633F2-C15D-0EC4-ECB2-72D91B7A6227}"/>
              </a:ext>
            </a:extLst>
          </p:cNvPr>
          <p:cNvSpPr txBox="1">
            <a:spLocks/>
          </p:cNvSpPr>
          <p:nvPr/>
        </p:nvSpPr>
        <p:spPr>
          <a:xfrm>
            <a:off x="3805340" y="1190872"/>
            <a:ext cx="862839" cy="27798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dec</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latshållare för text 3">
            <a:extLst>
              <a:ext uri="{FF2B5EF4-FFF2-40B4-BE49-F238E27FC236}">
                <a16:creationId xmlns:a16="http://schemas.microsoft.com/office/drawing/2014/main" id="{13AD0E02-E9D5-981E-C73C-E0E6D516DFA1}"/>
              </a:ext>
            </a:extLst>
          </p:cNvPr>
          <p:cNvSpPr txBox="1">
            <a:spLocks/>
          </p:cNvSpPr>
          <p:nvPr/>
        </p:nvSpPr>
        <p:spPr>
          <a:xfrm>
            <a:off x="6749668" y="1151441"/>
            <a:ext cx="862839" cy="29285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apr</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4" name="Platshållare för text 3">
            <a:extLst>
              <a:ext uri="{FF2B5EF4-FFF2-40B4-BE49-F238E27FC236}">
                <a16:creationId xmlns:a16="http://schemas.microsoft.com/office/drawing/2014/main" id="{7112EED6-761A-127C-7844-7E7582DF6D10}"/>
              </a:ext>
            </a:extLst>
          </p:cNvPr>
          <p:cNvSpPr txBox="1">
            <a:spLocks/>
          </p:cNvSpPr>
          <p:nvPr/>
        </p:nvSpPr>
        <p:spPr>
          <a:xfrm>
            <a:off x="1153412" y="1214838"/>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sep</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40" name="Rak koppling 39">
            <a:extLst>
              <a:ext uri="{FF2B5EF4-FFF2-40B4-BE49-F238E27FC236}">
                <a16:creationId xmlns:a16="http://schemas.microsoft.com/office/drawing/2014/main" id="{159E374A-A06F-C4A0-203A-01FDD7C1281A}"/>
              </a:ext>
            </a:extLst>
          </p:cNvPr>
          <p:cNvCxnSpPr>
            <a:cxnSpLocks/>
          </p:cNvCxnSpPr>
          <p:nvPr/>
        </p:nvCxnSpPr>
        <p:spPr>
          <a:xfrm flipV="1">
            <a:off x="1396654" y="1506017"/>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Rak koppling 42">
            <a:extLst>
              <a:ext uri="{FF2B5EF4-FFF2-40B4-BE49-F238E27FC236}">
                <a16:creationId xmlns:a16="http://schemas.microsoft.com/office/drawing/2014/main" id="{BB8A1940-5926-B6FD-9DBA-91ED8A68A8FD}"/>
              </a:ext>
            </a:extLst>
          </p:cNvPr>
          <p:cNvCxnSpPr>
            <a:cxnSpLocks/>
          </p:cNvCxnSpPr>
          <p:nvPr/>
        </p:nvCxnSpPr>
        <p:spPr>
          <a:xfrm flipV="1">
            <a:off x="4079094" y="1499444"/>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30" name="Platshållare för innehåll 6">
            <a:extLst>
              <a:ext uri="{FF2B5EF4-FFF2-40B4-BE49-F238E27FC236}">
                <a16:creationId xmlns:a16="http://schemas.microsoft.com/office/drawing/2014/main" id="{D6AA5782-05BB-7779-8167-C3B3167E478F}"/>
              </a:ext>
            </a:extLst>
          </p:cNvPr>
          <p:cNvSpPr txBox="1">
            <a:spLocks/>
          </p:cNvSpPr>
          <p:nvPr/>
        </p:nvSpPr>
        <p:spPr>
          <a:xfrm>
            <a:off x="1758601" y="1827726"/>
            <a:ext cx="1437468" cy="393471"/>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(fysiskt)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33" name="Platshållare för innehåll 6">
            <a:extLst>
              <a:ext uri="{FF2B5EF4-FFF2-40B4-BE49-F238E27FC236}">
                <a16:creationId xmlns:a16="http://schemas.microsoft.com/office/drawing/2014/main" id="{D6AA5782-05BB-7779-8167-C3B3167E478F}"/>
              </a:ext>
            </a:extLst>
          </p:cNvPr>
          <p:cNvSpPr txBox="1">
            <a:spLocks/>
          </p:cNvSpPr>
          <p:nvPr/>
        </p:nvSpPr>
        <p:spPr>
          <a:xfrm>
            <a:off x="1852045" y="3364140"/>
            <a:ext cx="1250580" cy="601598"/>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Träff </a:t>
            </a:r>
            <a:r>
              <a:rPr kumimoji="0" lang="sv-SE" sz="1100" b="1" i="0" u="none" strike="noStrike" kern="1200" cap="none" spc="0" normalizeH="0" baseline="0" noProof="0" dirty="0">
                <a:ln>
                  <a:noFill/>
                </a:ln>
                <a:solidFill>
                  <a:prstClr val="black"/>
                </a:solidFill>
                <a:effectLst/>
                <a:uLnTx/>
                <a:uFillTx/>
                <a:latin typeface="Arial"/>
                <a:ea typeface="+mn-ea"/>
                <a:cs typeface="+mn-cs"/>
              </a:rPr>
              <a:t>2</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34" name="Rak koppling 33">
            <a:extLst>
              <a:ext uri="{FF2B5EF4-FFF2-40B4-BE49-F238E27FC236}">
                <a16:creationId xmlns:a16="http://schemas.microsoft.com/office/drawing/2014/main" id="{159E374A-A06F-C4A0-203A-01FDD7C1281A}"/>
              </a:ext>
            </a:extLst>
          </p:cNvPr>
          <p:cNvCxnSpPr>
            <a:cxnSpLocks/>
          </p:cNvCxnSpPr>
          <p:nvPr/>
        </p:nvCxnSpPr>
        <p:spPr>
          <a:xfrm flipV="1">
            <a:off x="3179722" y="1511542"/>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46" name="Platshållare för text 3">
            <a:extLst>
              <a:ext uri="{FF2B5EF4-FFF2-40B4-BE49-F238E27FC236}">
                <a16:creationId xmlns:a16="http://schemas.microsoft.com/office/drawing/2014/main" id="{7112EED6-761A-127C-7844-7E7582DF6D10}"/>
              </a:ext>
            </a:extLst>
          </p:cNvPr>
          <p:cNvSpPr txBox="1">
            <a:spLocks/>
          </p:cNvSpPr>
          <p:nvPr/>
        </p:nvSpPr>
        <p:spPr>
          <a:xfrm>
            <a:off x="2855041" y="1223916"/>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nov</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44" name="Platshållare för innehåll 6">
            <a:extLst>
              <a:ext uri="{FF2B5EF4-FFF2-40B4-BE49-F238E27FC236}">
                <a16:creationId xmlns:a16="http://schemas.microsoft.com/office/drawing/2014/main" id="{D6AA5782-05BB-7779-8167-C3B3167E478F}"/>
              </a:ext>
            </a:extLst>
          </p:cNvPr>
          <p:cNvSpPr txBox="1">
            <a:spLocks/>
          </p:cNvSpPr>
          <p:nvPr/>
        </p:nvSpPr>
        <p:spPr>
          <a:xfrm>
            <a:off x="6615412" y="1788740"/>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(digitalt)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45" name="Platshållare för innehåll 6">
            <a:extLst>
              <a:ext uri="{FF2B5EF4-FFF2-40B4-BE49-F238E27FC236}">
                <a16:creationId xmlns:a16="http://schemas.microsoft.com/office/drawing/2014/main" id="{D6AA5782-05BB-7779-8167-C3B3167E478F}"/>
              </a:ext>
            </a:extLst>
          </p:cNvPr>
          <p:cNvSpPr txBox="1">
            <a:spLocks/>
          </p:cNvSpPr>
          <p:nvPr/>
        </p:nvSpPr>
        <p:spPr>
          <a:xfrm>
            <a:off x="5146177" y="3382205"/>
            <a:ext cx="984166" cy="549956"/>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Träff </a:t>
            </a:r>
            <a:r>
              <a:rPr kumimoji="0" lang="sv-SE" sz="1100" b="1" i="0" u="none" strike="noStrike" kern="1200" cap="none" spc="0" normalizeH="0" baseline="0" noProof="0" dirty="0">
                <a:ln>
                  <a:noFill/>
                </a:ln>
                <a:solidFill>
                  <a:prstClr val="black"/>
                </a:solidFill>
                <a:effectLst/>
                <a:uLnTx/>
                <a:uFillTx/>
                <a:latin typeface="Arial"/>
                <a:ea typeface="+mn-ea"/>
                <a:cs typeface="+mn-cs"/>
              </a:rPr>
              <a:t>3</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52" name="Platshållare för innehåll 4">
            <a:extLst>
              <a:ext uri="{FF2B5EF4-FFF2-40B4-BE49-F238E27FC236}">
                <a16:creationId xmlns:a16="http://schemas.microsoft.com/office/drawing/2014/main" id="{C73CBA6F-6B31-25FC-5B88-6438C49DA61A}"/>
              </a:ext>
            </a:extLst>
          </p:cNvPr>
          <p:cNvSpPr txBox="1">
            <a:spLocks/>
          </p:cNvSpPr>
          <p:nvPr/>
        </p:nvSpPr>
        <p:spPr>
          <a:xfrm>
            <a:off x="425804" y="4058776"/>
            <a:ext cx="11445933" cy="355610"/>
          </a:xfrm>
          <a:prstGeom prst="rect">
            <a:avLst/>
          </a:prstGeom>
          <a:solidFill>
            <a:schemeClr val="accent6">
              <a:lumMod val="5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Processtöd till lokala systemledningarna (fokus deltagare lärprocess därefter övriga)</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55" name="Platshållare för text 3">
            <a:extLst>
              <a:ext uri="{FF2B5EF4-FFF2-40B4-BE49-F238E27FC236}">
                <a16:creationId xmlns:a16="http://schemas.microsoft.com/office/drawing/2014/main" id="{571633F2-C15D-0EC4-ECB2-72D91B7A6227}"/>
              </a:ext>
            </a:extLst>
          </p:cNvPr>
          <p:cNvSpPr txBox="1">
            <a:spLocks/>
          </p:cNvSpPr>
          <p:nvPr/>
        </p:nvSpPr>
        <p:spPr>
          <a:xfrm>
            <a:off x="4889451" y="1174595"/>
            <a:ext cx="862839" cy="27798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feb</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56" name="Rak koppling 55">
            <a:extLst>
              <a:ext uri="{FF2B5EF4-FFF2-40B4-BE49-F238E27FC236}">
                <a16:creationId xmlns:a16="http://schemas.microsoft.com/office/drawing/2014/main" id="{BB8A1940-5926-B6FD-9DBA-91ED8A68A8FD}"/>
              </a:ext>
            </a:extLst>
          </p:cNvPr>
          <p:cNvCxnSpPr>
            <a:cxnSpLocks/>
          </p:cNvCxnSpPr>
          <p:nvPr/>
        </p:nvCxnSpPr>
        <p:spPr>
          <a:xfrm flipV="1">
            <a:off x="5174416" y="1506017"/>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57" name="Platshållare för text 3">
            <a:extLst>
              <a:ext uri="{FF2B5EF4-FFF2-40B4-BE49-F238E27FC236}">
                <a16:creationId xmlns:a16="http://schemas.microsoft.com/office/drawing/2014/main" id="{571633F2-C15D-0EC4-ECB2-72D91B7A6227}"/>
              </a:ext>
            </a:extLst>
          </p:cNvPr>
          <p:cNvSpPr txBox="1">
            <a:spLocks/>
          </p:cNvSpPr>
          <p:nvPr/>
        </p:nvSpPr>
        <p:spPr>
          <a:xfrm>
            <a:off x="5771305" y="1151975"/>
            <a:ext cx="862839" cy="27798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mars</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58" name="Rak koppling 57">
            <a:extLst>
              <a:ext uri="{FF2B5EF4-FFF2-40B4-BE49-F238E27FC236}">
                <a16:creationId xmlns:a16="http://schemas.microsoft.com/office/drawing/2014/main" id="{BB8A1940-5926-B6FD-9DBA-91ED8A68A8FD}"/>
              </a:ext>
            </a:extLst>
          </p:cNvPr>
          <p:cNvCxnSpPr>
            <a:cxnSpLocks/>
          </p:cNvCxnSpPr>
          <p:nvPr/>
        </p:nvCxnSpPr>
        <p:spPr>
          <a:xfrm flipV="1">
            <a:off x="6179014" y="1481862"/>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Rak koppling 58">
            <a:extLst>
              <a:ext uri="{FF2B5EF4-FFF2-40B4-BE49-F238E27FC236}">
                <a16:creationId xmlns:a16="http://schemas.microsoft.com/office/drawing/2014/main" id="{BB8A1940-5926-B6FD-9DBA-91ED8A68A8FD}"/>
              </a:ext>
            </a:extLst>
          </p:cNvPr>
          <p:cNvCxnSpPr>
            <a:cxnSpLocks/>
          </p:cNvCxnSpPr>
          <p:nvPr/>
        </p:nvCxnSpPr>
        <p:spPr>
          <a:xfrm flipV="1">
            <a:off x="7065681" y="1481862"/>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Rak koppling 59">
            <a:extLst>
              <a:ext uri="{FF2B5EF4-FFF2-40B4-BE49-F238E27FC236}">
                <a16:creationId xmlns:a16="http://schemas.microsoft.com/office/drawing/2014/main" id="{BB8A1940-5926-B6FD-9DBA-91ED8A68A8FD}"/>
              </a:ext>
            </a:extLst>
          </p:cNvPr>
          <p:cNvCxnSpPr>
            <a:cxnSpLocks/>
          </p:cNvCxnSpPr>
          <p:nvPr/>
        </p:nvCxnSpPr>
        <p:spPr>
          <a:xfrm flipV="1">
            <a:off x="10566354" y="1506017"/>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Rak koppling 60">
            <a:extLst>
              <a:ext uri="{FF2B5EF4-FFF2-40B4-BE49-F238E27FC236}">
                <a16:creationId xmlns:a16="http://schemas.microsoft.com/office/drawing/2014/main" id="{BB8A1940-5926-B6FD-9DBA-91ED8A68A8FD}"/>
              </a:ext>
            </a:extLst>
          </p:cNvPr>
          <p:cNvCxnSpPr>
            <a:cxnSpLocks/>
          </p:cNvCxnSpPr>
          <p:nvPr/>
        </p:nvCxnSpPr>
        <p:spPr>
          <a:xfrm flipV="1">
            <a:off x="9970815" y="1513695"/>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Rak koppling 61">
            <a:extLst>
              <a:ext uri="{FF2B5EF4-FFF2-40B4-BE49-F238E27FC236}">
                <a16:creationId xmlns:a16="http://schemas.microsoft.com/office/drawing/2014/main" id="{BB8A1940-5926-B6FD-9DBA-91ED8A68A8FD}"/>
              </a:ext>
            </a:extLst>
          </p:cNvPr>
          <p:cNvCxnSpPr>
            <a:cxnSpLocks/>
          </p:cNvCxnSpPr>
          <p:nvPr/>
        </p:nvCxnSpPr>
        <p:spPr>
          <a:xfrm flipV="1">
            <a:off x="8014517" y="1445796"/>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Rak koppling 62">
            <a:extLst>
              <a:ext uri="{FF2B5EF4-FFF2-40B4-BE49-F238E27FC236}">
                <a16:creationId xmlns:a16="http://schemas.microsoft.com/office/drawing/2014/main" id="{BB8A1940-5926-B6FD-9DBA-91ED8A68A8FD}"/>
              </a:ext>
            </a:extLst>
          </p:cNvPr>
          <p:cNvCxnSpPr>
            <a:cxnSpLocks/>
          </p:cNvCxnSpPr>
          <p:nvPr/>
        </p:nvCxnSpPr>
        <p:spPr>
          <a:xfrm flipV="1">
            <a:off x="11286200" y="1499444"/>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Rak koppling 63">
            <a:extLst>
              <a:ext uri="{FF2B5EF4-FFF2-40B4-BE49-F238E27FC236}">
                <a16:creationId xmlns:a16="http://schemas.microsoft.com/office/drawing/2014/main" id="{159E374A-A06F-C4A0-203A-01FDD7C1281A}"/>
              </a:ext>
            </a:extLst>
          </p:cNvPr>
          <p:cNvCxnSpPr>
            <a:cxnSpLocks/>
          </p:cNvCxnSpPr>
          <p:nvPr/>
        </p:nvCxnSpPr>
        <p:spPr>
          <a:xfrm flipV="1">
            <a:off x="2352291" y="1506017"/>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65" name="Platshållare för text 3">
            <a:extLst>
              <a:ext uri="{FF2B5EF4-FFF2-40B4-BE49-F238E27FC236}">
                <a16:creationId xmlns:a16="http://schemas.microsoft.com/office/drawing/2014/main" id="{7112EED6-761A-127C-7844-7E7582DF6D10}"/>
              </a:ext>
            </a:extLst>
          </p:cNvPr>
          <p:cNvSpPr txBox="1">
            <a:spLocks/>
          </p:cNvSpPr>
          <p:nvPr/>
        </p:nvSpPr>
        <p:spPr>
          <a:xfrm>
            <a:off x="2030935" y="1235877"/>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okt</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6" name="Platshållare för text 3">
            <a:extLst>
              <a:ext uri="{FF2B5EF4-FFF2-40B4-BE49-F238E27FC236}">
                <a16:creationId xmlns:a16="http://schemas.microsoft.com/office/drawing/2014/main" id="{13AD0E02-E9D5-981E-C73C-E0E6D516DFA1}"/>
              </a:ext>
            </a:extLst>
          </p:cNvPr>
          <p:cNvSpPr txBox="1">
            <a:spLocks/>
          </p:cNvSpPr>
          <p:nvPr/>
        </p:nvSpPr>
        <p:spPr>
          <a:xfrm>
            <a:off x="7737739" y="1161430"/>
            <a:ext cx="862839" cy="29285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maj</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7" name="Platshållare för text 3">
            <a:extLst>
              <a:ext uri="{FF2B5EF4-FFF2-40B4-BE49-F238E27FC236}">
                <a16:creationId xmlns:a16="http://schemas.microsoft.com/office/drawing/2014/main" id="{7112EED6-761A-127C-7844-7E7582DF6D10}"/>
              </a:ext>
            </a:extLst>
          </p:cNvPr>
          <p:cNvSpPr txBox="1">
            <a:spLocks/>
          </p:cNvSpPr>
          <p:nvPr/>
        </p:nvSpPr>
        <p:spPr>
          <a:xfrm>
            <a:off x="10170315" y="1222147"/>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okt</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8" name="Platshållare för text 3">
            <a:extLst>
              <a:ext uri="{FF2B5EF4-FFF2-40B4-BE49-F238E27FC236}">
                <a16:creationId xmlns:a16="http://schemas.microsoft.com/office/drawing/2014/main" id="{7112EED6-761A-127C-7844-7E7582DF6D10}"/>
              </a:ext>
            </a:extLst>
          </p:cNvPr>
          <p:cNvSpPr txBox="1">
            <a:spLocks/>
          </p:cNvSpPr>
          <p:nvPr/>
        </p:nvSpPr>
        <p:spPr>
          <a:xfrm>
            <a:off x="10873763" y="1222147"/>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nov</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9" name="Platshållare för text 3">
            <a:extLst>
              <a:ext uri="{FF2B5EF4-FFF2-40B4-BE49-F238E27FC236}">
                <a16:creationId xmlns:a16="http://schemas.microsoft.com/office/drawing/2014/main" id="{7112EED6-761A-127C-7844-7E7582DF6D10}"/>
              </a:ext>
            </a:extLst>
          </p:cNvPr>
          <p:cNvSpPr txBox="1">
            <a:spLocks/>
          </p:cNvSpPr>
          <p:nvPr/>
        </p:nvSpPr>
        <p:spPr>
          <a:xfrm>
            <a:off x="9432785" y="1237130"/>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sep</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70" name="Platshållare för text 3">
            <a:extLst>
              <a:ext uri="{FF2B5EF4-FFF2-40B4-BE49-F238E27FC236}">
                <a16:creationId xmlns:a16="http://schemas.microsoft.com/office/drawing/2014/main" id="{7112EED6-761A-127C-7844-7E7582DF6D10}"/>
              </a:ext>
            </a:extLst>
          </p:cNvPr>
          <p:cNvSpPr txBox="1">
            <a:spLocks/>
          </p:cNvSpPr>
          <p:nvPr/>
        </p:nvSpPr>
        <p:spPr>
          <a:xfrm>
            <a:off x="8528990" y="1215026"/>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aug</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71" name="Platshållare för innehåll 6">
            <a:extLst>
              <a:ext uri="{FF2B5EF4-FFF2-40B4-BE49-F238E27FC236}">
                <a16:creationId xmlns:a16="http://schemas.microsoft.com/office/drawing/2014/main" id="{D6AA5782-05BB-7779-8167-C3B3167E478F}"/>
              </a:ext>
            </a:extLst>
          </p:cNvPr>
          <p:cNvSpPr txBox="1">
            <a:spLocks/>
          </p:cNvSpPr>
          <p:nvPr/>
        </p:nvSpPr>
        <p:spPr>
          <a:xfrm>
            <a:off x="9083119" y="1799035"/>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(digitalt)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2" name="Platshållare för innehåll 6">
            <a:extLst>
              <a:ext uri="{FF2B5EF4-FFF2-40B4-BE49-F238E27FC236}">
                <a16:creationId xmlns:a16="http://schemas.microsoft.com/office/drawing/2014/main" id="{D6AA5782-05BB-7779-8167-C3B3167E478F}"/>
              </a:ext>
            </a:extLst>
          </p:cNvPr>
          <p:cNvSpPr txBox="1">
            <a:spLocks/>
          </p:cNvSpPr>
          <p:nvPr/>
        </p:nvSpPr>
        <p:spPr>
          <a:xfrm>
            <a:off x="10730636" y="1799035"/>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(fysiskt)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3" name="Platshållare för innehåll 6">
            <a:extLst>
              <a:ext uri="{FF2B5EF4-FFF2-40B4-BE49-F238E27FC236}">
                <a16:creationId xmlns:a16="http://schemas.microsoft.com/office/drawing/2014/main" id="{D6AA5782-05BB-7779-8167-C3B3167E478F}"/>
              </a:ext>
            </a:extLst>
          </p:cNvPr>
          <p:cNvSpPr txBox="1">
            <a:spLocks/>
          </p:cNvSpPr>
          <p:nvPr/>
        </p:nvSpPr>
        <p:spPr>
          <a:xfrm>
            <a:off x="7066587" y="3417482"/>
            <a:ext cx="1462403" cy="547523"/>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Resultatkonferens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4" name="Platshållare för innehåll 6">
            <a:extLst>
              <a:ext uri="{FF2B5EF4-FFF2-40B4-BE49-F238E27FC236}">
                <a16:creationId xmlns:a16="http://schemas.microsoft.com/office/drawing/2014/main" id="{D6AA5782-05BB-7779-8167-C3B3167E478F}"/>
              </a:ext>
            </a:extLst>
          </p:cNvPr>
          <p:cNvSpPr txBox="1">
            <a:spLocks/>
          </p:cNvSpPr>
          <p:nvPr/>
        </p:nvSpPr>
        <p:spPr>
          <a:xfrm>
            <a:off x="9432785" y="3424361"/>
            <a:ext cx="1257717" cy="578368"/>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Uppstart ny omgång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7" name="Platshållare för innehåll 4">
            <a:extLst>
              <a:ext uri="{FF2B5EF4-FFF2-40B4-BE49-F238E27FC236}">
                <a16:creationId xmlns:a16="http://schemas.microsoft.com/office/drawing/2014/main" id="{B972A10B-E899-F1F4-F7C9-632FA137950E}"/>
              </a:ext>
            </a:extLst>
          </p:cNvPr>
          <p:cNvSpPr txBox="1">
            <a:spLocks/>
          </p:cNvSpPr>
          <p:nvPr/>
        </p:nvSpPr>
        <p:spPr>
          <a:xfrm>
            <a:off x="4734459" y="2604529"/>
            <a:ext cx="1899685" cy="640006"/>
          </a:xfrm>
          <a:prstGeom prst="rect">
            <a:avLst/>
          </a:prstGeom>
          <a:solidFill>
            <a:schemeClr val="accent6"/>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GNV-dag konferens Tema: ”Bygga Kapacitet i omställningsarbetet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78" name="Platshållare för innehåll 4">
            <a:extLst>
              <a:ext uri="{FF2B5EF4-FFF2-40B4-BE49-F238E27FC236}">
                <a16:creationId xmlns:a16="http://schemas.microsoft.com/office/drawing/2014/main" id="{0A4819CB-235E-BF32-3841-BAE9098874D1}"/>
              </a:ext>
            </a:extLst>
          </p:cNvPr>
          <p:cNvSpPr txBox="1">
            <a:spLocks/>
          </p:cNvSpPr>
          <p:nvPr/>
        </p:nvSpPr>
        <p:spPr>
          <a:xfrm>
            <a:off x="7580762" y="2608281"/>
            <a:ext cx="3480609" cy="654118"/>
          </a:xfrm>
          <a:prstGeom prst="rect">
            <a:avLst/>
          </a:prstGeom>
          <a:solidFill>
            <a:schemeClr val="accent5">
              <a:lumMod val="40000"/>
              <a:lumOff val="6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Systemledningsdag </a:t>
            </a:r>
            <a:br>
              <a:rPr kumimoji="0" lang="sv-SE" sz="1100" b="1" i="0" u="none" strike="noStrike" kern="1200" cap="none" spc="0" normalizeH="0" baseline="0" noProof="0" dirty="0" smtClean="0">
                <a:ln>
                  <a:noFill/>
                </a:ln>
                <a:solidFill>
                  <a:prstClr val="black"/>
                </a:solidFill>
                <a:effectLst/>
                <a:uLnTx/>
                <a:uFillTx/>
                <a:latin typeface="Arial"/>
                <a:ea typeface="+mn-ea"/>
                <a:cs typeface="+mn-cs"/>
              </a:rPr>
            </a:br>
            <a:r>
              <a:rPr kumimoji="0" lang="sv-SE" sz="1100" b="1" i="0" u="none" strike="noStrike" kern="1200" cap="none" spc="0" normalizeH="0" baseline="0" noProof="0" dirty="0" smtClean="0">
                <a:ln>
                  <a:noFill/>
                </a:ln>
                <a:solidFill>
                  <a:prstClr val="black"/>
                </a:solidFill>
                <a:effectLst/>
                <a:uLnTx/>
                <a:uFillTx/>
                <a:latin typeface="Arial"/>
                <a:ea typeface="+mn-ea"/>
                <a:cs typeface="+mn-cs"/>
              </a:rPr>
              <a:t>Tema: ”Bygga kapacitet i våra systemledningar</a:t>
            </a:r>
            <a:br>
              <a:rPr kumimoji="0" lang="sv-SE" sz="1100" b="1" i="0" u="none" strike="noStrike" kern="1200" cap="none" spc="0" normalizeH="0" baseline="0" noProof="0" dirty="0" smtClean="0">
                <a:ln>
                  <a:noFill/>
                </a:ln>
                <a:solidFill>
                  <a:prstClr val="black"/>
                </a:solidFill>
                <a:effectLst/>
                <a:uLnTx/>
                <a:uFillTx/>
                <a:latin typeface="Arial"/>
                <a:ea typeface="+mn-ea"/>
                <a:cs typeface="+mn-cs"/>
              </a:rPr>
            </a:br>
            <a:r>
              <a:rPr kumimoji="0" lang="sv-SE" sz="1100" b="1" i="0" u="none" strike="noStrike" kern="1200" cap="none" spc="0" normalizeH="0" baseline="0" noProof="0" dirty="0" smtClean="0">
                <a:ln>
                  <a:noFill/>
                </a:ln>
                <a:solidFill>
                  <a:prstClr val="black"/>
                </a:solidFill>
                <a:effectLst/>
                <a:uLnTx/>
                <a:uFillTx/>
                <a:latin typeface="Arial"/>
                <a:ea typeface="+mn-ea"/>
                <a:cs typeface="+mn-cs"/>
              </a:rPr>
              <a:t>(LGRS/BDU/VFR/LCHNV/lokala systemledningar)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Ellips 1"/>
          <p:cNvSpPr/>
          <p:nvPr/>
        </p:nvSpPr>
        <p:spPr>
          <a:xfrm>
            <a:off x="539086" y="3226308"/>
            <a:ext cx="1271327" cy="839041"/>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smtClean="0">
                <a:ln>
                  <a:noFill/>
                </a:ln>
                <a:solidFill>
                  <a:srgbClr val="000000"/>
                </a:solidFill>
                <a:effectLst/>
                <a:uLnTx/>
                <a:uFillTx/>
                <a:latin typeface="Arial"/>
                <a:ea typeface="+mn-ea"/>
                <a:cs typeface="+mn-cs"/>
              </a:rPr>
              <a:t>Utvecklar stöd till system-ledningar</a:t>
            </a:r>
            <a:endParaRPr kumimoji="0" lang="sv-SE" sz="900" b="1" i="0" u="none" strike="noStrike" kern="1200" cap="none" spc="0" normalizeH="0" baseline="0" noProof="0" dirty="0">
              <a:ln>
                <a:noFill/>
              </a:ln>
              <a:solidFill>
                <a:srgbClr val="000000"/>
              </a:solidFill>
              <a:effectLst/>
              <a:uLnTx/>
              <a:uFillTx/>
              <a:latin typeface="Arial"/>
              <a:ea typeface="+mn-ea"/>
              <a:cs typeface="+mn-cs"/>
            </a:endParaRPr>
          </a:p>
        </p:txBody>
      </p:sp>
      <p:sp>
        <p:nvSpPr>
          <p:cNvPr id="80" name="Platshållare för innehåll 4">
            <a:extLst>
              <a:ext uri="{FF2B5EF4-FFF2-40B4-BE49-F238E27FC236}">
                <a16:creationId xmlns:a16="http://schemas.microsoft.com/office/drawing/2014/main" id="{B972A10B-E899-F1F4-F7C9-632FA137950E}"/>
              </a:ext>
            </a:extLst>
          </p:cNvPr>
          <p:cNvSpPr txBox="1">
            <a:spLocks/>
          </p:cNvSpPr>
          <p:nvPr/>
        </p:nvSpPr>
        <p:spPr>
          <a:xfrm>
            <a:off x="4827289" y="4582656"/>
            <a:ext cx="2238392" cy="536420"/>
          </a:xfrm>
          <a:prstGeom prst="rect">
            <a:avLst/>
          </a:prstGeom>
          <a:solidFill>
            <a:schemeClr val="accent2"/>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200" b="1" i="0" u="none" strike="noStrike" kern="1200" cap="none" spc="0" normalizeH="0" baseline="0" noProof="0" dirty="0" smtClean="0">
                <a:ln>
                  <a:noFill/>
                </a:ln>
                <a:solidFill>
                  <a:prstClr val="black"/>
                </a:solidFill>
                <a:effectLst/>
                <a:uLnTx/>
                <a:uFillTx/>
                <a:latin typeface="Arial"/>
                <a:ea typeface="+mn-ea"/>
                <a:cs typeface="+mn-cs"/>
              </a:rPr>
              <a:t>Regional handlingsplan prioriterade områden - GNV</a:t>
            </a:r>
            <a:endParaRPr kumimoji="0" lang="sv-SE"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53" name="Platshållare för innehåll 6">
            <a:extLst>
              <a:ext uri="{FF2B5EF4-FFF2-40B4-BE49-F238E27FC236}">
                <a16:creationId xmlns:a16="http://schemas.microsoft.com/office/drawing/2014/main" id="{D6AA5782-05BB-7779-8167-C3B3167E478F}"/>
              </a:ext>
            </a:extLst>
          </p:cNvPr>
          <p:cNvSpPr txBox="1">
            <a:spLocks/>
          </p:cNvSpPr>
          <p:nvPr/>
        </p:nvSpPr>
        <p:spPr>
          <a:xfrm>
            <a:off x="3460772" y="2289348"/>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54" name="Platshållare för innehåll 6">
            <a:extLst>
              <a:ext uri="{FF2B5EF4-FFF2-40B4-BE49-F238E27FC236}">
                <a16:creationId xmlns:a16="http://schemas.microsoft.com/office/drawing/2014/main" id="{D6AA5782-05BB-7779-8167-C3B3167E478F}"/>
              </a:ext>
            </a:extLst>
          </p:cNvPr>
          <p:cNvSpPr txBox="1">
            <a:spLocks/>
          </p:cNvSpPr>
          <p:nvPr/>
        </p:nvSpPr>
        <p:spPr>
          <a:xfrm>
            <a:off x="6064027" y="2235475"/>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9" name="Platshållare för innehåll 6">
            <a:extLst>
              <a:ext uri="{FF2B5EF4-FFF2-40B4-BE49-F238E27FC236}">
                <a16:creationId xmlns:a16="http://schemas.microsoft.com/office/drawing/2014/main" id="{D6AA5782-05BB-7779-8167-C3B3167E478F}"/>
              </a:ext>
            </a:extLst>
          </p:cNvPr>
          <p:cNvSpPr txBox="1">
            <a:spLocks/>
          </p:cNvSpPr>
          <p:nvPr/>
        </p:nvSpPr>
        <p:spPr>
          <a:xfrm>
            <a:off x="8688589" y="2221449"/>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1" name="Platshållare för text 3">
            <a:extLst>
              <a:ext uri="{FF2B5EF4-FFF2-40B4-BE49-F238E27FC236}">
                <a16:creationId xmlns:a16="http://schemas.microsoft.com/office/drawing/2014/main" id="{7112EED6-761A-127C-7844-7E7582DF6D10}"/>
              </a:ext>
            </a:extLst>
          </p:cNvPr>
          <p:cNvSpPr txBox="1">
            <a:spLocks/>
          </p:cNvSpPr>
          <p:nvPr/>
        </p:nvSpPr>
        <p:spPr>
          <a:xfrm>
            <a:off x="11611293" y="1209415"/>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dec</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82" name="Rak koppling 81">
            <a:extLst>
              <a:ext uri="{FF2B5EF4-FFF2-40B4-BE49-F238E27FC236}">
                <a16:creationId xmlns:a16="http://schemas.microsoft.com/office/drawing/2014/main" id="{BB8A1940-5926-B6FD-9DBA-91ED8A68A8FD}"/>
              </a:ext>
            </a:extLst>
          </p:cNvPr>
          <p:cNvCxnSpPr>
            <a:cxnSpLocks/>
          </p:cNvCxnSpPr>
          <p:nvPr/>
        </p:nvCxnSpPr>
        <p:spPr>
          <a:xfrm flipV="1">
            <a:off x="11871737" y="1499444"/>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83" name="Platshållare för innehåll 4">
            <a:extLst>
              <a:ext uri="{FF2B5EF4-FFF2-40B4-BE49-F238E27FC236}">
                <a16:creationId xmlns:a16="http://schemas.microsoft.com/office/drawing/2014/main" id="{C73CBA6F-6B31-25FC-5B88-6438C49DA61A}"/>
              </a:ext>
            </a:extLst>
          </p:cNvPr>
          <p:cNvSpPr txBox="1">
            <a:spLocks/>
          </p:cNvSpPr>
          <p:nvPr/>
        </p:nvSpPr>
        <p:spPr>
          <a:xfrm>
            <a:off x="10734063" y="5381898"/>
            <a:ext cx="1299128" cy="647428"/>
          </a:xfrm>
          <a:prstGeom prst="rect">
            <a:avLst/>
          </a:prstGeom>
          <a:solidFill>
            <a:schemeClr val="accent1">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Å</a:t>
            </a: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rsberättelse</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analys &amp;  infografik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84" name="Platshållare för innehåll 6">
            <a:extLst>
              <a:ext uri="{FF2B5EF4-FFF2-40B4-BE49-F238E27FC236}">
                <a16:creationId xmlns:a16="http://schemas.microsoft.com/office/drawing/2014/main" id="{D6AA5782-05BB-7779-8167-C3B3167E478F}"/>
              </a:ext>
            </a:extLst>
          </p:cNvPr>
          <p:cNvSpPr txBox="1">
            <a:spLocks/>
          </p:cNvSpPr>
          <p:nvPr/>
        </p:nvSpPr>
        <p:spPr>
          <a:xfrm>
            <a:off x="3891951" y="1827459"/>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(digitalt)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5" name="Platshållare för innehåll 6">
            <a:extLst>
              <a:ext uri="{FF2B5EF4-FFF2-40B4-BE49-F238E27FC236}">
                <a16:creationId xmlns:a16="http://schemas.microsoft.com/office/drawing/2014/main" id="{D6AA5782-05BB-7779-8167-C3B3167E478F}"/>
              </a:ext>
            </a:extLst>
          </p:cNvPr>
          <p:cNvSpPr txBox="1">
            <a:spLocks/>
          </p:cNvSpPr>
          <p:nvPr/>
        </p:nvSpPr>
        <p:spPr>
          <a:xfrm>
            <a:off x="10392275" y="2234954"/>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0071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Referenspersoner</a:t>
            </a:r>
            <a:endParaRPr lang="sv-SE" dirty="0"/>
          </a:p>
        </p:txBody>
      </p:sp>
      <p:sp>
        <p:nvSpPr>
          <p:cNvPr id="3" name="Platshållare för innehåll 2"/>
          <p:cNvSpPr>
            <a:spLocks noGrp="1"/>
          </p:cNvSpPr>
          <p:nvPr>
            <p:ph idx="1"/>
          </p:nvPr>
        </p:nvSpPr>
        <p:spPr/>
        <p:txBody>
          <a:bodyPr/>
          <a:lstStyle/>
          <a:p>
            <a:r>
              <a:rPr lang="sv-SE" dirty="0" smtClean="0"/>
              <a:t>Caroline Mörk och </a:t>
            </a:r>
            <a:r>
              <a:rPr lang="sv-SE" dirty="0"/>
              <a:t>H</a:t>
            </a:r>
            <a:r>
              <a:rPr lang="sv-SE" dirty="0" smtClean="0"/>
              <a:t>enrietta Forsman RSS</a:t>
            </a:r>
          </a:p>
          <a:p>
            <a:r>
              <a:rPr lang="sv-SE" dirty="0" smtClean="0"/>
              <a:t>Linda Gunnarsson Läkare- </a:t>
            </a:r>
            <a:r>
              <a:rPr lang="sv-SE" dirty="0"/>
              <a:t>Barn- och </a:t>
            </a:r>
            <a:r>
              <a:rPr lang="sv-SE" dirty="0" smtClean="0"/>
              <a:t>ungdomsmottagning/Skolläkare</a:t>
            </a:r>
          </a:p>
          <a:p>
            <a:r>
              <a:rPr lang="sv-SE" dirty="0"/>
              <a:t>Helena von </a:t>
            </a:r>
            <a:r>
              <a:rPr lang="sv-SE" dirty="0" err="1" smtClean="0"/>
              <a:t>Scheeven</a:t>
            </a:r>
            <a:r>
              <a:rPr lang="sv-SE" dirty="0" smtClean="0"/>
              <a:t>- Sektionschef </a:t>
            </a:r>
            <a:r>
              <a:rPr lang="sv-SE" dirty="0"/>
              <a:t>Maria Ungdom </a:t>
            </a:r>
            <a:r>
              <a:rPr lang="sv-SE" dirty="0" smtClean="0"/>
              <a:t>Stockholm</a:t>
            </a:r>
          </a:p>
          <a:p>
            <a:r>
              <a:rPr lang="sv-SE" dirty="0" smtClean="0"/>
              <a:t>Regioner med tidigare etablerade </a:t>
            </a:r>
            <a:r>
              <a:rPr lang="sv-SE" dirty="0" err="1" smtClean="0"/>
              <a:t>MiniMaria</a:t>
            </a:r>
            <a:r>
              <a:rPr lang="sv-SE" dirty="0" smtClean="0"/>
              <a:t> verksamheter</a:t>
            </a:r>
          </a:p>
          <a:p>
            <a:r>
              <a:rPr lang="sv-SE" dirty="0" smtClean="0"/>
              <a:t>Skol- och elevhälsa</a:t>
            </a:r>
          </a:p>
          <a:p>
            <a:r>
              <a:rPr lang="sv-SE" dirty="0" smtClean="0"/>
              <a:t>Polis</a:t>
            </a:r>
          </a:p>
          <a:p>
            <a:r>
              <a:rPr lang="sv-SE" dirty="0" smtClean="0"/>
              <a:t>Brukare och personer i nära kontakt med brukare tex Fältassistenter</a:t>
            </a:r>
          </a:p>
          <a:p>
            <a:r>
              <a:rPr lang="sv-SE" dirty="0" smtClean="0"/>
              <a:t>Övriga</a:t>
            </a:r>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Referenspersoner</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621034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Regionalt nätverk</a:t>
            </a:r>
            <a:endParaRPr lang="sv-SE" dirty="0"/>
          </a:p>
        </p:txBody>
      </p:sp>
      <p:sp>
        <p:nvSpPr>
          <p:cNvPr id="3" name="Platshållare för innehåll 2"/>
          <p:cNvSpPr>
            <a:spLocks noGrp="1"/>
          </p:cNvSpPr>
          <p:nvPr>
            <p:ph idx="1"/>
          </p:nvPr>
        </p:nvSpPr>
        <p:spPr/>
        <p:txBody>
          <a:bodyPr>
            <a:normAutofit fontScale="32500" lnSpcReduction="20000"/>
          </a:bodyPr>
          <a:lstStyle/>
          <a:p>
            <a:pPr marL="0" indent="0">
              <a:buNone/>
            </a:pPr>
            <a:r>
              <a:rPr lang="sv-SE" sz="5500" b="1" dirty="0" smtClean="0"/>
              <a:t>Det </a:t>
            </a:r>
            <a:r>
              <a:rPr lang="sv-SE" sz="5500" b="1" dirty="0"/>
              <a:t>övergripande syftet </a:t>
            </a:r>
            <a:r>
              <a:rPr lang="sv-SE" sz="5500" dirty="0"/>
              <a:t>med nätverket är att skapa en gemensam plattform för </a:t>
            </a:r>
            <a:r>
              <a:rPr lang="sv-SE" sz="5500" dirty="0" smtClean="0"/>
              <a:t>information, erfarenhetsutbyte, lärande </a:t>
            </a:r>
            <a:r>
              <a:rPr lang="sv-SE" sz="5500" dirty="0"/>
              <a:t>och dialog i samverkan mellan kommuner och region för er som driver det konkreta arbetet på lokal nivå. </a:t>
            </a:r>
            <a:endParaRPr lang="sv-SE" sz="5500" dirty="0" smtClean="0"/>
          </a:p>
          <a:p>
            <a:pPr marL="0" indent="0">
              <a:buNone/>
            </a:pPr>
            <a:endParaRPr lang="sv-SE" sz="5500" b="1" dirty="0" smtClean="0"/>
          </a:p>
          <a:p>
            <a:pPr marL="0" indent="0">
              <a:buNone/>
            </a:pPr>
            <a:r>
              <a:rPr lang="sv-SE" sz="5500" b="1" dirty="0" smtClean="0"/>
              <a:t>Målgrupp</a:t>
            </a:r>
            <a:r>
              <a:rPr lang="sv-SE" sz="5500" b="1" dirty="0"/>
              <a:t>:</a:t>
            </a:r>
          </a:p>
          <a:p>
            <a:pPr marL="0" indent="0">
              <a:buNone/>
            </a:pPr>
            <a:r>
              <a:rPr lang="sv-SE" sz="5500" dirty="0" smtClean="0"/>
              <a:t>Deltagare (chefer, strateger och verksamhetsutvecklare) i de lokala systemledningarna som driver </a:t>
            </a:r>
            <a:r>
              <a:rPr lang="sv-SE" sz="5500" dirty="0"/>
              <a:t>omställningen </a:t>
            </a:r>
            <a:r>
              <a:rPr lang="sv-SE" sz="5500" b="1" dirty="0"/>
              <a:t>i </a:t>
            </a:r>
            <a:r>
              <a:rPr lang="sv-SE" sz="5500" b="1" dirty="0" smtClean="0"/>
              <a:t>samverkan</a:t>
            </a:r>
            <a:r>
              <a:rPr lang="sv-SE" sz="5500" dirty="0" smtClean="0"/>
              <a:t>. </a:t>
            </a:r>
            <a:endParaRPr lang="sv-SE" sz="5500" dirty="0"/>
          </a:p>
          <a:p>
            <a:pPr marL="0" indent="0">
              <a:buNone/>
            </a:pPr>
            <a:r>
              <a:rPr lang="sv-SE" sz="4500" dirty="0"/>
              <a:t>	</a:t>
            </a:r>
          </a:p>
          <a:p>
            <a:pPr marL="0" indent="0">
              <a:buNone/>
            </a:pPr>
            <a:r>
              <a:rPr lang="sv-SE" sz="3800" dirty="0"/>
              <a:t>	</a:t>
            </a:r>
          </a:p>
          <a:p>
            <a:pPr marL="0" indent="0">
              <a:buNone/>
            </a:pPr>
            <a:r>
              <a:rPr lang="sv-SE" dirty="0"/>
              <a:t>	</a:t>
            </a:r>
          </a:p>
          <a:p>
            <a:pPr marL="0" indent="0">
              <a:buNone/>
            </a:pPr>
            <a:endParaRPr lang="sv-SE" dirty="0"/>
          </a:p>
          <a:p>
            <a:pPr marL="457200" lvl="1" indent="0">
              <a:buNone/>
            </a:pPr>
            <a:endParaRPr lang="sv-SE" dirty="0"/>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683D35-980C-4408-B81E-504A16866E12}"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Regionalt nätverk</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12" name="Ellips 11"/>
          <p:cNvSpPr/>
          <p:nvPr/>
        </p:nvSpPr>
        <p:spPr>
          <a:xfrm>
            <a:off x="8610599" y="149058"/>
            <a:ext cx="1423806"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a:ea typeface="+mn-ea"/>
                <a:cs typeface="+mn-cs"/>
              </a:rPr>
              <a:t>Dialog</a:t>
            </a:r>
          </a:p>
        </p:txBody>
      </p:sp>
      <p:sp>
        <p:nvSpPr>
          <p:cNvPr id="19" name="Ellips 18"/>
          <p:cNvSpPr/>
          <p:nvPr/>
        </p:nvSpPr>
        <p:spPr>
          <a:xfrm>
            <a:off x="9244794" y="876391"/>
            <a:ext cx="1738822"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Samverkan</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Ellips 19"/>
          <p:cNvSpPr/>
          <p:nvPr/>
        </p:nvSpPr>
        <p:spPr>
          <a:xfrm>
            <a:off x="8084502" y="1478618"/>
            <a:ext cx="1684006" cy="825403"/>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Information</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Ellips 20"/>
          <p:cNvSpPr/>
          <p:nvPr/>
        </p:nvSpPr>
        <p:spPr>
          <a:xfrm>
            <a:off x="7262574" y="646821"/>
            <a:ext cx="2289792" cy="978829"/>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srgbClr val="FFFFFF"/>
                </a:solidFill>
                <a:effectLst/>
                <a:uLnTx/>
                <a:uFillTx/>
                <a:latin typeface="Arial"/>
                <a:ea typeface="+mn-ea"/>
                <a:cs typeface="+mn-cs"/>
              </a:rPr>
              <a:t>Erfarenhetsutbyte &amp; lärande</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27918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07" y="2335621"/>
            <a:ext cx="3465805" cy="3465805"/>
          </a:xfrm>
          <a:prstGeom prst="rect">
            <a:avLst/>
          </a:prstGeom>
        </p:spPr>
      </p:pic>
      <p:sp>
        <p:nvSpPr>
          <p:cNvPr id="2" name="Rubrik 1"/>
          <p:cNvSpPr>
            <a:spLocks noGrp="1"/>
          </p:cNvSpPr>
          <p:nvPr>
            <p:ph type="title"/>
          </p:nvPr>
        </p:nvSpPr>
        <p:spPr/>
        <p:txBody>
          <a:bodyPr/>
          <a:lstStyle/>
          <a:p>
            <a:r>
              <a:rPr lang="sv-SE" dirty="0" smtClean="0"/>
              <a:t>13/11</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45E147-280F-4E18-AD72-D5B29A5562D6}"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Regionalt nätverk</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Tabell 2"/>
          <p:cNvGraphicFramePr>
            <a:graphicFrameLocks noGrp="1"/>
          </p:cNvGraphicFramePr>
          <p:nvPr>
            <p:extLst/>
          </p:nvPr>
        </p:nvGraphicFramePr>
        <p:xfrm>
          <a:off x="3646967" y="133012"/>
          <a:ext cx="7363934" cy="6541213"/>
        </p:xfrm>
        <a:graphic>
          <a:graphicData uri="http://schemas.openxmlformats.org/drawingml/2006/table">
            <a:tbl>
              <a:tblPr firstRow="1" bandRow="1">
                <a:tableStyleId>{5C22544A-7EE6-4342-B048-85BDC9FD1C3A}</a:tableStyleId>
              </a:tblPr>
              <a:tblGrid>
                <a:gridCol w="1528738">
                  <a:extLst>
                    <a:ext uri="{9D8B030D-6E8A-4147-A177-3AD203B41FA5}">
                      <a16:colId xmlns:a16="http://schemas.microsoft.com/office/drawing/2014/main" val="182089258"/>
                    </a:ext>
                  </a:extLst>
                </a:gridCol>
                <a:gridCol w="5835196">
                  <a:extLst>
                    <a:ext uri="{9D8B030D-6E8A-4147-A177-3AD203B41FA5}">
                      <a16:colId xmlns:a16="http://schemas.microsoft.com/office/drawing/2014/main" val="179307586"/>
                    </a:ext>
                  </a:extLst>
                </a:gridCol>
              </a:tblGrid>
              <a:tr h="416617">
                <a:tc>
                  <a:txBody>
                    <a:bodyPr/>
                    <a:lstStyle/>
                    <a:p>
                      <a:r>
                        <a:rPr lang="sv-SE" sz="2400" dirty="0" smtClean="0"/>
                        <a:t>Tid</a:t>
                      </a:r>
                      <a:endParaRPr lang="sv-SE" sz="2400" dirty="0"/>
                    </a:p>
                  </a:txBody>
                  <a:tcPr/>
                </a:tc>
                <a:tc>
                  <a:txBody>
                    <a:bodyPr/>
                    <a:lstStyle/>
                    <a:p>
                      <a:r>
                        <a:rPr lang="sv-SE" sz="2400" dirty="0" smtClean="0"/>
                        <a:t>Vad</a:t>
                      </a:r>
                      <a:endParaRPr lang="sv-SE" sz="2400" dirty="0"/>
                    </a:p>
                  </a:txBody>
                  <a:tcPr/>
                </a:tc>
                <a:extLst>
                  <a:ext uri="{0D108BD9-81ED-4DB2-BD59-A6C34878D82A}">
                    <a16:rowId xmlns:a16="http://schemas.microsoft.com/office/drawing/2014/main" val="3550602878"/>
                  </a:ext>
                </a:extLst>
              </a:tr>
              <a:tr h="749911">
                <a:tc>
                  <a:txBody>
                    <a:bodyPr/>
                    <a:lstStyle/>
                    <a:p>
                      <a:r>
                        <a:rPr lang="sv-SE" sz="2400" dirty="0" smtClean="0"/>
                        <a:t>10.00</a:t>
                      </a:r>
                      <a:endParaRPr lang="sv-SE" sz="2400" dirty="0"/>
                    </a:p>
                  </a:txBody>
                  <a:tcPr/>
                </a:tc>
                <a:tc>
                  <a:txBody>
                    <a:bodyPr/>
                    <a:lstStyle/>
                    <a:p>
                      <a:r>
                        <a:rPr lang="sv-SE" sz="2400" dirty="0" smtClean="0"/>
                        <a:t>Välkomna</a:t>
                      </a:r>
                    </a:p>
                    <a:p>
                      <a:r>
                        <a:rPr lang="sv-SE" sz="2400" dirty="0" smtClean="0"/>
                        <a:t>-</a:t>
                      </a:r>
                      <a:r>
                        <a:rPr lang="sv-SE" sz="2400" baseline="0" dirty="0" smtClean="0"/>
                        <a:t> Inledning </a:t>
                      </a:r>
                      <a:endParaRPr lang="sv-SE" sz="2400" dirty="0" smtClean="0"/>
                    </a:p>
                  </a:txBody>
                  <a:tcPr/>
                </a:tc>
                <a:extLst>
                  <a:ext uri="{0D108BD9-81ED-4DB2-BD59-A6C34878D82A}">
                    <a16:rowId xmlns:a16="http://schemas.microsoft.com/office/drawing/2014/main" val="3615519341"/>
                  </a:ext>
                </a:extLst>
              </a:tr>
              <a:tr h="1749791">
                <a:tc>
                  <a:txBody>
                    <a:bodyPr/>
                    <a:lstStyle/>
                    <a:p>
                      <a:r>
                        <a:rPr lang="sv-SE" sz="2400" dirty="0" smtClean="0"/>
                        <a:t>10.15</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t>God och nära vård lokalt, regionalt och nationellt. Hur kan omställningsarbetet GNV kopplas samman med nya </a:t>
                      </a:r>
                      <a:r>
                        <a:rPr lang="sv-SE" sz="2400" dirty="0" err="1" smtClean="0"/>
                        <a:t>SoL.</a:t>
                      </a:r>
                      <a:r>
                        <a:rPr lang="sv-SE" sz="2400" dirty="0" smtClean="0"/>
                        <a:t> Helena</a:t>
                      </a:r>
                      <a:r>
                        <a:rPr lang="sv-SE" sz="2400" baseline="0" dirty="0" smtClean="0"/>
                        <a:t> Henningsson, SKR</a:t>
                      </a:r>
                      <a:endParaRPr lang="sv-SE" sz="2400" dirty="0" smtClean="0"/>
                    </a:p>
                  </a:txBody>
                  <a:tcPr/>
                </a:tc>
                <a:extLst>
                  <a:ext uri="{0D108BD9-81ED-4DB2-BD59-A6C34878D82A}">
                    <a16:rowId xmlns:a16="http://schemas.microsoft.com/office/drawing/2014/main" val="3081344038"/>
                  </a:ext>
                </a:extLst>
              </a:tr>
              <a:tr h="658351">
                <a:tc>
                  <a:txBody>
                    <a:bodyPr/>
                    <a:lstStyle/>
                    <a:p>
                      <a:r>
                        <a:rPr lang="sv-SE" sz="2400" dirty="0" smtClean="0"/>
                        <a:t>11.15</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t>Metodstöd</a:t>
                      </a:r>
                      <a:r>
                        <a:rPr lang="sv-SE" sz="2400" baseline="0" dirty="0" smtClean="0"/>
                        <a:t> för lokala systemledningar</a:t>
                      </a:r>
                      <a:endParaRPr lang="sv-SE" sz="2400" dirty="0" smtClean="0"/>
                    </a:p>
                  </a:txBody>
                  <a:tcPr/>
                </a:tc>
                <a:extLst>
                  <a:ext uri="{0D108BD9-81ED-4DB2-BD59-A6C34878D82A}">
                    <a16:rowId xmlns:a16="http://schemas.microsoft.com/office/drawing/2014/main" val="4026725297"/>
                  </a:ext>
                </a:extLst>
              </a:tr>
              <a:tr h="658351">
                <a:tc>
                  <a:txBody>
                    <a:bodyPr/>
                    <a:lstStyle/>
                    <a:p>
                      <a:r>
                        <a:rPr lang="sv-SE" sz="2400" dirty="0" smtClean="0"/>
                        <a:t>11.30</a:t>
                      </a:r>
                      <a:r>
                        <a:rPr lang="sv-SE" sz="2400" baseline="0" dirty="0" smtClean="0"/>
                        <a:t> </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solidFill>
                            <a:schemeClr val="tx1"/>
                          </a:solidFill>
                        </a:rPr>
                        <a:t>Södra Dalarnas lokala systemledning</a:t>
                      </a:r>
                      <a:endParaRPr lang="sv-SE" sz="2400" dirty="0">
                        <a:solidFill>
                          <a:schemeClr val="tx1"/>
                        </a:solidFill>
                      </a:endParaRPr>
                    </a:p>
                  </a:txBody>
                  <a:tcPr/>
                </a:tc>
                <a:extLst>
                  <a:ext uri="{0D108BD9-81ED-4DB2-BD59-A6C34878D82A}">
                    <a16:rowId xmlns:a16="http://schemas.microsoft.com/office/drawing/2014/main" val="3091122555"/>
                  </a:ext>
                </a:extLst>
              </a:tr>
              <a:tr h="416617">
                <a:tc>
                  <a:txBody>
                    <a:bodyPr/>
                    <a:lstStyle/>
                    <a:p>
                      <a:r>
                        <a:rPr lang="sv-SE" sz="2400" dirty="0" smtClean="0"/>
                        <a:t>12.00</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solidFill>
                            <a:schemeClr val="tx1"/>
                          </a:solidFill>
                        </a:rPr>
                        <a:t>Lunch</a:t>
                      </a:r>
                    </a:p>
                  </a:txBody>
                  <a:tcPr/>
                </a:tc>
                <a:extLst>
                  <a:ext uri="{0D108BD9-81ED-4DB2-BD59-A6C34878D82A}">
                    <a16:rowId xmlns:a16="http://schemas.microsoft.com/office/drawing/2014/main" val="3433855473"/>
                  </a:ext>
                </a:extLst>
              </a:tr>
              <a:tr h="416617">
                <a:tc>
                  <a:txBody>
                    <a:bodyPr/>
                    <a:lstStyle/>
                    <a:p>
                      <a:r>
                        <a:rPr lang="sv-SE" sz="2400" dirty="0" smtClean="0"/>
                        <a:t>13.00</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t>Erfarenhetsutbyte i grupper</a:t>
                      </a:r>
                      <a:endParaRPr lang="sv-SE" sz="2400" dirty="0"/>
                    </a:p>
                  </a:txBody>
                  <a:tcPr/>
                </a:tc>
                <a:extLst>
                  <a:ext uri="{0D108BD9-81ED-4DB2-BD59-A6C34878D82A}">
                    <a16:rowId xmlns:a16="http://schemas.microsoft.com/office/drawing/2014/main" val="2345312385"/>
                  </a:ext>
                </a:extLst>
              </a:tr>
              <a:tr h="416617">
                <a:tc>
                  <a:txBody>
                    <a:bodyPr/>
                    <a:lstStyle/>
                    <a:p>
                      <a:r>
                        <a:rPr lang="sv-SE" sz="2400" dirty="0" smtClean="0"/>
                        <a:t>15.00</a:t>
                      </a:r>
                      <a:endParaRPr lang="sv-SE" sz="2400" dirty="0"/>
                    </a:p>
                  </a:txBody>
                  <a:tcPr/>
                </a:tc>
                <a:tc>
                  <a:txBody>
                    <a:bodyPr/>
                    <a:lstStyle/>
                    <a:p>
                      <a:r>
                        <a:rPr lang="sv-SE" sz="2400" b="1" dirty="0" smtClean="0"/>
                        <a:t>Återkoppling &amp;</a:t>
                      </a:r>
                      <a:r>
                        <a:rPr lang="sv-SE" sz="2400" b="1" baseline="0" dirty="0" smtClean="0"/>
                        <a:t> dialog med rep. Från de regionala systemledningarna</a:t>
                      </a:r>
                      <a:endParaRPr lang="sv-SE" sz="2400" b="1" dirty="0"/>
                    </a:p>
                  </a:txBody>
                  <a:tcPr/>
                </a:tc>
                <a:extLst>
                  <a:ext uri="{0D108BD9-81ED-4DB2-BD59-A6C34878D82A}">
                    <a16:rowId xmlns:a16="http://schemas.microsoft.com/office/drawing/2014/main" val="539097406"/>
                  </a:ext>
                </a:extLst>
              </a:tr>
              <a:tr h="416617">
                <a:tc>
                  <a:txBody>
                    <a:bodyPr/>
                    <a:lstStyle/>
                    <a:p>
                      <a:r>
                        <a:rPr lang="sv-SE" sz="2400" dirty="0" smtClean="0"/>
                        <a:t>16:00</a:t>
                      </a:r>
                      <a:endParaRPr lang="sv-SE" sz="2400" dirty="0"/>
                    </a:p>
                  </a:txBody>
                  <a:tcPr/>
                </a:tc>
                <a:tc>
                  <a:txBody>
                    <a:bodyPr/>
                    <a:lstStyle/>
                    <a:p>
                      <a:r>
                        <a:rPr lang="sv-SE" sz="2400" dirty="0" smtClean="0"/>
                        <a:t>Avslutning </a:t>
                      </a:r>
                    </a:p>
                  </a:txBody>
                  <a:tcPr/>
                </a:tc>
                <a:extLst>
                  <a:ext uri="{0D108BD9-81ED-4DB2-BD59-A6C34878D82A}">
                    <a16:rowId xmlns:a16="http://schemas.microsoft.com/office/drawing/2014/main" val="3057364469"/>
                  </a:ext>
                </a:extLst>
              </a:tr>
            </a:tbl>
          </a:graphicData>
        </a:graphic>
      </p:graphicFrame>
    </p:spTree>
    <p:extLst>
      <p:ext uri="{BB962C8B-B14F-4D97-AF65-F5344CB8AC3E}">
        <p14:creationId xmlns:p14="http://schemas.microsoft.com/office/powerpoint/2010/main" val="7970046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2"/>
          </p:nvPr>
        </p:nvSpPr>
        <p:spPr>
          <a:xfrm>
            <a:off x="693291" y="2414562"/>
            <a:ext cx="8246172" cy="3302872"/>
          </a:xfrm>
        </p:spPr>
        <p:txBody>
          <a:bodyPr>
            <a:normAutofit/>
          </a:bodyPr>
          <a:lstStyle/>
          <a:p>
            <a:pPr marL="0" indent="0">
              <a:buNone/>
            </a:pPr>
            <a:r>
              <a:rPr lang="sv-SE" b="1" dirty="0"/>
              <a:t>Det övergripande syftet </a:t>
            </a:r>
            <a:r>
              <a:rPr lang="sv-SE" dirty="0"/>
              <a:t>med </a:t>
            </a:r>
            <a:r>
              <a:rPr lang="sv-SE" dirty="0" smtClean="0"/>
              <a:t>regionalt </a:t>
            </a:r>
            <a:r>
              <a:rPr lang="sv-SE" dirty="0" err="1" smtClean="0"/>
              <a:t>mötesforum</a:t>
            </a:r>
            <a:r>
              <a:rPr lang="sv-SE" dirty="0" smtClean="0"/>
              <a:t> är informationsspridning</a:t>
            </a:r>
            <a:r>
              <a:rPr lang="sv-SE" dirty="0"/>
              <a:t>, där fokus kommer vara information från nationell nivå, regional nivå och informationsspridning av goda exempel från lokal nivå. </a:t>
            </a:r>
            <a:endParaRPr lang="sv-SE" b="1" dirty="0"/>
          </a:p>
          <a:p>
            <a:pPr marL="0" indent="0">
              <a:buNone/>
            </a:pPr>
            <a:r>
              <a:rPr lang="sv-SE" b="1" dirty="0" smtClean="0"/>
              <a:t>Målgrupp: </a:t>
            </a:r>
            <a:r>
              <a:rPr lang="sv-SE" dirty="0" smtClean="0"/>
              <a:t>Regionalt </a:t>
            </a:r>
            <a:r>
              <a:rPr lang="sv-SE" dirty="0" err="1"/>
              <a:t>mötesforum</a:t>
            </a:r>
            <a:r>
              <a:rPr lang="sv-SE" dirty="0"/>
              <a:t> är digitala träffar som är öppet för alla. Inbjudan till dessa träffar sker i Outlook.  </a:t>
            </a:r>
          </a:p>
          <a:p>
            <a:pPr marL="0" indent="0">
              <a:buNone/>
            </a:pPr>
            <a:endParaRPr lang="sv-SE" b="1" dirty="0"/>
          </a:p>
          <a:p>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p:cNvSpPr>
            <a:spLocks noGrp="1"/>
          </p:cNvSpPr>
          <p:nvPr>
            <p:ph type="title"/>
          </p:nvPr>
        </p:nvSpPr>
        <p:spPr/>
        <p:txBody>
          <a:bodyPr/>
          <a:lstStyle/>
          <a:p>
            <a:r>
              <a:rPr lang="sv-SE" dirty="0" smtClean="0"/>
              <a:t>Nyhet: regionalt </a:t>
            </a:r>
            <a:r>
              <a:rPr lang="sv-SE" dirty="0" err="1" smtClean="0"/>
              <a:t>mötesforum</a:t>
            </a:r>
            <a:r>
              <a:rPr lang="sv-SE" dirty="0" smtClean="0"/>
              <a:t> </a:t>
            </a:r>
            <a:endParaRPr lang="sv-SE" dirty="0"/>
          </a:p>
        </p:txBody>
      </p:sp>
      <p:sp>
        <p:nvSpPr>
          <p:cNvPr id="11" name="Ellips 10"/>
          <p:cNvSpPr/>
          <p:nvPr/>
        </p:nvSpPr>
        <p:spPr>
          <a:xfrm>
            <a:off x="8610599" y="149058"/>
            <a:ext cx="1423806"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Lokal</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Ellips 11"/>
          <p:cNvSpPr/>
          <p:nvPr/>
        </p:nvSpPr>
        <p:spPr>
          <a:xfrm>
            <a:off x="9244794" y="876391"/>
            <a:ext cx="1738822"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Regional</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Ellips 12"/>
          <p:cNvSpPr/>
          <p:nvPr/>
        </p:nvSpPr>
        <p:spPr>
          <a:xfrm>
            <a:off x="8177606" y="1478208"/>
            <a:ext cx="1684006" cy="825403"/>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Nationell </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Ellips 13"/>
          <p:cNvSpPr/>
          <p:nvPr/>
        </p:nvSpPr>
        <p:spPr>
          <a:xfrm>
            <a:off x="7032710" y="669746"/>
            <a:ext cx="2289792" cy="978829"/>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Information</a:t>
            </a:r>
            <a:r>
              <a:rPr kumimoji="0" lang="sv-SE" sz="1400" b="0" i="0" u="none" strike="noStrike" kern="1200" cap="none" spc="0" normalizeH="0" baseline="0" noProof="0" dirty="0" smtClean="0">
                <a:ln>
                  <a:noFill/>
                </a:ln>
                <a:solidFill>
                  <a:srgbClr val="FFFFFF"/>
                </a:solidFill>
                <a:effectLst/>
                <a:uLnTx/>
                <a:uFillTx/>
                <a:latin typeface="Arial"/>
                <a:ea typeface="+mn-ea"/>
                <a:cs typeface="+mn-cs"/>
              </a:rPr>
              <a:t> </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85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idx="1"/>
          </p:nvPr>
        </p:nvSpPr>
        <p:spPr>
          <a:xfrm>
            <a:off x="410547" y="2477256"/>
            <a:ext cx="8583823" cy="814387"/>
          </a:xfrm>
        </p:spPr>
        <p:txBody>
          <a:bodyPr>
            <a:normAutofit/>
          </a:bodyPr>
          <a:lstStyle/>
          <a:p>
            <a:r>
              <a:rPr lang="sv-SE" dirty="0" smtClean="0"/>
              <a:t>Tema ”Bygga kapacitet” i omställningsarbetet </a:t>
            </a:r>
            <a:endParaRPr lang="sv-SE" dirty="0"/>
          </a:p>
        </p:txBody>
      </p:sp>
      <p:sp>
        <p:nvSpPr>
          <p:cNvPr id="3" name="Platshållare för innehåll 2"/>
          <p:cNvSpPr>
            <a:spLocks noGrp="1"/>
          </p:cNvSpPr>
          <p:nvPr>
            <p:ph sz="half" idx="2"/>
          </p:nvPr>
        </p:nvSpPr>
        <p:spPr>
          <a:xfrm>
            <a:off x="410547" y="3291644"/>
            <a:ext cx="8833205" cy="3302872"/>
          </a:xfrm>
        </p:spPr>
        <p:txBody>
          <a:bodyPr/>
          <a:lstStyle/>
          <a:p>
            <a:r>
              <a:rPr lang="sv-SE" dirty="0" smtClean="0"/>
              <a:t>24 januari, kl. 9.00-12.00 (digitalt)</a:t>
            </a:r>
          </a:p>
          <a:p>
            <a:r>
              <a:rPr lang="sv-SE" dirty="0" smtClean="0"/>
              <a:t>Öppet för alla</a:t>
            </a:r>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p:cNvSpPr>
            <a:spLocks noGrp="1"/>
          </p:cNvSpPr>
          <p:nvPr>
            <p:ph type="title"/>
          </p:nvPr>
        </p:nvSpPr>
        <p:spPr/>
        <p:txBody>
          <a:bodyPr/>
          <a:lstStyle/>
          <a:p>
            <a:r>
              <a:rPr lang="sv-SE" dirty="0" smtClean="0"/>
              <a:t>Årlig konferens </a:t>
            </a:r>
            <a:endParaRPr lang="sv-SE" dirty="0"/>
          </a:p>
        </p:txBody>
      </p:sp>
    </p:spTree>
    <p:extLst>
      <p:ext uri="{BB962C8B-B14F-4D97-AF65-F5344CB8AC3E}">
        <p14:creationId xmlns:p14="http://schemas.microsoft.com/office/powerpoint/2010/main" val="2850517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idx="1"/>
          </p:nvPr>
        </p:nvSpPr>
        <p:spPr>
          <a:xfrm>
            <a:off x="410547" y="2477256"/>
            <a:ext cx="8583823" cy="814387"/>
          </a:xfrm>
        </p:spPr>
        <p:txBody>
          <a:bodyPr>
            <a:normAutofit/>
          </a:bodyPr>
          <a:lstStyle/>
          <a:p>
            <a:r>
              <a:rPr lang="sv-SE" dirty="0" smtClean="0"/>
              <a:t>Tema ”Bygga kapacitet” i systemledningar </a:t>
            </a:r>
            <a:endParaRPr lang="sv-SE" dirty="0"/>
          </a:p>
        </p:txBody>
      </p:sp>
      <p:sp>
        <p:nvSpPr>
          <p:cNvPr id="3" name="Platshållare för innehåll 2"/>
          <p:cNvSpPr>
            <a:spLocks noGrp="1"/>
          </p:cNvSpPr>
          <p:nvPr>
            <p:ph sz="half" idx="2"/>
          </p:nvPr>
        </p:nvSpPr>
        <p:spPr>
          <a:xfrm>
            <a:off x="410547" y="3291644"/>
            <a:ext cx="8833205" cy="3302872"/>
          </a:xfrm>
        </p:spPr>
        <p:txBody>
          <a:bodyPr/>
          <a:lstStyle/>
          <a:p>
            <a:r>
              <a:rPr lang="sv-SE" dirty="0" smtClean="0"/>
              <a:t>När? Våren 2025</a:t>
            </a:r>
          </a:p>
          <a:p>
            <a:r>
              <a:rPr lang="sv-SE" dirty="0" smtClean="0"/>
              <a:t>Fysisk träff/konferens</a:t>
            </a:r>
          </a:p>
          <a:p>
            <a:r>
              <a:rPr lang="sv-SE" dirty="0" smtClean="0"/>
              <a:t>Målgrupp </a:t>
            </a:r>
            <a:r>
              <a:rPr lang="sv-SE" dirty="0"/>
              <a:t>regionala systemledningarna under våren 2024 (BDU, LGRS, VFR, LCHNV &amp; de lokala </a:t>
            </a:r>
            <a:r>
              <a:rPr lang="sv-SE" dirty="0" smtClean="0"/>
              <a:t>systemledningarna</a:t>
            </a:r>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p:cNvSpPr>
            <a:spLocks noGrp="1"/>
          </p:cNvSpPr>
          <p:nvPr>
            <p:ph type="title"/>
          </p:nvPr>
        </p:nvSpPr>
        <p:spPr/>
        <p:txBody>
          <a:bodyPr/>
          <a:lstStyle/>
          <a:p>
            <a:r>
              <a:rPr lang="sv-SE" dirty="0" smtClean="0"/>
              <a:t>Systemledningsdag- konferens </a:t>
            </a:r>
            <a:endParaRPr lang="sv-SE" dirty="0"/>
          </a:p>
        </p:txBody>
      </p:sp>
    </p:spTree>
    <p:extLst>
      <p:ext uri="{BB962C8B-B14F-4D97-AF65-F5344CB8AC3E}">
        <p14:creationId xmlns:p14="http://schemas.microsoft.com/office/powerpoint/2010/main" val="3020516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Lärprocessen – pausad! </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2024-09-12</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latshållare för innehåll 5" descr="En bild som visar text, skärmbild, diagram, Teckensnitt&#10;&#10;Automatiskt genererad beskrivning">
            <a:extLst>
              <a:ext uri="{FF2B5EF4-FFF2-40B4-BE49-F238E27FC236}">
                <a16:creationId xmlns:a16="http://schemas.microsoft.com/office/drawing/2014/main" id="{AD4C07A4-07A6-8C4D-D67E-18E041326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16300" y="2093373"/>
            <a:ext cx="5448300" cy="3879137"/>
          </a:xfrm>
          <a:prstGeom prst="rect">
            <a:avLst/>
          </a:prstGeom>
        </p:spPr>
      </p:pic>
    </p:spTree>
    <p:extLst>
      <p:ext uri="{BB962C8B-B14F-4D97-AF65-F5344CB8AC3E}">
        <p14:creationId xmlns:p14="http://schemas.microsoft.com/office/powerpoint/2010/main" val="3690390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marL="0" indent="0">
              <a:buNone/>
            </a:pPr>
            <a:r>
              <a:rPr lang="sv-SE" dirty="0" smtClean="0"/>
              <a:t>Stärka det ömsesidigt </a:t>
            </a:r>
            <a:r>
              <a:rPr lang="sv-SE" dirty="0"/>
              <a:t>lärande </a:t>
            </a:r>
            <a:r>
              <a:rPr lang="sv-SE" dirty="0" smtClean="0"/>
              <a:t>genom</a:t>
            </a:r>
          </a:p>
          <a:p>
            <a:r>
              <a:rPr lang="sv-SE" dirty="0" smtClean="0"/>
              <a:t>ett </a:t>
            </a:r>
            <a:r>
              <a:rPr lang="sv-SE" dirty="0"/>
              <a:t>strukturerat och systematiskt utbyte av </a:t>
            </a:r>
            <a:r>
              <a:rPr lang="sv-SE" dirty="0" smtClean="0"/>
              <a:t>erfarenheter och ha </a:t>
            </a:r>
            <a:r>
              <a:rPr lang="sv-SE" dirty="0"/>
              <a:t>samtal och </a:t>
            </a:r>
            <a:r>
              <a:rPr lang="sv-SE" dirty="0" smtClean="0"/>
              <a:t>dialog</a:t>
            </a:r>
            <a:endParaRPr lang="sv-SE" dirty="0"/>
          </a:p>
          <a:p>
            <a:r>
              <a:rPr lang="sv-SE" dirty="0" smtClean="0"/>
              <a:t>utvecklar det </a:t>
            </a:r>
            <a:r>
              <a:rPr lang="sv-SE" dirty="0"/>
              <a:t>strategiska omställningsarbete </a:t>
            </a:r>
            <a:r>
              <a:rPr lang="sv-SE" dirty="0" smtClean="0"/>
              <a:t>lokalt och att det bidragit </a:t>
            </a:r>
            <a:r>
              <a:rPr lang="sv-SE" dirty="0"/>
              <a:t>till </a:t>
            </a:r>
            <a:r>
              <a:rPr lang="sv-SE" dirty="0" smtClean="0"/>
              <a:t>resultat</a:t>
            </a:r>
            <a:endParaRPr lang="sv-SE" dirty="0"/>
          </a:p>
          <a:p>
            <a:pPr lvl="0"/>
            <a:r>
              <a:rPr lang="sv-SE" dirty="0" smtClean="0"/>
              <a:t>utforska hur </a:t>
            </a:r>
            <a:r>
              <a:rPr lang="sv-SE" dirty="0"/>
              <a:t>lärprocessen kan </a:t>
            </a:r>
            <a:r>
              <a:rPr lang="sv-SE" dirty="0" smtClean="0"/>
              <a:t>underlätta det </a:t>
            </a:r>
            <a:r>
              <a:rPr lang="sv-SE" dirty="0"/>
              <a:t>lokala omställningsarbetet. </a:t>
            </a:r>
          </a:p>
          <a:p>
            <a:pPr lvl="0"/>
            <a:r>
              <a:rPr lang="sv-SE" dirty="0" smtClean="0"/>
              <a:t>lär </a:t>
            </a:r>
            <a:r>
              <a:rPr lang="sv-SE" dirty="0"/>
              <a:t>sig hur implementeringsstödet IRIS kan användas i sitt lokala omställningsarbete.</a:t>
            </a:r>
          </a:p>
          <a:p>
            <a:r>
              <a:rPr lang="sv-SE" dirty="0" smtClean="0"/>
              <a:t>att sprida </a:t>
            </a:r>
            <a:r>
              <a:rPr lang="sv-SE" dirty="0"/>
              <a:t>sina erfarenheter i </a:t>
            </a:r>
            <a:r>
              <a:rPr lang="sv-SE" dirty="0" smtClean="0"/>
              <a:t>länet.</a:t>
            </a:r>
            <a:r>
              <a:rPr lang="sv-SE" dirty="0"/>
              <a:t> </a:t>
            </a:r>
            <a:endParaRPr lang="sv-SE" dirty="0" smtClean="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Syftet med lärprocessen</a:t>
            </a:r>
            <a:endParaRPr lang="sv-SE" dirty="0"/>
          </a:p>
        </p:txBody>
      </p:sp>
    </p:spTree>
    <p:extLst>
      <p:ext uri="{BB962C8B-B14F-4D97-AF65-F5344CB8AC3E}">
        <p14:creationId xmlns:p14="http://schemas.microsoft.com/office/powerpoint/2010/main" val="1485559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E09E3DD-B22B-47AC-BE2E-0C8C6BB4687C}"/>
              </a:ext>
            </a:extLst>
          </p:cNvPr>
          <p:cNvGraphicFramePr/>
          <p:nvPr>
            <p:extLst/>
          </p:nvPr>
        </p:nvGraphicFramePr>
        <p:xfrm>
          <a:off x="1917942" y="76782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69916889-AC4C-41E4-B1AE-B93209FA9875}"/>
              </a:ext>
            </a:extLst>
          </p:cNvPr>
          <p:cNvGraphicFramePr/>
          <p:nvPr>
            <p:extLst/>
          </p:nvPr>
        </p:nvGraphicFramePr>
        <p:xfrm>
          <a:off x="198298" y="2826002"/>
          <a:ext cx="11710856" cy="5375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ktangel: rundade hörn 5">
            <a:extLst>
              <a:ext uri="{FF2B5EF4-FFF2-40B4-BE49-F238E27FC236}">
                <a16:creationId xmlns:a16="http://schemas.microsoft.com/office/drawing/2014/main" id="{FE81E11B-5167-4507-B160-B8D74D5A5D38}"/>
              </a:ext>
            </a:extLst>
          </p:cNvPr>
          <p:cNvSpPr/>
          <p:nvPr/>
        </p:nvSpPr>
        <p:spPr>
          <a:xfrm>
            <a:off x="56235" y="2183907"/>
            <a:ext cx="1772565" cy="258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Uppstart</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ktangel: rundade hörn 6">
            <a:extLst>
              <a:ext uri="{FF2B5EF4-FFF2-40B4-BE49-F238E27FC236}">
                <a16:creationId xmlns:a16="http://schemas.microsoft.com/office/drawing/2014/main" id="{4B2BE91E-C221-42DE-BFFA-A1F7011EB5AE}"/>
              </a:ext>
            </a:extLst>
          </p:cNvPr>
          <p:cNvSpPr/>
          <p:nvPr/>
        </p:nvSpPr>
        <p:spPr>
          <a:xfrm>
            <a:off x="10135084" y="2183907"/>
            <a:ext cx="1772565" cy="258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Resultat-konferens</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ktangel 1"/>
          <p:cNvSpPr/>
          <p:nvPr/>
        </p:nvSpPr>
        <p:spPr>
          <a:xfrm>
            <a:off x="319980" y="582494"/>
            <a:ext cx="10021454" cy="1450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srgbClr val="45907A"/>
              </a:solidFill>
              <a:effectLst/>
              <a:uLnTx/>
              <a:uFillTx/>
              <a:latin typeface="Arial"/>
              <a:ea typeface="+mn-ea"/>
              <a:cs typeface="+mn-cs"/>
            </a:endParaRPr>
          </a:p>
        </p:txBody>
      </p:sp>
      <p:sp>
        <p:nvSpPr>
          <p:cNvPr id="4" name="Högerpil 3"/>
          <p:cNvSpPr/>
          <p:nvPr/>
        </p:nvSpPr>
        <p:spPr>
          <a:xfrm>
            <a:off x="1985818" y="1847273"/>
            <a:ext cx="8060124" cy="576995"/>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Arbete i er </a:t>
            </a:r>
            <a:r>
              <a:rPr kumimoji="0" lang="sv-SE" sz="1800" b="0" i="0" u="none" strike="noStrike" kern="1200" cap="none" spc="0" normalizeH="0" baseline="0" noProof="0" smtClean="0">
                <a:ln>
                  <a:noFill/>
                </a:ln>
                <a:solidFill>
                  <a:srgbClr val="000000"/>
                </a:solidFill>
                <a:effectLst/>
                <a:uLnTx/>
                <a:uFillTx/>
                <a:latin typeface="Arial"/>
                <a:ea typeface="+mn-ea"/>
                <a:cs typeface="+mn-cs"/>
              </a:rPr>
              <a:t>lokala kontext</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72065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9178726" cy="3574439"/>
          </a:xfrm>
        </p:spPr>
        <p:txBody>
          <a:bodyPr>
            <a:normAutofit fontScale="25000" lnSpcReduction="20000"/>
          </a:bodyPr>
          <a:lstStyle/>
          <a:p>
            <a:pPr marL="0" indent="0">
              <a:buNone/>
            </a:pPr>
            <a:r>
              <a:rPr lang="sv-SE" sz="7200" dirty="0" smtClean="0"/>
              <a:t>RSS </a:t>
            </a:r>
            <a:r>
              <a:rPr lang="sv-SE" sz="7200" dirty="0"/>
              <a:t>Dalarna </a:t>
            </a:r>
            <a:r>
              <a:rPr lang="sv-SE" sz="7200" dirty="0" smtClean="0"/>
              <a:t>har bjudit in </a:t>
            </a:r>
            <a:r>
              <a:rPr lang="sv-SE" sz="7200" dirty="0"/>
              <a:t>till </a:t>
            </a:r>
            <a:r>
              <a:rPr lang="sv-SE" sz="7200" b="1" dirty="0" smtClean="0"/>
              <a:t>lärprocessen </a:t>
            </a:r>
            <a:r>
              <a:rPr lang="sv-SE" sz="7200" dirty="0"/>
              <a:t>med syftet att stärka ett ömsesidigt </a:t>
            </a:r>
            <a:r>
              <a:rPr lang="sv-SE" sz="7200" dirty="0" smtClean="0"/>
              <a:t>lärande. </a:t>
            </a:r>
          </a:p>
          <a:p>
            <a:pPr marL="0" indent="0">
              <a:buNone/>
            </a:pPr>
            <a:r>
              <a:rPr lang="sv-SE" sz="7200" b="1" dirty="0" smtClean="0"/>
              <a:t>Pilotomgång</a:t>
            </a:r>
            <a:r>
              <a:rPr lang="sv-SE" sz="7200" dirty="0" smtClean="0"/>
              <a:t> </a:t>
            </a:r>
            <a:r>
              <a:rPr lang="sv-SE" sz="7200" dirty="0"/>
              <a:t>- Lärprocessen utvecklas under resans gång och testas i mindre skala först. </a:t>
            </a:r>
            <a:endParaRPr lang="sv-SE" sz="7200" dirty="0" smtClean="0"/>
          </a:p>
          <a:p>
            <a:pPr marL="0" indent="0">
              <a:buNone/>
            </a:pPr>
            <a:endParaRPr lang="sv-SE" sz="7200" dirty="0" smtClean="0"/>
          </a:p>
          <a:p>
            <a:pPr marL="0" indent="0">
              <a:buNone/>
            </a:pPr>
            <a:r>
              <a:rPr lang="sv-SE" sz="7200" dirty="0" smtClean="0"/>
              <a:t>Tre delregionala grupperingar deltar </a:t>
            </a:r>
            <a:r>
              <a:rPr lang="sv-SE" sz="7200" dirty="0"/>
              <a:t>i </a:t>
            </a:r>
            <a:r>
              <a:rPr lang="sv-SE" sz="7200" dirty="0" smtClean="0"/>
              <a:t>pilotomgången:</a:t>
            </a:r>
          </a:p>
          <a:p>
            <a:pPr>
              <a:buFontTx/>
              <a:buChar char="-"/>
            </a:pPr>
            <a:r>
              <a:rPr lang="sv-SE" sz="7200" dirty="0" smtClean="0"/>
              <a:t>Avesta/Hedemora </a:t>
            </a:r>
            <a:r>
              <a:rPr lang="sv-SE" sz="7200" dirty="0"/>
              <a:t> </a:t>
            </a:r>
            <a:endParaRPr lang="sv-SE" sz="7200" dirty="0" smtClean="0"/>
          </a:p>
          <a:p>
            <a:pPr>
              <a:buFontTx/>
              <a:buChar char="-"/>
            </a:pPr>
            <a:r>
              <a:rPr lang="sv-SE" sz="7200" strike="sngStrike" dirty="0" smtClean="0"/>
              <a:t>Ludvika/Smedjebacken</a:t>
            </a:r>
          </a:p>
          <a:p>
            <a:pPr>
              <a:buFontTx/>
              <a:buChar char="-"/>
            </a:pPr>
            <a:r>
              <a:rPr lang="sv-SE" sz="7200" strike="sngStrike" dirty="0" smtClean="0"/>
              <a:t>Orsa</a:t>
            </a:r>
            <a:endParaRPr lang="sv-SE" sz="7200" strike="sngStrike" dirty="0"/>
          </a:p>
          <a:p>
            <a:pPr marL="0" indent="0">
              <a:buNone/>
            </a:pPr>
            <a:r>
              <a:rPr lang="sv-SE" sz="7200" dirty="0"/>
              <a:t>Denna omgång pågår från </a:t>
            </a:r>
            <a:r>
              <a:rPr lang="sv-SE" sz="7200" dirty="0" smtClean="0"/>
              <a:t>våren 2024 till sommaren </a:t>
            </a:r>
            <a:r>
              <a:rPr lang="sv-SE" sz="7200" b="1" dirty="0"/>
              <a:t>2025</a:t>
            </a:r>
            <a:r>
              <a:rPr lang="sv-SE" sz="7200" dirty="0" smtClean="0"/>
              <a:t>.</a:t>
            </a:r>
          </a:p>
          <a:p>
            <a:pPr marL="0" indent="0">
              <a:buNone/>
            </a:pPr>
            <a:endParaRPr lang="sv-SE" dirty="0" smtClean="0"/>
          </a:p>
          <a:p>
            <a:pPr marL="0" indent="0">
              <a:buNone/>
            </a:pPr>
            <a:r>
              <a:rPr lang="sv-SE" dirty="0" smtClean="0"/>
              <a:t> </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Hur </a:t>
            </a:r>
            <a:r>
              <a:rPr lang="sv-SE" dirty="0" smtClean="0"/>
              <a:t>gör vi </a:t>
            </a:r>
            <a:r>
              <a:rPr lang="sv-SE" dirty="0"/>
              <a:t>det?</a:t>
            </a:r>
          </a:p>
        </p:txBody>
      </p:sp>
      <p:pic>
        <p:nvPicPr>
          <p:cNvPr id="7" name="Bildobjekt 6" descr="En bild som visar tecknad serie, clipart, Grafik, illustration&#10;&#10;Automatiskt genererad beskrivning">
            <a:extLst>
              <a:ext uri="{FF2B5EF4-FFF2-40B4-BE49-F238E27FC236}">
                <a16:creationId xmlns:a16="http://schemas.microsoft.com/office/drawing/2014/main" id="{805346E4-7C16-F250-7768-2ED3F1831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23" y="437595"/>
            <a:ext cx="2574483" cy="1830743"/>
          </a:xfrm>
          <a:prstGeom prst="rect">
            <a:avLst/>
          </a:prstGeom>
        </p:spPr>
      </p:pic>
      <p:sp>
        <p:nvSpPr>
          <p:cNvPr id="8" name="Ellips 7"/>
          <p:cNvSpPr/>
          <p:nvPr/>
        </p:nvSpPr>
        <p:spPr>
          <a:xfrm>
            <a:off x="8610599" y="3794498"/>
            <a:ext cx="2863273" cy="2244437"/>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srgbClr val="FFFFFF"/>
                </a:solidFill>
                <a:effectLst/>
                <a:uLnTx/>
                <a:uFillTx/>
                <a:latin typeface="Arial"/>
                <a:ea typeface="+mn-ea"/>
                <a:cs typeface="+mn-cs"/>
              </a:rPr>
              <a:t>Det är ett åtagande att delta i den här processen som förutsätter ett aktiv och närvarande deltagande.</a:t>
            </a:r>
            <a:endParaRPr kumimoji="0" lang="sv-SE"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7634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Lärprocessen – hur går vi vidare?</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2024-09-12</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latshållare för innehåll 5" descr="En bild som visar text, skärmbild, diagram, Teckensnitt&#10;&#10;Automatiskt genererad beskrivning">
            <a:extLst>
              <a:ext uri="{FF2B5EF4-FFF2-40B4-BE49-F238E27FC236}">
                <a16:creationId xmlns:a16="http://schemas.microsoft.com/office/drawing/2014/main" id="{AD4C07A4-07A6-8C4D-D67E-18E041326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70314" y="4017378"/>
            <a:ext cx="3192724" cy="2273188"/>
          </a:xfrm>
          <a:prstGeom prst="rect">
            <a:avLst/>
          </a:prstGeom>
        </p:spPr>
      </p:pic>
      <p:sp>
        <p:nvSpPr>
          <p:cNvPr id="7" name="Platshållare för innehåll 1"/>
          <p:cNvSpPr txBox="1">
            <a:spLocks/>
          </p:cNvSpPr>
          <p:nvPr/>
        </p:nvSpPr>
        <p:spPr>
          <a:xfrm>
            <a:off x="410547" y="2439529"/>
            <a:ext cx="11370906" cy="35744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Bra innehåll och stöd, men förutsättningarna att delta finns inte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Ny inbjudan GNV? När?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Gemensam lärprocess GNV/Nya SOL?</a:t>
            </a:r>
          </a:p>
        </p:txBody>
      </p:sp>
    </p:spTree>
    <p:extLst>
      <p:ext uri="{BB962C8B-B14F-4D97-AF65-F5344CB8AC3E}">
        <p14:creationId xmlns:p14="http://schemas.microsoft.com/office/powerpoint/2010/main" val="112934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Arbetsprocess</a:t>
            </a: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Arbetsprocess</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graphicFrame>
        <p:nvGraphicFramePr>
          <p:cNvPr id="5" name="Platshållare för bild 2"/>
          <p:cNvGraphicFramePr>
            <a:graphicFrameLocks noGrp="1"/>
          </p:cNvGraphicFramePr>
          <p:nvPr>
            <p:ph idx="1"/>
            <p:extLst/>
          </p:nvPr>
        </p:nvGraphicFramePr>
        <p:xfrm>
          <a:off x="695325" y="1235676"/>
          <a:ext cx="10801350" cy="5474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 6"/>
          <p:cNvSpPr/>
          <p:nvPr/>
        </p:nvSpPr>
        <p:spPr>
          <a:xfrm>
            <a:off x="695325" y="1322173"/>
            <a:ext cx="3740751" cy="951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86489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2"/>
            <a:ext cx="10727354" cy="1677938"/>
          </a:xfrm>
        </p:spPr>
        <p:txBody>
          <a:bodyPr/>
          <a:lstStyle/>
          <a:p>
            <a:r>
              <a:rPr lang="sv-SE" dirty="0" smtClean="0"/>
              <a:t>Metodstöd till lokala systemledningar </a:t>
            </a:r>
            <a:br>
              <a:rPr lang="sv-SE" dirty="0" smtClean="0"/>
            </a:br>
            <a:r>
              <a:rPr lang="sv-SE" sz="3200" b="0" i="1" dirty="0" smtClean="0"/>
              <a:t>”Från strategi till lokal plan &amp; verkstad”</a:t>
            </a:r>
            <a:endParaRPr lang="sv-SE" sz="3200" b="0" i="1" dirty="0"/>
          </a:p>
        </p:txBody>
      </p:sp>
      <p:pic>
        <p:nvPicPr>
          <p:cNvPr id="8" name="Bildobjekt 7"/>
          <p:cNvPicPr>
            <a:picLocks noChangeAspect="1"/>
          </p:cNvPicPr>
          <p:nvPr/>
        </p:nvPicPr>
        <p:blipFill>
          <a:blip r:embed="rId3"/>
          <a:stretch>
            <a:fillRect/>
          </a:stretch>
        </p:blipFill>
        <p:spPr>
          <a:xfrm>
            <a:off x="9473710" y="930636"/>
            <a:ext cx="949872" cy="992331"/>
          </a:xfrm>
          <a:prstGeom prst="rect">
            <a:avLst/>
          </a:prstGeom>
        </p:spPr>
      </p:pic>
      <p:sp>
        <p:nvSpPr>
          <p:cNvPr id="9" name="textruta 8">
            <a:extLst>
              <a:ext uri="{FF2B5EF4-FFF2-40B4-BE49-F238E27FC236}">
                <a16:creationId xmlns:a16="http://schemas.microsoft.com/office/drawing/2014/main" id="{D63C9156-2615-1CF7-8B5F-AC73A20B4827}"/>
              </a:ext>
            </a:extLst>
          </p:cNvPr>
          <p:cNvSpPr txBox="1"/>
          <p:nvPr/>
        </p:nvSpPr>
        <p:spPr>
          <a:xfrm>
            <a:off x="9372025" y="1979209"/>
            <a:ext cx="14553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Stödverktyg</a:t>
            </a:r>
          </a:p>
        </p:txBody>
      </p:sp>
      <p:pic>
        <p:nvPicPr>
          <p:cNvPr id="10" name="Platshållare för innehåll 5" descr="Skärmurklipp"/>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0810870">
            <a:off x="3787680" y="2788685"/>
            <a:ext cx="2565680" cy="3573462"/>
          </a:xfrm>
        </p:spPr>
      </p:pic>
    </p:spTree>
    <p:extLst>
      <p:ext uri="{BB962C8B-B14F-4D97-AF65-F5344CB8AC3E}">
        <p14:creationId xmlns:p14="http://schemas.microsoft.com/office/powerpoint/2010/main" val="4184792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984F75-2889-4D3E-9513-667D125C2D77}"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2489200" y="1700378"/>
            <a:ext cx="6825682" cy="4476583"/>
          </a:xfrm>
          <a:prstGeom prst="rect">
            <a:avLst/>
          </a:prstGeom>
        </p:spPr>
      </p:pic>
      <p:sp>
        <p:nvSpPr>
          <p:cNvPr id="3" name="Rundad rektangulär bildtext 2"/>
          <p:cNvSpPr/>
          <p:nvPr/>
        </p:nvSpPr>
        <p:spPr>
          <a:xfrm>
            <a:off x="5902041" y="5352835"/>
            <a:ext cx="1735101" cy="1113184"/>
          </a:xfrm>
          <a:prstGeom prst="wedgeRoundRectCallout">
            <a:avLst>
              <a:gd name="adj1" fmla="val -19043"/>
              <a:gd name="adj2" fmla="val -7778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IRIS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Självskattnings-</a:t>
            </a:r>
            <a:r>
              <a:rPr kumimoji="0" lang="sv-SE" sz="1100" b="0" i="0" u="none" strike="noStrike" kern="1200" cap="none" spc="0" normalizeH="0" baseline="0" noProof="0" dirty="0" err="1" smtClean="0">
                <a:ln>
                  <a:noFill/>
                </a:ln>
                <a:solidFill>
                  <a:srgbClr val="000000"/>
                </a:solidFill>
                <a:effectLst/>
                <a:uLnTx/>
                <a:uFillTx/>
                <a:latin typeface="Arial"/>
                <a:ea typeface="+mn-ea"/>
                <a:cs typeface="+mn-cs"/>
              </a:rPr>
              <a:t>verkyg</a:t>
            </a:r>
            <a:endParaRPr kumimoji="0" lang="sv-SE" sz="1100" b="0" i="0" u="none" strike="noStrike" kern="1200" cap="none" spc="0" normalizeH="0" baseline="0" noProof="0" dirty="0" smtClean="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Nyckeltal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Nätverk</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Konferens</a:t>
            </a:r>
          </a:p>
        </p:txBody>
      </p:sp>
      <p:sp>
        <p:nvSpPr>
          <p:cNvPr id="9" name="Rundad rektangulär bildtext 8"/>
          <p:cNvSpPr/>
          <p:nvPr/>
        </p:nvSpPr>
        <p:spPr>
          <a:xfrm>
            <a:off x="9312806" y="868131"/>
            <a:ext cx="1768997" cy="3822024"/>
          </a:xfrm>
          <a:prstGeom prst="wedgeRoundRectCallout">
            <a:avLst>
              <a:gd name="adj1" fmla="val -68015"/>
              <a:gd name="adj2" fmla="val -15206"/>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 Systemledning: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Välfärdsrådet </a:t>
            </a:r>
            <a:r>
              <a:rPr kumimoji="0" lang="sv-SE" sz="1100" b="0" i="0" u="none" strike="noStrike" kern="1200" cap="none" spc="0" normalizeH="0" baseline="0" noProof="0" dirty="0">
                <a:ln>
                  <a:noFill/>
                </a:ln>
                <a:solidFill>
                  <a:prstClr val="black"/>
                </a:solidFill>
                <a:effectLst/>
                <a:uLnTx/>
                <a:uFillTx/>
                <a:latin typeface="Arial"/>
                <a:ea typeface="+mn-ea"/>
                <a:cs typeface="+mn-cs"/>
              </a:rPr>
              <a:t>(politik)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Länsnätverk för förvaltningschefer (tjänstemän)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Beredningen för Dalarnas utveckling, BDU (regionen och kommunernas allra högsta 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Kommundirektörsnätverk (länets kommundirektörer och regiondirektör)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undad rektangulär bildtext 9"/>
          <p:cNvSpPr/>
          <p:nvPr/>
        </p:nvSpPr>
        <p:spPr>
          <a:xfrm>
            <a:off x="6222704" y="1315519"/>
            <a:ext cx="1656022" cy="384859"/>
          </a:xfrm>
          <a:prstGeom prst="wedgeRoundRectCallout">
            <a:avLst>
              <a:gd name="adj1" fmla="val -32639"/>
              <a:gd name="adj2" fmla="val 103239"/>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smtClean="0">
                <a:ln>
                  <a:noFill/>
                </a:ln>
                <a:solidFill>
                  <a:srgbClr val="000000"/>
                </a:solidFill>
                <a:effectLst/>
                <a:uLnTx/>
                <a:uFillTx/>
                <a:latin typeface="Arial"/>
                <a:ea typeface="+mn-ea"/>
                <a:cs typeface="+mn-cs"/>
              </a:rPr>
              <a:t>Dalarnas länsgemensamma strategi för GNV</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Ellips 5"/>
          <p:cNvSpPr/>
          <p:nvPr/>
        </p:nvSpPr>
        <p:spPr>
          <a:xfrm>
            <a:off x="2796363" y="3147237"/>
            <a:ext cx="2392325" cy="7868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undad rektangulär bildtext 10"/>
          <p:cNvSpPr/>
          <p:nvPr/>
        </p:nvSpPr>
        <p:spPr>
          <a:xfrm>
            <a:off x="536007" y="2928315"/>
            <a:ext cx="1397568" cy="776910"/>
          </a:xfrm>
          <a:prstGeom prst="wedgeRoundRectCallout">
            <a:avLst>
              <a:gd name="adj1" fmla="val 125472"/>
              <a:gd name="adj2" fmla="val 3002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Här arbetar lokal systemledning </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undad rektangulär bildtext 11"/>
          <p:cNvSpPr/>
          <p:nvPr/>
        </p:nvSpPr>
        <p:spPr>
          <a:xfrm>
            <a:off x="546430" y="3838377"/>
            <a:ext cx="1397568" cy="776910"/>
          </a:xfrm>
          <a:prstGeom prst="wedgeRoundRectCallout">
            <a:avLst>
              <a:gd name="adj1" fmla="val 125472"/>
              <a:gd name="adj2" fmla="val 3002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Här arbetar lokal systemledning </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undad rektangulär bildtext 12"/>
          <p:cNvSpPr/>
          <p:nvPr/>
        </p:nvSpPr>
        <p:spPr>
          <a:xfrm>
            <a:off x="546430" y="4794676"/>
            <a:ext cx="1397568" cy="776910"/>
          </a:xfrm>
          <a:prstGeom prst="wedgeRoundRectCallout">
            <a:avLst>
              <a:gd name="adj1" fmla="val 125472"/>
              <a:gd name="adj2" fmla="val 1163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Här arbetar lokal systemledning </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undad rektangulär bildtext 13"/>
          <p:cNvSpPr/>
          <p:nvPr/>
        </p:nvSpPr>
        <p:spPr>
          <a:xfrm>
            <a:off x="8462204" y="5398288"/>
            <a:ext cx="1735101" cy="1113184"/>
          </a:xfrm>
          <a:prstGeom prst="wedgeRoundRectCallout">
            <a:avLst>
              <a:gd name="adj1" fmla="val -19043"/>
              <a:gd name="adj2" fmla="val -7778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RSS </a:t>
            </a:r>
            <a:r>
              <a:rPr kumimoji="0" lang="sv-SE" sz="1100" b="0" i="0" u="none" strike="noStrike" kern="1200" cap="none" spc="0" normalizeH="0" baseline="0" noProof="0" dirty="0">
                <a:ln>
                  <a:noFill/>
                </a:ln>
                <a:solidFill>
                  <a:prstClr val="black"/>
                </a:solidFill>
                <a:effectLst/>
                <a:uLnTx/>
                <a:uFillTx/>
                <a:latin typeface="Arial"/>
                <a:ea typeface="+mn-ea"/>
                <a:cs typeface="+mn-cs"/>
              </a:rPr>
              <a:t>sammanställer efter inrapportering från kommuner och region till beslut i </a:t>
            </a:r>
            <a:r>
              <a:rPr kumimoji="0" lang="sv-SE" sz="1100" b="0" i="0" u="none" strike="noStrike" kern="1200" cap="none" spc="0" normalizeH="0" baseline="0" noProof="0" dirty="0" smtClean="0">
                <a:ln>
                  <a:noFill/>
                </a:ln>
                <a:solidFill>
                  <a:prstClr val="black"/>
                </a:solidFill>
                <a:effectLst/>
                <a:uLnTx/>
                <a:uFillTx/>
                <a:latin typeface="Arial"/>
                <a:ea typeface="+mn-ea"/>
                <a:cs typeface="+mn-cs"/>
              </a:rPr>
              <a:t>regional systemledning</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6" name="Rubrik 5"/>
          <p:cNvSpPr>
            <a:spLocks noGrp="1"/>
          </p:cNvSpPr>
          <p:nvPr>
            <p:ph type="title"/>
          </p:nvPr>
        </p:nvSpPr>
        <p:spPr>
          <a:xfrm>
            <a:off x="2709199" y="-73470"/>
            <a:ext cx="8683032" cy="1209600"/>
          </a:xfrm>
        </p:spPr>
        <p:txBody>
          <a:bodyPr>
            <a:normAutofit/>
          </a:bodyPr>
          <a:lstStyle/>
          <a:p>
            <a:r>
              <a:rPr lang="sv-SE" sz="3200" dirty="0" smtClean="0"/>
              <a:t>Regionala och lokala systemledningar</a:t>
            </a:r>
            <a:endParaRPr lang="sv-SE" sz="3200" dirty="0"/>
          </a:p>
        </p:txBody>
      </p:sp>
    </p:spTree>
    <p:extLst>
      <p:ext uri="{BB962C8B-B14F-4D97-AF65-F5344CB8AC3E}">
        <p14:creationId xmlns:p14="http://schemas.microsoft.com/office/powerpoint/2010/main" val="267290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10000"/>
          </a:bodyPr>
          <a:lstStyle/>
          <a:p>
            <a:pPr marL="0" indent="0">
              <a:lnSpc>
                <a:spcPct val="110000"/>
              </a:lnSpc>
              <a:buNone/>
            </a:pPr>
            <a:r>
              <a:rPr lang="sv-SE" dirty="0"/>
              <a:t>Dalarnas femton kommuner har alla skilda förutsättningar, behov både gällande kompetens, utveckling, resurser och samverkansformer. </a:t>
            </a:r>
            <a:endParaRPr lang="sv-SE" dirty="0" smtClean="0"/>
          </a:p>
          <a:p>
            <a:pPr marL="0" indent="0">
              <a:lnSpc>
                <a:spcPct val="110000"/>
              </a:lnSpc>
              <a:buNone/>
            </a:pPr>
            <a:r>
              <a:rPr lang="sv-SE" dirty="0" smtClean="0"/>
              <a:t>Det </a:t>
            </a:r>
            <a:r>
              <a:rPr lang="sv-SE" dirty="0"/>
              <a:t>är därför viktigt att de enskilda kommunerna och Region Dalarnas verksamheter inom varje kommun, tillsammans, formulerar hur de vill arbeta i omställningsarbetet – genom en </a:t>
            </a:r>
            <a:r>
              <a:rPr lang="sv-SE" u="sng" dirty="0"/>
              <a:t>skriftlig lokal plan för God och nära vård</a:t>
            </a:r>
            <a:r>
              <a:rPr lang="sv-SE" u="sng" dirty="0" smtClean="0"/>
              <a:t>.</a:t>
            </a:r>
            <a:endParaRPr lang="sv-SE" u="sng" dirty="0"/>
          </a:p>
          <a:p>
            <a:pPr marL="0" indent="0">
              <a:lnSpc>
                <a:spcPct val="110000"/>
              </a:lnSpc>
              <a:buNone/>
            </a:pPr>
            <a:r>
              <a:rPr lang="sv-SE" dirty="0" smtClean="0"/>
              <a:t>Planen </a:t>
            </a:r>
            <a:r>
              <a:rPr lang="sv-SE" dirty="0"/>
              <a:t>tas fram i en </a:t>
            </a:r>
            <a:r>
              <a:rPr lang="sv-SE" u="sng" dirty="0"/>
              <a:t>gemensam process </a:t>
            </a:r>
            <a:r>
              <a:rPr lang="sv-SE" dirty="0"/>
              <a:t>av kommunens och regionens primärvård i den enskilda kommunen utifrån den lokala kontexten samt förutsättningarna för samverkan med fler aktörer. </a:t>
            </a:r>
          </a:p>
          <a:p>
            <a:pPr marL="0" indent="0">
              <a:lnSpc>
                <a:spcPct val="110000"/>
              </a:lnSpc>
              <a:buNone/>
            </a:pPr>
            <a:r>
              <a:rPr lang="sv-SE" dirty="0" smtClean="0"/>
              <a:t>Det är också möjligt att ta fram en gemensam lokal plan tillsammans i flera kommuner. </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839A56-24B4-4565-AF9D-7F76303A91AC}"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p:txBody>
          <a:bodyPr>
            <a:normAutofit/>
          </a:bodyPr>
          <a:lstStyle/>
          <a:p>
            <a:r>
              <a:rPr lang="sv-SE" dirty="0"/>
              <a:t>Lokal plan för God och Nära </a:t>
            </a:r>
            <a:r>
              <a:rPr lang="sv-SE" dirty="0" smtClean="0"/>
              <a:t>vård</a:t>
            </a:r>
            <a:endParaRPr lang="sv-SE" dirty="0"/>
          </a:p>
        </p:txBody>
      </p:sp>
      <p:pic>
        <p:nvPicPr>
          <p:cNvPr id="7" name="Platshållare för innehåll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76" y="-11627"/>
            <a:ext cx="2607545" cy="2451155"/>
          </a:xfrm>
          <a:prstGeom prst="rect">
            <a:avLst/>
          </a:prstGeom>
        </p:spPr>
      </p:pic>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7788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Metodstöd till lokal systemledning</a:t>
            </a:r>
            <a:endParaRPr lang="sv-SE" dirty="0"/>
          </a:p>
        </p:txBody>
      </p:sp>
      <p:pic>
        <p:nvPicPr>
          <p:cNvPr id="6" name="Platshållare för innehåll 5" descr="Skärmurklip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95273" y="1439277"/>
            <a:ext cx="3124181" cy="4351338"/>
          </a:xfr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2024-08-26</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Bildobjekt 7"/>
          <p:cNvPicPr>
            <a:picLocks noChangeAspect="1"/>
          </p:cNvPicPr>
          <p:nvPr/>
        </p:nvPicPr>
        <p:blipFill>
          <a:blip r:embed="rId4"/>
          <a:stretch>
            <a:fillRect/>
          </a:stretch>
        </p:blipFill>
        <p:spPr>
          <a:xfrm>
            <a:off x="7657013" y="3668395"/>
            <a:ext cx="1759546" cy="2356535"/>
          </a:xfrm>
          <a:prstGeom prst="rect">
            <a:avLst/>
          </a:prstGeom>
        </p:spPr>
      </p:pic>
      <p:pic>
        <p:nvPicPr>
          <p:cNvPr id="9" name="Bildobjekt 8"/>
          <p:cNvPicPr>
            <a:picLocks noChangeAspect="1"/>
          </p:cNvPicPr>
          <p:nvPr/>
        </p:nvPicPr>
        <p:blipFill>
          <a:blip r:embed="rId5"/>
          <a:stretch>
            <a:fillRect/>
          </a:stretch>
        </p:blipFill>
        <p:spPr>
          <a:xfrm>
            <a:off x="5795329" y="3668395"/>
            <a:ext cx="1601151" cy="2385926"/>
          </a:xfrm>
          <a:prstGeom prst="rect">
            <a:avLst/>
          </a:prstGeom>
        </p:spPr>
      </p:pic>
      <p:pic>
        <p:nvPicPr>
          <p:cNvPr id="10" name="Platshållare för innehåll 9"/>
          <p:cNvPicPr>
            <a:picLocks noChangeAspect="1"/>
          </p:cNvPicPr>
          <p:nvPr/>
        </p:nvPicPr>
        <p:blipFill>
          <a:blip r:embed="rId6"/>
          <a:stretch>
            <a:fillRect/>
          </a:stretch>
        </p:blipFill>
        <p:spPr>
          <a:xfrm>
            <a:off x="9557363" y="3692485"/>
            <a:ext cx="2235382" cy="2332445"/>
          </a:xfrm>
          <a:prstGeom prst="rect">
            <a:avLst/>
          </a:prstGeom>
        </p:spPr>
      </p:pic>
      <p:sp>
        <p:nvSpPr>
          <p:cNvPr id="12" name="textruta 11"/>
          <p:cNvSpPr txBox="1"/>
          <p:nvPr/>
        </p:nvSpPr>
        <p:spPr>
          <a:xfrm>
            <a:off x="579120" y="2414562"/>
            <a:ext cx="489712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Metodstödet utgår ifrån: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Den länsgemensamma strategin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SKR´s</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handböcker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smtClean="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Syftet är att stödet ska mynna ut en lokal plan som beskriver den lokala systemledningen, såsom; formering, syfte, mål uppgifter och mötesstruktur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etc</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Bildobjekt 12"/>
          <p:cNvPicPr>
            <a:picLocks noChangeAspect="1"/>
          </p:cNvPicPr>
          <p:nvPr/>
        </p:nvPicPr>
        <p:blipFill>
          <a:blip r:embed="rId4"/>
          <a:stretch>
            <a:fillRect/>
          </a:stretch>
        </p:blipFill>
        <p:spPr>
          <a:xfrm>
            <a:off x="7648280" y="3668395"/>
            <a:ext cx="1759546" cy="2356535"/>
          </a:xfrm>
          <a:prstGeom prst="rect">
            <a:avLst/>
          </a:prstGeom>
        </p:spPr>
      </p:pic>
      <p:pic>
        <p:nvPicPr>
          <p:cNvPr id="14" name="Bildobjekt 13"/>
          <p:cNvPicPr>
            <a:picLocks noChangeAspect="1"/>
          </p:cNvPicPr>
          <p:nvPr/>
        </p:nvPicPr>
        <p:blipFill>
          <a:blip r:embed="rId5"/>
          <a:stretch>
            <a:fillRect/>
          </a:stretch>
        </p:blipFill>
        <p:spPr>
          <a:xfrm>
            <a:off x="5786596" y="3668395"/>
            <a:ext cx="1601151" cy="2385926"/>
          </a:xfrm>
          <a:prstGeom prst="rect">
            <a:avLst/>
          </a:prstGeom>
        </p:spPr>
      </p:pic>
      <p:pic>
        <p:nvPicPr>
          <p:cNvPr id="15" name="Platshållare för innehåll 9"/>
          <p:cNvPicPr>
            <a:picLocks noChangeAspect="1"/>
          </p:cNvPicPr>
          <p:nvPr/>
        </p:nvPicPr>
        <p:blipFill>
          <a:blip r:embed="rId6"/>
          <a:stretch>
            <a:fillRect/>
          </a:stretch>
        </p:blipFill>
        <p:spPr>
          <a:xfrm>
            <a:off x="9548630" y="3692485"/>
            <a:ext cx="2235382" cy="2332445"/>
          </a:xfrm>
          <a:prstGeom prst="rect">
            <a:avLst/>
          </a:prstGeom>
        </p:spPr>
      </p:pic>
      <p:pic>
        <p:nvPicPr>
          <p:cNvPr id="16" name="Bildobjekt 15"/>
          <p:cNvPicPr>
            <a:picLocks noChangeAspect="1"/>
          </p:cNvPicPr>
          <p:nvPr/>
        </p:nvPicPr>
        <p:blipFill>
          <a:blip r:embed="rId4"/>
          <a:stretch>
            <a:fillRect/>
          </a:stretch>
        </p:blipFill>
        <p:spPr>
          <a:xfrm>
            <a:off x="7648280" y="3692485"/>
            <a:ext cx="1759546" cy="2356535"/>
          </a:xfrm>
          <a:prstGeom prst="rect">
            <a:avLst/>
          </a:prstGeom>
        </p:spPr>
      </p:pic>
      <p:pic>
        <p:nvPicPr>
          <p:cNvPr id="17" name="Bildobjekt 16"/>
          <p:cNvPicPr>
            <a:picLocks noChangeAspect="1"/>
          </p:cNvPicPr>
          <p:nvPr/>
        </p:nvPicPr>
        <p:blipFill>
          <a:blip r:embed="rId5"/>
          <a:stretch>
            <a:fillRect/>
          </a:stretch>
        </p:blipFill>
        <p:spPr>
          <a:xfrm>
            <a:off x="5786596" y="3692485"/>
            <a:ext cx="1601151" cy="2385926"/>
          </a:xfrm>
          <a:prstGeom prst="rect">
            <a:avLst/>
          </a:prstGeom>
        </p:spPr>
      </p:pic>
      <p:pic>
        <p:nvPicPr>
          <p:cNvPr id="18" name="Platshållare för innehåll 9"/>
          <p:cNvPicPr>
            <a:picLocks noChangeAspect="1"/>
          </p:cNvPicPr>
          <p:nvPr/>
        </p:nvPicPr>
        <p:blipFill>
          <a:blip r:embed="rId6"/>
          <a:stretch>
            <a:fillRect/>
          </a:stretch>
        </p:blipFill>
        <p:spPr>
          <a:xfrm>
            <a:off x="9548630" y="3716575"/>
            <a:ext cx="2235382" cy="2332445"/>
          </a:xfrm>
          <a:prstGeom prst="rect">
            <a:avLst/>
          </a:prstGeom>
        </p:spPr>
      </p:pic>
    </p:spTree>
    <p:extLst>
      <p:ext uri="{BB962C8B-B14F-4D97-AF65-F5344CB8AC3E}">
        <p14:creationId xmlns:p14="http://schemas.microsoft.com/office/powerpoint/2010/main" val="7944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410547" y="6455502"/>
            <a:ext cx="2743200" cy="4928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11A7FD-F31C-436C-AD62-77F75134A6EC}"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ruta 9"/>
          <p:cNvSpPr txBox="1"/>
          <p:nvPr/>
        </p:nvSpPr>
        <p:spPr>
          <a:xfrm>
            <a:off x="410547" y="393181"/>
            <a:ext cx="100583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400" b="1" i="0" u="none" strike="noStrike" kern="1200" cap="none" spc="0" normalizeH="0" baseline="0" noProof="0" dirty="0" smtClean="0">
              <a:ln>
                <a:noFill/>
              </a:ln>
              <a:solidFill>
                <a:srgbClr val="45907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smtClean="0">
                <a:ln>
                  <a:noFill/>
                </a:ln>
                <a:solidFill>
                  <a:srgbClr val="45907A"/>
                </a:solidFill>
                <a:effectLst/>
                <a:uLnTx/>
                <a:uFillTx/>
                <a:latin typeface="Arial"/>
                <a:ea typeface="+mn-ea"/>
                <a:cs typeface="+mn-cs"/>
              </a:rPr>
              <a:t>Stöd </a:t>
            </a:r>
            <a:r>
              <a:rPr kumimoji="0" lang="sv-SE" sz="4400" b="1" i="0" u="none" strike="noStrike" kern="1200" cap="none" spc="0" normalizeH="0" baseline="0" noProof="0" dirty="0">
                <a:ln>
                  <a:noFill/>
                </a:ln>
                <a:solidFill>
                  <a:srgbClr val="45907A"/>
                </a:solidFill>
                <a:effectLst/>
                <a:uLnTx/>
                <a:uFillTx/>
                <a:latin typeface="Arial"/>
                <a:ea typeface="+mn-ea"/>
                <a:cs typeface="+mn-cs"/>
              </a:rPr>
              <a:t>i arbetet </a:t>
            </a:r>
            <a:r>
              <a:rPr kumimoji="0" lang="sv-SE" sz="4400" b="1" i="0" u="none" strike="noStrike" kern="1200" cap="none" spc="0" normalizeH="0" baseline="0" noProof="0" dirty="0" smtClean="0">
                <a:ln>
                  <a:noFill/>
                </a:ln>
                <a:solidFill>
                  <a:srgbClr val="45907A"/>
                </a:solidFill>
                <a:effectLst/>
                <a:uLnTx/>
                <a:uFillTx/>
                <a:latin typeface="Arial"/>
                <a:ea typeface="+mn-ea"/>
                <a:cs typeface="+mn-cs"/>
              </a:rPr>
              <a:t>med lokal plan</a:t>
            </a:r>
            <a:endParaRPr kumimoji="0" lang="sv-SE" sz="4400" b="1" i="0" u="none" strike="noStrike" kern="1200" cap="none" spc="0" normalizeH="0" baseline="0" noProof="0" dirty="0">
              <a:ln>
                <a:noFill/>
              </a:ln>
              <a:solidFill>
                <a:srgbClr val="45907A"/>
              </a:solidFill>
              <a:effectLst/>
              <a:uLnTx/>
              <a:uFillTx/>
              <a:latin typeface="Arial"/>
              <a:ea typeface="+mn-ea"/>
              <a:cs typeface="+mn-cs"/>
            </a:endParaRPr>
          </a:p>
        </p:txBody>
      </p:sp>
      <p:sp>
        <p:nvSpPr>
          <p:cNvPr id="9" name="Ellips 8"/>
          <p:cNvSpPr/>
          <p:nvPr/>
        </p:nvSpPr>
        <p:spPr>
          <a:xfrm>
            <a:off x="1193632" y="2535035"/>
            <a:ext cx="5141407" cy="258316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smtClean="0">
              <a:ln>
                <a:noFill/>
              </a:ln>
              <a:solidFill>
                <a:srgbClr val="45907A">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rPr>
              <a:t>Vilka </a:t>
            </a:r>
            <a:r>
              <a:rPr kumimoji="0" lang="sv-SE" sz="2800" b="1" i="1" u="none" strike="noStrike" kern="1200" cap="none" spc="0" normalizeH="0" baseline="0" noProof="0" dirty="0">
                <a:ln>
                  <a:noFill/>
                </a:ln>
                <a:solidFill>
                  <a:srgbClr val="45907A">
                    <a:lumMod val="75000"/>
                  </a:srgbClr>
                </a:solidFill>
                <a:effectLst/>
                <a:uLnTx/>
                <a:uFillTx/>
                <a:latin typeface="Arial"/>
                <a:ea typeface="+mn-ea"/>
                <a:cs typeface="+mn-cs"/>
              </a:rPr>
              <a:t>aktiviteter? </a:t>
            </a:r>
            <a:endPar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rPr>
              <a:t>När</a:t>
            </a:r>
            <a:r>
              <a:rPr kumimoji="0" lang="sv-SE" sz="2800" b="1" i="1" u="none" strike="noStrike" kern="1200" cap="none" spc="0" normalizeH="0" baseline="0" noProof="0" dirty="0">
                <a:ln>
                  <a:noFill/>
                </a:ln>
                <a:solidFill>
                  <a:srgbClr val="45907A">
                    <a:lumMod val="75000"/>
                  </a:srgbClr>
                </a:solidFill>
                <a:effectLst/>
                <a:uLnTx/>
                <a:uFillTx/>
                <a:latin typeface="Arial"/>
                <a:ea typeface="+mn-ea"/>
                <a:cs typeface="+mn-cs"/>
              </a:rPr>
              <a:t>? Hur? Av vem? </a:t>
            </a:r>
            <a:endPar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rPr>
              <a:t>Hur följs det upp</a:t>
            </a:r>
            <a:r>
              <a:rPr kumimoji="0" lang="sv-SE" sz="2800" b="1" i="1" u="none" strike="noStrike" kern="1200" cap="none" spc="0" normalizeH="0" baseline="0" noProof="0" dirty="0">
                <a:ln>
                  <a:noFill/>
                </a:ln>
                <a:solidFill>
                  <a:srgbClr val="45907A">
                    <a:lumMod val="75000"/>
                  </a:srgbClr>
                </a:solidFill>
                <a:effectLst/>
                <a:uLnTx/>
                <a:uFillTx/>
                <a:latin typeface="Arial"/>
                <a:ea typeface="+mn-ea"/>
                <a:cs typeface="+mn-cs"/>
              </a:rPr>
              <a:t>?</a:t>
            </a:r>
            <a:r>
              <a:rPr kumimoji="0" lang="sv-SE" sz="2800" b="1" i="0" u="none" strike="noStrike" kern="1200" cap="none" spc="0" normalizeH="0" baseline="0" noProof="0" dirty="0">
                <a:ln>
                  <a:noFill/>
                </a:ln>
                <a:solidFill>
                  <a:srgbClr val="45907A">
                    <a:lumMod val="75000"/>
                  </a:srgb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Bildobjekt 2"/>
          <p:cNvPicPr>
            <a:picLocks noChangeAspect="1"/>
          </p:cNvPicPr>
          <p:nvPr/>
        </p:nvPicPr>
        <p:blipFill>
          <a:blip r:embed="rId3"/>
          <a:stretch>
            <a:fillRect/>
          </a:stretch>
        </p:blipFill>
        <p:spPr>
          <a:xfrm>
            <a:off x="8338892" y="1972808"/>
            <a:ext cx="3140320" cy="4138934"/>
          </a:xfrm>
          <a:prstGeom prst="rect">
            <a:avLst/>
          </a:prstGeom>
        </p:spPr>
      </p:pic>
    </p:spTree>
    <p:extLst>
      <p:ext uri="{BB962C8B-B14F-4D97-AF65-F5344CB8AC3E}">
        <p14:creationId xmlns:p14="http://schemas.microsoft.com/office/powerpoint/2010/main" val="1150076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2726569" y="158785"/>
            <a:ext cx="7555351" cy="1209600"/>
          </a:xfrm>
        </p:spPr>
        <p:txBody>
          <a:bodyPr/>
          <a:lstStyle/>
          <a:p>
            <a:r>
              <a:rPr lang="sv-SE" dirty="0" smtClean="0"/>
              <a:t>Stöd till lokala systemledningar</a:t>
            </a:r>
            <a:endParaRPr lang="sv-SE" dirty="0"/>
          </a:p>
        </p:txBody>
      </p:sp>
      <p:graphicFrame>
        <p:nvGraphicFramePr>
          <p:cNvPr id="7" name="Platshållare för innehåll 6"/>
          <p:cNvGraphicFramePr>
            <a:graphicFrameLocks noGrp="1"/>
          </p:cNvGraphicFramePr>
          <p:nvPr>
            <p:ph idx="1"/>
            <p:extLst/>
          </p:nvPr>
        </p:nvGraphicFramePr>
        <p:xfrm>
          <a:off x="96203" y="1505268"/>
          <a:ext cx="12095797" cy="4068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ktangel 12"/>
          <p:cNvSpPr/>
          <p:nvPr/>
        </p:nvSpPr>
        <p:spPr>
          <a:xfrm>
            <a:off x="6664959" y="1066939"/>
            <a:ext cx="1402081" cy="73977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Länsgemensam strategi</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ktangel 13"/>
          <p:cNvSpPr/>
          <p:nvPr/>
        </p:nvSpPr>
        <p:spPr>
          <a:xfrm>
            <a:off x="8067040" y="3675698"/>
            <a:ext cx="157479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Metodstöd</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ektangel 14"/>
          <p:cNvSpPr/>
          <p:nvPr/>
        </p:nvSpPr>
        <p:spPr>
          <a:xfrm>
            <a:off x="6532880" y="5304790"/>
            <a:ext cx="207771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Mall för lokal aktivitetsplan  </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ktangel 15"/>
          <p:cNvSpPr/>
          <p:nvPr/>
        </p:nvSpPr>
        <p:spPr>
          <a:xfrm>
            <a:off x="2227577" y="4555649"/>
            <a:ext cx="207771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IRIS</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ktangel 16"/>
          <p:cNvSpPr/>
          <p:nvPr/>
        </p:nvSpPr>
        <p:spPr>
          <a:xfrm>
            <a:off x="2146297" y="2700259"/>
            <a:ext cx="207771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 Aktiviteter, självskattning, nyckeltal och årsberättelse </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Högerpil 17"/>
          <p:cNvSpPr/>
          <p:nvPr/>
        </p:nvSpPr>
        <p:spPr>
          <a:xfrm>
            <a:off x="1898411" y="6059152"/>
            <a:ext cx="8491379" cy="531494"/>
          </a:xfrm>
          <a:prstGeom prst="righ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Lärprocessen – ett lokalt stöd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919469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81983" y="1083518"/>
            <a:ext cx="10416781" cy="1209600"/>
          </a:xfrm>
        </p:spPr>
        <p:txBody>
          <a:bodyPr>
            <a:normAutofit fontScale="90000"/>
          </a:bodyPr>
          <a:lstStyle/>
          <a:p>
            <a:r>
              <a:rPr lang="sv-SE" dirty="0" smtClean="0"/>
              <a:t>När ni ska implementera era lokala aktiviteter använd IRIS!!</a:t>
            </a:r>
            <a:br>
              <a:rPr lang="sv-SE" dirty="0" smtClean="0"/>
            </a:br>
            <a:endParaRPr lang="sv-SE" dirty="0"/>
          </a:p>
        </p:txBody>
      </p:sp>
      <p:sp>
        <p:nvSpPr>
          <p:cNvPr id="8" name="Platshållare för innehåll 2"/>
          <p:cNvSpPr>
            <a:spLocks noGrp="1"/>
          </p:cNvSpPr>
          <p:nvPr>
            <p:ph idx="1"/>
          </p:nvPr>
        </p:nvSpPr>
        <p:spPr>
          <a:xfrm>
            <a:off x="413106" y="2209789"/>
            <a:ext cx="11370906" cy="3794772"/>
          </a:xfrm>
        </p:spPr>
        <p:txBody>
          <a:bodyPr>
            <a:noAutofit/>
          </a:bodyPr>
          <a:lstStyle/>
          <a:p>
            <a:r>
              <a:rPr lang="sv-SE" sz="1800" dirty="0"/>
              <a:t>Utformat med inspiration från </a:t>
            </a:r>
            <a:r>
              <a:rPr lang="sv-SE" sz="1800" dirty="0">
                <a:hlinkClick r:id="rId3"/>
              </a:rPr>
              <a:t>Folkhälsomyndighetens material kring implementering</a:t>
            </a:r>
            <a:r>
              <a:rPr lang="sv-SE" sz="1800" dirty="0"/>
              <a:t> men har här anpassats till en regional kontext med fokus på </a:t>
            </a:r>
            <a:r>
              <a:rPr lang="sv-SE" sz="1800" i="1" dirty="0"/>
              <a:t>implementering av och i samverkan och i komplexitet</a:t>
            </a:r>
            <a:r>
              <a:rPr lang="sv-SE" sz="1800" dirty="0"/>
              <a:t>. </a:t>
            </a:r>
          </a:p>
          <a:p>
            <a:r>
              <a:rPr lang="sv-SE" sz="1800" b="1" dirty="0"/>
              <a:t>Målgrupp</a:t>
            </a:r>
            <a:r>
              <a:rPr lang="sv-SE" sz="1800" dirty="0"/>
              <a:t>: </a:t>
            </a:r>
            <a:r>
              <a:rPr lang="sv-SE" sz="1800" dirty="0" smtClean="0"/>
              <a:t/>
            </a:r>
            <a:br>
              <a:rPr lang="sv-SE" sz="1800" dirty="0" smtClean="0"/>
            </a:br>
            <a:r>
              <a:rPr lang="sv-SE" sz="1800" dirty="0" smtClean="0"/>
              <a:t>Medarbetare</a:t>
            </a:r>
            <a:r>
              <a:rPr lang="sv-SE" sz="1800" dirty="0"/>
              <a:t>, ledare, chefer och politiker som berörs av eller driver ett praktiskt implementeringsarbete lokalt utifrån en regional kontext</a:t>
            </a:r>
            <a:r>
              <a:rPr lang="sv-SE" sz="1800" dirty="0" smtClean="0"/>
              <a:t>.</a:t>
            </a:r>
            <a:endParaRPr lang="sv-SE" sz="1800" dirty="0"/>
          </a:p>
          <a:p>
            <a:r>
              <a:rPr lang="sv-SE" sz="1800" b="1" dirty="0" smtClean="0"/>
              <a:t>Innehåll</a:t>
            </a:r>
            <a:r>
              <a:rPr lang="sv-SE" sz="1800" dirty="0"/>
              <a:t>:</a:t>
            </a:r>
          </a:p>
          <a:p>
            <a:pPr lvl="1"/>
            <a:r>
              <a:rPr lang="sv-SE" sz="1600" dirty="0"/>
              <a:t>Vägledande text</a:t>
            </a:r>
          </a:p>
          <a:p>
            <a:pPr lvl="1"/>
            <a:r>
              <a:rPr lang="sv-SE" sz="1600" dirty="0"/>
              <a:t>PPT med inspelat tal </a:t>
            </a:r>
          </a:p>
          <a:p>
            <a:pPr lvl="1"/>
            <a:r>
              <a:rPr lang="sv-SE" sz="1600" dirty="0" smtClean="0"/>
              <a:t>Självskattningsverktyg</a:t>
            </a:r>
            <a:r>
              <a:rPr lang="sv-SE" sz="1800" dirty="0" smtClean="0"/>
              <a:t/>
            </a:r>
            <a:br>
              <a:rPr lang="sv-SE" sz="1800" dirty="0" smtClean="0"/>
            </a:br>
            <a:endParaRPr lang="sv-SE" sz="1800" dirty="0"/>
          </a:p>
          <a:p>
            <a:endParaRPr lang="sv-SE" sz="1800" dirty="0"/>
          </a:p>
        </p:txBody>
      </p:sp>
      <p:sp>
        <p:nvSpPr>
          <p:cNvPr id="9" name="Rektangel med rundade hörn 8"/>
          <p:cNvSpPr/>
          <p:nvPr/>
        </p:nvSpPr>
        <p:spPr>
          <a:xfrm>
            <a:off x="3645694" y="5080329"/>
            <a:ext cx="8396748" cy="924232"/>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FF"/>
                </a:solidFill>
                <a:effectLst/>
                <a:uLnTx/>
                <a:uFillTx/>
                <a:latin typeface="Arial"/>
                <a:ea typeface="+mn-ea"/>
                <a:cs typeface="+mn-cs"/>
                <a:hlinkClick r:id="rId4"/>
              </a:rPr>
              <a:t>https://www.regiondalarna.se/plus/vard/halsa-och-valfard/regionala-stodverktyg/iris/</a:t>
            </a:r>
            <a:r>
              <a:rPr kumimoji="0" lang="sv-SE" sz="1600" b="0" i="0" u="none" strike="noStrike" kern="1200" cap="none" spc="0" normalizeH="0" baseline="0" noProof="0" dirty="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2360655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6565" y="175529"/>
            <a:ext cx="3318491" cy="1209600"/>
          </a:xfrm>
        </p:spPr>
        <p:txBody>
          <a:bodyPr/>
          <a:lstStyle/>
          <a:p>
            <a:r>
              <a:rPr lang="sv-SE" dirty="0" smtClean="0"/>
              <a:t>Nyckeltal</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2024-09-12</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035" y="175529"/>
            <a:ext cx="898042" cy="903447"/>
          </a:xfrm>
          <a:prstGeom prst="rect">
            <a:avLst/>
          </a:prstGeom>
        </p:spPr>
      </p:pic>
      <p:pic>
        <p:nvPicPr>
          <p:cNvPr id="8" name="Bildobjekt 7"/>
          <p:cNvPicPr>
            <a:picLocks noChangeAspect="1"/>
          </p:cNvPicPr>
          <p:nvPr/>
        </p:nvPicPr>
        <p:blipFill>
          <a:blip r:embed="rId4"/>
          <a:stretch>
            <a:fillRect/>
          </a:stretch>
        </p:blipFill>
        <p:spPr>
          <a:xfrm>
            <a:off x="1127799" y="1305945"/>
            <a:ext cx="9184900" cy="5050405"/>
          </a:xfrm>
          <a:prstGeom prst="rect">
            <a:avLst/>
          </a:prstGeom>
        </p:spPr>
      </p:pic>
    </p:spTree>
    <p:extLst>
      <p:ext uri="{BB962C8B-B14F-4D97-AF65-F5344CB8AC3E}">
        <p14:creationId xmlns:p14="http://schemas.microsoft.com/office/powerpoint/2010/main" val="284591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32240" y="231050"/>
            <a:ext cx="10416781" cy="1209600"/>
          </a:xfrm>
        </p:spPr>
        <p:txBody>
          <a:bodyPr/>
          <a:lstStyle/>
          <a:p>
            <a:r>
              <a:rPr lang="sv-SE" dirty="0" smtClean="0"/>
              <a:t>Självskattningsverktyget</a:t>
            </a:r>
            <a:endParaRPr lang="sv-SE" dirty="0"/>
          </a:p>
        </p:txBody>
      </p:sp>
      <p:pic>
        <p:nvPicPr>
          <p:cNvPr id="6" name="Platshållare för innehåll 5" descr="Skärmurklip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842" y="1716154"/>
            <a:ext cx="3803331" cy="4351338"/>
          </a:xfr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2024-09-12</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7759" y="231050"/>
            <a:ext cx="1627320" cy="1052118"/>
          </a:xfrm>
          <a:prstGeom prst="rect">
            <a:avLst/>
          </a:prstGeom>
        </p:spPr>
      </p:pic>
      <p:sp>
        <p:nvSpPr>
          <p:cNvPr id="3" name="Rektangel 2"/>
          <p:cNvSpPr/>
          <p:nvPr/>
        </p:nvSpPr>
        <p:spPr>
          <a:xfrm>
            <a:off x="4818845" y="5295243"/>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hlinkClick r:id="rId5"/>
              </a:rPr>
              <a:t>https://</a:t>
            </a:r>
            <a:r>
              <a:rPr kumimoji="0" lang="sv-SE" sz="1800" b="0" i="0" u="none" strike="noStrike" kern="1200" cap="none" spc="0" normalizeH="0" baseline="0" noProof="0" dirty="0" smtClean="0">
                <a:ln>
                  <a:noFill/>
                </a:ln>
                <a:solidFill>
                  <a:srgbClr val="000000"/>
                </a:solidFill>
                <a:effectLst/>
                <a:uLnTx/>
                <a:uFillTx/>
                <a:latin typeface="Arial"/>
                <a:ea typeface="+mn-ea"/>
                <a:cs typeface="+mn-cs"/>
                <a:hlinkClick r:id="rId5"/>
              </a:rPr>
              <a:t>www.regiondalarna.se/globalassets/plus/rd_sjalvskattningstabell_webb.pdf</a:t>
            </a:r>
            <a:endParaRPr kumimoji="0" lang="sv-SE" sz="18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56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fontAlgn="base"/>
            <a:r>
              <a:rPr lang="sv-SE" dirty="0">
                <a:latin typeface="Arial" panose="020B0604020202020204" pitchFamily="34" charset="0"/>
                <a:cs typeface="Arial" panose="020B0604020202020204" pitchFamily="34" charset="0"/>
              </a:rPr>
              <a:t>Vilka aktiviteter har genomförts och vilka resultat har uppnåtts?</a:t>
            </a:r>
          </a:p>
          <a:p>
            <a:pPr fontAlgn="base"/>
            <a:r>
              <a:rPr lang="sv-SE" dirty="0">
                <a:latin typeface="Arial" panose="020B0604020202020204" pitchFamily="34" charset="0"/>
                <a:cs typeface="Arial" panose="020B0604020202020204" pitchFamily="34" charset="0"/>
              </a:rPr>
              <a:t>Reflektion kring lärdomar och vad som varit framgångsfaktorer och utmaningar i omställningsarbetet.</a:t>
            </a:r>
          </a:p>
          <a:p>
            <a:pPr fontAlgn="base"/>
            <a:r>
              <a:rPr lang="sv-SE" dirty="0">
                <a:latin typeface="Arial" panose="020B0604020202020204" pitchFamily="34" charset="0"/>
                <a:cs typeface="Arial" panose="020B0604020202020204" pitchFamily="34" charset="0"/>
              </a:rPr>
              <a:t>Bedömning av hur väl målbild och syfte uppfyllts</a:t>
            </a:r>
            <a:endParaRPr lang="sv-SE" dirty="0" smtClean="0"/>
          </a:p>
          <a:p>
            <a:endParaRPr lang="sv-SE" dirty="0"/>
          </a:p>
          <a:p>
            <a:r>
              <a:rPr lang="sv-SE" dirty="0" smtClean="0"/>
              <a:t>Uppföljning av lokal implementering – IRIS</a:t>
            </a:r>
          </a:p>
          <a:p>
            <a:endParaRPr lang="sv-SE" dirty="0" smtClean="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Uppföljning av aktiviteter </a:t>
            </a:r>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293" y="451101"/>
            <a:ext cx="884727" cy="1507722"/>
          </a:xfrm>
          <a:prstGeom prst="rect">
            <a:avLst/>
          </a:prstGeom>
        </p:spPr>
      </p:pic>
    </p:spTree>
    <p:extLst>
      <p:ext uri="{BB962C8B-B14F-4D97-AF65-F5344CB8AC3E}">
        <p14:creationId xmlns:p14="http://schemas.microsoft.com/office/powerpoint/2010/main" val="290044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p:cNvSpPr/>
          <p:nvPr/>
        </p:nvSpPr>
        <p:spPr>
          <a:xfrm>
            <a:off x="766119" y="1556951"/>
            <a:ext cx="1297459" cy="3422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566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67696" y="1041437"/>
            <a:ext cx="10416781" cy="1209600"/>
          </a:xfrm>
        </p:spPr>
        <p:txBody>
          <a:bodyPr>
            <a:normAutofit fontScale="90000"/>
          </a:bodyPr>
          <a:lstStyle/>
          <a:p>
            <a:r>
              <a:rPr lang="sv-SE" dirty="0" smtClean="0"/>
              <a:t>Årsberättelse - </a:t>
            </a:r>
            <a:r>
              <a:rPr lang="sv-SE" dirty="0"/>
              <a:t>Uppföljning av omställningen i </a:t>
            </a:r>
            <a:r>
              <a:rPr lang="sv-SE" dirty="0" smtClean="0"/>
              <a:t>stort</a:t>
            </a:r>
            <a:r>
              <a:rPr lang="sv-SE" dirty="0"/>
              <a:t/>
            </a:r>
            <a:br>
              <a:rPr lang="sv-SE" dirty="0"/>
            </a:br>
            <a:endParaRPr lang="sv-SE" dirty="0"/>
          </a:p>
        </p:txBody>
      </p:sp>
      <p:sp>
        <p:nvSpPr>
          <p:cNvPr id="7" name="Platshållare för innehåll 2"/>
          <p:cNvSpPr>
            <a:spLocks noGrp="1"/>
          </p:cNvSpPr>
          <p:nvPr>
            <p:ph idx="1"/>
          </p:nvPr>
        </p:nvSpPr>
        <p:spPr>
          <a:xfrm>
            <a:off x="560565" y="2251038"/>
            <a:ext cx="11012310" cy="3885444"/>
          </a:xfrm>
        </p:spPr>
        <p:txBody>
          <a:bodyPr>
            <a:normAutofit/>
          </a:bodyPr>
          <a:lstStyle/>
          <a:p>
            <a:pPr fontAlgn="base"/>
            <a:r>
              <a:rPr lang="sv-SE" dirty="0" smtClean="0"/>
              <a:t>Årsberättelsen</a:t>
            </a:r>
            <a:r>
              <a:rPr lang="sv-SE" dirty="0"/>
              <a:t>: </a:t>
            </a:r>
            <a:r>
              <a:rPr lang="sv-SE" u="sng" dirty="0">
                <a:hlinkClick r:id="rId2"/>
              </a:rPr>
              <a:t>arsberattelse-god-och-nara-vard-i-dalarna-2023.pptx (live.com)</a:t>
            </a:r>
            <a:r>
              <a:rPr lang="sv-SE" dirty="0"/>
              <a:t> </a:t>
            </a:r>
          </a:p>
          <a:p>
            <a:endParaRPr lang="sv-SE" dirty="0"/>
          </a:p>
        </p:txBody>
      </p:sp>
      <p:pic>
        <p:nvPicPr>
          <p:cNvPr id="8" name="Bildobjekt 7"/>
          <p:cNvPicPr>
            <a:picLocks noChangeAspect="1"/>
          </p:cNvPicPr>
          <p:nvPr/>
        </p:nvPicPr>
        <p:blipFill>
          <a:blip r:embed="rId3"/>
          <a:stretch>
            <a:fillRect/>
          </a:stretch>
        </p:blipFill>
        <p:spPr>
          <a:xfrm>
            <a:off x="3027978" y="3070404"/>
            <a:ext cx="6010275" cy="2571750"/>
          </a:xfrm>
          <a:prstGeom prst="rect">
            <a:avLst/>
          </a:prstGeom>
        </p:spPr>
      </p:pic>
    </p:spTree>
    <p:extLst>
      <p:ext uri="{BB962C8B-B14F-4D97-AF65-F5344CB8AC3E}">
        <p14:creationId xmlns:p14="http://schemas.microsoft.com/office/powerpoint/2010/main" val="240775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Prioriterade områden/fokusområden </a:t>
            </a:r>
          </a:p>
          <a:p>
            <a:r>
              <a:rPr lang="sv-SE" dirty="0" smtClean="0"/>
              <a:t>Nya </a:t>
            </a:r>
            <a:r>
              <a:rPr lang="sv-SE" dirty="0" err="1" smtClean="0"/>
              <a:t>SoL</a:t>
            </a:r>
            <a:r>
              <a:rPr lang="sv-SE" dirty="0" smtClean="0"/>
              <a:t> – länsdialogen </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Regional handlingsplan </a:t>
            </a:r>
            <a:endParaRPr lang="sv-SE" dirty="0"/>
          </a:p>
        </p:txBody>
      </p:sp>
    </p:spTree>
    <p:extLst>
      <p:ext uri="{BB962C8B-B14F-4D97-AF65-F5344CB8AC3E}">
        <p14:creationId xmlns:p14="http://schemas.microsoft.com/office/powerpoint/2010/main" val="353653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582573" y="1414778"/>
            <a:ext cx="10416781" cy="1209600"/>
          </a:xfrm>
        </p:spPr>
        <p:txBody>
          <a:bodyPr/>
          <a:lstStyle/>
          <a:p>
            <a:r>
              <a:rPr lang="sv-SE" dirty="0" smtClean="0"/>
              <a:t>Vi fortsätter inom det regionala stödet att bygga kapacitet för länets systemledningar…</a:t>
            </a:r>
            <a:endParaRPr lang="sv-SE" dirty="0"/>
          </a:p>
        </p:txBody>
      </p:sp>
      <p:pic>
        <p:nvPicPr>
          <p:cNvPr id="8" name="Platshållare för innehåll 6"/>
          <p:cNvPicPr>
            <a:picLocks noGrp="1" noChangeAspect="1"/>
          </p:cNvPicPr>
          <p:nvPr>
            <p:ph idx="1"/>
          </p:nvPr>
        </p:nvPicPr>
        <p:blipFill>
          <a:blip r:embed="rId3"/>
          <a:stretch>
            <a:fillRect/>
          </a:stretch>
        </p:blipFill>
        <p:spPr>
          <a:xfrm>
            <a:off x="673149" y="2575425"/>
            <a:ext cx="6345272" cy="3573462"/>
          </a:xfrm>
          <a:prstGeom prst="rect">
            <a:avLst/>
          </a:prstGeom>
        </p:spPr>
      </p:pic>
      <p:pic>
        <p:nvPicPr>
          <p:cNvPr id="7" name="Platshållare för innehåll 6"/>
          <p:cNvPicPr>
            <a:picLocks noChangeAspect="1"/>
          </p:cNvPicPr>
          <p:nvPr/>
        </p:nvPicPr>
        <p:blipFill>
          <a:blip r:embed="rId4"/>
          <a:stretch>
            <a:fillRect/>
          </a:stretch>
        </p:blipFill>
        <p:spPr>
          <a:xfrm>
            <a:off x="7488255" y="2575425"/>
            <a:ext cx="3861518" cy="3573462"/>
          </a:xfrm>
          <a:prstGeom prst="rect">
            <a:avLst/>
          </a:prstGeom>
        </p:spPr>
      </p:pic>
    </p:spTree>
    <p:extLst>
      <p:ext uri="{BB962C8B-B14F-4D97-AF65-F5344CB8AC3E}">
        <p14:creationId xmlns:p14="http://schemas.microsoft.com/office/powerpoint/2010/main" val="379611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idx="1"/>
          </p:nvPr>
        </p:nvSpPr>
        <p:spPr>
          <a:xfrm>
            <a:off x="407988" y="2250169"/>
            <a:ext cx="11358206" cy="3855356"/>
          </a:xfrm>
        </p:spPr>
        <p:txBody>
          <a:bodyPr>
            <a:normAutofit/>
          </a:bodyPr>
          <a:lstStyle/>
          <a:p>
            <a:pPr marL="342900" indent="-342900">
              <a:buFont typeface="Arial" panose="020B0604020202020204" pitchFamily="34" charset="0"/>
              <a:buChar char="•"/>
            </a:pPr>
            <a:r>
              <a:rPr lang="sv-SE" dirty="0" smtClean="0"/>
              <a:t>Kalendarium 2025</a:t>
            </a:r>
          </a:p>
          <a:p>
            <a:pPr marL="342900" indent="-342900">
              <a:buFont typeface="Arial" panose="020B0604020202020204" pitchFamily="34" charset="0"/>
              <a:buChar char="•"/>
            </a:pPr>
            <a:r>
              <a:rPr lang="sv-SE" dirty="0" smtClean="0"/>
              <a:t>Digitalt dialogmöte </a:t>
            </a:r>
            <a:r>
              <a:rPr lang="sv-SE" dirty="0"/>
              <a:t>med </a:t>
            </a:r>
            <a:r>
              <a:rPr lang="sv-SE" dirty="0" smtClean="0"/>
              <a:t>Folkhälsomyndigheten</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2024-11-08</a:t>
            </a:fld>
            <a:endParaRPr lang="sv-SE"/>
          </a:p>
        </p:txBody>
      </p:sp>
      <p:sp>
        <p:nvSpPr>
          <p:cNvPr id="4" name="Platshållare för sidfot 3"/>
          <p:cNvSpPr>
            <a:spLocks noGrp="1"/>
          </p:cNvSpPr>
          <p:nvPr>
            <p:ph type="ftr" sz="quarter" idx="11"/>
          </p:nvPr>
        </p:nvSpPr>
        <p:spPr/>
        <p:txBody>
          <a:bodyPr/>
          <a:lstStyle/>
          <a:p>
            <a:r>
              <a:rPr lang="sv-SE" smtClean="0"/>
              <a:t>Sidfot</a:t>
            </a:r>
            <a:endParaRPr lang="sv-SE"/>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73</a:t>
            </a:fld>
            <a:endParaRPr lang="sv-SE"/>
          </a:p>
        </p:txBody>
      </p:sp>
      <p:sp>
        <p:nvSpPr>
          <p:cNvPr id="10" name="Rubrik 5"/>
          <p:cNvSpPr>
            <a:spLocks noGrp="1"/>
          </p:cNvSpPr>
          <p:nvPr>
            <p:ph type="title"/>
          </p:nvPr>
        </p:nvSpPr>
        <p:spPr>
          <a:xfrm>
            <a:off x="390170" y="1065100"/>
            <a:ext cx="10416781" cy="1209600"/>
          </a:xfrm>
        </p:spPr>
        <p:txBody>
          <a:bodyPr/>
          <a:lstStyle/>
          <a:p>
            <a:r>
              <a:rPr lang="sv-SE" dirty="0" smtClean="0"/>
              <a:t> </a:t>
            </a:r>
            <a:endParaRPr lang="sv-SE" dirty="0"/>
          </a:p>
        </p:txBody>
      </p:sp>
      <p:sp>
        <p:nvSpPr>
          <p:cNvPr id="11" name="Rubrik 6"/>
          <p:cNvSpPr txBox="1">
            <a:spLocks/>
          </p:cNvSpPr>
          <p:nvPr/>
        </p:nvSpPr>
        <p:spPr>
          <a:xfrm>
            <a:off x="410546" y="1204962"/>
            <a:ext cx="10416781" cy="7943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sv-SE" dirty="0" smtClean="0"/>
              <a:t>Övriga frågor </a:t>
            </a:r>
            <a:endParaRPr lang="sv-SE" sz="1600" dirty="0"/>
          </a:p>
        </p:txBody>
      </p:sp>
    </p:spTree>
    <p:extLst>
      <p:ext uri="{BB962C8B-B14F-4D97-AF65-F5344CB8AC3E}">
        <p14:creationId xmlns:p14="http://schemas.microsoft.com/office/powerpoint/2010/main" val="2046596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407988" y="1797945"/>
            <a:ext cx="8515068" cy="4558405"/>
          </a:xfrm>
          <a:prstGeom prst="rect">
            <a:avLst/>
          </a:prstGeom>
        </p:spPr>
      </p:pic>
      <p:sp>
        <p:nvSpPr>
          <p:cNvPr id="3" name="Platshållare för datum 2"/>
          <p:cNvSpPr>
            <a:spLocks noGrp="1"/>
          </p:cNvSpPr>
          <p:nvPr>
            <p:ph type="dt" sz="half" idx="10"/>
          </p:nvPr>
        </p:nvSpPr>
        <p:spPr/>
        <p:txBody>
          <a:bodyPr/>
          <a:lstStyle/>
          <a:p>
            <a:fld id="{9C5C3358-106F-4A3A-8507-6544091CE7EB}" type="datetime1">
              <a:rPr lang="sv-SE" smtClean="0"/>
              <a:t>2024-11-08</a:t>
            </a:fld>
            <a:endParaRPr lang="sv-SE"/>
          </a:p>
        </p:txBody>
      </p:sp>
      <p:sp>
        <p:nvSpPr>
          <p:cNvPr id="4" name="Platshållare för sidfot 3"/>
          <p:cNvSpPr>
            <a:spLocks noGrp="1"/>
          </p:cNvSpPr>
          <p:nvPr>
            <p:ph type="ftr" sz="quarter" idx="11"/>
          </p:nvPr>
        </p:nvSpPr>
        <p:spPr/>
        <p:txBody>
          <a:bodyPr/>
          <a:lstStyle/>
          <a:p>
            <a:r>
              <a:rPr lang="sv-SE" smtClean="0"/>
              <a:t>Sidfot</a:t>
            </a:r>
            <a:endParaRPr lang="sv-SE"/>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74</a:t>
            </a:fld>
            <a:endParaRPr lang="sv-SE"/>
          </a:p>
        </p:txBody>
      </p:sp>
      <p:sp>
        <p:nvSpPr>
          <p:cNvPr id="10" name="Rubrik 5"/>
          <p:cNvSpPr>
            <a:spLocks noGrp="1"/>
          </p:cNvSpPr>
          <p:nvPr>
            <p:ph type="title"/>
          </p:nvPr>
        </p:nvSpPr>
        <p:spPr>
          <a:xfrm>
            <a:off x="390170" y="1065100"/>
            <a:ext cx="10416781" cy="1209600"/>
          </a:xfrm>
        </p:spPr>
        <p:txBody>
          <a:bodyPr/>
          <a:lstStyle/>
          <a:p>
            <a:r>
              <a:rPr lang="sv-SE" dirty="0" smtClean="0"/>
              <a:t> </a:t>
            </a:r>
            <a:endParaRPr lang="sv-SE" dirty="0"/>
          </a:p>
        </p:txBody>
      </p:sp>
      <p:sp>
        <p:nvSpPr>
          <p:cNvPr id="11" name="Rubrik 6"/>
          <p:cNvSpPr txBox="1">
            <a:spLocks/>
          </p:cNvSpPr>
          <p:nvPr/>
        </p:nvSpPr>
        <p:spPr>
          <a:xfrm>
            <a:off x="410546" y="1204962"/>
            <a:ext cx="10416781" cy="7152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sv-SE" dirty="0" smtClean="0"/>
              <a:t>Förslag till möteskalendarium 2025</a:t>
            </a:r>
            <a:endParaRPr lang="sv-SE" sz="1600" dirty="0"/>
          </a:p>
        </p:txBody>
      </p:sp>
    </p:spTree>
    <p:extLst>
      <p:ext uri="{BB962C8B-B14F-4D97-AF65-F5344CB8AC3E}">
        <p14:creationId xmlns:p14="http://schemas.microsoft.com/office/powerpoint/2010/main" val="26553258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idx="1"/>
          </p:nvPr>
        </p:nvSpPr>
        <p:spPr>
          <a:xfrm>
            <a:off x="390170" y="1980060"/>
            <a:ext cx="11358206" cy="4376290"/>
          </a:xfrm>
        </p:spPr>
        <p:txBody>
          <a:bodyPr>
            <a:normAutofit/>
          </a:bodyPr>
          <a:lstStyle/>
          <a:p>
            <a:pPr marL="342900" indent="-342900">
              <a:buFont typeface="Arial" panose="020B0604020202020204" pitchFamily="34" charset="0"/>
              <a:buChar char="•"/>
            </a:pPr>
            <a:r>
              <a:rPr lang="sv-SE" dirty="0" smtClean="0"/>
              <a:t>Företrädesvis fredagar med undantag för juni (förslag onsdag 18 juni)</a:t>
            </a:r>
          </a:p>
          <a:p>
            <a:pPr marL="342900" indent="-342900">
              <a:buFont typeface="Arial" panose="020B0604020202020204" pitchFamily="34" charset="0"/>
              <a:buChar char="•"/>
            </a:pPr>
            <a:r>
              <a:rPr lang="sv-SE" dirty="0" smtClean="0"/>
              <a:t>Förmiddagar – lika som tidigare</a:t>
            </a:r>
          </a:p>
          <a:p>
            <a:pPr marL="342900" indent="-342900">
              <a:buFont typeface="Arial" panose="020B0604020202020204" pitchFamily="34" charset="0"/>
              <a:buChar char="•"/>
            </a:pPr>
            <a:r>
              <a:rPr lang="sv-SE" dirty="0" smtClean="0"/>
              <a:t>5 möten (istället för 6 möten som tidigare)</a:t>
            </a:r>
          </a:p>
          <a:p>
            <a:pPr marL="342900" indent="-342900">
              <a:buFont typeface="Arial" panose="020B0604020202020204" pitchFamily="34" charset="0"/>
              <a:buChar char="•"/>
            </a:pPr>
            <a:r>
              <a:rPr lang="sv-SE" dirty="0" smtClean="0"/>
              <a:t>2 möten på hösten för att ge mer utrymme för ärendeberedning och tid för agerande mellan mötena</a:t>
            </a:r>
          </a:p>
          <a:p>
            <a:pPr marL="342900" indent="-342900">
              <a:buFont typeface="Arial" panose="020B0604020202020204" pitchFamily="34" charset="0"/>
              <a:buChar char="•"/>
            </a:pPr>
            <a:r>
              <a:rPr lang="sv-SE" dirty="0" smtClean="0"/>
              <a:t>Lämnar öppet för diskussion om ni önskar att mötet i oktober ska hållas som ett heldags workshopmöte inkl. ett ordinarie Länschefsnätverksmöte</a:t>
            </a:r>
          </a:p>
          <a:p>
            <a:pPr marL="342900" indent="-342900">
              <a:buFont typeface="Arial" panose="020B0604020202020204" pitchFamily="34" charset="0"/>
              <a:buChar char="•"/>
            </a:pPr>
            <a:r>
              <a:rPr lang="sv-SE" dirty="0" smtClean="0"/>
              <a:t>Undvika att LCHNV och Välfärdsråd inträffar samma vecka</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2024-11-08</a:t>
            </a:fld>
            <a:endParaRPr lang="sv-SE"/>
          </a:p>
        </p:txBody>
      </p:sp>
      <p:sp>
        <p:nvSpPr>
          <p:cNvPr id="4" name="Platshållare för sidfot 3"/>
          <p:cNvSpPr>
            <a:spLocks noGrp="1"/>
          </p:cNvSpPr>
          <p:nvPr>
            <p:ph type="ftr" sz="quarter" idx="11"/>
          </p:nvPr>
        </p:nvSpPr>
        <p:spPr/>
        <p:txBody>
          <a:bodyPr/>
          <a:lstStyle/>
          <a:p>
            <a:r>
              <a:rPr lang="sv-SE" smtClean="0"/>
              <a:t>Sidfot</a:t>
            </a:r>
            <a:endParaRPr lang="sv-SE"/>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75</a:t>
            </a:fld>
            <a:endParaRPr lang="sv-SE"/>
          </a:p>
        </p:txBody>
      </p:sp>
      <p:sp>
        <p:nvSpPr>
          <p:cNvPr id="10" name="Rubrik 5"/>
          <p:cNvSpPr>
            <a:spLocks noGrp="1"/>
          </p:cNvSpPr>
          <p:nvPr>
            <p:ph type="title"/>
          </p:nvPr>
        </p:nvSpPr>
        <p:spPr>
          <a:xfrm>
            <a:off x="390170" y="1065100"/>
            <a:ext cx="10416781" cy="1209600"/>
          </a:xfrm>
        </p:spPr>
        <p:txBody>
          <a:bodyPr/>
          <a:lstStyle/>
          <a:p>
            <a:r>
              <a:rPr lang="sv-SE" dirty="0" smtClean="0"/>
              <a:t> </a:t>
            </a:r>
            <a:endParaRPr lang="sv-SE" dirty="0"/>
          </a:p>
        </p:txBody>
      </p:sp>
      <p:sp>
        <p:nvSpPr>
          <p:cNvPr id="11" name="Rubrik 6"/>
          <p:cNvSpPr txBox="1">
            <a:spLocks/>
          </p:cNvSpPr>
          <p:nvPr/>
        </p:nvSpPr>
        <p:spPr>
          <a:xfrm>
            <a:off x="410546" y="1204962"/>
            <a:ext cx="10416781" cy="7152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sv-SE" dirty="0" smtClean="0"/>
              <a:t>Förslag till möteskalendarium 2025</a:t>
            </a:r>
            <a:endParaRPr lang="sv-SE" sz="1600" dirty="0"/>
          </a:p>
        </p:txBody>
      </p:sp>
    </p:spTree>
    <p:extLst>
      <p:ext uri="{BB962C8B-B14F-4D97-AF65-F5344CB8AC3E}">
        <p14:creationId xmlns:p14="http://schemas.microsoft.com/office/powerpoint/2010/main" val="37431058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p:txBody>
          <a:bodyPr>
            <a:normAutofit fontScale="85000" lnSpcReduction="10000"/>
          </a:bodyPr>
          <a:lstStyle/>
          <a:p>
            <a:r>
              <a:rPr lang="sv-SE" dirty="0" smtClean="0"/>
              <a:t>RSS har fått en förfrågan av FHM att samordna ett digitalt dialog möte om det länsgemensamma arbetet kring psykisk hälsa och suicidprevention utifrån överenskommelsen. Dialogmötet ersätter utifrån det inrapporteringen av enkäten kring området suicidprevention.</a:t>
            </a:r>
          </a:p>
          <a:p>
            <a:r>
              <a:rPr lang="sv-SE" dirty="0" smtClean="0"/>
              <a:t>RSS har sammankallat personer som har/haft ansvar för olika arbeten/projekt inom ramen för de länsgemensamma medlen kring ök UPH (kommun och region).</a:t>
            </a:r>
          </a:p>
          <a:p>
            <a:r>
              <a:rPr lang="sv-SE" dirty="0" smtClean="0"/>
              <a:t>Datum och tid för dialogen: </a:t>
            </a:r>
            <a:r>
              <a:rPr lang="sv-SE" sz="2800" b="1" dirty="0" smtClean="0"/>
              <a:t>27/11</a:t>
            </a:r>
            <a:r>
              <a:rPr lang="sv-SE" dirty="0" smtClean="0"/>
              <a:t>,</a:t>
            </a:r>
            <a:r>
              <a:rPr lang="sv-SE" b="1" dirty="0" smtClean="0"/>
              <a:t> </a:t>
            </a:r>
            <a:r>
              <a:rPr lang="sv-SE" dirty="0" smtClean="0"/>
              <a:t>kl. 13-15, via Teams</a:t>
            </a:r>
          </a:p>
          <a:p>
            <a:r>
              <a:rPr lang="sv-SE" dirty="0" smtClean="0"/>
              <a:t>Önskar, ser ni behov av att någon av er även deltar?</a:t>
            </a:r>
          </a:p>
          <a:p>
            <a:r>
              <a:rPr lang="sv-SE" dirty="0" smtClean="0"/>
              <a:t>För inbjudan, kontakta: caroline.mork@regiondalarna.se</a:t>
            </a:r>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2024-11-08</a:t>
            </a:fld>
            <a:endParaRPr lang="sv-SE"/>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76</a:t>
            </a:fld>
            <a:endParaRPr lang="sv-SE"/>
          </a:p>
        </p:txBody>
      </p:sp>
      <p:sp>
        <p:nvSpPr>
          <p:cNvPr id="7" name="Rubrik 6"/>
          <p:cNvSpPr>
            <a:spLocks noGrp="1"/>
          </p:cNvSpPr>
          <p:nvPr>
            <p:ph type="title"/>
          </p:nvPr>
        </p:nvSpPr>
        <p:spPr/>
        <p:txBody>
          <a:bodyPr>
            <a:normAutofit/>
          </a:bodyPr>
          <a:lstStyle/>
          <a:p>
            <a:r>
              <a:rPr lang="sv-SE" dirty="0" smtClean="0"/>
              <a:t>Digitalt dialogmöte med FHM</a:t>
            </a:r>
            <a:br>
              <a:rPr lang="sv-SE" dirty="0" smtClean="0"/>
            </a:br>
            <a:r>
              <a:rPr lang="sv-SE" sz="1600" dirty="0" smtClean="0"/>
              <a:t>-överenskommelsen psykisk hälsa och suicidprevention</a:t>
            </a:r>
            <a:endParaRPr lang="sv-SE" sz="1600" dirty="0"/>
          </a:p>
        </p:txBody>
      </p:sp>
    </p:spTree>
    <p:extLst>
      <p:ext uri="{BB962C8B-B14F-4D97-AF65-F5344CB8AC3E}">
        <p14:creationId xmlns:p14="http://schemas.microsoft.com/office/powerpoint/2010/main" val="32249281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237881" y="1006543"/>
            <a:ext cx="11370906" cy="6007100"/>
          </a:xfrm>
        </p:spPr>
        <p:txBody>
          <a:bodyPr>
            <a:normAutofit fontScale="25000" lnSpcReduction="20000"/>
          </a:bodyPr>
          <a:lstStyle/>
          <a:p>
            <a:r>
              <a:rPr lang="sv-SE" sz="6400" dirty="0" smtClean="0"/>
              <a:t>Jeanette </a:t>
            </a:r>
            <a:r>
              <a:rPr lang="sv-SE" sz="6400" dirty="0"/>
              <a:t>Hjortsberg, VC Primärvård.</a:t>
            </a:r>
          </a:p>
          <a:p>
            <a:r>
              <a:rPr lang="sv-SE" sz="6400" dirty="0"/>
              <a:t>Carina Wadås, </a:t>
            </a:r>
            <a:r>
              <a:rPr lang="sv-SE" sz="6400" dirty="0" err="1"/>
              <a:t>utv.ledare</a:t>
            </a:r>
            <a:r>
              <a:rPr lang="sv-SE" sz="6400" dirty="0"/>
              <a:t>, div. psykiatri</a:t>
            </a:r>
          </a:p>
          <a:p>
            <a:r>
              <a:rPr lang="sv-SE" sz="6400" dirty="0"/>
              <a:t>Cecilia Tegelberg, suicidpreventionssamordnare, div. psykiatri</a:t>
            </a:r>
          </a:p>
          <a:p>
            <a:r>
              <a:rPr lang="sv-SE" sz="6400" dirty="0"/>
              <a:t>Therese Olsson, BISAM, div. psykiatri.</a:t>
            </a:r>
          </a:p>
          <a:p>
            <a:r>
              <a:rPr lang="sv-SE" sz="6400" dirty="0"/>
              <a:t>Håkan </a:t>
            </a:r>
            <a:r>
              <a:rPr lang="sv-SE" sz="6400" dirty="0" err="1"/>
              <a:t>Landpers</a:t>
            </a:r>
            <a:r>
              <a:rPr lang="sv-SE" sz="6400" dirty="0"/>
              <a:t>, utvecklingsledare BoU/ungdomsmottagningar, omställning HSV,  Primärvård</a:t>
            </a:r>
          </a:p>
          <a:p>
            <a:pPr marL="0" lvl="0" indent="0">
              <a:lnSpc>
                <a:spcPct val="100000"/>
              </a:lnSpc>
              <a:spcBef>
                <a:spcPts val="0"/>
              </a:spcBef>
              <a:buNone/>
              <a:defRPr/>
            </a:pPr>
            <a:r>
              <a:rPr lang="sv-SE" sz="6400" dirty="0"/>
              <a:t>Cecilia Hast </a:t>
            </a:r>
            <a:r>
              <a:rPr lang="sv-SE" sz="6400" dirty="0" err="1"/>
              <a:t>Wagneryd</a:t>
            </a:r>
            <a:r>
              <a:rPr lang="sv-SE" sz="6400" dirty="0"/>
              <a:t>, strateg Borlänge, Lokal samverkansprojekt mellan kommun och region för att främja psykisk hälsa, förebygga psykisk ohälsa och suicid avseende barn och unga </a:t>
            </a:r>
          </a:p>
          <a:p>
            <a:r>
              <a:rPr lang="sv-SE" sz="6400" dirty="0"/>
              <a:t>Åsa Eriksson, VC funktionshinderomsorg, Säters kommun.</a:t>
            </a:r>
            <a:r>
              <a:rPr lang="sv-SE" sz="6400" b="1" i="1" dirty="0"/>
              <a:t> </a:t>
            </a:r>
            <a:r>
              <a:rPr lang="sv-SE" sz="6400" dirty="0"/>
              <a:t>Projekt tillsammans med RD- Ett stärkt och utvecklat suicidpreventivt arbete </a:t>
            </a:r>
          </a:p>
          <a:p>
            <a:r>
              <a:rPr lang="sv-SE" sz="6400" dirty="0"/>
              <a:t>Johan Hallberg, </a:t>
            </a:r>
            <a:r>
              <a:rPr lang="sv-SE" sz="6400" dirty="0" err="1"/>
              <a:t>hållbarhetsstrateg</a:t>
            </a:r>
            <a:r>
              <a:rPr lang="sv-SE" sz="6400" dirty="0"/>
              <a:t> inom b.la folkhälsofrågor, Hållbarhetsavdelningen RD</a:t>
            </a:r>
          </a:p>
          <a:p>
            <a:r>
              <a:rPr lang="sv-SE" sz="6400" dirty="0"/>
              <a:t>Martina Jacobsson, AC ungdomsmottagningen Borlänge</a:t>
            </a:r>
          </a:p>
          <a:p>
            <a:r>
              <a:rPr lang="sv-SE" sz="6400" dirty="0"/>
              <a:t>Anna </a:t>
            </a:r>
            <a:r>
              <a:rPr lang="sv-SE" sz="6400" dirty="0" err="1"/>
              <a:t>Egelbach</a:t>
            </a:r>
            <a:r>
              <a:rPr lang="sv-SE" sz="6400" dirty="0"/>
              <a:t>, utredare suicidprevention, Avesta kommun. Projekt MHFA satsning tillsammans med RD</a:t>
            </a:r>
          </a:p>
          <a:p>
            <a:r>
              <a:rPr lang="sv-SE" sz="6400" dirty="0"/>
              <a:t>Lisa </a:t>
            </a:r>
            <a:r>
              <a:rPr lang="sv-SE" sz="6400" dirty="0" err="1"/>
              <a:t>Nissdal</a:t>
            </a:r>
            <a:r>
              <a:rPr lang="sv-SE" sz="6400" dirty="0"/>
              <a:t> Olin, Mora kommun, projektet Tankesmedjan Tillsammans </a:t>
            </a:r>
            <a:r>
              <a:rPr lang="sv-SE" sz="6400" dirty="0" err="1"/>
              <a:t>nolltilltjugo</a:t>
            </a:r>
            <a:r>
              <a:rPr lang="sv-SE" sz="6400" dirty="0"/>
              <a:t> för lokala samverkansinitiativ </a:t>
            </a:r>
          </a:p>
          <a:p>
            <a:r>
              <a:rPr lang="sv-SE" sz="6400" dirty="0"/>
              <a:t>Anna Sundstedt, Mora kommun, projektet Tankesmedjan Tillsammans </a:t>
            </a:r>
            <a:r>
              <a:rPr lang="sv-SE" sz="6400" dirty="0" err="1"/>
              <a:t>nolltilltjugo</a:t>
            </a:r>
            <a:r>
              <a:rPr lang="sv-SE" sz="6400" dirty="0"/>
              <a:t> för lokala samverkansinitiativ </a:t>
            </a:r>
          </a:p>
          <a:p>
            <a:r>
              <a:rPr lang="sv-SE" sz="6400" dirty="0"/>
              <a:t>Annika Olofsson, VC omställning HSV</a:t>
            </a:r>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2024-11-08</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77</a:t>
            </a:fld>
            <a:endParaRPr lang="sv-SE" dirty="0"/>
          </a:p>
        </p:txBody>
      </p:sp>
      <p:sp>
        <p:nvSpPr>
          <p:cNvPr id="6" name="Rubrik 5"/>
          <p:cNvSpPr>
            <a:spLocks noGrp="1"/>
          </p:cNvSpPr>
          <p:nvPr>
            <p:ph type="title"/>
          </p:nvPr>
        </p:nvSpPr>
        <p:spPr>
          <a:xfrm>
            <a:off x="2945009" y="112762"/>
            <a:ext cx="10416781" cy="1209600"/>
          </a:xfrm>
        </p:spPr>
        <p:txBody>
          <a:bodyPr/>
          <a:lstStyle/>
          <a:p>
            <a:r>
              <a:rPr lang="sv-SE" dirty="0" smtClean="0"/>
              <a:t>Inbjudna personer</a:t>
            </a:r>
            <a:endParaRPr lang="sv-SE" dirty="0"/>
          </a:p>
        </p:txBody>
      </p:sp>
    </p:spTree>
    <p:extLst>
      <p:ext uri="{BB962C8B-B14F-4D97-AF65-F5344CB8AC3E}">
        <p14:creationId xmlns:p14="http://schemas.microsoft.com/office/powerpoint/2010/main" val="1414537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normAutofit fontScale="47500" lnSpcReduction="20000"/>
          </a:bodyPr>
          <a:lstStyle/>
          <a:p>
            <a:pPr marL="0" indent="0">
              <a:buNone/>
            </a:pPr>
            <a:r>
              <a:rPr lang="sv-SE" sz="2800" dirty="0"/>
              <a:t>Fokusområden för dialogen: </a:t>
            </a:r>
          </a:p>
          <a:p>
            <a:pPr lvl="0"/>
            <a:r>
              <a:rPr lang="sv-SE" b="1" dirty="0"/>
              <a:t>Ett stärkt och utvecklat suicidpreventivt arbete </a:t>
            </a:r>
          </a:p>
          <a:p>
            <a:pPr marL="0" lvl="0" indent="0">
              <a:buNone/>
            </a:pPr>
            <a:r>
              <a:rPr lang="sv-SE" dirty="0"/>
              <a:t>-Länets arbete inom området och hur stimulansmedlen bidrar till detta. Om, och i så fall hur, det som prioriteras i överenskommelsen påverkar ert suicidförebyggande arbete. Använder ni stimulansmedel i år på annat sätt jämfört med tidigare år? </a:t>
            </a:r>
          </a:p>
          <a:p>
            <a:r>
              <a:rPr lang="sv-SE" b="1" dirty="0"/>
              <a:t>Ändringar i överenskommelsen 2024</a:t>
            </a:r>
            <a:endParaRPr lang="sv-SE" dirty="0"/>
          </a:p>
          <a:p>
            <a:pPr marL="0" indent="0">
              <a:buNone/>
            </a:pPr>
            <a:r>
              <a:rPr lang="sv-SE" dirty="0"/>
              <a:t>-Länets arbete inom tidigare prioriterade områden inom överenskommelsen; Fortsatt utvecklingsarbete utifrån lokala och regionala handlingsplaner samt </a:t>
            </a:r>
            <a:r>
              <a:rPr lang="sv-SE" dirty="0" err="1"/>
              <a:t>Ungdomsmottagningar.Har</a:t>
            </a:r>
            <a:r>
              <a:rPr lang="sv-SE" dirty="0"/>
              <a:t> insatser som ni tidigare finansierade med dessa stimulansmedel fortsatt, men med annan finansiering? Eller har sådana insatser avslutats?</a:t>
            </a:r>
          </a:p>
          <a:p>
            <a:pPr lvl="0"/>
            <a:r>
              <a:rPr lang="sv-SE" b="1" dirty="0"/>
              <a:t>Nytt prioriterat område i överenskommelsen 2024 för att främja psykisk hälsa och förebygga psykisk ohälsa och suicid bland barn och unga</a:t>
            </a:r>
            <a:endParaRPr lang="sv-SE" dirty="0"/>
          </a:p>
          <a:p>
            <a:pPr marL="0" lvl="0" indent="0">
              <a:buNone/>
            </a:pPr>
            <a:r>
              <a:rPr lang="sv-SE" dirty="0"/>
              <a:t>-Länets arbete inom området och hur stimulansmedlen bidrar till detta. Om, och i så fall hur, det som prioriteras i överenskommelsen påverkar vad ni arbetar med.  </a:t>
            </a:r>
          </a:p>
          <a:p>
            <a:pPr lvl="0"/>
            <a:r>
              <a:rPr lang="sv-SE" b="1" dirty="0"/>
              <a:t>Tankar utifrån den förväntade nya strategin </a:t>
            </a:r>
            <a:r>
              <a:rPr lang="sv-SE" u="sng" dirty="0">
                <a:hlinkClick r:id="rId3"/>
              </a:rPr>
              <a:t>Nationell strategi för psykisk hälsa och suicidprevention — Folkhälsomyndigheten (folkhalsomyndigheten.se)</a:t>
            </a:r>
            <a:endParaRPr lang="sv-SE" dirty="0"/>
          </a:p>
          <a:p>
            <a:pPr lvl="0"/>
            <a:r>
              <a:rPr lang="sv-SE" dirty="0"/>
              <a:t>Hur en ny nationell strategi inom området psykisk hälsa och suicidprevention kan komma att påverka ert arbete.</a:t>
            </a:r>
          </a:p>
          <a:p>
            <a:pPr lvl="0"/>
            <a:r>
              <a:rPr lang="sv-SE" dirty="0"/>
              <a:t>Vilket stöd skulle ni vilja ha från myndigheterna för att en ny nationell strategi ska utgöra ett stöd i ert arbete?</a:t>
            </a:r>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2024-11-08</a:t>
            </a:fld>
            <a:endParaRPr lang="sv-SE"/>
          </a:p>
        </p:txBody>
      </p:sp>
      <p:sp>
        <p:nvSpPr>
          <p:cNvPr id="4" name="Platshållare för sidfot 3"/>
          <p:cNvSpPr>
            <a:spLocks noGrp="1"/>
          </p:cNvSpPr>
          <p:nvPr>
            <p:ph type="ftr" sz="quarter" idx="11"/>
          </p:nvPr>
        </p:nvSpPr>
        <p:spPr/>
        <p:txBody>
          <a:bodyPr/>
          <a:lstStyle/>
          <a:p>
            <a:r>
              <a:rPr lang="sv-SE" dirty="0"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78</a:t>
            </a:fld>
            <a:endParaRPr lang="sv-SE"/>
          </a:p>
        </p:txBody>
      </p:sp>
      <p:sp>
        <p:nvSpPr>
          <p:cNvPr id="6" name="Rubrik 5"/>
          <p:cNvSpPr>
            <a:spLocks noGrp="1"/>
          </p:cNvSpPr>
          <p:nvPr>
            <p:ph type="title"/>
          </p:nvPr>
        </p:nvSpPr>
        <p:spPr/>
        <p:txBody>
          <a:bodyPr/>
          <a:lstStyle/>
          <a:p>
            <a:r>
              <a:rPr lang="sv-SE" dirty="0" smtClean="0"/>
              <a:t>Mötets agenda:</a:t>
            </a:r>
            <a:endParaRPr lang="sv-SE" dirty="0"/>
          </a:p>
        </p:txBody>
      </p:sp>
    </p:spTree>
    <p:extLst>
      <p:ext uri="{BB962C8B-B14F-4D97-AF65-F5344CB8AC3E}">
        <p14:creationId xmlns:p14="http://schemas.microsoft.com/office/powerpoint/2010/main" val="274231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SWOT</a:t>
            </a:r>
            <a:endParaRPr lang="sv-SE" dirty="0"/>
          </a:p>
        </p:txBody>
      </p:sp>
      <p:sp>
        <p:nvSpPr>
          <p:cNvPr id="3" name="Platshållare för innehåll 2"/>
          <p:cNvSpPr>
            <a:spLocks noGrp="1"/>
          </p:cNvSpPr>
          <p:nvPr>
            <p:ph idx="1"/>
          </p:nvPr>
        </p:nvSpPr>
        <p:spPr>
          <a:xfrm>
            <a:off x="695325" y="1484313"/>
            <a:ext cx="10801350" cy="5103813"/>
          </a:xfrm>
        </p:spPr>
        <p:txBody>
          <a:bodyPr/>
          <a:lstStyle/>
          <a:p>
            <a:pPr marL="0" indent="0">
              <a:buNone/>
            </a:pPr>
            <a:r>
              <a:rPr lang="sv-SE" b="1" dirty="0" smtClean="0"/>
              <a:t>		Fördelar</a:t>
            </a:r>
            <a:r>
              <a:rPr lang="sv-SE" b="1" dirty="0"/>
              <a:t>	  			</a:t>
            </a:r>
            <a:r>
              <a:rPr lang="sv-SE" b="1" dirty="0" smtClean="0"/>
              <a:t>Utmaningar</a:t>
            </a:r>
          </a:p>
          <a:p>
            <a:pPr marL="0" indent="0">
              <a:buNone/>
            </a:pPr>
            <a:r>
              <a:rPr lang="sv-SE" b="1" dirty="0"/>
              <a:t> </a:t>
            </a:r>
            <a:endParaRPr lang="sv-SE" dirty="0"/>
          </a:p>
          <a:p>
            <a:pPr marL="0" indent="0">
              <a:buNone/>
            </a:pPr>
            <a:r>
              <a:rPr lang="sv-SE" b="1" dirty="0"/>
              <a:t>Internt</a:t>
            </a:r>
            <a:endParaRPr lang="sv-SE" dirty="0"/>
          </a:p>
          <a:p>
            <a:pPr marL="0" indent="0">
              <a:buNone/>
            </a:pPr>
            <a:r>
              <a:rPr lang="sv-SE" b="1" dirty="0"/>
              <a:t> </a:t>
            </a:r>
            <a:endParaRPr lang="sv-SE" dirty="0"/>
          </a:p>
          <a:p>
            <a:pPr marL="0" indent="0">
              <a:buNone/>
            </a:pPr>
            <a:r>
              <a:rPr lang="sv-SE" b="1" dirty="0"/>
              <a:t> </a:t>
            </a:r>
            <a:endParaRPr lang="sv-SE" dirty="0"/>
          </a:p>
          <a:p>
            <a:endParaRPr lang="sv-SE" dirty="0"/>
          </a:p>
          <a:p>
            <a:pPr marL="0" indent="0">
              <a:buNone/>
            </a:pPr>
            <a:r>
              <a:rPr lang="sv-SE" b="1" dirty="0"/>
              <a:t> </a:t>
            </a:r>
            <a:endParaRPr lang="sv-SE" dirty="0"/>
          </a:p>
          <a:p>
            <a:pPr marL="0" indent="0">
              <a:buNone/>
            </a:pPr>
            <a:r>
              <a:rPr lang="sv-SE" b="1" dirty="0"/>
              <a:t>Extern</a:t>
            </a:r>
            <a:endParaRPr lang="sv-SE" dirty="0"/>
          </a:p>
          <a:p>
            <a:pPr marL="0" indent="0">
              <a:buNone/>
            </a:pPr>
            <a:r>
              <a:rPr lang="sv-SE" b="1" dirty="0"/>
              <a:t/>
            </a:r>
            <a:br>
              <a:rPr lang="sv-SE" b="1" dirty="0"/>
            </a:b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smtClean="0">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SWOT</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graphicFrame>
        <p:nvGraphicFramePr>
          <p:cNvPr id="6" name="Tabell 5"/>
          <p:cNvGraphicFramePr>
            <a:graphicFrameLocks noGrp="1"/>
          </p:cNvGraphicFramePr>
          <p:nvPr>
            <p:extLst/>
          </p:nvPr>
        </p:nvGraphicFramePr>
        <p:xfrm>
          <a:off x="2002220" y="1868806"/>
          <a:ext cx="8187559" cy="4541506"/>
        </p:xfrm>
        <a:graphic>
          <a:graphicData uri="http://schemas.openxmlformats.org/drawingml/2006/table">
            <a:tbl>
              <a:tblPr firstRow="1" bandRow="1"/>
              <a:tblGrid>
                <a:gridCol w="4049373">
                  <a:extLst>
                    <a:ext uri="{9D8B030D-6E8A-4147-A177-3AD203B41FA5}">
                      <a16:colId xmlns:a16="http://schemas.microsoft.com/office/drawing/2014/main" val="971580153"/>
                    </a:ext>
                  </a:extLst>
                </a:gridCol>
                <a:gridCol w="4138186">
                  <a:extLst>
                    <a:ext uri="{9D8B030D-6E8A-4147-A177-3AD203B41FA5}">
                      <a16:colId xmlns:a16="http://schemas.microsoft.com/office/drawing/2014/main" val="3684264098"/>
                    </a:ext>
                  </a:extLst>
                </a:gridCol>
              </a:tblGrid>
              <a:tr h="2357205">
                <a:tc>
                  <a:txBody>
                    <a:bodyPr/>
                    <a:lstStyle/>
                    <a:p>
                      <a:pPr marR="1764030" algn="r">
                        <a:lnSpc>
                          <a:spcPct val="107000"/>
                        </a:lnSpc>
                        <a:spcAft>
                          <a:spcPts val="600"/>
                        </a:spcAft>
                      </a:pPr>
                      <a:r>
                        <a:rPr lang="sv-SE" sz="1100" dirty="0" smtClean="0">
                          <a:effectLst/>
                          <a:latin typeface="Arial" panose="020B0604020202020204" pitchFamily="34" charset="0"/>
                          <a:ea typeface="Arial" panose="020B0604020202020204" pitchFamily="34" charset="0"/>
                          <a:cs typeface="Times New Roman" panose="02020603050405020304" pitchFamily="18" charset="0"/>
                        </a:rPr>
                        <a:t>Styrkor</a:t>
                      </a:r>
                      <a:r>
                        <a:rPr lang="sv-SE" sz="1100" dirty="0">
                          <a:effectLst/>
                          <a:latin typeface="Arial" panose="020B0604020202020204" pitchFamily="34" charset="0"/>
                          <a:ea typeface="Arial" panose="020B0604020202020204" pitchFamily="34" charset="0"/>
                          <a:cs typeface="Times New Roman" panose="02020603050405020304" pitchFamily="18" charset="0"/>
                        </a:rPr>
                        <a:t> </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Stort intresse för Mini Marias arbetssätt och etablering i Dalarna.</a:t>
                      </a:r>
                    </a:p>
                    <a:p>
                      <a:pPr marL="342900" marR="1764030" lvl="0" indent="-342900" algn="l">
                        <a:lnSpc>
                          <a:spcPct val="107000"/>
                        </a:lnSpc>
                        <a:spcAft>
                          <a:spcPts val="60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Bred enighet från ledningshåll att </a:t>
                      </a:r>
                      <a:r>
                        <a:rPr lang="sv-SE" sz="1100" dirty="0" err="1">
                          <a:effectLst/>
                          <a:latin typeface="Arial" panose="020B0604020202020204" pitchFamily="34" charset="0"/>
                          <a:ea typeface="Arial" panose="020B0604020202020204" pitchFamily="34" charset="0"/>
                          <a:cs typeface="Times New Roman" panose="02020603050405020304" pitchFamily="18" charset="0"/>
                        </a:rPr>
                        <a:t>MiniMaria</a:t>
                      </a:r>
                      <a:r>
                        <a:rPr lang="sv-SE" sz="1100" dirty="0">
                          <a:effectLst/>
                          <a:latin typeface="Arial" panose="020B0604020202020204" pitchFamily="34" charset="0"/>
                          <a:ea typeface="Arial" panose="020B0604020202020204" pitchFamily="34" charset="0"/>
                          <a:cs typeface="Times New Roman" panose="02020603050405020304" pitchFamily="18" charset="0"/>
                        </a:rPr>
                        <a:t> verksamhet skall etableras.</a:t>
                      </a: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1764030" algn="r" defTabSz="914400" rtl="0" eaLnBrk="1" latinLnBrk="0" hangingPunct="1">
                        <a:lnSpc>
                          <a:spcPct val="107000"/>
                        </a:lnSpc>
                        <a:spcAft>
                          <a:spcPts val="600"/>
                        </a:spcAft>
                      </a:pPr>
                      <a:r>
                        <a:rPr lang="sv-SE" sz="1100" kern="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Svagheter</a:t>
                      </a:r>
                      <a:r>
                        <a:rPr lang="sv-SE" sz="1000" dirty="0">
                          <a:effectLst/>
                          <a:latin typeface="Arial" panose="020B0604020202020204" pitchFamily="34" charset="0"/>
                          <a:ea typeface="Arial" panose="020B0604020202020204" pitchFamily="34" charset="0"/>
                          <a:cs typeface="Times New Roman" panose="02020603050405020304" pitchFamily="18" charset="0"/>
                        </a:rPr>
                        <a:t> </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Generellt låg kompetens inom regionen vad det gäller skadligt- bruk och beroende samt samsjuklighet.</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Stigmatisering kring målgruppen</a:t>
                      </a: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CDC"/>
                    </a:solidFill>
                  </a:tcPr>
                </a:tc>
                <a:extLst>
                  <a:ext uri="{0D108BD9-81ED-4DB2-BD59-A6C34878D82A}">
                    <a16:rowId xmlns:a16="http://schemas.microsoft.com/office/drawing/2014/main" val="3604668953"/>
                  </a:ext>
                </a:extLst>
              </a:tr>
              <a:tr h="2184301">
                <a:tc>
                  <a:txBody>
                    <a:bodyPr/>
                    <a:lstStyle/>
                    <a:p>
                      <a:pPr marR="1764030" algn="r">
                        <a:lnSpc>
                          <a:spcPct val="107000"/>
                        </a:lnSpc>
                        <a:spcAft>
                          <a:spcPts val="600"/>
                        </a:spcAft>
                      </a:pPr>
                      <a:r>
                        <a:rPr lang="sv-SE" sz="1100" dirty="0" smtClean="0">
                          <a:effectLst/>
                          <a:latin typeface="Arial" panose="020B0604020202020204" pitchFamily="34" charset="0"/>
                          <a:ea typeface="Arial" panose="020B0604020202020204" pitchFamily="34" charset="0"/>
                          <a:cs typeface="Times New Roman" panose="02020603050405020304" pitchFamily="18" charset="0"/>
                        </a:rPr>
                        <a:t>Möjligheter</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p>
                      <a:pPr marL="171450" marR="1764030" lvl="0" indent="-171450" algn="l">
                        <a:lnSpc>
                          <a:spcPct val="107000"/>
                        </a:lnSpc>
                        <a:spcAft>
                          <a:spcPts val="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Samverkans-och samordningsvinster avseende insatserna till </a:t>
                      </a:r>
                      <a:r>
                        <a:rPr lang="sv-SE" sz="1100" dirty="0" smtClean="0">
                          <a:effectLst/>
                          <a:latin typeface="Arial" panose="020B0604020202020204" pitchFamily="34" charset="0"/>
                          <a:ea typeface="Arial" panose="020B0604020202020204" pitchFamily="34" charset="0"/>
                          <a:cs typeface="Times New Roman" panose="02020603050405020304" pitchFamily="18" charset="0"/>
                        </a:rPr>
                        <a:t>målgruppen.</a:t>
                      </a:r>
                    </a:p>
                    <a:p>
                      <a:pPr marL="171450" marR="1764030" lvl="0" indent="-171450" algn="l">
                        <a:lnSpc>
                          <a:spcPct val="107000"/>
                        </a:lnSpc>
                        <a:spcAft>
                          <a:spcPts val="0"/>
                        </a:spcAft>
                        <a:buFont typeface="Arial" panose="020B0604020202020204" pitchFamily="34" charset="0"/>
                        <a:buChar char="•"/>
                      </a:pPr>
                      <a:r>
                        <a:rPr lang="sv-SE" sz="1100" dirty="0" smtClean="0">
                          <a:effectLst/>
                          <a:latin typeface="Arial" panose="020B0604020202020204" pitchFamily="34" charset="0"/>
                          <a:ea typeface="Arial" panose="020B0604020202020204" pitchFamily="34" charset="0"/>
                          <a:cs typeface="Times New Roman" panose="02020603050405020304" pitchFamily="18" charset="0"/>
                        </a:rPr>
                        <a:t>Högre </a:t>
                      </a:r>
                      <a:r>
                        <a:rPr lang="sv-SE" sz="1100" dirty="0">
                          <a:effectLst/>
                          <a:latin typeface="Arial" panose="020B0604020202020204" pitchFamily="34" charset="0"/>
                          <a:ea typeface="Arial" panose="020B0604020202020204" pitchFamily="34" charset="0"/>
                          <a:cs typeface="Times New Roman" panose="02020603050405020304" pitchFamily="18" charset="0"/>
                        </a:rPr>
                        <a:t>kvalitet på insatserna.</a:t>
                      </a:r>
                    </a:p>
                    <a:p>
                      <a:pPr marL="171450" marR="1764030" lvl="0" indent="-171450" algn="l">
                        <a:lnSpc>
                          <a:spcPct val="107000"/>
                        </a:lnSpc>
                        <a:spcAft>
                          <a:spcPts val="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Bättre förutsättningar för ändamålsenliga insatser.</a:t>
                      </a:r>
                    </a:p>
                    <a:p>
                      <a:pPr marL="171450" marR="1764030" lvl="0" indent="-171450" algn="l">
                        <a:lnSpc>
                          <a:spcPct val="107000"/>
                        </a:lnSpc>
                        <a:spcAft>
                          <a:spcPts val="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Det finns mycket kunskap och forskning kring </a:t>
                      </a:r>
                      <a:r>
                        <a:rPr lang="sv-SE" sz="1100" dirty="0" err="1">
                          <a:effectLst/>
                          <a:latin typeface="Arial" panose="020B0604020202020204" pitchFamily="34" charset="0"/>
                          <a:ea typeface="Arial" panose="020B0604020202020204" pitchFamily="34" charset="0"/>
                          <a:cs typeface="Times New Roman" panose="02020603050405020304" pitchFamily="18" charset="0"/>
                        </a:rPr>
                        <a:t>MiniMaria</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p>
                      <a:pPr marL="171450" marR="1764030" lvl="0" indent="-171450" algn="l">
                        <a:lnSpc>
                          <a:spcPct val="107000"/>
                        </a:lnSpc>
                        <a:spcAft>
                          <a:spcPts val="60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Kunskapsutbyte Region och kommun.</a:t>
                      </a: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1764030" algn="r" defTabSz="914400" rtl="0" eaLnBrk="1" latinLnBrk="0" hangingPunct="1">
                        <a:lnSpc>
                          <a:spcPct val="107000"/>
                        </a:lnSpc>
                        <a:spcAft>
                          <a:spcPts val="600"/>
                        </a:spcAft>
                      </a:pPr>
                      <a:r>
                        <a:rPr lang="sv-SE" sz="1100" kern="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Utmaningar/hot</a:t>
                      </a:r>
                      <a:endParaRPr lang="sv-SE"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Geografiska utmaningar</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Personalförsörjning</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Ekonomi/besparingar</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Att övriga verksamheter i Region och kommun utgår ifrån att ”Mini Maria kommer lösa alla problem</a:t>
                      </a:r>
                      <a:r>
                        <a:rPr lang="sv-SE" sz="1100" dirty="0" smtClean="0">
                          <a:effectLst/>
                          <a:latin typeface="Arial" panose="020B0604020202020204" pitchFamily="34" charset="0"/>
                          <a:ea typeface="Arial" panose="020B0604020202020204" pitchFamily="34" charset="0"/>
                          <a:cs typeface="Times New Roman" panose="02020603050405020304" pitchFamily="18" charset="0"/>
                        </a:rPr>
                        <a:t>” </a:t>
                      </a:r>
                      <a:r>
                        <a:rPr lang="sv-SE" sz="1100" dirty="0">
                          <a:effectLst/>
                          <a:latin typeface="Arial" panose="020B0604020202020204" pitchFamily="34" charset="0"/>
                          <a:ea typeface="Arial" panose="020B0604020202020204" pitchFamily="34" charset="0"/>
                          <a:cs typeface="Times New Roman" panose="02020603050405020304" pitchFamily="18" charset="0"/>
                        </a:rPr>
                        <a:t>och därför inte utvecklar/fortsätter utveckla </a:t>
                      </a:r>
                      <a:r>
                        <a:rPr lang="sv-SE" sz="1100" dirty="0" smtClean="0">
                          <a:effectLst/>
                          <a:latin typeface="Arial" panose="020B0604020202020204" pitchFamily="34" charset="0"/>
                          <a:ea typeface="Arial" panose="020B0604020202020204" pitchFamily="34" charset="0"/>
                          <a:cs typeface="Times New Roman" panose="02020603050405020304" pitchFamily="18" charset="0"/>
                        </a:rPr>
                        <a:t>insatser för målgruppen.</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CDC"/>
                    </a:solidFill>
                  </a:tcPr>
                </a:tc>
                <a:extLst>
                  <a:ext uri="{0D108BD9-81ED-4DB2-BD59-A6C34878D82A}">
                    <a16:rowId xmlns:a16="http://schemas.microsoft.com/office/drawing/2014/main" val="2556324444"/>
                  </a:ext>
                </a:extLst>
              </a:tr>
            </a:tbl>
          </a:graphicData>
        </a:graphic>
      </p:graphicFrame>
    </p:spTree>
    <p:extLst>
      <p:ext uri="{BB962C8B-B14F-4D97-AF65-F5344CB8AC3E}">
        <p14:creationId xmlns:p14="http://schemas.microsoft.com/office/powerpoint/2010/main" val="201410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Riskanalys</a:t>
            </a:r>
            <a:endParaRPr lang="sv-SE" dirty="0"/>
          </a:p>
        </p:txBody>
      </p:sp>
      <p:graphicFrame>
        <p:nvGraphicFramePr>
          <p:cNvPr id="9" name="Platshållare för innehåll 8"/>
          <p:cNvGraphicFramePr>
            <a:graphicFrameLocks noGrp="1"/>
          </p:cNvGraphicFramePr>
          <p:nvPr>
            <p:ph idx="1"/>
            <p:extLst/>
          </p:nvPr>
        </p:nvGraphicFramePr>
        <p:xfrm>
          <a:off x="695323" y="1341275"/>
          <a:ext cx="10801352" cy="5368444"/>
        </p:xfrm>
        <a:graphic>
          <a:graphicData uri="http://schemas.openxmlformats.org/drawingml/2006/table">
            <a:tbl>
              <a:tblPr firstRow="1" bandRow="1">
                <a:tableStyleId>{5C22544A-7EE6-4342-B048-85BDC9FD1C3A}</a:tableStyleId>
              </a:tblPr>
              <a:tblGrid>
                <a:gridCol w="2700338">
                  <a:extLst>
                    <a:ext uri="{9D8B030D-6E8A-4147-A177-3AD203B41FA5}">
                      <a16:colId xmlns:a16="http://schemas.microsoft.com/office/drawing/2014/main" val="331735254"/>
                    </a:ext>
                  </a:extLst>
                </a:gridCol>
                <a:gridCol w="2700338">
                  <a:extLst>
                    <a:ext uri="{9D8B030D-6E8A-4147-A177-3AD203B41FA5}">
                      <a16:colId xmlns:a16="http://schemas.microsoft.com/office/drawing/2014/main" val="1638045449"/>
                    </a:ext>
                  </a:extLst>
                </a:gridCol>
                <a:gridCol w="2700338">
                  <a:extLst>
                    <a:ext uri="{9D8B030D-6E8A-4147-A177-3AD203B41FA5}">
                      <a16:colId xmlns:a16="http://schemas.microsoft.com/office/drawing/2014/main" val="100660253"/>
                    </a:ext>
                  </a:extLst>
                </a:gridCol>
                <a:gridCol w="2700338">
                  <a:extLst>
                    <a:ext uri="{9D8B030D-6E8A-4147-A177-3AD203B41FA5}">
                      <a16:colId xmlns:a16="http://schemas.microsoft.com/office/drawing/2014/main" val="3777417161"/>
                    </a:ext>
                  </a:extLst>
                </a:gridCol>
              </a:tblGrid>
              <a:tr h="743883">
                <a:tc>
                  <a:txBody>
                    <a:bodyPr/>
                    <a:lstStyle/>
                    <a:p>
                      <a:r>
                        <a:rPr lang="sv-SE" dirty="0" smtClean="0"/>
                        <a:t>Risk</a:t>
                      </a:r>
                      <a:endParaRPr lang="sv-SE" dirty="0"/>
                    </a:p>
                  </a:txBody>
                  <a:tcPr/>
                </a:tc>
                <a:tc>
                  <a:txBody>
                    <a:bodyPr/>
                    <a:lstStyle/>
                    <a:p>
                      <a:r>
                        <a:rPr lang="sv-SE" sz="1800" b="1" kern="1200" dirty="0" smtClean="0">
                          <a:solidFill>
                            <a:schemeClr val="lt1"/>
                          </a:solidFill>
                          <a:effectLst/>
                          <a:latin typeface="+mn-lt"/>
                          <a:ea typeface="+mn-ea"/>
                          <a:cs typeface="+mn-cs"/>
                        </a:rPr>
                        <a:t>Sannolikhet</a:t>
                      </a:r>
                    </a:p>
                    <a:p>
                      <a:r>
                        <a:rPr lang="sv-SE" sz="1800" b="1" kern="1200" dirty="0" smtClean="0">
                          <a:solidFill>
                            <a:schemeClr val="lt1"/>
                          </a:solidFill>
                          <a:effectLst/>
                          <a:latin typeface="+mn-lt"/>
                          <a:ea typeface="+mn-ea"/>
                          <a:cs typeface="+mn-cs"/>
                        </a:rPr>
                        <a:t>(Låg, ganska hög, hög)</a:t>
                      </a:r>
                      <a:endParaRPr lang="sv-SE" dirty="0"/>
                    </a:p>
                  </a:txBody>
                  <a:tcPr/>
                </a:tc>
                <a:tc>
                  <a:txBody>
                    <a:bodyPr/>
                    <a:lstStyle/>
                    <a:p>
                      <a:pPr marL="0" algn="l" defTabSz="914400" rtl="0" eaLnBrk="1" latinLnBrk="0" hangingPunct="1">
                        <a:spcAft>
                          <a:spcPts val="0"/>
                        </a:spcAft>
                      </a:pPr>
                      <a:r>
                        <a:rPr lang="sv-SE" sz="1800" b="1" kern="1200" dirty="0">
                          <a:solidFill>
                            <a:schemeClr val="lt1"/>
                          </a:solidFill>
                          <a:effectLst/>
                          <a:latin typeface="+mn-lt"/>
                          <a:ea typeface="+mn-ea"/>
                          <a:cs typeface="+mn-cs"/>
                        </a:rPr>
                        <a:t>Konsekvens</a:t>
                      </a:r>
                    </a:p>
                  </a:txBody>
                  <a:tcPr marL="68580" marR="68580" marT="0" marB="0"/>
                </a:tc>
                <a:tc>
                  <a:txBody>
                    <a:bodyPr/>
                    <a:lstStyle/>
                    <a:p>
                      <a:r>
                        <a:rPr lang="sv-SE" sz="1800" b="1" kern="1200" dirty="0" smtClean="0">
                          <a:solidFill>
                            <a:schemeClr val="lt1"/>
                          </a:solidFill>
                          <a:effectLst/>
                          <a:latin typeface="+mn-lt"/>
                          <a:ea typeface="+mn-ea"/>
                          <a:cs typeface="+mn-cs"/>
                        </a:rPr>
                        <a:t>Lösning</a:t>
                      </a:r>
                      <a:endParaRPr lang="sv-SE" dirty="0"/>
                    </a:p>
                  </a:txBody>
                  <a:tcPr/>
                </a:tc>
                <a:extLst>
                  <a:ext uri="{0D108BD9-81ED-4DB2-BD59-A6C34878D82A}">
                    <a16:rowId xmlns:a16="http://schemas.microsoft.com/office/drawing/2014/main" val="2483204372"/>
                  </a:ext>
                </a:extLst>
              </a:tr>
              <a:tr h="1335984">
                <a:tc>
                  <a:txBody>
                    <a:bodyPr/>
                    <a:lstStyle/>
                    <a:p>
                      <a:r>
                        <a:rPr lang="sv-SE" sz="1800" kern="1200" dirty="0" smtClean="0">
                          <a:solidFill>
                            <a:schemeClr val="dk1"/>
                          </a:solidFill>
                          <a:effectLst/>
                          <a:latin typeface="+mn-lt"/>
                          <a:ea typeface="+mn-ea"/>
                          <a:cs typeface="+mn-cs"/>
                        </a:rPr>
                        <a:t>Region och kommunerna kommer inte överens om samverkansformerna.</a:t>
                      </a:r>
                      <a:endParaRPr lang="sv-SE" dirty="0"/>
                    </a:p>
                  </a:txBody>
                  <a:tcPr/>
                </a:tc>
                <a:tc>
                  <a:txBody>
                    <a:bodyPr/>
                    <a:lstStyle/>
                    <a:p>
                      <a:pPr marL="0" marR="1764030" algn="l" defTabSz="914400" rtl="0" eaLnBrk="1" latinLnBrk="0" hangingPunct="1">
                        <a:lnSpc>
                          <a:spcPct val="107000"/>
                        </a:lnSpc>
                        <a:spcAft>
                          <a:spcPts val="0"/>
                        </a:spcAft>
                      </a:pPr>
                      <a:r>
                        <a:rPr lang="sv-SE" sz="1800" kern="1200" dirty="0">
                          <a:solidFill>
                            <a:schemeClr val="dk1"/>
                          </a:solidFill>
                          <a:effectLst/>
                          <a:latin typeface="+mn-lt"/>
                          <a:ea typeface="+mn-ea"/>
                          <a:cs typeface="+mn-cs"/>
                        </a:rPr>
                        <a:t>Ganska hög.</a:t>
                      </a:r>
                    </a:p>
                  </a:txBody>
                  <a:tcPr marL="68580" marR="68580" marT="0" marB="0"/>
                </a:tc>
                <a:tc>
                  <a:txBody>
                    <a:bodyPr/>
                    <a:lstStyle/>
                    <a:p>
                      <a:r>
                        <a:rPr lang="sv-SE" sz="1800" kern="1200" dirty="0" smtClean="0">
                          <a:solidFill>
                            <a:schemeClr val="dk1"/>
                          </a:solidFill>
                          <a:effectLst/>
                          <a:latin typeface="+mn-lt"/>
                          <a:ea typeface="+mn-ea"/>
                          <a:cs typeface="+mn-cs"/>
                        </a:rPr>
                        <a:t>Projektet drar ut på tiden, stannar av.</a:t>
                      </a:r>
                      <a:endParaRPr lang="sv-SE" dirty="0"/>
                    </a:p>
                  </a:txBody>
                  <a:tcPr/>
                </a:tc>
                <a:tc>
                  <a:txBody>
                    <a:bodyPr/>
                    <a:lstStyle/>
                    <a:p>
                      <a:r>
                        <a:rPr lang="sv-SE" sz="1800" kern="1200" dirty="0" smtClean="0">
                          <a:solidFill>
                            <a:schemeClr val="dk1"/>
                          </a:solidFill>
                          <a:effectLst/>
                          <a:latin typeface="+mn-lt"/>
                          <a:ea typeface="+mn-ea"/>
                          <a:cs typeface="+mn-cs"/>
                        </a:rPr>
                        <a:t>Regelbundna avstämningar med styrgruppen med god framförhållning.</a:t>
                      </a:r>
                      <a:endParaRPr lang="sv-SE" dirty="0"/>
                    </a:p>
                  </a:txBody>
                  <a:tcPr/>
                </a:tc>
                <a:extLst>
                  <a:ext uri="{0D108BD9-81ED-4DB2-BD59-A6C34878D82A}">
                    <a16:rowId xmlns:a16="http://schemas.microsoft.com/office/drawing/2014/main" val="2431603554"/>
                  </a:ext>
                </a:extLst>
              </a:tr>
              <a:tr h="1335984">
                <a:tc>
                  <a:txBody>
                    <a:bodyPr/>
                    <a:lstStyle/>
                    <a:p>
                      <a:r>
                        <a:rPr lang="sv-SE" sz="1800" kern="1200" dirty="0" smtClean="0">
                          <a:solidFill>
                            <a:schemeClr val="dk1"/>
                          </a:solidFill>
                          <a:effectLst/>
                          <a:latin typeface="+mn-lt"/>
                          <a:ea typeface="+mn-ea"/>
                          <a:cs typeface="+mn-cs"/>
                        </a:rPr>
                        <a:t>Projektet kan inte hålla tidsplanen </a:t>
                      </a:r>
                      <a:r>
                        <a:rPr lang="sv-SE" sz="1800" kern="1200" dirty="0" err="1" smtClean="0">
                          <a:solidFill>
                            <a:schemeClr val="dk1"/>
                          </a:solidFill>
                          <a:effectLst/>
                          <a:latin typeface="+mn-lt"/>
                          <a:ea typeface="+mn-ea"/>
                          <a:cs typeface="+mn-cs"/>
                        </a:rPr>
                        <a:t>pga</a:t>
                      </a:r>
                      <a:r>
                        <a:rPr lang="sv-SE" sz="1800" kern="1200" dirty="0" smtClean="0">
                          <a:solidFill>
                            <a:schemeClr val="dk1"/>
                          </a:solidFill>
                          <a:effectLst/>
                          <a:latin typeface="+mn-lt"/>
                          <a:ea typeface="+mn-ea"/>
                          <a:cs typeface="+mn-cs"/>
                        </a:rPr>
                        <a:t> långdragna/uteblivna beslut från styrgruppen.</a:t>
                      </a:r>
                      <a:endParaRPr lang="sv-SE" dirty="0"/>
                    </a:p>
                  </a:txBody>
                  <a:tcPr/>
                </a:tc>
                <a:tc>
                  <a:txBody>
                    <a:bodyPr/>
                    <a:lstStyle/>
                    <a:p>
                      <a:pPr marL="0" marR="1764030" algn="l" defTabSz="914400" rtl="0" eaLnBrk="1" latinLnBrk="0" hangingPunct="1">
                        <a:lnSpc>
                          <a:spcPct val="107000"/>
                        </a:lnSpc>
                        <a:spcAft>
                          <a:spcPts val="0"/>
                        </a:spcAft>
                      </a:pPr>
                      <a:r>
                        <a:rPr lang="sv-SE" sz="1800" kern="1200" dirty="0" smtClean="0">
                          <a:solidFill>
                            <a:schemeClr val="dk1"/>
                          </a:solidFill>
                          <a:effectLst/>
                          <a:latin typeface="+mn-lt"/>
                          <a:ea typeface="+mn-ea"/>
                          <a:cs typeface="+mn-cs"/>
                        </a:rPr>
                        <a:t>Ganska hög</a:t>
                      </a:r>
                      <a:endParaRPr lang="sv-SE" sz="1800" kern="1200" dirty="0">
                        <a:solidFill>
                          <a:schemeClr val="dk1"/>
                        </a:solidFill>
                        <a:effectLst/>
                        <a:latin typeface="+mn-lt"/>
                        <a:ea typeface="+mn-ea"/>
                        <a:cs typeface="+mn-cs"/>
                      </a:endParaRPr>
                    </a:p>
                  </a:txBody>
                  <a:tcPr marL="68580" marR="68580" marT="0" marB="0"/>
                </a:tc>
                <a:tc>
                  <a:txBody>
                    <a:bodyPr/>
                    <a:lstStyle/>
                    <a:p>
                      <a:r>
                        <a:rPr lang="sv-SE" sz="1800" kern="1200" dirty="0" smtClean="0">
                          <a:solidFill>
                            <a:schemeClr val="dk1"/>
                          </a:solidFill>
                          <a:effectLst/>
                          <a:latin typeface="+mn-lt"/>
                          <a:ea typeface="+mn-ea"/>
                          <a:cs typeface="+mn-cs"/>
                        </a:rPr>
                        <a:t>Projektet drar ut på tiden, stannar av.</a:t>
                      </a:r>
                      <a:endParaRPr lang="sv-SE" dirty="0"/>
                    </a:p>
                  </a:txBody>
                  <a:tcPr/>
                </a:tc>
                <a:tc>
                  <a:txBody>
                    <a:bodyPr/>
                    <a:lstStyle/>
                    <a:p>
                      <a:r>
                        <a:rPr lang="sv-SE" sz="1800" kern="1200" dirty="0" smtClean="0">
                          <a:solidFill>
                            <a:schemeClr val="dk1"/>
                          </a:solidFill>
                          <a:effectLst/>
                          <a:latin typeface="+mn-lt"/>
                          <a:ea typeface="+mn-ea"/>
                          <a:cs typeface="+mn-cs"/>
                        </a:rPr>
                        <a:t>Att styrgruppen redan nu planerar in för beslutstagande enligt projektets tidsplan.</a:t>
                      </a:r>
                      <a:endParaRPr lang="sv-SE" dirty="0"/>
                    </a:p>
                  </a:txBody>
                  <a:tcPr/>
                </a:tc>
                <a:extLst>
                  <a:ext uri="{0D108BD9-81ED-4DB2-BD59-A6C34878D82A}">
                    <a16:rowId xmlns:a16="http://schemas.microsoft.com/office/drawing/2014/main" val="614476332"/>
                  </a:ext>
                </a:extLst>
              </a:tr>
              <a:tr h="1952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smtClean="0">
                          <a:solidFill>
                            <a:schemeClr val="dk1"/>
                          </a:solidFill>
                          <a:effectLst/>
                          <a:latin typeface="+mn-lt"/>
                          <a:ea typeface="+mn-ea"/>
                          <a:cs typeface="+mn-cs"/>
                        </a:rPr>
                        <a:t>Vissa kommuner tänker ”</a:t>
                      </a:r>
                      <a:r>
                        <a:rPr lang="sv-SE" sz="1800" kern="1200" dirty="0" err="1" smtClean="0">
                          <a:solidFill>
                            <a:schemeClr val="dk1"/>
                          </a:solidFill>
                          <a:effectLst/>
                          <a:latin typeface="+mn-lt"/>
                          <a:ea typeface="+mn-ea"/>
                          <a:cs typeface="+mn-cs"/>
                        </a:rPr>
                        <a:t>what´s</a:t>
                      </a:r>
                      <a:r>
                        <a:rPr lang="sv-SE" sz="1800" kern="1200" dirty="0" smtClean="0">
                          <a:solidFill>
                            <a:schemeClr val="dk1"/>
                          </a:solidFill>
                          <a:effectLst/>
                          <a:latin typeface="+mn-lt"/>
                          <a:ea typeface="+mn-ea"/>
                          <a:cs typeface="+mn-cs"/>
                        </a:rPr>
                        <a:t> in it for </a:t>
                      </a:r>
                      <a:r>
                        <a:rPr lang="sv-SE" sz="1800" kern="1200" dirty="0" err="1" smtClean="0">
                          <a:solidFill>
                            <a:schemeClr val="dk1"/>
                          </a:solidFill>
                          <a:effectLst/>
                          <a:latin typeface="+mn-lt"/>
                          <a:ea typeface="+mn-ea"/>
                          <a:cs typeface="+mn-cs"/>
                        </a:rPr>
                        <a:t>us</a:t>
                      </a:r>
                      <a:r>
                        <a:rPr lang="sv-SE" sz="1800" kern="1200" dirty="0" smtClean="0">
                          <a:solidFill>
                            <a:schemeClr val="dk1"/>
                          </a:solidFill>
                          <a:effectLst/>
                          <a:latin typeface="+mn-lt"/>
                          <a:ea typeface="+mn-ea"/>
                          <a:cs typeface="+mn-cs"/>
                        </a:rPr>
                        <a:t>”, </a:t>
                      </a:r>
                      <a:r>
                        <a:rPr lang="sv-SE" sz="1800" kern="1200" dirty="0" err="1" smtClean="0">
                          <a:solidFill>
                            <a:schemeClr val="dk1"/>
                          </a:solidFill>
                          <a:effectLst/>
                          <a:latin typeface="+mn-lt"/>
                          <a:ea typeface="+mn-ea"/>
                          <a:cs typeface="+mn-cs"/>
                        </a:rPr>
                        <a:t>pga</a:t>
                      </a:r>
                      <a:r>
                        <a:rPr lang="sv-SE" sz="1800" kern="1200" dirty="0" smtClean="0">
                          <a:solidFill>
                            <a:schemeClr val="dk1"/>
                          </a:solidFill>
                          <a:effectLst/>
                          <a:latin typeface="+mn-lt"/>
                          <a:ea typeface="+mn-ea"/>
                          <a:cs typeface="+mn-cs"/>
                        </a:rPr>
                        <a:t> mindre kommun eller egna lösningar redan på plats.</a:t>
                      </a:r>
                    </a:p>
                    <a:p>
                      <a:endParaRPr lang="sv-SE" dirty="0"/>
                    </a:p>
                  </a:txBody>
                  <a:tcPr/>
                </a:tc>
                <a:tc>
                  <a:txBody>
                    <a:bodyPr/>
                    <a:lstStyle/>
                    <a:p>
                      <a:pPr marL="0" marR="1764030" algn="l" defTabSz="914400" rtl="0" eaLnBrk="1" latinLnBrk="0" hangingPunct="1">
                        <a:lnSpc>
                          <a:spcPct val="107000"/>
                        </a:lnSpc>
                        <a:spcAft>
                          <a:spcPts val="0"/>
                        </a:spcAft>
                      </a:pPr>
                      <a:r>
                        <a:rPr lang="sv-SE" sz="1800" kern="1200" dirty="0">
                          <a:solidFill>
                            <a:schemeClr val="dk1"/>
                          </a:solidFill>
                          <a:effectLst/>
                          <a:latin typeface="+mn-lt"/>
                          <a:ea typeface="+mn-ea"/>
                          <a:cs typeface="+mn-cs"/>
                        </a:rPr>
                        <a:t>Ganska hög.</a:t>
                      </a:r>
                    </a:p>
                  </a:txBody>
                  <a:tcPr marL="68580" marR="68580" marT="0" marB="0"/>
                </a:tc>
                <a:tc>
                  <a:txBody>
                    <a:bodyPr/>
                    <a:lstStyle/>
                    <a:p>
                      <a:r>
                        <a:rPr lang="sv-SE" sz="1800" kern="1200" dirty="0" smtClean="0">
                          <a:solidFill>
                            <a:schemeClr val="dk1"/>
                          </a:solidFill>
                          <a:effectLst/>
                          <a:latin typeface="+mn-lt"/>
                          <a:ea typeface="+mn-ea"/>
                          <a:cs typeface="+mn-cs"/>
                        </a:rPr>
                        <a:t>Projektet drar ut på tiden, stannar av.</a:t>
                      </a:r>
                      <a:endParaRPr lang="sv-SE" dirty="0"/>
                    </a:p>
                  </a:txBody>
                  <a:tcPr/>
                </a:tc>
                <a:tc>
                  <a:txBody>
                    <a:bodyPr/>
                    <a:lstStyle/>
                    <a:p>
                      <a:r>
                        <a:rPr lang="sv-SE" sz="1800" kern="1200" dirty="0" smtClean="0">
                          <a:solidFill>
                            <a:schemeClr val="dk1"/>
                          </a:solidFill>
                          <a:effectLst/>
                          <a:latin typeface="+mn-lt"/>
                          <a:ea typeface="+mn-ea"/>
                          <a:cs typeface="+mn-cs"/>
                        </a:rPr>
                        <a:t>Att tänka långsiktigt, man kanske har liten andel personer just nu som ingår i målgruppen men att detta kan ändras på sikt.</a:t>
                      </a:r>
                      <a:endParaRPr lang="sv-SE" dirty="0"/>
                    </a:p>
                  </a:txBody>
                  <a:tcPr/>
                </a:tc>
                <a:extLst>
                  <a:ext uri="{0D108BD9-81ED-4DB2-BD59-A6C34878D82A}">
                    <a16:rowId xmlns:a16="http://schemas.microsoft.com/office/drawing/2014/main" val="1290798588"/>
                  </a:ext>
                </a:extLst>
              </a:tr>
            </a:tbl>
          </a:graphicData>
        </a:graphic>
      </p:graphicFrame>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Riskanalys</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1387838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10138</TotalTime>
  <Words>4783</Words>
  <Application>Microsoft Office PowerPoint</Application>
  <PresentationFormat>Bredbild</PresentationFormat>
  <Paragraphs>912</Paragraphs>
  <Slides>78</Slides>
  <Notes>41</Notes>
  <HiddenSlides>4</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78</vt:i4>
      </vt:variant>
    </vt:vector>
  </HeadingPairs>
  <TitlesOfParts>
    <vt:vector size="88" baseType="lpstr">
      <vt:lpstr>Arial</vt:lpstr>
      <vt:lpstr>Arial Black</vt:lpstr>
      <vt:lpstr>Calibri</vt:lpstr>
      <vt:lpstr>Calibri Light</vt:lpstr>
      <vt:lpstr>Symbol</vt:lpstr>
      <vt:lpstr>Times New Roman</vt:lpstr>
      <vt:lpstr>Wingdings</vt:lpstr>
      <vt:lpstr>VCdag</vt:lpstr>
      <vt:lpstr>Standard - Röd</vt:lpstr>
      <vt:lpstr>Office-tema</vt:lpstr>
      <vt:lpstr>LCHNV</vt:lpstr>
      <vt:lpstr>Dagordning</vt:lpstr>
      <vt:lpstr>Projektplan Etablering MiniMaria</vt:lpstr>
      <vt:lpstr>Projektorganisation</vt:lpstr>
      <vt:lpstr>Referenspersoner</vt:lpstr>
      <vt:lpstr>Arbetsprocess</vt:lpstr>
      <vt:lpstr>PowerPoint-presentation</vt:lpstr>
      <vt:lpstr>SWOT</vt:lpstr>
      <vt:lpstr>Riskanalys</vt:lpstr>
      <vt:lpstr>PowerPoint-presentation</vt:lpstr>
      <vt:lpstr>RÖK/LÖK för kvinnofrid mot våld i nära relation</vt:lpstr>
      <vt:lpstr>RÖK för kvinnofrid mot våld i nära relation</vt:lpstr>
      <vt:lpstr>Beslutsprocess RÖK</vt:lpstr>
      <vt:lpstr>RÖK för kvinnofrid mot våld i nära relation</vt:lpstr>
      <vt:lpstr>Inspelad föreläsning </vt:lpstr>
      <vt:lpstr>Annat relevant stödmaterial</vt:lpstr>
      <vt:lpstr>LÖK för kvinnofrid mot våld i nära relation</vt:lpstr>
      <vt:lpstr>Innehåll i LÖK </vt:lpstr>
      <vt:lpstr>Processen för LÖK-arbetet</vt:lpstr>
      <vt:lpstr>Tidsplan</vt:lpstr>
      <vt:lpstr>Stöd i framtagandet</vt:lpstr>
      <vt:lpstr>Stöd i implementering</vt:lpstr>
      <vt:lpstr>Stöd i uppföljning och analys</vt:lpstr>
      <vt:lpstr>Inspel </vt:lpstr>
      <vt:lpstr>Frågor?</vt:lpstr>
      <vt:lpstr>Regionalt stöd  God och nära vård i samverkan </vt:lpstr>
      <vt:lpstr>Länsgemensam strategi med målbild och färdplan för God och Nära vård i Dalarna 2022-2030</vt:lpstr>
      <vt:lpstr>Strategins två delar</vt:lpstr>
      <vt:lpstr>Målbild </vt:lpstr>
      <vt:lpstr>Delmål</vt:lpstr>
      <vt:lpstr>Färdplan - systemledning</vt:lpstr>
      <vt:lpstr>Sammanställning av intervjuer med lokala systemledningar för  God och nära vård </vt:lpstr>
      <vt:lpstr>Bakgrund</vt:lpstr>
      <vt:lpstr>Intervjufrågor </vt:lpstr>
      <vt:lpstr>Lokala systemledningar – benämning, vilka ingår? </vt:lpstr>
      <vt:lpstr>Lokala systemledningar - struktur</vt:lpstr>
      <vt:lpstr>Lokala systemledningar - samverkan med politiken</vt:lpstr>
      <vt:lpstr>Lokala systemledningar – mötesfrekvens och vilka aktörer som saknas</vt:lpstr>
      <vt:lpstr>Lokala systemledningar – hur skulle ni beskriva ert uppdrag </vt:lpstr>
      <vt:lpstr>Lokala planer</vt:lpstr>
      <vt:lpstr>Lokala systemledningar – hur upplevs samverkan för GNV?</vt:lpstr>
      <vt:lpstr>Lokala systemledningar- vad fungerar bra?</vt:lpstr>
      <vt:lpstr>Lokala systemledningar - utmaningar</vt:lpstr>
      <vt:lpstr>Lokala systemledningar – brukarinflytande i samverkan?</vt:lpstr>
      <vt:lpstr>Lokala systemledningar – övriga kommentarer </vt:lpstr>
      <vt:lpstr>Vad behövs framåt?</vt:lpstr>
      <vt:lpstr>Lokala systemledningar – sammanfattande analys</vt:lpstr>
      <vt:lpstr>Bygga kapacitet i omställningsarbetet &amp; i våra systemledningar </vt:lpstr>
      <vt:lpstr>PowerPoint-presentation</vt:lpstr>
      <vt:lpstr>Regionalt nätverk</vt:lpstr>
      <vt:lpstr>13/11</vt:lpstr>
      <vt:lpstr>Nyhet: regionalt mötesforum </vt:lpstr>
      <vt:lpstr>Årlig konferens </vt:lpstr>
      <vt:lpstr>Systemledningsdag- konferens </vt:lpstr>
      <vt:lpstr>Lärprocessen – pausad! </vt:lpstr>
      <vt:lpstr>Syftet med lärprocessen</vt:lpstr>
      <vt:lpstr>PowerPoint-presentation</vt:lpstr>
      <vt:lpstr>Hur gör vi det?</vt:lpstr>
      <vt:lpstr>Lärprocessen – hur går vi vidare?</vt:lpstr>
      <vt:lpstr>Metodstöd till lokala systemledningar  ”Från strategi till lokal plan &amp; verkstad”</vt:lpstr>
      <vt:lpstr>Regionala och lokala systemledningar</vt:lpstr>
      <vt:lpstr>Lokal plan för God och Nära vård</vt:lpstr>
      <vt:lpstr>Metodstöd till lokal systemledning</vt:lpstr>
      <vt:lpstr>PowerPoint-presentation</vt:lpstr>
      <vt:lpstr>Stöd till lokala systemledningar</vt:lpstr>
      <vt:lpstr>När ni ska implementera era lokala aktiviteter använd IRIS!! </vt:lpstr>
      <vt:lpstr>Nyckeltal</vt:lpstr>
      <vt:lpstr>Självskattningsverktyget</vt:lpstr>
      <vt:lpstr>Uppföljning av aktiviteter </vt:lpstr>
      <vt:lpstr>Årsberättelse - Uppföljning av omställningen i stort </vt:lpstr>
      <vt:lpstr>Regional handlingsplan </vt:lpstr>
      <vt:lpstr>Vi fortsätter inom det regionala stödet att bygga kapacitet för länets systemledningar…</vt:lpstr>
      <vt:lpstr> </vt:lpstr>
      <vt:lpstr> </vt:lpstr>
      <vt:lpstr> </vt:lpstr>
      <vt:lpstr>Digitalt dialogmöte med FHM -överenskommelsen psykisk hälsa och suicidprevention</vt:lpstr>
      <vt:lpstr>Inbjudna personer</vt:lpstr>
      <vt:lpstr>Mötets agenda:</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Nielsen Stefan /Ledningsstöd och strategi Hälso- och sjukvård Dalarna /Falun</cp:lastModifiedBy>
  <cp:revision>163</cp:revision>
  <dcterms:created xsi:type="dcterms:W3CDTF">2023-03-20T05:57:20Z</dcterms:created>
  <dcterms:modified xsi:type="dcterms:W3CDTF">2024-11-08T10:45:17Z</dcterms:modified>
</cp:coreProperties>
</file>