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92" r:id="rId6"/>
  </p:sldMasterIdLst>
  <p:notesMasterIdLst>
    <p:notesMasterId r:id="rId26"/>
  </p:notesMasterIdLst>
  <p:handoutMasterIdLst>
    <p:handoutMasterId r:id="rId27"/>
  </p:handoutMasterIdLst>
  <p:sldIdLst>
    <p:sldId id="281" r:id="rId7"/>
    <p:sldId id="308" r:id="rId8"/>
    <p:sldId id="310" r:id="rId9"/>
    <p:sldId id="309" r:id="rId10"/>
    <p:sldId id="292" r:id="rId11"/>
    <p:sldId id="289" r:id="rId12"/>
    <p:sldId id="312" r:id="rId13"/>
    <p:sldId id="313" r:id="rId14"/>
    <p:sldId id="314" r:id="rId15"/>
    <p:sldId id="315" r:id="rId16"/>
    <p:sldId id="316" r:id="rId17"/>
    <p:sldId id="317" r:id="rId18"/>
    <p:sldId id="318" r:id="rId19"/>
    <p:sldId id="319" r:id="rId20"/>
    <p:sldId id="320" r:id="rId21"/>
    <p:sldId id="321" r:id="rId22"/>
    <p:sldId id="322" r:id="rId23"/>
    <p:sldId id="323" r:id="rId24"/>
    <p:sldId id="288" r:id="rId25"/>
  </p:sldIdLst>
  <p:sldSz cx="12192000" cy="6858000"/>
  <p:notesSz cx="6797675" cy="9926638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tandardavsnitt" id="{2C1026F7-0088-4477-B73C-1312E64D82C6}">
          <p14:sldIdLst>
            <p14:sldId id="281"/>
            <p14:sldId id="308"/>
            <p14:sldId id="310"/>
            <p14:sldId id="309"/>
            <p14:sldId id="292"/>
            <p14:sldId id="289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288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anna Lundgren" initials="HL" lastIdx="1" clrIdx="0">
    <p:extLst>
      <p:ext uri="{19B8F6BF-5375-455C-9EA6-DF929625EA0E}">
        <p15:presenceInfo xmlns:p15="http://schemas.microsoft.com/office/powerpoint/2012/main" userId="S-1-5-21-2155646092-3008036448-3248931132-397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6433" autoAdjust="0"/>
  </p:normalViewPr>
  <p:slideViewPr>
    <p:cSldViewPr snapToGrid="0">
      <p:cViewPr varScale="1">
        <p:scale>
          <a:sx n="65" d="100"/>
          <a:sy n="65" d="100"/>
        </p:scale>
        <p:origin x="684" y="4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822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commentAuthors" Target="commentAuthor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/>
            </a:lvl1pPr>
          </a:lstStyle>
          <a:p>
            <a:fld id="{F2278FD9-274F-45DD-8681-13E82509E9F5}" type="datetimeFigureOut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2021-03-29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/>
            </a:lvl1pPr>
          </a:lstStyle>
          <a:p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/>
            </a:lvl1pPr>
          </a:lstStyle>
          <a:p>
            <a:fld id="{38AD47A8-29E2-4799-924A-9047124D4761}" type="slidenum">
              <a:rPr lang="sv-SE" smtClean="0">
                <a:latin typeface="Arial" panose="020B0604020202020204" pitchFamily="34" charset="0"/>
                <a:cs typeface="Arial" panose="020B0604020202020204" pitchFamily="34" charset="0"/>
              </a:rPr>
              <a:t>‹#›</a:t>
            </a:fld>
            <a:endParaRPr lang="sv-SE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10403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294" tIns="45647" rIns="91294" bIns="45647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DDE94DB4-BC2A-49E2-AD0D-3F1E0B6714A7}" type="datetimeFigureOut">
              <a:rPr lang="sv-SE" smtClean="0"/>
              <a:pPr/>
              <a:t>2021-03-29</a:t>
            </a:fld>
            <a:endParaRPr lang="sv-SE" dirty="0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294" tIns="45647" rIns="91294" bIns="45647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3"/>
          </a:xfrm>
          <a:prstGeom prst="rect">
            <a:avLst/>
          </a:prstGeom>
        </p:spPr>
        <p:txBody>
          <a:bodyPr vert="horz" lIns="91294" tIns="45647" rIns="91294" bIns="45647" rtlCol="0"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sv-SE" dirty="0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294" tIns="45647" rIns="91294" bIns="45647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F33D500-1297-4EDE-B9F8-A261B42E5E11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090426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Kvinnofridssatsningen</a:t>
            </a:r>
            <a:r>
              <a:rPr lang="sv-SE" baseline="0" dirty="0" smtClean="0"/>
              <a:t> syftar till att stärka kvinnofridsarbetet i Dalarna (Sverige)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363334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Ögonblicksbild av </a:t>
            </a:r>
            <a:r>
              <a:rPr lang="sv-SE" dirty="0" err="1" smtClean="0"/>
              <a:t>nyläget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F33D500-1297-4EDE-B9F8-A261B42E5E11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184933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1524000" y="410701"/>
            <a:ext cx="9144000" cy="3241878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524000" y="3838575"/>
            <a:ext cx="9144000" cy="1790699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 dirty="0" smtClean="0"/>
          </a:p>
        </p:txBody>
      </p:sp>
      <p:cxnSp>
        <p:nvCxnSpPr>
          <p:cNvPr id="13" name="Rak 12"/>
          <p:cNvCxnSpPr/>
          <p:nvPr userDrawn="1"/>
        </p:nvCxnSpPr>
        <p:spPr>
          <a:xfrm>
            <a:off x="1524000" y="3710861"/>
            <a:ext cx="9144000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5307" y="390071"/>
            <a:ext cx="1016146" cy="969723"/>
          </a:xfrm>
          <a:prstGeom prst="rect">
            <a:avLst/>
          </a:prstGeom>
        </p:spPr>
      </p:pic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FC5DA319-72F1-4F70-9BE7-0CBB4F12E5D2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tx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>
              <a:solidFill>
                <a:schemeClr val="bg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01785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/>
          <p:cNvSpPr/>
          <p:nvPr userDrawn="1"/>
        </p:nvSpPr>
        <p:spPr>
          <a:xfrm>
            <a:off x="1" y="6356351"/>
            <a:ext cx="12192000" cy="501649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6"/>
            <a:ext cx="10619402" cy="1210581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825625"/>
            <a:ext cx="11370906" cy="4351337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4" name="Rektangel 13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2379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1709738"/>
            <a:ext cx="11358206" cy="2852737"/>
          </a:xfrm>
        </p:spPr>
        <p:txBody>
          <a:bodyPr anchor="b"/>
          <a:lstStyle>
            <a:lvl1pPr>
              <a:defRPr sz="60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7" y="4589463"/>
            <a:ext cx="11358206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1" name="Rektangel 10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2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775DD86-983D-4097-A028-87EAC6BF841B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4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7" name="Bildobjekt 1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0515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03074" cy="1206500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10547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6172199" y="1825625"/>
            <a:ext cx="5609253" cy="435133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21684484-201B-44CD-9746-00FED4EFCD5B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27717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365125"/>
            <a:ext cx="10619402" cy="1235075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10548" y="1690687"/>
            <a:ext cx="5587028" cy="81438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10548" y="2505075"/>
            <a:ext cx="5587028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6172200" y="1690687"/>
            <a:ext cx="5609252" cy="814388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6172199" y="2505075"/>
            <a:ext cx="5609253" cy="3684588"/>
          </a:xfrm>
        </p:spPr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14" name="Rektangel 13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5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33C59008-A271-48C6-B77D-A5EBCC61C08A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16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7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3" name="Rektangel 12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20" name="Bildobjekt 1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04973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7" y="365126"/>
            <a:ext cx="10611239" cy="1216024"/>
          </a:xfrm>
        </p:spPr>
        <p:txBody>
          <a:bodyPr/>
          <a:lstStyle>
            <a:lvl1pPr>
              <a:defRPr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10" name="Rektangel 9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1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D0905C11-AE40-4DD3-B577-1575C80BAAED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12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3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Rektangel 8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6" name="Bildobjekt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83998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ktangel 8"/>
          <p:cNvSpPr/>
          <p:nvPr userDrawn="1"/>
        </p:nvSpPr>
        <p:spPr>
          <a:xfrm>
            <a:off x="1" y="6356350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0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B4152674-6AB9-4668-8AED-4226128661A6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2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ektangel 7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5" name="Bildobjekt 1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5062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5183188" y="1085851"/>
            <a:ext cx="5675312" cy="5019674"/>
          </a:xfrm>
        </p:spPr>
        <p:txBody>
          <a:bodyPr/>
          <a:lstStyle>
            <a:lvl1pPr>
              <a:defRPr sz="3200" b="1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1"/>
            <a:ext cx="4361478" cy="404812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6401B1E7-2B4C-4E93-9B83-9D444BAB3785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835475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10548" y="457200"/>
            <a:ext cx="4361478" cy="1600200"/>
          </a:xfrm>
        </p:spPr>
        <p:txBody>
          <a:bodyPr anchor="b"/>
          <a:lstStyle>
            <a:lvl1pPr>
              <a:defRPr sz="3200" b="1">
                <a:solidFill>
                  <a:schemeClr val="tx2"/>
                </a:solidFill>
              </a:defRPr>
            </a:lvl1pPr>
          </a:lstStyle>
          <a:p>
            <a:r>
              <a:rPr lang="sv-SE" smtClean="0"/>
              <a:t>Klicka här för att ändra format</a:t>
            </a:r>
            <a:endParaRPr lang="sv-SE" dirty="0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5183188" y="1085850"/>
            <a:ext cx="5658984" cy="5029200"/>
          </a:xfrm>
        </p:spPr>
        <p:txBody>
          <a:bodyPr/>
          <a:lstStyle>
            <a:lvl1pPr marL="0" indent="0">
              <a:buNone/>
              <a:defRPr sz="3200" b="1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sv-SE" smtClean="0"/>
              <a:t>Klicka på ikonen för att lägga till en bild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10548" y="2057400"/>
            <a:ext cx="4361478" cy="405023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12" name="Rektangel 11"/>
          <p:cNvSpPr/>
          <p:nvPr userDrawn="1"/>
        </p:nvSpPr>
        <p:spPr>
          <a:xfrm>
            <a:off x="1" y="6356351"/>
            <a:ext cx="12192000" cy="50165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13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410547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7037B5D3-587F-424B-B03D-31C4263C7226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14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3579845" y="6356350"/>
            <a:ext cx="503231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endParaRPr lang="sv-SE" dirty="0"/>
          </a:p>
        </p:txBody>
      </p:sp>
      <p:sp>
        <p:nvSpPr>
          <p:cNvPr id="15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9038253" y="6356350"/>
            <a:ext cx="2743200" cy="492876"/>
          </a:xfrm>
        </p:spPr>
        <p:txBody>
          <a:bodyPr/>
          <a:lstStyle>
            <a:lvl1pPr>
              <a:defRPr sz="1050">
                <a:solidFill>
                  <a:schemeClr val="bg1"/>
                </a:solidFill>
              </a:defRPr>
            </a:lvl1pPr>
          </a:lstStyle>
          <a:p>
            <a:fld id="{130DDE8C-17E0-4539-9C15-C1E9D231907F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Rektangel 10"/>
          <p:cNvSpPr/>
          <p:nvPr userDrawn="1"/>
        </p:nvSpPr>
        <p:spPr>
          <a:xfrm>
            <a:off x="11133574" y="365125"/>
            <a:ext cx="1058427" cy="75526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sv-SE"/>
          </a:p>
        </p:txBody>
      </p:sp>
      <p:pic>
        <p:nvPicPr>
          <p:cNvPr id="18" name="Bildobjekt 1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37411" y="478140"/>
            <a:ext cx="544042" cy="5191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520736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FF4FD-A897-495D-BDCD-BC1A3ECAF875}" type="datetime1">
              <a:rPr lang="sv-SE" smtClean="0"/>
              <a:t>2021-03-29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0DDE8C-17E0-4539-9C15-C1E9D231907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92006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</p:sldLayoutIdLst>
  <p:timing>
    <p:tnLst>
      <p:par>
        <p:cTn id="1" dur="indefinite" restart="never" nodeType="tmRoot"/>
      </p:par>
    </p:tnLst>
  </p:timing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ubrik 6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sv-SE" dirty="0" smtClean="0"/>
              <a:t>Slutrapport</a:t>
            </a:r>
            <a:br>
              <a:rPr lang="sv-SE" dirty="0" smtClean="0"/>
            </a:br>
            <a:r>
              <a:rPr lang="sv-SE" dirty="0" smtClean="0"/>
              <a:t>SKR:s kvinnofridssatsning i Dalarna </a:t>
            </a:r>
            <a:endParaRPr lang="sv-SE" dirty="0"/>
          </a:p>
        </p:txBody>
      </p:sp>
      <p:sp>
        <p:nvSpPr>
          <p:cNvPr id="8" name="Underrubrik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 smtClean="0"/>
              <a:t>Region Dalarna</a:t>
            </a:r>
          </a:p>
          <a:p>
            <a:r>
              <a:rPr lang="sv-SE" dirty="0" smtClean="0"/>
              <a:t>Utvecklingsledare Agneta Haraldsson 25 %</a:t>
            </a:r>
          </a:p>
          <a:p>
            <a:r>
              <a:rPr lang="sv-SE" dirty="0" smtClean="0"/>
              <a:t>Utvecklingsledare Hanna Lundgren 25 %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44142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Behov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Bredda </a:t>
            </a:r>
            <a:r>
              <a:rPr lang="sv-SE" dirty="0"/>
              <a:t>ansvaret för frågan </a:t>
            </a:r>
            <a:endParaRPr lang="sv-SE" dirty="0" smtClean="0"/>
          </a:p>
          <a:p>
            <a:r>
              <a:rPr lang="sv-SE" dirty="0"/>
              <a:t>I</a:t>
            </a:r>
            <a:r>
              <a:rPr lang="sv-SE" dirty="0" smtClean="0"/>
              <a:t>nvolvera </a:t>
            </a:r>
            <a:r>
              <a:rPr lang="sv-SE" dirty="0"/>
              <a:t>hela kommunen för att stärka det förebyggande arbetet och bättre </a:t>
            </a:r>
            <a:r>
              <a:rPr lang="sv-SE" dirty="0" smtClean="0"/>
              <a:t>upptäckt </a:t>
            </a:r>
          </a:p>
          <a:p>
            <a:r>
              <a:rPr lang="sv-SE" dirty="0"/>
              <a:t>A</a:t>
            </a:r>
            <a:r>
              <a:rPr lang="sv-SE" dirty="0" smtClean="0"/>
              <a:t>rbeta </a:t>
            </a:r>
            <a:r>
              <a:rPr lang="sv-SE" dirty="0"/>
              <a:t>mer strategiskt långsiktigt och länsgemensamt </a:t>
            </a:r>
            <a:endParaRPr lang="sv-SE" dirty="0" smtClean="0"/>
          </a:p>
          <a:p>
            <a:r>
              <a:rPr lang="sv-SE" dirty="0"/>
              <a:t>U</a:t>
            </a:r>
            <a:r>
              <a:rPr lang="sv-SE" dirty="0" smtClean="0"/>
              <a:t>ppföljning </a:t>
            </a:r>
            <a:r>
              <a:rPr lang="sv-SE" dirty="0"/>
              <a:t>i de befintliga </a:t>
            </a:r>
            <a:r>
              <a:rPr lang="sv-SE" dirty="0" smtClean="0"/>
              <a:t>kvalitetsledningssystemen 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76969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Sammanfattning av kartläggning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smtClean="0"/>
              <a:t>Efterfrågades </a:t>
            </a:r>
            <a:r>
              <a:rPr lang="sv-SE" dirty="0"/>
              <a:t>struktur med tydliga beslut om hur arbetet skall bedrivas och ett långsiktigt strategiskt </a:t>
            </a:r>
            <a:r>
              <a:rPr lang="sv-SE" dirty="0" smtClean="0"/>
              <a:t>arbete </a:t>
            </a:r>
          </a:p>
          <a:p>
            <a:r>
              <a:rPr lang="sv-SE" dirty="0" smtClean="0"/>
              <a:t>Fortsatt </a:t>
            </a:r>
            <a:r>
              <a:rPr lang="sv-SE" dirty="0"/>
              <a:t>satsning på baskunskap </a:t>
            </a:r>
          </a:p>
          <a:p>
            <a:r>
              <a:rPr lang="sv-SE" dirty="0"/>
              <a:t>S</a:t>
            </a:r>
            <a:r>
              <a:rPr lang="sv-SE" dirty="0" smtClean="0"/>
              <a:t>petskompetens </a:t>
            </a:r>
            <a:r>
              <a:rPr lang="sv-SE" dirty="0"/>
              <a:t>antingen i egen regi eller via </a:t>
            </a:r>
            <a:r>
              <a:rPr lang="sv-SE" dirty="0" smtClean="0"/>
              <a:t>samverkansavtal</a:t>
            </a:r>
          </a:p>
          <a:p>
            <a:r>
              <a:rPr lang="sv-SE" dirty="0" smtClean="0"/>
              <a:t>Länsstyrelsens </a:t>
            </a:r>
            <a:r>
              <a:rPr lang="sv-SE" dirty="0" err="1" smtClean="0"/>
              <a:t>länsgrupp</a:t>
            </a:r>
            <a:r>
              <a:rPr lang="sv-SE" dirty="0" smtClean="0"/>
              <a:t> </a:t>
            </a:r>
            <a:r>
              <a:rPr lang="sv-SE" dirty="0"/>
              <a:t>föreslås i större utsträckning nyttjas som ett aktivt forum för diskussion och arbete ur ett </a:t>
            </a:r>
            <a:r>
              <a:rPr lang="sv-SE" dirty="0" smtClean="0"/>
              <a:t>dalaperspektiv 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460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Uppdrag 2020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 </a:t>
            </a:r>
          </a:p>
          <a:p>
            <a:pPr marL="0" indent="0">
              <a:buNone/>
            </a:pPr>
            <a:r>
              <a:rPr lang="sv-SE" dirty="0"/>
              <a:t>Utifrån kartläggnings resultat beslutade Länschefsnätverket för förvaltningschefer </a:t>
            </a:r>
            <a:r>
              <a:rPr lang="sv-SE" dirty="0" smtClean="0"/>
              <a:t>om ett nytt </a:t>
            </a:r>
            <a:r>
              <a:rPr lang="sv-SE" dirty="0"/>
              <a:t>uppdrag </a:t>
            </a:r>
            <a:r>
              <a:rPr lang="sv-SE" dirty="0" smtClean="0"/>
              <a:t>för kvinnofridssatsning. 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57489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Syfte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lvl="0"/>
            <a:r>
              <a:rPr lang="sv-SE" dirty="0"/>
              <a:t>Stärka dialogen mellan Länschefsnätverket och Länsstyrelsen </a:t>
            </a:r>
            <a:r>
              <a:rPr lang="sv-SE" dirty="0" smtClean="0"/>
              <a:t>Dalarna</a:t>
            </a:r>
          </a:p>
          <a:p>
            <a:pPr marL="0" lvl="0" indent="0">
              <a:buNone/>
            </a:pPr>
            <a:endParaRPr lang="sv-SE" dirty="0"/>
          </a:p>
          <a:p>
            <a:pPr lvl="0"/>
            <a:r>
              <a:rPr lang="sv-SE" dirty="0"/>
              <a:t>Främja samverkan inom länsgruppen mäns våld mot kvinnor i </a:t>
            </a:r>
            <a:r>
              <a:rPr lang="sv-SE" dirty="0" smtClean="0"/>
              <a:t>Dalarna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59331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Uppdrag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pPr lvl="0"/>
            <a:r>
              <a:rPr lang="sv-SE" dirty="0" smtClean="0"/>
              <a:t>Utarbeta </a:t>
            </a:r>
            <a:r>
              <a:rPr lang="sv-SE" dirty="0"/>
              <a:t>förslag till </a:t>
            </a:r>
            <a:r>
              <a:rPr lang="sv-SE" dirty="0" smtClean="0"/>
              <a:t>uppdragsbeskrivning för </a:t>
            </a:r>
            <a:r>
              <a:rPr lang="sv-SE" dirty="0" err="1" smtClean="0"/>
              <a:t>länsgrupp</a:t>
            </a:r>
            <a:r>
              <a:rPr lang="sv-SE" dirty="0" smtClean="0"/>
              <a:t> </a:t>
            </a:r>
            <a:r>
              <a:rPr lang="sv-SE" dirty="0"/>
              <a:t>mäns våld mot </a:t>
            </a:r>
            <a:r>
              <a:rPr lang="sv-SE" dirty="0" smtClean="0"/>
              <a:t>kvinnor</a:t>
            </a:r>
          </a:p>
          <a:p>
            <a:pPr marL="0" lvl="0" indent="0">
              <a:buNone/>
            </a:pPr>
            <a:endParaRPr lang="sv-SE" dirty="0"/>
          </a:p>
          <a:p>
            <a:pPr lvl="0"/>
            <a:r>
              <a:rPr lang="sv-SE" dirty="0"/>
              <a:t>Å</a:t>
            </a:r>
            <a:r>
              <a:rPr lang="sv-SE" dirty="0" smtClean="0"/>
              <a:t>terkommande delta på länschefsnätverkens möten tillsammans med Länsstyrelsens strateg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749602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Metod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 </a:t>
            </a:r>
          </a:p>
          <a:p>
            <a:pPr marL="0" indent="0">
              <a:buNone/>
            </a:pPr>
            <a:r>
              <a:rPr lang="sv-SE" dirty="0" smtClean="0"/>
              <a:t>En </a:t>
            </a:r>
            <a:r>
              <a:rPr lang="sv-SE" dirty="0"/>
              <a:t>rad olika workshops har ägt rum och arbetet har löpande diskuterats och förankrats i </a:t>
            </a:r>
            <a:r>
              <a:rPr lang="sv-SE" dirty="0" smtClean="0"/>
              <a:t>länschefsnätverket</a:t>
            </a:r>
            <a:r>
              <a:rPr lang="sv-SE" dirty="0"/>
              <a:t>, där både Länsstyrelsens </a:t>
            </a:r>
            <a:r>
              <a:rPr lang="sv-SE" dirty="0" smtClean="0"/>
              <a:t>strateg </a:t>
            </a:r>
            <a:r>
              <a:rPr lang="sv-SE" dirty="0"/>
              <a:t>och de regionala utvecklingsledarena har </a:t>
            </a:r>
            <a:r>
              <a:rPr lang="sv-SE" dirty="0" smtClean="0"/>
              <a:t>deltagit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19049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Resultat uppdrag 2020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271017"/>
            <a:ext cx="11370906" cy="4905946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sv-SE" dirty="0" smtClean="0"/>
              <a:t> </a:t>
            </a:r>
          </a:p>
          <a:p>
            <a:r>
              <a:rPr lang="sv-SE" dirty="0" smtClean="0"/>
              <a:t>Varje </a:t>
            </a:r>
            <a:r>
              <a:rPr lang="sv-SE" dirty="0"/>
              <a:t>organisation har en person som företräder hela sin organisation och en </a:t>
            </a:r>
            <a:r>
              <a:rPr lang="sv-SE" dirty="0" smtClean="0"/>
              <a:t>ersättare i länsgruppen</a:t>
            </a:r>
            <a:endParaRPr lang="sv-SE" dirty="0"/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Uppdragsbeskrivningen innehåller mål, syfte och organisationsstruktur och uppdragsblankett</a:t>
            </a:r>
          </a:p>
          <a:p>
            <a:endParaRPr lang="sv-SE" dirty="0" smtClean="0"/>
          </a:p>
          <a:p>
            <a:r>
              <a:rPr lang="sv-SE" dirty="0" smtClean="0"/>
              <a:t>Uppdragsblankett tydliggör representanternas uppdrag och behov av lokala förutsättningar för att inhämta och sprida information  </a:t>
            </a:r>
          </a:p>
          <a:p>
            <a:endParaRPr lang="sv-SE" dirty="0"/>
          </a:p>
          <a:p>
            <a:r>
              <a:rPr lang="sv-SE" dirty="0"/>
              <a:t>D</a:t>
            </a:r>
            <a:r>
              <a:rPr lang="sv-SE" dirty="0" smtClean="0"/>
              <a:t>är </a:t>
            </a:r>
            <a:r>
              <a:rPr lang="sv-SE" dirty="0"/>
              <a:t>det finns lokala </a:t>
            </a:r>
            <a:r>
              <a:rPr lang="sv-SE" dirty="0" smtClean="0"/>
              <a:t>samverkansgrupper  </a:t>
            </a:r>
            <a:r>
              <a:rPr lang="sv-SE" dirty="0"/>
              <a:t>bör det finns en tydlig koppling mellan det lokala </a:t>
            </a:r>
            <a:r>
              <a:rPr lang="sv-SE" dirty="0" smtClean="0"/>
              <a:t>och </a:t>
            </a:r>
            <a:r>
              <a:rPr lang="sv-SE" dirty="0"/>
              <a:t>regionala arbetet i </a:t>
            </a:r>
            <a:r>
              <a:rPr lang="sv-SE" dirty="0" smtClean="0"/>
              <a:t>länsgruppen</a:t>
            </a:r>
            <a:endParaRPr lang="sv-SE" dirty="0"/>
          </a:p>
          <a:p>
            <a:endParaRPr lang="sv-SE" dirty="0"/>
          </a:p>
          <a:p>
            <a:r>
              <a:rPr lang="sv-SE" dirty="0"/>
              <a:t>Länsstyrelsens strateg inom våld i nära </a:t>
            </a:r>
            <a:r>
              <a:rPr lang="sv-SE" dirty="0" smtClean="0"/>
              <a:t>relation </a:t>
            </a:r>
            <a:r>
              <a:rPr lang="sv-SE" dirty="0"/>
              <a:t>har fortsatt kontinuerlig dialog med Länschefsnätverket </a:t>
            </a:r>
            <a:r>
              <a:rPr lang="sv-SE" dirty="0" smtClean="0"/>
              <a:t> 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510992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Slutsatser - Kvinnofridssatsningen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261873"/>
            <a:ext cx="11370906" cy="4915090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sv-SE" dirty="0"/>
          </a:p>
          <a:p>
            <a:r>
              <a:rPr lang="sv-SE" sz="3700" dirty="0" smtClean="0"/>
              <a:t>Kvinnofridssatsning har möjliggjort en </a:t>
            </a:r>
            <a:r>
              <a:rPr lang="sv-SE" sz="3700" dirty="0"/>
              <a:t>gedigen kartläggning av nuläge och behov i </a:t>
            </a:r>
            <a:r>
              <a:rPr lang="sv-SE" sz="3700" dirty="0" smtClean="0"/>
              <a:t>länet</a:t>
            </a:r>
          </a:p>
          <a:p>
            <a:pPr marL="0" indent="0">
              <a:buNone/>
            </a:pPr>
            <a:endParaRPr lang="sv-SE" sz="3700" dirty="0" smtClean="0"/>
          </a:p>
          <a:p>
            <a:r>
              <a:rPr lang="sv-SE" sz="3700" dirty="0"/>
              <a:t>S</a:t>
            </a:r>
            <a:r>
              <a:rPr lang="sv-SE" sz="3700" dirty="0" smtClean="0"/>
              <a:t>tärkt samsyn gällande </a:t>
            </a:r>
            <a:r>
              <a:rPr lang="sv-SE" sz="3700" dirty="0"/>
              <a:t>nuläge och behov </a:t>
            </a:r>
            <a:r>
              <a:rPr lang="sv-SE" sz="3700" dirty="0" smtClean="0"/>
              <a:t>både lokalt och regionalt samt bidragit till interna </a:t>
            </a:r>
            <a:r>
              <a:rPr lang="sv-SE" sz="3700" dirty="0"/>
              <a:t>processer och </a:t>
            </a:r>
            <a:r>
              <a:rPr lang="sv-SE" sz="3700" dirty="0" smtClean="0"/>
              <a:t>diskussioner</a:t>
            </a:r>
          </a:p>
          <a:p>
            <a:pPr marL="0" indent="0">
              <a:buNone/>
            </a:pPr>
            <a:endParaRPr lang="sv-SE" sz="3700" dirty="0" smtClean="0"/>
          </a:p>
          <a:p>
            <a:r>
              <a:rPr lang="sv-SE" sz="3700" dirty="0" smtClean="0"/>
              <a:t>Synliggjort ett stort behov av </a:t>
            </a:r>
            <a:r>
              <a:rPr lang="sv-SE" sz="3700" dirty="0"/>
              <a:t>ökat samarbete över </a:t>
            </a:r>
            <a:r>
              <a:rPr lang="sv-SE" sz="3700" dirty="0" smtClean="0"/>
              <a:t>kommungränser </a:t>
            </a:r>
          </a:p>
          <a:p>
            <a:pPr marL="0" indent="0">
              <a:buNone/>
            </a:pPr>
            <a:r>
              <a:rPr lang="sv-SE" sz="3700" dirty="0"/>
              <a:t>	</a:t>
            </a:r>
            <a:r>
              <a:rPr lang="sv-SE" sz="2900" dirty="0" smtClean="0"/>
              <a:t>- önskemål </a:t>
            </a:r>
            <a:r>
              <a:rPr lang="sv-SE" sz="2900" dirty="0"/>
              <a:t>om att fördela </a:t>
            </a:r>
            <a:r>
              <a:rPr lang="sv-SE" sz="2900" dirty="0" smtClean="0"/>
              <a:t>olika ansvarsområden i länet </a:t>
            </a:r>
            <a:r>
              <a:rPr lang="sv-SE" sz="2900" dirty="0"/>
              <a:t>och </a:t>
            </a:r>
            <a:r>
              <a:rPr lang="sv-SE" sz="2900" dirty="0" smtClean="0"/>
              <a:t>bistå varandra </a:t>
            </a:r>
            <a:r>
              <a:rPr lang="sv-SE" sz="2900" dirty="0"/>
              <a:t>med </a:t>
            </a:r>
            <a:r>
              <a:rPr lang="sv-SE" sz="2900" dirty="0" smtClean="0"/>
              <a:t>	  	 	spetskompetens</a:t>
            </a:r>
          </a:p>
          <a:p>
            <a:pPr marL="0" indent="0">
              <a:buNone/>
            </a:pPr>
            <a:endParaRPr lang="sv-SE" sz="2900" dirty="0" smtClean="0"/>
          </a:p>
          <a:p>
            <a:r>
              <a:rPr lang="sv-SE" sz="3700" dirty="0" smtClean="0"/>
              <a:t>Kartläggningens </a:t>
            </a:r>
            <a:r>
              <a:rPr lang="sv-SE" sz="3700" dirty="0"/>
              <a:t>resultat och slutsatser </a:t>
            </a:r>
            <a:r>
              <a:rPr lang="sv-SE" sz="3700" dirty="0" smtClean="0"/>
              <a:t>– överlämnat till Länsstyrelsen som samordnar revideringen med den länsövergripande </a:t>
            </a:r>
            <a:r>
              <a:rPr lang="sv-SE" sz="3700" dirty="0"/>
              <a:t>handlingsplanen mäns våld mot </a:t>
            </a:r>
            <a:r>
              <a:rPr lang="sv-SE" sz="3700" dirty="0" smtClean="0"/>
              <a:t>kvinnor</a:t>
            </a:r>
            <a:r>
              <a:rPr lang="sv-SE" sz="3700" dirty="0"/>
              <a:t>  </a:t>
            </a:r>
            <a:endParaRPr lang="sv-SE" sz="3700" dirty="0" smtClean="0"/>
          </a:p>
          <a:p>
            <a:pPr marL="0" indent="0">
              <a:buNone/>
            </a:pPr>
            <a:endParaRPr lang="sv-SE" sz="3700" dirty="0" smtClean="0"/>
          </a:p>
          <a:p>
            <a:r>
              <a:rPr lang="sv-SE" sz="3700" dirty="0" smtClean="0"/>
              <a:t>Förtydligad organisationsstruktur skapar bättre förutsättningar för samverkan och bättre möjligheter </a:t>
            </a:r>
            <a:r>
              <a:rPr lang="sv-SE" sz="3700" dirty="0"/>
              <a:t>till samarbete </a:t>
            </a:r>
            <a:r>
              <a:rPr lang="sv-SE" sz="3700" dirty="0" smtClean="0"/>
              <a:t>på alla nivåer gällande </a:t>
            </a:r>
            <a:r>
              <a:rPr lang="sv-SE" sz="3700" dirty="0"/>
              <a:t>revideringsarbetet av </a:t>
            </a:r>
            <a:r>
              <a:rPr lang="sv-SE" sz="3700" dirty="0" smtClean="0"/>
              <a:t>handlingsplanen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82028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Slutsatser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sv-SE" dirty="0" smtClean="0"/>
              <a:t>Representanternas </a:t>
            </a:r>
            <a:r>
              <a:rPr lang="sv-SE" dirty="0"/>
              <a:t>roll, mandat och </a:t>
            </a:r>
            <a:r>
              <a:rPr lang="sv-SE" dirty="0" smtClean="0"/>
              <a:t>förutsättningar i länsgruppen har </a:t>
            </a:r>
            <a:r>
              <a:rPr lang="sv-SE" dirty="0"/>
              <a:t>tydliggjorts i en </a:t>
            </a:r>
            <a:r>
              <a:rPr lang="sv-SE" dirty="0" smtClean="0"/>
              <a:t>uppdragsbeskrivning 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 </a:t>
            </a:r>
          </a:p>
          <a:p>
            <a:r>
              <a:rPr lang="sv-SE" dirty="0"/>
              <a:t>S</a:t>
            </a:r>
            <a:r>
              <a:rPr lang="sv-SE" dirty="0" smtClean="0"/>
              <a:t>ystematisk </a:t>
            </a:r>
            <a:r>
              <a:rPr lang="sv-SE" dirty="0"/>
              <a:t>uppföljning </a:t>
            </a:r>
            <a:r>
              <a:rPr lang="sv-SE" dirty="0" smtClean="0"/>
              <a:t>SU-kvinnofrid har löpt </a:t>
            </a:r>
            <a:r>
              <a:rPr lang="sv-SE" dirty="0"/>
              <a:t>parallellt med </a:t>
            </a:r>
            <a:r>
              <a:rPr lang="sv-SE" dirty="0" smtClean="0"/>
              <a:t>kvinnofridssatsningen. </a:t>
            </a:r>
            <a:r>
              <a:rPr lang="sv-SE" dirty="0"/>
              <a:t>Två kommuner i Dalarna deltog </a:t>
            </a:r>
            <a:r>
              <a:rPr lang="sv-SE" dirty="0" smtClean="0"/>
              <a:t>till viss del i projektet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dirty="0"/>
              <a:t>D</a:t>
            </a:r>
            <a:r>
              <a:rPr lang="sv-SE" dirty="0" smtClean="0"/>
              <a:t>et </a:t>
            </a:r>
            <a:r>
              <a:rPr lang="sv-SE" dirty="0"/>
              <a:t>fanns en bra grund </a:t>
            </a:r>
            <a:r>
              <a:rPr lang="sv-SE" dirty="0" smtClean="0"/>
              <a:t>för </a:t>
            </a:r>
            <a:r>
              <a:rPr lang="sv-SE" dirty="0"/>
              <a:t>att bedriva utvecklingsarbete i </a:t>
            </a:r>
            <a:r>
              <a:rPr lang="sv-SE" dirty="0" smtClean="0"/>
              <a:t>befintlig struktur </a:t>
            </a:r>
          </a:p>
          <a:p>
            <a:endParaRPr lang="sv-SE" dirty="0" smtClean="0"/>
          </a:p>
          <a:p>
            <a:r>
              <a:rPr lang="sv-SE" dirty="0"/>
              <a:t>B</a:t>
            </a:r>
            <a:r>
              <a:rPr lang="sv-SE" dirty="0" smtClean="0"/>
              <a:t>ra </a:t>
            </a:r>
            <a:r>
              <a:rPr lang="sv-SE" dirty="0"/>
              <a:t>samarbete med Länsstyrelsen Dalarnas strateg, </a:t>
            </a:r>
            <a:r>
              <a:rPr lang="sv-SE" dirty="0" err="1"/>
              <a:t>länsgrupp</a:t>
            </a:r>
            <a:r>
              <a:rPr lang="sv-SE" dirty="0"/>
              <a:t>, deltagarna i kartläggningen, </a:t>
            </a:r>
            <a:r>
              <a:rPr lang="sv-SE" dirty="0" smtClean="0"/>
              <a:t>Länschefsnätverket, </a:t>
            </a:r>
            <a:r>
              <a:rPr lang="sv-SE" dirty="0"/>
              <a:t>RSS  </a:t>
            </a:r>
            <a:r>
              <a:rPr lang="sv-SE" dirty="0" smtClean="0"/>
              <a:t>samt att </a:t>
            </a:r>
            <a:r>
              <a:rPr lang="sv-SE" dirty="0"/>
              <a:t>ha varit två utvecklingsledare med olika </a:t>
            </a:r>
            <a:r>
              <a:rPr lang="sv-SE" dirty="0" smtClean="0"/>
              <a:t>kompetens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 </a:t>
            </a:r>
          </a:p>
          <a:p>
            <a:r>
              <a:rPr lang="sv-SE" b="1" dirty="0"/>
              <a:t>För att säkerställa att utvecklingsarbetet lever vidare över tid behövs ett fortsatt gemensamt ansvar för arbetet med mäns våld mot kvinnor i </a:t>
            </a:r>
            <a:r>
              <a:rPr lang="sv-SE" b="1" dirty="0" smtClean="0"/>
              <a:t>Dalarna!</a:t>
            </a:r>
            <a:endParaRPr lang="sv-SE" b="1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586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3453"/>
            <a:ext cx="14969343" cy="6469803"/>
          </a:xfrm>
          <a:prstGeom prst="rect">
            <a:avLst/>
          </a:prstGeom>
        </p:spPr>
      </p:pic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-1389377" y="749552"/>
            <a:ext cx="11370906" cy="435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sv-SE" sz="6000" dirty="0" smtClean="0"/>
              <a:t>Tack!</a:t>
            </a:r>
          </a:p>
          <a:p>
            <a:pPr marL="0" indent="0" algn="ctr">
              <a:buNone/>
            </a:pPr>
            <a:r>
              <a:rPr lang="sv-SE" sz="3800" dirty="0" smtClean="0"/>
              <a:t>Agneta.haraldsson@regiondalarna.se</a:t>
            </a:r>
          </a:p>
          <a:p>
            <a:pPr marL="0" indent="0" algn="ctr">
              <a:buNone/>
            </a:pPr>
            <a:r>
              <a:rPr lang="sv-SE" sz="3500" dirty="0" smtClean="0"/>
              <a:t>Hanna.lundgren@borlange.se</a:t>
            </a:r>
          </a:p>
          <a:p>
            <a:pPr marL="0" indent="0" algn="ctr">
              <a:buNone/>
            </a:pPr>
            <a:endParaRPr lang="sv-SE" dirty="0"/>
          </a:p>
          <a:p>
            <a:pPr marL="0" indent="0" algn="ctr">
              <a:buNone/>
            </a:pPr>
            <a:endParaRPr lang="sv-SE" dirty="0" smtClean="0"/>
          </a:p>
          <a:p>
            <a:pPr marL="0" indent="0" algn="ctr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19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4784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Kvinnofridssatsningen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sv-SE" b="1" dirty="0"/>
          </a:p>
          <a:p>
            <a:r>
              <a:rPr lang="sv-SE" dirty="0" smtClean="0"/>
              <a:t>Sveriges </a:t>
            </a:r>
            <a:r>
              <a:rPr lang="sv-SE" dirty="0"/>
              <a:t>Kommuner och </a:t>
            </a:r>
            <a:r>
              <a:rPr lang="sv-SE" dirty="0" smtClean="0"/>
              <a:t>Regioners kvinnofridssatsning 2018-2020 - en   </a:t>
            </a:r>
            <a:r>
              <a:rPr lang="sv-SE" dirty="0"/>
              <a:t>överenskommelse med regeringen. </a:t>
            </a:r>
            <a:endParaRPr lang="sv-SE" dirty="0" smtClean="0"/>
          </a:p>
          <a:p>
            <a:pPr marL="0" indent="0">
              <a:buNone/>
            </a:pPr>
            <a:endParaRPr lang="sv-SE" dirty="0" smtClean="0"/>
          </a:p>
          <a:p>
            <a:r>
              <a:rPr lang="sv-SE" dirty="0" smtClean="0"/>
              <a:t>Syftet var </a:t>
            </a:r>
            <a:r>
              <a:rPr lang="sv-SE" dirty="0"/>
              <a:t>att öka kunskap och kapacitet hos kommuner och regioner så att det våldsförebyggande arbetet kunde utvecklas och stödet till våldsutsatta blev bättre</a:t>
            </a:r>
            <a:r>
              <a:rPr lang="sv-SE" dirty="0" smtClean="0"/>
              <a:t>.</a:t>
            </a:r>
          </a:p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Regionala </a:t>
            </a:r>
            <a:r>
              <a:rPr lang="sv-SE" dirty="0"/>
              <a:t>samverkans- och stödstrukturerna för socialtjänst och närliggande H</a:t>
            </a:r>
            <a:r>
              <a:rPr lang="sv-SE" dirty="0" smtClean="0"/>
              <a:t>älso- </a:t>
            </a:r>
            <a:r>
              <a:rPr lang="sv-SE" dirty="0"/>
              <a:t>och sjukvård </a:t>
            </a:r>
            <a:r>
              <a:rPr lang="sv-SE" dirty="0" smtClean="0"/>
              <a:t>fick </a:t>
            </a:r>
            <a:r>
              <a:rPr lang="sv-SE" dirty="0"/>
              <a:t>möjlighet att </a:t>
            </a:r>
            <a:r>
              <a:rPr lang="sv-SE" dirty="0" smtClean="0"/>
              <a:t>anställa, </a:t>
            </a:r>
            <a:r>
              <a:rPr lang="sv-SE" dirty="0"/>
              <a:t>motsvarande en halvtidstjänst per län och år. </a:t>
            </a:r>
            <a:endParaRPr lang="sv-SE" dirty="0" smtClean="0"/>
          </a:p>
          <a:p>
            <a:pPr marL="0" indent="0">
              <a:buNone/>
            </a:pPr>
            <a:r>
              <a:rPr lang="sv-SE" dirty="0" smtClean="0"/>
              <a:t> 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77846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Kvinnofridssatsningen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Det övergripande </a:t>
            </a:r>
            <a:r>
              <a:rPr lang="sv-SE" dirty="0" smtClean="0"/>
              <a:t>målet </a:t>
            </a:r>
            <a:r>
              <a:rPr lang="sv-SE" dirty="0"/>
              <a:t>var att stödja långsiktigt hållbara strukturer för kommunernas </a:t>
            </a:r>
            <a:r>
              <a:rPr lang="sv-SE" dirty="0" smtClean="0"/>
              <a:t>kvinnofridsarbete 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r>
              <a:rPr lang="sv-SE" b="1" dirty="0"/>
              <a:t>Fyra önskvärda målsättningar</a:t>
            </a:r>
            <a:r>
              <a:rPr lang="sv-SE" dirty="0"/>
              <a:t>:</a:t>
            </a:r>
          </a:p>
          <a:p>
            <a:pPr lvl="0"/>
            <a:r>
              <a:rPr lang="sv-SE" dirty="0"/>
              <a:t>Utveckla kunskap och kapacitet inom RSS på </a:t>
            </a:r>
            <a:r>
              <a:rPr lang="sv-SE" dirty="0" smtClean="0"/>
              <a:t>kvinnofridsområdet</a:t>
            </a:r>
            <a:endParaRPr lang="sv-SE" dirty="0"/>
          </a:p>
          <a:p>
            <a:pPr lvl="0"/>
            <a:r>
              <a:rPr lang="sv-SE" dirty="0"/>
              <a:t>Stödja kunskapsspridning i samverkan inom kommun och </a:t>
            </a:r>
            <a:r>
              <a:rPr lang="sv-SE" dirty="0" smtClean="0"/>
              <a:t>region</a:t>
            </a:r>
            <a:endParaRPr lang="sv-SE" dirty="0"/>
          </a:p>
          <a:p>
            <a:pPr lvl="0"/>
            <a:r>
              <a:rPr lang="sv-SE" dirty="0"/>
              <a:t>Stärka regional och lokal samverkan i </a:t>
            </a:r>
            <a:r>
              <a:rPr lang="sv-SE" dirty="0" smtClean="0"/>
              <a:t>länet</a:t>
            </a:r>
            <a:endParaRPr lang="sv-SE" dirty="0"/>
          </a:p>
          <a:p>
            <a:pPr lvl="0"/>
            <a:r>
              <a:rPr lang="sv-SE" dirty="0"/>
              <a:t>Utveckla arbetet med systematisk uppföljning av kvinnofridsarbetets kvalitet och </a:t>
            </a:r>
            <a:r>
              <a:rPr lang="sv-SE" dirty="0" smtClean="0"/>
              <a:t>resultat</a:t>
            </a:r>
            <a:r>
              <a:rPr lang="sv-SE" b="1" baseline="30000" dirty="0" smtClean="0"/>
              <a:t> 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111632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Kvinnofridssatsningen i Dalarna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sv-SE" dirty="0"/>
          </a:p>
          <a:p>
            <a:r>
              <a:rPr lang="sv-SE" dirty="0" smtClean="0"/>
              <a:t>Dalarna kom </a:t>
            </a:r>
            <a:r>
              <a:rPr lang="sv-SE" dirty="0"/>
              <a:t>igång först 2019 och halvtidstjänsten tillsattes med två </a:t>
            </a:r>
            <a:r>
              <a:rPr lang="sv-SE" dirty="0" smtClean="0"/>
              <a:t>personer.</a:t>
            </a:r>
            <a:endParaRPr lang="sv-SE" dirty="0"/>
          </a:p>
          <a:p>
            <a:endParaRPr lang="sv-SE" dirty="0"/>
          </a:p>
          <a:p>
            <a:r>
              <a:rPr lang="sv-SE" dirty="0" smtClean="0"/>
              <a:t> </a:t>
            </a:r>
            <a:r>
              <a:rPr lang="sv-SE" dirty="0"/>
              <a:t>Länschefsnätverket för förvaltningschefer var styrgrupp för projektet och arbetet gjordes i samarbete med Länsstyrelsens strateg och </a:t>
            </a:r>
            <a:r>
              <a:rPr lang="sv-SE" dirty="0" err="1"/>
              <a:t>länsgrupp</a:t>
            </a:r>
            <a:r>
              <a:rPr lang="sv-SE" dirty="0"/>
              <a:t> mäns våld mot kvinnor.</a:t>
            </a:r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7131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Mål för 2019 i Dalarna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dirty="0"/>
              <a:t>En </a:t>
            </a:r>
            <a:r>
              <a:rPr lang="sv-SE" b="1" dirty="0"/>
              <a:t>kartläggning</a:t>
            </a:r>
            <a:r>
              <a:rPr lang="sv-SE" dirty="0"/>
              <a:t> om vilka insatser som görs idag ska arbetas fram tillsammans med </a:t>
            </a:r>
            <a:r>
              <a:rPr lang="sv-SE" dirty="0" smtClean="0"/>
              <a:t>Länsstyrelsen</a:t>
            </a:r>
          </a:p>
          <a:p>
            <a:pPr marL="0" lvl="0" indent="0">
              <a:buNone/>
            </a:pPr>
            <a:endParaRPr lang="sv-SE" dirty="0"/>
          </a:p>
          <a:p>
            <a:pPr lvl="0"/>
            <a:r>
              <a:rPr lang="sv-SE" dirty="0"/>
              <a:t>Utifrån kartläggningen ska en </a:t>
            </a:r>
            <a:r>
              <a:rPr lang="sv-SE" b="1" dirty="0"/>
              <a:t>analys </a:t>
            </a:r>
            <a:r>
              <a:rPr lang="sv-SE" dirty="0"/>
              <a:t>göras om vilka insatser som saknas/behöver </a:t>
            </a:r>
            <a:r>
              <a:rPr lang="sv-SE" dirty="0" smtClean="0"/>
              <a:t>utvecklas</a:t>
            </a:r>
          </a:p>
          <a:p>
            <a:pPr marL="0" lvl="0" indent="0">
              <a:buNone/>
            </a:pPr>
            <a:endParaRPr lang="sv-SE" dirty="0"/>
          </a:p>
          <a:p>
            <a:r>
              <a:rPr lang="sv-SE" dirty="0"/>
              <a:t>Därefter ska en </a:t>
            </a:r>
            <a:r>
              <a:rPr lang="sv-SE" b="1" dirty="0"/>
              <a:t>prioritering</a:t>
            </a:r>
            <a:r>
              <a:rPr lang="sv-SE" dirty="0"/>
              <a:t> göras för arbetet och fokusering på inriktningen på </a:t>
            </a:r>
            <a:r>
              <a:rPr lang="sv-SE" dirty="0" smtClean="0"/>
              <a:t>frågorna 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5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1976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Genomförande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sv-SE" dirty="0" smtClean="0"/>
          </a:p>
          <a:p>
            <a:r>
              <a:rPr lang="sv-SE" b="1" dirty="0" smtClean="0"/>
              <a:t> Kartläggning av </a:t>
            </a:r>
            <a:r>
              <a:rPr lang="sv-SE" b="1" dirty="0"/>
              <a:t>nuläge </a:t>
            </a:r>
            <a:r>
              <a:rPr lang="sv-SE" b="1" dirty="0" smtClean="0"/>
              <a:t>och behov i kommun och region</a:t>
            </a:r>
          </a:p>
          <a:p>
            <a:pPr marL="0" indent="0">
              <a:buNone/>
            </a:pPr>
            <a:r>
              <a:rPr lang="sv-SE" dirty="0" smtClean="0"/>
              <a:t>	Enkät till representanterna i Länsstyrelsens </a:t>
            </a:r>
            <a:r>
              <a:rPr lang="sv-SE" dirty="0" err="1" smtClean="0"/>
              <a:t>länsgrupp</a:t>
            </a:r>
            <a:endParaRPr lang="sv-SE" dirty="0" smtClean="0"/>
          </a:p>
          <a:p>
            <a:pPr marL="0" indent="0">
              <a:buNone/>
            </a:pPr>
            <a:endParaRPr lang="sv-SE" dirty="0"/>
          </a:p>
          <a:p>
            <a:r>
              <a:rPr lang="sv-SE" b="1" dirty="0" smtClean="0"/>
              <a:t> Fördjupad kartläggning</a:t>
            </a:r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smtClean="0"/>
              <a:t>Gruppintervjuer med alla kommuner, Region Dalarna och 	Länsstyrelsen</a:t>
            </a:r>
          </a:p>
          <a:p>
            <a:pPr marL="0" indent="0">
              <a:buNone/>
            </a:pPr>
            <a:endParaRPr lang="sv-SE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6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54963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Kartläggning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410547" y="1280161"/>
            <a:ext cx="11370906" cy="489680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endParaRPr lang="sv-SE" b="1" dirty="0"/>
          </a:p>
          <a:p>
            <a:r>
              <a:rPr lang="sv-SE" dirty="0" smtClean="0"/>
              <a:t>Kommunerna </a:t>
            </a:r>
            <a:r>
              <a:rPr lang="sv-SE" dirty="0"/>
              <a:t>hade främst organiserat kvinnofridsarbetet inom Individ- och familjeomsorgen (IFO) eller socialtjänsten </a:t>
            </a:r>
            <a:r>
              <a:rPr lang="sv-SE" dirty="0" smtClean="0"/>
              <a:t> </a:t>
            </a:r>
          </a:p>
          <a:p>
            <a:r>
              <a:rPr lang="sv-SE" dirty="0"/>
              <a:t>F</a:t>
            </a:r>
            <a:r>
              <a:rPr lang="sv-SE" dirty="0" smtClean="0"/>
              <a:t>å </a:t>
            </a:r>
            <a:r>
              <a:rPr lang="sv-SE" dirty="0"/>
              <a:t>styrande dokument på övergripande </a:t>
            </a:r>
            <a:r>
              <a:rPr lang="sv-SE" dirty="0" smtClean="0"/>
              <a:t>nivå </a:t>
            </a:r>
          </a:p>
          <a:p>
            <a:r>
              <a:rPr lang="sv-SE" dirty="0" smtClean="0"/>
              <a:t>Fyra </a:t>
            </a:r>
            <a:r>
              <a:rPr lang="sv-SE" dirty="0"/>
              <a:t>kommuner hade ett samverkansavtal om gemensamma samordnare, övriga hade allt från heltidstjänster till ingen samordnare </a:t>
            </a:r>
            <a:r>
              <a:rPr lang="sv-SE" dirty="0" smtClean="0"/>
              <a:t>alls</a:t>
            </a:r>
          </a:p>
          <a:p>
            <a:r>
              <a:rPr lang="sv-SE" dirty="0" smtClean="0"/>
              <a:t>Större </a:t>
            </a:r>
            <a:r>
              <a:rPr lang="sv-SE" dirty="0"/>
              <a:t>kommuner hade våldsteam eller </a:t>
            </a:r>
            <a:r>
              <a:rPr lang="sv-SE" dirty="0" smtClean="0"/>
              <a:t>motsvarande </a:t>
            </a:r>
          </a:p>
          <a:p>
            <a:r>
              <a:rPr lang="sv-SE" dirty="0" smtClean="0"/>
              <a:t>I </a:t>
            </a:r>
            <a:r>
              <a:rPr lang="sv-SE" dirty="0"/>
              <a:t>stort sett alla beskrev </a:t>
            </a:r>
            <a:r>
              <a:rPr lang="sv-SE" dirty="0" smtClean="0"/>
              <a:t>brist </a:t>
            </a:r>
            <a:r>
              <a:rPr lang="sv-SE" dirty="0"/>
              <a:t>på </a:t>
            </a:r>
            <a:r>
              <a:rPr lang="sv-SE" dirty="0" smtClean="0"/>
              <a:t>uppföljning </a:t>
            </a:r>
          </a:p>
          <a:p>
            <a:r>
              <a:rPr lang="sv-SE" dirty="0" smtClean="0"/>
              <a:t>Lokala samverkansfora </a:t>
            </a:r>
            <a:r>
              <a:rPr lang="sv-SE" dirty="0"/>
              <a:t>fanns i de flesta kommuner, men sammansättning och effekten av arbetet </a:t>
            </a:r>
            <a:r>
              <a:rPr lang="sv-SE" dirty="0" smtClean="0"/>
              <a:t>varierade 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7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7193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Framgångsfaktorer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</a:t>
            </a:r>
            <a:r>
              <a:rPr lang="sv-SE" dirty="0" smtClean="0"/>
              <a:t>enerellt </a:t>
            </a:r>
            <a:r>
              <a:rPr lang="sv-SE" dirty="0"/>
              <a:t>ökad kunskap och </a:t>
            </a:r>
            <a:r>
              <a:rPr lang="sv-SE" dirty="0" smtClean="0"/>
              <a:t>medvetenhet </a:t>
            </a:r>
          </a:p>
          <a:p>
            <a:r>
              <a:rPr lang="sv-SE" dirty="0"/>
              <a:t>F</a:t>
            </a:r>
            <a:r>
              <a:rPr lang="sv-SE" dirty="0" smtClean="0"/>
              <a:t>ler frågar </a:t>
            </a:r>
            <a:r>
              <a:rPr lang="sv-SE" dirty="0"/>
              <a:t>på rutin om </a:t>
            </a:r>
            <a:r>
              <a:rPr lang="sv-SE" dirty="0" smtClean="0"/>
              <a:t>våldsutsatthet</a:t>
            </a:r>
          </a:p>
          <a:p>
            <a:r>
              <a:rPr lang="sv-SE" dirty="0" smtClean="0"/>
              <a:t>Finns </a:t>
            </a:r>
            <a:r>
              <a:rPr lang="sv-SE" dirty="0"/>
              <a:t>spetskompetens inom vissa kommuner </a:t>
            </a:r>
          </a:p>
          <a:p>
            <a:r>
              <a:rPr lang="sv-SE" dirty="0"/>
              <a:t>S</a:t>
            </a:r>
            <a:r>
              <a:rPr lang="sv-SE" dirty="0" smtClean="0"/>
              <a:t>amordnarens </a:t>
            </a:r>
            <a:r>
              <a:rPr lang="sv-SE" dirty="0"/>
              <a:t>viktiga roll för det strategiska </a:t>
            </a:r>
            <a:r>
              <a:rPr lang="sv-SE" dirty="0" smtClean="0"/>
              <a:t>arbetet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8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9511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Brister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/>
              <a:t>F</a:t>
            </a:r>
            <a:r>
              <a:rPr lang="sv-SE" dirty="0" smtClean="0"/>
              <a:t>ör </a:t>
            </a:r>
            <a:r>
              <a:rPr lang="sv-SE" dirty="0"/>
              <a:t>lite resurser för att möta ökningen av orosanmälningar, </a:t>
            </a:r>
            <a:endParaRPr lang="sv-SE" dirty="0" smtClean="0"/>
          </a:p>
          <a:p>
            <a:r>
              <a:rPr lang="sv-SE" dirty="0"/>
              <a:t>S</a:t>
            </a:r>
            <a:r>
              <a:rPr lang="sv-SE" dirty="0" smtClean="0"/>
              <a:t>tor personalomsättning </a:t>
            </a:r>
          </a:p>
          <a:p>
            <a:r>
              <a:rPr lang="sv-SE" dirty="0"/>
              <a:t>B</a:t>
            </a:r>
            <a:r>
              <a:rPr lang="sv-SE" dirty="0" smtClean="0"/>
              <a:t>rist </a:t>
            </a:r>
            <a:r>
              <a:rPr lang="sv-SE" dirty="0"/>
              <a:t>på behandling till förövare </a:t>
            </a:r>
            <a:r>
              <a:rPr lang="sv-SE" dirty="0" smtClean="0"/>
              <a:t> </a:t>
            </a:r>
          </a:p>
          <a:p>
            <a:r>
              <a:rPr lang="sv-SE" dirty="0" smtClean="0"/>
              <a:t>Kunskapsbrist </a:t>
            </a:r>
            <a:r>
              <a:rPr lang="sv-SE" dirty="0"/>
              <a:t>inom </a:t>
            </a:r>
            <a:r>
              <a:rPr lang="sv-SE" dirty="0" smtClean="0"/>
              <a:t>HBTQ, </a:t>
            </a:r>
            <a:r>
              <a:rPr lang="sv-SE" dirty="0"/>
              <a:t>hedersrelaterat våld och förtryck samt </a:t>
            </a:r>
            <a:r>
              <a:rPr lang="sv-SE" dirty="0" smtClean="0"/>
              <a:t>prostitution och människohandel för sexuella ändamål</a:t>
            </a:r>
          </a:p>
          <a:p>
            <a:r>
              <a:rPr lang="sv-SE" dirty="0" smtClean="0"/>
              <a:t> </a:t>
            </a:r>
            <a:r>
              <a:rPr lang="sv-SE" dirty="0"/>
              <a:t>M</a:t>
            </a:r>
            <a:r>
              <a:rPr lang="sv-SE" dirty="0" smtClean="0"/>
              <a:t>indre </a:t>
            </a:r>
            <a:r>
              <a:rPr lang="sv-SE" dirty="0"/>
              <a:t>kommunerna </a:t>
            </a:r>
            <a:r>
              <a:rPr lang="sv-SE" dirty="0" smtClean="0"/>
              <a:t>svårigheten att </a:t>
            </a:r>
            <a:r>
              <a:rPr lang="sv-SE" dirty="0"/>
              <a:t>ha kompetens inom alla </a:t>
            </a:r>
            <a:r>
              <a:rPr lang="sv-SE" dirty="0" smtClean="0"/>
              <a:t>områden</a:t>
            </a:r>
            <a:endParaRPr lang="sv-SE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6EF070-D4A1-4BBC-95E2-C540A084EC01}" type="datetime1">
              <a:rPr lang="sv-SE" smtClean="0"/>
              <a:t>2021-03-29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0DDE8C-17E0-4539-9C15-C1E9D231907F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54601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Cdag">
  <a:themeElements>
    <a:clrScheme name="Ltd">
      <a:dk1>
        <a:sysClr val="windowText" lastClr="000000"/>
      </a:dk1>
      <a:lt1>
        <a:sysClr val="window" lastClr="FFFFFF"/>
      </a:lt1>
      <a:dk2>
        <a:srgbClr val="F15060"/>
      </a:dk2>
      <a:lt2>
        <a:srgbClr val="E7E6E6"/>
      </a:lt2>
      <a:accent1>
        <a:srgbClr val="00B4E4"/>
      </a:accent1>
      <a:accent2>
        <a:srgbClr val="28B29A"/>
      </a:accent2>
      <a:accent3>
        <a:srgbClr val="FFD378"/>
      </a:accent3>
      <a:accent4>
        <a:srgbClr val="AEDDEF"/>
      </a:accent4>
      <a:accent5>
        <a:srgbClr val="6ACEC3"/>
      </a:accent5>
      <a:accent6>
        <a:srgbClr val="FAE9BA"/>
      </a:accent6>
      <a:hlink>
        <a:srgbClr val="0074A2"/>
      </a:hlink>
      <a:folHlink>
        <a:srgbClr val="0074A2"/>
      </a:folHlink>
    </a:clrScheme>
    <a:fontScheme name="Ltd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td_standard.potx" id="{151680F3-6FC2-4960-B137-648106B7FBF2}" vid="{FDF325D6-299B-47C8-B8D0-086DBBEE1ED8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125def9988a4544907fddb4a09b1af5 xmlns="2f901946-e264-40a9-b252-19c7dedd3add">
      <Terms xmlns="http://schemas.microsoft.com/office/infopath/2007/PartnerControls"/>
    </j125def9988a4544907fddb4a09b1af5>
    <d35d67994db9475aa58636ebfce59533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sv - svenska</TermName>
          <TermId xmlns="http://schemas.microsoft.com/office/infopath/2007/PartnerControls">fc4bf42e-8ca5-492e-bdac-5e5e0115cfa8</TermId>
        </TermInfo>
      </Terms>
    </d35d67994db9475aa58636ebfce59533>
    <ib8be5378b304cd19503fe0f13c962e4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powerpointmall</TermName>
          <TermId xmlns="http://schemas.microsoft.com/office/infopath/2007/PartnerControls">8a709a16-dce5-48c9-b324-adb936197cd8</TermId>
        </TermInfo>
      </Terms>
    </ib8be5378b304cd19503fe0f13c962e4>
    <b949fc07257b40f7b02b2d246d41368f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LD</TermName>
          <TermId xmlns="http://schemas.microsoft.com/office/infopath/2007/PartnerControls">30ac7822-68c2-42d2-8d58-accf1e3539f2</TermId>
        </TermInfo>
      </Terms>
    </b949fc07257b40f7b02b2d246d41368f>
    <TaxCatchAll xmlns="2f901946-e264-40a9-b252-19c7dedd3add">
      <Value>33</Value>
      <Value>620</Value>
      <Value>24</Value>
      <Value>38</Value>
      <Value>1</Value>
    </TaxCatchAll>
    <LD_Informationsklass xmlns="2f901946-e264-40a9-b252-19c7dedd3add">Intern alla</LD_Informationsklass>
    <ib626626c2604ac096d2606abc0b50e1 xmlns="2f901946-e264-40a9-b252-19c7dedd3add">
      <Terms xmlns="http://schemas.microsoft.com/office/infopath/2007/PartnerControls"/>
    </ib626626c2604ac096d2606abc0b50e1>
    <LD_Dokumentansvarig xmlns="2f901946-e264-40a9-b252-19c7dedd3add">
      <UserInfo>
        <DisplayName>Jansson Markus /Central förvaltning Personalenhet /Falun</DisplayName>
        <AccountId>34</AccountId>
        <AccountType/>
      </UserInfo>
    </LD_Dokumentansvarig>
    <l94247903c2249fd91f98a10a58087d0 xmlns="2f901946-e264-40a9-b252-19c7dedd3add">
      <Terms xmlns="http://schemas.microsoft.com/office/infopath/2007/PartnerControls">
        <TermInfo xmlns="http://schemas.microsoft.com/office/infopath/2007/PartnerControls">
          <TermName xmlns="http://schemas.microsoft.com/office/infopath/2007/PartnerControls">Standarddokument</TermName>
          <TermId xmlns="http://schemas.microsoft.com/office/infopath/2007/PartnerControls">4d12e0b9-1967-41ec-b4ec-5579d11176b8</TermId>
        </TermInfo>
      </Terms>
    </l94247903c2249fd91f98a10a58087d0>
    <LD_GranskatAv xmlns="2f901946-e264-40a9-b252-19c7dedd3add">
      <UserInfo>
        <DisplayName/>
        <AccountId xsi:nil="true"/>
        <AccountType/>
      </UserInfo>
    </LD_GranskatAv>
    <LD_OldPubliceringsstatus xmlns="2f901946-e264-40a9-b252-19c7dedd3add">Revidering pågår</LD_OldPubliceringsstatus>
    <LD_Publiceringsstatus xmlns="2f901946-e264-40a9-b252-19c7dedd3add">Publicering pågår</LD_Publiceringsstatus>
    <LD_Version xmlns="2f901946-e264-40a9-b252-19c7dedd3add">1.0</LD_Version>
    <LD_ArbetsrumID xmlns="2f901946-e264-40a9-b252-19c7dedd3add">
      <Url xsi:nil="true"/>
      <Description xsi:nil="true"/>
    </LD_ArbetsrumID>
    <LD_Faktaagare xmlns="2f901946-e264-40a9-b252-19c7dedd3add">
      <Url xsi:nil="true"/>
      <Description xsi:nil="true"/>
    </LD_Faktaagare>
    <LD_DokumentID xmlns="2f901946-e264-40a9-b252-19c7dedd3add">
      <Url>http://ar.ltdalarna.se/arbetsrum/OHAR4G1Q/_layouts/15/DocIdRedir.aspx?ID=JHXJTDKSTMXR-638439718-50</Url>
      <Description>JHXJTDKSTMXR-638439718-50</Description>
    </LD_DokumentID>
    <LD_Dokumentstatus xmlns="2f901946-e264-40a9-b252-19c7dedd3add">Godkänt</LD_Dokumentstatus>
    <LD_OldDokumentstatus xmlns="2f901946-e264-40a9-b252-19c7dedd3add">Godkännande pågår</LD_OldDokumentstatus>
    <_dlc_DocId xmlns="c6056b2c-9b66-4941-ba4f-b114eec7ed26">JHXJTDKSTMXR-2145828690-717</_dlc_DocId>
    <_dlc_DocIdUrl xmlns="c6056b2c-9b66-4941-ba4f-b114eec7ed26">
      <Url>http://ar.ltdalarna.se/arbetsrum/OHAR4G1Q/publicerat/_layouts/15/DocIdRedir.aspx?ID=JHXJTDKSTMXR-2145828690-717</Url>
      <Description>JHXJTDKSTMXR-2145828690-717</Description>
    </_dlc_DocIdUrl>
    <LD_Diarienummer xmlns="2f901946-e264-40a9-b252-19c7dedd3add" xsi:nil="true"/>
    <LD_GodkantDatum xmlns="2f901946-e264-40a9-b252-19c7dedd3add">2019-01-14T13:10:16+00:00</LD_GodkantDatum>
    <LD_GodkantAv xmlns="2f901946-e264-40a9-b252-19c7dedd3add">
      <UserInfo>
        <DisplayName>Jansson Markus /Central förvaltning Personalenhet /Falun</DisplayName>
        <AccountId>34</AccountId>
        <AccountType/>
      </UserInfo>
    </LD_GodkantAv>
    <LD_Beslutsnummer xmlns="2f901946-e264-40a9-b252-19c7dedd3ad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haredContentType xmlns="Microsoft.SharePoint.Taxonomy.ContentTypeSync" SourceId="e7769dcc-5dd1-4f02-a71f-f2e47d1eab4e" ContentTypeId="0x010100AC92CF2061C10240851FF38CAA99F4B802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Blankett" ma:contentTypeID="0x010100AC92CF2061C10240851FF38CAA99F4B8020100F310B003C35C654C864C96586056CDEC" ma:contentTypeVersion="295" ma:contentTypeDescription="Skapa ett nytt dokument." ma:contentTypeScope="" ma:versionID="adf12913e0812902d5ce3dea0af71046">
  <xsd:schema xmlns:xsd="http://www.w3.org/2001/XMLSchema" xmlns:xs="http://www.w3.org/2001/XMLSchema" xmlns:p="http://schemas.microsoft.com/office/2006/metadata/properties" xmlns:ns2="2f901946-e264-40a9-b252-19c7dedd3add" xmlns:ns3="c6056b2c-9b66-4941-ba4f-b114eec7ed26" targetNamespace="http://schemas.microsoft.com/office/2006/metadata/properties" ma:root="true" ma:fieldsID="d039476440dfb9f5cc80035c1206fafc" ns2:_="" ns3:_="">
    <xsd:import namespace="2f901946-e264-40a9-b252-19c7dedd3add"/>
    <xsd:import namespace="c6056b2c-9b66-4941-ba4f-b114eec7ed26"/>
    <xsd:element name="properties">
      <xsd:complexType>
        <xsd:sequence>
          <xsd:element name="documentManagement">
            <xsd:complexType>
              <xsd:all>
                <xsd:element ref="ns2:LD_Dokumentansvarig"/>
                <xsd:element ref="ns2:LD_Informationsklass"/>
                <xsd:element ref="ns2:LD_ArbetsrumID" minOccurs="0"/>
                <xsd:element ref="ns2:LD_DokumentID" minOccurs="0"/>
                <xsd:element ref="ns2:LD_Faktaagare" minOccurs="0"/>
                <xsd:element ref="ns2:LD_Version" minOccurs="0"/>
                <xsd:element ref="ns2:LD_GranskatAv" minOccurs="0"/>
                <xsd:element ref="ns2:LD_Dokumentstatus" minOccurs="0"/>
                <xsd:element ref="ns2:LD_Publiceringsstatus" minOccurs="0"/>
                <xsd:element ref="ns2:LD_GodkantAv" minOccurs="0"/>
                <xsd:element ref="ns2:LD_GodkantDatum" minOccurs="0"/>
                <xsd:element ref="ns2:LD_Diarienummer" minOccurs="0"/>
                <xsd:element ref="ns2:LD_Beslutsnummer" minOccurs="0"/>
                <xsd:element ref="ns2:LD_OldPubliceringsstatus" minOccurs="0"/>
                <xsd:element ref="ns2:TaxCatchAll" minOccurs="0"/>
                <xsd:element ref="ns2:l94247903c2249fd91f98a10a58087d0" minOccurs="0"/>
                <xsd:element ref="ns2:b949fc07257b40f7b02b2d246d41368f" minOccurs="0"/>
                <xsd:element ref="ns2:d35d67994db9475aa58636ebfce59533" minOccurs="0"/>
                <xsd:element ref="ns2:j125def9988a4544907fddb4a09b1af5" minOccurs="0"/>
                <xsd:element ref="ns2:ib8be5378b304cd19503fe0f13c962e4" minOccurs="0"/>
                <xsd:element ref="ns2:ib626626c2604ac096d2606abc0b50e1" minOccurs="0"/>
                <xsd:element ref="ns2:LD_OldDokumentstatus" minOccurs="0"/>
                <xsd:element ref="ns2:TaxCatchAllLabel" minOccurs="0"/>
                <xsd:element ref="ns3:_dlc_DocId" minOccurs="0"/>
                <xsd:element ref="ns3:_dlc_DocIdUrl" minOccurs="0"/>
                <xsd:element ref="ns3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901946-e264-40a9-b252-19c7dedd3add" elementFormDefault="qualified">
    <xsd:import namespace="http://schemas.microsoft.com/office/2006/documentManagement/types"/>
    <xsd:import namespace="http://schemas.microsoft.com/office/infopath/2007/PartnerControls"/>
    <xsd:element name="LD_Dokumentansvarig" ma:index="2" ma:displayName="Dokumentansvarig" ma:list="UserInfo" ma:internalName="LD_Dokumentansvarig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Informationsklass" ma:index="4" ma:displayName="Informationsklass" ma:default="Intern alla" ma:internalName="LD_Informationsklass" ma:readOnly="false">
      <xsd:simpleType>
        <xsd:restriction base="dms:Choice">
          <xsd:enumeration value="Publik"/>
          <xsd:enumeration value="Intern alla"/>
          <xsd:enumeration value="Intern skyddad"/>
        </xsd:restriction>
      </xsd:simpleType>
    </xsd:element>
    <xsd:element name="LD_ArbetsrumID" ma:index="7" nillable="true" ma:displayName="ArbetsrumID" ma:hidden="true" ma:internalName="LD_Arbetsrum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DokumentID" ma:index="8" nillable="true" ma:displayName="LD DokumentID" ma:hidden="true" ma:internalName="LD_DokumentID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Faktaagare" ma:index="9" nillable="true" ma:displayName="Faktaägare" ma:hidden="true" ma:internalName="LD_Faktaagar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LD_Version" ma:index="10" nillable="true" ma:displayName="Version" ma:internalName="LD_Version" ma:readOnly="false">
      <xsd:simpleType>
        <xsd:restriction base="dms:Text"/>
      </xsd:simpleType>
    </xsd:element>
    <xsd:element name="LD_GranskatAv" ma:index="11" nillable="true" ma:displayName="Granskat av" ma:list="UserInfo" ma:internalName="LD_Granskat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Dokumentstatus" ma:index="12" nillable="true" ma:displayName="Dokumentstatus" ma:default="Utkast" ma:hidden="true" ma:internalName="LD_Dokumentstatus" ma:readOnly="false">
      <xsd:simpleType>
        <xsd:restriction base="dms:Choice">
          <xsd:enumeration value="Utkast"/>
          <xsd:enumeration value="Granskning pågår"/>
          <xsd:enumeration value="Granskat"/>
          <xsd:enumeration value="Godkännande pågår"/>
          <xsd:enumeration value="Godkänt"/>
          <xsd:enumeration value="Ej godkänt"/>
          <xsd:enumeration value="Publicerat"/>
          <xsd:enumeration value="Godkänt och publicerat"/>
        </xsd:restriction>
      </xsd:simpleType>
    </xsd:element>
    <xsd:element name="LD_Publiceringsstatus" ma:index="13" nillable="true" ma:displayName="Publiceringsstatus" ma:default="Ej publicerat" ma:hidden="true" ma:internalName="LD_Publiceringsstatus" ma:readOnly="false">
      <xsd:simpleType>
        <xsd:restriction base="dms:Choice">
          <xsd:enumeration value="Ej publicerat"/>
          <xsd:enumeration value="Publicering pågår"/>
          <xsd:enumeration value="Publicerat"/>
          <xsd:enumeration value="Avpublicerat"/>
          <xsd:enumeration value="Revidering krävs"/>
          <xsd:enumeration value="Revidering pågår"/>
        </xsd:restriction>
      </xsd:simpleType>
    </xsd:element>
    <xsd:element name="LD_GodkantAv" ma:index="15" nillable="true" ma:displayName="Godkänt av" ma:list="UserInfo" ma:internalName="LD_GodkantAv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D_GodkantDatum" ma:index="16" nillable="true" ma:displayName="Godkänt datum" ma:internalName="LD_GodkantDatum" ma:readOnly="false">
      <xsd:simpleType>
        <xsd:restriction base="dms:DateTime"/>
      </xsd:simpleType>
    </xsd:element>
    <xsd:element name="LD_Diarienummer" ma:index="17" nillable="true" ma:displayName="Diarienummer" ma:internalName="LD_Diarienummer" ma:readOnly="false">
      <xsd:simpleType>
        <xsd:restriction base="dms:Text"/>
      </xsd:simpleType>
    </xsd:element>
    <xsd:element name="LD_Beslutsnummer" ma:index="18" nillable="true" ma:displayName="Beslutsnummer" ma:internalName="LD_Beslutsnummer" ma:readOnly="false">
      <xsd:simpleType>
        <xsd:restriction base="dms:Text"/>
      </xsd:simpleType>
    </xsd:element>
    <xsd:element name="LD_OldPubliceringsstatus" ma:index="20" nillable="true" ma:displayName="Old Publiceringsstatus" ma:hidden="true" ma:internalName="LD_OldPubliceringsstatus" ma:readOnly="false">
      <xsd:simpleType>
        <xsd:restriction base="dms:Text"/>
      </xsd:simpleType>
    </xsd:element>
    <xsd:element name="TaxCatchAll" ma:index="21" nillable="true" ma:displayName="Taxonomy Catch All Column" ma:hidden="true" ma:list="{590d8321-ec3a-46c9-8bb0-088c8a285ba7}" ma:internalName="TaxCatchAll" ma:showField="CatchAllData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94247903c2249fd91f98a10a58087d0" ma:index="22" nillable="true" ma:taxonomy="true" ma:internalName="l94247903c2249fd91f98a10a58087d0" ma:taxonomyFieldName="LD_Dokumenttyp" ma:displayName="Dokumenttyp" ma:readOnly="false" ma:fieldId="{59424790-3c22-49fd-91f9-8a10a58087d0}" ma:sspId="e7769dcc-5dd1-4f02-a71f-f2e47d1eab4e" ma:termSetId="0f652e80-21f1-4db9-823c-0c440e78a02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b949fc07257b40f7b02b2d246d41368f" ma:index="24" ma:taxonomy="true" ma:internalName="b949fc07257b40f7b02b2d246d41368f" ma:taxonomyFieldName="LD_GallerForVerksamhet" ma:displayName="Gäller för verksamhet" ma:readOnly="false" ma:default="" ma:fieldId="{b949fc07-257b-40f7-b02b-2d246d41368f}" ma:taxonomyMulti="true" ma:sspId="e7769dcc-5dd1-4f02-a71f-f2e47d1eab4e" ma:termSetId="fdc1c8bc-96b8-4ad1-a7fe-19ec9003abbc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35d67994db9475aa58636ebfce59533" ma:index="25" nillable="true" ma:taxonomy="true" ma:internalName="d35d67994db9475aa58636ebfce59533" ma:taxonomyFieldName="LD_Sprak" ma:displayName="Språk" ma:readOnly="false" ma:default="1;#sv - svenska|fc4bf42e-8ca5-492e-bdac-5e5e0115cfa8" ma:fieldId="{d35d6799-4db9-475a-a586-36ebfce59533}" ma:sspId="e7769dcc-5dd1-4f02-a71f-f2e47d1eab4e" ma:termSetId="34bdb1d3-4598-4ab4-b025-869b2700dd57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125def9988a4544907fddb4a09b1af5" ma:index="29" nillable="true" ma:taxonomy="true" ma:internalName="j125def9988a4544907fddb4a09b1af5" ma:taxonomyFieldName="LD_Nyckelord" ma:displayName="Nyckelord" ma:readOnly="false" ma:fieldId="{3125def9-988a-4544-907f-ddb4a09b1af5}" ma:taxonomyMulti="true" ma:sspId="e7769dcc-5dd1-4f02-a71f-f2e47d1eab4e" ma:termSetId="4e71d024-632f-4c5c-a02d-6b344a2d3997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8be5378b304cd19503fe0f13c962e4" ma:index="31" nillable="true" ma:taxonomy="true" ma:internalName="ib8be5378b304cd19503fe0f13c962e4" ma:taxonomyFieldName="LD_Dokumentsamling" ma:displayName="Dokumentsamling" ma:readOnly="false" ma:default="" ma:fieldId="{2b8be537-8b30-4cd1-9503-fe0f13c962e4}" ma:taxonomyMulti="true" ma:sspId="e7769dcc-5dd1-4f02-a71f-f2e47d1eab4e" ma:termSetId="616aacf0-f681-4ad1-9a56-1a611ffe0410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ib626626c2604ac096d2606abc0b50e1" ma:index="33" nillable="true" ma:taxonomy="true" ma:internalName="ib626626c2604ac096d2606abc0b50e1" ma:taxonomyFieldName="LD_Process" ma:displayName="Process" ma:readOnly="false" ma:fieldId="{2b626626-c260-4ac0-96d2-606abc0b50e1}" ma:sspId="e7769dcc-5dd1-4f02-a71f-f2e47d1eab4e" ma:termSetId="76f4019a-91e2-4560-b452-ad5219d4307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LD_OldDokumentstatus" ma:index="34" nillable="true" ma:displayName="Old Dokumentstatus" ma:hidden="true" ma:internalName="LD_OldDokumentstatus" ma:readOnly="false">
      <xsd:simpleType>
        <xsd:restriction base="dms:Text"/>
      </xsd:simpleType>
    </xsd:element>
    <xsd:element name="TaxCatchAllLabel" ma:index="35" nillable="true" ma:displayName="Taxonomy Catch All Column1" ma:hidden="true" ma:list="{590d8321-ec3a-46c9-8bb0-088c8a285ba7}" ma:internalName="TaxCatchAllLabel" ma:readOnly="true" ma:showField="CatchAllDataLabel" ma:web="c6056b2c-9b66-4941-ba4f-b114eec7ed2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056b2c-9b66-4941-ba4f-b114eec7ed26" elementFormDefault="qualified">
    <xsd:import namespace="http://schemas.microsoft.com/office/2006/documentManagement/types"/>
    <xsd:import namespace="http://schemas.microsoft.com/office/infopath/2007/PartnerControls"/>
    <xsd:element name="_dlc_DocId" ma:index="37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38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39" nillable="true" ma:displayName="Spara ID" ma:description="Behåll ID vid tillägg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6" ma:displayName="Innehållstyp"/>
        <xsd:element ref="dc:title" maxOccurs="1" ma:index="1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0EFA16D-6D67-4242-869E-4B66269C3963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C6FB3ADD-DCDF-4A07-9C45-CA476A044990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c6056b2c-9b66-4941-ba4f-b114eec7ed26"/>
    <ds:schemaRef ds:uri="http://purl.org/dc/terms/"/>
    <ds:schemaRef ds:uri="2f901946-e264-40a9-b252-19c7dedd3add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20024E15-E290-4AB3-AE13-73E4633A1C5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B908D4C-69A5-4436-ADFD-061832FB1A44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D23F281-1361-48B8-A4C2-FDB1526ECF2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901946-e264-40a9-b252-19c7dedd3add"/>
    <ds:schemaRef ds:uri="c6056b2c-9b66-4941-ba4f-b114eec7ed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1406</TotalTime>
  <Words>870</Words>
  <Application>Microsoft Office PowerPoint</Application>
  <PresentationFormat>Bredbild</PresentationFormat>
  <Paragraphs>163</Paragraphs>
  <Slides>19</Slides>
  <Notes>2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1" baseType="lpstr">
      <vt:lpstr>Arial</vt:lpstr>
      <vt:lpstr>VCdag</vt:lpstr>
      <vt:lpstr>Slutrapport SKR:s kvinnofridssatsning i Dalarna </vt:lpstr>
      <vt:lpstr>Kvinnofridssatsningen</vt:lpstr>
      <vt:lpstr>Kvinnofridssatsningen</vt:lpstr>
      <vt:lpstr>Kvinnofridssatsningen i Dalarna</vt:lpstr>
      <vt:lpstr>Mål för 2019 i Dalarna</vt:lpstr>
      <vt:lpstr>Genomförande</vt:lpstr>
      <vt:lpstr>Kartläggning</vt:lpstr>
      <vt:lpstr>Framgångsfaktorer</vt:lpstr>
      <vt:lpstr>Brister</vt:lpstr>
      <vt:lpstr>Behov</vt:lpstr>
      <vt:lpstr>Sammanfattning av kartläggning</vt:lpstr>
      <vt:lpstr>Uppdrag 2020</vt:lpstr>
      <vt:lpstr>Syfte</vt:lpstr>
      <vt:lpstr>Uppdrag</vt:lpstr>
      <vt:lpstr>Metod</vt:lpstr>
      <vt:lpstr>Resultat uppdrag 2020</vt:lpstr>
      <vt:lpstr>Slutsatser - Kvinnofridssatsningen</vt:lpstr>
      <vt:lpstr>Slutsatser</vt:lpstr>
      <vt:lpstr>PowerPoint-presentation</vt:lpstr>
    </vt:vector>
  </TitlesOfParts>
  <Company>Landstinget Dalarna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Region Dalarna - Standard Powerpointmall</dc:title>
  <dc:creator>Jansson Markus /Central förvaltning Kommunikationsenhet /Falun</dc:creator>
  <cp:lastModifiedBy>Hanna Lundgren</cp:lastModifiedBy>
  <cp:revision>110</cp:revision>
  <cp:lastPrinted>2020-06-17T06:16:15Z</cp:lastPrinted>
  <dcterms:created xsi:type="dcterms:W3CDTF">2016-11-14T14:16:14Z</dcterms:created>
  <dcterms:modified xsi:type="dcterms:W3CDTF">2021-03-29T08:53:56Z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35d67994db9475aa58636ebfce59533">
    <vt:lpwstr>sv - svenska|fc4bf42e-8ca5-492e-bdac-5e5e0115cfa8</vt:lpwstr>
  </property>
  <property fmtid="{D5CDD505-2E9C-101B-9397-08002B2CF9AE}" pid="3" name="ContentTypeId">
    <vt:lpwstr>0x010100AC92CF2061C10240851FF38CAA99F4B8020100F310B003C35C654C864C96586056CDEC</vt:lpwstr>
  </property>
  <property fmtid="{D5CDD505-2E9C-101B-9397-08002B2CF9AE}" pid="4" name="TaxCatchAll">
    <vt:lpwstr>7;#sv - svenska</vt:lpwstr>
  </property>
  <property fmtid="{D5CDD505-2E9C-101B-9397-08002B2CF9AE}" pid="5" name="LD_GallerForVerksamhet">
    <vt:lpwstr>33;#LD|30ac7822-68c2-42d2-8d58-accf1e3539f2</vt:lpwstr>
  </property>
  <property fmtid="{D5CDD505-2E9C-101B-9397-08002B2CF9AE}" pid="6" name="LD_Process">
    <vt:lpwstr/>
  </property>
  <property fmtid="{D5CDD505-2E9C-101B-9397-08002B2CF9AE}" pid="7" name="LD_Forfattning">
    <vt:lpwstr/>
  </property>
  <property fmtid="{D5CDD505-2E9C-101B-9397-08002B2CF9AE}" pid="8" name="LD_Nyckelord">
    <vt:lpwstr/>
  </property>
  <property fmtid="{D5CDD505-2E9C-101B-9397-08002B2CF9AE}" pid="9" name="LD_Dokumentsamling">
    <vt:lpwstr>620;#powerpointmall|8a709a16-dce5-48c9-b324-adb936197cd8</vt:lpwstr>
  </property>
  <property fmtid="{D5CDD505-2E9C-101B-9397-08002B2CF9AE}" pid="10" name="LD_Dokumenttyp">
    <vt:lpwstr>24;#Standarddokument|4d12e0b9-1967-41ec-b4ec-5579d11176b8</vt:lpwstr>
  </property>
  <property fmtid="{D5CDD505-2E9C-101B-9397-08002B2CF9AE}" pid="11" name="eb7deb89d2814b7b90e1fef0bccd24ec">
    <vt:lpwstr/>
  </property>
  <property fmtid="{D5CDD505-2E9C-101B-9397-08002B2CF9AE}" pid="12" name="c37888536a3e4198892c360a23f46821">
    <vt:lpwstr/>
  </property>
  <property fmtid="{D5CDD505-2E9C-101B-9397-08002B2CF9AE}" pid="13" name="e4631235004c4161a9f23c41f2f2c9d6">
    <vt:lpwstr/>
  </property>
  <property fmtid="{D5CDD505-2E9C-101B-9397-08002B2CF9AE}" pid="14" name="LD_Diagnos">
    <vt:lpwstr/>
  </property>
  <property fmtid="{D5CDD505-2E9C-101B-9397-08002B2CF9AE}" pid="15" name="LD_Sprak">
    <vt:lpwstr>1;#sv - svenska|fc4bf42e-8ca5-492e-bdac-5e5e0115cfa8</vt:lpwstr>
  </property>
  <property fmtid="{D5CDD505-2E9C-101B-9397-08002B2CF9AE}" pid="16" name="LD_MeSHterm">
    <vt:lpwstr/>
  </property>
  <property fmtid="{D5CDD505-2E9C-101B-9397-08002B2CF9AE}" pid="17" name="_dlc_DocIdItemGuid">
    <vt:lpwstr>478ac456-debb-4762-9ea7-ef009ac3d5d6</vt:lpwstr>
  </property>
  <property fmtid="{D5CDD505-2E9C-101B-9397-08002B2CF9AE}" pid="18" name="Granskning">
    <vt:lpwstr/>
  </property>
  <property fmtid="{D5CDD505-2E9C-101B-9397-08002B2CF9AE}" pid="19" name="Order">
    <vt:r8>13100</vt:r8>
  </property>
  <property fmtid="{D5CDD505-2E9C-101B-9397-08002B2CF9AE}" pid="20" name="xd_ProgID">
    <vt:lpwstr/>
  </property>
  <property fmtid="{D5CDD505-2E9C-101B-9397-08002B2CF9AE}" pid="21" name="TemplateUrl">
    <vt:lpwstr/>
  </property>
  <property fmtid="{D5CDD505-2E9C-101B-9397-08002B2CF9AE}" pid="22" name="_CopySource">
    <vt:lpwstr>http://ar.ltdalarna.se/arbetsrum/OHAR4G1Q/4G8V/Lists/informerande/Region Dalarna - Standard Powerpointmall.pptx</vt:lpwstr>
  </property>
  <property fmtid="{D5CDD505-2E9C-101B-9397-08002B2CF9AE}" pid="23" name="Godkännande och publicering">
    <vt:lpwstr>http://ar.ltdalarna.se/arbetsrum/OHAR4G1Q/_layouts/15/wrkstat.aspx?List=897c8b83-9ffe-46c2-b9b4-7cbdc1558ee9&amp;WorkflowInstanceName=23b98503-3154-493f-9ae5-e4c37136ec7d, Godkänt</vt:lpwstr>
  </property>
  <property fmtid="{D5CDD505-2E9C-101B-9397-08002B2CF9AE}" pid="24" name="LD_GiltigtTill">
    <vt:filetime>2022-01-14T13:12:34Z</vt:filetime>
  </property>
  <property fmtid="{D5CDD505-2E9C-101B-9397-08002B2CF9AE}" pid="25" name="LD_Gallringsfrist">
    <vt:lpwstr>38;#3 år|8a73ccd2-b425-41f1-973a-0e59e31951c0</vt:lpwstr>
  </property>
  <property fmtid="{D5CDD505-2E9C-101B-9397-08002B2CF9AE}" pid="26" name="maa9fd36c38347e1a5ddfad159d25a0c">
    <vt:lpwstr>3 år|8a73ccd2-b425-41f1-973a-0e59e31951c0</vt:lpwstr>
  </property>
</Properties>
</file>