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6"/>
  </p:sldMasterIdLst>
  <p:notesMasterIdLst>
    <p:notesMasterId r:id="rId15"/>
  </p:notesMasterIdLst>
  <p:handoutMasterIdLst>
    <p:handoutMasterId r:id="rId16"/>
  </p:handoutMasterIdLst>
  <p:sldIdLst>
    <p:sldId id="256" r:id="rId7"/>
    <p:sldId id="279" r:id="rId8"/>
    <p:sldId id="281" r:id="rId9"/>
    <p:sldId id="282" r:id="rId10"/>
    <p:sldId id="283" r:id="rId11"/>
    <p:sldId id="269" r:id="rId12"/>
    <p:sldId id="286" r:id="rId13"/>
    <p:sldId id="287" r:id="rId1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C1026F7-0088-4477-B73C-1312E64D82C6}">
          <p14:sldIdLst>
            <p14:sldId id="256"/>
            <p14:sldId id="279"/>
            <p14:sldId id="281"/>
            <p14:sldId id="282"/>
            <p14:sldId id="283"/>
            <p14:sldId id="269"/>
            <p14:sldId id="286"/>
            <p14:sldId id="28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0" autoAdjust="0"/>
    <p:restoredTop sz="96265" autoAdjust="0"/>
  </p:normalViewPr>
  <p:slideViewPr>
    <p:cSldViewPr snapToGrid="0">
      <p:cViewPr varScale="1">
        <p:scale>
          <a:sx n="61" d="100"/>
          <a:sy n="61" d="100"/>
        </p:scale>
        <p:origin x="776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78FD9-274F-45DD-8681-13E82509E9F5}" type="datetimeFigureOut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2021-03-25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D47A8-29E2-4799-924A-9047124D4761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4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E94DB4-BC2A-49E2-AD0D-3F1E0B6714A7}" type="datetimeFigureOut">
              <a:rPr lang="sv-SE" smtClean="0"/>
              <a:pPr/>
              <a:t>2021-03-25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3D500-1297-4EDE-B9F8-A261B42E5E1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904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4163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FC5DA319-72F1-4F70-9BE7-0CBB4F12E5D2}" type="datetime1">
              <a:rPr lang="sv-SE" smtClean="0"/>
              <a:t>2021-03-25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78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36EF070-D4A1-4BBC-95E2-C540A084EC01}" type="datetime1">
              <a:rPr lang="sv-SE" smtClean="0"/>
              <a:t>2021-03-25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37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775DD86-983D-4097-A028-87EAC6BF841B}" type="datetime1">
              <a:rPr lang="sv-SE" smtClean="0"/>
              <a:t>2021-03-25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51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21684484-201B-44CD-9746-00FED4EFCD5B}" type="datetime1">
              <a:rPr lang="sv-SE" smtClean="0"/>
              <a:t>2021-03-25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71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3C59008-A271-48C6-B77D-A5EBCC61C08A}" type="datetime1">
              <a:rPr lang="sv-SE" smtClean="0"/>
              <a:t>2021-03-25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9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0905C11-AE40-4DD3-B577-1575C80BAAED}" type="datetime1">
              <a:rPr lang="sv-SE" smtClean="0"/>
              <a:t>2021-03-25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99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4152674-6AB9-4668-8AED-4226128661A6}" type="datetime1">
              <a:rPr lang="sv-SE" smtClean="0"/>
              <a:t>2021-03-25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62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401B1E7-2B4C-4E93-9B83-9D444BAB3785}" type="datetime1">
              <a:rPr lang="sv-SE" smtClean="0"/>
              <a:t>2021-03-25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5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7037B5D3-587F-424B-B03D-31C4263C7226}" type="datetime1">
              <a:rPr lang="sv-SE" smtClean="0"/>
              <a:t>2021-03-25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07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F4FD-A897-495D-BDCD-BC1A3ECAF875}" type="datetime1">
              <a:rPr lang="sv-SE" smtClean="0"/>
              <a:t>2021-03-25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2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ewa.welen@ltdalarna.se" TargetMode="External"/><Relationship Id="rId2" Type="http://schemas.openxmlformats.org/officeDocument/2006/relationships/hyperlink" Target="https://skr.se/tjanster/merfranskr/rapporterochskrifter/publikationer/attdrivaomstallningentillnaravard.34945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37854" y="1157691"/>
            <a:ext cx="9056255" cy="1066574"/>
          </a:xfrm>
        </p:spPr>
        <p:txBody>
          <a:bodyPr>
            <a:noAutofit/>
          </a:bodyPr>
          <a:lstStyle/>
          <a:p>
            <a:pPr algn="l"/>
            <a:r>
              <a:rPr lang="sv-SE" sz="3600" dirty="0" smtClean="0">
                <a:solidFill>
                  <a:schemeClr val="bg1"/>
                </a:solidFill>
              </a:rPr>
              <a:t>Rapport </a:t>
            </a:r>
            <a:r>
              <a:rPr lang="sv-SE" sz="3600" dirty="0">
                <a:solidFill>
                  <a:schemeClr val="bg1"/>
                </a:solidFill>
              </a:rPr>
              <a:t>från den regionala samverkans- och stödstrukturen </a:t>
            </a:r>
            <a:r>
              <a:rPr lang="sv-SE" sz="3600" dirty="0" smtClean="0">
                <a:solidFill>
                  <a:schemeClr val="bg1"/>
                </a:solidFill>
              </a:rPr>
              <a:t>(RSS Dalarna)</a:t>
            </a:r>
            <a:endParaRPr lang="sv-SE" sz="3600" dirty="0">
              <a:solidFill>
                <a:schemeClr val="bg1"/>
              </a:solidFill>
            </a:endParaRPr>
          </a:p>
        </p:txBody>
      </p:sp>
      <p:sp>
        <p:nvSpPr>
          <p:cNvPr id="5" name="Rubrik 1"/>
          <p:cNvSpPr txBox="1">
            <a:spLocks/>
          </p:cNvSpPr>
          <p:nvPr/>
        </p:nvSpPr>
        <p:spPr>
          <a:xfrm>
            <a:off x="1537854" y="3749645"/>
            <a:ext cx="9144000" cy="149199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2000" dirty="0" smtClean="0">
                <a:solidFill>
                  <a:schemeClr val="bg1"/>
                </a:solidFill>
              </a:rPr>
              <a:t>Avdelningen för hälsa och välfärd Region Dalarna  </a:t>
            </a:r>
          </a:p>
          <a:p>
            <a:r>
              <a:rPr lang="sv-SE" sz="2000" b="0" dirty="0" smtClean="0">
                <a:solidFill>
                  <a:schemeClr val="bg1"/>
                </a:solidFill>
              </a:rPr>
              <a:t>Tanja </a:t>
            </a:r>
            <a:r>
              <a:rPr lang="sv-SE" sz="2000" b="0" dirty="0">
                <a:solidFill>
                  <a:schemeClr val="bg1"/>
                </a:solidFill>
              </a:rPr>
              <a:t>Mårtensson </a:t>
            </a:r>
          </a:p>
          <a:p>
            <a:endParaRPr lang="sv-SE" sz="16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37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sv-SE" sz="3600" dirty="0" smtClean="0">
                <a:solidFill>
                  <a:schemeClr val="tx1"/>
                </a:solidFill>
              </a:rPr>
              <a:t>Rapport RSS Dalarna Välfärdsrådet 210325</a:t>
            </a:r>
            <a:endParaRPr lang="sv-SE" sz="3600" dirty="0">
              <a:solidFill>
                <a:schemeClr val="tx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sv-SE" b="1" dirty="0" smtClean="0"/>
              <a:t>Fortsättning statliga stimulansbidrag 2021</a:t>
            </a:r>
          </a:p>
          <a:p>
            <a:pPr>
              <a:lnSpc>
                <a:spcPct val="100000"/>
              </a:lnSpc>
            </a:pPr>
            <a:r>
              <a:rPr lang="sv-SE" b="1" dirty="0"/>
              <a:t>Fortsatt utvecklingsarbete av samverkan inom psykisk hälsa och missbruk och </a:t>
            </a:r>
            <a:r>
              <a:rPr lang="sv-SE" b="1" dirty="0" smtClean="0"/>
              <a:t>beroende</a:t>
            </a:r>
          </a:p>
          <a:p>
            <a:pPr>
              <a:lnSpc>
                <a:spcPct val="100000"/>
              </a:lnSpc>
            </a:pPr>
            <a:r>
              <a:rPr lang="sv-SE" b="1" dirty="0" smtClean="0"/>
              <a:t>Implementering av regionala överenskommelser och nationella </a:t>
            </a:r>
            <a:r>
              <a:rPr lang="sv-SE" b="1" dirty="0" smtClean="0"/>
              <a:t>kunskapsstöd</a:t>
            </a:r>
          </a:p>
          <a:p>
            <a:pPr>
              <a:lnSpc>
                <a:spcPct val="100000"/>
              </a:lnSpc>
            </a:pPr>
            <a:r>
              <a:rPr lang="sv-SE" b="1" dirty="0"/>
              <a:t>Inspirationsdag god och nära vård 28 april</a:t>
            </a:r>
            <a:endParaRPr lang="sv-SE" b="1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2021-03-25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8065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03325"/>
            <a:ext cx="10619402" cy="1210581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sv-SE" sz="3200" dirty="0">
                <a:solidFill>
                  <a:schemeClr val="tx1"/>
                </a:solidFill>
              </a:rPr>
              <a:t>Statliga stimulansbidrag 2021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700934"/>
            <a:ext cx="11370906" cy="43513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b="1" dirty="0" smtClean="0"/>
              <a:t> </a:t>
            </a:r>
          </a:p>
          <a:p>
            <a:pPr marL="0" indent="0">
              <a:buNone/>
            </a:pPr>
            <a:endParaRPr lang="sv-SE" b="1" dirty="0" smtClean="0"/>
          </a:p>
          <a:p>
            <a:pPr marL="0" indent="0">
              <a:buNone/>
            </a:pPr>
            <a:r>
              <a:rPr lang="sv-SE" b="1" dirty="0" smtClean="0"/>
              <a:t>ÖK psykisk hälsa			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2021-03-25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3</a:t>
            </a:fld>
            <a:endParaRPr lang="sv-SE" dirty="0"/>
          </a:p>
        </p:txBody>
      </p:sp>
      <p:sp>
        <p:nvSpPr>
          <p:cNvPr id="7" name="Högerpil 6"/>
          <p:cNvSpPr/>
          <p:nvPr/>
        </p:nvSpPr>
        <p:spPr>
          <a:xfrm>
            <a:off x="2369893" y="3269448"/>
            <a:ext cx="1850193" cy="725143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smtClean="0">
                <a:solidFill>
                  <a:schemeClr val="tx1"/>
                </a:solidFill>
              </a:rPr>
              <a:t>Länsgemensamma medel</a:t>
            </a:r>
            <a:endParaRPr lang="sv-SE" sz="1200" b="1" dirty="0">
              <a:solidFill>
                <a:schemeClr val="tx1"/>
              </a:solidFill>
            </a:endParaRPr>
          </a:p>
        </p:txBody>
      </p:sp>
      <p:sp>
        <p:nvSpPr>
          <p:cNvPr id="9" name="Rektangel med rundade hörn 8"/>
          <p:cNvSpPr/>
          <p:nvPr/>
        </p:nvSpPr>
        <p:spPr>
          <a:xfrm>
            <a:off x="4437478" y="3174819"/>
            <a:ext cx="1421788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smtClean="0">
                <a:solidFill>
                  <a:schemeClr val="tx1"/>
                </a:solidFill>
              </a:rPr>
              <a:t>Samsjuklighet</a:t>
            </a:r>
            <a:endParaRPr lang="sv-SE" sz="1200" b="1" dirty="0">
              <a:solidFill>
                <a:schemeClr val="tx1"/>
              </a:solidFill>
            </a:endParaRPr>
          </a:p>
        </p:txBody>
      </p:sp>
      <p:sp>
        <p:nvSpPr>
          <p:cNvPr id="10" name="Rektangel med rundade hörn 9"/>
          <p:cNvSpPr/>
          <p:nvPr/>
        </p:nvSpPr>
        <p:spPr>
          <a:xfrm>
            <a:off x="6179432" y="3179059"/>
            <a:ext cx="1615174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smtClean="0">
                <a:solidFill>
                  <a:schemeClr val="tx1"/>
                </a:solidFill>
              </a:rPr>
              <a:t>Brukarmedverkan</a:t>
            </a:r>
            <a:endParaRPr lang="sv-SE" sz="1200" b="1" dirty="0">
              <a:solidFill>
                <a:schemeClr val="tx1"/>
              </a:solidFill>
            </a:endParaRPr>
          </a:p>
        </p:txBody>
      </p:sp>
      <p:sp>
        <p:nvSpPr>
          <p:cNvPr id="11" name="Rektangel med rundade hörn 10"/>
          <p:cNvSpPr/>
          <p:nvPr/>
        </p:nvSpPr>
        <p:spPr>
          <a:xfrm>
            <a:off x="8108717" y="3175479"/>
            <a:ext cx="1517424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smtClean="0">
                <a:solidFill>
                  <a:schemeClr val="tx1"/>
                </a:solidFill>
              </a:rPr>
              <a:t>Suicidprevention</a:t>
            </a:r>
            <a:endParaRPr lang="sv-SE" sz="1200" b="1" dirty="0">
              <a:solidFill>
                <a:schemeClr val="tx1"/>
              </a:solidFill>
            </a:endParaRPr>
          </a:p>
        </p:txBody>
      </p:sp>
      <p:sp>
        <p:nvSpPr>
          <p:cNvPr id="16" name="Rektangel med rundade hörn 15"/>
          <p:cNvSpPr/>
          <p:nvPr/>
        </p:nvSpPr>
        <p:spPr>
          <a:xfrm>
            <a:off x="9886197" y="3146868"/>
            <a:ext cx="1421788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err="1" smtClean="0">
                <a:solidFill>
                  <a:schemeClr val="tx1"/>
                </a:solidFill>
              </a:rPr>
              <a:t>Ungdomsmot</a:t>
            </a:r>
            <a:r>
              <a:rPr lang="sv-SE" sz="1200" b="1" dirty="0" smtClean="0">
                <a:solidFill>
                  <a:schemeClr val="tx1"/>
                </a:solidFill>
              </a:rPr>
              <a:t>-tagningar</a:t>
            </a:r>
            <a:endParaRPr lang="sv-SE" sz="1200" b="1" dirty="0">
              <a:solidFill>
                <a:schemeClr val="tx1"/>
              </a:solidFill>
            </a:endParaRPr>
          </a:p>
        </p:txBody>
      </p:sp>
      <p:sp>
        <p:nvSpPr>
          <p:cNvPr id="12" name="Rektangel med rundade hörn 11"/>
          <p:cNvSpPr/>
          <p:nvPr/>
        </p:nvSpPr>
        <p:spPr>
          <a:xfrm>
            <a:off x="4583587" y="1844992"/>
            <a:ext cx="2805952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b="1" dirty="0">
                <a:solidFill>
                  <a:schemeClr val="tx1"/>
                </a:solidFill>
              </a:rPr>
              <a:t>Fortsatt utvecklingsarbete utifrån lokala och regionala handlingsplaner samt vård av hög kvalitet där patienterna finns – mobila lösningar </a:t>
            </a:r>
          </a:p>
        </p:txBody>
      </p:sp>
      <p:sp>
        <p:nvSpPr>
          <p:cNvPr id="13" name="Rektangel med rundade hörn 12"/>
          <p:cNvSpPr/>
          <p:nvPr/>
        </p:nvSpPr>
        <p:spPr>
          <a:xfrm>
            <a:off x="7808705" y="1887738"/>
            <a:ext cx="2117448" cy="91813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smtClean="0">
                <a:solidFill>
                  <a:schemeClr val="tx1"/>
                </a:solidFill>
              </a:rPr>
              <a:t>En kunskapsbaserad och säker </a:t>
            </a:r>
            <a:r>
              <a:rPr lang="sv-SE" sz="1200" b="1" dirty="0" err="1" smtClean="0">
                <a:solidFill>
                  <a:schemeClr val="tx1"/>
                </a:solidFill>
              </a:rPr>
              <a:t>hälso-</a:t>
            </a:r>
            <a:r>
              <a:rPr lang="sv-SE" sz="1200" b="1" dirty="0" smtClean="0">
                <a:solidFill>
                  <a:schemeClr val="tx1"/>
                </a:solidFill>
              </a:rPr>
              <a:t> och sjukvård</a:t>
            </a:r>
            <a:endParaRPr lang="sv-SE" sz="1200" b="1" dirty="0">
              <a:solidFill>
                <a:schemeClr val="tx1"/>
              </a:solidFill>
            </a:endParaRPr>
          </a:p>
        </p:txBody>
      </p:sp>
      <p:sp>
        <p:nvSpPr>
          <p:cNvPr id="17" name="Högerpil 16"/>
          <p:cNvSpPr/>
          <p:nvPr/>
        </p:nvSpPr>
        <p:spPr>
          <a:xfrm>
            <a:off x="2305480" y="1987870"/>
            <a:ext cx="1786150" cy="703722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smtClean="0">
                <a:solidFill>
                  <a:schemeClr val="tx1"/>
                </a:solidFill>
              </a:rPr>
              <a:t>Till kommunerna</a:t>
            </a:r>
            <a:endParaRPr lang="sv-SE" sz="1200" b="1" dirty="0">
              <a:solidFill>
                <a:schemeClr val="tx1"/>
              </a:solidFill>
            </a:endParaRPr>
          </a:p>
        </p:txBody>
      </p:sp>
      <p:sp>
        <p:nvSpPr>
          <p:cNvPr id="18" name="Rektangel med rundade hörn 17"/>
          <p:cNvSpPr/>
          <p:nvPr/>
        </p:nvSpPr>
        <p:spPr>
          <a:xfrm>
            <a:off x="4306795" y="4912217"/>
            <a:ext cx="2631301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>
                <a:solidFill>
                  <a:schemeClr val="tx1"/>
                </a:solidFill>
              </a:rPr>
              <a:t>Fortsatt utvecklingsarbete utifrån lokala och regionala handlingsplaner samt vård av hög kvalitet där patienterna finns- mobila lösningar </a:t>
            </a:r>
          </a:p>
        </p:txBody>
      </p:sp>
      <p:sp>
        <p:nvSpPr>
          <p:cNvPr id="20" name="Rektangel med rundade hörn 19"/>
          <p:cNvSpPr/>
          <p:nvPr/>
        </p:nvSpPr>
        <p:spPr>
          <a:xfrm>
            <a:off x="6864515" y="4893389"/>
            <a:ext cx="2117448" cy="91813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smtClean="0">
                <a:solidFill>
                  <a:schemeClr val="tx1"/>
                </a:solidFill>
              </a:rPr>
              <a:t>En kunskapsbaserad och säker </a:t>
            </a:r>
            <a:r>
              <a:rPr lang="sv-SE" sz="1200" b="1" dirty="0" err="1" smtClean="0">
                <a:solidFill>
                  <a:schemeClr val="tx1"/>
                </a:solidFill>
              </a:rPr>
              <a:t>hälso-</a:t>
            </a:r>
            <a:r>
              <a:rPr lang="sv-SE" sz="1200" b="1" dirty="0" smtClean="0">
                <a:solidFill>
                  <a:schemeClr val="tx1"/>
                </a:solidFill>
              </a:rPr>
              <a:t> och sjukvård</a:t>
            </a:r>
            <a:endParaRPr lang="sv-SE" sz="1200" b="1" dirty="0">
              <a:solidFill>
                <a:schemeClr val="tx1"/>
              </a:solidFill>
            </a:endParaRPr>
          </a:p>
        </p:txBody>
      </p:sp>
      <p:sp>
        <p:nvSpPr>
          <p:cNvPr id="24" name="Rektangel med rundade hörn 23"/>
          <p:cNvSpPr/>
          <p:nvPr/>
        </p:nvSpPr>
        <p:spPr>
          <a:xfrm>
            <a:off x="8892429" y="4912217"/>
            <a:ext cx="1517424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smtClean="0">
                <a:solidFill>
                  <a:schemeClr val="tx1"/>
                </a:solidFill>
              </a:rPr>
              <a:t>Insatser för att stärka BUP m.m.</a:t>
            </a:r>
            <a:endParaRPr lang="sv-SE" sz="1200" b="1" dirty="0">
              <a:solidFill>
                <a:schemeClr val="tx1"/>
              </a:solidFill>
            </a:endParaRPr>
          </a:p>
        </p:txBody>
      </p:sp>
      <p:sp>
        <p:nvSpPr>
          <p:cNvPr id="25" name="Rektangel med rundade hörn 24"/>
          <p:cNvSpPr/>
          <p:nvPr/>
        </p:nvSpPr>
        <p:spPr>
          <a:xfrm>
            <a:off x="10433582" y="4893389"/>
            <a:ext cx="1517424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smtClean="0">
                <a:solidFill>
                  <a:schemeClr val="tx1"/>
                </a:solidFill>
              </a:rPr>
              <a:t>Insatser för att stärka traumavård m.m.</a:t>
            </a:r>
            <a:endParaRPr lang="sv-SE" sz="1200" b="1" dirty="0">
              <a:solidFill>
                <a:schemeClr val="tx1"/>
              </a:solidFill>
            </a:endParaRPr>
          </a:p>
        </p:txBody>
      </p:sp>
      <p:sp>
        <p:nvSpPr>
          <p:cNvPr id="26" name="Högerpil 25"/>
          <p:cNvSpPr/>
          <p:nvPr/>
        </p:nvSpPr>
        <p:spPr>
          <a:xfrm>
            <a:off x="2369894" y="4905047"/>
            <a:ext cx="1850193" cy="725143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smtClean="0">
                <a:solidFill>
                  <a:schemeClr val="tx1"/>
                </a:solidFill>
              </a:rPr>
              <a:t>Till regionen</a:t>
            </a:r>
            <a:endParaRPr lang="sv-SE" sz="1200" b="1" dirty="0">
              <a:solidFill>
                <a:schemeClr val="tx1"/>
              </a:solidFill>
            </a:endParaRPr>
          </a:p>
        </p:txBody>
      </p:sp>
      <p:sp>
        <p:nvSpPr>
          <p:cNvPr id="15" name="textruta 14"/>
          <p:cNvSpPr txBox="1"/>
          <p:nvPr/>
        </p:nvSpPr>
        <p:spPr>
          <a:xfrm>
            <a:off x="2689517" y="3876602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smtClean="0"/>
              <a:t>18 mkr</a:t>
            </a: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345615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07041"/>
            <a:ext cx="10619402" cy="1210581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sv-SE" sz="3200" dirty="0">
                <a:solidFill>
                  <a:schemeClr val="tx1"/>
                </a:solidFill>
              </a:rPr>
              <a:t>Statliga stimulansbidrag 2021</a:t>
            </a:r>
            <a:endParaRPr lang="sv-SE" sz="3200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700933"/>
            <a:ext cx="11370906" cy="435133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sv-SE" b="1" dirty="0" smtClean="0"/>
              <a:t> 				     </a:t>
            </a:r>
            <a:r>
              <a:rPr lang="sv-SE" sz="1800" b="1" dirty="0" smtClean="0"/>
              <a:t>31 mkr</a:t>
            </a:r>
          </a:p>
          <a:p>
            <a:pPr marL="0" indent="0">
              <a:buNone/>
            </a:pPr>
            <a:r>
              <a:rPr lang="sv-SE" b="1" dirty="0" smtClean="0"/>
              <a:t>ÖK God och nära vård</a:t>
            </a:r>
          </a:p>
          <a:p>
            <a:pPr marL="0" indent="0">
              <a:buNone/>
            </a:pPr>
            <a:endParaRPr lang="sv-SE" b="1" dirty="0" smtClean="0"/>
          </a:p>
          <a:p>
            <a:pPr marL="3657600" lvl="8" indent="0">
              <a:buNone/>
            </a:pPr>
            <a:r>
              <a:rPr lang="sv-SE" b="1" dirty="0" smtClean="0"/>
              <a:t>        158 mkr</a:t>
            </a:r>
          </a:p>
          <a:p>
            <a:pPr marL="0" indent="0">
              <a:buNone/>
            </a:pPr>
            <a:endParaRPr lang="sv-SE" b="1" dirty="0"/>
          </a:p>
          <a:p>
            <a:pPr marL="0" indent="0">
              <a:buNone/>
            </a:pPr>
            <a:endParaRPr lang="sv-SE" b="1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sv-SE" sz="1800" b="1" dirty="0" smtClean="0"/>
              <a:t>					400 tkr/år</a:t>
            </a:r>
          </a:p>
          <a:p>
            <a:pPr marL="0" indent="0">
              <a:buNone/>
            </a:pPr>
            <a:r>
              <a:rPr lang="sv-SE" b="1" dirty="0" smtClean="0"/>
              <a:t>ÖK Kvinnofrid 2021-2023</a:t>
            </a:r>
          </a:p>
          <a:p>
            <a:pPr marL="0" indent="0">
              <a:buNone/>
            </a:pPr>
            <a:endParaRPr lang="sv-SE" b="1" dirty="0" smtClean="0"/>
          </a:p>
          <a:p>
            <a:pPr marL="0" indent="0">
              <a:buNone/>
            </a:pPr>
            <a:endParaRPr lang="sv-SE" b="1" dirty="0" smtClean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2021-03-25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4</a:t>
            </a:fld>
            <a:endParaRPr lang="sv-SE" dirty="0"/>
          </a:p>
        </p:txBody>
      </p:sp>
      <p:sp>
        <p:nvSpPr>
          <p:cNvPr id="28" name="Rektangel med rundade hörn 27"/>
          <p:cNvSpPr/>
          <p:nvPr/>
        </p:nvSpPr>
        <p:spPr>
          <a:xfrm>
            <a:off x="6521776" y="1999472"/>
            <a:ext cx="1523020" cy="90947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b="1" dirty="0">
                <a:solidFill>
                  <a:schemeClr val="tx1"/>
                </a:solidFill>
              </a:rPr>
              <a:t>Utveckling av den nära vården med fokus på primärvård</a:t>
            </a:r>
          </a:p>
        </p:txBody>
      </p:sp>
      <p:sp>
        <p:nvSpPr>
          <p:cNvPr id="29" name="Rektangel med rundade hörn 28"/>
          <p:cNvSpPr/>
          <p:nvPr/>
        </p:nvSpPr>
        <p:spPr>
          <a:xfrm>
            <a:off x="8180610" y="1997011"/>
            <a:ext cx="1421788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>
                <a:solidFill>
                  <a:schemeClr val="tx1"/>
                </a:solidFill>
              </a:rPr>
              <a:t>Goda förutsättningar för vårdens medarbetare</a:t>
            </a:r>
          </a:p>
        </p:txBody>
      </p:sp>
      <p:sp>
        <p:nvSpPr>
          <p:cNvPr id="30" name="Rektangel med rundade hörn 29"/>
          <p:cNvSpPr/>
          <p:nvPr/>
        </p:nvSpPr>
        <p:spPr>
          <a:xfrm>
            <a:off x="9780176" y="1978869"/>
            <a:ext cx="1516039" cy="91860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b="1" dirty="0">
                <a:solidFill>
                  <a:schemeClr val="tx1"/>
                </a:solidFill>
              </a:rPr>
              <a:t>Vidareutbildning för sjuksköterskor</a:t>
            </a:r>
          </a:p>
        </p:txBody>
      </p:sp>
      <p:sp>
        <p:nvSpPr>
          <p:cNvPr id="17" name="Högerpil 16"/>
          <p:cNvSpPr/>
          <p:nvPr/>
        </p:nvSpPr>
        <p:spPr>
          <a:xfrm>
            <a:off x="4827173" y="4841756"/>
            <a:ext cx="1786150" cy="703722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smtClean="0">
                <a:solidFill>
                  <a:schemeClr val="tx1"/>
                </a:solidFill>
              </a:rPr>
              <a:t>Till RSS</a:t>
            </a:r>
            <a:endParaRPr lang="sv-SE" sz="1200" b="1" dirty="0">
              <a:solidFill>
                <a:schemeClr val="tx1"/>
              </a:solidFill>
            </a:endParaRPr>
          </a:p>
        </p:txBody>
      </p:sp>
      <p:sp>
        <p:nvSpPr>
          <p:cNvPr id="18" name="Högerpil 17"/>
          <p:cNvSpPr/>
          <p:nvPr/>
        </p:nvSpPr>
        <p:spPr>
          <a:xfrm>
            <a:off x="4508903" y="2090875"/>
            <a:ext cx="1786150" cy="703722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smtClean="0">
                <a:solidFill>
                  <a:schemeClr val="tx1"/>
                </a:solidFill>
              </a:rPr>
              <a:t>Till kommunerna via RSS</a:t>
            </a:r>
            <a:endParaRPr lang="sv-SE" sz="1200" b="1" dirty="0">
              <a:solidFill>
                <a:schemeClr val="tx1"/>
              </a:solidFill>
            </a:endParaRPr>
          </a:p>
        </p:txBody>
      </p:sp>
      <p:sp>
        <p:nvSpPr>
          <p:cNvPr id="14" name="Rektangel med rundade hörn 13"/>
          <p:cNvSpPr/>
          <p:nvPr/>
        </p:nvSpPr>
        <p:spPr>
          <a:xfrm>
            <a:off x="6888933" y="4841756"/>
            <a:ext cx="2713465" cy="97704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0163" indent="0">
              <a:buNone/>
            </a:pPr>
            <a:endParaRPr lang="sv-SE" sz="1400" b="1" dirty="0" smtClean="0">
              <a:solidFill>
                <a:schemeClr val="tx1"/>
              </a:solidFill>
            </a:endParaRPr>
          </a:p>
          <a:p>
            <a:pPr marL="30163"/>
            <a:r>
              <a:rPr lang="sv-SE" sz="1400" b="1" dirty="0" smtClean="0">
                <a:solidFill>
                  <a:schemeClr val="tx1"/>
                </a:solidFill>
              </a:rPr>
              <a:t>Utveckla </a:t>
            </a:r>
            <a:r>
              <a:rPr lang="sv-SE" sz="1400" b="1" dirty="0">
                <a:solidFill>
                  <a:schemeClr val="tx1"/>
                </a:solidFill>
              </a:rPr>
              <a:t>kvinnofridsarbetet med fokus på hedersrelaterat våld och </a:t>
            </a:r>
            <a:endParaRPr lang="sv-SE" sz="1400" dirty="0">
              <a:solidFill>
                <a:schemeClr val="tx1"/>
              </a:solidFill>
            </a:endParaRPr>
          </a:p>
          <a:p>
            <a:pPr marL="30163" indent="0">
              <a:buNone/>
            </a:pPr>
            <a:r>
              <a:rPr lang="sv-SE" sz="1400" b="1" dirty="0" smtClean="0">
                <a:solidFill>
                  <a:schemeClr val="tx1"/>
                </a:solidFill>
              </a:rPr>
              <a:t>förtryck</a:t>
            </a:r>
            <a:r>
              <a:rPr lang="sv-SE" sz="1400" b="1" dirty="0">
                <a:solidFill>
                  <a:schemeClr val="tx1"/>
                </a:solidFill>
              </a:rPr>
              <a:t>.</a:t>
            </a:r>
          </a:p>
          <a:p>
            <a:pPr marL="30163" indent="0">
              <a:buNone/>
            </a:pP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15" name="Rektangel med rundade hörn 14"/>
          <p:cNvSpPr/>
          <p:nvPr/>
        </p:nvSpPr>
        <p:spPr>
          <a:xfrm>
            <a:off x="8715629" y="3236348"/>
            <a:ext cx="1523020" cy="90947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b="1" dirty="0" smtClean="0">
                <a:solidFill>
                  <a:schemeClr val="tx1"/>
                </a:solidFill>
              </a:rPr>
              <a:t>Vision e-hälsa</a:t>
            </a:r>
            <a:endParaRPr lang="sv-SE" sz="1200" b="1" dirty="0">
              <a:solidFill>
                <a:schemeClr val="tx1"/>
              </a:solidFill>
            </a:endParaRPr>
          </a:p>
        </p:txBody>
      </p:sp>
      <p:sp>
        <p:nvSpPr>
          <p:cNvPr id="16" name="Rektangel med rundade hörn 15"/>
          <p:cNvSpPr/>
          <p:nvPr/>
        </p:nvSpPr>
        <p:spPr>
          <a:xfrm>
            <a:off x="10292584" y="3227220"/>
            <a:ext cx="1629104" cy="91860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b="1" dirty="0">
                <a:solidFill>
                  <a:schemeClr val="tx1"/>
                </a:solidFill>
              </a:rPr>
              <a:t>Förstärkning av </a:t>
            </a:r>
            <a:r>
              <a:rPr lang="sv-SE" sz="1200" b="1" dirty="0" smtClean="0">
                <a:solidFill>
                  <a:schemeClr val="tx1"/>
                </a:solidFill>
              </a:rPr>
              <a:t>ambulanssjukvård</a:t>
            </a:r>
            <a:endParaRPr lang="sv-SE" sz="1200" b="1" dirty="0">
              <a:solidFill>
                <a:schemeClr val="tx1"/>
              </a:solidFill>
            </a:endParaRPr>
          </a:p>
        </p:txBody>
      </p:sp>
      <p:sp>
        <p:nvSpPr>
          <p:cNvPr id="20" name="Högerpil 19"/>
          <p:cNvSpPr/>
          <p:nvPr/>
        </p:nvSpPr>
        <p:spPr>
          <a:xfrm>
            <a:off x="4508903" y="3367850"/>
            <a:ext cx="1786150" cy="703722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smtClean="0">
                <a:solidFill>
                  <a:schemeClr val="tx1"/>
                </a:solidFill>
              </a:rPr>
              <a:t>Till regionen</a:t>
            </a:r>
            <a:endParaRPr lang="sv-SE" sz="1200" b="1" dirty="0">
              <a:solidFill>
                <a:schemeClr val="tx1"/>
              </a:solidFill>
            </a:endParaRPr>
          </a:p>
        </p:txBody>
      </p:sp>
      <p:sp>
        <p:nvSpPr>
          <p:cNvPr id="21" name="Rektangel med rundade hörn 20"/>
          <p:cNvSpPr/>
          <p:nvPr/>
        </p:nvSpPr>
        <p:spPr>
          <a:xfrm>
            <a:off x="6378492" y="3150314"/>
            <a:ext cx="1523020" cy="90947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b="1" dirty="0">
                <a:solidFill>
                  <a:schemeClr val="tx1"/>
                </a:solidFill>
              </a:rPr>
              <a:t>Utveckling av den nära vården med fokus på primärvård</a:t>
            </a:r>
          </a:p>
        </p:txBody>
      </p:sp>
      <p:sp>
        <p:nvSpPr>
          <p:cNvPr id="22" name="Rektangel med rundade hörn 21"/>
          <p:cNvSpPr/>
          <p:nvPr/>
        </p:nvSpPr>
        <p:spPr>
          <a:xfrm>
            <a:off x="7274057" y="3236348"/>
            <a:ext cx="1421788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>
                <a:solidFill>
                  <a:schemeClr val="tx1"/>
                </a:solidFill>
              </a:rPr>
              <a:t>Goda förutsättningar för vårdens medarbetare</a:t>
            </a:r>
          </a:p>
        </p:txBody>
      </p:sp>
      <p:sp>
        <p:nvSpPr>
          <p:cNvPr id="23" name="Rektangel med rundade hörn 22"/>
          <p:cNvSpPr/>
          <p:nvPr/>
        </p:nvSpPr>
        <p:spPr>
          <a:xfrm>
            <a:off x="6665942" y="3579749"/>
            <a:ext cx="1516039" cy="91860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b="1" dirty="0">
                <a:solidFill>
                  <a:schemeClr val="tx1"/>
                </a:solidFill>
              </a:rPr>
              <a:t>Vidareutbildning för sjuksköterskor</a:t>
            </a:r>
          </a:p>
        </p:txBody>
      </p:sp>
    </p:spTree>
    <p:extLst>
      <p:ext uri="{BB962C8B-B14F-4D97-AF65-F5344CB8AC3E}">
        <p14:creationId xmlns:p14="http://schemas.microsoft.com/office/powerpoint/2010/main" val="183678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11337"/>
            <a:ext cx="10280073" cy="1325563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sv-SE" sz="2800" dirty="0">
                <a:solidFill>
                  <a:schemeClr val="tx1"/>
                </a:solidFill>
              </a:rPr>
              <a:t>Fortsatt utvecklingsarbete av samverkan inom psykisk hälsa och missbruk och beroende</a:t>
            </a:r>
            <a:endParaRPr lang="sv-SE" sz="3600" b="1" dirty="0">
              <a:solidFill>
                <a:schemeClr val="tx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776845"/>
            <a:ext cx="10515600" cy="4263347"/>
          </a:xfrm>
          <a:solidFill>
            <a:schemeClr val="accent3">
              <a:lumMod val="40000"/>
              <a:lumOff val="60000"/>
            </a:schemeClr>
          </a:solidFill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buNone/>
            </a:pPr>
            <a:r>
              <a:rPr lang="sv-SE" dirty="0" smtClean="0"/>
              <a:t>Länschefsnätverket godkänt uppdrag 210219. 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Långsiktigt arbete </a:t>
            </a:r>
            <a:r>
              <a:rPr lang="sv-SE" b="1" dirty="0" smtClean="0"/>
              <a:t>2021-2023. </a:t>
            </a:r>
            <a:endParaRPr lang="sv-SE" b="1" dirty="0">
              <a:cs typeface="Calibri"/>
            </a:endParaRPr>
          </a:p>
          <a:p>
            <a:pPr marL="514350" indent="-514350">
              <a:buAutoNum type="arabicPeriod"/>
            </a:pPr>
            <a:r>
              <a:rPr lang="sv-SE" sz="2600" b="1" dirty="0" smtClean="0"/>
              <a:t>Bred </a:t>
            </a:r>
            <a:r>
              <a:rPr lang="sv-SE" sz="2600" b="1" dirty="0"/>
              <a:t>behovsanalys </a:t>
            </a:r>
            <a:r>
              <a:rPr lang="sv-SE" sz="2600" dirty="0"/>
              <a:t>och systematiskt undersöka hur </a:t>
            </a:r>
            <a:r>
              <a:rPr lang="sv-SE" sz="2600" dirty="0" smtClean="0"/>
              <a:t>RSS </a:t>
            </a:r>
            <a:r>
              <a:rPr lang="sv-SE" sz="2600" dirty="0"/>
              <a:t>kan stödja socialtjänsten och närliggande </a:t>
            </a:r>
            <a:r>
              <a:rPr lang="sv-SE" sz="2600" dirty="0" err="1"/>
              <a:t>hälso-</a:t>
            </a:r>
            <a:r>
              <a:rPr lang="sv-SE" sz="2600" dirty="0"/>
              <a:t> och sjukvård i att bedriva evidensbaserad praktik. </a:t>
            </a:r>
            <a:endParaRPr lang="sv-SE" sz="2600" dirty="0" smtClean="0"/>
          </a:p>
          <a:p>
            <a:pPr marL="514350" indent="-514350">
              <a:buAutoNum type="arabicPeriod"/>
            </a:pPr>
            <a:r>
              <a:rPr lang="sv-SE" sz="2600" b="1" dirty="0" smtClean="0"/>
              <a:t>Implementering </a:t>
            </a:r>
            <a:r>
              <a:rPr lang="sv-SE" sz="2600" b="1" dirty="0"/>
              <a:t>av regional ÖK missbruk och beroende samt VIP </a:t>
            </a:r>
            <a:r>
              <a:rPr lang="sv-SE" sz="2600" dirty="0"/>
              <a:t>missbruk och beroende.</a:t>
            </a:r>
          </a:p>
          <a:p>
            <a:pPr marL="514350" indent="-514350">
              <a:buAutoNum type="arabicPeriod"/>
            </a:pPr>
            <a:r>
              <a:rPr lang="sv-SE" sz="2600" b="1" dirty="0" smtClean="0"/>
              <a:t>Framtagande </a:t>
            </a:r>
            <a:r>
              <a:rPr lang="sv-SE" sz="2600" b="1" dirty="0"/>
              <a:t>av övergripande stöd för implementering </a:t>
            </a:r>
            <a:r>
              <a:rPr lang="sv-SE" sz="2600" dirty="0"/>
              <a:t>av övriga reviderade regionala överenskommelser och andra kunskapsstöd, VIP, vårdförlopp, </a:t>
            </a:r>
            <a:r>
              <a:rPr lang="sv-SE" sz="2600" dirty="0" smtClean="0"/>
              <a:t>verktyg m.fl.</a:t>
            </a:r>
            <a:endParaRPr lang="sv-SE" sz="2600" dirty="0"/>
          </a:p>
          <a:p>
            <a:pPr marL="514350" indent="-514350">
              <a:buAutoNum type="arabicPeriod"/>
            </a:pPr>
            <a:r>
              <a:rPr lang="sv-SE" sz="2600" b="1" dirty="0" smtClean="0"/>
              <a:t>Särskilda </a:t>
            </a:r>
            <a:r>
              <a:rPr lang="sv-SE" sz="2600" b="1" dirty="0"/>
              <a:t>insatser med stöd av ÖK psykisk hälsa </a:t>
            </a:r>
            <a:r>
              <a:rPr lang="sv-SE" sz="2600" dirty="0"/>
              <a:t>2021 och 2022.</a:t>
            </a:r>
          </a:p>
          <a:p>
            <a:pPr marL="514350" indent="-514350">
              <a:buAutoNum type="arabicPeriod"/>
            </a:pPr>
            <a:r>
              <a:rPr lang="sv-SE" sz="2600" dirty="0" smtClean="0"/>
              <a:t>Insatser </a:t>
            </a:r>
            <a:r>
              <a:rPr lang="sv-SE" sz="2600" dirty="0"/>
              <a:t>inom </a:t>
            </a:r>
            <a:r>
              <a:rPr lang="sv-SE" sz="2600" b="1" dirty="0"/>
              <a:t>fokusområde barn och unga och samsjuklighet.</a:t>
            </a:r>
          </a:p>
          <a:p>
            <a:pPr marL="514350" indent="-514350">
              <a:buAutoNum type="arabicPeriod"/>
            </a:pPr>
            <a:r>
              <a:rPr lang="sv-SE" sz="2600" dirty="0" smtClean="0"/>
              <a:t>Löpande </a:t>
            </a:r>
            <a:r>
              <a:rPr lang="sv-SE" sz="2600" dirty="0"/>
              <a:t>arbete med </a:t>
            </a:r>
            <a:r>
              <a:rPr lang="sv-SE" sz="2600" b="1" dirty="0"/>
              <a:t>regional handlingsplan </a:t>
            </a:r>
            <a:r>
              <a:rPr lang="sv-SE" sz="2600" dirty="0"/>
              <a:t>psykisk hälsa.</a:t>
            </a:r>
            <a:endParaRPr lang="sv-SE" sz="2600" i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181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med rundade hörn 2"/>
          <p:cNvSpPr/>
          <p:nvPr/>
        </p:nvSpPr>
        <p:spPr>
          <a:xfrm>
            <a:off x="5721275" y="4393011"/>
            <a:ext cx="2217870" cy="11256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Särskilda insatser med stöd av ÖK psykisk hälsa</a:t>
            </a:r>
          </a:p>
        </p:txBody>
      </p:sp>
      <p:sp>
        <p:nvSpPr>
          <p:cNvPr id="4" name="Rektangel med rundade hörn 3"/>
          <p:cNvSpPr/>
          <p:nvPr/>
        </p:nvSpPr>
        <p:spPr>
          <a:xfrm>
            <a:off x="3575122" y="386371"/>
            <a:ext cx="2536529" cy="14630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Implementering </a:t>
            </a:r>
            <a:r>
              <a:rPr lang="sv-SE" dirty="0">
                <a:solidFill>
                  <a:schemeClr val="tx1"/>
                </a:solidFill>
              </a:rPr>
              <a:t>av regional ÖK missbruk/beroende + VIP</a:t>
            </a:r>
          </a:p>
        </p:txBody>
      </p:sp>
      <p:sp>
        <p:nvSpPr>
          <p:cNvPr id="5" name="Rektangel med rundade hörn 4"/>
          <p:cNvSpPr/>
          <p:nvPr/>
        </p:nvSpPr>
        <p:spPr>
          <a:xfrm>
            <a:off x="6290580" y="1847723"/>
            <a:ext cx="1961388" cy="12192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Övergripande stöd för implementering</a:t>
            </a:r>
          </a:p>
        </p:txBody>
      </p:sp>
      <p:sp>
        <p:nvSpPr>
          <p:cNvPr id="9" name="Rektangel med rundade hörn 8"/>
          <p:cNvSpPr/>
          <p:nvPr/>
        </p:nvSpPr>
        <p:spPr>
          <a:xfrm>
            <a:off x="1250707" y="4107149"/>
            <a:ext cx="2011682" cy="12655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>
                <a:solidFill>
                  <a:schemeClr val="tx1"/>
                </a:solidFill>
              </a:rPr>
              <a:t>Fokusområde Barn och unga</a:t>
            </a:r>
          </a:p>
        </p:txBody>
      </p:sp>
      <p:grpSp>
        <p:nvGrpSpPr>
          <p:cNvPr id="11" name="Grupp 10"/>
          <p:cNvGrpSpPr/>
          <p:nvPr/>
        </p:nvGrpSpPr>
        <p:grpSpPr>
          <a:xfrm>
            <a:off x="1113756" y="1425118"/>
            <a:ext cx="1967968" cy="1344680"/>
            <a:chOff x="4618707" y="583402"/>
            <a:chExt cx="1062147" cy="675837"/>
          </a:xfrm>
        </p:grpSpPr>
        <p:sp>
          <p:nvSpPr>
            <p:cNvPr id="12" name="Rektangel med rundade hörn 11"/>
            <p:cNvSpPr/>
            <p:nvPr/>
          </p:nvSpPr>
          <p:spPr>
            <a:xfrm>
              <a:off x="4641104" y="583402"/>
              <a:ext cx="1039750" cy="675837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textruta 12"/>
            <p:cNvSpPr txBox="1"/>
            <p:nvPr/>
          </p:nvSpPr>
          <p:spPr>
            <a:xfrm>
              <a:off x="4618707" y="623811"/>
              <a:ext cx="973766" cy="60985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v-SE" kern="1200" dirty="0">
                  <a:solidFill>
                    <a:schemeClr val="tx1"/>
                  </a:solidFill>
                </a:rPr>
                <a:t>Behovsanalys</a:t>
              </a:r>
            </a:p>
          </p:txBody>
        </p:sp>
      </p:grpSp>
      <p:sp>
        <p:nvSpPr>
          <p:cNvPr id="14" name="Ellips 13"/>
          <p:cNvSpPr/>
          <p:nvPr/>
        </p:nvSpPr>
        <p:spPr>
          <a:xfrm>
            <a:off x="3575123" y="2389993"/>
            <a:ext cx="2536529" cy="183059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 smtClean="0">
                <a:solidFill>
                  <a:schemeClr val="tx1"/>
                </a:solidFill>
              </a:rPr>
              <a:t>Löpande revidering av regional </a:t>
            </a:r>
            <a:r>
              <a:rPr lang="sv-SE" sz="1600" b="1" dirty="0">
                <a:solidFill>
                  <a:schemeClr val="tx1"/>
                </a:solidFill>
              </a:rPr>
              <a:t>handlingsplan psykisk hälsa</a:t>
            </a:r>
            <a:endParaRPr lang="sv-SE" sz="1600" b="1" i="1" dirty="0">
              <a:solidFill>
                <a:schemeClr val="tx1"/>
              </a:solidFill>
            </a:endParaRPr>
          </a:p>
        </p:txBody>
      </p:sp>
      <p:sp>
        <p:nvSpPr>
          <p:cNvPr id="15" name="Rektangel 14"/>
          <p:cNvSpPr/>
          <p:nvPr/>
        </p:nvSpPr>
        <p:spPr>
          <a:xfrm>
            <a:off x="9749930" y="4741517"/>
            <a:ext cx="1506982" cy="85775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v-SE" sz="1400" dirty="0" err="1" smtClean="0">
                <a:solidFill>
                  <a:schemeClr val="tx1"/>
                </a:solidFill>
              </a:rPr>
              <a:t>Ungdoms-mottagningar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16" name="Rektangel 15"/>
          <p:cNvSpPr/>
          <p:nvPr/>
        </p:nvSpPr>
        <p:spPr>
          <a:xfrm>
            <a:off x="9775425" y="3677322"/>
            <a:ext cx="1506982" cy="9035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chemeClr val="tx1"/>
                </a:solidFill>
              </a:rPr>
              <a:t>Brukarinflytande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17" name="Rektangel 16"/>
          <p:cNvSpPr/>
          <p:nvPr/>
        </p:nvSpPr>
        <p:spPr>
          <a:xfrm>
            <a:off x="8086437" y="4712558"/>
            <a:ext cx="1504212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tx1"/>
                </a:solidFill>
              </a:rPr>
              <a:t>Suicidprevention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18" name="Rektangel 17"/>
          <p:cNvSpPr/>
          <p:nvPr/>
        </p:nvSpPr>
        <p:spPr>
          <a:xfrm>
            <a:off x="8081888" y="3666499"/>
            <a:ext cx="1549015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rgbClr val="FF0000"/>
                </a:solidFill>
              </a:rPr>
              <a:t>Fokusområde </a:t>
            </a:r>
            <a:r>
              <a:rPr lang="sv-SE" sz="1400" dirty="0" smtClean="0"/>
              <a:t>Samsjuklighet</a:t>
            </a:r>
            <a:endParaRPr lang="sv-SE" sz="1400" dirty="0"/>
          </a:p>
        </p:txBody>
      </p:sp>
      <p:sp>
        <p:nvSpPr>
          <p:cNvPr id="20" name="Rektangel 19"/>
          <p:cNvSpPr/>
          <p:nvPr/>
        </p:nvSpPr>
        <p:spPr>
          <a:xfrm>
            <a:off x="234694" y="3763390"/>
            <a:ext cx="961179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00" dirty="0" smtClean="0">
                <a:solidFill>
                  <a:schemeClr val="tx1"/>
                </a:solidFill>
              </a:rPr>
              <a:t>Forts. En </a:t>
            </a:r>
            <a:r>
              <a:rPr lang="sv-SE" sz="1400" dirty="0">
                <a:solidFill>
                  <a:schemeClr val="tx1"/>
                </a:solidFill>
              </a:rPr>
              <a:t>samlad </a:t>
            </a:r>
            <a:r>
              <a:rPr lang="sv-SE" sz="1400" dirty="0" smtClean="0">
                <a:solidFill>
                  <a:schemeClr val="tx1"/>
                </a:solidFill>
              </a:rPr>
              <a:t>UH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21" name="Rektangel 20"/>
          <p:cNvSpPr/>
          <p:nvPr/>
        </p:nvSpPr>
        <p:spPr>
          <a:xfrm>
            <a:off x="203533" y="4915460"/>
            <a:ext cx="99234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chemeClr val="tx1"/>
                </a:solidFill>
              </a:rPr>
              <a:t>Utredning ”Mini-Maria”?</a:t>
            </a:r>
            <a:endParaRPr lang="sv-SE" sz="1400" dirty="0">
              <a:solidFill>
                <a:schemeClr val="tx1"/>
              </a:solidFill>
            </a:endParaRPr>
          </a:p>
        </p:txBody>
      </p:sp>
      <p:cxnSp>
        <p:nvCxnSpPr>
          <p:cNvPr id="23" name="Rak pilkoppling 22"/>
          <p:cNvCxnSpPr/>
          <p:nvPr/>
        </p:nvCxnSpPr>
        <p:spPr>
          <a:xfrm flipV="1">
            <a:off x="2666198" y="3550371"/>
            <a:ext cx="959998" cy="58415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k pilkoppling 23"/>
          <p:cNvCxnSpPr>
            <a:endCxn id="14" idx="1"/>
          </p:cNvCxnSpPr>
          <p:nvPr/>
        </p:nvCxnSpPr>
        <p:spPr>
          <a:xfrm>
            <a:off x="3081724" y="2256576"/>
            <a:ext cx="864865" cy="40150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k pilkoppling 24"/>
          <p:cNvCxnSpPr/>
          <p:nvPr/>
        </p:nvCxnSpPr>
        <p:spPr>
          <a:xfrm>
            <a:off x="4711854" y="1868150"/>
            <a:ext cx="0" cy="53251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ktangel 31"/>
          <p:cNvSpPr/>
          <p:nvPr/>
        </p:nvSpPr>
        <p:spPr>
          <a:xfrm>
            <a:off x="234695" y="658594"/>
            <a:ext cx="1100119" cy="796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chemeClr val="tx1"/>
                </a:solidFill>
              </a:rPr>
              <a:t>SKR ”Handslag”</a:t>
            </a:r>
          </a:p>
          <a:p>
            <a:pPr algn="ctr"/>
            <a:endParaRPr lang="sv-SE" dirty="0">
              <a:solidFill>
                <a:srgbClr val="FF0000"/>
              </a:solidFill>
            </a:endParaRPr>
          </a:p>
        </p:txBody>
      </p:sp>
      <p:cxnSp>
        <p:nvCxnSpPr>
          <p:cNvPr id="36" name="Rak pilkoppling 35"/>
          <p:cNvCxnSpPr>
            <a:endCxn id="14" idx="7"/>
          </p:cNvCxnSpPr>
          <p:nvPr/>
        </p:nvCxnSpPr>
        <p:spPr>
          <a:xfrm flipH="1">
            <a:off x="5740186" y="2389992"/>
            <a:ext cx="550394" cy="26808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ak pilkoppling 36"/>
          <p:cNvCxnSpPr/>
          <p:nvPr/>
        </p:nvCxnSpPr>
        <p:spPr>
          <a:xfrm flipH="1" flipV="1">
            <a:off x="5852160" y="3835739"/>
            <a:ext cx="660877" cy="55727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Nedåtpil 46"/>
          <p:cNvSpPr/>
          <p:nvPr/>
        </p:nvSpPr>
        <p:spPr>
          <a:xfrm>
            <a:off x="4516310" y="4286930"/>
            <a:ext cx="558085" cy="1480373"/>
          </a:xfrm>
          <a:prstGeom prst="downArrow">
            <a:avLst/>
          </a:prstGeom>
          <a:noFill/>
          <a:ln w="1905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48" name="Rektangel 47"/>
          <p:cNvSpPr/>
          <p:nvPr/>
        </p:nvSpPr>
        <p:spPr>
          <a:xfrm>
            <a:off x="1843517" y="5747795"/>
            <a:ext cx="6274556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7150"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sv-SE" sz="1600" b="1" dirty="0">
                <a:solidFill>
                  <a:schemeClr val="tx1"/>
                </a:solidFill>
              </a:rPr>
              <a:t>Underlag för prioriteringar och genomförande av konkreta åtgärder.  </a:t>
            </a:r>
          </a:p>
        </p:txBody>
      </p:sp>
    </p:spTree>
    <p:extLst>
      <p:ext uri="{BB962C8B-B14F-4D97-AF65-F5344CB8AC3E}">
        <p14:creationId xmlns:p14="http://schemas.microsoft.com/office/powerpoint/2010/main" val="178550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sv-SE" sz="2800" dirty="0">
                <a:solidFill>
                  <a:schemeClr val="tx1"/>
                </a:solidFill>
              </a:rPr>
              <a:t>Implementering av regionala överenskommelser och nationella kunskapsstöd</a:t>
            </a:r>
            <a:endParaRPr lang="sv-SE" sz="2800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571625"/>
            <a:ext cx="5609253" cy="4605338"/>
          </a:xfrm>
        </p:spPr>
        <p:txBody>
          <a:bodyPr>
            <a:normAutofit fontScale="85000" lnSpcReduction="20000"/>
          </a:bodyPr>
          <a:lstStyle/>
          <a:p>
            <a:r>
              <a:rPr lang="sv-SE" b="1" dirty="0" smtClean="0"/>
              <a:t>Fyra regionala samverkansöverenskommelser på g! </a:t>
            </a:r>
            <a:endParaRPr lang="sv-SE" b="1" dirty="0"/>
          </a:p>
          <a:p>
            <a:pPr>
              <a:lnSpc>
                <a:spcPct val="110000"/>
              </a:lnSpc>
              <a:buFontTx/>
              <a:buChar char="-"/>
            </a:pPr>
            <a:r>
              <a:rPr lang="sv-SE" smtClean="0"/>
              <a:t>Missbruk/beroende</a:t>
            </a:r>
            <a:endParaRPr lang="sv-SE" dirty="0" smtClean="0"/>
          </a:p>
          <a:p>
            <a:pPr>
              <a:lnSpc>
                <a:spcPct val="110000"/>
              </a:lnSpc>
              <a:buFontTx/>
              <a:buChar char="-"/>
            </a:pPr>
            <a:r>
              <a:rPr lang="sv-SE" dirty="0" smtClean="0"/>
              <a:t>HVB- 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sv-SE" dirty="0" smtClean="0"/>
              <a:t>Psyk. funktionsnedsättning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sv-SE" dirty="0" smtClean="0"/>
              <a:t>Barn och unga- remiss 16 april</a:t>
            </a:r>
          </a:p>
          <a:p>
            <a:r>
              <a:rPr lang="sv-SE" b="1" dirty="0" smtClean="0"/>
              <a:t>Implementeringsinsatser och framtagande av övergripande implementeringsstöd</a:t>
            </a:r>
          </a:p>
          <a:p>
            <a:r>
              <a:rPr lang="sv-SE" b="1" dirty="0" smtClean="0"/>
              <a:t>Pågående implementering ÖK rehab, habilitering och hjälpmedel</a:t>
            </a:r>
            <a:endParaRPr lang="sv-SE" b="1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84484-201B-44CD-9746-00FED4EFCD5B}" type="datetime1">
              <a:rPr lang="sv-SE" smtClean="0"/>
              <a:t>2021-03-25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7</a:t>
            </a:fld>
            <a:endParaRPr lang="sv-SE" dirty="0"/>
          </a:p>
        </p:txBody>
      </p:sp>
      <p:pic>
        <p:nvPicPr>
          <p:cNvPr id="8" name="Platshållare för innehåll 7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10547" y="1584459"/>
            <a:ext cx="4550336" cy="4682197"/>
          </a:xfrm>
          <a:prstGeom prst="rect">
            <a:avLst/>
          </a:prstGeom>
        </p:spPr>
      </p:pic>
      <p:sp>
        <p:nvSpPr>
          <p:cNvPr id="9" name="Nedåtpil 8"/>
          <p:cNvSpPr/>
          <p:nvPr/>
        </p:nvSpPr>
        <p:spPr>
          <a:xfrm rot="3468207">
            <a:off x="4987384" y="3422282"/>
            <a:ext cx="609187" cy="176818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0" name="textruta 9"/>
          <p:cNvSpPr txBox="1"/>
          <p:nvPr/>
        </p:nvSpPr>
        <p:spPr>
          <a:xfrm>
            <a:off x="4782206" y="3375979"/>
            <a:ext cx="1616789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sv-SE" b="1" dirty="0" smtClean="0"/>
              <a:t>Vi förstärker!</a:t>
            </a: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13740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sv-SE" sz="2800" dirty="0" smtClean="0">
                <a:solidFill>
                  <a:schemeClr val="tx1"/>
                </a:solidFill>
              </a:rPr>
              <a:t>Inspirationsdag god och nära vård 28 april</a:t>
            </a:r>
            <a:endParaRPr lang="sv-SE" sz="2800" dirty="0">
              <a:solidFill>
                <a:schemeClr val="tx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v-SE" dirty="0"/>
              <a:t>Inspirations-/arbetsdag God och Nära vård i Dalarna för </a:t>
            </a:r>
            <a:r>
              <a:rPr lang="sv-SE" dirty="0" smtClean="0"/>
              <a:t>förtroendevalda 28 april</a:t>
            </a:r>
          </a:p>
          <a:p>
            <a:r>
              <a:rPr lang="sv-SE" dirty="0" smtClean="0"/>
              <a:t>SKR om god och nära vård </a:t>
            </a:r>
          </a:p>
          <a:p>
            <a:r>
              <a:rPr lang="sv-SE" dirty="0" smtClean="0"/>
              <a:t>Klara </a:t>
            </a:r>
            <a:r>
              <a:rPr lang="sv-SE" dirty="0"/>
              <a:t>Palmberg </a:t>
            </a:r>
            <a:r>
              <a:rPr lang="sv-SE" dirty="0" err="1"/>
              <a:t>Broryd</a:t>
            </a:r>
            <a:r>
              <a:rPr lang="sv-SE" dirty="0"/>
              <a:t> PhD </a:t>
            </a:r>
            <a:r>
              <a:rPr lang="sv-SE" dirty="0" smtClean="0"/>
              <a:t>forskare–Att </a:t>
            </a:r>
            <a:r>
              <a:rPr lang="sv-SE" dirty="0"/>
              <a:t>driva omställningen till Nära vård: </a:t>
            </a:r>
            <a:r>
              <a:rPr lang="sv-SE" dirty="0">
                <a:hlinkClick r:id="rId2"/>
              </a:rPr>
              <a:t>https://</a:t>
            </a:r>
            <a:r>
              <a:rPr lang="sv-SE" dirty="0" smtClean="0">
                <a:hlinkClick r:id="rId2"/>
              </a:rPr>
              <a:t>skr.se/tjanster/merfranskr/rapporterochskrifter/publikationer/attdrivaomstallningentillnaravard.34945.html</a:t>
            </a:r>
            <a:endParaRPr lang="sv-SE" dirty="0" smtClean="0"/>
          </a:p>
          <a:p>
            <a:r>
              <a:rPr lang="sv-SE" dirty="0" smtClean="0"/>
              <a:t>Fokus </a:t>
            </a:r>
            <a:r>
              <a:rPr lang="sv-SE" dirty="0"/>
              <a:t>God och Nära vård i Dalarna </a:t>
            </a:r>
            <a:r>
              <a:rPr lang="sv-SE" dirty="0" smtClean="0"/>
              <a:t>– Grupparbete</a:t>
            </a:r>
          </a:p>
          <a:p>
            <a:r>
              <a:rPr lang="sv-SE" dirty="0" smtClean="0"/>
              <a:t>Anmälan senast </a:t>
            </a:r>
            <a:r>
              <a:rPr lang="sv-SE" b="1" dirty="0" smtClean="0"/>
              <a:t>16 april! </a:t>
            </a:r>
            <a:r>
              <a:rPr lang="sv-SE" dirty="0" smtClean="0"/>
              <a:t>Acceptera </a:t>
            </a:r>
            <a:r>
              <a:rPr lang="sv-SE" dirty="0"/>
              <a:t>Teamsinbjudan i kalendern </a:t>
            </a:r>
            <a:r>
              <a:rPr lang="sv-SE" dirty="0" smtClean="0"/>
              <a:t>och/eller </a:t>
            </a:r>
            <a:r>
              <a:rPr lang="sv-SE" dirty="0"/>
              <a:t>svara till </a:t>
            </a:r>
            <a:r>
              <a:rPr lang="sv-SE" dirty="0" smtClean="0">
                <a:hlinkClick r:id="rId3"/>
              </a:rPr>
              <a:t>ewa.welen@ltdalarna.se</a:t>
            </a:r>
            <a:endParaRPr lang="sv-SE" dirty="0" smtClean="0"/>
          </a:p>
          <a:p>
            <a:endParaRPr lang="sv-SE" sz="1400" dirty="0"/>
          </a:p>
          <a:p>
            <a:pPr marL="0" indent="0">
              <a:buNone/>
            </a:pPr>
            <a:r>
              <a:rPr lang="sv-SE" sz="1200" dirty="0" smtClean="0"/>
              <a:t> </a:t>
            </a:r>
            <a:endParaRPr lang="sv-SE" sz="1200" dirty="0"/>
          </a:p>
          <a:p>
            <a:endParaRPr lang="sv-SE" sz="1200" b="1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2021-03-25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1182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haredContentType xmlns="Microsoft.SharePoint.Taxonomy.ContentTypeSync" SourceId="e7769dcc-5dd1-4f02-a71f-f2e47d1eab4e" ContentTypeId="0x010100AC92CF2061C10240851FF38CAA99F4B80201" PreviousValue="false"/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Blankett" ma:contentTypeID="0x010100AC92CF2061C10240851FF38CAA99F4B802010010A27C58E3F0514186632C5957A89C4F" ma:contentTypeVersion="135" ma:contentTypeDescription="Skapa ett nytt dokument." ma:contentTypeScope="" ma:versionID="cc0d014734b4527a919424331433cfe0">
  <xsd:schema xmlns:xsd="http://www.w3.org/2001/XMLSchema" xmlns:xs="http://www.w3.org/2001/XMLSchema" xmlns:p="http://schemas.microsoft.com/office/2006/metadata/properties" xmlns:ns2="2f901946-e264-40a9-b252-19c7dedd3add" xmlns:ns3="625733c5-0f95-420a-bdd7-9e1f1bc4aabb" targetNamespace="http://schemas.microsoft.com/office/2006/metadata/properties" ma:root="true" ma:fieldsID="241170c2dbcd7254dcf607298c5ee6d2" ns2:_="" ns3:_="">
    <xsd:import namespace="2f901946-e264-40a9-b252-19c7dedd3add"/>
    <xsd:import namespace="625733c5-0f95-420a-bdd7-9e1f1bc4aabb"/>
    <xsd:element name="properties">
      <xsd:complexType>
        <xsd:sequence>
          <xsd:element name="documentManagement">
            <xsd:complexType>
              <xsd:all>
                <xsd:element ref="ns2:LD_Dokumentansvarig"/>
                <xsd:element ref="ns2:LD_Informationsklass"/>
                <xsd:element ref="ns2:LD_ArbetsrumID" minOccurs="0"/>
                <xsd:element ref="ns2:LD_DokumentID" minOccurs="0"/>
                <xsd:element ref="ns2:LD_Faktaagare" minOccurs="0"/>
                <xsd:element ref="ns2:LD_Version" minOccurs="0"/>
                <xsd:element ref="ns2:LD_GranskatAv" minOccurs="0"/>
                <xsd:element ref="ns2:LD_Dokumentstatus" minOccurs="0"/>
                <xsd:element ref="ns2:LD_Publiceringsstatus" minOccurs="0"/>
                <xsd:element ref="ns2:LD_GodkantAv" minOccurs="0"/>
                <xsd:element ref="ns2:LD_GodkantDatum" minOccurs="0"/>
                <xsd:element ref="ns2:LD_Diarienummer" minOccurs="0"/>
                <xsd:element ref="ns2:LD_Beslutsnummer" minOccurs="0"/>
                <xsd:element ref="ns2:l94247903c2249fd91f98a10a58087d0" minOccurs="0"/>
                <xsd:element ref="ns2:b949fc07257b40f7b02b2d246d41368f" minOccurs="0"/>
                <xsd:element ref="ns2:d35d67994db9475aa58636ebfce59533" minOccurs="0"/>
                <xsd:element ref="ns2:TaxCatchAll" minOccurs="0"/>
                <xsd:element ref="ns2:j125def9988a4544907fddb4a09b1af5" minOccurs="0"/>
                <xsd:element ref="ns2:ib8be5378b304cd19503fe0f13c962e4" minOccurs="0"/>
                <xsd:element ref="ns2:ib626626c2604ac096d2606abc0b50e1" minOccurs="0"/>
                <xsd:element ref="ns2:LD_OldDokumentstatus" minOccurs="0"/>
                <xsd:element ref="ns2:TaxCatchAllLabel" minOccurs="0"/>
                <xsd:element ref="ns2:nf66689e3cec4bcc9e3f4977582c706c" minOccurs="0"/>
                <xsd:element ref="ns2:LD_OldPubliceringsstatu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01946-e264-40a9-b252-19c7dedd3add" elementFormDefault="qualified">
    <xsd:import namespace="http://schemas.microsoft.com/office/2006/documentManagement/types"/>
    <xsd:import namespace="http://schemas.microsoft.com/office/infopath/2007/PartnerControls"/>
    <xsd:element name="LD_Dokumentansvarig" ma:index="2" ma:displayName="Dokumentansvarig" ma:list="UserInfo" ma:internalName="LD_Dokumentansvarig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Informationsklass" ma:index="4" ma:displayName="Informationsklass" ma:default="Intern alla" ma:internalName="LD_Informationsklass" ma:readOnly="false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LD_ArbetsrumID" ma:index="8" nillable="true" ma:displayName="ArbetsrumID" ma:hidden="true" ma:internalName="LD_Arbetsrum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DokumentID" ma:index="9" nillable="true" ma:displayName="LD DokumentID" ma:hidden="true" ma:internalName="LD_Dok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Faktaagare" ma:index="10" nillable="true" ma:displayName="Faktaägare" ma:hidden="true" ma:internalName="LD_Faktaagar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Version" ma:index="11" nillable="true" ma:displayName="Version" ma:internalName="LD_Version" ma:readOnly="false">
      <xsd:simpleType>
        <xsd:restriction base="dms:Text"/>
      </xsd:simpleType>
    </xsd:element>
    <xsd:element name="LD_GranskatAv" ma:index="12" nillable="true" ma:displayName="Granskat av" ma:list="UserInfo" ma:internalName="LD_GranskatAv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Dokumentstatus" ma:index="13" nillable="true" ma:displayName="Dokumentstatus" ma:default="Utkast" ma:hidden="true" ma:internalName="LD_Dokumentstatus" ma:readOnly="false">
      <xsd:simpleType>
        <xsd:restriction base="dms:Choice">
          <xsd:enumeration value="Utkast"/>
          <xsd:enumeration value="Granskning pågår"/>
          <xsd:enumeration value="Granskat"/>
          <xsd:enumeration value="Godkännande pågår"/>
          <xsd:enumeration value="Godkänt"/>
          <xsd:enumeration value="Ej godkänt"/>
          <xsd:enumeration value="Publicerat"/>
          <xsd:enumeration value="Godkänt och publicerat"/>
        </xsd:restriction>
      </xsd:simpleType>
    </xsd:element>
    <xsd:element name="LD_Publiceringsstatus" ma:index="14" nillable="true" ma:displayName="Publiceringsstatus" ma:default="Ej publicerat" ma:hidden="true" ma:internalName="LD_Publiceringsstatus" ma:readOnly="false">
      <xsd:simpleType>
        <xsd:restriction base="dms:Choice">
          <xsd:enumeration value="Ej publicerat"/>
          <xsd:enumeration value="Publicering pågår"/>
          <xsd:enumeration value="Publicerat"/>
          <xsd:enumeration value="Avpublicerat"/>
          <xsd:enumeration value="Revidering krävs"/>
          <xsd:enumeration value="Revidering pågår"/>
        </xsd:restriction>
      </xsd:simpleType>
    </xsd:element>
    <xsd:element name="LD_GodkantAv" ma:index="16" nillable="true" ma:displayName="Godkänt av" ma:list="UserInfo" ma:internalName="LD_GodkantAv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GodkantDatum" ma:index="17" nillable="true" ma:displayName="Godkänt datum" ma:internalName="LD_GodkantDatum" ma:readOnly="false">
      <xsd:simpleType>
        <xsd:restriction base="dms:DateTime"/>
      </xsd:simpleType>
    </xsd:element>
    <xsd:element name="LD_Diarienummer" ma:index="18" nillable="true" ma:displayName="Diarienummer" ma:internalName="LD_Diarienummer" ma:readOnly="false">
      <xsd:simpleType>
        <xsd:restriction base="dms:Text"/>
      </xsd:simpleType>
    </xsd:element>
    <xsd:element name="LD_Beslutsnummer" ma:index="19" nillable="true" ma:displayName="Beslutsnummer" ma:internalName="LD_Beslutsnummer" ma:readOnly="false">
      <xsd:simpleType>
        <xsd:restriction base="dms:Text"/>
      </xsd:simpleType>
    </xsd:element>
    <xsd:element name="l94247903c2249fd91f98a10a58087d0" ma:index="22" nillable="true" ma:taxonomy="true" ma:internalName="l94247903c2249fd91f98a10a58087d0" ma:taxonomyFieldName="LD_Dokumenttyp" ma:displayName="Dokumenttyp" ma:readOnly="false" ma:fieldId="{59424790-3c22-49fd-91f9-8a10a58087d0}" ma:sspId="e7769dcc-5dd1-4f02-a71f-f2e47d1eab4e" ma:termSetId="0f652e80-21f1-4db9-823c-0c440e78a02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49fc07257b40f7b02b2d246d41368f" ma:index="24" ma:taxonomy="true" ma:internalName="b949fc07257b40f7b02b2d246d41368f" ma:taxonomyFieldName="LD_GallerForVerksamhet" ma:displayName="Gäller för verksamhet" ma:readOnly="false" ma:default="" ma:fieldId="{b949fc07-257b-40f7-b02b-2d246d41368f}" ma:taxonomyMulti="true" ma:sspId="e7769dcc-5dd1-4f02-a71f-f2e47d1eab4e" ma:termSetId="fdc1c8bc-96b8-4ad1-a7fe-19ec9003ab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35d67994db9475aa58636ebfce59533" ma:index="25" nillable="true" ma:taxonomy="true" ma:internalName="d35d67994db9475aa58636ebfce59533" ma:taxonomyFieldName="LD_Sprak" ma:displayName="Språk" ma:readOnly="false" ma:default="1;#sv - svenska|fc4bf42e-8ca5-492e-bdac-5e5e0115cfa8" ma:fieldId="{d35d6799-4db9-475a-a586-36ebfce59533}" ma:sspId="e7769dcc-5dd1-4f02-a71f-f2e47d1eab4e" ma:termSetId="34bdb1d3-4598-4ab4-b025-869b2700dd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6" nillable="true" ma:displayName="Taxonomy Catch All Column" ma:hidden="true" ma:list="{5f9eefa9-c519-4751-8e96-f509d56a63cf}" ma:internalName="TaxCatchAll" ma:showField="CatchAllData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125def9988a4544907fddb4a09b1af5" ma:index="29" nillable="true" ma:taxonomy="true" ma:internalName="j125def9988a4544907fddb4a09b1af5" ma:taxonomyFieldName="LD_Nyckelord" ma:displayName="Nyckelord" ma:readOnly="false" ma:fieldId="{3125def9-988a-4544-907f-ddb4a09b1af5}" ma:taxonomyMulti="true" ma:sspId="e7769dcc-5dd1-4f02-a71f-f2e47d1eab4e" ma:termSetId="4e71d024-632f-4c5c-a02d-6b344a2d399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8be5378b304cd19503fe0f13c962e4" ma:index="31" nillable="true" ma:taxonomy="true" ma:internalName="ib8be5378b304cd19503fe0f13c962e4" ma:taxonomyFieldName="LD_Dokumentsamling" ma:displayName="Dokumentsamling" ma:readOnly="false" ma:default="" ma:fieldId="{2b8be537-8b30-4cd1-9503-fe0f13c962e4}" ma:taxonomyMulti="true" ma:sspId="e7769dcc-5dd1-4f02-a71f-f2e47d1eab4e" ma:termSetId="616aacf0-f681-4ad1-9a56-1a611ffe041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626626c2604ac096d2606abc0b50e1" ma:index="33" nillable="true" ma:taxonomy="true" ma:internalName="ib626626c2604ac096d2606abc0b50e1" ma:taxonomyFieldName="LD_Process" ma:displayName="Process" ma:readOnly="false" ma:fieldId="{2b626626-c260-4ac0-96d2-606abc0b50e1}" ma:sspId="e7769dcc-5dd1-4f02-a71f-f2e47d1eab4e" ma:termSetId="76f4019a-91e2-4560-b452-ad5219d4307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Dokumentstatus" ma:index="34" nillable="true" ma:displayName="Old Dokumentstatus" ma:hidden="true" ma:internalName="LD_OldDokumentstatus" ma:readOnly="false">
      <xsd:simpleType>
        <xsd:restriction base="dms:Text"/>
      </xsd:simpleType>
    </xsd:element>
    <xsd:element name="TaxCatchAllLabel" ma:index="35" nillable="true" ma:displayName="Taxonomy Catch All Column1" ma:hidden="true" ma:list="{5f9eefa9-c519-4751-8e96-f509d56a63cf}" ma:internalName="TaxCatchAllLabel" ma:readOnly="true" ma:showField="CatchAllDataLabel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f66689e3cec4bcc9e3f4977582c706c" ma:index="37" nillable="true" ma:taxonomy="true" ma:internalName="nf66689e3cec4bcc9e3f4977582c706c" ma:taxonomyFieldName="LD_Ledningssytem" ma:displayName="Ledningssystem" ma:default="" ma:fieldId="{7f66689e-3cec-4bcc-9e3f-4977582c706c}" ma:sspId="e7769dcc-5dd1-4f02-a71f-f2e47d1eab4e" ma:termSetId="829eac8a-34d8-46a0-90b2-b520bdf7847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Publiceringsstatus" ma:index="38" nillable="true" ma:displayName="Old Publiceringsstatus" ma:hidden="true" ma:internalName="LD_OldPubliceringsstatus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5733c5-0f95-420a-bdd7-9e1f1bc4aabb" elementFormDefault="qualified">
    <xsd:import namespace="http://schemas.microsoft.com/office/2006/documentManagement/types"/>
    <xsd:import namespace="http://schemas.microsoft.com/office/infopath/2007/PartnerControls"/>
    <xsd:element name="_dlc_DocId" ma:index="39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40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41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6" ma:displayName="Innehållstyp"/>
        <xsd:element ref="dc:title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125def9988a4544907fddb4a09b1af5 xmlns="2f901946-e264-40a9-b252-19c7dedd3add">
      <Terms xmlns="http://schemas.microsoft.com/office/infopath/2007/PartnerControls"/>
    </j125def9988a4544907fddb4a09b1af5>
    <d35d67994db9475aa58636ebfce59533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sv - svenska</TermName>
          <TermId xmlns="http://schemas.microsoft.com/office/infopath/2007/PartnerControls">fc4bf42e-8ca5-492e-bdac-5e5e0115cfa8</TermId>
        </TermInfo>
      </Terms>
    </d35d67994db9475aa58636ebfce59533>
    <ib8be5378b304cd19503fe0f13c962e4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powerpointmall</TermName>
          <TermId xmlns="http://schemas.microsoft.com/office/infopath/2007/PartnerControls">8a709a16-dce5-48c9-b324-adb936197cd8</TermId>
        </TermInfo>
      </Terms>
    </ib8be5378b304cd19503fe0f13c962e4>
    <b949fc07257b40f7b02b2d246d41368f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LD</TermName>
          <TermId xmlns="http://schemas.microsoft.com/office/infopath/2007/PartnerControls">30ac7822-68c2-42d2-8d58-accf1e3539f2</TermId>
        </TermInfo>
      </Terms>
    </b949fc07257b40f7b02b2d246d41368f>
    <TaxCatchAll xmlns="2f901946-e264-40a9-b252-19c7dedd3add">
      <Value>13</Value>
      <Value>11</Value>
      <Value>3</Value>
      <Value>73</Value>
      <Value>1</Value>
    </TaxCatchAll>
    <LD_Informationsklass xmlns="2f901946-e264-40a9-b252-19c7dedd3add">Intern alla</LD_Informationsklass>
    <ib626626c2604ac096d2606abc0b50e1 xmlns="2f901946-e264-40a9-b252-19c7dedd3add">
      <Terms xmlns="http://schemas.microsoft.com/office/infopath/2007/PartnerControls"/>
    </ib626626c2604ac096d2606abc0b50e1>
    <LD_Dokumentansvarig xmlns="2f901946-e264-40a9-b252-19c7dedd3add">
      <UserInfo>
        <DisplayName>Jansson Markus /Central förvaltning Kommunikationsenhet /Falun</DisplayName>
        <AccountId>34</AccountId>
        <AccountType/>
      </UserInfo>
    </LD_Dokumentansvarig>
    <l94247903c2249fd91f98a10a58087d0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Standarddokument</TermName>
          <TermId xmlns="http://schemas.microsoft.com/office/infopath/2007/PartnerControls">4d12e0b9-1967-41ec-b4ec-5579d11176b8</TermId>
        </TermInfo>
      </Terms>
    </l94247903c2249fd91f98a10a58087d0>
    <LD_GranskatAv xmlns="2f901946-e264-40a9-b252-19c7dedd3add">
      <UserInfo>
        <DisplayName/>
        <AccountId xsi:nil="true"/>
        <AccountType/>
      </UserInfo>
    </LD_GranskatAv>
    <LD_OldPubliceringsstatus xmlns="2f901946-e264-40a9-b252-19c7dedd3add">Avpublicerat</LD_OldPubliceringsstatus>
    <LD_Publiceringsstatus xmlns="2f901946-e264-40a9-b252-19c7dedd3add">Publicering pågår</LD_Publiceringsstatus>
    <LD_Version xmlns="2f901946-e264-40a9-b252-19c7dedd3add">1.0</LD_Version>
    <LD_ArbetsrumID xmlns="2f901946-e264-40a9-b252-19c7dedd3add">
      <Url xsi:nil="true"/>
      <Description xsi:nil="true"/>
    </LD_ArbetsrumID>
    <LD_Faktaagare xmlns="2f901946-e264-40a9-b252-19c7dedd3add">
      <Url xsi:nil="true"/>
      <Description xsi:nil="true"/>
    </LD_Faktaagare>
    <LD_DokumentID xmlns="2f901946-e264-40a9-b252-19c7dedd3add">
      <Url>http://ar.ltdalarna.se/arbetsrum/OHAR4G8V/_layouts/15/DocIdRedir.aspx?ID=A3WFANPAHJDW-1490602897-36</Url>
      <Description>A3WFANPAHJDW-1490602897-36</Description>
    </LD_DokumentID>
    <LD_Dokumentstatus xmlns="2f901946-e264-40a9-b252-19c7dedd3add">Godkänt</LD_Dokumentstatus>
    <LD_OldDokumentstatus xmlns="2f901946-e264-40a9-b252-19c7dedd3add">Godkännande pågår</LD_OldDokumentstatus>
    <LD_Diarienummer xmlns="2f901946-e264-40a9-b252-19c7dedd3add" xsi:nil="true"/>
    <LD_GodkantDatum xmlns="2f901946-e264-40a9-b252-19c7dedd3add">2019-09-30T12:52:34+00:00</LD_GodkantDatum>
    <LD_GodkantAv xmlns="2f901946-e264-40a9-b252-19c7dedd3add">
      <UserInfo>
        <DisplayName>Hwit Elin /Central förvaltning Kommunikationsenhet /Falun</DisplayName>
        <AccountId>29</AccountId>
        <AccountType/>
      </UserInfo>
    </LD_GodkantAv>
    <LD_Beslutsnummer xmlns="2f901946-e264-40a9-b252-19c7dedd3add" xsi:nil="true"/>
    <nf66689e3cec4bcc9e3f4977582c706c xmlns="2f901946-e264-40a9-b252-19c7dedd3add">
      <Terms xmlns="http://schemas.microsoft.com/office/infopath/2007/PartnerControls"/>
    </nf66689e3cec4bcc9e3f4977582c706c>
    <_dlc_DocId xmlns="625733c5-0f95-420a-bdd7-9e1f1bc4aabb">A3WFANPAHJDW-1421341398-45</_dlc_DocId>
    <_dlc_DocIdUrl xmlns="625733c5-0f95-420a-bdd7-9e1f1bc4aabb">
      <Url>http://ar.ltdalarna.se/arbetsrum/OHAR4G8V/publicerat/_layouts/15/DocIdRedir.aspx?ID=A3WFANPAHJDW-1421341398-45</Url>
      <Description>A3WFANPAHJDW-1421341398-45</Description>
    </_dlc_DocIdUrl>
  </documentManagement>
</p:properties>
</file>

<file path=customXml/itemProps1.xml><?xml version="1.0" encoding="utf-8"?>
<ds:datastoreItem xmlns:ds="http://schemas.openxmlformats.org/officeDocument/2006/customXml" ds:itemID="{20024E15-E290-4AB3-AE13-73E4633A1C5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B908D4C-69A5-4436-ADFD-061832FB1A44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796BA2FC-CC64-4B01-956B-48A3425A9EAE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5FDE11BD-DF21-4180-8915-9E77BB2504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01946-e264-40a9-b252-19c7dedd3add"/>
    <ds:schemaRef ds:uri="625733c5-0f95-420a-bdd7-9e1f1bc4aa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C6FB3ADD-DCDF-4A07-9C45-CA476A044990}">
  <ds:schemaRefs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2006/documentManagement/types"/>
    <ds:schemaRef ds:uri="2f901946-e264-40a9-b252-19c7dedd3add"/>
    <ds:schemaRef ds:uri="http://purl.org/dc/terms/"/>
    <ds:schemaRef ds:uri="625733c5-0f95-420a-bdd7-9e1f1bc4aabb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861</TotalTime>
  <Words>503</Words>
  <Application>Microsoft Office PowerPoint</Application>
  <PresentationFormat>Bredbild</PresentationFormat>
  <Paragraphs>101</Paragraphs>
  <Slides>8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1" baseType="lpstr">
      <vt:lpstr>Arial</vt:lpstr>
      <vt:lpstr>Calibri</vt:lpstr>
      <vt:lpstr>VCdag</vt:lpstr>
      <vt:lpstr>Rapport från den regionala samverkans- och stödstrukturen (RSS Dalarna)</vt:lpstr>
      <vt:lpstr>Rapport RSS Dalarna Välfärdsrådet 210325</vt:lpstr>
      <vt:lpstr>Statliga stimulansbidrag 2021</vt:lpstr>
      <vt:lpstr>Statliga stimulansbidrag 2021</vt:lpstr>
      <vt:lpstr>Fortsatt utvecklingsarbete av samverkan inom psykisk hälsa och missbruk och beroende</vt:lpstr>
      <vt:lpstr>PowerPoint-presentation</vt:lpstr>
      <vt:lpstr>Implementering av regionala överenskommelser och nationella kunskapsstöd</vt:lpstr>
      <vt:lpstr>Inspirationsdag god och nära vård 28 april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Dalarna - Standard Powerpointmall</dc:title>
  <dc:creator>Jansson Markus /Central förvaltning Kommunikationsenhet /Falun</dc:creator>
  <cp:lastModifiedBy>Mårtensson Tanja /Ledningsstöd och strategi Hälso- och sjukvård Dalarna /Falun</cp:lastModifiedBy>
  <cp:revision>34</cp:revision>
  <dcterms:created xsi:type="dcterms:W3CDTF">2016-11-14T14:16:14Z</dcterms:created>
  <dcterms:modified xsi:type="dcterms:W3CDTF">2021-03-25T13:25:32Z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35d67994db9475aa58636ebfce59533">
    <vt:lpwstr>sv - svenska|fc4bf42e-8ca5-492e-bdac-5e5e0115cfa8</vt:lpwstr>
  </property>
  <property fmtid="{D5CDD505-2E9C-101B-9397-08002B2CF9AE}" pid="3" name="ContentTypeId">
    <vt:lpwstr>0x010100AC92CF2061C10240851FF38CAA99F4B802010010A27C58E3F0514186632C5957A89C4F</vt:lpwstr>
  </property>
  <property fmtid="{D5CDD505-2E9C-101B-9397-08002B2CF9AE}" pid="4" name="TaxCatchAll">
    <vt:lpwstr>7;#sv - svenska</vt:lpwstr>
  </property>
  <property fmtid="{D5CDD505-2E9C-101B-9397-08002B2CF9AE}" pid="5" name="LD_GallerForVerksamhet">
    <vt:lpwstr>3;#LD|30ac7822-68c2-42d2-8d58-accf1e3539f2</vt:lpwstr>
  </property>
  <property fmtid="{D5CDD505-2E9C-101B-9397-08002B2CF9AE}" pid="6" name="LD_Process">
    <vt:lpwstr/>
  </property>
  <property fmtid="{D5CDD505-2E9C-101B-9397-08002B2CF9AE}" pid="7" name="LD_Forfattning">
    <vt:lpwstr/>
  </property>
  <property fmtid="{D5CDD505-2E9C-101B-9397-08002B2CF9AE}" pid="8" name="LD_Nyckelord">
    <vt:lpwstr/>
  </property>
  <property fmtid="{D5CDD505-2E9C-101B-9397-08002B2CF9AE}" pid="9" name="LD_Dokumentsamling">
    <vt:lpwstr>73;#powerpointmall|8a709a16-dce5-48c9-b324-adb936197cd8</vt:lpwstr>
  </property>
  <property fmtid="{D5CDD505-2E9C-101B-9397-08002B2CF9AE}" pid="10" name="LD_Dokumenttyp">
    <vt:lpwstr>11;#Standarddokument|4d12e0b9-1967-41ec-b4ec-5579d11176b8</vt:lpwstr>
  </property>
  <property fmtid="{D5CDD505-2E9C-101B-9397-08002B2CF9AE}" pid="11" name="eb7deb89d2814b7b90e1fef0bccd24ec">
    <vt:lpwstr/>
  </property>
  <property fmtid="{D5CDD505-2E9C-101B-9397-08002B2CF9AE}" pid="12" name="c37888536a3e4198892c360a23f46821">
    <vt:lpwstr/>
  </property>
  <property fmtid="{D5CDD505-2E9C-101B-9397-08002B2CF9AE}" pid="13" name="e4631235004c4161a9f23c41f2f2c9d6">
    <vt:lpwstr/>
  </property>
  <property fmtid="{D5CDD505-2E9C-101B-9397-08002B2CF9AE}" pid="14" name="LD_Diagnos">
    <vt:lpwstr/>
  </property>
  <property fmtid="{D5CDD505-2E9C-101B-9397-08002B2CF9AE}" pid="15" name="LD_Sprak">
    <vt:lpwstr>1;#sv - svenska|fc4bf42e-8ca5-492e-bdac-5e5e0115cfa8</vt:lpwstr>
  </property>
  <property fmtid="{D5CDD505-2E9C-101B-9397-08002B2CF9AE}" pid="16" name="LD_MeSHterm">
    <vt:lpwstr/>
  </property>
  <property fmtid="{D5CDD505-2E9C-101B-9397-08002B2CF9AE}" pid="17" name="_dlc_DocIdItemGuid">
    <vt:lpwstr>b1950605-e71d-4556-ba93-ba9f3e2d9387</vt:lpwstr>
  </property>
  <property fmtid="{D5CDD505-2E9C-101B-9397-08002B2CF9AE}" pid="18" name="Granskning">
    <vt:lpwstr/>
  </property>
  <property fmtid="{D5CDD505-2E9C-101B-9397-08002B2CF9AE}" pid="19" name="Order">
    <vt:r8>13100</vt:r8>
  </property>
  <property fmtid="{D5CDD505-2E9C-101B-9397-08002B2CF9AE}" pid="20" name="xd_ProgID">
    <vt:lpwstr/>
  </property>
  <property fmtid="{D5CDD505-2E9C-101B-9397-08002B2CF9AE}" pid="21" name="TemplateUrl">
    <vt:lpwstr/>
  </property>
  <property fmtid="{D5CDD505-2E9C-101B-9397-08002B2CF9AE}" pid="22" name="_CopySource">
    <vt:lpwstr>http://ar.ltdalarna.se/arbetsrum/OHAR4G1Q/4G8V/Lists/informerande/Region Dalarna - Standard Powerpointmall.pptx</vt:lpwstr>
  </property>
  <property fmtid="{D5CDD505-2E9C-101B-9397-08002B2CF9AE}" pid="23" name="Godkännande och publicering">
    <vt:lpwstr>http://ar.ltdalarna.se/arbetsrum/OHAR4G8V/_layouts/15/wrkstat.aspx?List=e2cb74c8-5506-42ab-9948-d2124701e8af&amp;WorkflowInstanceName=2764bc3e-dcb7-4b64-ae73-fd1857e40813, Godkänt</vt:lpwstr>
  </property>
  <property fmtid="{D5CDD505-2E9C-101B-9397-08002B2CF9AE}" pid="24" name="LD_GiltigtTill">
    <vt:filetime>2022-09-30T13:56:29Z</vt:filetime>
  </property>
  <property fmtid="{D5CDD505-2E9C-101B-9397-08002B2CF9AE}" pid="25" name="LD_Ledningssytem">
    <vt:lpwstr/>
  </property>
  <property fmtid="{D5CDD505-2E9C-101B-9397-08002B2CF9AE}" pid="26" name="LD_Gallringsfrist">
    <vt:lpwstr>13;#3 år|8a73ccd2-b425-41f1-973a-0e59e31951c0</vt:lpwstr>
  </property>
  <property fmtid="{D5CDD505-2E9C-101B-9397-08002B2CF9AE}" pid="27" name="eac6bf53512a4c808e5d567ea0a3e5f0">
    <vt:lpwstr>3 år|8a73ccd2-b425-41f1-973a-0e59e31951c0</vt:lpwstr>
  </property>
</Properties>
</file>