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4"/>
  </p:notesMasterIdLst>
  <p:handoutMasterIdLst>
    <p:handoutMasterId r:id="rId15"/>
  </p:handoutMasterIdLst>
  <p:sldIdLst>
    <p:sldId id="286" r:id="rId7"/>
    <p:sldId id="287" r:id="rId8"/>
    <p:sldId id="291" r:id="rId9"/>
    <p:sldId id="290" r:id="rId10"/>
    <p:sldId id="289" r:id="rId11"/>
    <p:sldId id="293" r:id="rId12"/>
    <p:sldId id="29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86"/>
            <p14:sldId id="287"/>
            <p14:sldId id="291"/>
            <p14:sldId id="290"/>
            <p14:sldId id="289"/>
            <p14:sldId id="293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6265" autoAdjust="0"/>
  </p:normalViewPr>
  <p:slideViewPr>
    <p:cSldViewPr snapToGrid="0">
      <p:cViewPr varScale="1">
        <p:scale>
          <a:sx n="80" d="100"/>
          <a:sy n="80" d="100"/>
        </p:scale>
        <p:origin x="66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2021-11-25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2021-11-25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971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288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3974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620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59345" y="1084955"/>
            <a:ext cx="9144000" cy="149199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sv-SE" sz="3600" b="0" dirty="0"/>
              <a:t/>
            </a:r>
            <a:br>
              <a:rPr lang="sv-SE" sz="3600" b="0" dirty="0"/>
            </a:br>
            <a:r>
              <a:rPr lang="sv-SE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Rapport från den regionala samverkans- och stödstrukturen (RSS Dalarna)</a:t>
            </a:r>
            <a:endParaRPr lang="sv-SE" sz="3600" b="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537854" y="3749645"/>
            <a:ext cx="9144000" cy="14919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Välfärdsrådet 25 november 2021</a:t>
            </a:r>
          </a:p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Avdelningen för hälsa och välfärd, Region Dalarna </a:t>
            </a:r>
          </a:p>
          <a:p>
            <a:r>
              <a:rPr lang="sv-SE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Tanja Mårtensson 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4412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b="0" dirty="0"/>
              <a:t/>
            </a:r>
            <a:br>
              <a:rPr lang="sv-SE" b="0" dirty="0"/>
            </a:br>
            <a:r>
              <a:rPr lang="sv-SE" dirty="0"/>
              <a:t>Fortsättning efter </a:t>
            </a:r>
            <a:r>
              <a:rPr lang="sv-SE" dirty="0" smtClean="0"/>
              <a:t>färdplan </a:t>
            </a:r>
            <a:r>
              <a:rPr lang="sv-SE" dirty="0"/>
              <a:t>för god och nära vård </a:t>
            </a:r>
            <a:r>
              <a:rPr lang="sv-SE" b="0" dirty="0"/>
              <a:t/>
            </a:r>
            <a:br>
              <a:rPr lang="sv-SE" b="0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dirty="0" smtClean="0"/>
              <a:t>Strategi- Mål och färdplan under </a:t>
            </a:r>
            <a:r>
              <a:rPr lang="sv-SE" dirty="0" smtClean="0"/>
              <a:t>slutförande. Avsnitt om uppföljning, nyckeltal, aktiviteter, implementering och systemledning. Uppmuntran till arbete med ”lokala färdplaner” (aktivitetsplaner) likt LÖK. Regionalt stöd kommer utformas. </a:t>
            </a:r>
          </a:p>
          <a:p>
            <a:r>
              <a:rPr lang="sv-SE" dirty="0" smtClean="0"/>
              <a:t>Viktiga avsnitt kommuniceras och godkänns </a:t>
            </a:r>
            <a:r>
              <a:rPr lang="sv-SE" b="1" dirty="0" smtClean="0"/>
              <a:t>på nästa LCHNV 17 dec</a:t>
            </a:r>
            <a:r>
              <a:rPr lang="sv-SE" dirty="0" smtClean="0"/>
              <a:t>. </a:t>
            </a:r>
          </a:p>
          <a:p>
            <a:r>
              <a:rPr lang="sv-SE" b="1" dirty="0" smtClean="0"/>
              <a:t>Besluten:</a:t>
            </a:r>
          </a:p>
          <a:p>
            <a:pPr marL="0" indent="0">
              <a:buNone/>
            </a:pPr>
            <a:r>
              <a:rPr lang="sv-SE" b="1" dirty="0" smtClean="0"/>
              <a:t>- </a:t>
            </a:r>
            <a:r>
              <a:rPr lang="sv-SE" b="1" dirty="0" smtClean="0"/>
              <a:t>Länschefsnätverket (LCHNV) </a:t>
            </a:r>
            <a:r>
              <a:rPr lang="sv-SE" b="1" dirty="0"/>
              <a:t>28 jan 2022 </a:t>
            </a:r>
            <a:r>
              <a:rPr lang="sv-SE" b="1" i="1" dirty="0" smtClean="0"/>
              <a:t>Beslut om godkänna strategi-mål och färdplan</a:t>
            </a:r>
            <a:endParaRPr lang="sv-SE" dirty="0" smtClean="0"/>
          </a:p>
          <a:p>
            <a:pPr>
              <a:buFontTx/>
              <a:buChar char="-"/>
            </a:pPr>
            <a:r>
              <a:rPr lang="sv-SE" b="1" dirty="0" smtClean="0"/>
              <a:t>Välfärdsrådet (VFR) </a:t>
            </a:r>
            <a:r>
              <a:rPr lang="sv-SE" b="1" dirty="0" smtClean="0"/>
              <a:t>23 feb </a:t>
            </a:r>
            <a:r>
              <a:rPr lang="sv-SE" b="1" i="1" dirty="0" smtClean="0"/>
              <a:t>Beslut om rekommendation</a:t>
            </a:r>
            <a:r>
              <a:rPr lang="sv-SE" b="1" dirty="0" smtClean="0"/>
              <a:t>	 </a:t>
            </a:r>
          </a:p>
          <a:p>
            <a:pPr>
              <a:buFontTx/>
              <a:buChar char="-"/>
            </a:pPr>
            <a:r>
              <a:rPr lang="sv-SE" b="1" dirty="0" smtClean="0"/>
              <a:t>Kommuner och region- fullmäktige eller nämnd olika</a:t>
            </a:r>
          </a:p>
          <a:p>
            <a:r>
              <a:rPr lang="sv-SE" b="1" dirty="0"/>
              <a:t>Gemensam </a:t>
            </a:r>
            <a:r>
              <a:rPr lang="sv-SE" b="1" dirty="0" err="1"/>
              <a:t>kommunikationsstrateg</a:t>
            </a:r>
            <a:r>
              <a:rPr lang="sv-SE" b="1" dirty="0"/>
              <a:t> </a:t>
            </a:r>
            <a:r>
              <a:rPr lang="sv-SE" b="1" dirty="0" smtClean="0"/>
              <a:t>anställd</a:t>
            </a:r>
            <a:r>
              <a:rPr lang="sv-SE" b="1" dirty="0"/>
              <a:t>, kommunikationsplan</a:t>
            </a:r>
          </a:p>
          <a:p>
            <a:r>
              <a:rPr lang="sv-SE" b="1" dirty="0" smtClean="0"/>
              <a:t>Rekrytering </a:t>
            </a:r>
            <a:r>
              <a:rPr lang="sv-SE" b="1" dirty="0" smtClean="0"/>
              <a:t>”Utvecklingsledare </a:t>
            </a:r>
            <a:r>
              <a:rPr lang="sv-SE" b="1" dirty="0" smtClean="0"/>
              <a:t>god och nära </a:t>
            </a:r>
            <a:r>
              <a:rPr lang="sv-SE" b="1" dirty="0" smtClean="0"/>
              <a:t>vård </a:t>
            </a:r>
            <a:r>
              <a:rPr lang="sv-SE" b="1" dirty="0" smtClean="0"/>
              <a:t>i Dalarnas </a:t>
            </a:r>
            <a:r>
              <a:rPr lang="sv-SE" b="1" dirty="0" smtClean="0"/>
              <a:t>kommuner</a:t>
            </a:r>
            <a:r>
              <a:rPr lang="sv-SE" b="1" dirty="0" smtClean="0"/>
              <a:t>”</a:t>
            </a:r>
            <a:endParaRPr lang="sv-SE" b="1" dirty="0" smtClean="0"/>
          </a:p>
          <a:p>
            <a:r>
              <a:rPr lang="sv-SE" b="1" dirty="0" smtClean="0"/>
              <a:t>Tätt </a:t>
            </a:r>
            <a:r>
              <a:rPr lang="sv-SE" b="1" dirty="0" smtClean="0"/>
              <a:t>samarbete RSS och </a:t>
            </a:r>
            <a:r>
              <a:rPr lang="sv-SE" b="1" dirty="0" err="1" smtClean="0"/>
              <a:t>RDs</a:t>
            </a:r>
            <a:r>
              <a:rPr lang="sv-SE" b="1" dirty="0" smtClean="0"/>
              <a:t> GNV-avdelning utgör regionalt stöd.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856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ÖK och gemensamma statsbidrag 2022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ÖK psykisk hälsa</a:t>
            </a:r>
          </a:p>
          <a:p>
            <a:r>
              <a:rPr lang="sv-SE" dirty="0" smtClean="0"/>
              <a:t>ÖK God och nära vård</a:t>
            </a:r>
          </a:p>
          <a:p>
            <a:r>
              <a:rPr lang="sv-SE" dirty="0" smtClean="0"/>
              <a:t>ÖK sammanhållen och jämlik vård (kunskapsstyrning)</a:t>
            </a:r>
          </a:p>
          <a:p>
            <a:r>
              <a:rPr lang="sv-SE" dirty="0" smtClean="0"/>
              <a:t>ÖK digitalisering äldreomsorg (kommuner)</a:t>
            </a:r>
          </a:p>
          <a:p>
            <a:r>
              <a:rPr lang="sv-SE" dirty="0" smtClean="0"/>
              <a:t>Kvinnofrid </a:t>
            </a:r>
          </a:p>
          <a:p>
            <a:r>
              <a:rPr lang="sv-SE" dirty="0" smtClean="0"/>
              <a:t>Fler ÖK till regionerna</a:t>
            </a:r>
          </a:p>
          <a:p>
            <a:pPr marL="0" indent="0">
              <a:buNone/>
            </a:pPr>
            <a:r>
              <a:rPr lang="sv-SE" b="1" dirty="0" smtClean="0"/>
              <a:t>Ej klara besked än.  </a:t>
            </a:r>
          </a:p>
          <a:p>
            <a:pPr marL="0" indent="0">
              <a:buNone/>
            </a:pPr>
            <a:r>
              <a:rPr lang="sv-SE" dirty="0" smtClean="0"/>
              <a:t>SKR 7 dec - framflyttat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355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Insatser med stöd av länsgemensamma statsbidrag ÖK psykisk hälsa </a:t>
            </a:r>
            <a:r>
              <a:rPr lang="sv-SE" sz="3200" dirty="0" smtClean="0"/>
              <a:t>2022 </a:t>
            </a:r>
            <a:r>
              <a:rPr lang="sv-SE" sz="3200" i="1" dirty="0" smtClean="0"/>
              <a:t>PREL besked</a:t>
            </a:r>
            <a:r>
              <a:rPr lang="sv-SE" sz="3200" dirty="0" smtClean="0"/>
              <a:t> </a:t>
            </a:r>
            <a:endParaRPr lang="sv-SE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Platshållare för innehåll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ÖK psykisk hälsa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b="1" dirty="0"/>
          </a:p>
        </p:txBody>
      </p:sp>
      <p:sp>
        <p:nvSpPr>
          <p:cNvPr id="8" name="Högerpil 7"/>
          <p:cNvSpPr/>
          <p:nvPr/>
        </p:nvSpPr>
        <p:spPr>
          <a:xfrm>
            <a:off x="3524457" y="2247791"/>
            <a:ext cx="1334199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4894995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Samsjuklighet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6357392" y="2018805"/>
            <a:ext cx="161517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Brukarmedverkan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8011040" y="2015094"/>
            <a:ext cx="15174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Suicidprevention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9608162" y="2015094"/>
            <a:ext cx="1421788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err="1" smtClean="0">
                <a:solidFill>
                  <a:schemeClr val="tx1"/>
                </a:solidFill>
              </a:rPr>
              <a:t>Ungdomsmot</a:t>
            </a:r>
            <a:r>
              <a:rPr lang="sv-SE" sz="1200" b="1" dirty="0" smtClean="0">
                <a:solidFill>
                  <a:schemeClr val="tx1"/>
                </a:solidFill>
              </a:rPr>
              <a:t>-tagningar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077773" y="3179412"/>
            <a:ext cx="101822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5</a:t>
            </a:r>
            <a:r>
              <a:rPr lang="sv-SE" dirty="0" smtClean="0"/>
              <a:t>, 5 mkr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6784105" y="3175257"/>
            <a:ext cx="76174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1 mkr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8333538" y="3185340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7,6 mkr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9842002" y="3203927"/>
            <a:ext cx="95410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/>
              <a:t>3</a:t>
            </a:r>
            <a:r>
              <a:rPr lang="sv-SE" dirty="0" smtClean="0"/>
              <a:t>,3 mkr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4690071" y="3586262"/>
            <a:ext cx="1765071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Bostad </a:t>
            </a:r>
            <a:r>
              <a:rPr lang="sv-SE" sz="1400" dirty="0"/>
              <a:t>först-projekt</a:t>
            </a:r>
          </a:p>
          <a:p>
            <a:r>
              <a:rPr lang="sv-SE" sz="1400" dirty="0" smtClean="0"/>
              <a:t>Utredningsuppdrag</a:t>
            </a:r>
          </a:p>
          <a:p>
            <a:r>
              <a:rPr lang="sv-SE" sz="1400" dirty="0" smtClean="0"/>
              <a:t>Kompetenshöjande insatser, </a:t>
            </a:r>
          </a:p>
          <a:p>
            <a:r>
              <a:rPr lang="sv-SE" sz="1400" dirty="0" smtClean="0"/>
              <a:t>Övriga åtgärdsförslag</a:t>
            </a:r>
          </a:p>
          <a:p>
            <a:r>
              <a:rPr lang="sv-SE" sz="1400" b="1" dirty="0"/>
              <a:t>HVB-samverkan</a:t>
            </a:r>
          </a:p>
          <a:p>
            <a:endParaRPr lang="sv-SE" sz="1400" dirty="0" smtClean="0"/>
          </a:p>
        </p:txBody>
      </p:sp>
      <p:sp>
        <p:nvSpPr>
          <p:cNvPr id="17" name="textruta 16"/>
          <p:cNvSpPr txBox="1"/>
          <p:nvPr/>
        </p:nvSpPr>
        <p:spPr>
          <a:xfrm>
            <a:off x="6592648" y="3667860"/>
            <a:ext cx="141839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BISAM, MHFA , instruktörsutbildningar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8148546" y="3647818"/>
            <a:ext cx="1459616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Samordnare, kompetenshöjande insatser. </a:t>
            </a:r>
          </a:p>
          <a:p>
            <a:r>
              <a:rPr lang="sv-SE" sz="1400" dirty="0" smtClean="0"/>
              <a:t>Övriga  insatser</a:t>
            </a:r>
          </a:p>
          <a:p>
            <a:endParaRPr lang="sv-SE" sz="1400" b="1" dirty="0" smtClean="0"/>
          </a:p>
        </p:txBody>
      </p:sp>
      <p:sp>
        <p:nvSpPr>
          <p:cNvPr id="20" name="textruta 19"/>
          <p:cNvSpPr txBox="1"/>
          <p:nvPr/>
        </p:nvSpPr>
        <p:spPr>
          <a:xfrm>
            <a:off x="9780329" y="3647818"/>
            <a:ext cx="1354396" cy="9741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En sammanhållen UH </a:t>
            </a:r>
          </a:p>
          <a:p>
            <a:endParaRPr lang="sv-SE" sz="1400" b="1" dirty="0" smtClean="0"/>
          </a:p>
        </p:txBody>
      </p:sp>
      <p:sp>
        <p:nvSpPr>
          <p:cNvPr id="21" name="Högerpil 20"/>
          <p:cNvSpPr/>
          <p:nvPr/>
        </p:nvSpPr>
        <p:spPr>
          <a:xfrm>
            <a:off x="3291905" y="3127690"/>
            <a:ext cx="1334199" cy="48463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Ca-belopp</a:t>
            </a:r>
            <a:endParaRPr lang="sv-SE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621951" y="466354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rgbClr val="FF0000"/>
                </a:solidFill>
              </a:rPr>
              <a:t>Barn </a:t>
            </a:r>
            <a:r>
              <a:rPr lang="sv-SE" dirty="0">
                <a:solidFill>
                  <a:srgbClr val="FF0000"/>
                </a:solidFill>
              </a:rPr>
              <a:t>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Brukarinflytande och MHFA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39" name="Vågrät rullning 38"/>
          <p:cNvSpPr/>
          <p:nvPr/>
        </p:nvSpPr>
        <p:spPr>
          <a:xfrm>
            <a:off x="7939145" y="86392"/>
            <a:ext cx="3872184" cy="1896485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2"/>
                </a:solidFill>
              </a:rPr>
              <a:t>Pågående samverkansuppdrag inom områdena psykisk </a:t>
            </a:r>
            <a:r>
              <a:rPr lang="sv-SE" b="1" dirty="0">
                <a:solidFill>
                  <a:schemeClr val="tx2"/>
                </a:solidFill>
              </a:rPr>
              <a:t>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 inom RSS (dec 2020)</a:t>
            </a:r>
          </a:p>
        </p:txBody>
      </p:sp>
      <p:sp>
        <p:nvSpPr>
          <p:cNvPr id="7" name="Nedåtpil 6"/>
          <p:cNvSpPr/>
          <p:nvPr/>
        </p:nvSpPr>
        <p:spPr>
          <a:xfrm rot="18765242">
            <a:off x="762000" y="914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366410" y="318128"/>
            <a:ext cx="284069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Resultat </a:t>
            </a:r>
            <a:r>
              <a:rPr lang="sv-SE" sz="1400" dirty="0" smtClean="0"/>
              <a:t>och förslag på fortsatta </a:t>
            </a:r>
            <a:r>
              <a:rPr lang="sv-SE" sz="1400" dirty="0" smtClean="0"/>
              <a:t>prioriteringar</a:t>
            </a:r>
            <a:endParaRPr lang="sv-SE" sz="1400" dirty="0"/>
          </a:p>
        </p:txBody>
      </p:sp>
      <p:sp>
        <p:nvSpPr>
          <p:cNvPr id="30" name="textruta 29"/>
          <p:cNvSpPr txBox="1"/>
          <p:nvPr/>
        </p:nvSpPr>
        <p:spPr>
          <a:xfrm>
            <a:off x="6015383" y="1332800"/>
            <a:ext cx="207965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Workshops för ”</a:t>
            </a:r>
            <a:r>
              <a:rPr lang="sv-SE" sz="1400" dirty="0" err="1" smtClean="0"/>
              <a:t>faciliterare</a:t>
            </a:r>
            <a:r>
              <a:rPr lang="sv-SE" sz="1400" dirty="0" smtClean="0"/>
              <a:t>” av LÖK</a:t>
            </a:r>
          </a:p>
          <a:p>
            <a:r>
              <a:rPr lang="sv-SE" sz="1400" dirty="0" smtClean="0"/>
              <a:t>Mallen i RÖK används</a:t>
            </a:r>
          </a:p>
          <a:p>
            <a:endParaRPr lang="sv-SE" sz="1400" dirty="0"/>
          </a:p>
        </p:txBody>
      </p:sp>
      <p:sp>
        <p:nvSpPr>
          <p:cNvPr id="31" name="textruta 30"/>
          <p:cNvSpPr txBox="1"/>
          <p:nvPr/>
        </p:nvSpPr>
        <p:spPr>
          <a:xfrm>
            <a:off x="1221799" y="4888031"/>
            <a:ext cx="2292357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 smtClean="0"/>
              <a:t>Nulägesanalys andra verksamheter till samma målgrupp, identifierar behov. 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82782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 	</a:t>
            </a:r>
            <a:r>
              <a:rPr lang="sv-SE" dirty="0" smtClean="0"/>
              <a:t>på gång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 smtClean="0"/>
              <a:t>Lanseringskonferens ÖK Barn och unga</a:t>
            </a:r>
          </a:p>
          <a:p>
            <a:pPr marL="0" indent="0">
              <a:buNone/>
            </a:pPr>
            <a:r>
              <a:rPr lang="sv-SE" dirty="0" smtClean="0"/>
              <a:t>Save the date 4 februari- Inbjudan kommer. Halvdag digitalt.</a:t>
            </a:r>
          </a:p>
          <a:p>
            <a:pPr marL="0" indent="0">
              <a:buNone/>
            </a:pPr>
            <a:r>
              <a:rPr lang="sv-SE" b="1" dirty="0"/>
              <a:t>Samsjuklighetsutredningen</a:t>
            </a:r>
          </a:p>
          <a:p>
            <a:pPr marL="0" indent="0">
              <a:buNone/>
            </a:pPr>
            <a:r>
              <a:rPr lang="sv-SE" b="1" dirty="0" smtClean="0"/>
              <a:t>Hemsjukvårdsavtalet </a:t>
            </a: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Uppdrag </a:t>
            </a:r>
            <a:r>
              <a:rPr lang="sv-SE" b="1" dirty="0" smtClean="0"/>
              <a:t>Minimaria</a:t>
            </a:r>
          </a:p>
          <a:p>
            <a:pPr marL="0" indent="0">
              <a:buNone/>
            </a:pPr>
            <a:r>
              <a:rPr lang="sv-SE" b="1" dirty="0" smtClean="0"/>
              <a:t>Utveckling samverkansstruktur lokalt regionalt: skola, elevhälsa, </a:t>
            </a:r>
            <a:r>
              <a:rPr lang="sv-SE" b="1" dirty="0" smtClean="0"/>
              <a:t>BUP</a:t>
            </a:r>
          </a:p>
          <a:p>
            <a:pPr marL="0" indent="0">
              <a:buNone/>
            </a:pPr>
            <a:r>
              <a:rPr lang="sv-SE" b="1" dirty="0" smtClean="0"/>
              <a:t>Implementering strategin</a:t>
            </a:r>
            <a:r>
              <a:rPr lang="sv-SE" b="1" dirty="0" smtClean="0"/>
              <a:t> </a:t>
            </a:r>
            <a:r>
              <a:rPr lang="sv-SE" b="1" dirty="0" smtClean="0"/>
              <a:t>god och nära vård</a:t>
            </a:r>
          </a:p>
          <a:p>
            <a:pPr marL="0" indent="0">
              <a:buNone/>
            </a:pPr>
            <a:r>
              <a:rPr lang="sv-SE" b="1" dirty="0" smtClean="0"/>
              <a:t>m.m. 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659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Nytt avtal RSS 2023-2026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b="1" dirty="0" smtClean="0"/>
              <a:t>Nytt </a:t>
            </a:r>
            <a:r>
              <a:rPr lang="sv-SE" b="1" dirty="0"/>
              <a:t>avtal </a:t>
            </a:r>
            <a:r>
              <a:rPr lang="sv-SE" dirty="0"/>
              <a:t>för RSS </a:t>
            </a:r>
            <a:r>
              <a:rPr lang="sv-SE" dirty="0" smtClean="0"/>
              <a:t>2023-2026</a:t>
            </a:r>
            <a:r>
              <a:rPr lang="sv-SE" dirty="0"/>
              <a:t>.</a:t>
            </a:r>
            <a:endParaRPr lang="sv-SE" dirty="0" smtClean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dirty="0" smtClean="0"/>
              <a:t>Viktigt instrument och process för att ytterligare tydliggöra samverkan som medel. </a:t>
            </a:r>
            <a:r>
              <a:rPr lang="sv-SE" dirty="0"/>
              <a:t>Tydliggöra syfte, mål, mäta </a:t>
            </a:r>
            <a:r>
              <a:rPr lang="sv-SE" dirty="0" smtClean="0"/>
              <a:t>resultat. </a:t>
            </a:r>
            <a:r>
              <a:rPr lang="sv-SE" dirty="0" err="1" smtClean="0"/>
              <a:t>Sammahnag</a:t>
            </a:r>
            <a:r>
              <a:rPr lang="sv-SE" dirty="0" smtClean="0"/>
              <a:t> God och nära vård</a:t>
            </a:r>
            <a:endParaRPr lang="sv-SE" dirty="0" smtClean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dirty="0" smtClean="0"/>
              <a:t>Se över styrprocess </a:t>
            </a:r>
            <a:r>
              <a:rPr lang="sv-SE" dirty="0" smtClean="0"/>
              <a:t>för RSS </a:t>
            </a:r>
            <a:r>
              <a:rPr lang="sv-SE" dirty="0" smtClean="0"/>
              <a:t>verksamhetsplanering, i samverkan</a:t>
            </a:r>
            <a:endParaRPr lang="sv-SE" dirty="0" smtClean="0"/>
          </a:p>
          <a:p>
            <a:r>
              <a:rPr lang="sv-SE" dirty="0" smtClean="0"/>
              <a:t>In </a:t>
            </a:r>
            <a:r>
              <a:rPr lang="sv-SE" dirty="0" smtClean="0"/>
              <a:t>i budgetprocessen ca 2,5 mkr 50/50-fördelning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446</Words>
  <Application>Microsoft Office PowerPoint</Application>
  <PresentationFormat>Bredbild</PresentationFormat>
  <Paragraphs>89</Paragraphs>
  <Slides>7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VCdag</vt:lpstr>
      <vt:lpstr> Rapport från den regionala samverkans- och stödstrukturen (RSS Dalarna)</vt:lpstr>
      <vt:lpstr> Fortsättning efter färdplan för god och nära vård  </vt:lpstr>
      <vt:lpstr>ÖK och gemensamma statsbidrag 2022</vt:lpstr>
      <vt:lpstr>Insatser med stöd av länsgemensamma statsbidrag ÖK psykisk hälsa 2022 PREL besked </vt:lpstr>
      <vt:lpstr>PowerPoint-presentation</vt:lpstr>
      <vt:lpstr>Övrigt  på gång </vt:lpstr>
      <vt:lpstr>Nytt avtal RSS 2023-2026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34</cp:revision>
  <dcterms:created xsi:type="dcterms:W3CDTF">2016-11-14T14:16:14Z</dcterms:created>
  <dcterms:modified xsi:type="dcterms:W3CDTF">2021-11-25T09:39:39Z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