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2" r:id="rId6"/>
    <p:sldId id="263" r:id="rId7"/>
    <p:sldId id="264" r:id="rId8"/>
    <p:sldId id="265" r:id="rId9"/>
    <p:sldId id="267" r:id="rId10"/>
    <p:sldId id="269"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47C471-244B-4194-BA17-BE13A4812A6D}"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sv-SE"/>
        </a:p>
      </dgm:t>
    </dgm:pt>
    <dgm:pt modelId="{CC06F3C6-806D-49A1-AB72-3EF35ED2D098}">
      <dgm:prSet phldrT="[Text]"/>
      <dgm:spPr/>
      <dgm:t>
        <a:bodyPr/>
        <a:lstStyle/>
        <a:p>
          <a:r>
            <a:rPr lang="sv-SE" b="1" dirty="0" smtClean="0"/>
            <a:t>2017</a:t>
          </a:r>
        </a:p>
        <a:p>
          <a:r>
            <a:rPr lang="sv-SE" dirty="0" smtClean="0"/>
            <a:t>Intro Yrkesresan GR</a:t>
          </a:r>
          <a:endParaRPr lang="sv-SE" dirty="0"/>
        </a:p>
      </dgm:t>
    </dgm:pt>
    <dgm:pt modelId="{BAE49D21-0FD3-4CF5-B165-EED5AC66D8D3}" type="parTrans" cxnId="{B0D14DA0-99D8-4482-ACF7-5BBDF01C9424}">
      <dgm:prSet/>
      <dgm:spPr/>
      <dgm:t>
        <a:bodyPr/>
        <a:lstStyle/>
        <a:p>
          <a:endParaRPr lang="sv-SE"/>
        </a:p>
      </dgm:t>
    </dgm:pt>
    <dgm:pt modelId="{870018A4-F5AC-483B-B992-21762421A802}" type="sibTrans" cxnId="{B0D14DA0-99D8-4482-ACF7-5BBDF01C9424}">
      <dgm:prSet/>
      <dgm:spPr/>
      <dgm:t>
        <a:bodyPr/>
        <a:lstStyle/>
        <a:p>
          <a:endParaRPr lang="sv-SE"/>
        </a:p>
      </dgm:t>
    </dgm:pt>
    <dgm:pt modelId="{6C5FF91B-A0EF-4018-949A-D1127109EF8E}">
      <dgm:prSet phldrT="[Text]" custT="1"/>
      <dgm:spPr/>
      <dgm:t>
        <a:bodyPr/>
        <a:lstStyle/>
        <a:p>
          <a:pPr marL="0" marR="0" indent="0" defTabSz="914400" eaLnBrk="1" fontAlgn="auto" latinLnBrk="0" hangingPunct="1">
            <a:lnSpc>
              <a:spcPct val="150000"/>
            </a:lnSpc>
            <a:spcBef>
              <a:spcPts val="0"/>
            </a:spcBef>
            <a:spcAft>
              <a:spcPts val="0"/>
            </a:spcAft>
            <a:buClrTx/>
            <a:buSzTx/>
            <a:buFontTx/>
            <a:buNone/>
            <a:tabLst/>
            <a:defRPr/>
          </a:pPr>
          <a:r>
            <a:rPr lang="sv-SE" sz="1800" b="1" dirty="0" smtClean="0"/>
            <a:t>2018</a:t>
          </a:r>
        </a:p>
        <a:p>
          <a:pPr marL="0" marR="0" indent="0" defTabSz="914400" eaLnBrk="1" fontAlgn="auto" latinLnBrk="0" hangingPunct="1">
            <a:lnSpc>
              <a:spcPct val="100000"/>
            </a:lnSpc>
            <a:spcBef>
              <a:spcPts val="0"/>
            </a:spcBef>
            <a:spcAft>
              <a:spcPts val="0"/>
            </a:spcAft>
            <a:buClrTx/>
            <a:buSzTx/>
            <a:buFontTx/>
            <a:buNone/>
            <a:tabLst/>
            <a:defRPr/>
          </a:pPr>
          <a:r>
            <a:rPr lang="sv-SE" sz="1800" dirty="0" smtClean="0"/>
            <a:t>SKR utrednings-uppdrag</a:t>
          </a:r>
          <a:endParaRPr lang="sv-SE" sz="1800" dirty="0"/>
        </a:p>
      </dgm:t>
    </dgm:pt>
    <dgm:pt modelId="{11E37687-F5D6-4BC8-8BD4-19214B0BCB98}" type="parTrans" cxnId="{70CDE9BD-C23B-4425-81E0-7F37BC2E3A54}">
      <dgm:prSet/>
      <dgm:spPr/>
      <dgm:t>
        <a:bodyPr/>
        <a:lstStyle/>
        <a:p>
          <a:endParaRPr lang="sv-SE"/>
        </a:p>
      </dgm:t>
    </dgm:pt>
    <dgm:pt modelId="{C055FE1B-1353-4EE6-BD89-C85DD029DD48}" type="sibTrans" cxnId="{70CDE9BD-C23B-4425-81E0-7F37BC2E3A54}">
      <dgm:prSet/>
      <dgm:spPr/>
      <dgm:t>
        <a:bodyPr/>
        <a:lstStyle/>
        <a:p>
          <a:endParaRPr lang="sv-SE"/>
        </a:p>
      </dgm:t>
    </dgm:pt>
    <dgm:pt modelId="{2C27D458-A136-4576-98FC-518AF2743BC2}">
      <dgm:prSet phldrT="[Text]" custT="1"/>
      <dgm:spPr/>
      <dgm:t>
        <a:bodyPr/>
        <a:lstStyle/>
        <a:p>
          <a:r>
            <a:rPr lang="sv-SE" sz="1800" b="1" dirty="0" smtClean="0"/>
            <a:t>2019</a:t>
          </a:r>
        </a:p>
        <a:p>
          <a:r>
            <a:rPr lang="sv-SE" sz="1800" dirty="0" smtClean="0"/>
            <a:t>Förstudier</a:t>
          </a:r>
        </a:p>
        <a:p>
          <a:r>
            <a:rPr lang="sv-SE" sz="1400" i="0" dirty="0" smtClean="0"/>
            <a:t>Juridiska förutsättningar</a:t>
          </a:r>
        </a:p>
        <a:p>
          <a:r>
            <a:rPr lang="sv-SE" sz="1400" i="0" dirty="0" smtClean="0"/>
            <a:t>Organisation</a:t>
          </a:r>
        </a:p>
        <a:p>
          <a:r>
            <a:rPr lang="sv-SE" sz="1400" i="0" dirty="0" smtClean="0"/>
            <a:t>Teknisk plattform</a:t>
          </a:r>
        </a:p>
        <a:p>
          <a:r>
            <a:rPr lang="sv-SE" sz="1400" i="0" dirty="0" smtClean="0"/>
            <a:t>Finansiering</a:t>
          </a:r>
        </a:p>
      </dgm:t>
    </dgm:pt>
    <dgm:pt modelId="{C8B3BE8E-A162-4D78-BECB-5311793DB139}" type="parTrans" cxnId="{B06C1A17-7B0D-4722-8783-06BBEA1755F2}">
      <dgm:prSet/>
      <dgm:spPr/>
      <dgm:t>
        <a:bodyPr/>
        <a:lstStyle/>
        <a:p>
          <a:endParaRPr lang="sv-SE"/>
        </a:p>
      </dgm:t>
    </dgm:pt>
    <dgm:pt modelId="{70359A90-365E-4560-B932-4A83BC0EC6B9}" type="sibTrans" cxnId="{B06C1A17-7B0D-4722-8783-06BBEA1755F2}">
      <dgm:prSet/>
      <dgm:spPr/>
      <dgm:t>
        <a:bodyPr/>
        <a:lstStyle/>
        <a:p>
          <a:endParaRPr lang="sv-SE"/>
        </a:p>
      </dgm:t>
    </dgm:pt>
    <dgm:pt modelId="{E803D70B-BDA8-410D-8D5E-A496EA1AEF66}">
      <dgm:prSet custT="1"/>
      <dgm:spPr/>
      <dgm:t>
        <a:bodyPr/>
        <a:lstStyle/>
        <a:p>
          <a:r>
            <a:rPr lang="sv-SE" sz="1700" b="1" dirty="0" smtClean="0"/>
            <a:t>2020</a:t>
          </a:r>
          <a:r>
            <a:rPr lang="sv-SE" sz="1700" dirty="0" smtClean="0"/>
            <a:t> </a:t>
          </a:r>
        </a:p>
        <a:p>
          <a:r>
            <a:rPr lang="sv-SE" sz="1800" dirty="0" smtClean="0"/>
            <a:t>Intresse-anmälan från 238 kommuner</a:t>
          </a:r>
        </a:p>
        <a:p>
          <a:endParaRPr lang="sv-SE" sz="1700" dirty="0" smtClean="0"/>
        </a:p>
        <a:p>
          <a:r>
            <a:rPr lang="sv-SE" sz="1800" dirty="0" smtClean="0"/>
            <a:t>Förberedelser inför ”skarpt” erbjudande</a:t>
          </a:r>
          <a:endParaRPr lang="sv-SE" sz="1800" dirty="0"/>
        </a:p>
      </dgm:t>
    </dgm:pt>
    <dgm:pt modelId="{5F99E52A-F447-4682-BD3B-4002D35EE0FF}" type="parTrans" cxnId="{29DD52B0-67AD-4325-B4F8-365ECC73031C}">
      <dgm:prSet/>
      <dgm:spPr/>
      <dgm:t>
        <a:bodyPr/>
        <a:lstStyle/>
        <a:p>
          <a:endParaRPr lang="sv-SE"/>
        </a:p>
      </dgm:t>
    </dgm:pt>
    <dgm:pt modelId="{1BFCA39E-B306-4E32-9EE8-B4B43626A422}" type="sibTrans" cxnId="{29DD52B0-67AD-4325-B4F8-365ECC73031C}">
      <dgm:prSet/>
      <dgm:spPr/>
      <dgm:t>
        <a:bodyPr/>
        <a:lstStyle/>
        <a:p>
          <a:endParaRPr lang="sv-SE"/>
        </a:p>
      </dgm:t>
    </dgm:pt>
    <dgm:pt modelId="{D8DEB9A4-D25F-4BF6-BCAF-85D9CC3ADE88}">
      <dgm:prSet/>
      <dgm:spPr/>
      <dgm:t>
        <a:bodyPr/>
        <a:lstStyle/>
        <a:p>
          <a:r>
            <a:rPr lang="sv-SE" b="1" dirty="0" smtClean="0"/>
            <a:t>2021</a:t>
          </a:r>
          <a:endParaRPr lang="sv-SE" b="1" dirty="0"/>
        </a:p>
      </dgm:t>
    </dgm:pt>
    <dgm:pt modelId="{871B617E-42B5-4E28-94EF-9AA6298E0B0D}" type="parTrans" cxnId="{36345CEB-A6A5-46AD-9050-75CB92B8FD1E}">
      <dgm:prSet/>
      <dgm:spPr/>
      <dgm:t>
        <a:bodyPr/>
        <a:lstStyle/>
        <a:p>
          <a:endParaRPr lang="sv-SE"/>
        </a:p>
      </dgm:t>
    </dgm:pt>
    <dgm:pt modelId="{44EA2F22-9357-4B58-8745-DB670EF6BEF5}" type="sibTrans" cxnId="{36345CEB-A6A5-46AD-9050-75CB92B8FD1E}">
      <dgm:prSet/>
      <dgm:spPr/>
      <dgm:t>
        <a:bodyPr/>
        <a:lstStyle/>
        <a:p>
          <a:endParaRPr lang="sv-SE"/>
        </a:p>
      </dgm:t>
    </dgm:pt>
    <dgm:pt modelId="{0EC7C254-D6EC-4395-AE6F-97E680ACDD0E}">
      <dgm:prSet/>
      <dgm:spPr/>
      <dgm:t>
        <a:bodyPr/>
        <a:lstStyle/>
        <a:p>
          <a:endParaRPr lang="sv-SE" dirty="0"/>
        </a:p>
      </dgm:t>
    </dgm:pt>
    <dgm:pt modelId="{B6C02BF8-493D-40F5-B956-57010805F7A7}" type="parTrans" cxnId="{4EE2D718-91FD-421A-BC0D-E9C45232E92F}">
      <dgm:prSet/>
      <dgm:spPr/>
      <dgm:t>
        <a:bodyPr/>
        <a:lstStyle/>
        <a:p>
          <a:endParaRPr lang="sv-SE"/>
        </a:p>
      </dgm:t>
    </dgm:pt>
    <dgm:pt modelId="{A45825FF-70DC-44D2-A670-32BAE355707A}" type="sibTrans" cxnId="{4EE2D718-91FD-421A-BC0D-E9C45232E92F}">
      <dgm:prSet/>
      <dgm:spPr/>
      <dgm:t>
        <a:bodyPr/>
        <a:lstStyle/>
        <a:p>
          <a:endParaRPr lang="sv-SE"/>
        </a:p>
      </dgm:t>
    </dgm:pt>
    <dgm:pt modelId="{93B27E6A-BA3A-4DF8-8C78-C6856F1ADE97}" type="pres">
      <dgm:prSet presAssocID="{2B47C471-244B-4194-BA17-BE13A4812A6D}" presName="rootnode" presStyleCnt="0">
        <dgm:presLayoutVars>
          <dgm:chMax/>
          <dgm:chPref/>
          <dgm:dir/>
          <dgm:animLvl val="lvl"/>
        </dgm:presLayoutVars>
      </dgm:prSet>
      <dgm:spPr/>
      <dgm:t>
        <a:bodyPr/>
        <a:lstStyle/>
        <a:p>
          <a:endParaRPr lang="sv-SE"/>
        </a:p>
      </dgm:t>
    </dgm:pt>
    <dgm:pt modelId="{8237F3F0-9291-4E81-8710-BBF4344F3CD8}" type="pres">
      <dgm:prSet presAssocID="{CC06F3C6-806D-49A1-AB72-3EF35ED2D098}" presName="composite" presStyleCnt="0"/>
      <dgm:spPr/>
    </dgm:pt>
    <dgm:pt modelId="{049CF9C3-00DD-47F8-AB09-4C4FEB15845B}" type="pres">
      <dgm:prSet presAssocID="{CC06F3C6-806D-49A1-AB72-3EF35ED2D098}" presName="LShape" presStyleLbl="alignNode1" presStyleIdx="0" presStyleCnt="9"/>
      <dgm:spPr/>
    </dgm:pt>
    <dgm:pt modelId="{127D11C8-AED8-49B7-A2A3-58AB136228B7}" type="pres">
      <dgm:prSet presAssocID="{CC06F3C6-806D-49A1-AB72-3EF35ED2D098}" presName="ParentText" presStyleLbl="revTx" presStyleIdx="0" presStyleCnt="5">
        <dgm:presLayoutVars>
          <dgm:chMax val="0"/>
          <dgm:chPref val="0"/>
          <dgm:bulletEnabled val="1"/>
        </dgm:presLayoutVars>
      </dgm:prSet>
      <dgm:spPr/>
      <dgm:t>
        <a:bodyPr/>
        <a:lstStyle/>
        <a:p>
          <a:endParaRPr lang="sv-SE"/>
        </a:p>
      </dgm:t>
    </dgm:pt>
    <dgm:pt modelId="{18A88545-A834-459A-B09F-C1D6D3D3D061}" type="pres">
      <dgm:prSet presAssocID="{CC06F3C6-806D-49A1-AB72-3EF35ED2D098}" presName="Triangle" presStyleLbl="alignNode1" presStyleIdx="1" presStyleCnt="9"/>
      <dgm:spPr/>
    </dgm:pt>
    <dgm:pt modelId="{1EFDC534-8A28-4279-B292-D6972A539DD5}" type="pres">
      <dgm:prSet presAssocID="{870018A4-F5AC-483B-B992-21762421A802}" presName="sibTrans" presStyleCnt="0"/>
      <dgm:spPr/>
    </dgm:pt>
    <dgm:pt modelId="{39E57638-1A75-439B-87BC-1246777598C2}" type="pres">
      <dgm:prSet presAssocID="{870018A4-F5AC-483B-B992-21762421A802}" presName="space" presStyleCnt="0"/>
      <dgm:spPr/>
    </dgm:pt>
    <dgm:pt modelId="{58AD103E-2EAA-4CF7-A766-16CB06A01A0A}" type="pres">
      <dgm:prSet presAssocID="{6C5FF91B-A0EF-4018-949A-D1127109EF8E}" presName="composite" presStyleCnt="0"/>
      <dgm:spPr/>
    </dgm:pt>
    <dgm:pt modelId="{B9309E08-8A9A-499A-97E3-2E62F681978F}" type="pres">
      <dgm:prSet presAssocID="{6C5FF91B-A0EF-4018-949A-D1127109EF8E}" presName="LShape" presStyleLbl="alignNode1" presStyleIdx="2" presStyleCnt="9"/>
      <dgm:spPr/>
    </dgm:pt>
    <dgm:pt modelId="{6461E116-8BE3-43BF-B82C-879528700562}" type="pres">
      <dgm:prSet presAssocID="{6C5FF91B-A0EF-4018-949A-D1127109EF8E}" presName="ParentText" presStyleLbl="revTx" presStyleIdx="1" presStyleCnt="5">
        <dgm:presLayoutVars>
          <dgm:chMax val="0"/>
          <dgm:chPref val="0"/>
          <dgm:bulletEnabled val="1"/>
        </dgm:presLayoutVars>
      </dgm:prSet>
      <dgm:spPr/>
      <dgm:t>
        <a:bodyPr/>
        <a:lstStyle/>
        <a:p>
          <a:endParaRPr lang="sv-SE"/>
        </a:p>
      </dgm:t>
    </dgm:pt>
    <dgm:pt modelId="{9365622B-71A3-48D8-B822-4B5992531796}" type="pres">
      <dgm:prSet presAssocID="{6C5FF91B-A0EF-4018-949A-D1127109EF8E}" presName="Triangle" presStyleLbl="alignNode1" presStyleIdx="3" presStyleCnt="9"/>
      <dgm:spPr/>
    </dgm:pt>
    <dgm:pt modelId="{D18F8C92-9CF5-4905-AC31-1FBCB25ABF52}" type="pres">
      <dgm:prSet presAssocID="{C055FE1B-1353-4EE6-BD89-C85DD029DD48}" presName="sibTrans" presStyleCnt="0"/>
      <dgm:spPr/>
    </dgm:pt>
    <dgm:pt modelId="{34F891CF-0A93-46DD-91C6-302649F9910A}" type="pres">
      <dgm:prSet presAssocID="{C055FE1B-1353-4EE6-BD89-C85DD029DD48}" presName="space" presStyleCnt="0"/>
      <dgm:spPr/>
    </dgm:pt>
    <dgm:pt modelId="{3848070A-406B-4255-AC36-205C8C117CF4}" type="pres">
      <dgm:prSet presAssocID="{2C27D458-A136-4576-98FC-518AF2743BC2}" presName="composite" presStyleCnt="0"/>
      <dgm:spPr/>
    </dgm:pt>
    <dgm:pt modelId="{F72FDB4C-C9EF-4A4E-9BBE-3D976338B0E8}" type="pres">
      <dgm:prSet presAssocID="{2C27D458-A136-4576-98FC-518AF2743BC2}" presName="LShape" presStyleLbl="alignNode1" presStyleIdx="4" presStyleCnt="9"/>
      <dgm:spPr/>
    </dgm:pt>
    <dgm:pt modelId="{A6DF92AD-BC9A-4F45-BE2C-0FC632B4C21A}" type="pres">
      <dgm:prSet presAssocID="{2C27D458-A136-4576-98FC-518AF2743BC2}" presName="ParentText" presStyleLbl="revTx" presStyleIdx="2" presStyleCnt="5">
        <dgm:presLayoutVars>
          <dgm:chMax val="0"/>
          <dgm:chPref val="0"/>
          <dgm:bulletEnabled val="1"/>
        </dgm:presLayoutVars>
      </dgm:prSet>
      <dgm:spPr/>
      <dgm:t>
        <a:bodyPr/>
        <a:lstStyle/>
        <a:p>
          <a:endParaRPr lang="sv-SE"/>
        </a:p>
      </dgm:t>
    </dgm:pt>
    <dgm:pt modelId="{2D63977A-7C6C-458F-A183-AC8EDD7BBF55}" type="pres">
      <dgm:prSet presAssocID="{2C27D458-A136-4576-98FC-518AF2743BC2}" presName="Triangle" presStyleLbl="alignNode1" presStyleIdx="5" presStyleCnt="9"/>
      <dgm:spPr/>
    </dgm:pt>
    <dgm:pt modelId="{DBE6DF83-0031-4620-BE80-A7DD68E6C9D5}" type="pres">
      <dgm:prSet presAssocID="{70359A90-365E-4560-B932-4A83BC0EC6B9}" presName="sibTrans" presStyleCnt="0"/>
      <dgm:spPr/>
    </dgm:pt>
    <dgm:pt modelId="{15CD8224-E91D-410A-92C9-0286C5502E03}" type="pres">
      <dgm:prSet presAssocID="{70359A90-365E-4560-B932-4A83BC0EC6B9}" presName="space" presStyleCnt="0"/>
      <dgm:spPr/>
    </dgm:pt>
    <dgm:pt modelId="{939ECED3-8CDE-4CBF-BAFF-B18754310BA5}" type="pres">
      <dgm:prSet presAssocID="{E803D70B-BDA8-410D-8D5E-A496EA1AEF66}" presName="composite" presStyleCnt="0"/>
      <dgm:spPr/>
    </dgm:pt>
    <dgm:pt modelId="{8105F0C1-4B22-4FD8-A630-3C1425446504}" type="pres">
      <dgm:prSet presAssocID="{E803D70B-BDA8-410D-8D5E-A496EA1AEF66}" presName="LShape" presStyleLbl="alignNode1" presStyleIdx="6" presStyleCnt="9"/>
      <dgm:spPr/>
    </dgm:pt>
    <dgm:pt modelId="{0EB25F27-145D-4F45-95AC-541E464EEBF1}" type="pres">
      <dgm:prSet presAssocID="{E803D70B-BDA8-410D-8D5E-A496EA1AEF66}" presName="ParentText" presStyleLbl="revTx" presStyleIdx="3" presStyleCnt="5" custScaleY="151954" custLinFactNeighborX="2207" custLinFactNeighborY="32108">
        <dgm:presLayoutVars>
          <dgm:chMax val="0"/>
          <dgm:chPref val="0"/>
          <dgm:bulletEnabled val="1"/>
        </dgm:presLayoutVars>
      </dgm:prSet>
      <dgm:spPr/>
      <dgm:t>
        <a:bodyPr/>
        <a:lstStyle/>
        <a:p>
          <a:endParaRPr lang="sv-SE"/>
        </a:p>
      </dgm:t>
    </dgm:pt>
    <dgm:pt modelId="{3D757CF7-5D89-4316-B137-9FCAA2E1250F}" type="pres">
      <dgm:prSet presAssocID="{E803D70B-BDA8-410D-8D5E-A496EA1AEF66}" presName="Triangle" presStyleLbl="alignNode1" presStyleIdx="7" presStyleCnt="9"/>
      <dgm:spPr/>
    </dgm:pt>
    <dgm:pt modelId="{442C56BD-FF0F-453E-92FC-DF57D634A04F}" type="pres">
      <dgm:prSet presAssocID="{1BFCA39E-B306-4E32-9EE8-B4B43626A422}" presName="sibTrans" presStyleCnt="0"/>
      <dgm:spPr/>
    </dgm:pt>
    <dgm:pt modelId="{2077630B-096D-480F-8FC2-F01B7C901517}" type="pres">
      <dgm:prSet presAssocID="{1BFCA39E-B306-4E32-9EE8-B4B43626A422}" presName="space" presStyleCnt="0"/>
      <dgm:spPr/>
    </dgm:pt>
    <dgm:pt modelId="{18C095E5-B153-469A-90E3-06027E05E74E}" type="pres">
      <dgm:prSet presAssocID="{D8DEB9A4-D25F-4BF6-BCAF-85D9CC3ADE88}" presName="composite" presStyleCnt="0"/>
      <dgm:spPr/>
    </dgm:pt>
    <dgm:pt modelId="{BD243428-B15F-4F1E-B888-21DF434CA3E0}" type="pres">
      <dgm:prSet presAssocID="{D8DEB9A4-D25F-4BF6-BCAF-85D9CC3ADE88}" presName="LShape" presStyleLbl="alignNode1" presStyleIdx="8" presStyleCnt="9"/>
      <dgm:spPr/>
    </dgm:pt>
    <dgm:pt modelId="{E8F62823-DFA4-4437-B134-B5777C844BD2}" type="pres">
      <dgm:prSet presAssocID="{D8DEB9A4-D25F-4BF6-BCAF-85D9CC3ADE88}" presName="ParentText" presStyleLbl="revTx" presStyleIdx="4" presStyleCnt="5">
        <dgm:presLayoutVars>
          <dgm:chMax val="0"/>
          <dgm:chPref val="0"/>
          <dgm:bulletEnabled val="1"/>
        </dgm:presLayoutVars>
      </dgm:prSet>
      <dgm:spPr/>
      <dgm:t>
        <a:bodyPr/>
        <a:lstStyle/>
        <a:p>
          <a:endParaRPr lang="sv-SE"/>
        </a:p>
      </dgm:t>
    </dgm:pt>
  </dgm:ptLst>
  <dgm:cxnLst>
    <dgm:cxn modelId="{4BB04260-1619-4FE0-AAE5-720A141ABFC6}" type="presOf" srcId="{D8DEB9A4-D25F-4BF6-BCAF-85D9CC3ADE88}" destId="{E8F62823-DFA4-4437-B134-B5777C844BD2}" srcOrd="0" destOrd="0" presId="urn:microsoft.com/office/officeart/2009/3/layout/StepUpProcess"/>
    <dgm:cxn modelId="{A1E2DB5F-F947-46B5-9572-657B00EC3BFD}" type="presOf" srcId="{2C27D458-A136-4576-98FC-518AF2743BC2}" destId="{A6DF92AD-BC9A-4F45-BE2C-0FC632B4C21A}" srcOrd="0" destOrd="0" presId="urn:microsoft.com/office/officeart/2009/3/layout/StepUpProcess"/>
    <dgm:cxn modelId="{42DA4E95-FC9B-4A61-96B7-11604F987253}" type="presOf" srcId="{0EC7C254-D6EC-4395-AE6F-97E680ACDD0E}" destId="{127D11C8-AED8-49B7-A2A3-58AB136228B7}" srcOrd="0" destOrd="1" presId="urn:microsoft.com/office/officeart/2009/3/layout/StepUpProcess"/>
    <dgm:cxn modelId="{36345CEB-A6A5-46AD-9050-75CB92B8FD1E}" srcId="{2B47C471-244B-4194-BA17-BE13A4812A6D}" destId="{D8DEB9A4-D25F-4BF6-BCAF-85D9CC3ADE88}" srcOrd="4" destOrd="0" parTransId="{871B617E-42B5-4E28-94EF-9AA6298E0B0D}" sibTransId="{44EA2F22-9357-4B58-8745-DB670EF6BEF5}"/>
    <dgm:cxn modelId="{7C0CE82E-4CDD-483E-A912-0BEE45A95020}" type="presOf" srcId="{6C5FF91B-A0EF-4018-949A-D1127109EF8E}" destId="{6461E116-8BE3-43BF-B82C-879528700562}" srcOrd="0" destOrd="0" presId="urn:microsoft.com/office/officeart/2009/3/layout/StepUpProcess"/>
    <dgm:cxn modelId="{9940C66B-519D-4C9A-8BF5-77927E173DC5}" type="presOf" srcId="{2B47C471-244B-4194-BA17-BE13A4812A6D}" destId="{93B27E6A-BA3A-4DF8-8C78-C6856F1ADE97}" srcOrd="0" destOrd="0" presId="urn:microsoft.com/office/officeart/2009/3/layout/StepUpProcess"/>
    <dgm:cxn modelId="{70CDE9BD-C23B-4425-81E0-7F37BC2E3A54}" srcId="{2B47C471-244B-4194-BA17-BE13A4812A6D}" destId="{6C5FF91B-A0EF-4018-949A-D1127109EF8E}" srcOrd="1" destOrd="0" parTransId="{11E37687-F5D6-4BC8-8BD4-19214B0BCB98}" sibTransId="{C055FE1B-1353-4EE6-BD89-C85DD029DD48}"/>
    <dgm:cxn modelId="{B0D14DA0-99D8-4482-ACF7-5BBDF01C9424}" srcId="{2B47C471-244B-4194-BA17-BE13A4812A6D}" destId="{CC06F3C6-806D-49A1-AB72-3EF35ED2D098}" srcOrd="0" destOrd="0" parTransId="{BAE49D21-0FD3-4CF5-B165-EED5AC66D8D3}" sibTransId="{870018A4-F5AC-483B-B992-21762421A802}"/>
    <dgm:cxn modelId="{29DD52B0-67AD-4325-B4F8-365ECC73031C}" srcId="{2B47C471-244B-4194-BA17-BE13A4812A6D}" destId="{E803D70B-BDA8-410D-8D5E-A496EA1AEF66}" srcOrd="3" destOrd="0" parTransId="{5F99E52A-F447-4682-BD3B-4002D35EE0FF}" sibTransId="{1BFCA39E-B306-4E32-9EE8-B4B43626A422}"/>
    <dgm:cxn modelId="{6C4A6A13-E200-4B5F-BA03-76F9AE4B58A9}" type="presOf" srcId="{CC06F3C6-806D-49A1-AB72-3EF35ED2D098}" destId="{127D11C8-AED8-49B7-A2A3-58AB136228B7}" srcOrd="0" destOrd="0" presId="urn:microsoft.com/office/officeart/2009/3/layout/StepUpProcess"/>
    <dgm:cxn modelId="{B06C1A17-7B0D-4722-8783-06BBEA1755F2}" srcId="{2B47C471-244B-4194-BA17-BE13A4812A6D}" destId="{2C27D458-A136-4576-98FC-518AF2743BC2}" srcOrd="2" destOrd="0" parTransId="{C8B3BE8E-A162-4D78-BECB-5311793DB139}" sibTransId="{70359A90-365E-4560-B932-4A83BC0EC6B9}"/>
    <dgm:cxn modelId="{4EE2D718-91FD-421A-BC0D-E9C45232E92F}" srcId="{CC06F3C6-806D-49A1-AB72-3EF35ED2D098}" destId="{0EC7C254-D6EC-4395-AE6F-97E680ACDD0E}" srcOrd="0" destOrd="0" parTransId="{B6C02BF8-493D-40F5-B956-57010805F7A7}" sibTransId="{A45825FF-70DC-44D2-A670-32BAE355707A}"/>
    <dgm:cxn modelId="{A0EE7532-CEC5-4A53-880E-B8085707C0A1}" type="presOf" srcId="{E803D70B-BDA8-410D-8D5E-A496EA1AEF66}" destId="{0EB25F27-145D-4F45-95AC-541E464EEBF1}" srcOrd="0" destOrd="0" presId="urn:microsoft.com/office/officeart/2009/3/layout/StepUpProcess"/>
    <dgm:cxn modelId="{12956F31-3BAF-4C34-848E-54679EC6DB21}" type="presParOf" srcId="{93B27E6A-BA3A-4DF8-8C78-C6856F1ADE97}" destId="{8237F3F0-9291-4E81-8710-BBF4344F3CD8}" srcOrd="0" destOrd="0" presId="urn:microsoft.com/office/officeart/2009/3/layout/StepUpProcess"/>
    <dgm:cxn modelId="{1F81A6E6-BD3B-4B23-9BAD-C1340AD5E757}" type="presParOf" srcId="{8237F3F0-9291-4E81-8710-BBF4344F3CD8}" destId="{049CF9C3-00DD-47F8-AB09-4C4FEB15845B}" srcOrd="0" destOrd="0" presId="urn:microsoft.com/office/officeart/2009/3/layout/StepUpProcess"/>
    <dgm:cxn modelId="{D842886F-4646-449B-A80B-89C207333D5E}" type="presParOf" srcId="{8237F3F0-9291-4E81-8710-BBF4344F3CD8}" destId="{127D11C8-AED8-49B7-A2A3-58AB136228B7}" srcOrd="1" destOrd="0" presId="urn:microsoft.com/office/officeart/2009/3/layout/StepUpProcess"/>
    <dgm:cxn modelId="{B1E24B22-48EC-4715-B0F9-1F18065DC2CA}" type="presParOf" srcId="{8237F3F0-9291-4E81-8710-BBF4344F3CD8}" destId="{18A88545-A834-459A-B09F-C1D6D3D3D061}" srcOrd="2" destOrd="0" presId="urn:microsoft.com/office/officeart/2009/3/layout/StepUpProcess"/>
    <dgm:cxn modelId="{5316CC4A-637D-4E47-87A5-92485D467301}" type="presParOf" srcId="{93B27E6A-BA3A-4DF8-8C78-C6856F1ADE97}" destId="{1EFDC534-8A28-4279-B292-D6972A539DD5}" srcOrd="1" destOrd="0" presId="urn:microsoft.com/office/officeart/2009/3/layout/StepUpProcess"/>
    <dgm:cxn modelId="{283DC476-117B-4E22-9734-EF09A22CF985}" type="presParOf" srcId="{1EFDC534-8A28-4279-B292-D6972A539DD5}" destId="{39E57638-1A75-439B-87BC-1246777598C2}" srcOrd="0" destOrd="0" presId="urn:microsoft.com/office/officeart/2009/3/layout/StepUpProcess"/>
    <dgm:cxn modelId="{9406F91F-68AE-4290-A59F-5A4D48146D38}" type="presParOf" srcId="{93B27E6A-BA3A-4DF8-8C78-C6856F1ADE97}" destId="{58AD103E-2EAA-4CF7-A766-16CB06A01A0A}" srcOrd="2" destOrd="0" presId="urn:microsoft.com/office/officeart/2009/3/layout/StepUpProcess"/>
    <dgm:cxn modelId="{2ECF2032-6DC0-45F7-99A1-5D48EBF15240}" type="presParOf" srcId="{58AD103E-2EAA-4CF7-A766-16CB06A01A0A}" destId="{B9309E08-8A9A-499A-97E3-2E62F681978F}" srcOrd="0" destOrd="0" presId="urn:microsoft.com/office/officeart/2009/3/layout/StepUpProcess"/>
    <dgm:cxn modelId="{056F1972-3987-461B-86B7-530BBE138FA8}" type="presParOf" srcId="{58AD103E-2EAA-4CF7-A766-16CB06A01A0A}" destId="{6461E116-8BE3-43BF-B82C-879528700562}" srcOrd="1" destOrd="0" presId="urn:microsoft.com/office/officeart/2009/3/layout/StepUpProcess"/>
    <dgm:cxn modelId="{0A3879E7-A1D6-4B24-8875-DCC80234E339}" type="presParOf" srcId="{58AD103E-2EAA-4CF7-A766-16CB06A01A0A}" destId="{9365622B-71A3-48D8-B822-4B5992531796}" srcOrd="2" destOrd="0" presId="urn:microsoft.com/office/officeart/2009/3/layout/StepUpProcess"/>
    <dgm:cxn modelId="{5E3539B7-524C-45EC-A611-8263EB6D7795}" type="presParOf" srcId="{93B27E6A-BA3A-4DF8-8C78-C6856F1ADE97}" destId="{D18F8C92-9CF5-4905-AC31-1FBCB25ABF52}" srcOrd="3" destOrd="0" presId="urn:microsoft.com/office/officeart/2009/3/layout/StepUpProcess"/>
    <dgm:cxn modelId="{7BB04D6E-B6C9-4AC1-B85B-2C8407C3091B}" type="presParOf" srcId="{D18F8C92-9CF5-4905-AC31-1FBCB25ABF52}" destId="{34F891CF-0A93-46DD-91C6-302649F9910A}" srcOrd="0" destOrd="0" presId="urn:microsoft.com/office/officeart/2009/3/layout/StepUpProcess"/>
    <dgm:cxn modelId="{E815FE89-F379-4511-85FB-C018F40D5B91}" type="presParOf" srcId="{93B27E6A-BA3A-4DF8-8C78-C6856F1ADE97}" destId="{3848070A-406B-4255-AC36-205C8C117CF4}" srcOrd="4" destOrd="0" presId="urn:microsoft.com/office/officeart/2009/3/layout/StepUpProcess"/>
    <dgm:cxn modelId="{228ED7FB-5F24-4786-AFD3-161F962C27B9}" type="presParOf" srcId="{3848070A-406B-4255-AC36-205C8C117CF4}" destId="{F72FDB4C-C9EF-4A4E-9BBE-3D976338B0E8}" srcOrd="0" destOrd="0" presId="urn:microsoft.com/office/officeart/2009/3/layout/StepUpProcess"/>
    <dgm:cxn modelId="{9957DB16-7275-481F-B6EB-9AE5C07C390A}" type="presParOf" srcId="{3848070A-406B-4255-AC36-205C8C117CF4}" destId="{A6DF92AD-BC9A-4F45-BE2C-0FC632B4C21A}" srcOrd="1" destOrd="0" presId="urn:microsoft.com/office/officeart/2009/3/layout/StepUpProcess"/>
    <dgm:cxn modelId="{5A43A1C3-FE7A-44B6-8941-9DF889EB0883}" type="presParOf" srcId="{3848070A-406B-4255-AC36-205C8C117CF4}" destId="{2D63977A-7C6C-458F-A183-AC8EDD7BBF55}" srcOrd="2" destOrd="0" presId="urn:microsoft.com/office/officeart/2009/3/layout/StepUpProcess"/>
    <dgm:cxn modelId="{CFD0312F-CB6C-4750-8898-EAFD399B2D7D}" type="presParOf" srcId="{93B27E6A-BA3A-4DF8-8C78-C6856F1ADE97}" destId="{DBE6DF83-0031-4620-BE80-A7DD68E6C9D5}" srcOrd="5" destOrd="0" presId="urn:microsoft.com/office/officeart/2009/3/layout/StepUpProcess"/>
    <dgm:cxn modelId="{A8F1D1F1-51EB-46A2-B251-596B280104C1}" type="presParOf" srcId="{DBE6DF83-0031-4620-BE80-A7DD68E6C9D5}" destId="{15CD8224-E91D-410A-92C9-0286C5502E03}" srcOrd="0" destOrd="0" presId="urn:microsoft.com/office/officeart/2009/3/layout/StepUpProcess"/>
    <dgm:cxn modelId="{08ECB030-C7AD-46F4-A712-89C928070490}" type="presParOf" srcId="{93B27E6A-BA3A-4DF8-8C78-C6856F1ADE97}" destId="{939ECED3-8CDE-4CBF-BAFF-B18754310BA5}" srcOrd="6" destOrd="0" presId="urn:microsoft.com/office/officeart/2009/3/layout/StepUpProcess"/>
    <dgm:cxn modelId="{DB4E49D6-6EEE-4A2E-9B63-A704640B47D1}" type="presParOf" srcId="{939ECED3-8CDE-4CBF-BAFF-B18754310BA5}" destId="{8105F0C1-4B22-4FD8-A630-3C1425446504}" srcOrd="0" destOrd="0" presId="urn:microsoft.com/office/officeart/2009/3/layout/StepUpProcess"/>
    <dgm:cxn modelId="{BF10B561-799C-4D52-B91B-E845D13C06CF}" type="presParOf" srcId="{939ECED3-8CDE-4CBF-BAFF-B18754310BA5}" destId="{0EB25F27-145D-4F45-95AC-541E464EEBF1}" srcOrd="1" destOrd="0" presId="urn:microsoft.com/office/officeart/2009/3/layout/StepUpProcess"/>
    <dgm:cxn modelId="{8F6B63DB-D842-4DA8-A48A-78A800F40757}" type="presParOf" srcId="{939ECED3-8CDE-4CBF-BAFF-B18754310BA5}" destId="{3D757CF7-5D89-4316-B137-9FCAA2E1250F}" srcOrd="2" destOrd="0" presId="urn:microsoft.com/office/officeart/2009/3/layout/StepUpProcess"/>
    <dgm:cxn modelId="{61289541-4C7A-48D0-B97E-6E6131019AEB}" type="presParOf" srcId="{93B27E6A-BA3A-4DF8-8C78-C6856F1ADE97}" destId="{442C56BD-FF0F-453E-92FC-DF57D634A04F}" srcOrd="7" destOrd="0" presId="urn:microsoft.com/office/officeart/2009/3/layout/StepUpProcess"/>
    <dgm:cxn modelId="{2E1C0CA4-7FD0-4DA2-88CF-44766D40DB37}" type="presParOf" srcId="{442C56BD-FF0F-453E-92FC-DF57D634A04F}" destId="{2077630B-096D-480F-8FC2-F01B7C901517}" srcOrd="0" destOrd="0" presId="urn:microsoft.com/office/officeart/2009/3/layout/StepUpProcess"/>
    <dgm:cxn modelId="{F553B16E-8424-4DD1-8848-428D4B7B183B}" type="presParOf" srcId="{93B27E6A-BA3A-4DF8-8C78-C6856F1ADE97}" destId="{18C095E5-B153-469A-90E3-06027E05E74E}" srcOrd="8" destOrd="0" presId="urn:microsoft.com/office/officeart/2009/3/layout/StepUpProcess"/>
    <dgm:cxn modelId="{36EC5943-10FC-4A2E-9F47-2BD751548139}" type="presParOf" srcId="{18C095E5-B153-469A-90E3-06027E05E74E}" destId="{BD243428-B15F-4F1E-B888-21DF434CA3E0}" srcOrd="0" destOrd="0" presId="urn:microsoft.com/office/officeart/2009/3/layout/StepUpProcess"/>
    <dgm:cxn modelId="{CCA3FE2E-A5CB-449E-8E68-ACD428CD667F}" type="presParOf" srcId="{18C095E5-B153-469A-90E3-06027E05E74E}" destId="{E8F62823-DFA4-4437-B134-B5777C844BD2}"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CF9C3-00DD-47F8-AB09-4C4FEB15845B}">
      <dsp:nvSpPr>
        <dsp:cNvPr id="0" name=""/>
        <dsp:cNvSpPr/>
      </dsp:nvSpPr>
      <dsp:spPr>
        <a:xfrm rot="5400000">
          <a:off x="390424" y="2107299"/>
          <a:ext cx="1148939" cy="1911809"/>
        </a:xfrm>
        <a:prstGeom prst="corner">
          <a:avLst>
            <a:gd name="adj1" fmla="val 16120"/>
            <a:gd name="adj2" fmla="val 16110"/>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7D11C8-AED8-49B7-A2A3-58AB136228B7}">
      <dsp:nvSpPr>
        <dsp:cNvPr id="0" name=""/>
        <dsp:cNvSpPr/>
      </dsp:nvSpPr>
      <dsp:spPr>
        <a:xfrm>
          <a:off x="198638" y="2678518"/>
          <a:ext cx="1725991" cy="1512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sv-SE" sz="2100" b="1" kern="1200" dirty="0" smtClean="0"/>
            <a:t>2017</a:t>
          </a:r>
        </a:p>
        <a:p>
          <a:pPr lvl="0" algn="l" defTabSz="933450">
            <a:lnSpc>
              <a:spcPct val="90000"/>
            </a:lnSpc>
            <a:spcBef>
              <a:spcPct val="0"/>
            </a:spcBef>
            <a:spcAft>
              <a:spcPct val="35000"/>
            </a:spcAft>
          </a:pPr>
          <a:r>
            <a:rPr lang="sv-SE" sz="2100" kern="1200" dirty="0" smtClean="0"/>
            <a:t>Intro Yrkesresan GR</a:t>
          </a:r>
          <a:endParaRPr lang="sv-SE" sz="2100" kern="1200" dirty="0"/>
        </a:p>
        <a:p>
          <a:pPr marL="171450" lvl="1" indent="-171450" algn="l" defTabSz="711200">
            <a:lnSpc>
              <a:spcPct val="90000"/>
            </a:lnSpc>
            <a:spcBef>
              <a:spcPct val="0"/>
            </a:spcBef>
            <a:spcAft>
              <a:spcPct val="15000"/>
            </a:spcAft>
            <a:buChar char="••"/>
          </a:pPr>
          <a:endParaRPr lang="sv-SE" sz="1600" kern="1200" dirty="0"/>
        </a:p>
      </dsp:txBody>
      <dsp:txXfrm>
        <a:off x="198638" y="2678518"/>
        <a:ext cx="1725991" cy="1512933"/>
      </dsp:txXfrm>
    </dsp:sp>
    <dsp:sp modelId="{18A88545-A834-459A-B09F-C1D6D3D3D061}">
      <dsp:nvSpPr>
        <dsp:cNvPr id="0" name=""/>
        <dsp:cNvSpPr/>
      </dsp:nvSpPr>
      <dsp:spPr>
        <a:xfrm>
          <a:off x="1598971" y="1966549"/>
          <a:ext cx="325658" cy="325658"/>
        </a:xfrm>
        <a:prstGeom prst="triangle">
          <a:avLst>
            <a:gd name="adj" fmla="val 100000"/>
          </a:avLst>
        </a:prstGeom>
        <a:solidFill>
          <a:schemeClr val="accent1">
            <a:shade val="50000"/>
            <a:hueOff val="74280"/>
            <a:satOff val="1990"/>
            <a:lumOff val="8767"/>
            <a:alphaOff val="0"/>
          </a:schemeClr>
        </a:solidFill>
        <a:ln w="12700" cap="flat" cmpd="sng" algn="ctr">
          <a:solidFill>
            <a:schemeClr val="accent1">
              <a:shade val="50000"/>
              <a:hueOff val="74280"/>
              <a:satOff val="1990"/>
              <a:lumOff val="876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309E08-8A9A-499A-97E3-2E62F681978F}">
      <dsp:nvSpPr>
        <dsp:cNvPr id="0" name=""/>
        <dsp:cNvSpPr/>
      </dsp:nvSpPr>
      <dsp:spPr>
        <a:xfrm rot="5400000">
          <a:off x="2503375" y="1584447"/>
          <a:ext cx="1148939" cy="1911809"/>
        </a:xfrm>
        <a:prstGeom prst="corner">
          <a:avLst>
            <a:gd name="adj1" fmla="val 16120"/>
            <a:gd name="adj2" fmla="val 16110"/>
          </a:avLst>
        </a:prstGeom>
        <a:solidFill>
          <a:schemeClr val="accent1">
            <a:shade val="50000"/>
            <a:hueOff val="148559"/>
            <a:satOff val="3980"/>
            <a:lumOff val="17535"/>
            <a:alphaOff val="0"/>
          </a:schemeClr>
        </a:solidFill>
        <a:ln w="12700" cap="flat" cmpd="sng" algn="ctr">
          <a:solidFill>
            <a:schemeClr val="accent1">
              <a:shade val="50000"/>
              <a:hueOff val="148559"/>
              <a:satOff val="3980"/>
              <a:lumOff val="175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1E116-8BE3-43BF-B82C-879528700562}">
      <dsp:nvSpPr>
        <dsp:cNvPr id="0" name=""/>
        <dsp:cNvSpPr/>
      </dsp:nvSpPr>
      <dsp:spPr>
        <a:xfrm>
          <a:off x="2311589" y="2155666"/>
          <a:ext cx="1725991" cy="1512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marR="0" lvl="0" indent="0" algn="l" defTabSz="914400" eaLnBrk="1" fontAlgn="auto" latinLnBrk="0" hangingPunct="1">
            <a:lnSpc>
              <a:spcPct val="150000"/>
            </a:lnSpc>
            <a:spcBef>
              <a:spcPct val="0"/>
            </a:spcBef>
            <a:spcAft>
              <a:spcPts val="0"/>
            </a:spcAft>
            <a:buClrTx/>
            <a:buSzTx/>
            <a:buFontTx/>
            <a:buNone/>
            <a:tabLst/>
            <a:defRPr/>
          </a:pPr>
          <a:r>
            <a:rPr lang="sv-SE" sz="1800" b="1" kern="1200" dirty="0" smtClean="0"/>
            <a:t>2018</a:t>
          </a:r>
        </a:p>
        <a:p>
          <a:pPr marL="0" marR="0" lvl="0" indent="0" algn="l" defTabSz="914400" eaLnBrk="1" fontAlgn="auto" latinLnBrk="0" hangingPunct="1">
            <a:lnSpc>
              <a:spcPct val="100000"/>
            </a:lnSpc>
            <a:spcBef>
              <a:spcPct val="0"/>
            </a:spcBef>
            <a:spcAft>
              <a:spcPts val="0"/>
            </a:spcAft>
            <a:buClrTx/>
            <a:buSzTx/>
            <a:buFontTx/>
            <a:buNone/>
            <a:tabLst/>
            <a:defRPr/>
          </a:pPr>
          <a:r>
            <a:rPr lang="sv-SE" sz="1800" kern="1200" dirty="0" smtClean="0"/>
            <a:t>SKR utrednings-uppdrag</a:t>
          </a:r>
          <a:endParaRPr lang="sv-SE" sz="1800" kern="1200" dirty="0"/>
        </a:p>
      </dsp:txBody>
      <dsp:txXfrm>
        <a:off x="2311589" y="2155666"/>
        <a:ext cx="1725991" cy="1512933"/>
      </dsp:txXfrm>
    </dsp:sp>
    <dsp:sp modelId="{9365622B-71A3-48D8-B822-4B5992531796}">
      <dsp:nvSpPr>
        <dsp:cNvPr id="0" name=""/>
        <dsp:cNvSpPr/>
      </dsp:nvSpPr>
      <dsp:spPr>
        <a:xfrm>
          <a:off x="3711922" y="1443697"/>
          <a:ext cx="325658" cy="325658"/>
        </a:xfrm>
        <a:prstGeom prst="triangle">
          <a:avLst>
            <a:gd name="adj" fmla="val 100000"/>
          </a:avLst>
        </a:prstGeom>
        <a:solidFill>
          <a:schemeClr val="accent1">
            <a:shade val="50000"/>
            <a:hueOff val="222839"/>
            <a:satOff val="5970"/>
            <a:lumOff val="26302"/>
            <a:alphaOff val="0"/>
          </a:schemeClr>
        </a:solidFill>
        <a:ln w="12700" cap="flat" cmpd="sng" algn="ctr">
          <a:solidFill>
            <a:schemeClr val="accent1">
              <a:shade val="50000"/>
              <a:hueOff val="222839"/>
              <a:satOff val="5970"/>
              <a:lumOff val="263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2FDB4C-C9EF-4A4E-9BBE-3D976338B0E8}">
      <dsp:nvSpPr>
        <dsp:cNvPr id="0" name=""/>
        <dsp:cNvSpPr/>
      </dsp:nvSpPr>
      <dsp:spPr>
        <a:xfrm rot="5400000">
          <a:off x="4616327" y="1061595"/>
          <a:ext cx="1148939" cy="1911809"/>
        </a:xfrm>
        <a:prstGeom prst="corner">
          <a:avLst>
            <a:gd name="adj1" fmla="val 16120"/>
            <a:gd name="adj2" fmla="val 16110"/>
          </a:avLst>
        </a:prstGeom>
        <a:solidFill>
          <a:schemeClr val="accent1">
            <a:shade val="50000"/>
            <a:hueOff val="297118"/>
            <a:satOff val="7960"/>
            <a:lumOff val="35069"/>
            <a:alphaOff val="0"/>
          </a:schemeClr>
        </a:solidFill>
        <a:ln w="12700" cap="flat" cmpd="sng" algn="ctr">
          <a:solidFill>
            <a:schemeClr val="accent1">
              <a:shade val="50000"/>
              <a:hueOff val="297118"/>
              <a:satOff val="7960"/>
              <a:lumOff val="350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DF92AD-BC9A-4F45-BE2C-0FC632B4C21A}">
      <dsp:nvSpPr>
        <dsp:cNvPr id="0" name=""/>
        <dsp:cNvSpPr/>
      </dsp:nvSpPr>
      <dsp:spPr>
        <a:xfrm>
          <a:off x="4424540" y="1632814"/>
          <a:ext cx="1725991" cy="1512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sv-SE" sz="1800" b="1" kern="1200" dirty="0" smtClean="0"/>
            <a:t>2019</a:t>
          </a:r>
        </a:p>
        <a:p>
          <a:pPr lvl="0" algn="l" defTabSz="800100">
            <a:lnSpc>
              <a:spcPct val="90000"/>
            </a:lnSpc>
            <a:spcBef>
              <a:spcPct val="0"/>
            </a:spcBef>
            <a:spcAft>
              <a:spcPct val="35000"/>
            </a:spcAft>
          </a:pPr>
          <a:r>
            <a:rPr lang="sv-SE" sz="1800" kern="1200" dirty="0" smtClean="0"/>
            <a:t>Förstudier</a:t>
          </a:r>
        </a:p>
        <a:p>
          <a:pPr lvl="0" algn="l" defTabSz="800100">
            <a:lnSpc>
              <a:spcPct val="90000"/>
            </a:lnSpc>
            <a:spcBef>
              <a:spcPct val="0"/>
            </a:spcBef>
            <a:spcAft>
              <a:spcPct val="35000"/>
            </a:spcAft>
          </a:pPr>
          <a:r>
            <a:rPr lang="sv-SE" sz="1400" i="0" kern="1200" dirty="0" smtClean="0"/>
            <a:t>Juridiska förutsättningar</a:t>
          </a:r>
        </a:p>
        <a:p>
          <a:pPr lvl="0" algn="l" defTabSz="800100">
            <a:lnSpc>
              <a:spcPct val="90000"/>
            </a:lnSpc>
            <a:spcBef>
              <a:spcPct val="0"/>
            </a:spcBef>
            <a:spcAft>
              <a:spcPct val="35000"/>
            </a:spcAft>
          </a:pPr>
          <a:r>
            <a:rPr lang="sv-SE" sz="1400" i="0" kern="1200" dirty="0" smtClean="0"/>
            <a:t>Organisation</a:t>
          </a:r>
        </a:p>
        <a:p>
          <a:pPr lvl="0" algn="l" defTabSz="800100">
            <a:lnSpc>
              <a:spcPct val="90000"/>
            </a:lnSpc>
            <a:spcBef>
              <a:spcPct val="0"/>
            </a:spcBef>
            <a:spcAft>
              <a:spcPct val="35000"/>
            </a:spcAft>
          </a:pPr>
          <a:r>
            <a:rPr lang="sv-SE" sz="1400" i="0" kern="1200" dirty="0" smtClean="0"/>
            <a:t>Teknisk plattform</a:t>
          </a:r>
        </a:p>
        <a:p>
          <a:pPr lvl="0" algn="l" defTabSz="800100">
            <a:lnSpc>
              <a:spcPct val="90000"/>
            </a:lnSpc>
            <a:spcBef>
              <a:spcPct val="0"/>
            </a:spcBef>
            <a:spcAft>
              <a:spcPct val="35000"/>
            </a:spcAft>
          </a:pPr>
          <a:r>
            <a:rPr lang="sv-SE" sz="1400" i="0" kern="1200" dirty="0" smtClean="0"/>
            <a:t>Finansiering</a:t>
          </a:r>
        </a:p>
      </dsp:txBody>
      <dsp:txXfrm>
        <a:off x="4424540" y="1632814"/>
        <a:ext cx="1725991" cy="1512933"/>
      </dsp:txXfrm>
    </dsp:sp>
    <dsp:sp modelId="{2D63977A-7C6C-458F-A183-AC8EDD7BBF55}">
      <dsp:nvSpPr>
        <dsp:cNvPr id="0" name=""/>
        <dsp:cNvSpPr/>
      </dsp:nvSpPr>
      <dsp:spPr>
        <a:xfrm>
          <a:off x="5824873" y="920845"/>
          <a:ext cx="325658" cy="325658"/>
        </a:xfrm>
        <a:prstGeom prst="triangle">
          <a:avLst>
            <a:gd name="adj" fmla="val 100000"/>
          </a:avLst>
        </a:prstGeom>
        <a:solidFill>
          <a:schemeClr val="accent1">
            <a:shade val="50000"/>
            <a:hueOff val="297118"/>
            <a:satOff val="7960"/>
            <a:lumOff val="35069"/>
            <a:alphaOff val="0"/>
          </a:schemeClr>
        </a:solidFill>
        <a:ln w="12700" cap="flat" cmpd="sng" algn="ctr">
          <a:solidFill>
            <a:schemeClr val="accent1">
              <a:shade val="50000"/>
              <a:hueOff val="297118"/>
              <a:satOff val="7960"/>
              <a:lumOff val="350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05F0C1-4B22-4FD8-A630-3C1425446504}">
      <dsp:nvSpPr>
        <dsp:cNvPr id="0" name=""/>
        <dsp:cNvSpPr/>
      </dsp:nvSpPr>
      <dsp:spPr>
        <a:xfrm rot="5400000">
          <a:off x="6729278" y="145728"/>
          <a:ext cx="1148939" cy="1911809"/>
        </a:xfrm>
        <a:prstGeom prst="corner">
          <a:avLst>
            <a:gd name="adj1" fmla="val 16120"/>
            <a:gd name="adj2" fmla="val 16110"/>
          </a:avLst>
        </a:prstGeom>
        <a:solidFill>
          <a:schemeClr val="accent1">
            <a:shade val="50000"/>
            <a:hueOff val="222839"/>
            <a:satOff val="5970"/>
            <a:lumOff val="26302"/>
            <a:alphaOff val="0"/>
          </a:schemeClr>
        </a:solidFill>
        <a:ln w="12700" cap="flat" cmpd="sng" algn="ctr">
          <a:solidFill>
            <a:schemeClr val="accent1">
              <a:shade val="50000"/>
              <a:hueOff val="222839"/>
              <a:satOff val="5970"/>
              <a:lumOff val="263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B25F27-145D-4F45-95AC-541E464EEBF1}">
      <dsp:nvSpPr>
        <dsp:cNvPr id="0" name=""/>
        <dsp:cNvSpPr/>
      </dsp:nvSpPr>
      <dsp:spPr>
        <a:xfrm>
          <a:off x="6575584" y="809705"/>
          <a:ext cx="1725991" cy="2298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sv-SE" sz="1700" b="1" kern="1200" dirty="0" smtClean="0"/>
            <a:t>2020</a:t>
          </a:r>
          <a:r>
            <a:rPr lang="sv-SE" sz="1700" kern="1200" dirty="0" smtClean="0"/>
            <a:t> </a:t>
          </a:r>
        </a:p>
        <a:p>
          <a:pPr lvl="0" algn="l" defTabSz="755650">
            <a:lnSpc>
              <a:spcPct val="90000"/>
            </a:lnSpc>
            <a:spcBef>
              <a:spcPct val="0"/>
            </a:spcBef>
            <a:spcAft>
              <a:spcPct val="35000"/>
            </a:spcAft>
          </a:pPr>
          <a:r>
            <a:rPr lang="sv-SE" sz="1800" kern="1200" dirty="0" smtClean="0"/>
            <a:t>Intresse-anmälan från 238 kommuner</a:t>
          </a:r>
        </a:p>
        <a:p>
          <a:pPr lvl="0" algn="l" defTabSz="755650">
            <a:lnSpc>
              <a:spcPct val="90000"/>
            </a:lnSpc>
            <a:spcBef>
              <a:spcPct val="0"/>
            </a:spcBef>
            <a:spcAft>
              <a:spcPct val="35000"/>
            </a:spcAft>
          </a:pPr>
          <a:endParaRPr lang="sv-SE" sz="1700" kern="1200" dirty="0" smtClean="0"/>
        </a:p>
        <a:p>
          <a:pPr lvl="0" algn="l" defTabSz="755650">
            <a:lnSpc>
              <a:spcPct val="90000"/>
            </a:lnSpc>
            <a:spcBef>
              <a:spcPct val="0"/>
            </a:spcBef>
            <a:spcAft>
              <a:spcPct val="35000"/>
            </a:spcAft>
          </a:pPr>
          <a:r>
            <a:rPr lang="sv-SE" sz="1800" kern="1200" dirty="0" smtClean="0"/>
            <a:t>Förberedelser inför ”skarpt” erbjudande</a:t>
          </a:r>
          <a:endParaRPr lang="sv-SE" sz="1800" kern="1200" dirty="0"/>
        </a:p>
      </dsp:txBody>
      <dsp:txXfrm>
        <a:off x="6575584" y="809705"/>
        <a:ext cx="1725991" cy="2298962"/>
      </dsp:txXfrm>
    </dsp:sp>
    <dsp:sp modelId="{3D757CF7-5D89-4316-B137-9FCAA2E1250F}">
      <dsp:nvSpPr>
        <dsp:cNvPr id="0" name=""/>
        <dsp:cNvSpPr/>
      </dsp:nvSpPr>
      <dsp:spPr>
        <a:xfrm>
          <a:off x="7937825" y="4979"/>
          <a:ext cx="325658" cy="325658"/>
        </a:xfrm>
        <a:prstGeom prst="triangle">
          <a:avLst>
            <a:gd name="adj" fmla="val 100000"/>
          </a:avLst>
        </a:prstGeom>
        <a:solidFill>
          <a:schemeClr val="accent1">
            <a:shade val="50000"/>
            <a:hueOff val="148559"/>
            <a:satOff val="3980"/>
            <a:lumOff val="17535"/>
            <a:alphaOff val="0"/>
          </a:schemeClr>
        </a:solidFill>
        <a:ln w="12700" cap="flat" cmpd="sng" algn="ctr">
          <a:solidFill>
            <a:schemeClr val="accent1">
              <a:shade val="50000"/>
              <a:hueOff val="148559"/>
              <a:satOff val="3980"/>
              <a:lumOff val="175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243428-B15F-4F1E-B888-21DF434CA3E0}">
      <dsp:nvSpPr>
        <dsp:cNvPr id="0" name=""/>
        <dsp:cNvSpPr/>
      </dsp:nvSpPr>
      <dsp:spPr>
        <a:xfrm rot="5400000">
          <a:off x="8842229" y="-377123"/>
          <a:ext cx="1148939" cy="1911809"/>
        </a:xfrm>
        <a:prstGeom prst="corner">
          <a:avLst>
            <a:gd name="adj1" fmla="val 16120"/>
            <a:gd name="adj2" fmla="val 16110"/>
          </a:avLst>
        </a:prstGeom>
        <a:solidFill>
          <a:schemeClr val="accent1">
            <a:shade val="50000"/>
            <a:hueOff val="74280"/>
            <a:satOff val="1990"/>
            <a:lumOff val="8767"/>
            <a:alphaOff val="0"/>
          </a:schemeClr>
        </a:solidFill>
        <a:ln w="12700" cap="flat" cmpd="sng" algn="ctr">
          <a:solidFill>
            <a:schemeClr val="accent1">
              <a:shade val="50000"/>
              <a:hueOff val="74280"/>
              <a:satOff val="1990"/>
              <a:lumOff val="876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F62823-DFA4-4437-B134-B5777C844BD2}">
      <dsp:nvSpPr>
        <dsp:cNvPr id="0" name=""/>
        <dsp:cNvSpPr/>
      </dsp:nvSpPr>
      <dsp:spPr>
        <a:xfrm>
          <a:off x="8650443" y="194095"/>
          <a:ext cx="1725991" cy="1512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sv-SE" sz="2100" b="1" kern="1200" dirty="0" smtClean="0"/>
            <a:t>2021</a:t>
          </a:r>
          <a:endParaRPr lang="sv-SE" sz="2100" b="1" kern="1200" dirty="0"/>
        </a:p>
      </dsp:txBody>
      <dsp:txXfrm>
        <a:off x="8650443" y="194095"/>
        <a:ext cx="1725991" cy="151293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CD2D1-61B0-411C-8FCC-E67A14C317F3}" type="datetimeFigureOut">
              <a:rPr lang="sv-SE" smtClean="0"/>
              <a:t>2020-10-22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4C6851-289C-49B8-A0CD-2908D0F10905}" type="slidenum">
              <a:rPr lang="sv-SE" smtClean="0"/>
              <a:t>‹#›</a:t>
            </a:fld>
            <a:endParaRPr lang="sv-SE"/>
          </a:p>
        </p:txBody>
      </p:sp>
    </p:spTree>
    <p:extLst>
      <p:ext uri="{BB962C8B-B14F-4D97-AF65-F5344CB8AC3E}">
        <p14:creationId xmlns:p14="http://schemas.microsoft.com/office/powerpoint/2010/main" val="3433891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A09E576-3B4F-4448-AB30-30E2EDFFE6EE}" type="slidenum">
              <a:rPr lang="sv-SE" smtClean="0"/>
              <a:t>3</a:t>
            </a:fld>
            <a:endParaRPr lang="sv-SE"/>
          </a:p>
        </p:txBody>
      </p:sp>
    </p:spTree>
    <p:extLst>
      <p:ext uri="{BB962C8B-B14F-4D97-AF65-F5344CB8AC3E}">
        <p14:creationId xmlns:p14="http://schemas.microsoft.com/office/powerpoint/2010/main" val="3136368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Ingår inte i andra grupperingar</a:t>
            </a:r>
            <a:r>
              <a:rPr lang="sv-SE" baseline="0" dirty="0"/>
              <a:t> kopplade till YR koncernen. </a:t>
            </a:r>
            <a:endParaRPr lang="sv-SE" dirty="0"/>
          </a:p>
        </p:txBody>
      </p:sp>
      <p:sp>
        <p:nvSpPr>
          <p:cNvPr id="4" name="Platshållare för bildnummer 3"/>
          <p:cNvSpPr>
            <a:spLocks noGrp="1"/>
          </p:cNvSpPr>
          <p:nvPr>
            <p:ph type="sldNum" sz="quarter" idx="10"/>
          </p:nvPr>
        </p:nvSpPr>
        <p:spPr/>
        <p:txBody>
          <a:bodyPr/>
          <a:lstStyle/>
          <a:p>
            <a:fld id="{6FD0328A-B3A7-4692-BE64-B1442C307167}" type="slidenum">
              <a:rPr lang="sv-SE" smtClean="0"/>
              <a:t>4</a:t>
            </a:fld>
            <a:endParaRPr lang="sv-SE"/>
          </a:p>
        </p:txBody>
      </p:sp>
    </p:spTree>
    <p:extLst>
      <p:ext uri="{BB962C8B-B14F-4D97-AF65-F5344CB8AC3E}">
        <p14:creationId xmlns:p14="http://schemas.microsoft.com/office/powerpoint/2010/main" val="1559925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A09E576-3B4F-4448-AB30-30E2EDFFE6EE}" type="slidenum">
              <a:rPr lang="sv-SE" smtClean="0"/>
              <a:t>5</a:t>
            </a:fld>
            <a:endParaRPr lang="sv-SE"/>
          </a:p>
        </p:txBody>
      </p:sp>
    </p:spTree>
    <p:extLst>
      <p:ext uri="{BB962C8B-B14F-4D97-AF65-F5344CB8AC3E}">
        <p14:creationId xmlns:p14="http://schemas.microsoft.com/office/powerpoint/2010/main" val="1554415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Princip för ekonomiskt flöde i</a:t>
            </a:r>
            <a:r>
              <a:rPr lang="sv-SE" baseline="0" dirty="0" smtClean="0"/>
              <a:t> modellen</a:t>
            </a:r>
            <a:endParaRPr lang="sv-SE" dirty="0"/>
          </a:p>
        </p:txBody>
      </p:sp>
      <p:sp>
        <p:nvSpPr>
          <p:cNvPr id="4" name="Platshållare för bildnummer 3"/>
          <p:cNvSpPr>
            <a:spLocks noGrp="1"/>
          </p:cNvSpPr>
          <p:nvPr>
            <p:ph type="sldNum" sz="quarter" idx="10"/>
          </p:nvPr>
        </p:nvSpPr>
        <p:spPr/>
        <p:txBody>
          <a:bodyPr/>
          <a:lstStyle/>
          <a:p>
            <a:fld id="{AA09E576-3B4F-4448-AB30-30E2EDFFE6EE}" type="slidenum">
              <a:rPr lang="sv-SE" smtClean="0"/>
              <a:t>6</a:t>
            </a:fld>
            <a:endParaRPr lang="sv-SE"/>
          </a:p>
        </p:txBody>
      </p:sp>
    </p:spTree>
    <p:extLst>
      <p:ext uri="{BB962C8B-B14F-4D97-AF65-F5344CB8AC3E}">
        <p14:creationId xmlns:p14="http://schemas.microsoft.com/office/powerpoint/2010/main" val="2047681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Finansieringsmodellen bygger på att kostnaden fördelas på antalet invånare. Det innebär att kostnaden för kommunerna är avhängigt hur många kommuner som går med och därmed hur stor andel av invånarna som kostnaden fördelas på. Invånarantalet i kommunerna har alltså större betydelse än antalet kommuner som ansluter sig. </a:t>
            </a:r>
          </a:p>
          <a:p>
            <a:pPr marL="228600" indent="-228600">
              <a:buAutoNum type="arabicParenR"/>
            </a:pPr>
            <a:endParaRPr lang="sv-SE" dirty="0"/>
          </a:p>
        </p:txBody>
      </p:sp>
      <p:sp>
        <p:nvSpPr>
          <p:cNvPr id="4" name="Platshållare för bildnummer 3"/>
          <p:cNvSpPr>
            <a:spLocks noGrp="1"/>
          </p:cNvSpPr>
          <p:nvPr>
            <p:ph type="sldNum" sz="quarter" idx="10"/>
          </p:nvPr>
        </p:nvSpPr>
        <p:spPr/>
        <p:txBody>
          <a:bodyPr/>
          <a:lstStyle/>
          <a:p>
            <a:fld id="{AA09E576-3B4F-4448-AB30-30E2EDFFE6EE}" type="slidenum">
              <a:rPr lang="sv-SE" smtClean="0"/>
              <a:t>7</a:t>
            </a:fld>
            <a:endParaRPr lang="sv-SE"/>
          </a:p>
        </p:txBody>
      </p:sp>
    </p:spTree>
    <p:extLst>
      <p:ext uri="{BB962C8B-B14F-4D97-AF65-F5344CB8AC3E}">
        <p14:creationId xmlns:p14="http://schemas.microsoft.com/office/powerpoint/2010/main" val="89491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C6EDC498-DA89-497A-9460-EDE9D4426700}" type="datetimeFigureOut">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86960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EDC498-DA89-497A-9460-EDE9D4426700}" type="datetimeFigureOut">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311462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EDC498-DA89-497A-9460-EDE9D4426700}" type="datetimeFigureOut">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220774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EDC498-DA89-497A-9460-EDE9D4426700}" type="datetimeFigureOut">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86492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C6EDC498-DA89-497A-9460-EDE9D4426700}" type="datetimeFigureOut">
              <a:rPr lang="sv-SE" smtClean="0"/>
              <a:t>2020-10-22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41963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6EDC498-DA89-497A-9460-EDE9D4426700}" type="datetimeFigureOut">
              <a:rPr lang="sv-SE" smtClean="0"/>
              <a:t>2020-10-22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547082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6EDC498-DA89-497A-9460-EDE9D4426700}" type="datetimeFigureOut">
              <a:rPr lang="sv-SE" smtClean="0"/>
              <a:t>2020-10-22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312940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6EDC498-DA89-497A-9460-EDE9D4426700}" type="datetimeFigureOut">
              <a:rPr lang="sv-SE" smtClean="0"/>
              <a:t>2020-10-22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945449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6EDC498-DA89-497A-9460-EDE9D4426700}" type="datetimeFigureOut">
              <a:rPr lang="sv-SE" smtClean="0"/>
              <a:t>2020-10-22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168767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C6EDC498-DA89-497A-9460-EDE9D4426700}" type="datetimeFigureOut">
              <a:rPr lang="sv-SE" smtClean="0"/>
              <a:t>2020-10-22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2398961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C6EDC498-DA89-497A-9460-EDE9D4426700}" type="datetimeFigureOut">
              <a:rPr lang="sv-SE" smtClean="0"/>
              <a:t>2020-10-22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02E9852-1AF9-41A8-AB8E-F2A1191CF497}" type="slidenum">
              <a:rPr lang="sv-SE" smtClean="0"/>
              <a:t>‹#›</a:t>
            </a:fld>
            <a:endParaRPr lang="sv-SE"/>
          </a:p>
        </p:txBody>
      </p:sp>
    </p:spTree>
    <p:extLst>
      <p:ext uri="{BB962C8B-B14F-4D97-AF65-F5344CB8AC3E}">
        <p14:creationId xmlns:p14="http://schemas.microsoft.com/office/powerpoint/2010/main" val="2605933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DC498-DA89-497A-9460-EDE9D4426700}" type="datetimeFigureOut">
              <a:rPr lang="sv-SE" smtClean="0"/>
              <a:t>2020-10-22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E9852-1AF9-41A8-AB8E-F2A1191CF497}" type="slidenum">
              <a:rPr lang="sv-SE" smtClean="0"/>
              <a:t>‹#›</a:t>
            </a:fld>
            <a:endParaRPr lang="sv-SE"/>
          </a:p>
        </p:txBody>
      </p:sp>
    </p:spTree>
    <p:extLst>
      <p:ext uri="{BB962C8B-B14F-4D97-AF65-F5344CB8AC3E}">
        <p14:creationId xmlns:p14="http://schemas.microsoft.com/office/powerpoint/2010/main" val="1566360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Yrkesresan</a:t>
            </a:r>
            <a:endParaRPr lang="sv-SE" dirty="0"/>
          </a:p>
        </p:txBody>
      </p:sp>
      <p:graphicFrame>
        <p:nvGraphicFramePr>
          <p:cNvPr id="4" name="Platshållare för innehåll 3"/>
          <p:cNvGraphicFramePr>
            <a:graphicFrameLocks noGrp="1"/>
          </p:cNvGraphicFramePr>
          <p:nvPr>
            <p:ph idx="1"/>
            <p:extLst/>
          </p:nvPr>
        </p:nvGraphicFramePr>
        <p:xfrm>
          <a:off x="664233" y="1490298"/>
          <a:ext cx="10385425"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V-form 4"/>
          <p:cNvSpPr/>
          <p:nvPr/>
        </p:nvSpPr>
        <p:spPr>
          <a:xfrm>
            <a:off x="664233" y="5342966"/>
            <a:ext cx="3647790" cy="561510"/>
          </a:xfrm>
          <a:prstGeom prst="chevro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sv-SE" dirty="0" smtClean="0">
                <a:solidFill>
                  <a:schemeClr val="tx1"/>
                </a:solidFill>
              </a:rPr>
              <a:t>Använda uppskattad modell</a:t>
            </a:r>
            <a:endParaRPr lang="sv-SE" dirty="0">
              <a:solidFill>
                <a:schemeClr val="tx1"/>
              </a:solidFill>
            </a:endParaRPr>
          </a:p>
        </p:txBody>
      </p:sp>
      <p:sp>
        <p:nvSpPr>
          <p:cNvPr id="6" name="V-form 5"/>
          <p:cNvSpPr/>
          <p:nvPr/>
        </p:nvSpPr>
        <p:spPr>
          <a:xfrm>
            <a:off x="4111862" y="5342966"/>
            <a:ext cx="3600725" cy="551715"/>
          </a:xfrm>
          <a:prstGeom prst="chevro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sv-SE" dirty="0" smtClean="0">
                <a:solidFill>
                  <a:schemeClr val="tx1"/>
                </a:solidFill>
              </a:rPr>
              <a:t>Del av kunskapsstyrningen</a:t>
            </a:r>
            <a:endParaRPr lang="sv-SE" dirty="0">
              <a:solidFill>
                <a:schemeClr val="tx1"/>
              </a:solidFill>
            </a:endParaRPr>
          </a:p>
        </p:txBody>
      </p:sp>
      <p:sp>
        <p:nvSpPr>
          <p:cNvPr id="7" name="V-form 6"/>
          <p:cNvSpPr/>
          <p:nvPr/>
        </p:nvSpPr>
        <p:spPr>
          <a:xfrm>
            <a:off x="7512425" y="5342966"/>
            <a:ext cx="3537233" cy="561509"/>
          </a:xfrm>
          <a:prstGeom prst="chevro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sv-SE" dirty="0" smtClean="0">
                <a:solidFill>
                  <a:schemeClr val="tx1"/>
                </a:solidFill>
              </a:rPr>
              <a:t>Resurseffektivt</a:t>
            </a:r>
            <a:endParaRPr lang="sv-SE" dirty="0">
              <a:solidFill>
                <a:schemeClr val="tx1"/>
              </a:solidFill>
            </a:endParaRPr>
          </a:p>
        </p:txBody>
      </p:sp>
      <p:sp>
        <p:nvSpPr>
          <p:cNvPr id="3" name="5-uddig stjärna 2"/>
          <p:cNvSpPr/>
          <p:nvPr/>
        </p:nvSpPr>
        <p:spPr>
          <a:xfrm>
            <a:off x="9942870" y="1959292"/>
            <a:ext cx="573741" cy="502023"/>
          </a:xfrm>
          <a:prstGeom prst="star5">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0203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extLst/>
          </p:nvPr>
        </p:nvGraphicFramePr>
        <p:xfrm>
          <a:off x="1084533" y="1591396"/>
          <a:ext cx="8354742" cy="3847740"/>
        </p:xfrm>
        <a:graphic>
          <a:graphicData uri="http://schemas.openxmlformats.org/drawingml/2006/table">
            <a:tbl>
              <a:tblPr firstRow="1" bandRow="1">
                <a:tableStyleId>{5C22544A-7EE6-4342-B048-85BDC9FD1C3A}</a:tableStyleId>
              </a:tblPr>
              <a:tblGrid>
                <a:gridCol w="2343929">
                  <a:extLst>
                    <a:ext uri="{9D8B030D-6E8A-4147-A177-3AD203B41FA5}">
                      <a16:colId xmlns:a16="http://schemas.microsoft.com/office/drawing/2014/main" val="139422574"/>
                    </a:ext>
                  </a:extLst>
                </a:gridCol>
                <a:gridCol w="6010813">
                  <a:extLst>
                    <a:ext uri="{9D8B030D-6E8A-4147-A177-3AD203B41FA5}">
                      <a16:colId xmlns:a16="http://schemas.microsoft.com/office/drawing/2014/main" val="4245336162"/>
                    </a:ext>
                  </a:extLst>
                </a:gridCol>
              </a:tblGrid>
              <a:tr h="534610">
                <a:tc>
                  <a:txBody>
                    <a:bodyPr/>
                    <a:lstStyle/>
                    <a:p>
                      <a:r>
                        <a:rPr lang="sv-SE" dirty="0" smtClean="0"/>
                        <a:t>När?</a:t>
                      </a:r>
                      <a:endParaRPr lang="sv-SE" dirty="0"/>
                    </a:p>
                  </a:txBody>
                  <a:tcPr/>
                </a:tc>
                <a:tc>
                  <a:txBody>
                    <a:bodyPr/>
                    <a:lstStyle/>
                    <a:p>
                      <a:r>
                        <a:rPr lang="sv-SE" dirty="0" smtClean="0"/>
                        <a:t>Vad?</a:t>
                      </a:r>
                      <a:endParaRPr lang="sv-SE" dirty="0"/>
                    </a:p>
                  </a:txBody>
                  <a:tcPr/>
                </a:tc>
                <a:extLst>
                  <a:ext uri="{0D108BD9-81ED-4DB2-BD59-A6C34878D82A}">
                    <a16:rowId xmlns:a16="http://schemas.microsoft.com/office/drawing/2014/main" val="447035148"/>
                  </a:ext>
                </a:extLst>
              </a:tr>
              <a:tr h="534610">
                <a:tc>
                  <a:txBody>
                    <a:bodyPr/>
                    <a:lstStyle/>
                    <a:p>
                      <a:r>
                        <a:rPr lang="sv-SE" dirty="0" smtClean="0"/>
                        <a:t>Oktober</a:t>
                      </a:r>
                      <a:endParaRPr lang="sv-SE" dirty="0"/>
                    </a:p>
                  </a:txBody>
                  <a:tcPr/>
                </a:tc>
                <a:tc>
                  <a:txBody>
                    <a:bodyPr/>
                    <a:lstStyle/>
                    <a:p>
                      <a:r>
                        <a:rPr lang="sv-SE" dirty="0" smtClean="0"/>
                        <a:t>Förberedelser och produktion </a:t>
                      </a:r>
                      <a:r>
                        <a:rPr lang="sv-SE" dirty="0" err="1" smtClean="0"/>
                        <a:t>kommunkationsmaterial</a:t>
                      </a:r>
                      <a:r>
                        <a:rPr lang="sv-SE" dirty="0" smtClean="0"/>
                        <a:t>,</a:t>
                      </a:r>
                      <a:r>
                        <a:rPr lang="sv-SE" baseline="0" dirty="0" smtClean="0"/>
                        <a:t> avtalsmallar, infomöte </a:t>
                      </a:r>
                      <a:r>
                        <a:rPr lang="sv-SE" baseline="0" dirty="0" err="1" smtClean="0"/>
                        <a:t>RSS:er</a:t>
                      </a:r>
                      <a:endParaRPr lang="sv-SE" dirty="0"/>
                    </a:p>
                  </a:txBody>
                  <a:tcPr/>
                </a:tc>
                <a:extLst>
                  <a:ext uri="{0D108BD9-81ED-4DB2-BD59-A6C34878D82A}">
                    <a16:rowId xmlns:a16="http://schemas.microsoft.com/office/drawing/2014/main" val="3130682643"/>
                  </a:ext>
                </a:extLst>
              </a:tr>
              <a:tr h="534610">
                <a:tc>
                  <a:txBody>
                    <a:bodyPr/>
                    <a:lstStyle/>
                    <a:p>
                      <a:r>
                        <a:rPr lang="sv-SE" dirty="0" smtClean="0"/>
                        <a:t>November</a:t>
                      </a:r>
                      <a:endParaRPr lang="sv-SE" dirty="0"/>
                    </a:p>
                  </a:txBody>
                  <a:tcPr/>
                </a:tc>
                <a:tc>
                  <a:txBody>
                    <a:bodyPr/>
                    <a:lstStyle/>
                    <a:p>
                      <a:r>
                        <a:rPr lang="sv-SE" dirty="0" smtClean="0"/>
                        <a:t>Lansering/erbjudande</a:t>
                      </a:r>
                      <a:r>
                        <a:rPr lang="sv-SE" baseline="0" dirty="0" smtClean="0"/>
                        <a:t> till kommunerna</a:t>
                      </a:r>
                      <a:endParaRPr lang="sv-SE" dirty="0"/>
                    </a:p>
                  </a:txBody>
                  <a:tcPr/>
                </a:tc>
                <a:extLst>
                  <a:ext uri="{0D108BD9-81ED-4DB2-BD59-A6C34878D82A}">
                    <a16:rowId xmlns:a16="http://schemas.microsoft.com/office/drawing/2014/main" val="3969623494"/>
                  </a:ext>
                </a:extLst>
              </a:tr>
              <a:tr h="534610">
                <a:tc>
                  <a:txBody>
                    <a:bodyPr/>
                    <a:lstStyle/>
                    <a:p>
                      <a:r>
                        <a:rPr lang="sv-SE" dirty="0" smtClean="0"/>
                        <a:t>Februari</a:t>
                      </a:r>
                      <a:endParaRPr lang="sv-SE" dirty="0"/>
                    </a:p>
                  </a:txBody>
                  <a:tcPr/>
                </a:tc>
                <a:tc>
                  <a:txBody>
                    <a:bodyPr/>
                    <a:lstStyle/>
                    <a:p>
                      <a:r>
                        <a:rPr lang="sv-SE" dirty="0" smtClean="0"/>
                        <a:t>Svar från kommunerna</a:t>
                      </a:r>
                      <a:endParaRPr lang="sv-SE" dirty="0"/>
                    </a:p>
                  </a:txBody>
                  <a:tcPr/>
                </a:tc>
                <a:extLst>
                  <a:ext uri="{0D108BD9-81ED-4DB2-BD59-A6C34878D82A}">
                    <a16:rowId xmlns:a16="http://schemas.microsoft.com/office/drawing/2014/main" val="2233510172"/>
                  </a:ext>
                </a:extLst>
              </a:tr>
              <a:tr h="534610">
                <a:tc>
                  <a:txBody>
                    <a:bodyPr/>
                    <a:lstStyle/>
                    <a:p>
                      <a:r>
                        <a:rPr lang="sv-SE" dirty="0" smtClean="0"/>
                        <a:t>Februari </a:t>
                      </a:r>
                      <a:r>
                        <a:rPr lang="sv-SE" baseline="0" dirty="0" smtClean="0"/>
                        <a:t>- april</a:t>
                      </a:r>
                      <a:endParaRPr lang="sv-SE" dirty="0"/>
                    </a:p>
                  </a:txBody>
                  <a:tcPr/>
                </a:tc>
                <a:tc>
                  <a:txBody>
                    <a:bodyPr/>
                    <a:lstStyle/>
                    <a:p>
                      <a:r>
                        <a:rPr lang="sv-SE" dirty="0" smtClean="0"/>
                        <a:t>Upprättande</a:t>
                      </a:r>
                      <a:r>
                        <a:rPr lang="sv-SE" baseline="0" dirty="0" smtClean="0"/>
                        <a:t> av avtal</a:t>
                      </a:r>
                      <a:endParaRPr lang="sv-SE" dirty="0"/>
                    </a:p>
                  </a:txBody>
                  <a:tcPr/>
                </a:tc>
                <a:extLst>
                  <a:ext uri="{0D108BD9-81ED-4DB2-BD59-A6C34878D82A}">
                    <a16:rowId xmlns:a16="http://schemas.microsoft.com/office/drawing/2014/main" val="4272785647"/>
                  </a:ext>
                </a:extLst>
              </a:tr>
              <a:tr h="534610">
                <a:tc>
                  <a:txBody>
                    <a:bodyPr/>
                    <a:lstStyle/>
                    <a:p>
                      <a:r>
                        <a:rPr lang="sv-SE" dirty="0" smtClean="0"/>
                        <a:t>Våren 2021</a:t>
                      </a:r>
                      <a:endParaRPr lang="sv-SE" dirty="0"/>
                    </a:p>
                  </a:txBody>
                  <a:tcPr/>
                </a:tc>
                <a:tc>
                  <a:txBody>
                    <a:bodyPr/>
                    <a:lstStyle/>
                    <a:p>
                      <a:r>
                        <a:rPr lang="sv-SE" dirty="0" smtClean="0"/>
                        <a:t>Anpassning</a:t>
                      </a:r>
                      <a:r>
                        <a:rPr lang="sv-SE" baseline="0" dirty="0" smtClean="0"/>
                        <a:t> av innehåll och </a:t>
                      </a:r>
                      <a:r>
                        <a:rPr lang="sv-SE" baseline="0" dirty="0" err="1" smtClean="0"/>
                        <a:t>överflytt</a:t>
                      </a:r>
                      <a:r>
                        <a:rPr lang="sv-SE" baseline="0" dirty="0" smtClean="0"/>
                        <a:t> till </a:t>
                      </a:r>
                      <a:r>
                        <a:rPr lang="sv-SE" baseline="0" dirty="0" err="1" smtClean="0"/>
                        <a:t>lärplattformen</a:t>
                      </a:r>
                      <a:endParaRPr lang="sv-SE" dirty="0"/>
                    </a:p>
                  </a:txBody>
                  <a:tcPr/>
                </a:tc>
                <a:extLst>
                  <a:ext uri="{0D108BD9-81ED-4DB2-BD59-A6C34878D82A}">
                    <a16:rowId xmlns:a16="http://schemas.microsoft.com/office/drawing/2014/main" val="1919745520"/>
                  </a:ext>
                </a:extLst>
              </a:tr>
              <a:tr h="534610">
                <a:tc>
                  <a:txBody>
                    <a:bodyPr/>
                    <a:lstStyle/>
                    <a:p>
                      <a:r>
                        <a:rPr lang="sv-SE" dirty="0" smtClean="0"/>
                        <a:t>Hösten 2021</a:t>
                      </a:r>
                      <a:endParaRPr lang="sv-SE" dirty="0"/>
                    </a:p>
                  </a:txBody>
                  <a:tcPr/>
                </a:tc>
                <a:tc>
                  <a:txBody>
                    <a:bodyPr/>
                    <a:lstStyle/>
                    <a:p>
                      <a:r>
                        <a:rPr lang="sv-SE" dirty="0" err="1" smtClean="0"/>
                        <a:t>Driftstart</a:t>
                      </a:r>
                      <a:r>
                        <a:rPr lang="sv-SE" dirty="0" smtClean="0"/>
                        <a:t> Yrkesresan (Barn och unga)</a:t>
                      </a:r>
                      <a:endParaRPr lang="sv-SE" dirty="0"/>
                    </a:p>
                  </a:txBody>
                  <a:tcPr/>
                </a:tc>
                <a:extLst>
                  <a:ext uri="{0D108BD9-81ED-4DB2-BD59-A6C34878D82A}">
                    <a16:rowId xmlns:a16="http://schemas.microsoft.com/office/drawing/2014/main" val="2300013534"/>
                  </a:ext>
                </a:extLst>
              </a:tr>
            </a:tbl>
          </a:graphicData>
        </a:graphic>
      </p:graphicFrame>
      <p:sp>
        <p:nvSpPr>
          <p:cNvPr id="4" name="Rubrik 1"/>
          <p:cNvSpPr txBox="1">
            <a:spLocks/>
          </p:cNvSpPr>
          <p:nvPr/>
        </p:nvSpPr>
        <p:spPr>
          <a:xfrm>
            <a:off x="873119" y="779243"/>
            <a:ext cx="9609825" cy="1112405"/>
          </a:xfrm>
          <a:prstGeom prst="rect">
            <a:avLst/>
          </a:prstGeom>
        </p:spPr>
        <p:txBody>
          <a:bodyPr/>
          <a:lstStyle>
            <a:lvl1pPr algn="l" defTabSz="914400" rtl="0" eaLnBrk="1" latinLnBrk="0" hangingPunct="1">
              <a:lnSpc>
                <a:spcPct val="80000"/>
              </a:lnSpc>
              <a:spcBef>
                <a:spcPct val="0"/>
              </a:spcBef>
              <a:buNone/>
              <a:defRPr sz="4400" b="1" kern="1200">
                <a:solidFill>
                  <a:schemeClr val="tx1"/>
                </a:solidFill>
                <a:latin typeface="+mj-lt"/>
                <a:ea typeface="+mj-ea"/>
                <a:cs typeface="+mj-cs"/>
              </a:defRPr>
            </a:lvl1pPr>
          </a:lstStyle>
          <a:p>
            <a:r>
              <a:rPr lang="sv-SE" smtClean="0"/>
              <a:t>Tidplan</a:t>
            </a:r>
            <a:endParaRPr lang="sv-SE" dirty="0"/>
          </a:p>
        </p:txBody>
      </p:sp>
      <p:sp>
        <p:nvSpPr>
          <p:cNvPr id="5" name="Rektangel 4"/>
          <p:cNvSpPr/>
          <p:nvPr/>
        </p:nvSpPr>
        <p:spPr>
          <a:xfrm>
            <a:off x="9534525" y="2190750"/>
            <a:ext cx="1990725" cy="2133600"/>
          </a:xfrm>
          <a:prstGeom prst="rect">
            <a:avLst/>
          </a:prstGeom>
          <a:solidFill>
            <a:srgbClr val="FFCCCC"/>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sv-SE" dirty="0" smtClean="0"/>
              <a:t>Parallell process: dialog mellan RSS och kommuner</a:t>
            </a:r>
            <a:endParaRPr lang="sv-SE" dirty="0"/>
          </a:p>
        </p:txBody>
      </p:sp>
    </p:spTree>
    <p:extLst>
      <p:ext uri="{BB962C8B-B14F-4D97-AF65-F5344CB8AC3E}">
        <p14:creationId xmlns:p14="http://schemas.microsoft.com/office/powerpoint/2010/main" val="1101933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Organisation</a:t>
            </a:r>
            <a:endParaRPr lang="sv-SE" dirty="0"/>
          </a:p>
        </p:txBody>
      </p:sp>
      <p:pic>
        <p:nvPicPr>
          <p:cNvPr id="6" name="Bildobjekt 5"/>
          <p:cNvPicPr>
            <a:picLocks noChangeAspect="1"/>
          </p:cNvPicPr>
          <p:nvPr/>
        </p:nvPicPr>
        <p:blipFill>
          <a:blip r:embed="rId2"/>
          <a:stretch>
            <a:fillRect/>
          </a:stretch>
        </p:blipFill>
        <p:spPr>
          <a:xfrm>
            <a:off x="3531534" y="1729421"/>
            <a:ext cx="7737101" cy="4392632"/>
          </a:xfrm>
          <a:prstGeom prst="rect">
            <a:avLst/>
          </a:prstGeom>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val="3550023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62425" y="918450"/>
            <a:ext cx="9608400" cy="1112400"/>
          </a:xfrm>
        </p:spPr>
        <p:txBody>
          <a:bodyPr/>
          <a:lstStyle/>
          <a:p>
            <a:r>
              <a:rPr lang="sv-SE" dirty="0"/>
              <a:t>Kommunerna </a:t>
            </a:r>
          </a:p>
        </p:txBody>
      </p:sp>
      <p:sp>
        <p:nvSpPr>
          <p:cNvPr id="5" name="Platshållare för text 4"/>
          <p:cNvSpPr>
            <a:spLocks noGrp="1"/>
          </p:cNvSpPr>
          <p:nvPr>
            <p:ph type="body" sz="quarter" idx="3"/>
          </p:nvPr>
        </p:nvSpPr>
        <p:spPr>
          <a:xfrm>
            <a:off x="943425" y="1845825"/>
            <a:ext cx="4723200" cy="609600"/>
          </a:xfrm>
        </p:spPr>
        <p:txBody>
          <a:bodyPr/>
          <a:lstStyle/>
          <a:p>
            <a:r>
              <a:rPr lang="sv-SE" dirty="0" smtClean="0"/>
              <a:t>Ansvar:</a:t>
            </a:r>
            <a:endParaRPr lang="sv-SE" dirty="0"/>
          </a:p>
        </p:txBody>
      </p:sp>
      <p:sp>
        <p:nvSpPr>
          <p:cNvPr id="6" name="Platshållare för innehåll 5"/>
          <p:cNvSpPr>
            <a:spLocks noGrp="1"/>
          </p:cNvSpPr>
          <p:nvPr>
            <p:ph sz="quarter" idx="4"/>
          </p:nvPr>
        </p:nvSpPr>
        <p:spPr>
          <a:xfrm>
            <a:off x="950625" y="2455425"/>
            <a:ext cx="6807488" cy="2259450"/>
          </a:xfrm>
        </p:spPr>
        <p:style>
          <a:lnRef idx="1">
            <a:schemeClr val="accent4"/>
          </a:lnRef>
          <a:fillRef idx="2">
            <a:schemeClr val="accent4"/>
          </a:fillRef>
          <a:effectRef idx="1">
            <a:schemeClr val="accent4"/>
          </a:effectRef>
          <a:fontRef idx="minor">
            <a:schemeClr val="dk1"/>
          </a:fontRef>
        </p:style>
        <p:txBody>
          <a:bodyPr/>
          <a:lstStyle/>
          <a:p>
            <a:r>
              <a:rPr lang="sv-SE" sz="2000" dirty="0" smtClean="0"/>
              <a:t>Efterfrågar och finansierar tjänsten</a:t>
            </a:r>
          </a:p>
          <a:p>
            <a:r>
              <a:rPr lang="sv-SE" sz="2000" dirty="0"/>
              <a:t>Bidrar med utbildare </a:t>
            </a:r>
          </a:p>
          <a:p>
            <a:r>
              <a:rPr lang="sv-SE" sz="2000" dirty="0" smtClean="0"/>
              <a:t>Administrerar </a:t>
            </a:r>
            <a:r>
              <a:rPr lang="sv-SE" sz="2000" dirty="0"/>
              <a:t>sina </a:t>
            </a:r>
            <a:r>
              <a:rPr lang="sv-SE" sz="2000" dirty="0" smtClean="0"/>
              <a:t>användare </a:t>
            </a:r>
            <a:endParaRPr lang="sv-SE" sz="2000" dirty="0"/>
          </a:p>
          <a:p>
            <a:r>
              <a:rPr lang="sv-SE" sz="2000" dirty="0" smtClean="0"/>
              <a:t>Medverkar i utvärdering och utveckling av innehåll och teknisk plattform</a:t>
            </a:r>
            <a:endParaRPr lang="sv-SE" dirty="0"/>
          </a:p>
          <a:p>
            <a:endParaRPr lang="sv-SE" dirty="0"/>
          </a:p>
        </p:txBody>
      </p:sp>
    </p:spTree>
    <p:extLst>
      <p:ext uri="{BB962C8B-B14F-4D97-AF65-F5344CB8AC3E}">
        <p14:creationId xmlns:p14="http://schemas.microsoft.com/office/powerpoint/2010/main" val="2987418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RSS med regionalt </a:t>
            </a:r>
            <a:r>
              <a:rPr lang="sv-SE" dirty="0" smtClean="0"/>
              <a:t>uppdrag</a:t>
            </a:r>
            <a:endParaRPr lang="sv-SE" dirty="0"/>
          </a:p>
        </p:txBody>
      </p:sp>
      <p:sp>
        <p:nvSpPr>
          <p:cNvPr id="5" name="Platshållare för text 4"/>
          <p:cNvSpPr>
            <a:spLocks noGrp="1"/>
          </p:cNvSpPr>
          <p:nvPr>
            <p:ph type="body" sz="quarter" idx="3"/>
          </p:nvPr>
        </p:nvSpPr>
        <p:spPr>
          <a:xfrm>
            <a:off x="608006" y="1858200"/>
            <a:ext cx="9608400" cy="609600"/>
          </a:xfrm>
        </p:spPr>
        <p:txBody>
          <a:bodyPr/>
          <a:lstStyle/>
          <a:p>
            <a:r>
              <a:rPr lang="sv-SE" dirty="0" smtClean="0"/>
              <a:t>Ansvar: </a:t>
            </a:r>
            <a:endParaRPr lang="sv-SE" dirty="0"/>
          </a:p>
        </p:txBody>
      </p:sp>
      <p:sp>
        <p:nvSpPr>
          <p:cNvPr id="6" name="Platshållare för innehåll 5"/>
          <p:cNvSpPr>
            <a:spLocks noGrp="1"/>
          </p:cNvSpPr>
          <p:nvPr>
            <p:ph sz="quarter" idx="4"/>
          </p:nvPr>
        </p:nvSpPr>
        <p:spPr>
          <a:xfrm>
            <a:off x="666001" y="2600324"/>
            <a:ext cx="7577888" cy="2321299"/>
          </a:xfrm>
        </p:spPr>
        <p:style>
          <a:lnRef idx="1">
            <a:schemeClr val="accent4"/>
          </a:lnRef>
          <a:fillRef idx="2">
            <a:schemeClr val="accent4"/>
          </a:fillRef>
          <a:effectRef idx="1">
            <a:schemeClr val="accent4"/>
          </a:effectRef>
          <a:fontRef idx="minor">
            <a:schemeClr val="dk1"/>
          </a:fontRef>
        </p:style>
        <p:txBody>
          <a:bodyPr/>
          <a:lstStyle/>
          <a:p>
            <a:r>
              <a:rPr lang="sv-SE" sz="2000" dirty="0" smtClean="0"/>
              <a:t>Samordna och informera</a:t>
            </a:r>
          </a:p>
          <a:p>
            <a:r>
              <a:rPr lang="sv-SE" sz="2000" dirty="0" smtClean="0"/>
              <a:t>Planera utbildningstillfällen </a:t>
            </a:r>
            <a:endParaRPr lang="sv-SE" sz="2000" dirty="0"/>
          </a:p>
          <a:p>
            <a:r>
              <a:rPr lang="sv-SE" sz="2000" dirty="0" smtClean="0"/>
              <a:t>Rekrytera utbildare </a:t>
            </a:r>
            <a:endParaRPr lang="sv-SE" sz="2000" dirty="0"/>
          </a:p>
          <a:p>
            <a:r>
              <a:rPr lang="sv-SE" sz="2000" dirty="0" smtClean="0"/>
              <a:t>Kursadministration </a:t>
            </a:r>
            <a:endParaRPr lang="sv-SE" sz="2000" dirty="0"/>
          </a:p>
          <a:p>
            <a:r>
              <a:rPr lang="sv-SE" sz="2000" dirty="0" smtClean="0"/>
              <a:t>Första </a:t>
            </a:r>
            <a:r>
              <a:rPr lang="sv-SE" sz="2000" dirty="0"/>
              <a:t>linjens </a:t>
            </a:r>
            <a:r>
              <a:rPr lang="sv-SE" sz="2000" dirty="0" smtClean="0"/>
              <a:t>stöd/support för </a:t>
            </a:r>
            <a:r>
              <a:rPr lang="sv-SE" sz="2000" dirty="0" err="1" smtClean="0"/>
              <a:t>lärplattformen</a:t>
            </a:r>
            <a:endParaRPr lang="sv-SE" sz="2000" dirty="0"/>
          </a:p>
          <a:p>
            <a:endParaRPr lang="sv-SE" dirty="0"/>
          </a:p>
          <a:p>
            <a:pPr marL="30163" indent="0">
              <a:buNone/>
            </a:pPr>
            <a:endParaRPr lang="sv-SE" dirty="0"/>
          </a:p>
          <a:p>
            <a:pPr marL="30163" indent="0">
              <a:buNone/>
            </a:pPr>
            <a:endParaRPr lang="sv-SE" dirty="0"/>
          </a:p>
        </p:txBody>
      </p:sp>
    </p:spTree>
    <p:extLst>
      <p:ext uri="{BB962C8B-B14F-4D97-AF65-F5344CB8AC3E}">
        <p14:creationId xmlns:p14="http://schemas.microsoft.com/office/powerpoint/2010/main" val="593050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783184" y="975186"/>
            <a:ext cx="9609825" cy="1112405"/>
          </a:xfrm>
        </p:spPr>
        <p:txBody>
          <a:bodyPr/>
          <a:lstStyle/>
          <a:p>
            <a:r>
              <a:rPr lang="sv-SE" dirty="0" smtClean="0"/>
              <a:t>SKR</a:t>
            </a:r>
            <a:endParaRPr lang="sv-SE" dirty="0"/>
          </a:p>
        </p:txBody>
      </p:sp>
      <p:sp>
        <p:nvSpPr>
          <p:cNvPr id="3" name="Platshållare för innehåll 2"/>
          <p:cNvSpPr>
            <a:spLocks noGrp="1"/>
          </p:cNvSpPr>
          <p:nvPr>
            <p:ph idx="1"/>
          </p:nvPr>
        </p:nvSpPr>
        <p:spPr>
          <a:xfrm>
            <a:off x="978557" y="2380903"/>
            <a:ext cx="7836831" cy="2876897"/>
          </a:xfrm>
        </p:spPr>
        <p:style>
          <a:lnRef idx="1">
            <a:schemeClr val="accent4"/>
          </a:lnRef>
          <a:fillRef idx="2">
            <a:schemeClr val="accent4"/>
          </a:fillRef>
          <a:effectRef idx="1">
            <a:schemeClr val="accent4"/>
          </a:effectRef>
          <a:fontRef idx="minor">
            <a:schemeClr val="dk1"/>
          </a:fontRef>
        </p:style>
        <p:txBody>
          <a:bodyPr/>
          <a:lstStyle/>
          <a:p>
            <a:r>
              <a:rPr lang="sv-SE" sz="2000" dirty="0"/>
              <a:t>Säljare av </a:t>
            </a:r>
            <a:r>
              <a:rPr lang="sv-SE" sz="2000" dirty="0" smtClean="0"/>
              <a:t>tjänsten</a:t>
            </a:r>
          </a:p>
          <a:p>
            <a:r>
              <a:rPr lang="sv-SE" sz="2000" dirty="0" smtClean="0"/>
              <a:t>”Konceptansvarig”</a:t>
            </a:r>
          </a:p>
          <a:p>
            <a:r>
              <a:rPr lang="sv-SE" sz="2000" dirty="0" smtClean="0"/>
              <a:t>Nationellt kansli för samordning av projekt</a:t>
            </a:r>
          </a:p>
          <a:p>
            <a:r>
              <a:rPr lang="sv-SE" sz="2000" dirty="0" smtClean="0"/>
              <a:t>Samordna styrgrupp</a:t>
            </a:r>
          </a:p>
          <a:p>
            <a:r>
              <a:rPr lang="sv-SE" sz="2000" dirty="0" smtClean="0"/>
              <a:t>Teckna avtal med kommuner och </a:t>
            </a:r>
            <a:r>
              <a:rPr lang="sv-SE" sz="2000" dirty="0" err="1" smtClean="0"/>
              <a:t>RSS:er</a:t>
            </a:r>
            <a:endParaRPr lang="sv-SE" sz="2000" dirty="0" smtClean="0"/>
          </a:p>
          <a:p>
            <a:r>
              <a:rPr lang="sv-SE" sz="2000" dirty="0" smtClean="0"/>
              <a:t>Administrera avgifter och ersättningar</a:t>
            </a:r>
          </a:p>
          <a:p>
            <a:pPr marL="30163" indent="0">
              <a:buNone/>
            </a:pPr>
            <a:endParaRPr lang="sv-SE" dirty="0"/>
          </a:p>
        </p:txBody>
      </p:sp>
      <p:sp>
        <p:nvSpPr>
          <p:cNvPr id="4" name="Platshållare för text 4"/>
          <p:cNvSpPr txBox="1">
            <a:spLocks/>
          </p:cNvSpPr>
          <p:nvPr/>
        </p:nvSpPr>
        <p:spPr>
          <a:xfrm>
            <a:off x="864897" y="1782791"/>
            <a:ext cx="4723200" cy="609600"/>
          </a:xfrm>
          <a:prstGeom prst="rect">
            <a:avLst/>
          </a:prstGeom>
        </p:spPr>
        <p:txBody>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buNone/>
            </a:pPr>
            <a:r>
              <a:rPr lang="sv-SE" sz="2000" b="1" dirty="0" smtClean="0"/>
              <a:t>Ansvar:</a:t>
            </a:r>
            <a:endParaRPr lang="sv-SE" sz="2000" b="1" dirty="0"/>
          </a:p>
        </p:txBody>
      </p:sp>
    </p:spTree>
    <p:extLst>
      <p:ext uri="{BB962C8B-B14F-4D97-AF65-F5344CB8AC3E}">
        <p14:creationId xmlns:p14="http://schemas.microsoft.com/office/powerpoint/2010/main" val="648125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 18"/>
          <p:cNvSpPr/>
          <p:nvPr/>
        </p:nvSpPr>
        <p:spPr>
          <a:xfrm>
            <a:off x="5625313" y="4716267"/>
            <a:ext cx="6423730" cy="130722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a:t>”</a:t>
            </a:r>
            <a:r>
              <a:rPr lang="sv-SE" dirty="0" smtClean="0"/>
              <a:t>Infrastruktur”:</a:t>
            </a:r>
            <a:endParaRPr lang="sv-SE" dirty="0"/>
          </a:p>
          <a:p>
            <a:pPr algn="ctr"/>
            <a:r>
              <a:rPr lang="sv-SE" dirty="0"/>
              <a:t>p</a:t>
            </a:r>
            <a:r>
              <a:rPr lang="sv-SE" dirty="0" smtClean="0"/>
              <a:t>lattform, samordning, </a:t>
            </a:r>
          </a:p>
          <a:p>
            <a:pPr algn="ctr"/>
            <a:r>
              <a:rPr lang="sv-SE" dirty="0" smtClean="0"/>
              <a:t>nya yrkesresor</a:t>
            </a:r>
          </a:p>
        </p:txBody>
      </p:sp>
      <p:sp>
        <p:nvSpPr>
          <p:cNvPr id="2" name="Likbent triangel 1"/>
          <p:cNvSpPr/>
          <p:nvPr/>
        </p:nvSpPr>
        <p:spPr>
          <a:xfrm rot="10800000">
            <a:off x="543264" y="429462"/>
            <a:ext cx="7243762" cy="5357812"/>
          </a:xfrm>
          <a:prstGeom prst="triangle">
            <a:avLst>
              <a:gd name="adj" fmla="val 4980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sv-SE" dirty="0"/>
          </a:p>
        </p:txBody>
      </p:sp>
      <p:cxnSp>
        <p:nvCxnSpPr>
          <p:cNvPr id="6" name="Rak koppling 5"/>
          <p:cNvCxnSpPr/>
          <p:nvPr/>
        </p:nvCxnSpPr>
        <p:spPr>
          <a:xfrm>
            <a:off x="0" y="2196697"/>
            <a:ext cx="12192000" cy="1"/>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 name="Rak koppling 7"/>
          <p:cNvCxnSpPr/>
          <p:nvPr/>
        </p:nvCxnSpPr>
        <p:spPr>
          <a:xfrm flipV="1">
            <a:off x="0" y="4230166"/>
            <a:ext cx="12192000" cy="1"/>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0" name="textruta 19"/>
          <p:cNvSpPr txBox="1"/>
          <p:nvPr/>
        </p:nvSpPr>
        <p:spPr>
          <a:xfrm>
            <a:off x="2608758" y="1337606"/>
            <a:ext cx="3829049" cy="369332"/>
          </a:xfrm>
          <a:prstGeom prst="rect">
            <a:avLst/>
          </a:prstGeom>
          <a:noFill/>
        </p:spPr>
        <p:txBody>
          <a:bodyPr wrap="square" rtlCol="0">
            <a:spAutoFit/>
          </a:bodyPr>
          <a:lstStyle/>
          <a:p>
            <a:r>
              <a:rPr lang="sv-SE" dirty="0" smtClean="0"/>
              <a:t>DELTAGANDE KOMMUNER</a:t>
            </a:r>
            <a:endParaRPr lang="sv-SE" dirty="0"/>
          </a:p>
        </p:txBody>
      </p:sp>
      <p:sp>
        <p:nvSpPr>
          <p:cNvPr id="21" name="textruta 20"/>
          <p:cNvSpPr txBox="1"/>
          <p:nvPr/>
        </p:nvSpPr>
        <p:spPr>
          <a:xfrm>
            <a:off x="3789116" y="2977281"/>
            <a:ext cx="2286000" cy="369332"/>
          </a:xfrm>
          <a:prstGeom prst="rect">
            <a:avLst/>
          </a:prstGeom>
          <a:noFill/>
        </p:spPr>
        <p:txBody>
          <a:bodyPr wrap="square" rtlCol="0">
            <a:spAutoFit/>
          </a:bodyPr>
          <a:lstStyle/>
          <a:p>
            <a:r>
              <a:rPr lang="sv-SE" dirty="0" smtClean="0"/>
              <a:t>RSS</a:t>
            </a:r>
            <a:endParaRPr lang="sv-SE" dirty="0"/>
          </a:p>
        </p:txBody>
      </p:sp>
      <p:sp>
        <p:nvSpPr>
          <p:cNvPr id="22" name="textruta 21"/>
          <p:cNvSpPr txBox="1"/>
          <p:nvPr/>
        </p:nvSpPr>
        <p:spPr>
          <a:xfrm>
            <a:off x="3004627" y="4500033"/>
            <a:ext cx="2286000" cy="369332"/>
          </a:xfrm>
          <a:prstGeom prst="rect">
            <a:avLst/>
          </a:prstGeom>
          <a:noFill/>
        </p:spPr>
        <p:txBody>
          <a:bodyPr wrap="square" rtlCol="0">
            <a:spAutoFit/>
          </a:bodyPr>
          <a:lstStyle/>
          <a:p>
            <a:pPr algn="ctr"/>
            <a:r>
              <a:rPr lang="sv-SE" dirty="0" smtClean="0"/>
              <a:t>SKR</a:t>
            </a:r>
            <a:endParaRPr lang="sv-SE" dirty="0"/>
          </a:p>
        </p:txBody>
      </p:sp>
      <p:sp>
        <p:nvSpPr>
          <p:cNvPr id="12" name="Ellips 11"/>
          <p:cNvSpPr/>
          <p:nvPr/>
        </p:nvSpPr>
        <p:spPr>
          <a:xfrm>
            <a:off x="688388" y="3544031"/>
            <a:ext cx="2752630" cy="211385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b="1" dirty="0" smtClean="0"/>
              <a:t>SKL </a:t>
            </a:r>
            <a:r>
              <a:rPr lang="sv-SE" b="1" dirty="0" err="1" smtClean="0"/>
              <a:t>Kommentus</a:t>
            </a:r>
            <a:endParaRPr lang="sv-SE" b="1" dirty="0" smtClean="0"/>
          </a:p>
          <a:p>
            <a:pPr algn="ctr"/>
            <a:r>
              <a:rPr lang="sv-SE" dirty="0" smtClean="0"/>
              <a:t>Plattform</a:t>
            </a:r>
          </a:p>
          <a:p>
            <a:pPr algn="ctr"/>
            <a:r>
              <a:rPr lang="sv-SE" dirty="0" smtClean="0"/>
              <a:t>Kompetens</a:t>
            </a:r>
          </a:p>
          <a:p>
            <a:pPr algn="ctr"/>
            <a:r>
              <a:rPr lang="sv-SE" dirty="0"/>
              <a:t>S</a:t>
            </a:r>
            <a:r>
              <a:rPr lang="sv-SE" dirty="0" smtClean="0"/>
              <a:t>upport 2</a:t>
            </a:r>
            <a:endParaRPr lang="sv-SE" dirty="0"/>
          </a:p>
        </p:txBody>
      </p:sp>
      <p:sp>
        <p:nvSpPr>
          <p:cNvPr id="9" name="Vänsterpil 8"/>
          <p:cNvSpPr/>
          <p:nvPr/>
        </p:nvSpPr>
        <p:spPr>
          <a:xfrm>
            <a:off x="2816438" y="5176212"/>
            <a:ext cx="3312050" cy="233458"/>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Ellips 26"/>
          <p:cNvSpPr/>
          <p:nvPr/>
        </p:nvSpPr>
        <p:spPr>
          <a:xfrm>
            <a:off x="5381943" y="385934"/>
            <a:ext cx="3518259" cy="130722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Fast nationell kostnad </a:t>
            </a:r>
            <a:r>
              <a:rPr lang="sv-SE" sz="1400" dirty="0" smtClean="0"/>
              <a:t>baserad på antal deltagande kommuner/invånare</a:t>
            </a:r>
          </a:p>
        </p:txBody>
      </p:sp>
      <p:sp>
        <p:nvSpPr>
          <p:cNvPr id="4" name="Nedåtpil 3"/>
          <p:cNvSpPr/>
          <p:nvPr/>
        </p:nvSpPr>
        <p:spPr>
          <a:xfrm>
            <a:off x="6920578" y="1604829"/>
            <a:ext cx="280956" cy="3992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Ellips 27"/>
          <p:cNvSpPr/>
          <p:nvPr/>
        </p:nvSpPr>
        <p:spPr>
          <a:xfrm>
            <a:off x="8451305" y="3372064"/>
            <a:ext cx="3554370" cy="103420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Utveckling av nya yrkesresor</a:t>
            </a:r>
          </a:p>
        </p:txBody>
      </p:sp>
      <p:sp>
        <p:nvSpPr>
          <p:cNvPr id="7" name="Uppåtpil 6"/>
          <p:cNvSpPr/>
          <p:nvPr/>
        </p:nvSpPr>
        <p:spPr>
          <a:xfrm>
            <a:off x="10954240" y="3887073"/>
            <a:ext cx="259345" cy="1366824"/>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Ellips 29"/>
          <p:cNvSpPr/>
          <p:nvPr/>
        </p:nvSpPr>
        <p:spPr>
          <a:xfrm>
            <a:off x="7820447" y="2179259"/>
            <a:ext cx="2804859" cy="101944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Samordning utbildningar mm Support 1</a:t>
            </a:r>
            <a:endParaRPr lang="sv-SE" dirty="0"/>
          </a:p>
        </p:txBody>
      </p:sp>
      <p:sp>
        <p:nvSpPr>
          <p:cNvPr id="31" name="Ellips 30"/>
          <p:cNvSpPr/>
          <p:nvPr/>
        </p:nvSpPr>
        <p:spPr>
          <a:xfrm>
            <a:off x="-4" y="5409670"/>
            <a:ext cx="2198758" cy="84226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b="1" dirty="0" err="1" smtClean="0"/>
              <a:t>Xtraktor</a:t>
            </a:r>
            <a:endParaRPr lang="sv-SE" b="1" dirty="0" smtClean="0"/>
          </a:p>
          <a:p>
            <a:pPr algn="ctr"/>
            <a:r>
              <a:rPr lang="sv-SE" dirty="0" smtClean="0"/>
              <a:t>Support 3</a:t>
            </a:r>
          </a:p>
        </p:txBody>
      </p:sp>
      <p:sp>
        <p:nvSpPr>
          <p:cNvPr id="13" name="Svängd pil 12"/>
          <p:cNvSpPr/>
          <p:nvPr/>
        </p:nvSpPr>
        <p:spPr>
          <a:xfrm rot="10800000">
            <a:off x="1675528" y="5387243"/>
            <a:ext cx="953261" cy="488082"/>
          </a:xfrm>
          <a:prstGeom prst="ben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 name="Ellips 2"/>
          <p:cNvSpPr/>
          <p:nvPr/>
        </p:nvSpPr>
        <p:spPr>
          <a:xfrm>
            <a:off x="8918243" y="431847"/>
            <a:ext cx="1534695" cy="117298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Fast regional kostnad</a:t>
            </a:r>
            <a:endParaRPr lang="sv-SE" dirty="0"/>
          </a:p>
        </p:txBody>
      </p:sp>
      <p:sp>
        <p:nvSpPr>
          <p:cNvPr id="23" name="Ellips 22"/>
          <p:cNvSpPr/>
          <p:nvPr/>
        </p:nvSpPr>
        <p:spPr>
          <a:xfrm>
            <a:off x="10470980" y="393618"/>
            <a:ext cx="1534695" cy="116529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Rörlig regional kostnad</a:t>
            </a:r>
            <a:endParaRPr lang="sv-SE" dirty="0"/>
          </a:p>
        </p:txBody>
      </p:sp>
      <p:sp>
        <p:nvSpPr>
          <p:cNvPr id="24" name="Ellips 23"/>
          <p:cNvSpPr/>
          <p:nvPr/>
        </p:nvSpPr>
        <p:spPr>
          <a:xfrm>
            <a:off x="10228578" y="2159842"/>
            <a:ext cx="2019497" cy="103612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v-SE" dirty="0" smtClean="0"/>
              <a:t>Kurstillfällen</a:t>
            </a:r>
          </a:p>
        </p:txBody>
      </p:sp>
      <p:sp>
        <p:nvSpPr>
          <p:cNvPr id="5" name="Nedåtpil 4"/>
          <p:cNvSpPr/>
          <p:nvPr/>
        </p:nvSpPr>
        <p:spPr>
          <a:xfrm>
            <a:off x="9902853" y="1443318"/>
            <a:ext cx="191406" cy="11573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Nedåtpil 25"/>
          <p:cNvSpPr/>
          <p:nvPr/>
        </p:nvSpPr>
        <p:spPr>
          <a:xfrm>
            <a:off x="11508084" y="1443318"/>
            <a:ext cx="205293" cy="11050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1" name="Rak koppling 10"/>
          <p:cNvCxnSpPr/>
          <p:nvPr/>
        </p:nvCxnSpPr>
        <p:spPr>
          <a:xfrm>
            <a:off x="6244428" y="3267414"/>
            <a:ext cx="5468949"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4" name="textruta 13"/>
          <p:cNvSpPr txBox="1"/>
          <p:nvPr/>
        </p:nvSpPr>
        <p:spPr>
          <a:xfrm>
            <a:off x="4862432" y="2539006"/>
            <a:ext cx="1854995" cy="307777"/>
          </a:xfrm>
          <a:prstGeom prst="rect">
            <a:avLst/>
          </a:prstGeom>
          <a:noFill/>
        </p:spPr>
        <p:txBody>
          <a:bodyPr wrap="none" rtlCol="0">
            <a:spAutoFit/>
          </a:bodyPr>
          <a:lstStyle/>
          <a:p>
            <a:r>
              <a:rPr lang="sv-SE" sz="1400" dirty="0"/>
              <a:t>m</a:t>
            </a:r>
            <a:r>
              <a:rPr lang="sv-SE" sz="1400" dirty="0" smtClean="0"/>
              <a:t>ed regionalt ansvar</a:t>
            </a:r>
            <a:endParaRPr lang="sv-SE" sz="1400" dirty="0"/>
          </a:p>
        </p:txBody>
      </p:sp>
      <p:sp>
        <p:nvSpPr>
          <p:cNvPr id="32" name="textruta 31"/>
          <p:cNvSpPr txBox="1"/>
          <p:nvPr/>
        </p:nvSpPr>
        <p:spPr>
          <a:xfrm>
            <a:off x="4838479" y="3471841"/>
            <a:ext cx="1885453" cy="307777"/>
          </a:xfrm>
          <a:prstGeom prst="rect">
            <a:avLst/>
          </a:prstGeom>
          <a:noFill/>
        </p:spPr>
        <p:txBody>
          <a:bodyPr wrap="none" rtlCol="0">
            <a:spAutoFit/>
          </a:bodyPr>
          <a:lstStyle/>
          <a:p>
            <a:r>
              <a:rPr lang="sv-SE" sz="1400" dirty="0"/>
              <a:t>m</a:t>
            </a:r>
            <a:r>
              <a:rPr lang="sv-SE" sz="1400" dirty="0" smtClean="0"/>
              <a:t>ed nationellt ansvar</a:t>
            </a:r>
            <a:endParaRPr lang="sv-SE" sz="1400" dirty="0"/>
          </a:p>
        </p:txBody>
      </p:sp>
    </p:spTree>
    <p:extLst>
      <p:ext uri="{BB962C8B-B14F-4D97-AF65-F5344CB8AC3E}">
        <p14:creationId xmlns:p14="http://schemas.microsoft.com/office/powerpoint/2010/main" val="120480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2" grpId="0" animBg="1"/>
      <p:bldP spid="9" grpId="0" animBg="1"/>
      <p:bldP spid="27" grpId="0" animBg="1"/>
      <p:bldP spid="4" grpId="0" animBg="1"/>
      <p:bldP spid="28" grpId="0" animBg="1"/>
      <p:bldP spid="7" grpId="0" animBg="1"/>
      <p:bldP spid="30" grpId="0" animBg="1"/>
      <p:bldP spid="31" grpId="0" animBg="1"/>
      <p:bldP spid="13" grpId="0" animBg="1"/>
      <p:bldP spid="3" grpId="0" animBg="1"/>
      <p:bldP spid="23" grpId="0" animBg="1"/>
      <p:bldP spid="24" grpId="0" animBg="1"/>
      <p:bldP spid="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Olika scenarier*</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2457635643"/>
              </p:ext>
            </p:extLst>
          </p:nvPr>
        </p:nvGraphicFramePr>
        <p:xfrm>
          <a:off x="2265651" y="2190215"/>
          <a:ext cx="6406988" cy="2537389"/>
        </p:xfrm>
        <a:graphic>
          <a:graphicData uri="http://schemas.openxmlformats.org/drawingml/2006/table">
            <a:tbl>
              <a:tblPr firstRow="1" bandRow="1">
                <a:tableStyleId>{F5AB1C69-6EDB-4FF4-983F-18BD219EF322}</a:tableStyleId>
              </a:tblPr>
              <a:tblGrid>
                <a:gridCol w="3203494">
                  <a:extLst>
                    <a:ext uri="{9D8B030D-6E8A-4147-A177-3AD203B41FA5}">
                      <a16:colId xmlns:a16="http://schemas.microsoft.com/office/drawing/2014/main" val="2575560016"/>
                    </a:ext>
                  </a:extLst>
                </a:gridCol>
                <a:gridCol w="3203494">
                  <a:extLst>
                    <a:ext uri="{9D8B030D-6E8A-4147-A177-3AD203B41FA5}">
                      <a16:colId xmlns:a16="http://schemas.microsoft.com/office/drawing/2014/main" val="4021623162"/>
                    </a:ext>
                  </a:extLst>
                </a:gridCol>
              </a:tblGrid>
              <a:tr h="743485">
                <a:tc>
                  <a:txBody>
                    <a:bodyPr/>
                    <a:lstStyle/>
                    <a:p>
                      <a:pPr algn="ctr"/>
                      <a:r>
                        <a:rPr lang="sv-SE" dirty="0" smtClean="0">
                          <a:solidFill>
                            <a:schemeClr val="tx1"/>
                          </a:solidFill>
                        </a:rPr>
                        <a:t>Andel av befolkning i deltagande kommuner</a:t>
                      </a:r>
                      <a:endParaRPr lang="sv-SE" dirty="0">
                        <a:solidFill>
                          <a:schemeClr val="tx1"/>
                        </a:solidFill>
                      </a:endParaRPr>
                    </a:p>
                  </a:txBody>
                  <a:tcPr>
                    <a:solidFill>
                      <a:schemeClr val="accent2">
                        <a:lumMod val="40000"/>
                        <a:lumOff val="60000"/>
                      </a:schemeClr>
                    </a:solidFill>
                  </a:tcPr>
                </a:tc>
                <a:tc>
                  <a:txBody>
                    <a:bodyPr/>
                    <a:lstStyle/>
                    <a:p>
                      <a:pPr algn="ctr"/>
                      <a:r>
                        <a:rPr lang="sv-SE" dirty="0" smtClean="0">
                          <a:solidFill>
                            <a:schemeClr val="tx1"/>
                          </a:solidFill>
                        </a:rPr>
                        <a:t>Snittkostnad kr/invånare/år</a:t>
                      </a:r>
                      <a:endParaRPr lang="sv-SE"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3083918491"/>
                  </a:ext>
                </a:extLst>
              </a:tr>
              <a:tr h="448476">
                <a:tc>
                  <a:txBody>
                    <a:bodyPr/>
                    <a:lstStyle/>
                    <a:p>
                      <a:pPr algn="ctr"/>
                      <a:r>
                        <a:rPr lang="sv-SE" dirty="0" smtClean="0">
                          <a:solidFill>
                            <a:schemeClr val="tx1"/>
                          </a:solidFill>
                        </a:rPr>
                        <a:t>100%</a:t>
                      </a:r>
                      <a:endParaRPr lang="sv-SE" dirty="0">
                        <a:solidFill>
                          <a:schemeClr val="tx1"/>
                        </a:solidFill>
                      </a:endParaRPr>
                    </a:p>
                  </a:txBody>
                  <a:tcPr>
                    <a:solidFill>
                      <a:schemeClr val="accent2">
                        <a:lumMod val="40000"/>
                        <a:lumOff val="60000"/>
                      </a:schemeClr>
                    </a:solidFill>
                  </a:tcPr>
                </a:tc>
                <a:tc>
                  <a:txBody>
                    <a:bodyPr/>
                    <a:lstStyle/>
                    <a:p>
                      <a:pPr algn="ctr"/>
                      <a:r>
                        <a:rPr lang="sv-SE" dirty="0" smtClean="0">
                          <a:solidFill>
                            <a:schemeClr val="tx1"/>
                          </a:solidFill>
                        </a:rPr>
                        <a:t>1,33</a:t>
                      </a:r>
                      <a:endParaRPr lang="sv-SE"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2856347834"/>
                  </a:ext>
                </a:extLst>
              </a:tr>
              <a:tr h="448476">
                <a:tc>
                  <a:txBody>
                    <a:bodyPr/>
                    <a:lstStyle/>
                    <a:p>
                      <a:pPr algn="ctr"/>
                      <a:r>
                        <a:rPr lang="sv-SE" dirty="0" smtClean="0">
                          <a:solidFill>
                            <a:schemeClr val="tx1"/>
                          </a:solidFill>
                        </a:rPr>
                        <a:t>80%</a:t>
                      </a:r>
                      <a:endParaRPr lang="sv-SE" dirty="0">
                        <a:solidFill>
                          <a:schemeClr val="tx1"/>
                        </a:solidFill>
                      </a:endParaRPr>
                    </a:p>
                  </a:txBody>
                  <a:tcPr>
                    <a:solidFill>
                      <a:schemeClr val="accent2">
                        <a:lumMod val="40000"/>
                        <a:lumOff val="60000"/>
                      </a:schemeClr>
                    </a:solidFill>
                  </a:tcPr>
                </a:tc>
                <a:tc>
                  <a:txBody>
                    <a:bodyPr/>
                    <a:lstStyle/>
                    <a:p>
                      <a:pPr algn="ctr"/>
                      <a:r>
                        <a:rPr lang="sv-SE" dirty="0" smtClean="0">
                          <a:solidFill>
                            <a:schemeClr val="tx1"/>
                          </a:solidFill>
                        </a:rPr>
                        <a:t>1,67</a:t>
                      </a:r>
                      <a:endParaRPr lang="sv-SE"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2814622282"/>
                  </a:ext>
                </a:extLst>
              </a:tr>
              <a:tr h="448476">
                <a:tc>
                  <a:txBody>
                    <a:bodyPr/>
                    <a:lstStyle/>
                    <a:p>
                      <a:pPr algn="ctr"/>
                      <a:r>
                        <a:rPr lang="sv-SE" dirty="0" smtClean="0">
                          <a:solidFill>
                            <a:schemeClr val="tx1"/>
                          </a:solidFill>
                        </a:rPr>
                        <a:t>60%</a:t>
                      </a:r>
                      <a:endParaRPr lang="sv-SE" dirty="0">
                        <a:solidFill>
                          <a:schemeClr val="tx1"/>
                        </a:solidFill>
                      </a:endParaRPr>
                    </a:p>
                  </a:txBody>
                  <a:tcPr>
                    <a:solidFill>
                      <a:schemeClr val="accent2">
                        <a:lumMod val="40000"/>
                        <a:lumOff val="60000"/>
                      </a:schemeClr>
                    </a:solidFill>
                  </a:tcPr>
                </a:tc>
                <a:tc>
                  <a:txBody>
                    <a:bodyPr/>
                    <a:lstStyle/>
                    <a:p>
                      <a:pPr algn="ctr"/>
                      <a:r>
                        <a:rPr lang="sv-SE" dirty="0" smtClean="0">
                          <a:solidFill>
                            <a:schemeClr val="tx1"/>
                          </a:solidFill>
                        </a:rPr>
                        <a:t>2,27</a:t>
                      </a:r>
                      <a:endParaRPr lang="sv-SE"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620985054"/>
                  </a:ext>
                </a:extLst>
              </a:tr>
              <a:tr h="448476">
                <a:tc>
                  <a:txBody>
                    <a:bodyPr/>
                    <a:lstStyle/>
                    <a:p>
                      <a:pPr algn="ctr"/>
                      <a:r>
                        <a:rPr lang="sv-SE" dirty="0" smtClean="0">
                          <a:solidFill>
                            <a:schemeClr val="tx1"/>
                          </a:solidFill>
                        </a:rPr>
                        <a:t>50%</a:t>
                      </a:r>
                      <a:endParaRPr lang="sv-SE" dirty="0">
                        <a:solidFill>
                          <a:schemeClr val="tx1"/>
                        </a:solidFill>
                      </a:endParaRPr>
                    </a:p>
                  </a:txBody>
                  <a:tcPr>
                    <a:solidFill>
                      <a:schemeClr val="accent2">
                        <a:lumMod val="40000"/>
                        <a:lumOff val="60000"/>
                      </a:schemeClr>
                    </a:solidFill>
                  </a:tcPr>
                </a:tc>
                <a:tc>
                  <a:txBody>
                    <a:bodyPr/>
                    <a:lstStyle/>
                    <a:p>
                      <a:pPr algn="ctr"/>
                      <a:r>
                        <a:rPr lang="sv-SE" dirty="0" smtClean="0">
                          <a:solidFill>
                            <a:schemeClr val="tx1"/>
                          </a:solidFill>
                        </a:rPr>
                        <a:t>2,77</a:t>
                      </a:r>
                      <a:endParaRPr lang="sv-SE"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4039071809"/>
                  </a:ext>
                </a:extLst>
              </a:tr>
            </a:tbl>
          </a:graphicData>
        </a:graphic>
      </p:graphicFrame>
      <p:sp>
        <p:nvSpPr>
          <p:cNvPr id="6" name="textruta 5"/>
          <p:cNvSpPr txBox="1"/>
          <p:nvPr/>
        </p:nvSpPr>
        <p:spPr>
          <a:xfrm>
            <a:off x="914487" y="5277487"/>
            <a:ext cx="5967663" cy="369332"/>
          </a:xfrm>
          <a:prstGeom prst="rect">
            <a:avLst/>
          </a:prstGeom>
          <a:noFill/>
        </p:spPr>
        <p:txBody>
          <a:bodyPr wrap="square" rtlCol="0">
            <a:spAutoFit/>
          </a:bodyPr>
          <a:lstStyle/>
          <a:p>
            <a:r>
              <a:rPr lang="sv-SE" dirty="0" smtClean="0"/>
              <a:t>* Preliminär beräkning</a:t>
            </a:r>
            <a:endParaRPr lang="sv-SE" dirty="0"/>
          </a:p>
        </p:txBody>
      </p:sp>
    </p:spTree>
    <p:extLst>
      <p:ext uri="{BB962C8B-B14F-4D97-AF65-F5344CB8AC3E}">
        <p14:creationId xmlns:p14="http://schemas.microsoft.com/office/powerpoint/2010/main" val="208839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64233" y="975186"/>
            <a:ext cx="10952034" cy="943261"/>
          </a:xfrm>
        </p:spPr>
        <p:txBody>
          <a:bodyPr/>
          <a:lstStyle/>
          <a:p>
            <a:r>
              <a:rPr lang="sv-SE" dirty="0" smtClean="0"/>
              <a:t>Erbjudande till kommunerna</a:t>
            </a:r>
            <a:endParaRPr lang="sv-SE" dirty="0"/>
          </a:p>
        </p:txBody>
      </p:sp>
      <p:sp>
        <p:nvSpPr>
          <p:cNvPr id="3" name="Platshållare för innehåll 2"/>
          <p:cNvSpPr>
            <a:spLocks noGrp="1"/>
          </p:cNvSpPr>
          <p:nvPr>
            <p:ph idx="1"/>
          </p:nvPr>
        </p:nvSpPr>
        <p:spPr>
          <a:xfrm>
            <a:off x="664233" y="2153706"/>
            <a:ext cx="10631296" cy="3738598"/>
          </a:xfrm>
        </p:spPr>
        <p:txBody>
          <a:bodyPr/>
          <a:lstStyle/>
          <a:p>
            <a:r>
              <a:rPr lang="sv-SE" dirty="0" smtClean="0"/>
              <a:t>Sjuårigt avtal</a:t>
            </a:r>
          </a:p>
          <a:p>
            <a:r>
              <a:rPr lang="sv-SE" dirty="0" smtClean="0"/>
              <a:t>Fem yrkesresor (Barn och unga start hösten 2021)</a:t>
            </a:r>
          </a:p>
          <a:p>
            <a:r>
              <a:rPr lang="sv-SE" dirty="0" smtClean="0"/>
              <a:t>Finansieras genom årlig avgift till SKR </a:t>
            </a:r>
            <a:endParaRPr lang="sv-SE" dirty="0"/>
          </a:p>
          <a:p>
            <a:r>
              <a:rPr lang="sv-SE" dirty="0" smtClean="0"/>
              <a:t>”</a:t>
            </a:r>
            <a:r>
              <a:rPr lang="sv-SE" dirty="0"/>
              <a:t>M</a:t>
            </a:r>
            <a:r>
              <a:rPr lang="sv-SE" dirty="0" smtClean="0"/>
              <a:t>axpris” - ju fler som deltar desto billigare</a:t>
            </a:r>
          </a:p>
          <a:p>
            <a:r>
              <a:rPr lang="sv-SE" dirty="0" smtClean="0"/>
              <a:t>Erbjudande går ut i slutet av november till socialchef </a:t>
            </a:r>
          </a:p>
          <a:p>
            <a:r>
              <a:rPr lang="sv-SE" dirty="0" smtClean="0"/>
              <a:t>Svar önskas från alla kommuner</a:t>
            </a:r>
          </a:p>
          <a:p>
            <a:r>
              <a:rPr lang="sv-SE" dirty="0" smtClean="0"/>
              <a:t>Avtal upprättas </a:t>
            </a:r>
            <a:endParaRPr lang="sv-SE" dirty="0"/>
          </a:p>
        </p:txBody>
      </p:sp>
    </p:spTree>
    <p:extLst>
      <p:ext uri="{BB962C8B-B14F-4D97-AF65-F5344CB8AC3E}">
        <p14:creationId xmlns:p14="http://schemas.microsoft.com/office/powerpoint/2010/main" val="3767253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664233" y="633970"/>
            <a:ext cx="9609825" cy="1231392"/>
          </a:xfrm>
        </p:spPr>
        <p:txBody>
          <a:bodyPr/>
          <a:lstStyle/>
          <a:p>
            <a:r>
              <a:rPr lang="sv-SE" dirty="0" smtClean="0"/>
              <a:t>Avtal</a:t>
            </a:r>
            <a:endParaRPr lang="sv-SE" dirty="0"/>
          </a:p>
        </p:txBody>
      </p:sp>
      <p:graphicFrame>
        <p:nvGraphicFramePr>
          <p:cNvPr id="4" name="Platshållare för innehåll 3"/>
          <p:cNvGraphicFramePr>
            <a:graphicFrameLocks noGrp="1"/>
          </p:cNvGraphicFramePr>
          <p:nvPr>
            <p:ph idx="1"/>
            <p:extLst/>
          </p:nvPr>
        </p:nvGraphicFramePr>
        <p:xfrm>
          <a:off x="664233" y="1458214"/>
          <a:ext cx="10533156" cy="4668520"/>
        </p:xfrm>
        <a:graphic>
          <a:graphicData uri="http://schemas.openxmlformats.org/drawingml/2006/table">
            <a:tbl>
              <a:tblPr firstRow="1" bandRow="1">
                <a:tableStyleId>{5C22544A-7EE6-4342-B048-85BDC9FD1C3A}</a:tableStyleId>
              </a:tblPr>
              <a:tblGrid>
                <a:gridCol w="3522756">
                  <a:extLst>
                    <a:ext uri="{9D8B030D-6E8A-4147-A177-3AD203B41FA5}">
                      <a16:colId xmlns:a16="http://schemas.microsoft.com/office/drawing/2014/main" val="1435340934"/>
                    </a:ext>
                  </a:extLst>
                </a:gridCol>
                <a:gridCol w="7010400">
                  <a:extLst>
                    <a:ext uri="{9D8B030D-6E8A-4147-A177-3AD203B41FA5}">
                      <a16:colId xmlns:a16="http://schemas.microsoft.com/office/drawing/2014/main" val="2480379729"/>
                    </a:ext>
                  </a:extLst>
                </a:gridCol>
              </a:tblGrid>
              <a:tr h="370840">
                <a:tc>
                  <a:txBody>
                    <a:bodyPr/>
                    <a:lstStyle/>
                    <a:p>
                      <a:r>
                        <a:rPr lang="sv-SE" dirty="0" smtClean="0"/>
                        <a:t>Avtalets parter</a:t>
                      </a:r>
                      <a:endParaRPr lang="sv-SE" dirty="0"/>
                    </a:p>
                  </a:txBody>
                  <a:tcPr/>
                </a:tc>
                <a:tc>
                  <a:txBody>
                    <a:bodyPr/>
                    <a:lstStyle/>
                    <a:p>
                      <a:r>
                        <a:rPr lang="sv-SE" dirty="0" smtClean="0"/>
                        <a:t>Reglerar</a:t>
                      </a:r>
                      <a:endParaRPr lang="sv-SE" dirty="0"/>
                    </a:p>
                  </a:txBody>
                  <a:tcPr/>
                </a:tc>
                <a:extLst>
                  <a:ext uri="{0D108BD9-81ED-4DB2-BD59-A6C34878D82A}">
                    <a16:rowId xmlns:a16="http://schemas.microsoft.com/office/drawing/2014/main" val="1569936120"/>
                  </a:ext>
                </a:extLst>
              </a:tr>
              <a:tr h="370840">
                <a:tc>
                  <a:txBody>
                    <a:bodyPr/>
                    <a:lstStyle/>
                    <a:p>
                      <a:r>
                        <a:rPr lang="sv-SE" dirty="0" smtClean="0"/>
                        <a:t>Regional RSS – Kommun</a:t>
                      </a:r>
                      <a:endParaRPr lang="sv-SE" dirty="0"/>
                    </a:p>
                  </a:txBody>
                  <a:tcPr/>
                </a:tc>
                <a:tc>
                  <a:txBody>
                    <a:bodyPr/>
                    <a:lstStyle/>
                    <a:p>
                      <a:r>
                        <a:rPr lang="sv-SE" dirty="0" err="1" smtClean="0"/>
                        <a:t>RSS:ens</a:t>
                      </a:r>
                      <a:r>
                        <a:rPr lang="sv-SE" dirty="0" smtClean="0"/>
                        <a:t> ansvar</a:t>
                      </a:r>
                      <a:r>
                        <a:rPr lang="sv-SE" baseline="0" dirty="0" smtClean="0"/>
                        <a:t> i förhållande till kommunen och kostnaden (eller principen för dessa) kommunen ska betala för </a:t>
                      </a:r>
                      <a:r>
                        <a:rPr lang="sv-SE" baseline="0" dirty="0" err="1" smtClean="0"/>
                        <a:t>RSS:ens</a:t>
                      </a:r>
                      <a:r>
                        <a:rPr lang="sv-SE" baseline="0" dirty="0" smtClean="0"/>
                        <a:t> tjänster</a:t>
                      </a:r>
                    </a:p>
                    <a:p>
                      <a:endParaRPr lang="sv-SE" dirty="0"/>
                    </a:p>
                  </a:txBody>
                  <a:tcPr/>
                </a:tc>
                <a:extLst>
                  <a:ext uri="{0D108BD9-81ED-4DB2-BD59-A6C34878D82A}">
                    <a16:rowId xmlns:a16="http://schemas.microsoft.com/office/drawing/2014/main" val="3598342651"/>
                  </a:ext>
                </a:extLst>
              </a:tr>
              <a:tr h="370840">
                <a:tc>
                  <a:txBody>
                    <a:bodyPr/>
                    <a:lstStyle/>
                    <a:p>
                      <a:r>
                        <a:rPr lang="sv-SE" dirty="0" smtClean="0"/>
                        <a:t>SKR – Regional RSS</a:t>
                      </a:r>
                      <a:endParaRPr lang="sv-SE" dirty="0"/>
                    </a:p>
                  </a:txBody>
                  <a:tcPr/>
                </a:tc>
                <a:tc>
                  <a:txBody>
                    <a:bodyPr/>
                    <a:lstStyle/>
                    <a:p>
                      <a:r>
                        <a:rPr lang="sv-SE" dirty="0" err="1" smtClean="0"/>
                        <a:t>RSS:ernas</a:t>
                      </a:r>
                      <a:r>
                        <a:rPr lang="sv-SE" dirty="0" smtClean="0"/>
                        <a:t> ansvar i förhållande</a:t>
                      </a:r>
                      <a:r>
                        <a:rPr lang="sv-SE" baseline="0" dirty="0" smtClean="0"/>
                        <a:t> till SKR, exempelvis gällande support och vad </a:t>
                      </a:r>
                      <a:r>
                        <a:rPr lang="sv-SE" baseline="0" dirty="0" err="1" smtClean="0"/>
                        <a:t>RSS:en</a:t>
                      </a:r>
                      <a:r>
                        <a:rPr lang="sv-SE" baseline="0" dirty="0" smtClean="0"/>
                        <a:t> ska få ersättning för</a:t>
                      </a:r>
                    </a:p>
                    <a:p>
                      <a:endParaRPr lang="sv-SE" dirty="0"/>
                    </a:p>
                  </a:txBody>
                  <a:tcPr/>
                </a:tc>
                <a:extLst>
                  <a:ext uri="{0D108BD9-81ED-4DB2-BD59-A6C34878D82A}">
                    <a16:rowId xmlns:a16="http://schemas.microsoft.com/office/drawing/2014/main" val="3074187069"/>
                  </a:ext>
                </a:extLst>
              </a:tr>
              <a:tr h="370840">
                <a:tc>
                  <a:txBody>
                    <a:bodyPr/>
                    <a:lstStyle/>
                    <a:p>
                      <a:r>
                        <a:rPr lang="sv-SE" dirty="0" smtClean="0"/>
                        <a:t>SKR</a:t>
                      </a:r>
                      <a:r>
                        <a:rPr lang="sv-SE" baseline="0" dirty="0" smtClean="0"/>
                        <a:t> – Nationell RSS</a:t>
                      </a:r>
                      <a:endParaRPr lang="sv-SE" dirty="0"/>
                    </a:p>
                  </a:txBody>
                  <a:tcPr/>
                </a:tc>
                <a:tc>
                  <a:txBody>
                    <a:bodyPr/>
                    <a:lstStyle/>
                    <a:p>
                      <a:r>
                        <a:rPr lang="sv-SE" dirty="0" err="1" smtClean="0"/>
                        <a:t>RSS:ens</a:t>
                      </a:r>
                      <a:r>
                        <a:rPr lang="sv-SE" baseline="0" dirty="0" smtClean="0"/>
                        <a:t> ansvar exempelvis gällande innehållsproduktion och vad </a:t>
                      </a:r>
                      <a:r>
                        <a:rPr lang="sv-SE" baseline="0" dirty="0" err="1" smtClean="0"/>
                        <a:t>RSS:en</a:t>
                      </a:r>
                      <a:r>
                        <a:rPr lang="sv-SE" baseline="0" dirty="0" smtClean="0"/>
                        <a:t> ska få ersättning för</a:t>
                      </a:r>
                    </a:p>
                    <a:p>
                      <a:endParaRPr lang="sv-SE" dirty="0"/>
                    </a:p>
                  </a:txBody>
                  <a:tcPr/>
                </a:tc>
                <a:extLst>
                  <a:ext uri="{0D108BD9-81ED-4DB2-BD59-A6C34878D82A}">
                    <a16:rowId xmlns:a16="http://schemas.microsoft.com/office/drawing/2014/main" val="1080450579"/>
                  </a:ext>
                </a:extLst>
              </a:tr>
              <a:tr h="370840">
                <a:tc>
                  <a:txBody>
                    <a:bodyPr/>
                    <a:lstStyle/>
                    <a:p>
                      <a:r>
                        <a:rPr lang="sv-SE" dirty="0" smtClean="0"/>
                        <a:t>SKR - Kommun</a:t>
                      </a:r>
                      <a:endParaRPr lang="sv-SE" dirty="0"/>
                    </a:p>
                  </a:txBody>
                  <a:tcPr/>
                </a:tc>
                <a:tc>
                  <a:txBody>
                    <a:bodyPr/>
                    <a:lstStyle/>
                    <a:p>
                      <a:r>
                        <a:rPr lang="sv-SE" dirty="0" smtClean="0"/>
                        <a:t>SKR:s tjänsteerbjudande i förhållande</a:t>
                      </a:r>
                      <a:r>
                        <a:rPr lang="sv-SE" baseline="0" dirty="0" smtClean="0"/>
                        <a:t> till kommunerna och priset för tjänsten</a:t>
                      </a:r>
                    </a:p>
                    <a:p>
                      <a:endParaRPr lang="sv-SE" dirty="0"/>
                    </a:p>
                  </a:txBody>
                  <a:tcPr/>
                </a:tc>
                <a:extLst>
                  <a:ext uri="{0D108BD9-81ED-4DB2-BD59-A6C34878D82A}">
                    <a16:rowId xmlns:a16="http://schemas.microsoft.com/office/drawing/2014/main" val="1561035559"/>
                  </a:ext>
                </a:extLst>
              </a:tr>
              <a:tr h="370840">
                <a:tc>
                  <a:txBody>
                    <a:bodyPr/>
                    <a:lstStyle/>
                    <a:p>
                      <a:r>
                        <a:rPr lang="sv-SE" dirty="0" smtClean="0"/>
                        <a:t>SKR – GR </a:t>
                      </a:r>
                      <a:endParaRPr lang="sv-SE" dirty="0"/>
                    </a:p>
                  </a:txBody>
                  <a:tcPr/>
                </a:tc>
                <a:tc>
                  <a:txBody>
                    <a:bodyPr/>
                    <a:lstStyle/>
                    <a:p>
                      <a:r>
                        <a:rPr lang="sv-SE" dirty="0" smtClean="0"/>
                        <a:t>Ersättning och erkännande till GR för det</a:t>
                      </a:r>
                      <a:r>
                        <a:rPr lang="sv-SE" baseline="0" dirty="0" smtClean="0"/>
                        <a:t> arbete som hittills har gjorts samt rättigheterna för SKR att nyttja konceptet. </a:t>
                      </a:r>
                      <a:endParaRPr lang="sv-SE" dirty="0"/>
                    </a:p>
                  </a:txBody>
                  <a:tcPr/>
                </a:tc>
                <a:extLst>
                  <a:ext uri="{0D108BD9-81ED-4DB2-BD59-A6C34878D82A}">
                    <a16:rowId xmlns:a16="http://schemas.microsoft.com/office/drawing/2014/main" val="3620855280"/>
                  </a:ext>
                </a:extLst>
              </a:tr>
            </a:tbl>
          </a:graphicData>
        </a:graphic>
      </p:graphicFrame>
    </p:spTree>
    <p:extLst>
      <p:ext uri="{BB962C8B-B14F-4D97-AF65-F5344CB8AC3E}">
        <p14:creationId xmlns:p14="http://schemas.microsoft.com/office/powerpoint/2010/main" val="3867374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457</Words>
  <Application>Microsoft Office PowerPoint</Application>
  <PresentationFormat>Bredbild</PresentationFormat>
  <Paragraphs>119</Paragraphs>
  <Slides>10</Slides>
  <Notes>5</Notes>
  <HiddenSlides>3</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Symbol</vt:lpstr>
      <vt:lpstr>Office-tema</vt:lpstr>
      <vt:lpstr>Yrkesresan</vt:lpstr>
      <vt:lpstr>Organisation</vt:lpstr>
      <vt:lpstr>Kommunerna </vt:lpstr>
      <vt:lpstr>RSS med regionalt uppdrag</vt:lpstr>
      <vt:lpstr>SKR</vt:lpstr>
      <vt:lpstr>PowerPoint-presentation</vt:lpstr>
      <vt:lpstr>Olika scenarier*</vt:lpstr>
      <vt:lpstr>Erbjudande till kommunerna</vt:lpstr>
      <vt:lpstr>Avtal</vt:lpstr>
      <vt:lpstr>PowerPoint-presentation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Bakgrund</dc:title>
  <dc:creator>Mårtensson Tanja /Central förvaltning Hälso- och sjukvårdsenhet /Falun</dc:creator>
  <cp:lastModifiedBy>Mårtensson Tanja /Central förvaltning Hälso- och sjukvårdsenhet /Falun</cp:lastModifiedBy>
  <cp:revision>2</cp:revision>
  <dcterms:created xsi:type="dcterms:W3CDTF">2020-10-22T09:03:01Z</dcterms:created>
  <dcterms:modified xsi:type="dcterms:W3CDTF">2020-10-22T09:07:04Z</dcterms:modified>
</cp:coreProperties>
</file>