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9" r:id="rId3"/>
    <p:sldId id="260" r:id="rId4"/>
    <p:sldId id="258" r:id="rId5"/>
    <p:sldId id="262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2C0F4-3389-44BC-8C0B-077082427669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BD9FF-7134-4428-9092-9B2023531E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2142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Rekapitulera, startade året med ambitiös ansats. Fick pausa…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15BB8-A39A-4DD0-8971-AAD1EA540A58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8624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Tillbaka</a:t>
            </a:r>
            <a:r>
              <a:rPr lang="sv-SE" baseline="0" dirty="0" smtClean="0"/>
              <a:t> till regionernas system. </a:t>
            </a:r>
            <a:r>
              <a:rPr lang="sv-SE" dirty="0" smtClean="0"/>
              <a:t>Hur utses representanterna, ni</a:t>
            </a:r>
            <a:r>
              <a:rPr lang="sv-SE" baseline="0" dirty="0" smtClean="0"/>
              <a:t> bestämde i våras att… Hitintills Elisabet F (Äldre) Ingalill Säter (psykisk hälsa) Anneli Granath (primärvårdsråd)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15BB8-A39A-4DD0-8971-AAD1EA540A58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8972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Men inte bra att bygga parallella strukturer i två system som är nära förknippade, med </a:t>
            </a:r>
            <a:r>
              <a:rPr lang="sv-SE" dirty="0" err="1" smtClean="0"/>
              <a:t>ks</a:t>
            </a:r>
            <a:r>
              <a:rPr lang="sv-SE" dirty="0" smtClean="0"/>
              <a:t> som centralt innehåll, med ökat nationella kunskapsstöd ( i linje med utredningen en sammanhållen </a:t>
            </a:r>
            <a:r>
              <a:rPr lang="sv-SE" dirty="0" err="1" smtClean="0"/>
              <a:t>ks</a:t>
            </a:r>
            <a:r>
              <a:rPr lang="sv-SE" dirty="0" smtClean="0"/>
              <a:t>-baserad vård) . Hur skulle vi kunna bygga det här hos oss? Vi diskuterade att försöka sammanföra uppdragen från nationell nivå via de båda systemen SAMT fånga upp våra lokala</a:t>
            </a:r>
            <a:r>
              <a:rPr lang="sv-SE" baseline="0" dirty="0" smtClean="0"/>
              <a:t> uppdrag i de gemensamma </a:t>
            </a:r>
            <a:r>
              <a:rPr lang="sv-SE" baseline="0" dirty="0" err="1" smtClean="0"/>
              <a:t>LPOerna</a:t>
            </a:r>
            <a:r>
              <a:rPr lang="sv-SE" dirty="0" smtClean="0"/>
              <a:t>… </a:t>
            </a:r>
          </a:p>
          <a:p>
            <a:r>
              <a:rPr lang="sv-SE" dirty="0" smtClean="0"/>
              <a:t>Kan</a:t>
            </a:r>
            <a:r>
              <a:rPr lang="sv-SE" baseline="0" dirty="0" smtClean="0"/>
              <a:t> också sägas ha b</a:t>
            </a:r>
            <a:r>
              <a:rPr lang="sv-SE" dirty="0" smtClean="0"/>
              <a:t>ildat</a:t>
            </a:r>
            <a:r>
              <a:rPr lang="sv-SE" baseline="0" dirty="0" smtClean="0"/>
              <a:t> </a:t>
            </a:r>
            <a:r>
              <a:rPr lang="sv-SE" dirty="0" smtClean="0"/>
              <a:t>också ett ”eget LPO”: Styrgrupp GNV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15BB8-A39A-4DD0-8971-AAD1EA540A58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59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Rekapitulera, startade året med ambitiös ansats. Fick pausa…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15BB8-A39A-4DD0-8971-AAD1EA540A58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6556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9333-5078-464F-B6C9-20421F67D174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4E30-F9FF-4F00-9975-85EF3103D3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187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9333-5078-464F-B6C9-20421F67D174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4E30-F9FF-4F00-9975-85EF3103D3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76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9333-5078-464F-B6C9-20421F67D174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4E30-F9FF-4F00-9975-85EF3103D3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14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9333-5078-464F-B6C9-20421F67D174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4E30-F9FF-4F00-9975-85EF3103D3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09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9333-5078-464F-B6C9-20421F67D174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4E30-F9FF-4F00-9975-85EF3103D3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750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9333-5078-464F-B6C9-20421F67D174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4E30-F9FF-4F00-9975-85EF3103D3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310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9333-5078-464F-B6C9-20421F67D174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4E30-F9FF-4F00-9975-85EF3103D3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616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9333-5078-464F-B6C9-20421F67D174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4E30-F9FF-4F00-9975-85EF3103D3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245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9333-5078-464F-B6C9-20421F67D174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4E30-F9FF-4F00-9975-85EF3103D3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748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9333-5078-464F-B6C9-20421F67D174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4E30-F9FF-4F00-9975-85EF3103D3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9333-5078-464F-B6C9-20421F67D174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4E30-F9FF-4F00-9975-85EF3103D3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849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89333-5078-464F-B6C9-20421F67D174}" type="datetimeFigureOut">
              <a:rPr lang="sv-SE" smtClean="0"/>
              <a:t>2020-10-22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04E30-F9FF-4F00-9975-85EF3103D3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192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\\wfalmitcl001.ltdalarna.se\documents2$\martan\Kunskapsstyrning\Nomineringar%20till%20LPOer\Nomineringsunderlag%20av%20kommunrepresentanter%20till%20LPO%20barn%20och%20ungdomars%20h&#228;lsa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sv-SE" sz="2800" dirty="0" smtClean="0"/>
              <a:t>Fortsättning av organisering och samordning av arbetet med    kunskapsstyrning inom socialtjänst och </a:t>
            </a:r>
            <a:r>
              <a:rPr lang="sv-SE" sz="2800" dirty="0" err="1" smtClean="0"/>
              <a:t>hälso-</a:t>
            </a:r>
            <a:r>
              <a:rPr lang="sv-SE" sz="2800" dirty="0" smtClean="0"/>
              <a:t> och sjukvård</a:t>
            </a:r>
            <a:endParaRPr lang="sv-SE" sz="2800" dirty="0" smtClean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dirty="0" smtClean="0"/>
              <a:t>1.	Uppdragsbeskrivningar och intresseanmälan/nomineringsunderlag avseende programområdena: LPO Äldres hälsa, LPO psykisk hälsa och LPO Barn och unga har skickats ut till Socialchefsnätverket (under vecka 47). </a:t>
            </a:r>
          </a:p>
          <a:p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2.	Ledamöter från Ludvika och Älvdalen har utnämnts till Nationell arbetsgrupp (NAG) framtagande av vårdförlopp palliativ vård (NPO Äldres hälsa). </a:t>
            </a:r>
          </a:p>
          <a:p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3.	Ledamot från Vansbro kommun har utnämnts till SKRs referensgrupp Strategi för äldreomsorg. 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038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med rundade hörn 2"/>
          <p:cNvSpPr/>
          <p:nvPr/>
        </p:nvSpPr>
        <p:spPr>
          <a:xfrm>
            <a:off x="6321819" y="1274640"/>
            <a:ext cx="5523411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6</a:t>
            </a:r>
            <a:r>
              <a:rPr lang="sv-SE" dirty="0" smtClean="0"/>
              <a:t> NPO</a:t>
            </a:r>
            <a:endParaRPr lang="sv-SE" dirty="0"/>
          </a:p>
        </p:txBody>
      </p:sp>
      <p:sp>
        <p:nvSpPr>
          <p:cNvPr id="4" name="Rektangel med rundade hörn 3"/>
          <p:cNvSpPr/>
          <p:nvPr/>
        </p:nvSpPr>
        <p:spPr>
          <a:xfrm>
            <a:off x="6367557" y="2934792"/>
            <a:ext cx="5523411" cy="9144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6 </a:t>
            </a:r>
            <a:r>
              <a:rPr lang="sv-SE" dirty="0" smtClean="0">
                <a:solidFill>
                  <a:schemeClr val="tx1"/>
                </a:solidFill>
              </a:rPr>
              <a:t>RPO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6" name="Rektangel med rundade hörn 5"/>
          <p:cNvSpPr/>
          <p:nvPr/>
        </p:nvSpPr>
        <p:spPr>
          <a:xfrm>
            <a:off x="7078523" y="2209178"/>
            <a:ext cx="836566" cy="5665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Psykisk hälsa</a:t>
            </a:r>
            <a:endParaRPr lang="sv-SE" sz="1400" dirty="0"/>
          </a:p>
        </p:txBody>
      </p:sp>
      <p:sp>
        <p:nvSpPr>
          <p:cNvPr id="8" name="Rektangel med rundade hörn 7"/>
          <p:cNvSpPr/>
          <p:nvPr/>
        </p:nvSpPr>
        <p:spPr>
          <a:xfrm>
            <a:off x="6256440" y="2208634"/>
            <a:ext cx="746760" cy="5665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Äldres hälsa</a:t>
            </a:r>
            <a:endParaRPr lang="sv-SE" sz="1400" dirty="0"/>
          </a:p>
        </p:txBody>
      </p:sp>
      <p:sp>
        <p:nvSpPr>
          <p:cNvPr id="10" name="Rektangel med rundade hörn 9"/>
          <p:cNvSpPr/>
          <p:nvPr/>
        </p:nvSpPr>
        <p:spPr>
          <a:xfrm>
            <a:off x="9999848" y="2259540"/>
            <a:ext cx="746760" cy="5665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err="1" smtClean="0"/>
              <a:t>Levn</a:t>
            </a:r>
            <a:r>
              <a:rPr lang="sv-SE" sz="1400" dirty="0" smtClean="0"/>
              <a:t>.-vanor</a:t>
            </a:r>
            <a:endParaRPr lang="sv-SE" sz="1400" dirty="0"/>
          </a:p>
        </p:txBody>
      </p:sp>
      <p:sp>
        <p:nvSpPr>
          <p:cNvPr id="11" name="Rektangel med rundade hörn 10"/>
          <p:cNvSpPr/>
          <p:nvPr/>
        </p:nvSpPr>
        <p:spPr>
          <a:xfrm>
            <a:off x="8975560" y="2250400"/>
            <a:ext cx="844731" cy="5847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Rehab, </a:t>
            </a:r>
            <a:r>
              <a:rPr lang="sv-SE" sz="1400" dirty="0" err="1" smtClean="0"/>
              <a:t>hab</a:t>
            </a:r>
            <a:r>
              <a:rPr lang="sv-SE" sz="1400" dirty="0" smtClean="0"/>
              <a:t>, </a:t>
            </a:r>
            <a:r>
              <a:rPr lang="sv-SE" sz="1400" dirty="0" err="1" smtClean="0"/>
              <a:t>hjälpm</a:t>
            </a:r>
            <a:r>
              <a:rPr lang="sv-SE" sz="1400" dirty="0" smtClean="0"/>
              <a:t>.</a:t>
            </a:r>
            <a:endParaRPr lang="sv-SE" sz="1400" dirty="0"/>
          </a:p>
        </p:txBody>
      </p:sp>
      <p:sp>
        <p:nvSpPr>
          <p:cNvPr id="12" name="Rektangel med rundade hörn 11"/>
          <p:cNvSpPr/>
          <p:nvPr/>
        </p:nvSpPr>
        <p:spPr>
          <a:xfrm>
            <a:off x="8019659" y="2219601"/>
            <a:ext cx="746760" cy="5665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Barn o unga</a:t>
            </a:r>
            <a:endParaRPr lang="sv-SE" sz="1400" dirty="0"/>
          </a:p>
        </p:txBody>
      </p:sp>
      <p:sp>
        <p:nvSpPr>
          <p:cNvPr id="13" name="Rektangel med rundade hörn 12"/>
          <p:cNvSpPr/>
          <p:nvPr/>
        </p:nvSpPr>
        <p:spPr>
          <a:xfrm>
            <a:off x="10953229" y="2270507"/>
            <a:ext cx="869602" cy="5665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Primär-</a:t>
            </a:r>
            <a:r>
              <a:rPr lang="sv-SE" sz="1400" dirty="0" err="1" smtClean="0"/>
              <a:t>vårdsråd</a:t>
            </a:r>
            <a:endParaRPr lang="sv-SE" sz="1400" dirty="0"/>
          </a:p>
        </p:txBody>
      </p:sp>
      <p:sp>
        <p:nvSpPr>
          <p:cNvPr id="17" name="Rektangel med rundade hörn 16"/>
          <p:cNvSpPr/>
          <p:nvPr/>
        </p:nvSpPr>
        <p:spPr>
          <a:xfrm>
            <a:off x="7551161" y="4774838"/>
            <a:ext cx="1329480" cy="940526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LPO</a:t>
            </a:r>
          </a:p>
          <a:p>
            <a:pPr algn="ctr"/>
            <a:r>
              <a:rPr lang="sv-SE" sz="1600" dirty="0" smtClean="0"/>
              <a:t>Rehab, </a:t>
            </a:r>
            <a:r>
              <a:rPr lang="sv-SE" sz="1600" dirty="0" err="1" smtClean="0"/>
              <a:t>hab</a:t>
            </a:r>
            <a:r>
              <a:rPr lang="sv-SE" sz="1600" dirty="0" smtClean="0"/>
              <a:t>, </a:t>
            </a:r>
            <a:r>
              <a:rPr lang="sv-SE" sz="1600" dirty="0" err="1" smtClean="0"/>
              <a:t>hjälpm</a:t>
            </a:r>
            <a:r>
              <a:rPr lang="sv-SE" sz="1600" dirty="0" smtClean="0"/>
              <a:t>.</a:t>
            </a:r>
            <a:endParaRPr lang="sv-SE" sz="1600" dirty="0"/>
          </a:p>
        </p:txBody>
      </p:sp>
      <p:sp>
        <p:nvSpPr>
          <p:cNvPr id="18" name="Rektangel med rundade hörn 17"/>
          <p:cNvSpPr/>
          <p:nvPr/>
        </p:nvSpPr>
        <p:spPr>
          <a:xfrm>
            <a:off x="8975560" y="4774838"/>
            <a:ext cx="1287641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LPO</a:t>
            </a:r>
          </a:p>
          <a:p>
            <a:pPr algn="ctr"/>
            <a:r>
              <a:rPr lang="sv-SE" dirty="0" err="1" smtClean="0"/>
              <a:t>Levn.vanor</a:t>
            </a:r>
            <a:endParaRPr lang="sv-SE" dirty="0"/>
          </a:p>
        </p:txBody>
      </p:sp>
      <p:sp>
        <p:nvSpPr>
          <p:cNvPr id="19" name="Rektangel med rundade hörn 18"/>
          <p:cNvSpPr/>
          <p:nvPr/>
        </p:nvSpPr>
        <p:spPr>
          <a:xfrm>
            <a:off x="10373228" y="4761775"/>
            <a:ext cx="1371388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Lokalt</a:t>
            </a:r>
          </a:p>
          <a:p>
            <a:pPr algn="ctr"/>
            <a:r>
              <a:rPr lang="sv-SE" sz="1600" dirty="0" err="1" smtClean="0"/>
              <a:t>Primärsvårds</a:t>
            </a:r>
            <a:r>
              <a:rPr lang="sv-SE" sz="1600" dirty="0" smtClean="0"/>
              <a:t>-råd</a:t>
            </a:r>
            <a:endParaRPr lang="sv-SE" sz="1600" dirty="0"/>
          </a:p>
        </p:txBody>
      </p:sp>
      <p:sp>
        <p:nvSpPr>
          <p:cNvPr id="24" name="Ellips 23"/>
          <p:cNvSpPr/>
          <p:nvPr/>
        </p:nvSpPr>
        <p:spPr>
          <a:xfrm>
            <a:off x="3955254" y="5782634"/>
            <a:ext cx="914400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5" name="Ellips 24"/>
          <p:cNvSpPr/>
          <p:nvPr/>
        </p:nvSpPr>
        <p:spPr>
          <a:xfrm>
            <a:off x="5165091" y="5943600"/>
            <a:ext cx="914400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6" name="Ellips 25"/>
          <p:cNvSpPr/>
          <p:nvPr/>
        </p:nvSpPr>
        <p:spPr>
          <a:xfrm>
            <a:off x="6361670" y="5715364"/>
            <a:ext cx="914400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8" name="Ellips 27"/>
          <p:cNvSpPr/>
          <p:nvPr/>
        </p:nvSpPr>
        <p:spPr>
          <a:xfrm>
            <a:off x="7866945" y="5943600"/>
            <a:ext cx="914400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9" name="Ellips 28"/>
          <p:cNvSpPr/>
          <p:nvPr/>
        </p:nvSpPr>
        <p:spPr>
          <a:xfrm>
            <a:off x="9345703" y="5702301"/>
            <a:ext cx="914400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8" name="Rektangel med rundade hörn 37"/>
          <p:cNvSpPr/>
          <p:nvPr/>
        </p:nvSpPr>
        <p:spPr>
          <a:xfrm>
            <a:off x="6314636" y="246570"/>
            <a:ext cx="5523411" cy="89638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26 NPO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47" name="Rektangel med rundade hörn 46"/>
          <p:cNvSpPr/>
          <p:nvPr/>
        </p:nvSpPr>
        <p:spPr>
          <a:xfrm>
            <a:off x="6273744" y="4800964"/>
            <a:ext cx="1186543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LPO</a:t>
            </a:r>
          </a:p>
          <a:p>
            <a:pPr algn="ctr"/>
            <a:r>
              <a:rPr lang="sv-SE" dirty="0" smtClean="0"/>
              <a:t>Barn o unga</a:t>
            </a:r>
            <a:endParaRPr lang="sv-SE" dirty="0"/>
          </a:p>
        </p:txBody>
      </p:sp>
      <p:sp>
        <p:nvSpPr>
          <p:cNvPr id="48" name="Rektangel med rundade hörn 47"/>
          <p:cNvSpPr/>
          <p:nvPr/>
        </p:nvSpPr>
        <p:spPr>
          <a:xfrm>
            <a:off x="3780188" y="4787901"/>
            <a:ext cx="1186543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LPO</a:t>
            </a:r>
          </a:p>
          <a:p>
            <a:pPr algn="ctr"/>
            <a:r>
              <a:rPr lang="sv-SE" dirty="0" smtClean="0"/>
              <a:t>Äldres hälsa</a:t>
            </a:r>
            <a:endParaRPr lang="sv-SE" dirty="0"/>
          </a:p>
        </p:txBody>
      </p:sp>
      <p:sp>
        <p:nvSpPr>
          <p:cNvPr id="49" name="Rektangel med rundade hörn 48"/>
          <p:cNvSpPr/>
          <p:nvPr/>
        </p:nvSpPr>
        <p:spPr>
          <a:xfrm>
            <a:off x="5006888" y="4800964"/>
            <a:ext cx="1186543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LPO</a:t>
            </a:r>
          </a:p>
          <a:p>
            <a:pPr algn="ctr"/>
            <a:r>
              <a:rPr lang="sv-SE" dirty="0" smtClean="0"/>
              <a:t>Psykisk hälsa</a:t>
            </a:r>
            <a:endParaRPr lang="sv-SE" dirty="0"/>
          </a:p>
        </p:txBody>
      </p:sp>
      <p:sp>
        <p:nvSpPr>
          <p:cNvPr id="53" name="Ellips 52"/>
          <p:cNvSpPr/>
          <p:nvPr/>
        </p:nvSpPr>
        <p:spPr>
          <a:xfrm>
            <a:off x="10930830" y="5715364"/>
            <a:ext cx="914400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LAG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14" name="Bildobjekt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3" y="1074154"/>
            <a:ext cx="4402368" cy="2476616"/>
          </a:xfrm>
          <a:prstGeom prst="rect">
            <a:avLst/>
          </a:prstGeom>
          <a:solidFill>
            <a:srgbClr val="00B0F0"/>
          </a:solidFill>
        </p:spPr>
      </p:pic>
      <p:sp>
        <p:nvSpPr>
          <p:cNvPr id="34" name="Rektangel med rundade hörn 33"/>
          <p:cNvSpPr/>
          <p:nvPr/>
        </p:nvSpPr>
        <p:spPr>
          <a:xfrm>
            <a:off x="7339271" y="3961913"/>
            <a:ext cx="836566" cy="5665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Psykisk hälsa</a:t>
            </a:r>
            <a:endParaRPr lang="sv-SE" sz="1400" dirty="0"/>
          </a:p>
        </p:txBody>
      </p:sp>
      <p:sp>
        <p:nvSpPr>
          <p:cNvPr id="36" name="Rektangel med rundade hörn 35"/>
          <p:cNvSpPr/>
          <p:nvPr/>
        </p:nvSpPr>
        <p:spPr>
          <a:xfrm>
            <a:off x="6314636" y="3948374"/>
            <a:ext cx="746760" cy="5665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Äldres hälsa</a:t>
            </a:r>
            <a:endParaRPr lang="sv-SE" sz="1400" dirty="0"/>
          </a:p>
        </p:txBody>
      </p:sp>
      <p:sp>
        <p:nvSpPr>
          <p:cNvPr id="37" name="Rektangel med rundade hörn 36"/>
          <p:cNvSpPr/>
          <p:nvPr/>
        </p:nvSpPr>
        <p:spPr>
          <a:xfrm>
            <a:off x="10312162" y="3898196"/>
            <a:ext cx="746760" cy="5665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err="1" smtClean="0"/>
              <a:t>Levn</a:t>
            </a:r>
            <a:r>
              <a:rPr lang="sv-SE" sz="1400" dirty="0" smtClean="0"/>
              <a:t>.-vanor</a:t>
            </a:r>
            <a:endParaRPr lang="sv-SE" sz="1400" dirty="0"/>
          </a:p>
        </p:txBody>
      </p:sp>
      <p:sp>
        <p:nvSpPr>
          <p:cNvPr id="39" name="Rektangel med rundade hörn 38"/>
          <p:cNvSpPr/>
          <p:nvPr/>
        </p:nvSpPr>
        <p:spPr>
          <a:xfrm>
            <a:off x="9243359" y="3926678"/>
            <a:ext cx="844731" cy="5847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Rehab, </a:t>
            </a:r>
            <a:r>
              <a:rPr lang="sv-SE" sz="1400" dirty="0" err="1" smtClean="0"/>
              <a:t>hab</a:t>
            </a:r>
            <a:r>
              <a:rPr lang="sv-SE" sz="1400" dirty="0" smtClean="0"/>
              <a:t>, </a:t>
            </a:r>
            <a:r>
              <a:rPr lang="sv-SE" sz="1400" dirty="0" err="1" smtClean="0"/>
              <a:t>hjälpm</a:t>
            </a:r>
            <a:r>
              <a:rPr lang="sv-SE" sz="1400" dirty="0" smtClean="0"/>
              <a:t>.</a:t>
            </a:r>
            <a:endParaRPr lang="sv-SE" sz="1400" dirty="0"/>
          </a:p>
        </p:txBody>
      </p:sp>
      <p:sp>
        <p:nvSpPr>
          <p:cNvPr id="40" name="Rektangel med rundade hörn 39"/>
          <p:cNvSpPr/>
          <p:nvPr/>
        </p:nvSpPr>
        <p:spPr>
          <a:xfrm>
            <a:off x="8373757" y="3961913"/>
            <a:ext cx="746760" cy="5665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Barn o unga</a:t>
            </a:r>
            <a:endParaRPr lang="sv-SE" sz="1400" dirty="0"/>
          </a:p>
        </p:txBody>
      </p:sp>
      <p:sp>
        <p:nvSpPr>
          <p:cNvPr id="41" name="Rektangel med rundade hörn 40"/>
          <p:cNvSpPr/>
          <p:nvPr/>
        </p:nvSpPr>
        <p:spPr>
          <a:xfrm>
            <a:off x="11155612" y="3905145"/>
            <a:ext cx="869602" cy="56650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Primär-</a:t>
            </a:r>
            <a:r>
              <a:rPr lang="sv-SE" sz="1400" dirty="0" err="1" smtClean="0"/>
              <a:t>vårdsråd</a:t>
            </a:r>
            <a:endParaRPr lang="sv-SE" sz="1400" dirty="0"/>
          </a:p>
        </p:txBody>
      </p:sp>
      <p:sp>
        <p:nvSpPr>
          <p:cNvPr id="16" name="Rektangel med rundade hörn 15"/>
          <p:cNvSpPr/>
          <p:nvPr/>
        </p:nvSpPr>
        <p:spPr>
          <a:xfrm>
            <a:off x="321811" y="159754"/>
            <a:ext cx="4452611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Kommunerna i regionernas </a:t>
            </a:r>
            <a:r>
              <a:rPr lang="sv-SE" dirty="0" err="1" smtClean="0"/>
              <a:t>ks</a:t>
            </a:r>
            <a:r>
              <a:rPr lang="sv-SE" dirty="0" smtClean="0"/>
              <a:t>-system</a:t>
            </a:r>
            <a:endParaRPr lang="sv-SE" dirty="0"/>
          </a:p>
        </p:txBody>
      </p:sp>
      <p:sp>
        <p:nvSpPr>
          <p:cNvPr id="21" name="Högerpil 20"/>
          <p:cNvSpPr/>
          <p:nvPr/>
        </p:nvSpPr>
        <p:spPr>
          <a:xfrm>
            <a:off x="4774422" y="44950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textruta 51"/>
          <p:cNvSpPr txBox="1"/>
          <p:nvPr/>
        </p:nvSpPr>
        <p:spPr>
          <a:xfrm>
            <a:off x="349304" y="3651588"/>
            <a:ext cx="4438257" cy="132343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sz="2000" b="1" dirty="0" smtClean="0"/>
              <a:t>Utnämnande till LPO RPO och NPO </a:t>
            </a:r>
            <a:r>
              <a:rPr lang="sv-SE" sz="2000" b="1" dirty="0" err="1" smtClean="0"/>
              <a:t>gnm</a:t>
            </a:r>
            <a:r>
              <a:rPr lang="sv-SE" sz="2000" b="1" dirty="0" smtClean="0"/>
              <a:t> beslut i LCHNV </a:t>
            </a:r>
            <a:r>
              <a:rPr lang="sv-SE" sz="2000" b="1" dirty="0"/>
              <a:t> </a:t>
            </a:r>
            <a:r>
              <a:rPr lang="sv-SE" sz="2000" b="1" dirty="0" smtClean="0"/>
              <a:t>samt regionens kunskapsstyrningsgrupp-beredning. </a:t>
            </a:r>
            <a:endParaRPr lang="sv-SE" sz="2000" b="1" dirty="0"/>
          </a:p>
          <a:p>
            <a:endParaRPr lang="sv-SE" sz="2000" b="1" dirty="0"/>
          </a:p>
        </p:txBody>
      </p:sp>
      <p:sp>
        <p:nvSpPr>
          <p:cNvPr id="54" name="Nedåtpil 53"/>
          <p:cNvSpPr/>
          <p:nvPr/>
        </p:nvSpPr>
        <p:spPr>
          <a:xfrm rot="13979159" flipH="1">
            <a:off x="5346172" y="2104079"/>
            <a:ext cx="440344" cy="1959174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Nedåtpil 54"/>
          <p:cNvSpPr/>
          <p:nvPr/>
        </p:nvSpPr>
        <p:spPr>
          <a:xfrm rot="16200000" flipH="1">
            <a:off x="5274280" y="3339071"/>
            <a:ext cx="440344" cy="1397958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Nedåtpil 55"/>
          <p:cNvSpPr/>
          <p:nvPr/>
        </p:nvSpPr>
        <p:spPr>
          <a:xfrm rot="17681031" flipH="1">
            <a:off x="2776676" y="4352637"/>
            <a:ext cx="440344" cy="1681597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300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8" grpId="0" animBg="1"/>
      <p:bldP spid="47" grpId="0" animBg="1"/>
      <p:bldP spid="48" grpId="0" animBg="1"/>
      <p:bldP spid="49" grpId="0" animBg="1"/>
      <p:bldP spid="53" grpId="0" animBg="1"/>
      <p:bldP spid="34" grpId="0" animBg="1"/>
      <p:bldP spid="36" grpId="0" animBg="1"/>
      <p:bldP spid="37" grpId="0" animBg="1"/>
      <p:bldP spid="39" grpId="0" animBg="1"/>
      <p:bldP spid="40" grpId="0" animBg="1"/>
      <p:bldP spid="41" grpId="0" animBg="1"/>
      <p:bldP spid="21" grpId="0" animBg="1"/>
      <p:bldP spid="52" grpId="0" animBg="1"/>
      <p:bldP spid="54" grpId="0" animBg="1"/>
      <p:bldP spid="55" grpId="0" animBg="1"/>
      <p:bldP spid="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med rundade hörn 4"/>
          <p:cNvSpPr/>
          <p:nvPr/>
        </p:nvSpPr>
        <p:spPr>
          <a:xfrm>
            <a:off x="5872908" y="3738289"/>
            <a:ext cx="1329480" cy="940526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LPO</a:t>
            </a:r>
          </a:p>
          <a:p>
            <a:pPr algn="ctr"/>
            <a:r>
              <a:rPr lang="sv-SE" sz="1600" dirty="0" smtClean="0"/>
              <a:t>Rehab, </a:t>
            </a:r>
            <a:r>
              <a:rPr lang="sv-SE" sz="1600" dirty="0" err="1" smtClean="0"/>
              <a:t>hab</a:t>
            </a:r>
            <a:r>
              <a:rPr lang="sv-SE" sz="1600" dirty="0" smtClean="0"/>
              <a:t>, </a:t>
            </a:r>
            <a:r>
              <a:rPr lang="sv-SE" sz="1600" dirty="0" err="1" smtClean="0"/>
              <a:t>hjälpm</a:t>
            </a:r>
            <a:r>
              <a:rPr lang="sv-SE" sz="1600" dirty="0" smtClean="0"/>
              <a:t>.</a:t>
            </a:r>
            <a:endParaRPr lang="sv-SE" sz="1600" dirty="0"/>
          </a:p>
        </p:txBody>
      </p:sp>
      <p:sp>
        <p:nvSpPr>
          <p:cNvPr id="6" name="Rektangel med rundade hörn 5"/>
          <p:cNvSpPr/>
          <p:nvPr/>
        </p:nvSpPr>
        <p:spPr>
          <a:xfrm>
            <a:off x="7541578" y="3610222"/>
            <a:ext cx="1287641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LPO</a:t>
            </a:r>
          </a:p>
          <a:p>
            <a:pPr algn="ctr"/>
            <a:r>
              <a:rPr lang="sv-SE" dirty="0" err="1" smtClean="0"/>
              <a:t>Levn.vanor</a:t>
            </a:r>
            <a:endParaRPr lang="sv-SE" dirty="0"/>
          </a:p>
        </p:txBody>
      </p:sp>
      <p:sp>
        <p:nvSpPr>
          <p:cNvPr id="7" name="Rektangel med rundade hörn 6"/>
          <p:cNvSpPr/>
          <p:nvPr/>
        </p:nvSpPr>
        <p:spPr>
          <a:xfrm>
            <a:off x="9304947" y="3665977"/>
            <a:ext cx="1371388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/>
              <a:t>Lokalt</a:t>
            </a:r>
          </a:p>
          <a:p>
            <a:pPr algn="ctr"/>
            <a:r>
              <a:rPr lang="sv-SE" sz="1600" dirty="0" err="1" smtClean="0"/>
              <a:t>Primärsvårds</a:t>
            </a:r>
            <a:r>
              <a:rPr lang="sv-SE" sz="1600" dirty="0" smtClean="0"/>
              <a:t>-råd</a:t>
            </a:r>
            <a:endParaRPr lang="sv-SE" sz="1600" dirty="0"/>
          </a:p>
        </p:txBody>
      </p:sp>
      <p:sp>
        <p:nvSpPr>
          <p:cNvPr id="13" name="Rektangel med rundade hörn 12"/>
          <p:cNvSpPr/>
          <p:nvPr/>
        </p:nvSpPr>
        <p:spPr>
          <a:xfrm>
            <a:off x="857475" y="1457337"/>
            <a:ext cx="4473906" cy="95273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Regionernas </a:t>
            </a:r>
            <a:r>
              <a:rPr lang="sv-SE" dirty="0" err="1" smtClean="0">
                <a:solidFill>
                  <a:schemeClr val="tx1"/>
                </a:solidFill>
              </a:rPr>
              <a:t>ks</a:t>
            </a:r>
            <a:r>
              <a:rPr lang="sv-SE" dirty="0" smtClean="0">
                <a:solidFill>
                  <a:schemeClr val="tx1"/>
                </a:solidFill>
              </a:rPr>
              <a:t>-system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Kunskapsstöd från </a:t>
            </a:r>
            <a:r>
              <a:rPr lang="sv-SE" dirty="0" smtClean="0">
                <a:solidFill>
                  <a:schemeClr val="tx1"/>
                </a:solidFill>
              </a:rPr>
              <a:t>6 NPO med </a:t>
            </a:r>
            <a:r>
              <a:rPr lang="sv-SE" dirty="0" smtClean="0">
                <a:solidFill>
                  <a:schemeClr val="tx1"/>
                </a:solidFill>
              </a:rPr>
              <a:t>kommunrepresentanter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5" name="Rektangel med rundade hörn 14"/>
          <p:cNvSpPr/>
          <p:nvPr/>
        </p:nvSpPr>
        <p:spPr>
          <a:xfrm>
            <a:off x="3999058" y="3630698"/>
            <a:ext cx="1186543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LPO</a:t>
            </a:r>
          </a:p>
          <a:p>
            <a:pPr algn="ctr"/>
            <a:r>
              <a:rPr lang="sv-SE" dirty="0" smtClean="0"/>
              <a:t>Barn o unga</a:t>
            </a:r>
            <a:endParaRPr lang="sv-SE" dirty="0"/>
          </a:p>
        </p:txBody>
      </p:sp>
      <p:sp>
        <p:nvSpPr>
          <p:cNvPr id="16" name="Rektangel med rundade hörn 15"/>
          <p:cNvSpPr/>
          <p:nvPr/>
        </p:nvSpPr>
        <p:spPr>
          <a:xfrm>
            <a:off x="922050" y="3652914"/>
            <a:ext cx="1186543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LPO</a:t>
            </a:r>
          </a:p>
          <a:p>
            <a:pPr algn="ctr"/>
            <a:r>
              <a:rPr lang="sv-SE" dirty="0" smtClean="0"/>
              <a:t>Äldres hälsa</a:t>
            </a:r>
            <a:endParaRPr lang="sv-SE" dirty="0"/>
          </a:p>
        </p:txBody>
      </p:sp>
      <p:sp>
        <p:nvSpPr>
          <p:cNvPr id="17" name="Rektangel med rundade hörn 16"/>
          <p:cNvSpPr/>
          <p:nvPr/>
        </p:nvSpPr>
        <p:spPr>
          <a:xfrm>
            <a:off x="2571344" y="3652914"/>
            <a:ext cx="1186543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LPO</a:t>
            </a:r>
          </a:p>
          <a:p>
            <a:pPr algn="ctr"/>
            <a:r>
              <a:rPr lang="sv-SE" dirty="0" smtClean="0"/>
              <a:t>Psykisk hälsa</a:t>
            </a:r>
            <a:endParaRPr lang="sv-SE" dirty="0"/>
          </a:p>
        </p:txBody>
      </p:sp>
      <p:sp>
        <p:nvSpPr>
          <p:cNvPr id="21" name="Rektangel med rundade hörn 20"/>
          <p:cNvSpPr/>
          <p:nvPr/>
        </p:nvSpPr>
        <p:spPr>
          <a:xfrm>
            <a:off x="886672" y="2456325"/>
            <a:ext cx="4488836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6 </a:t>
            </a:r>
            <a:r>
              <a:rPr lang="sv-SE" dirty="0" smtClean="0"/>
              <a:t>RPO kommunrepresentanter</a:t>
            </a:r>
            <a:endParaRPr lang="sv-SE" dirty="0"/>
          </a:p>
        </p:txBody>
      </p:sp>
      <p:sp>
        <p:nvSpPr>
          <p:cNvPr id="22" name="Nedåtpil 21"/>
          <p:cNvSpPr/>
          <p:nvPr/>
        </p:nvSpPr>
        <p:spPr>
          <a:xfrm rot="19262262">
            <a:off x="5135793" y="2987135"/>
            <a:ext cx="484632" cy="974489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ektangel med rundade hörn 18"/>
          <p:cNvSpPr/>
          <p:nvPr/>
        </p:nvSpPr>
        <p:spPr>
          <a:xfrm>
            <a:off x="6795538" y="1367424"/>
            <a:ext cx="4569993" cy="110568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Nationell plattform för evidensbaserad praktik 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Nationella kunskapsstöd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0" name="Rektangel med rundade hörn 19"/>
          <p:cNvSpPr/>
          <p:nvPr/>
        </p:nvSpPr>
        <p:spPr>
          <a:xfrm>
            <a:off x="6876695" y="2516773"/>
            <a:ext cx="4488836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RSS</a:t>
            </a:r>
            <a:endParaRPr lang="sv-SE" dirty="0"/>
          </a:p>
        </p:txBody>
      </p:sp>
      <p:sp>
        <p:nvSpPr>
          <p:cNvPr id="34" name="Ellips 33"/>
          <p:cNvSpPr/>
          <p:nvPr/>
        </p:nvSpPr>
        <p:spPr>
          <a:xfrm>
            <a:off x="375558" y="4482308"/>
            <a:ext cx="1981764" cy="132419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LAG Vårdförlopp kognitiv svikt/demens</a:t>
            </a:r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37" name="Ellips 36"/>
          <p:cNvSpPr/>
          <p:nvPr/>
        </p:nvSpPr>
        <p:spPr>
          <a:xfrm>
            <a:off x="7638258" y="4601047"/>
            <a:ext cx="1740216" cy="9519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LAG </a:t>
            </a:r>
            <a:r>
              <a:rPr lang="sv-SE" sz="1400" dirty="0" smtClean="0">
                <a:solidFill>
                  <a:schemeClr val="tx1"/>
                </a:solidFill>
              </a:rPr>
              <a:t>Införande PSV </a:t>
            </a:r>
            <a:r>
              <a:rPr lang="sv-SE" sz="1400" dirty="0" smtClean="0">
                <a:solidFill>
                  <a:schemeClr val="tx1"/>
                </a:solidFill>
              </a:rPr>
              <a:t>schizofreni 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63" name="Rektangel: ett klippt hörn 11">
            <a:extLst>
              <a:ext uri="{FF2B5EF4-FFF2-40B4-BE49-F238E27FC236}">
                <a16:creationId xmlns:a16="http://schemas.microsoft.com/office/drawing/2014/main" id="{F28774DB-7EB1-4714-8CDA-D7D87B667A8B}"/>
              </a:ext>
            </a:extLst>
          </p:cNvPr>
          <p:cNvSpPr/>
          <p:nvPr/>
        </p:nvSpPr>
        <p:spPr>
          <a:xfrm>
            <a:off x="3757887" y="5567337"/>
            <a:ext cx="2385187" cy="504854"/>
          </a:xfrm>
          <a:prstGeom prst="snip1Rect">
            <a:avLst>
              <a:gd name="adj" fmla="val 11252"/>
            </a:avLst>
          </a:prstGeom>
          <a:noFill/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schemeClr val="tx1"/>
                </a:solidFill>
              </a:rPr>
              <a:t>LAG</a:t>
            </a:r>
            <a:endParaRPr lang="sv-SE" sz="1400" b="1" dirty="0">
              <a:solidFill>
                <a:schemeClr val="tx1"/>
              </a:solidFill>
            </a:endParaRPr>
          </a:p>
          <a:p>
            <a:pPr algn="ctr"/>
            <a:r>
              <a:rPr lang="sv-SE" sz="1400" dirty="0">
                <a:solidFill>
                  <a:schemeClr val="tx1"/>
                </a:solidFill>
              </a:rPr>
              <a:t>ÖK barns och ungas hälsa</a:t>
            </a:r>
          </a:p>
        </p:txBody>
      </p:sp>
      <p:sp>
        <p:nvSpPr>
          <p:cNvPr id="65" name="Rektangel: ett klippt hörn 21">
            <a:extLst>
              <a:ext uri="{FF2B5EF4-FFF2-40B4-BE49-F238E27FC236}">
                <a16:creationId xmlns:a16="http://schemas.microsoft.com/office/drawing/2014/main" id="{451EB1DD-27E7-48F5-80E7-1EFAF0AA07E9}"/>
              </a:ext>
            </a:extLst>
          </p:cNvPr>
          <p:cNvSpPr/>
          <p:nvPr/>
        </p:nvSpPr>
        <p:spPr>
          <a:xfrm>
            <a:off x="1902422" y="5493740"/>
            <a:ext cx="2130440" cy="639471"/>
          </a:xfrm>
          <a:prstGeom prst="snip1Rect">
            <a:avLst/>
          </a:prstGeom>
          <a:noFill/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b="1" dirty="0" smtClean="0"/>
              <a:t>LAG</a:t>
            </a:r>
            <a:r>
              <a:rPr lang="sv-SE" sz="1400" dirty="0" smtClean="0"/>
              <a:t> Samsjuklighet</a:t>
            </a:r>
            <a:endParaRPr lang="sv-SE" sz="1400" dirty="0"/>
          </a:p>
        </p:txBody>
      </p:sp>
      <p:sp>
        <p:nvSpPr>
          <p:cNvPr id="66" name="Rektangel: ett klippt hörn 17">
            <a:extLst>
              <a:ext uri="{FF2B5EF4-FFF2-40B4-BE49-F238E27FC236}">
                <a16:creationId xmlns:a16="http://schemas.microsoft.com/office/drawing/2014/main" id="{DE78AFFD-7EA5-4896-B6F1-7838EFEED7AC}"/>
              </a:ext>
            </a:extLst>
          </p:cNvPr>
          <p:cNvSpPr/>
          <p:nvPr/>
        </p:nvSpPr>
        <p:spPr>
          <a:xfrm>
            <a:off x="6758898" y="5660691"/>
            <a:ext cx="2239295" cy="579633"/>
          </a:xfrm>
          <a:prstGeom prst="snip1Rect">
            <a:avLst/>
          </a:prstGeom>
          <a:noFill/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schemeClr val="tx1"/>
                </a:solidFill>
              </a:rPr>
              <a:t>LAG</a:t>
            </a:r>
          </a:p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Inflytandeprojektet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67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716740" y="5950508"/>
            <a:ext cx="1890929" cy="685388"/>
          </a:xfrm>
          <a:prstGeom prst="snip1Rect">
            <a:avLst/>
          </a:prstGeom>
          <a:noFill/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schemeClr val="tx1"/>
                </a:solidFill>
              </a:rPr>
              <a:t>LAG</a:t>
            </a:r>
            <a:endParaRPr lang="sv-SE" sz="1400" b="1" dirty="0">
              <a:solidFill>
                <a:schemeClr val="tx1"/>
              </a:solidFill>
            </a:endParaRPr>
          </a:p>
          <a:p>
            <a:pPr algn="ctr"/>
            <a:r>
              <a:rPr lang="sv-SE" sz="1400" dirty="0">
                <a:solidFill>
                  <a:schemeClr val="tx1"/>
                </a:solidFill>
              </a:rPr>
              <a:t>ÖK psykisk funktionsnedsättning</a:t>
            </a:r>
          </a:p>
        </p:txBody>
      </p:sp>
      <p:sp>
        <p:nvSpPr>
          <p:cNvPr id="30" name="Rubrik 1"/>
          <p:cNvSpPr txBox="1">
            <a:spLocks/>
          </p:cNvSpPr>
          <p:nvPr/>
        </p:nvSpPr>
        <p:spPr>
          <a:xfrm>
            <a:off x="857475" y="180163"/>
            <a:ext cx="10179192" cy="116457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800" dirty="0" smtClean="0">
                <a:latin typeface="+mn-lt"/>
                <a:cs typeface="Calibri" panose="020F0502020204030204" pitchFamily="34" charset="0"/>
              </a:rPr>
              <a:t>I Dalarna prövar vi att </a:t>
            </a:r>
            <a:r>
              <a:rPr lang="sv-SE" sz="2800" dirty="0" smtClean="0">
                <a:latin typeface="+mn-lt"/>
              </a:rPr>
              <a:t>organisera och samordna arbetet </a:t>
            </a:r>
            <a:r>
              <a:rPr lang="sv-SE" sz="2800" dirty="0" smtClean="0">
                <a:latin typeface="+mn-lt"/>
                <a:cs typeface="Calibri" panose="020F0502020204030204" pitchFamily="34" charset="0"/>
              </a:rPr>
              <a:t>inom de båda systemen</a:t>
            </a:r>
            <a:endParaRPr lang="sv-SE" sz="28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28" name="Ellips 27"/>
          <p:cNvSpPr/>
          <p:nvPr/>
        </p:nvSpPr>
        <p:spPr>
          <a:xfrm>
            <a:off x="4205861" y="4243143"/>
            <a:ext cx="1981764" cy="132419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tx1"/>
                </a:solidFill>
              </a:rPr>
              <a:t>LAG VIP skadligt beroende</a:t>
            </a:r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35" name="Rektangel: ett klippt hörn 11">
            <a:extLst>
              <a:ext uri="{FF2B5EF4-FFF2-40B4-BE49-F238E27FC236}">
                <a16:creationId xmlns:a16="http://schemas.microsoft.com/office/drawing/2014/main" id="{F28774DB-7EB1-4714-8CDA-D7D87B667A8B}"/>
              </a:ext>
            </a:extLst>
          </p:cNvPr>
          <p:cNvSpPr/>
          <p:nvPr/>
        </p:nvSpPr>
        <p:spPr>
          <a:xfrm>
            <a:off x="4648686" y="6120391"/>
            <a:ext cx="2489497" cy="608858"/>
          </a:xfrm>
          <a:prstGeom prst="snip1Rect">
            <a:avLst>
              <a:gd name="adj" fmla="val 11252"/>
            </a:avLst>
          </a:prstGeom>
          <a:noFill/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schemeClr val="tx1"/>
                </a:solidFill>
              </a:rPr>
              <a:t>LAG</a:t>
            </a:r>
            <a:endParaRPr lang="sv-SE" sz="1400" b="1" dirty="0">
              <a:solidFill>
                <a:schemeClr val="tx1"/>
              </a:solidFill>
            </a:endParaRPr>
          </a:p>
          <a:p>
            <a:pPr algn="ctr"/>
            <a:r>
              <a:rPr lang="sv-SE" sz="1400" dirty="0" err="1" smtClean="0">
                <a:solidFill>
                  <a:schemeClr val="tx1"/>
                </a:solidFill>
              </a:rPr>
              <a:t>Impl</a:t>
            </a:r>
            <a:r>
              <a:rPr lang="sv-SE" sz="1400" dirty="0" smtClean="0">
                <a:solidFill>
                  <a:schemeClr val="tx1"/>
                </a:solidFill>
              </a:rPr>
              <a:t>. ÖK Rehab, </a:t>
            </a:r>
            <a:r>
              <a:rPr lang="sv-SE" sz="1400" dirty="0" err="1" smtClean="0">
                <a:solidFill>
                  <a:schemeClr val="tx1"/>
                </a:solidFill>
              </a:rPr>
              <a:t>hab</a:t>
            </a:r>
            <a:r>
              <a:rPr lang="sv-SE" sz="1400" dirty="0" smtClean="0">
                <a:solidFill>
                  <a:schemeClr val="tx1"/>
                </a:solidFill>
              </a:rPr>
              <a:t>, hjälpmedel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6" name="Nedåtpil 25"/>
          <p:cNvSpPr/>
          <p:nvPr/>
        </p:nvSpPr>
        <p:spPr>
          <a:xfrm rot="2963768">
            <a:off x="6295899" y="2810785"/>
            <a:ext cx="484632" cy="974489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762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5" grpId="0" animBg="1"/>
      <p:bldP spid="16" grpId="0" animBg="1"/>
      <p:bldP spid="17" grpId="0" animBg="1"/>
      <p:bldP spid="21" grpId="0" animBg="1"/>
      <p:bldP spid="22" grpId="0" animBg="1"/>
      <p:bldP spid="20" grpId="0" animBg="1"/>
      <p:bldP spid="34" grpId="0" animBg="1"/>
      <p:bldP spid="37" grpId="0" animBg="1"/>
      <p:bldP spid="63" grpId="0" animBg="1"/>
      <p:bldP spid="65" grpId="0" animBg="1"/>
      <p:bldP spid="66" grpId="0" animBg="1"/>
      <p:bldP spid="67" grpId="0" animBg="1"/>
      <p:bldP spid="28" grpId="0" animBg="1"/>
      <p:bldP spid="3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2400" b="1" dirty="0" smtClean="0"/>
              <a:t>1. Uppdragsbeskrivningar och intresseanmälan/nomineringsunderlag avseende programområdena: LPO Äldres hälsa, LPO psykisk hälsa och LPO Barn och unga har skickats ut till Socialchefsnätverket (under vecka 47). </a:t>
            </a:r>
            <a:br>
              <a:rPr lang="sv-SE" sz="2400" b="1" dirty="0" smtClean="0"/>
            </a:br>
            <a:endParaRPr lang="sv-SE" sz="24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i="1" dirty="0" smtClean="0">
                <a:solidFill>
                  <a:srgbClr val="FF0000"/>
                </a:solidFill>
              </a:rPr>
              <a:t>Korrigering!</a:t>
            </a:r>
          </a:p>
          <a:p>
            <a:r>
              <a:rPr lang="sv-SE" b="1" dirty="0" smtClean="0">
                <a:solidFill>
                  <a:srgbClr val="FF0000"/>
                </a:solidFill>
              </a:rPr>
              <a:t>Nomineringsunderlag</a:t>
            </a:r>
            <a:r>
              <a:rPr lang="sv-SE" dirty="0" smtClean="0"/>
              <a:t> skickas ut i eftermiddag!</a:t>
            </a:r>
            <a:r>
              <a:rPr lang="sv-SE" dirty="0" smtClean="0">
                <a:hlinkClick r:id="rId2" action="ppaction://hlinkfile"/>
              </a:rPr>
              <a:t>\\wfalmitcl001.ltdalarna.se\documents2$\martan\Kunskapsstyrning\Nomineringar till </a:t>
            </a:r>
            <a:r>
              <a:rPr lang="sv-SE" dirty="0" err="1" smtClean="0">
                <a:hlinkClick r:id="rId2" action="ppaction://hlinkfile"/>
              </a:rPr>
              <a:t>LPOer</a:t>
            </a:r>
            <a:r>
              <a:rPr lang="sv-SE" dirty="0" smtClean="0">
                <a:hlinkClick r:id="rId2" action="ppaction://hlinkfile"/>
              </a:rPr>
              <a:t>\Nomineringsunderlag av kommunrepresentanter till LPO barn och ungdomars hälsa.docx</a:t>
            </a:r>
            <a:endParaRPr lang="sv-SE" dirty="0" smtClean="0"/>
          </a:p>
          <a:p>
            <a:r>
              <a:rPr lang="sv-SE" dirty="0" smtClean="0"/>
              <a:t>Avser </a:t>
            </a:r>
            <a:r>
              <a:rPr lang="sv-SE" b="1" dirty="0" smtClean="0"/>
              <a:t>LPO </a:t>
            </a:r>
            <a:r>
              <a:rPr lang="sv-SE" b="1" dirty="0"/>
              <a:t>Äldres hälsa, LPO </a:t>
            </a:r>
            <a:r>
              <a:rPr lang="sv-SE" b="1" dirty="0" smtClean="0"/>
              <a:t>Psykisk </a:t>
            </a:r>
            <a:r>
              <a:rPr lang="sv-SE" b="1" dirty="0"/>
              <a:t>hälsa och LPO Barn och unga </a:t>
            </a:r>
            <a:r>
              <a:rPr lang="sv-SE" b="1" dirty="0" smtClean="0"/>
              <a:t>och LPO Rehabilitering, habilitering och försäkringsmedicin</a:t>
            </a:r>
          </a:p>
          <a:p>
            <a:r>
              <a:rPr lang="sv-SE" i="1" dirty="0" smtClean="0">
                <a:solidFill>
                  <a:srgbClr val="FF0000"/>
                </a:solidFill>
              </a:rPr>
              <a:t>Notera! </a:t>
            </a:r>
            <a:r>
              <a:rPr lang="sv-SE" b="1" dirty="0" smtClean="0">
                <a:solidFill>
                  <a:srgbClr val="FF0000"/>
                </a:solidFill>
              </a:rPr>
              <a:t>Intresseanmälan av er själva…</a:t>
            </a:r>
            <a:r>
              <a:rPr lang="sv-SE" b="1" dirty="0" smtClean="0"/>
              <a:t>Socialchefer LPO psykisk hälsa (en till) och LPO barn och unga</a:t>
            </a:r>
          </a:p>
          <a:p>
            <a:r>
              <a:rPr lang="sv-SE" b="1" dirty="0" smtClean="0"/>
              <a:t>Försök skicka in nomineringar till 19 nov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418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sv-SE" sz="2800" dirty="0" smtClean="0"/>
              <a:t>Fortsättning av organisering och samordning av arbetet med    kunskapsstyrning inom socialtjänst och </a:t>
            </a:r>
            <a:r>
              <a:rPr lang="sv-SE" sz="2800" dirty="0" err="1" smtClean="0"/>
              <a:t>hälso-</a:t>
            </a:r>
            <a:r>
              <a:rPr lang="sv-SE" sz="2800" dirty="0" smtClean="0"/>
              <a:t> och sjukvård</a:t>
            </a:r>
            <a:endParaRPr lang="sv-SE" sz="2800" dirty="0" smtClean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1.	Uppdragsbeskrivningar och intresseanmälan/nomineringsunderlag avseende programområdena: LPO Äldres hälsa, LPO psykisk hälsa och LPO Barn och unga har skickats ut till Socialchefsnätverket (under vecka 47). </a:t>
            </a:r>
          </a:p>
          <a:p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2.	Kommunledamöter från Ludvika och Älvdalen har utnämnts till Nationell arbetsgrupp (NAG) framtagande av vårdförlopp palliativ vård (NPO Äldres hälsa). </a:t>
            </a:r>
            <a:r>
              <a:rPr lang="sv-SE" b="1" i="1" dirty="0" smtClean="0">
                <a:solidFill>
                  <a:srgbClr val="FF0000"/>
                </a:solidFill>
              </a:rPr>
              <a:t>Ersättning utverkad! </a:t>
            </a:r>
          </a:p>
          <a:p>
            <a:pPr marL="0" indent="0">
              <a:buNone/>
            </a:pPr>
            <a:r>
              <a:rPr lang="sv-SE" dirty="0" smtClean="0"/>
              <a:t>3.	Kommunledamot från Vansbro har utnämnts till SKRs referensgrupp Strategi för äldreomsorg. 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1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589</Words>
  <Application>Microsoft Office PowerPoint</Application>
  <PresentationFormat>Bredbild</PresentationFormat>
  <Paragraphs>92</Paragraphs>
  <Slides>5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Fortsättning av organisering och samordning av arbetet med    kunskapsstyrning inom socialtjänst och hälso- och sjukvård</vt:lpstr>
      <vt:lpstr>PowerPoint-presentation</vt:lpstr>
      <vt:lpstr>PowerPoint-presentation</vt:lpstr>
      <vt:lpstr>1. Uppdragsbeskrivningar och intresseanmälan/nomineringsunderlag avseende programområdena: LPO Äldres hälsa, LPO psykisk hälsa och LPO Barn och unga har skickats ut till Socialchefsnätverket (under vecka 47).  </vt:lpstr>
      <vt:lpstr>Fortsättning av organisering och samordning av arbetet med    kunskapsstyrning inom socialtjänst och hälso- och sjukvård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Fortsättning av organisering och samordning av arbetet med    kunskapsstyrning inom socialtjänst och hälso- och sjukvård</dc:title>
  <dc:creator>Mårtensson Tanja /Central förvaltning Hälso- och sjukvårdsenhet /Falun</dc:creator>
  <cp:lastModifiedBy>Mårtensson Tanja /Central förvaltning Hälso- och sjukvårdsenhet /Falun</cp:lastModifiedBy>
  <cp:revision>4</cp:revision>
  <dcterms:created xsi:type="dcterms:W3CDTF">2020-10-22T09:43:00Z</dcterms:created>
  <dcterms:modified xsi:type="dcterms:W3CDTF">2020-10-22T09:55:50Z</dcterms:modified>
</cp:coreProperties>
</file>