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7" r:id="rId3"/>
    <p:sldId id="258" r:id="rId4"/>
    <p:sldId id="259" r:id="rId5"/>
    <p:sldId id="260" r:id="rId6"/>
    <p:sldId id="285" r:id="rId7"/>
    <p:sldId id="288" r:id="rId8"/>
    <p:sldId id="286" r:id="rId9"/>
    <p:sldId id="287" r:id="rId10"/>
    <p:sldId id="290" r:id="rId11"/>
    <p:sldId id="293" r:id="rId12"/>
    <p:sldId id="294" r:id="rId13"/>
    <p:sldId id="295" r:id="rId14"/>
    <p:sldId id="291" r:id="rId15"/>
    <p:sldId id="289" r:id="rId16"/>
    <p:sldId id="297" r:id="rId17"/>
    <p:sldId id="296"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56" r:id="rId4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3" autoAdjust="0"/>
    <p:restoredTop sz="94660"/>
  </p:normalViewPr>
  <p:slideViewPr>
    <p:cSldViewPr snapToGrid="0" showGuides="1">
      <p:cViewPr varScale="1">
        <p:scale>
          <a:sx n="115" d="100"/>
          <a:sy n="115" d="100"/>
        </p:scale>
        <p:origin x="14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kalkyl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kalkylblad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b="1"/>
              <a:t>Hela länet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5.3132400490716436E-2"/>
          <c:y val="7.329396326538197E-2"/>
          <c:w val="0.93750457346901206"/>
          <c:h val="0.80876551538512254"/>
        </c:manualLayout>
      </c:layout>
      <c:barChart>
        <c:barDir val="col"/>
        <c:grouping val="clustered"/>
        <c:varyColors val="0"/>
        <c:ser>
          <c:idx val="0"/>
          <c:order val="0"/>
          <c:tx>
            <c:strRef>
              <c:f>Blad1!$A$19</c:f>
              <c:strCache>
                <c:ptCount val="1"/>
                <c:pt idx="0">
                  <c:v>Totalt</c:v>
                </c:pt>
              </c:strCache>
            </c:strRef>
          </c:tx>
          <c:spPr>
            <a:solidFill>
              <a:schemeClr val="accent1"/>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Blad1!$B$1:$BE$1</c:f>
              <c:strCache>
                <c:ptCount val="55"/>
                <c:pt idx="0">
                  <c:v>Vecka 39</c:v>
                </c:pt>
                <c:pt idx="1">
                  <c:v>Vecka 40</c:v>
                </c:pt>
                <c:pt idx="2">
                  <c:v>(Vecka 41)</c:v>
                </c:pt>
                <c:pt idx="3">
                  <c:v>Vecka 42</c:v>
                </c:pt>
                <c:pt idx="4">
                  <c:v>Vecka 43</c:v>
                </c:pt>
                <c:pt idx="5">
                  <c:v>Vecka 44</c:v>
                </c:pt>
                <c:pt idx="6">
                  <c:v>Vecka 45</c:v>
                </c:pt>
                <c:pt idx="7">
                  <c:v>Vecka 46</c:v>
                </c:pt>
                <c:pt idx="8">
                  <c:v>Vecka 47</c:v>
                </c:pt>
                <c:pt idx="9">
                  <c:v>Vecka 48</c:v>
                </c:pt>
                <c:pt idx="10">
                  <c:v>Vecka 49</c:v>
                </c:pt>
                <c:pt idx="11">
                  <c:v>Vecka 50</c:v>
                </c:pt>
                <c:pt idx="12">
                  <c:v>Vecka 51</c:v>
                </c:pt>
                <c:pt idx="13">
                  <c:v>Vecka 52</c:v>
                </c:pt>
                <c:pt idx="14">
                  <c:v>Vecka 53</c:v>
                </c:pt>
                <c:pt idx="15">
                  <c:v>Vecka 1-21</c:v>
                </c:pt>
                <c:pt idx="16">
                  <c:v>Vecka 2-21</c:v>
                </c:pt>
                <c:pt idx="17">
                  <c:v>Vecka 3-21</c:v>
                </c:pt>
                <c:pt idx="18">
                  <c:v>Vecka 4-21</c:v>
                </c:pt>
                <c:pt idx="19">
                  <c:v>Vecka 5-21</c:v>
                </c:pt>
                <c:pt idx="20">
                  <c:v>Vecka 6-21</c:v>
                </c:pt>
                <c:pt idx="21">
                  <c:v>Vecka 7-21</c:v>
                </c:pt>
                <c:pt idx="22">
                  <c:v>Vecka 8-21</c:v>
                </c:pt>
                <c:pt idx="23">
                  <c:v>Vecka 9-21</c:v>
                </c:pt>
                <c:pt idx="24">
                  <c:v>Vecka 10-21</c:v>
                </c:pt>
                <c:pt idx="25">
                  <c:v>Vecka 11-21</c:v>
                </c:pt>
                <c:pt idx="26">
                  <c:v>Vecka 12-21</c:v>
                </c:pt>
                <c:pt idx="27">
                  <c:v>Vecka 13-21</c:v>
                </c:pt>
                <c:pt idx="28">
                  <c:v>Vecka 14-21</c:v>
                </c:pt>
                <c:pt idx="29">
                  <c:v>Vecka 15-21</c:v>
                </c:pt>
                <c:pt idx="30">
                  <c:v>Vecka 16-21</c:v>
                </c:pt>
                <c:pt idx="31">
                  <c:v>Vecka 17-21</c:v>
                </c:pt>
                <c:pt idx="32">
                  <c:v>Vecka 18-21</c:v>
                </c:pt>
                <c:pt idx="33">
                  <c:v>Vecka 19-21</c:v>
                </c:pt>
                <c:pt idx="34">
                  <c:v>Vecka 20-21</c:v>
                </c:pt>
                <c:pt idx="35">
                  <c:v>Vecka 21-21</c:v>
                </c:pt>
                <c:pt idx="36">
                  <c:v>Vecka 22-21</c:v>
                </c:pt>
                <c:pt idx="37">
                  <c:v>Vecka 24-21</c:v>
                </c:pt>
                <c:pt idx="38">
                  <c:v>Vecka 25-21</c:v>
                </c:pt>
                <c:pt idx="39">
                  <c:v>Vecka 26-21</c:v>
                </c:pt>
                <c:pt idx="40">
                  <c:v>Vecka 27-21</c:v>
                </c:pt>
                <c:pt idx="41">
                  <c:v>Vecka 28-21</c:v>
                </c:pt>
                <c:pt idx="42">
                  <c:v>Vecka 29-21</c:v>
                </c:pt>
                <c:pt idx="43">
                  <c:v>Vecka 30-21</c:v>
                </c:pt>
                <c:pt idx="44">
                  <c:v>Vecka 31-21</c:v>
                </c:pt>
                <c:pt idx="45">
                  <c:v>Vecka 32-21</c:v>
                </c:pt>
                <c:pt idx="46">
                  <c:v>Vecka 33-21</c:v>
                </c:pt>
                <c:pt idx="47">
                  <c:v>Vecka 34-21</c:v>
                </c:pt>
                <c:pt idx="48">
                  <c:v>Vecka 35-21</c:v>
                </c:pt>
                <c:pt idx="49">
                  <c:v>Vecka 36-21</c:v>
                </c:pt>
                <c:pt idx="50">
                  <c:v>Vecka 37</c:v>
                </c:pt>
                <c:pt idx="51">
                  <c:v>Vecka 38 </c:v>
                </c:pt>
                <c:pt idx="52">
                  <c:v>Vecka 39 </c:v>
                </c:pt>
                <c:pt idx="53">
                  <c:v>Vecka 40 </c:v>
                </c:pt>
                <c:pt idx="54">
                  <c:v>Vecka 41</c:v>
                </c:pt>
              </c:strCache>
            </c:strRef>
          </c:cat>
          <c:val>
            <c:numRef>
              <c:f>Blad1!$B$19:$BE$19</c:f>
              <c:numCache>
                <c:formatCode>General</c:formatCode>
                <c:ptCount val="55"/>
                <c:pt idx="0">
                  <c:v>88</c:v>
                </c:pt>
                <c:pt idx="1">
                  <c:v>101</c:v>
                </c:pt>
                <c:pt idx="2">
                  <c:v>84</c:v>
                </c:pt>
                <c:pt idx="3">
                  <c:v>147</c:v>
                </c:pt>
                <c:pt idx="4">
                  <c:v>213</c:v>
                </c:pt>
                <c:pt idx="5">
                  <c:v>443</c:v>
                </c:pt>
                <c:pt idx="6">
                  <c:v>622</c:v>
                </c:pt>
                <c:pt idx="7">
                  <c:v>685</c:v>
                </c:pt>
                <c:pt idx="8">
                  <c:v>635</c:v>
                </c:pt>
                <c:pt idx="9">
                  <c:v>794</c:v>
                </c:pt>
                <c:pt idx="10">
                  <c:v>837</c:v>
                </c:pt>
                <c:pt idx="11">
                  <c:v>1018</c:v>
                </c:pt>
                <c:pt idx="12">
                  <c:v>1138</c:v>
                </c:pt>
                <c:pt idx="13">
                  <c:v>977</c:v>
                </c:pt>
                <c:pt idx="14">
                  <c:v>1266</c:v>
                </c:pt>
                <c:pt idx="15">
                  <c:v>714</c:v>
                </c:pt>
                <c:pt idx="16">
                  <c:v>610</c:v>
                </c:pt>
                <c:pt idx="17">
                  <c:v>511</c:v>
                </c:pt>
                <c:pt idx="18">
                  <c:v>345</c:v>
                </c:pt>
                <c:pt idx="19">
                  <c:v>307</c:v>
                </c:pt>
                <c:pt idx="20">
                  <c:v>333</c:v>
                </c:pt>
                <c:pt idx="21">
                  <c:v>381</c:v>
                </c:pt>
                <c:pt idx="22">
                  <c:v>482</c:v>
                </c:pt>
                <c:pt idx="23">
                  <c:v>580</c:v>
                </c:pt>
                <c:pt idx="24">
                  <c:v>789</c:v>
                </c:pt>
                <c:pt idx="25">
                  <c:v>926</c:v>
                </c:pt>
                <c:pt idx="26">
                  <c:v>1125</c:v>
                </c:pt>
                <c:pt idx="27">
                  <c:v>1099</c:v>
                </c:pt>
                <c:pt idx="28">
                  <c:v>1469</c:v>
                </c:pt>
                <c:pt idx="29">
                  <c:v>1134</c:v>
                </c:pt>
                <c:pt idx="30">
                  <c:v>1161</c:v>
                </c:pt>
                <c:pt idx="31">
                  <c:v>1020</c:v>
                </c:pt>
                <c:pt idx="32">
                  <c:v>897</c:v>
                </c:pt>
                <c:pt idx="33">
                  <c:v>744</c:v>
                </c:pt>
                <c:pt idx="34">
                  <c:v>490</c:v>
                </c:pt>
                <c:pt idx="35">
                  <c:v>261</c:v>
                </c:pt>
                <c:pt idx="36">
                  <c:v>204</c:v>
                </c:pt>
                <c:pt idx="37">
                  <c:v>55</c:v>
                </c:pt>
                <c:pt idx="38">
                  <c:v>41</c:v>
                </c:pt>
                <c:pt idx="39">
                  <c:v>38</c:v>
                </c:pt>
                <c:pt idx="40">
                  <c:v>22</c:v>
                </c:pt>
                <c:pt idx="41">
                  <c:v>29</c:v>
                </c:pt>
                <c:pt idx="42">
                  <c:v>13</c:v>
                </c:pt>
                <c:pt idx="43">
                  <c:v>36</c:v>
                </c:pt>
                <c:pt idx="44">
                  <c:v>70</c:v>
                </c:pt>
                <c:pt idx="45">
                  <c:v>114</c:v>
                </c:pt>
                <c:pt idx="46">
                  <c:v>119</c:v>
                </c:pt>
                <c:pt idx="47">
                  <c:v>119</c:v>
                </c:pt>
                <c:pt idx="48">
                  <c:v>0</c:v>
                </c:pt>
                <c:pt idx="49">
                  <c:v>246</c:v>
                </c:pt>
                <c:pt idx="50">
                  <c:v>217</c:v>
                </c:pt>
                <c:pt idx="51">
                  <c:v>126</c:v>
                </c:pt>
                <c:pt idx="52">
                  <c:v>109</c:v>
                </c:pt>
                <c:pt idx="53">
                  <c:v>59</c:v>
                </c:pt>
                <c:pt idx="54">
                  <c:v>96</c:v>
                </c:pt>
              </c:numCache>
            </c:numRef>
          </c:val>
          <c:extLst>
            <c:ext xmlns:c16="http://schemas.microsoft.com/office/drawing/2014/chart" uri="{C3380CC4-5D6E-409C-BE32-E72D297353CC}">
              <c16:uniqueId val="{00000000-09EF-4835-AF36-A3448225A08B}"/>
            </c:ext>
          </c:extLst>
        </c:ser>
        <c:dLbls>
          <c:showLegendKey val="0"/>
          <c:showVal val="0"/>
          <c:showCatName val="0"/>
          <c:showSerName val="0"/>
          <c:showPercent val="0"/>
          <c:showBubbleSize val="0"/>
        </c:dLbls>
        <c:gapWidth val="50"/>
        <c:overlap val="-27"/>
        <c:axId val="757082616"/>
        <c:axId val="757078024"/>
      </c:barChart>
      <c:catAx>
        <c:axId val="757082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sv-SE"/>
          </a:p>
        </c:txPr>
        <c:crossAx val="757078024"/>
        <c:crosses val="autoZero"/>
        <c:auto val="1"/>
        <c:lblAlgn val="ctr"/>
        <c:lblOffset val="100"/>
        <c:noMultiLvlLbl val="0"/>
      </c:catAx>
      <c:valAx>
        <c:axId val="757078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7082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b="1"/>
              <a:t>Smedjebacken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Blad1!$A$13</c:f>
              <c:strCache>
                <c:ptCount val="1"/>
                <c:pt idx="0">
                  <c:v>Smedjebacken</c:v>
                </c:pt>
              </c:strCache>
            </c:strRef>
          </c:tx>
          <c:spPr>
            <a:solidFill>
              <a:schemeClr val="accent1"/>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Blad1!$B$1:$BE$1</c:f>
              <c:strCache>
                <c:ptCount val="55"/>
                <c:pt idx="0">
                  <c:v>Vecka 39</c:v>
                </c:pt>
                <c:pt idx="1">
                  <c:v>Vecka 40</c:v>
                </c:pt>
                <c:pt idx="2">
                  <c:v>(Vecka 41)</c:v>
                </c:pt>
                <c:pt idx="3">
                  <c:v>Vecka 42</c:v>
                </c:pt>
                <c:pt idx="4">
                  <c:v>Vecka 43</c:v>
                </c:pt>
                <c:pt idx="5">
                  <c:v>Vecka 44</c:v>
                </c:pt>
                <c:pt idx="6">
                  <c:v>Vecka 45</c:v>
                </c:pt>
                <c:pt idx="7">
                  <c:v>Vecka 46</c:v>
                </c:pt>
                <c:pt idx="8">
                  <c:v>Vecka 47</c:v>
                </c:pt>
                <c:pt idx="9">
                  <c:v>Vecka 48</c:v>
                </c:pt>
                <c:pt idx="10">
                  <c:v>Vecka 49</c:v>
                </c:pt>
                <c:pt idx="11">
                  <c:v>Vecka 50</c:v>
                </c:pt>
                <c:pt idx="12">
                  <c:v>Vecka 51</c:v>
                </c:pt>
                <c:pt idx="13">
                  <c:v>Vecka 52</c:v>
                </c:pt>
                <c:pt idx="14">
                  <c:v>Vecka 53</c:v>
                </c:pt>
                <c:pt idx="15">
                  <c:v>Vecka 1-21</c:v>
                </c:pt>
                <c:pt idx="16">
                  <c:v>Vecka 2-21</c:v>
                </c:pt>
                <c:pt idx="17">
                  <c:v>Vecka 3-21</c:v>
                </c:pt>
                <c:pt idx="18">
                  <c:v>Vecka 4-21</c:v>
                </c:pt>
                <c:pt idx="19">
                  <c:v>Vecka 5-21</c:v>
                </c:pt>
                <c:pt idx="20">
                  <c:v>Vecka 6-21</c:v>
                </c:pt>
                <c:pt idx="21">
                  <c:v>Vecka 7-21</c:v>
                </c:pt>
                <c:pt idx="22">
                  <c:v>Vecka 8-21</c:v>
                </c:pt>
                <c:pt idx="23">
                  <c:v>Vecka 9-21</c:v>
                </c:pt>
                <c:pt idx="24">
                  <c:v>Vecka 10-21</c:v>
                </c:pt>
                <c:pt idx="25">
                  <c:v>Vecka 11-21</c:v>
                </c:pt>
                <c:pt idx="26">
                  <c:v>Vecka 12-21</c:v>
                </c:pt>
                <c:pt idx="27">
                  <c:v>Vecka 13-21</c:v>
                </c:pt>
                <c:pt idx="28">
                  <c:v>Vecka 14-21</c:v>
                </c:pt>
                <c:pt idx="29">
                  <c:v>Vecka 15-21</c:v>
                </c:pt>
                <c:pt idx="30">
                  <c:v>Vecka 16-21</c:v>
                </c:pt>
                <c:pt idx="31">
                  <c:v>Vecka 17-21</c:v>
                </c:pt>
                <c:pt idx="32">
                  <c:v>Vecka 18-21</c:v>
                </c:pt>
                <c:pt idx="33">
                  <c:v>Vecka 19-21</c:v>
                </c:pt>
                <c:pt idx="34">
                  <c:v>Vecka 20-21</c:v>
                </c:pt>
                <c:pt idx="35">
                  <c:v>Vecka 21-21</c:v>
                </c:pt>
                <c:pt idx="36">
                  <c:v>Vecka 22-21</c:v>
                </c:pt>
                <c:pt idx="37">
                  <c:v>Vecka 24-21</c:v>
                </c:pt>
                <c:pt idx="38">
                  <c:v>Vecka 25-21</c:v>
                </c:pt>
                <c:pt idx="39">
                  <c:v>Vecka 26-21</c:v>
                </c:pt>
                <c:pt idx="40">
                  <c:v>Vecka 27-21</c:v>
                </c:pt>
                <c:pt idx="41">
                  <c:v>Vecka 28-21</c:v>
                </c:pt>
                <c:pt idx="42">
                  <c:v>Vecka 29-21</c:v>
                </c:pt>
                <c:pt idx="43">
                  <c:v>Vecka 30-21</c:v>
                </c:pt>
                <c:pt idx="44">
                  <c:v>Vecka 31-21</c:v>
                </c:pt>
                <c:pt idx="45">
                  <c:v>Vecka 32-21</c:v>
                </c:pt>
                <c:pt idx="46">
                  <c:v>Vecka 33-21</c:v>
                </c:pt>
                <c:pt idx="47">
                  <c:v>Vecka 34-21</c:v>
                </c:pt>
                <c:pt idx="48">
                  <c:v>Vecka 35-21</c:v>
                </c:pt>
                <c:pt idx="49">
                  <c:v>Vecka 36-21</c:v>
                </c:pt>
                <c:pt idx="50">
                  <c:v>Vecka 37</c:v>
                </c:pt>
                <c:pt idx="51">
                  <c:v>Vecka 38 </c:v>
                </c:pt>
                <c:pt idx="52">
                  <c:v>Vecka 39 </c:v>
                </c:pt>
                <c:pt idx="53">
                  <c:v>Vecka 40 </c:v>
                </c:pt>
                <c:pt idx="54">
                  <c:v>Vecka 41</c:v>
                </c:pt>
              </c:strCache>
            </c:strRef>
          </c:cat>
          <c:val>
            <c:numRef>
              <c:f>Blad1!$B$13:$BE$13</c:f>
              <c:numCache>
                <c:formatCode>General</c:formatCode>
                <c:ptCount val="55"/>
                <c:pt idx="0">
                  <c:v>1</c:v>
                </c:pt>
                <c:pt idx="1">
                  <c:v>2</c:v>
                </c:pt>
                <c:pt idx="2">
                  <c:v>1</c:v>
                </c:pt>
                <c:pt idx="3">
                  <c:v>0</c:v>
                </c:pt>
                <c:pt idx="4">
                  <c:v>2</c:v>
                </c:pt>
                <c:pt idx="5">
                  <c:v>7</c:v>
                </c:pt>
                <c:pt idx="6">
                  <c:v>23</c:v>
                </c:pt>
                <c:pt idx="7">
                  <c:v>17</c:v>
                </c:pt>
                <c:pt idx="8">
                  <c:v>16</c:v>
                </c:pt>
                <c:pt idx="9">
                  <c:v>6</c:v>
                </c:pt>
                <c:pt idx="10">
                  <c:v>13</c:v>
                </c:pt>
                <c:pt idx="11">
                  <c:v>30</c:v>
                </c:pt>
                <c:pt idx="12">
                  <c:v>23</c:v>
                </c:pt>
                <c:pt idx="13">
                  <c:v>26</c:v>
                </c:pt>
                <c:pt idx="14">
                  <c:v>67</c:v>
                </c:pt>
                <c:pt idx="15">
                  <c:v>21</c:v>
                </c:pt>
                <c:pt idx="16">
                  <c:v>20</c:v>
                </c:pt>
                <c:pt idx="17">
                  <c:v>17</c:v>
                </c:pt>
                <c:pt idx="18">
                  <c:v>6</c:v>
                </c:pt>
                <c:pt idx="19">
                  <c:v>13</c:v>
                </c:pt>
                <c:pt idx="20">
                  <c:v>13</c:v>
                </c:pt>
                <c:pt idx="21">
                  <c:v>28</c:v>
                </c:pt>
                <c:pt idx="22">
                  <c:v>7</c:v>
                </c:pt>
                <c:pt idx="23">
                  <c:v>3</c:v>
                </c:pt>
                <c:pt idx="24">
                  <c:v>6</c:v>
                </c:pt>
                <c:pt idx="25">
                  <c:v>20</c:v>
                </c:pt>
                <c:pt idx="26">
                  <c:v>20</c:v>
                </c:pt>
                <c:pt idx="27">
                  <c:v>19</c:v>
                </c:pt>
                <c:pt idx="28">
                  <c:v>12</c:v>
                </c:pt>
                <c:pt idx="29">
                  <c:v>10</c:v>
                </c:pt>
                <c:pt idx="30">
                  <c:v>28</c:v>
                </c:pt>
                <c:pt idx="31">
                  <c:v>31</c:v>
                </c:pt>
                <c:pt idx="32">
                  <c:v>23</c:v>
                </c:pt>
                <c:pt idx="33">
                  <c:v>30</c:v>
                </c:pt>
                <c:pt idx="34">
                  <c:v>9</c:v>
                </c:pt>
                <c:pt idx="35">
                  <c:v>2</c:v>
                </c:pt>
                <c:pt idx="36">
                  <c:v>1</c:v>
                </c:pt>
                <c:pt idx="37">
                  <c:v>2</c:v>
                </c:pt>
                <c:pt idx="38">
                  <c:v>0</c:v>
                </c:pt>
                <c:pt idx="39">
                  <c:v>1</c:v>
                </c:pt>
                <c:pt idx="40">
                  <c:v>0</c:v>
                </c:pt>
                <c:pt idx="41">
                  <c:v>2</c:v>
                </c:pt>
                <c:pt idx="42">
                  <c:v>0</c:v>
                </c:pt>
                <c:pt idx="43">
                  <c:v>0</c:v>
                </c:pt>
                <c:pt idx="44">
                  <c:v>2</c:v>
                </c:pt>
                <c:pt idx="45">
                  <c:v>4</c:v>
                </c:pt>
                <c:pt idx="46">
                  <c:v>1</c:v>
                </c:pt>
                <c:pt idx="47">
                  <c:v>3</c:v>
                </c:pt>
                <c:pt idx="49">
                  <c:v>6</c:v>
                </c:pt>
                <c:pt idx="50">
                  <c:v>0</c:v>
                </c:pt>
                <c:pt idx="51">
                  <c:v>3</c:v>
                </c:pt>
                <c:pt idx="52">
                  <c:v>1</c:v>
                </c:pt>
                <c:pt idx="53">
                  <c:v>3</c:v>
                </c:pt>
                <c:pt idx="54">
                  <c:v>12</c:v>
                </c:pt>
              </c:numCache>
            </c:numRef>
          </c:val>
          <c:extLst>
            <c:ext xmlns:c16="http://schemas.microsoft.com/office/drawing/2014/chart" uri="{C3380CC4-5D6E-409C-BE32-E72D297353CC}">
              <c16:uniqueId val="{00000000-D71E-4A6F-A2A2-0F86B55DC7D8}"/>
            </c:ext>
          </c:extLst>
        </c:ser>
        <c:dLbls>
          <c:showLegendKey val="0"/>
          <c:showVal val="0"/>
          <c:showCatName val="0"/>
          <c:showSerName val="0"/>
          <c:showPercent val="0"/>
          <c:showBubbleSize val="0"/>
        </c:dLbls>
        <c:gapWidth val="50"/>
        <c:overlap val="-27"/>
        <c:axId val="479072080"/>
        <c:axId val="479073392"/>
      </c:barChart>
      <c:catAx>
        <c:axId val="47907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sv-SE"/>
          </a:p>
        </c:txPr>
        <c:crossAx val="479073392"/>
        <c:crosses val="autoZero"/>
        <c:auto val="1"/>
        <c:lblAlgn val="ctr"/>
        <c:lblOffset val="100"/>
        <c:noMultiLvlLbl val="0"/>
      </c:catAx>
      <c:valAx>
        <c:axId val="479073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79072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Borlänge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Blad1!$A$3</c:f>
              <c:strCache>
                <c:ptCount val="1"/>
                <c:pt idx="0">
                  <c:v>Borlänge</c:v>
                </c:pt>
              </c:strCache>
            </c:strRef>
          </c:tx>
          <c:spPr>
            <a:solidFill>
              <a:schemeClr val="accent1"/>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Blad1!$B$1:$BE$1</c:f>
              <c:strCache>
                <c:ptCount val="55"/>
                <c:pt idx="0">
                  <c:v>Vecka 39</c:v>
                </c:pt>
                <c:pt idx="1">
                  <c:v>Vecka 40</c:v>
                </c:pt>
                <c:pt idx="2">
                  <c:v>(Vecka 41)</c:v>
                </c:pt>
                <c:pt idx="3">
                  <c:v>Vecka 42</c:v>
                </c:pt>
                <c:pt idx="4">
                  <c:v>Vecka 43</c:v>
                </c:pt>
                <c:pt idx="5">
                  <c:v>Vecka 44</c:v>
                </c:pt>
                <c:pt idx="6">
                  <c:v>Vecka 45</c:v>
                </c:pt>
                <c:pt idx="7">
                  <c:v>Vecka 46</c:v>
                </c:pt>
                <c:pt idx="8">
                  <c:v>Vecka 47</c:v>
                </c:pt>
                <c:pt idx="9">
                  <c:v>Vecka 48</c:v>
                </c:pt>
                <c:pt idx="10">
                  <c:v>Vecka 49</c:v>
                </c:pt>
                <c:pt idx="11">
                  <c:v>Vecka 50</c:v>
                </c:pt>
                <c:pt idx="12">
                  <c:v>Vecka 51</c:v>
                </c:pt>
                <c:pt idx="13">
                  <c:v>Vecka 52</c:v>
                </c:pt>
                <c:pt idx="14">
                  <c:v>Vecka 53</c:v>
                </c:pt>
                <c:pt idx="15">
                  <c:v>Vecka 1-21</c:v>
                </c:pt>
                <c:pt idx="16">
                  <c:v>Vecka 2-21</c:v>
                </c:pt>
                <c:pt idx="17">
                  <c:v>Vecka 3-21</c:v>
                </c:pt>
                <c:pt idx="18">
                  <c:v>Vecka 4-21</c:v>
                </c:pt>
                <c:pt idx="19">
                  <c:v>Vecka 5-21</c:v>
                </c:pt>
                <c:pt idx="20">
                  <c:v>Vecka 6-21</c:v>
                </c:pt>
                <c:pt idx="21">
                  <c:v>Vecka 7-21</c:v>
                </c:pt>
                <c:pt idx="22">
                  <c:v>Vecka 8-21</c:v>
                </c:pt>
                <c:pt idx="23">
                  <c:v>Vecka 9-21</c:v>
                </c:pt>
                <c:pt idx="24">
                  <c:v>Vecka 10-21</c:v>
                </c:pt>
                <c:pt idx="25">
                  <c:v>Vecka 11-21</c:v>
                </c:pt>
                <c:pt idx="26">
                  <c:v>Vecka 12-21</c:v>
                </c:pt>
                <c:pt idx="27">
                  <c:v>Vecka 13-21</c:v>
                </c:pt>
                <c:pt idx="28">
                  <c:v>Vecka 14-21</c:v>
                </c:pt>
                <c:pt idx="29">
                  <c:v>Vecka 15-21</c:v>
                </c:pt>
                <c:pt idx="30">
                  <c:v>Vecka 16-21</c:v>
                </c:pt>
                <c:pt idx="31">
                  <c:v>Vecka 17-21</c:v>
                </c:pt>
                <c:pt idx="32">
                  <c:v>Vecka 18-21</c:v>
                </c:pt>
                <c:pt idx="33">
                  <c:v>Vecka 19-21</c:v>
                </c:pt>
                <c:pt idx="34">
                  <c:v>Vecka 20-21</c:v>
                </c:pt>
                <c:pt idx="35">
                  <c:v>Vecka 21-21</c:v>
                </c:pt>
                <c:pt idx="36">
                  <c:v>Vecka 22-21</c:v>
                </c:pt>
                <c:pt idx="37">
                  <c:v>Vecka 24-21</c:v>
                </c:pt>
                <c:pt idx="38">
                  <c:v>Vecka 25-21</c:v>
                </c:pt>
                <c:pt idx="39">
                  <c:v>Vecka 26-21</c:v>
                </c:pt>
                <c:pt idx="40">
                  <c:v>Vecka 27-21</c:v>
                </c:pt>
                <c:pt idx="41">
                  <c:v>Vecka 28-21</c:v>
                </c:pt>
                <c:pt idx="42">
                  <c:v>Vecka 29-21</c:v>
                </c:pt>
                <c:pt idx="43">
                  <c:v>Vecka 30-21</c:v>
                </c:pt>
                <c:pt idx="44">
                  <c:v>Vecka 31-21</c:v>
                </c:pt>
                <c:pt idx="45">
                  <c:v>Vecka 32-21</c:v>
                </c:pt>
                <c:pt idx="46">
                  <c:v>Vecka 33-21</c:v>
                </c:pt>
                <c:pt idx="47">
                  <c:v>Vecka 34-21</c:v>
                </c:pt>
                <c:pt idx="48">
                  <c:v>Vecka 35-21</c:v>
                </c:pt>
                <c:pt idx="49">
                  <c:v>Vecka 36-21</c:v>
                </c:pt>
                <c:pt idx="50">
                  <c:v>Vecka 37</c:v>
                </c:pt>
                <c:pt idx="51">
                  <c:v>Vecka 38 </c:v>
                </c:pt>
                <c:pt idx="52">
                  <c:v>Vecka 39 </c:v>
                </c:pt>
                <c:pt idx="53">
                  <c:v>Vecka 40 </c:v>
                </c:pt>
                <c:pt idx="54">
                  <c:v>Vecka 41</c:v>
                </c:pt>
              </c:strCache>
            </c:strRef>
          </c:cat>
          <c:val>
            <c:numRef>
              <c:f>Blad1!$B$3:$BE$3</c:f>
              <c:numCache>
                <c:formatCode>General</c:formatCode>
                <c:ptCount val="55"/>
                <c:pt idx="0">
                  <c:v>10</c:v>
                </c:pt>
                <c:pt idx="1">
                  <c:v>13</c:v>
                </c:pt>
                <c:pt idx="2">
                  <c:v>10</c:v>
                </c:pt>
                <c:pt idx="3">
                  <c:v>20</c:v>
                </c:pt>
                <c:pt idx="4">
                  <c:v>16</c:v>
                </c:pt>
                <c:pt idx="5">
                  <c:v>58</c:v>
                </c:pt>
                <c:pt idx="6">
                  <c:v>77</c:v>
                </c:pt>
                <c:pt idx="7">
                  <c:v>86</c:v>
                </c:pt>
                <c:pt idx="8">
                  <c:v>80</c:v>
                </c:pt>
                <c:pt idx="9">
                  <c:v>118</c:v>
                </c:pt>
                <c:pt idx="10">
                  <c:v>91</c:v>
                </c:pt>
                <c:pt idx="11">
                  <c:v>115</c:v>
                </c:pt>
                <c:pt idx="12">
                  <c:v>118</c:v>
                </c:pt>
                <c:pt idx="13">
                  <c:v>94</c:v>
                </c:pt>
                <c:pt idx="14">
                  <c:v>110</c:v>
                </c:pt>
                <c:pt idx="15">
                  <c:v>95</c:v>
                </c:pt>
                <c:pt idx="16">
                  <c:v>39</c:v>
                </c:pt>
                <c:pt idx="17">
                  <c:v>46</c:v>
                </c:pt>
                <c:pt idx="18">
                  <c:v>40</c:v>
                </c:pt>
                <c:pt idx="19">
                  <c:v>28</c:v>
                </c:pt>
                <c:pt idx="20">
                  <c:v>36</c:v>
                </c:pt>
                <c:pt idx="21">
                  <c:v>57</c:v>
                </c:pt>
                <c:pt idx="22">
                  <c:v>69</c:v>
                </c:pt>
                <c:pt idx="23">
                  <c:v>104</c:v>
                </c:pt>
                <c:pt idx="24">
                  <c:v>189</c:v>
                </c:pt>
                <c:pt idx="25">
                  <c:v>170</c:v>
                </c:pt>
                <c:pt idx="26">
                  <c:v>150</c:v>
                </c:pt>
                <c:pt idx="27">
                  <c:v>143</c:v>
                </c:pt>
                <c:pt idx="28">
                  <c:v>180</c:v>
                </c:pt>
                <c:pt idx="29">
                  <c:v>182</c:v>
                </c:pt>
                <c:pt idx="30">
                  <c:v>163</c:v>
                </c:pt>
                <c:pt idx="31">
                  <c:v>171</c:v>
                </c:pt>
                <c:pt idx="32">
                  <c:v>194</c:v>
                </c:pt>
                <c:pt idx="33">
                  <c:v>195</c:v>
                </c:pt>
                <c:pt idx="34">
                  <c:v>101</c:v>
                </c:pt>
                <c:pt idx="35">
                  <c:v>73</c:v>
                </c:pt>
                <c:pt idx="36">
                  <c:v>47</c:v>
                </c:pt>
                <c:pt idx="37">
                  <c:v>5</c:v>
                </c:pt>
                <c:pt idx="38">
                  <c:v>5</c:v>
                </c:pt>
                <c:pt idx="39">
                  <c:v>4</c:v>
                </c:pt>
                <c:pt idx="40">
                  <c:v>6</c:v>
                </c:pt>
                <c:pt idx="41">
                  <c:v>9</c:v>
                </c:pt>
                <c:pt idx="42">
                  <c:v>4</c:v>
                </c:pt>
                <c:pt idx="43">
                  <c:v>12</c:v>
                </c:pt>
                <c:pt idx="44">
                  <c:v>18</c:v>
                </c:pt>
                <c:pt idx="45">
                  <c:v>19</c:v>
                </c:pt>
                <c:pt idx="46">
                  <c:v>15</c:v>
                </c:pt>
                <c:pt idx="47">
                  <c:v>20</c:v>
                </c:pt>
                <c:pt idx="49">
                  <c:v>72</c:v>
                </c:pt>
                <c:pt idx="50">
                  <c:v>86</c:v>
                </c:pt>
                <c:pt idx="51">
                  <c:v>34</c:v>
                </c:pt>
                <c:pt idx="52">
                  <c:v>19</c:v>
                </c:pt>
                <c:pt idx="53">
                  <c:v>12</c:v>
                </c:pt>
                <c:pt idx="54">
                  <c:v>34</c:v>
                </c:pt>
              </c:numCache>
            </c:numRef>
          </c:val>
          <c:extLst>
            <c:ext xmlns:c16="http://schemas.microsoft.com/office/drawing/2014/chart" uri="{C3380CC4-5D6E-409C-BE32-E72D297353CC}">
              <c16:uniqueId val="{00000000-4DBA-49B0-A41B-3EFE00FAF9AB}"/>
            </c:ext>
          </c:extLst>
        </c:ser>
        <c:dLbls>
          <c:showLegendKey val="0"/>
          <c:showVal val="0"/>
          <c:showCatName val="0"/>
          <c:showSerName val="0"/>
          <c:showPercent val="0"/>
          <c:showBubbleSize val="0"/>
        </c:dLbls>
        <c:gapWidth val="50"/>
        <c:overlap val="-27"/>
        <c:axId val="478578776"/>
        <c:axId val="478587960"/>
      </c:barChart>
      <c:catAx>
        <c:axId val="478578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sv-SE"/>
          </a:p>
        </c:txPr>
        <c:crossAx val="478587960"/>
        <c:crosses val="autoZero"/>
        <c:auto val="1"/>
        <c:lblAlgn val="ctr"/>
        <c:lblOffset val="100"/>
        <c:noMultiLvlLbl val="0"/>
      </c:catAx>
      <c:valAx>
        <c:axId val="478587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78578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Falun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Blad1!$A$4</c:f>
              <c:strCache>
                <c:ptCount val="1"/>
                <c:pt idx="0">
                  <c:v>Falun</c:v>
                </c:pt>
              </c:strCache>
            </c:strRef>
          </c:tx>
          <c:spPr>
            <a:solidFill>
              <a:schemeClr val="accent1"/>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Blad1!$B$1:$BE$1</c:f>
              <c:strCache>
                <c:ptCount val="55"/>
                <c:pt idx="0">
                  <c:v>Vecka 39</c:v>
                </c:pt>
                <c:pt idx="1">
                  <c:v>Vecka 40</c:v>
                </c:pt>
                <c:pt idx="2">
                  <c:v>(Vecka 41)</c:v>
                </c:pt>
                <c:pt idx="3">
                  <c:v>Vecka 42</c:v>
                </c:pt>
                <c:pt idx="4">
                  <c:v>Vecka 43</c:v>
                </c:pt>
                <c:pt idx="5">
                  <c:v>Vecka 44</c:v>
                </c:pt>
                <c:pt idx="6">
                  <c:v>Vecka 45</c:v>
                </c:pt>
                <c:pt idx="7">
                  <c:v>Vecka 46</c:v>
                </c:pt>
                <c:pt idx="8">
                  <c:v>Vecka 47</c:v>
                </c:pt>
                <c:pt idx="9">
                  <c:v>Vecka 48</c:v>
                </c:pt>
                <c:pt idx="10">
                  <c:v>Vecka 49</c:v>
                </c:pt>
                <c:pt idx="11">
                  <c:v>Vecka 50</c:v>
                </c:pt>
                <c:pt idx="12">
                  <c:v>Vecka 51</c:v>
                </c:pt>
                <c:pt idx="13">
                  <c:v>Vecka 52</c:v>
                </c:pt>
                <c:pt idx="14">
                  <c:v>Vecka 53</c:v>
                </c:pt>
                <c:pt idx="15">
                  <c:v>Vecka 1-21</c:v>
                </c:pt>
                <c:pt idx="16">
                  <c:v>Vecka 2-21</c:v>
                </c:pt>
                <c:pt idx="17">
                  <c:v>Vecka 3-21</c:v>
                </c:pt>
                <c:pt idx="18">
                  <c:v>Vecka 4-21</c:v>
                </c:pt>
                <c:pt idx="19">
                  <c:v>Vecka 5-21</c:v>
                </c:pt>
                <c:pt idx="20">
                  <c:v>Vecka 6-21</c:v>
                </c:pt>
                <c:pt idx="21">
                  <c:v>Vecka 7-21</c:v>
                </c:pt>
                <c:pt idx="22">
                  <c:v>Vecka 8-21</c:v>
                </c:pt>
                <c:pt idx="23">
                  <c:v>Vecka 9-21</c:v>
                </c:pt>
                <c:pt idx="24">
                  <c:v>Vecka 10-21</c:v>
                </c:pt>
                <c:pt idx="25">
                  <c:v>Vecka 11-21</c:v>
                </c:pt>
                <c:pt idx="26">
                  <c:v>Vecka 12-21</c:v>
                </c:pt>
                <c:pt idx="27">
                  <c:v>Vecka 13-21</c:v>
                </c:pt>
                <c:pt idx="28">
                  <c:v>Vecka 14-21</c:v>
                </c:pt>
                <c:pt idx="29">
                  <c:v>Vecka 15-21</c:v>
                </c:pt>
                <c:pt idx="30">
                  <c:v>Vecka 16-21</c:v>
                </c:pt>
                <c:pt idx="31">
                  <c:v>Vecka 17-21</c:v>
                </c:pt>
                <c:pt idx="32">
                  <c:v>Vecka 18-21</c:v>
                </c:pt>
                <c:pt idx="33">
                  <c:v>Vecka 19-21</c:v>
                </c:pt>
                <c:pt idx="34">
                  <c:v>Vecka 20-21</c:v>
                </c:pt>
                <c:pt idx="35">
                  <c:v>Vecka 21-21</c:v>
                </c:pt>
                <c:pt idx="36">
                  <c:v>Vecka 22-21</c:v>
                </c:pt>
                <c:pt idx="37">
                  <c:v>Vecka 24-21</c:v>
                </c:pt>
                <c:pt idx="38">
                  <c:v>Vecka 25-21</c:v>
                </c:pt>
                <c:pt idx="39">
                  <c:v>Vecka 26-21</c:v>
                </c:pt>
                <c:pt idx="40">
                  <c:v>Vecka 27-21</c:v>
                </c:pt>
                <c:pt idx="41">
                  <c:v>Vecka 28-21</c:v>
                </c:pt>
                <c:pt idx="42">
                  <c:v>Vecka 29-21</c:v>
                </c:pt>
                <c:pt idx="43">
                  <c:v>Vecka 30-21</c:v>
                </c:pt>
                <c:pt idx="44">
                  <c:v>Vecka 31-21</c:v>
                </c:pt>
                <c:pt idx="45">
                  <c:v>Vecka 32-21</c:v>
                </c:pt>
                <c:pt idx="46">
                  <c:v>Vecka 33-21</c:v>
                </c:pt>
                <c:pt idx="47">
                  <c:v>Vecka 34-21</c:v>
                </c:pt>
                <c:pt idx="48">
                  <c:v>Vecka 35-21</c:v>
                </c:pt>
                <c:pt idx="49">
                  <c:v>Vecka 36-21</c:v>
                </c:pt>
                <c:pt idx="50">
                  <c:v>Vecka 37</c:v>
                </c:pt>
                <c:pt idx="51">
                  <c:v>Vecka 38 </c:v>
                </c:pt>
                <c:pt idx="52">
                  <c:v>Vecka 39 </c:v>
                </c:pt>
                <c:pt idx="53">
                  <c:v>Vecka 40 </c:v>
                </c:pt>
                <c:pt idx="54">
                  <c:v>Vecka 41</c:v>
                </c:pt>
              </c:strCache>
            </c:strRef>
          </c:cat>
          <c:val>
            <c:numRef>
              <c:f>Blad1!$B$4:$BE$4</c:f>
              <c:numCache>
                <c:formatCode>General</c:formatCode>
                <c:ptCount val="55"/>
                <c:pt idx="0">
                  <c:v>14</c:v>
                </c:pt>
                <c:pt idx="1">
                  <c:v>18</c:v>
                </c:pt>
                <c:pt idx="2">
                  <c:v>16</c:v>
                </c:pt>
                <c:pt idx="3">
                  <c:v>40</c:v>
                </c:pt>
                <c:pt idx="4">
                  <c:v>78</c:v>
                </c:pt>
                <c:pt idx="5">
                  <c:v>196</c:v>
                </c:pt>
                <c:pt idx="6">
                  <c:v>275</c:v>
                </c:pt>
                <c:pt idx="7">
                  <c:v>243</c:v>
                </c:pt>
                <c:pt idx="8">
                  <c:v>190</c:v>
                </c:pt>
                <c:pt idx="9">
                  <c:v>198</c:v>
                </c:pt>
                <c:pt idx="10">
                  <c:v>154</c:v>
                </c:pt>
                <c:pt idx="11">
                  <c:v>109</c:v>
                </c:pt>
                <c:pt idx="12">
                  <c:v>113</c:v>
                </c:pt>
                <c:pt idx="13">
                  <c:v>97</c:v>
                </c:pt>
                <c:pt idx="14">
                  <c:v>146</c:v>
                </c:pt>
                <c:pt idx="15">
                  <c:v>110</c:v>
                </c:pt>
                <c:pt idx="16">
                  <c:v>100</c:v>
                </c:pt>
                <c:pt idx="17">
                  <c:v>108</c:v>
                </c:pt>
                <c:pt idx="18">
                  <c:v>67</c:v>
                </c:pt>
                <c:pt idx="19">
                  <c:v>57</c:v>
                </c:pt>
                <c:pt idx="20">
                  <c:v>37</c:v>
                </c:pt>
                <c:pt idx="21">
                  <c:v>48</c:v>
                </c:pt>
                <c:pt idx="22">
                  <c:v>63</c:v>
                </c:pt>
                <c:pt idx="23">
                  <c:v>77</c:v>
                </c:pt>
                <c:pt idx="24">
                  <c:v>134</c:v>
                </c:pt>
                <c:pt idx="25">
                  <c:v>144</c:v>
                </c:pt>
                <c:pt idx="26">
                  <c:v>146</c:v>
                </c:pt>
                <c:pt idx="27">
                  <c:v>177</c:v>
                </c:pt>
                <c:pt idx="28">
                  <c:v>300</c:v>
                </c:pt>
                <c:pt idx="29">
                  <c:v>201</c:v>
                </c:pt>
                <c:pt idx="30">
                  <c:v>264</c:v>
                </c:pt>
                <c:pt idx="31">
                  <c:v>254</c:v>
                </c:pt>
                <c:pt idx="32">
                  <c:v>233</c:v>
                </c:pt>
                <c:pt idx="33">
                  <c:v>137</c:v>
                </c:pt>
                <c:pt idx="34">
                  <c:v>92</c:v>
                </c:pt>
                <c:pt idx="35">
                  <c:v>30</c:v>
                </c:pt>
                <c:pt idx="36">
                  <c:v>49</c:v>
                </c:pt>
                <c:pt idx="37">
                  <c:v>7</c:v>
                </c:pt>
                <c:pt idx="38">
                  <c:v>2</c:v>
                </c:pt>
                <c:pt idx="39">
                  <c:v>3</c:v>
                </c:pt>
                <c:pt idx="40">
                  <c:v>3</c:v>
                </c:pt>
                <c:pt idx="41">
                  <c:v>2</c:v>
                </c:pt>
                <c:pt idx="42">
                  <c:v>2</c:v>
                </c:pt>
                <c:pt idx="43">
                  <c:v>1</c:v>
                </c:pt>
                <c:pt idx="44">
                  <c:v>13</c:v>
                </c:pt>
                <c:pt idx="45">
                  <c:v>25</c:v>
                </c:pt>
                <c:pt idx="46">
                  <c:v>36</c:v>
                </c:pt>
                <c:pt idx="47">
                  <c:v>40</c:v>
                </c:pt>
                <c:pt idx="49">
                  <c:v>34</c:v>
                </c:pt>
                <c:pt idx="50">
                  <c:v>26</c:v>
                </c:pt>
                <c:pt idx="51">
                  <c:v>15</c:v>
                </c:pt>
                <c:pt idx="52">
                  <c:v>16</c:v>
                </c:pt>
                <c:pt idx="53">
                  <c:v>7</c:v>
                </c:pt>
                <c:pt idx="54">
                  <c:v>18</c:v>
                </c:pt>
              </c:numCache>
            </c:numRef>
          </c:val>
          <c:extLst>
            <c:ext xmlns:c16="http://schemas.microsoft.com/office/drawing/2014/chart" uri="{C3380CC4-5D6E-409C-BE32-E72D297353CC}">
              <c16:uniqueId val="{00000000-395D-4021-8368-750958645E99}"/>
            </c:ext>
          </c:extLst>
        </c:ser>
        <c:dLbls>
          <c:showLegendKey val="0"/>
          <c:showVal val="0"/>
          <c:showCatName val="0"/>
          <c:showSerName val="0"/>
          <c:showPercent val="0"/>
          <c:showBubbleSize val="0"/>
        </c:dLbls>
        <c:gapWidth val="50"/>
        <c:overlap val="-27"/>
        <c:axId val="473249928"/>
        <c:axId val="473250256"/>
      </c:barChart>
      <c:catAx>
        <c:axId val="473249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sv-SE"/>
          </a:p>
        </c:txPr>
        <c:crossAx val="473250256"/>
        <c:crosses val="autoZero"/>
        <c:auto val="1"/>
        <c:lblAlgn val="ctr"/>
        <c:lblOffset val="100"/>
        <c:noMultiLvlLbl val="0"/>
      </c:catAx>
      <c:valAx>
        <c:axId val="47325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73249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9FA3E-50FA-4C3E-B00E-E8E1CC4EA888}" type="datetimeFigureOut">
              <a:rPr lang="sv-SE" smtClean="0"/>
              <a:t>2021-10-21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ECB0C-72EC-420E-8972-FA4ED66C59A7}" type="slidenum">
              <a:rPr lang="sv-SE" smtClean="0"/>
              <a:t>‹#›</a:t>
            </a:fld>
            <a:endParaRPr lang="sv-SE"/>
          </a:p>
        </p:txBody>
      </p:sp>
    </p:spTree>
    <p:extLst>
      <p:ext uri="{BB962C8B-B14F-4D97-AF65-F5344CB8AC3E}">
        <p14:creationId xmlns:p14="http://schemas.microsoft.com/office/powerpoint/2010/main" val="414286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33D500-1297-4EDE-B9F8-A261B42E5E11}" type="slidenum">
              <a:rPr kumimoji="0" lang="sv-S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555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0F33D500-1297-4EDE-B9F8-A261B42E5E11}" type="slidenum">
              <a:rPr lang="sv-SE" smtClean="0"/>
              <a:t>26</a:t>
            </a:fld>
            <a:endParaRPr lang="sv-SE" dirty="0"/>
          </a:p>
        </p:txBody>
      </p:sp>
    </p:spTree>
    <p:extLst>
      <p:ext uri="{BB962C8B-B14F-4D97-AF65-F5344CB8AC3E}">
        <p14:creationId xmlns:p14="http://schemas.microsoft.com/office/powerpoint/2010/main" val="284994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2627FE2A-013A-4118-953B-70F7570B3CCA}" type="datetimeFigureOut">
              <a:rPr lang="sv-SE" smtClean="0"/>
              <a:t>2021-10-21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2022386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627FE2A-013A-4118-953B-70F7570B3CCA}" type="datetimeFigureOut">
              <a:rPr lang="sv-SE" smtClean="0"/>
              <a:t>2021-10-21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3221286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627FE2A-013A-4118-953B-70F7570B3CCA}" type="datetimeFigureOut">
              <a:rPr lang="sv-SE" smtClean="0"/>
              <a:t>2021-10-21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3681493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410701"/>
            <a:ext cx="9144000" cy="3241878"/>
          </a:xfrm>
        </p:spPr>
        <p:txBody>
          <a:bodyPr anchor="b"/>
          <a:lstStyle>
            <a:lvl1pPr algn="ctr">
              <a:defRPr sz="6000" b="1"/>
            </a:lvl1pPr>
          </a:lstStyle>
          <a:p>
            <a:r>
              <a:rPr lang="sv-SE" smtClean="0"/>
              <a:t>Klicka här för att ändra format</a:t>
            </a:r>
            <a:endParaRPr lang="sv-SE" dirty="0"/>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dirty="0" smtClean="0"/>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sp>
        <p:nvSpPr>
          <p:cNvPr id="11" name="Platshållare för datum 3"/>
          <p:cNvSpPr>
            <a:spLocks noGrp="1"/>
          </p:cNvSpPr>
          <p:nvPr>
            <p:ph type="dt" sz="half" idx="10"/>
          </p:nvPr>
        </p:nvSpPr>
        <p:spPr>
          <a:xfrm>
            <a:off x="410547" y="6356350"/>
            <a:ext cx="2743200" cy="492876"/>
          </a:xfrm>
        </p:spPr>
        <p:txBody>
          <a:bodyPr/>
          <a:lstStyle>
            <a:lvl1pPr>
              <a:defRPr sz="1050">
                <a:solidFill>
                  <a:schemeClr val="tx1"/>
                </a:solidFill>
              </a:defRPr>
            </a:lvl1pPr>
          </a:lstStyle>
          <a:p>
            <a:fld id="{FC5DA319-72F1-4F70-9BE7-0CBB4F12E5D2}" type="datetime1">
              <a:rPr lang="sv-SE" smtClean="0"/>
              <a:t>2021-10-21</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tx1"/>
                </a:solidFill>
              </a:defRPr>
            </a:lvl1pPr>
          </a:lstStyle>
          <a:p>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tx1"/>
                </a:solidFill>
              </a:defRPr>
            </a:lvl1pPr>
          </a:lstStyle>
          <a:p>
            <a:fld id="{130DDE8C-17E0-4539-9C15-C1E9D231907F}" type="slidenum">
              <a:rPr lang="sv-SE" smtClean="0"/>
              <a:pPr/>
              <a:t>‹#›</a:t>
            </a:fld>
            <a:endParaRPr lang="sv-SE" dirty="0">
              <a:solidFill>
                <a:schemeClr val="bg2">
                  <a:lumMod val="40000"/>
                  <a:lumOff val="60000"/>
                </a:schemeClr>
              </a:solidFill>
            </a:endParaRPr>
          </a:p>
        </p:txBody>
      </p:sp>
    </p:spTree>
    <p:extLst>
      <p:ext uri="{BB962C8B-B14F-4D97-AF65-F5344CB8AC3E}">
        <p14:creationId xmlns:p14="http://schemas.microsoft.com/office/powerpoint/2010/main" val="12162312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10548" y="365126"/>
            <a:ext cx="10619402" cy="1210581"/>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410547" y="1825625"/>
            <a:ext cx="11370906" cy="4351337"/>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6"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4" name="Rektangel 13"/>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4854610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lstStyle>
            <a:lvl1pPr>
              <a:defRPr sz="6000" b="1">
                <a:solidFill>
                  <a:schemeClr val="tx2"/>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11" name="Rektangel 10"/>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775DD86-983D-4097-A028-87EAC6BF841B}" type="datetime1">
              <a:rPr lang="sv-SE" smtClean="0"/>
              <a:t>2021-10-21</a:t>
            </a:fld>
            <a:endParaRPr lang="sv-SE" dirty="0"/>
          </a:p>
        </p:txBody>
      </p:sp>
      <p:sp>
        <p:nvSpPr>
          <p:cNvPr id="13"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4"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0" name="Rektangel 9"/>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3028053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03074" cy="1206500"/>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sz="half" idx="1"/>
          </p:nvPr>
        </p:nvSpPr>
        <p:spPr>
          <a:xfrm>
            <a:off x="410547" y="1825625"/>
            <a:ext cx="5609253"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199" y="1825625"/>
            <a:ext cx="5609253"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1684484-201B-44CD-9746-00FED4EFCD5B}" type="datetime1">
              <a:rPr lang="sv-SE" smtClean="0"/>
              <a:t>2021-10-21</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41586836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5"/>
            <a:ext cx="10619402" cy="1235075"/>
          </a:xfrm>
        </p:spPr>
        <p:txBody>
          <a:bodyPr/>
          <a:lstStyle>
            <a:lvl1pPr>
              <a:defRPr b="1">
                <a:solidFill>
                  <a:schemeClr val="tx2"/>
                </a:solidFill>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410548" y="1690687"/>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10548" y="2505075"/>
            <a:ext cx="558702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90687"/>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199" y="2505075"/>
            <a:ext cx="5609253"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4" name="Rektangel 13"/>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33C59008-A271-48C6-B77D-A5EBCC61C08A}" type="datetime1">
              <a:rPr lang="sv-SE" smtClean="0"/>
              <a:t>2021-10-21</a:t>
            </a:fld>
            <a:endParaRPr lang="sv-SE" dirty="0"/>
          </a:p>
        </p:txBody>
      </p:sp>
      <p:sp>
        <p:nvSpPr>
          <p:cNvPr id="16"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7"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3" name="Rektangel 12"/>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20" name="Bildobjekt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2963112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365126"/>
            <a:ext cx="10611239" cy="1216024"/>
          </a:xfrm>
        </p:spPr>
        <p:txBody>
          <a:bodyPr/>
          <a:lstStyle>
            <a:lvl1pPr>
              <a:defRPr b="1">
                <a:solidFill>
                  <a:schemeClr val="tx2"/>
                </a:solidFill>
              </a:defRPr>
            </a:lvl1pPr>
          </a:lstStyle>
          <a:p>
            <a:r>
              <a:rPr lang="sv-SE" smtClean="0"/>
              <a:t>Klicka här för att ändra format</a:t>
            </a:r>
            <a:endParaRPr lang="sv-SE" dirty="0"/>
          </a:p>
        </p:txBody>
      </p:sp>
      <p:sp>
        <p:nvSpPr>
          <p:cNvPr id="10" name="Rektangel 9"/>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0905C11-AE40-4DD3-B577-1575C80BAAED}" type="datetime1">
              <a:rPr lang="sv-SE" smtClean="0"/>
              <a:t>2021-10-21</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9" name="Rektangel 8"/>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6" name="Bildobjekt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5383282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9" name="Rektangel 8"/>
          <p:cNvSpPr/>
          <p:nvPr userDrawn="1"/>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B4152674-6AB9-4668-8AED-4226128661A6}" type="datetime1">
              <a:rPr lang="sv-SE" smtClean="0"/>
              <a:t>2021-10-21</a:t>
            </a:fld>
            <a:endParaRPr lang="sv-SE" dirty="0"/>
          </a:p>
        </p:txBody>
      </p:sp>
      <p:sp>
        <p:nvSpPr>
          <p:cNvPr id="11"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2"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8" name="Rektangel 7"/>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1725519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5183188" y="1085851"/>
            <a:ext cx="5675312" cy="5019674"/>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10548" y="205740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6401B1E7-2B4C-4E93-9B83-9D444BAB3785}" type="datetime1">
              <a:rPr lang="sv-SE" smtClean="0"/>
              <a:t>2021-10-21</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36275637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627FE2A-013A-4118-953B-70F7570B3CCA}" type="datetimeFigureOut">
              <a:rPr lang="sv-SE" smtClean="0"/>
              <a:t>2021-10-21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4221194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457200"/>
            <a:ext cx="4361478" cy="1600200"/>
          </a:xfrm>
        </p:spPr>
        <p:txBody>
          <a:bodyPr anchor="b"/>
          <a:lstStyle>
            <a:lvl1pPr>
              <a:defRPr sz="3200" b="1">
                <a:solidFill>
                  <a:schemeClr val="tx2"/>
                </a:solidFill>
              </a:defRPr>
            </a:lvl1pPr>
          </a:lstStyle>
          <a:p>
            <a:r>
              <a:rPr lang="sv-SE" smtClean="0"/>
              <a:t>Klicka här för att ändra format</a:t>
            </a:r>
            <a:endParaRPr lang="sv-SE" dirty="0"/>
          </a:p>
        </p:txBody>
      </p:sp>
      <p:sp>
        <p:nvSpPr>
          <p:cNvPr id="3" name="Platshållare för bild 2"/>
          <p:cNvSpPr>
            <a:spLocks noGrp="1"/>
          </p:cNvSpPr>
          <p:nvPr>
            <p:ph type="pic" idx="1"/>
          </p:nvPr>
        </p:nvSpPr>
        <p:spPr>
          <a:xfrm>
            <a:off x="5183188" y="1085850"/>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4" name="Platshållare för text 3"/>
          <p:cNvSpPr>
            <a:spLocks noGrp="1"/>
          </p:cNvSpPr>
          <p:nvPr>
            <p:ph type="body" sz="half" idx="2"/>
          </p:nvPr>
        </p:nvSpPr>
        <p:spPr>
          <a:xfrm>
            <a:off x="410548" y="2057400"/>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12" name="Rektangel 11"/>
          <p:cNvSpPr/>
          <p:nvPr userDrawn="1"/>
        </p:nvSpPr>
        <p:spPr>
          <a:xfrm>
            <a:off x="1" y="6356351"/>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7037B5D3-587F-424B-B03D-31C4263C7226}" type="datetime1">
              <a:rPr lang="sv-SE" smtClean="0"/>
              <a:t>2021-10-21</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11" name="Rektangel 10"/>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8" name="Bildobjekt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9932822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2627FE2A-013A-4118-953B-70F7570B3CCA}" type="datetimeFigureOut">
              <a:rPr lang="sv-SE" smtClean="0"/>
              <a:t>2021-10-21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262879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2627FE2A-013A-4118-953B-70F7570B3CCA}" type="datetimeFigureOut">
              <a:rPr lang="sv-SE" smtClean="0"/>
              <a:t>2021-10-21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397564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627FE2A-013A-4118-953B-70F7570B3CCA}" type="datetimeFigureOut">
              <a:rPr lang="sv-SE" smtClean="0"/>
              <a:t>2021-10-21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385758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2627FE2A-013A-4118-953B-70F7570B3CCA}" type="datetimeFigureOut">
              <a:rPr lang="sv-SE" smtClean="0"/>
              <a:t>2021-10-21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321501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627FE2A-013A-4118-953B-70F7570B3CCA}" type="datetimeFigureOut">
              <a:rPr lang="sv-SE" smtClean="0"/>
              <a:t>2021-10-21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1832399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2627FE2A-013A-4118-953B-70F7570B3CCA}" type="datetimeFigureOut">
              <a:rPr lang="sv-SE" smtClean="0"/>
              <a:t>2021-10-21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425449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2627FE2A-013A-4118-953B-70F7570B3CCA}" type="datetimeFigureOut">
              <a:rPr lang="sv-SE" smtClean="0"/>
              <a:t>2021-10-21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28C75A6-493B-4C9A-A75C-4515F5099143}" type="slidenum">
              <a:rPr lang="sv-SE" smtClean="0"/>
              <a:t>‹#›</a:t>
            </a:fld>
            <a:endParaRPr lang="sv-SE"/>
          </a:p>
        </p:txBody>
      </p:sp>
    </p:spTree>
    <p:extLst>
      <p:ext uri="{BB962C8B-B14F-4D97-AF65-F5344CB8AC3E}">
        <p14:creationId xmlns:p14="http://schemas.microsoft.com/office/powerpoint/2010/main" val="31645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7FE2A-013A-4118-953B-70F7570B3CCA}" type="datetimeFigureOut">
              <a:rPr lang="sv-SE" smtClean="0"/>
              <a:t>2021-10-21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C75A6-493B-4C9A-A75C-4515F5099143}" type="slidenum">
              <a:rPr lang="sv-SE" smtClean="0"/>
              <a:t>‹#›</a:t>
            </a:fld>
            <a:endParaRPr lang="sv-SE"/>
          </a:p>
        </p:txBody>
      </p:sp>
    </p:spTree>
    <p:extLst>
      <p:ext uri="{BB962C8B-B14F-4D97-AF65-F5344CB8AC3E}">
        <p14:creationId xmlns:p14="http://schemas.microsoft.com/office/powerpoint/2010/main" val="3637893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F4FD-A897-495D-BDCD-BC1A3ECAF875}" type="datetime1">
              <a:rPr lang="sv-SE" smtClean="0"/>
              <a:t>2021-10-21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0DDE8C-17E0-4539-9C15-C1E9D231907F}" type="slidenum">
              <a:rPr lang="sv-SE" smtClean="0"/>
              <a:t>‹#›</a:t>
            </a:fld>
            <a:endParaRPr lang="sv-SE"/>
          </a:p>
        </p:txBody>
      </p:sp>
    </p:spTree>
    <p:extLst>
      <p:ext uri="{BB962C8B-B14F-4D97-AF65-F5344CB8AC3E}">
        <p14:creationId xmlns:p14="http://schemas.microsoft.com/office/powerpoint/2010/main" val="3492436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hyperlink" Target="https://www.folkhalsomyndigheten.se/smittskydd-beredskap/utbrott/aktuella-utbrott/covid-19/skydda-dig-och-andra/det-har-galler-fran-den-1-november/"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hyperlink" Target="http://analys.ltdalarna.s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s://skr.se/skr/covid19ochdetnyacoronaviruset/arbetsgivaresansvar/fragorochsvaromarbetsgivaresansvar/vaccination.35678.html"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smtClean="0"/>
              <a:t>Välfärdsrådet</a:t>
            </a:r>
            <a:endParaRPr lang="sv-SE" dirty="0"/>
          </a:p>
        </p:txBody>
      </p:sp>
      <p:sp>
        <p:nvSpPr>
          <p:cNvPr id="3" name="Underrubrik 2"/>
          <p:cNvSpPr>
            <a:spLocks noGrp="1"/>
          </p:cNvSpPr>
          <p:nvPr>
            <p:ph type="subTitle" idx="1"/>
          </p:nvPr>
        </p:nvSpPr>
        <p:spPr/>
        <p:txBody>
          <a:bodyPr/>
          <a:lstStyle/>
          <a:p>
            <a:r>
              <a:rPr lang="sv-SE" smtClean="0"/>
              <a:t>2021021</a:t>
            </a:r>
            <a:endParaRPr lang="sv-SE" dirty="0"/>
          </a:p>
        </p:txBody>
      </p:sp>
    </p:spTree>
    <p:extLst>
      <p:ext uri="{BB962C8B-B14F-4D97-AF65-F5344CB8AC3E}">
        <p14:creationId xmlns:p14="http://schemas.microsoft.com/office/powerpoint/2010/main" val="4021708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10</a:t>
            </a:fld>
            <a:endParaRPr lang="sv-SE" dirty="0"/>
          </a:p>
        </p:txBody>
      </p:sp>
      <p:sp>
        <p:nvSpPr>
          <p:cNvPr id="5" name="Rektangel 4"/>
          <p:cNvSpPr/>
          <p:nvPr/>
        </p:nvSpPr>
        <p:spPr>
          <a:xfrm>
            <a:off x="524933" y="1291452"/>
            <a:ext cx="11142133" cy="4038029"/>
          </a:xfrm>
          <a:prstGeom prst="rect">
            <a:avLst/>
          </a:prstGeom>
        </p:spPr>
        <p:txBody>
          <a:bodyPr wrap="square">
            <a:spAutoFit/>
          </a:bodyPr>
          <a:lstStyle/>
          <a:p>
            <a:pPr>
              <a:lnSpc>
                <a:spcPct val="107000"/>
              </a:lnSpc>
              <a:spcBef>
                <a:spcPts val="1200"/>
              </a:spcBef>
              <a:spcAft>
                <a:spcPts val="0"/>
              </a:spcAft>
            </a:pPr>
            <a:r>
              <a:rPr lang="sv-SE" sz="2800" b="1" kern="0" dirty="0" smtClean="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Åldern för självprovtagning sänks till fem år </a:t>
            </a:r>
          </a:p>
          <a:p>
            <a:pPr>
              <a:spcAft>
                <a:spcPts val="800"/>
              </a:spcAft>
            </a:pPr>
            <a:r>
              <a:rPr lang="sv-SE" b="1" dirty="0">
                <a:latin typeface="Calibri" panose="020F0502020204030204" pitchFamily="34" charset="0"/>
                <a:ea typeface="Calibri" panose="020F0502020204030204" pitchFamily="34" charset="0"/>
                <a:cs typeface="Calibri" panose="020F0502020204030204" pitchFamily="34" charset="0"/>
              </a:rPr>
              <a:t>Region Dalarna har beslutat att erbjuda vårdnadshavare möjligheten att </a:t>
            </a:r>
            <a:r>
              <a:rPr lang="sv-SE" b="1" dirty="0" err="1">
                <a:latin typeface="Calibri" panose="020F0502020204030204" pitchFamily="34" charset="0"/>
                <a:ea typeface="Calibri" panose="020F0502020204030204" pitchFamily="34" charset="0"/>
                <a:cs typeface="Calibri" panose="020F0502020204030204" pitchFamily="34" charset="0"/>
              </a:rPr>
              <a:t>provta</a:t>
            </a:r>
            <a:r>
              <a:rPr lang="sv-SE" b="1" dirty="0">
                <a:latin typeface="Calibri" panose="020F0502020204030204" pitchFamily="34" charset="0"/>
                <a:ea typeface="Calibri" panose="020F0502020204030204" pitchFamily="34" charset="0"/>
                <a:cs typeface="Calibri" panose="020F0502020204030204" pitchFamily="34" charset="0"/>
              </a:rPr>
              <a:t> barn från fem år och uppåt genom självprovtagning. </a:t>
            </a:r>
            <a:br>
              <a:rPr lang="sv-SE" b="1" dirty="0">
                <a:latin typeface="Calibri" panose="020F0502020204030204" pitchFamily="34" charset="0"/>
                <a:ea typeface="Calibri" panose="020F0502020204030204" pitchFamily="34" charset="0"/>
                <a:cs typeface="Calibri" panose="020F0502020204030204" pitchFamily="34" charset="0"/>
              </a:rPr>
            </a:br>
            <a:r>
              <a:rPr lang="sv-SE" b="1" dirty="0">
                <a:latin typeface="Calibri" panose="020F0502020204030204" pitchFamily="34" charset="0"/>
                <a:ea typeface="Times New Roman" panose="02020603050405020304" pitchFamily="18" charset="0"/>
                <a:cs typeface="Calibri" panose="020F0502020204030204" pitchFamily="34" charset="0"/>
              </a:rPr>
              <a:t>– Vi har valt att sänka åldern för provtagning </a:t>
            </a:r>
            <a:r>
              <a:rPr lang="sv-SE" b="1" dirty="0">
                <a:latin typeface="Calibri" panose="020F0502020204030204" pitchFamily="34" charset="0"/>
                <a:ea typeface="Calibri" panose="020F0502020204030204" pitchFamily="34" charset="0"/>
                <a:cs typeface="Times New Roman" panose="02020603050405020304" pitchFamily="18" charset="0"/>
              </a:rPr>
              <a:t>för att öka valfriheten och tillgängligheten. Föräldrar känner sina egna barn bäst och kan därför bedöma vad som är bäst i det enskilda fallet</a:t>
            </a:r>
            <a:r>
              <a:rPr lang="sv-SE" b="1" dirty="0">
                <a:latin typeface="Calibri" panose="020F0502020204030204" pitchFamily="34" charset="0"/>
                <a:ea typeface="Times New Roman" panose="02020603050405020304" pitchFamily="18" charset="0"/>
                <a:cs typeface="Calibri" panose="020F0502020204030204" pitchFamily="34" charset="0"/>
              </a:rPr>
              <a:t>, säger  Helena Ernlund, biträdande smittskyddsläkare.</a:t>
            </a:r>
            <a:r>
              <a:rPr lang="sv-SE"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sv-SE"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Calibri" panose="020F0502020204030204" pitchFamily="34" charset="0"/>
                <a:cs typeface="Calibri" panose="020F0502020204030204" pitchFamily="34" charset="0"/>
              </a:rPr>
              <a:t>Från och </a:t>
            </a:r>
            <a:r>
              <a:rPr lang="sv-SE" dirty="0" smtClean="0">
                <a:latin typeface="Calibri" panose="020F0502020204030204" pitchFamily="34" charset="0"/>
                <a:ea typeface="Calibri" panose="020F0502020204030204" pitchFamily="34" charset="0"/>
                <a:cs typeface="Calibri" panose="020F0502020204030204" pitchFamily="34" charset="0"/>
              </a:rPr>
              <a:t>med</a:t>
            </a:r>
            <a:r>
              <a:rPr lang="sv-SE"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sv-SE" dirty="0">
                <a:latin typeface="Calibri" panose="020F0502020204030204" pitchFamily="34" charset="0"/>
                <a:ea typeface="Calibri" panose="020F0502020204030204" pitchFamily="34" charset="0"/>
                <a:cs typeface="Calibri" panose="020F0502020204030204" pitchFamily="34" charset="0"/>
              </a:rPr>
              <a:t>september </a:t>
            </a:r>
            <a:r>
              <a:rPr lang="sv-SE" sz="1100" dirty="0" smtClean="0">
                <a:effectLst/>
                <a:latin typeface="Calibri" panose="020F0502020204030204" pitchFamily="34" charset="0"/>
                <a:ea typeface="Calibri" panose="020F0502020204030204" pitchFamily="34" charset="0"/>
                <a:cs typeface="Calibri" panose="020F0502020204030204" pitchFamily="34" charset="0"/>
              </a:rPr>
              <a:t> </a:t>
            </a:r>
            <a:r>
              <a:rPr lang="sv-SE" dirty="0">
                <a:latin typeface="Calibri" panose="020F0502020204030204" pitchFamily="34" charset="0"/>
                <a:ea typeface="Calibri" panose="020F0502020204030204" pitchFamily="34" charset="0"/>
                <a:cs typeface="Calibri" panose="020F0502020204030204" pitchFamily="34" charset="0"/>
              </a:rPr>
              <a:t>kommer vårdnadshavare kunna boka tid för självprovtagning </a:t>
            </a:r>
            <a:r>
              <a:rPr lang="sv-SE" dirty="0">
                <a:latin typeface="Calibri" panose="020F0502020204030204" pitchFamily="34" charset="0"/>
                <a:ea typeface="Times New Roman" panose="02020603050405020304" pitchFamily="18" charset="0"/>
                <a:cs typeface="Calibri" panose="020F0502020204030204" pitchFamily="34" charset="0"/>
              </a:rPr>
              <a:t>av PCR-prov för covid-19 till barn från fem år.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v-SE" dirty="0">
                <a:latin typeface="Calibri" panose="020F0502020204030204" pitchFamily="34" charset="0"/>
                <a:ea typeface="Times New Roman" panose="02020603050405020304" pitchFamily="18" charset="0"/>
                <a:cs typeface="Calibri" panose="020F0502020204030204" pitchFamily="34" charset="0"/>
              </a:rPr>
              <a:t> </a:t>
            </a:r>
            <a:endParaRPr lang="sv-SE"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sv-SE" dirty="0">
                <a:latin typeface="Calibri" panose="020F0502020204030204" pitchFamily="34" charset="0"/>
                <a:ea typeface="Calibri" panose="020F0502020204030204" pitchFamily="34" charset="0"/>
                <a:cs typeface="Calibri" panose="020F0502020204030204" pitchFamily="34" charset="0"/>
              </a:rPr>
              <a:t>– </a:t>
            </a:r>
            <a:r>
              <a:rPr lang="sv-SE" dirty="0">
                <a:latin typeface="Calibri" panose="020F0502020204030204" pitchFamily="34" charset="0"/>
                <a:ea typeface="Calibri" panose="020F0502020204030204" pitchFamily="34" charset="0"/>
                <a:cs typeface="Times New Roman" panose="02020603050405020304" pitchFamily="18" charset="0"/>
              </a:rPr>
              <a:t>Självprovtagning är smidigt sätt att </a:t>
            </a:r>
            <a:r>
              <a:rPr lang="sv-SE" dirty="0" err="1">
                <a:latin typeface="Calibri" panose="020F0502020204030204" pitchFamily="34" charset="0"/>
                <a:ea typeface="Calibri" panose="020F0502020204030204" pitchFamily="34" charset="0"/>
                <a:cs typeface="Times New Roman" panose="02020603050405020304" pitchFamily="18" charset="0"/>
              </a:rPr>
              <a:t>provta</a:t>
            </a:r>
            <a:r>
              <a:rPr lang="sv-SE" dirty="0">
                <a:latin typeface="Calibri" panose="020F0502020204030204" pitchFamily="34" charset="0"/>
                <a:ea typeface="Calibri" panose="020F0502020204030204" pitchFamily="34" charset="0"/>
                <a:cs typeface="Times New Roman" panose="02020603050405020304" pitchFamily="18" charset="0"/>
              </a:rPr>
              <a:t> och vårdnadshavare har efterfrågat den här möjligheten. Vi har stor erfarenhet av självprovtagning, vi vet från andra regioner att det fungerar bra även på yngre barn så därför erbjuder vi nu föräldrarna att själva fatta ett beslut om de vill boka tid på vårdcentral för provtagning eller om de vill boka tid för självprovtagningen</a:t>
            </a:r>
            <a:r>
              <a:rPr lang="sv-SE" dirty="0">
                <a:latin typeface="Calibri" panose="020F0502020204030204" pitchFamily="34" charset="0"/>
                <a:ea typeface="Calibri" panose="020F0502020204030204" pitchFamily="34" charset="0"/>
                <a:cs typeface="Calibri" panose="020F0502020204030204" pitchFamily="34" charset="0"/>
              </a:rPr>
              <a:t>, berättar Roger Larsson, chefläkare. </a:t>
            </a:r>
            <a:r>
              <a:rPr lang="sv-SE"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sv-SE" sz="1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051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Nytt från </a:t>
            </a:r>
            <a:r>
              <a:rPr lang="sv-SE" dirty="0" err="1" smtClean="0"/>
              <a:t>FoHM</a:t>
            </a:r>
            <a:r>
              <a:rPr lang="sv-SE" dirty="0" smtClean="0"/>
              <a:t> </a:t>
            </a:r>
            <a:r>
              <a:rPr lang="sv-SE" dirty="0"/>
              <a:t>1:a </a:t>
            </a:r>
            <a:r>
              <a:rPr lang="sv-SE" dirty="0" smtClean="0"/>
              <a:t>november</a:t>
            </a:r>
            <a:br>
              <a:rPr lang="sv-SE" dirty="0" smtClean="0"/>
            </a:br>
            <a:r>
              <a:rPr lang="sv-SE" sz="2400" dirty="0">
                <a:hlinkClick r:id="rId2"/>
              </a:rPr>
              <a:t>Det här gäller från den 1 november — Folkhälsomyndigheten (folkhalsomyndigheten.se</a:t>
            </a:r>
            <a:r>
              <a:rPr lang="sv-SE" sz="2400" dirty="0" smtClean="0">
                <a:hlinkClick r:id="rId2"/>
              </a:rPr>
              <a:t>)</a:t>
            </a:r>
            <a:endParaRPr lang="sv-SE" dirty="0"/>
          </a:p>
        </p:txBody>
      </p:sp>
      <p:sp>
        <p:nvSpPr>
          <p:cNvPr id="3" name="Platshållare för innehåll 2"/>
          <p:cNvSpPr>
            <a:spLocks noGrp="1"/>
          </p:cNvSpPr>
          <p:nvPr>
            <p:ph idx="1"/>
          </p:nvPr>
        </p:nvSpPr>
        <p:spPr/>
        <p:txBody>
          <a:bodyPr>
            <a:normAutofit lnSpcReduction="10000"/>
          </a:bodyPr>
          <a:lstStyle/>
          <a:p>
            <a:pPr marL="0" indent="0">
              <a:buNone/>
            </a:pPr>
            <a:r>
              <a:rPr lang="sv-SE" dirty="0" smtClean="0">
                <a:latin typeface="Calibri" panose="020F0502020204030204" pitchFamily="34" charset="0"/>
                <a:cs typeface="Calibri" panose="020F0502020204030204" pitchFamily="34" charset="0"/>
              </a:rPr>
              <a:t>Fullvaccinerad ”allmänhet</a:t>
            </a:r>
            <a:r>
              <a:rPr lang="sv-SE" dirty="0">
                <a:latin typeface="Calibri" panose="020F0502020204030204" pitchFamily="34" charset="0"/>
                <a:cs typeface="Calibri" panose="020F0502020204030204" pitchFamily="34" charset="0"/>
              </a:rPr>
              <a:t>” och barn </a:t>
            </a:r>
            <a:r>
              <a:rPr lang="sv-SE" dirty="0" smtClean="0">
                <a:latin typeface="Calibri" panose="020F0502020204030204" pitchFamily="34" charset="0"/>
                <a:cs typeface="Calibri" panose="020F0502020204030204" pitchFamily="34" charset="0"/>
              </a:rPr>
              <a:t>i förskoleåldern behöver inte testa sig vid covid-19-symptom</a:t>
            </a:r>
            <a:endParaRPr lang="sv-SE" sz="2400" dirty="0" smtClean="0">
              <a:latin typeface="Calibri" panose="020F0502020204030204" pitchFamily="34" charset="0"/>
              <a:cs typeface="Calibri" panose="020F0502020204030204" pitchFamily="34" charset="0"/>
            </a:endParaRPr>
          </a:p>
          <a:p>
            <a:r>
              <a:rPr lang="sv-SE" sz="2400" dirty="0" smtClean="0">
                <a:latin typeface="Calibri" panose="020F0502020204030204" pitchFamily="34" charset="0"/>
                <a:cs typeface="Calibri" panose="020F0502020204030204" pitchFamily="34" charset="0"/>
              </a:rPr>
              <a:t>Fullvaccinerad =2 </a:t>
            </a:r>
            <a:r>
              <a:rPr lang="sv-SE" sz="2400" dirty="0">
                <a:latin typeface="Calibri" panose="020F0502020204030204" pitchFamily="34" charset="0"/>
                <a:cs typeface="Calibri" panose="020F0502020204030204" pitchFamily="34" charset="0"/>
              </a:rPr>
              <a:t>doser för minst 2 veckor </a:t>
            </a:r>
            <a:r>
              <a:rPr lang="sv-SE" sz="2400" dirty="0" smtClean="0">
                <a:latin typeface="Calibri" panose="020F0502020204030204" pitchFamily="34" charset="0"/>
                <a:cs typeface="Calibri" panose="020F0502020204030204" pitchFamily="34" charset="0"/>
              </a:rPr>
              <a:t>sedan</a:t>
            </a:r>
          </a:p>
          <a:p>
            <a:r>
              <a:rPr lang="sv-SE" sz="2400" dirty="0" smtClean="0">
                <a:latin typeface="Calibri" panose="020F0502020204030204" pitchFamily="34" charset="0"/>
                <a:cs typeface="Calibri" panose="020F0502020204030204" pitchFamily="34" charset="0"/>
              </a:rPr>
              <a:t>Detsamma gäller </a:t>
            </a:r>
            <a:r>
              <a:rPr lang="sv-SE" sz="2400" dirty="0">
                <a:latin typeface="Calibri" panose="020F0502020204030204" pitchFamily="34" charset="0"/>
                <a:cs typeface="Calibri" panose="020F0502020204030204" pitchFamily="34" charset="0"/>
              </a:rPr>
              <a:t>de som har haft covid-19 det senaste </a:t>
            </a:r>
            <a:r>
              <a:rPr lang="sv-SE" sz="2400" dirty="0" smtClean="0">
                <a:latin typeface="Calibri" panose="020F0502020204030204" pitchFamily="34" charset="0"/>
                <a:cs typeface="Calibri" panose="020F0502020204030204" pitchFamily="34" charset="0"/>
              </a:rPr>
              <a:t>halvåret</a:t>
            </a:r>
          </a:p>
          <a:p>
            <a:pPr marL="0" indent="0">
              <a:buNone/>
            </a:pPr>
            <a:endParaRPr lang="sv-SE" dirty="0" smtClean="0">
              <a:latin typeface="Calibri" panose="020F0502020204030204" pitchFamily="34" charset="0"/>
              <a:cs typeface="Calibri" panose="020F0502020204030204" pitchFamily="34" charset="0"/>
            </a:endParaRPr>
          </a:p>
          <a:p>
            <a:pPr marL="0" indent="0">
              <a:buNone/>
            </a:pPr>
            <a:r>
              <a:rPr lang="sv-SE" dirty="0" smtClean="0">
                <a:latin typeface="Calibri" panose="020F0502020204030204" pitchFamily="34" charset="0"/>
                <a:cs typeface="Calibri" panose="020F0502020204030204" pitchFamily="34" charset="0"/>
              </a:rPr>
              <a:t>Vid </a:t>
            </a:r>
            <a:r>
              <a:rPr lang="sv-SE" dirty="0">
                <a:latin typeface="Calibri" panose="020F0502020204030204" pitchFamily="34" charset="0"/>
                <a:cs typeface="Calibri" panose="020F0502020204030204" pitchFamily="34" charset="0"/>
              </a:rPr>
              <a:t>symptom som kan tyda på </a:t>
            </a:r>
            <a:r>
              <a:rPr lang="sv-SE" dirty="0" err="1">
                <a:latin typeface="Calibri" panose="020F0502020204030204" pitchFamily="34" charset="0"/>
                <a:cs typeface="Calibri" panose="020F0502020204030204" pitchFamily="34" charset="0"/>
              </a:rPr>
              <a:t>luftvägssymptom</a:t>
            </a:r>
            <a:r>
              <a:rPr lang="sv-SE" dirty="0">
                <a:latin typeface="Calibri" panose="020F0502020204030204" pitchFamily="34" charset="0"/>
                <a:cs typeface="Calibri" panose="020F0502020204030204" pitchFamily="34" charset="0"/>
              </a:rPr>
              <a:t> ska de stanna hemma:</a:t>
            </a:r>
          </a:p>
          <a:p>
            <a:pPr lvl="1"/>
            <a:r>
              <a:rPr lang="sv-SE" dirty="0">
                <a:latin typeface="Calibri" panose="020F0502020204030204" pitchFamily="34" charset="0"/>
                <a:cs typeface="Calibri" panose="020F0502020204030204" pitchFamily="34" charset="0"/>
              </a:rPr>
              <a:t>tills man varit feberfri i minst 1 d</a:t>
            </a:r>
          </a:p>
          <a:p>
            <a:pPr lvl="1"/>
            <a:r>
              <a:rPr lang="sv-SE" dirty="0">
                <a:latin typeface="Calibri" panose="020F0502020204030204" pitchFamily="34" charset="0"/>
                <a:cs typeface="Calibri" panose="020F0502020204030204" pitchFamily="34" charset="0"/>
              </a:rPr>
              <a:t>tills man känner sig frisk, även om vissa </a:t>
            </a:r>
            <a:r>
              <a:rPr lang="sv-SE" dirty="0" err="1">
                <a:latin typeface="Calibri" panose="020F0502020204030204" pitchFamily="34" charset="0"/>
                <a:cs typeface="Calibri" panose="020F0502020204030204" pitchFamily="34" charset="0"/>
              </a:rPr>
              <a:t>luftvägssymptom</a:t>
            </a:r>
            <a:r>
              <a:rPr lang="sv-SE" dirty="0">
                <a:latin typeface="Calibri" panose="020F0502020204030204" pitchFamily="34" charset="0"/>
                <a:cs typeface="Calibri" panose="020F0502020204030204" pitchFamily="34" charset="0"/>
              </a:rPr>
              <a:t> kvarstår</a:t>
            </a:r>
          </a:p>
          <a:p>
            <a:pPr marL="0" indent="0">
              <a:buNone/>
            </a:pPr>
            <a:endParaRPr lang="sv-SE" dirty="0" smtClean="0">
              <a:latin typeface="Calibri" panose="020F0502020204030204" pitchFamily="34" charset="0"/>
              <a:cs typeface="Calibri" panose="020F0502020204030204" pitchFamily="34" charset="0"/>
            </a:endParaRPr>
          </a:p>
          <a:p>
            <a:pPr marL="0" indent="0" algn="ctr">
              <a:buNone/>
            </a:pPr>
            <a:r>
              <a:rPr lang="sv-SE" dirty="0" smtClean="0">
                <a:latin typeface="Calibri" panose="020F0502020204030204" pitchFamily="34" charset="0"/>
                <a:cs typeface="Calibri" panose="020F0502020204030204" pitchFamily="34" charset="0"/>
              </a:rPr>
              <a:t>Provtagningen kommer att förändras framöver</a:t>
            </a:r>
          </a:p>
          <a:p>
            <a:pPr lvl="1"/>
            <a:endParaRPr lang="sv-SE" dirty="0">
              <a:latin typeface="Calibri" panose="020F0502020204030204" pitchFamily="34" charset="0"/>
              <a:cs typeface="Calibri" panose="020F0502020204030204" pitchFamily="34" charset="0"/>
            </a:endParaRPr>
          </a:p>
          <a:p>
            <a:pPr marL="0" indent="0">
              <a:buNone/>
            </a:pPr>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11</a:t>
            </a:fld>
            <a:endParaRPr lang="sv-SE" dirty="0"/>
          </a:p>
        </p:txBody>
      </p:sp>
    </p:spTree>
    <p:extLst>
      <p:ext uri="{BB962C8B-B14F-4D97-AF65-F5344CB8AC3E}">
        <p14:creationId xmlns:p14="http://schemas.microsoft.com/office/powerpoint/2010/main" val="3305091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Dessa ska fortsätta </a:t>
            </a:r>
            <a:r>
              <a:rPr lang="sv-SE" dirty="0" err="1" smtClean="0"/>
              <a:t>provtas</a:t>
            </a:r>
            <a:endParaRPr lang="sv-SE" dirty="0"/>
          </a:p>
        </p:txBody>
      </p:sp>
      <p:sp>
        <p:nvSpPr>
          <p:cNvPr id="3" name="Platshållare för innehåll 2"/>
          <p:cNvSpPr>
            <a:spLocks noGrp="1"/>
          </p:cNvSpPr>
          <p:nvPr>
            <p:ph idx="1"/>
          </p:nvPr>
        </p:nvSpPr>
        <p:spPr/>
        <p:txBody>
          <a:bodyPr>
            <a:normAutofit fontScale="92500" lnSpcReduction="10000"/>
          </a:bodyPr>
          <a:lstStyle/>
          <a:p>
            <a:pPr lvl="0"/>
            <a:r>
              <a:rPr lang="sv-SE" dirty="0">
                <a:latin typeface="Calibri" panose="020F0502020204030204" pitchFamily="34" charset="0"/>
                <a:cs typeface="Calibri" panose="020F0502020204030204" pitchFamily="34" charset="0"/>
              </a:rPr>
              <a:t>Ovaccinerade från 5 års ålder</a:t>
            </a:r>
          </a:p>
          <a:p>
            <a:pPr lvl="0"/>
            <a:endParaRPr lang="sv-SE" dirty="0" smtClean="0">
              <a:latin typeface="Calibri" panose="020F0502020204030204" pitchFamily="34" charset="0"/>
              <a:cs typeface="Calibri" panose="020F0502020204030204" pitchFamily="34" charset="0"/>
            </a:endParaRPr>
          </a:p>
          <a:p>
            <a:pPr lvl="0"/>
            <a:r>
              <a:rPr lang="sv-SE" dirty="0" smtClean="0">
                <a:latin typeface="Calibri" panose="020F0502020204030204" pitchFamily="34" charset="0"/>
                <a:cs typeface="Calibri" panose="020F0502020204030204" pitchFamily="34" charset="0"/>
              </a:rPr>
              <a:t>Fullvaccinerade </a:t>
            </a:r>
            <a:r>
              <a:rPr lang="sv-SE" dirty="0">
                <a:latin typeface="Calibri" panose="020F0502020204030204" pitchFamily="34" charset="0"/>
                <a:cs typeface="Calibri" panose="020F0502020204030204" pitchFamily="34" charset="0"/>
              </a:rPr>
              <a:t>boende på SÄBO, fullvaccinerade med hemtjänst och fullvaccinerade ”äldre” med LSS (gissningsvis från 65 års ålder) </a:t>
            </a:r>
          </a:p>
          <a:p>
            <a:pPr lvl="0"/>
            <a:r>
              <a:rPr lang="sv-SE" dirty="0">
                <a:latin typeface="Calibri" panose="020F0502020204030204" pitchFamily="34" charset="0"/>
                <a:cs typeface="Calibri" panose="020F0502020204030204" pitchFamily="34" charset="0"/>
              </a:rPr>
              <a:t>Vård- och omsorgspersonal: på sjukhus, på SÄBO, hemtjänst och LSS</a:t>
            </a:r>
          </a:p>
          <a:p>
            <a:pPr lvl="0"/>
            <a:endParaRPr lang="sv-SE" dirty="0" smtClean="0">
              <a:latin typeface="Calibri" panose="020F0502020204030204" pitchFamily="34" charset="0"/>
              <a:cs typeface="Calibri" panose="020F0502020204030204" pitchFamily="34" charset="0"/>
            </a:endParaRPr>
          </a:p>
          <a:p>
            <a:pPr lvl="0"/>
            <a:r>
              <a:rPr lang="sv-SE" dirty="0" smtClean="0">
                <a:latin typeface="Calibri" panose="020F0502020204030204" pitchFamily="34" charset="0"/>
                <a:cs typeface="Calibri" panose="020F0502020204030204" pitchFamily="34" charset="0"/>
              </a:rPr>
              <a:t>Personer </a:t>
            </a:r>
            <a:r>
              <a:rPr lang="sv-SE" dirty="0">
                <a:latin typeface="Calibri" panose="020F0502020204030204" pitchFamily="34" charset="0"/>
                <a:cs typeface="Calibri" panose="020F0502020204030204" pitchFamily="34" charset="0"/>
              </a:rPr>
              <a:t>i samband med smittspårning oavsett vaccinationsstatus</a:t>
            </a:r>
          </a:p>
          <a:p>
            <a:pPr lvl="0"/>
            <a:r>
              <a:rPr lang="sv-SE" dirty="0">
                <a:latin typeface="Calibri" panose="020F0502020204030204" pitchFamily="34" charset="0"/>
                <a:cs typeface="Calibri" panose="020F0502020204030204" pitchFamily="34" charset="0"/>
              </a:rPr>
              <a:t>Personer som får symptom efter resa i land utanför Norden oavsett vaccinationsstatus</a:t>
            </a:r>
          </a:p>
          <a:p>
            <a:pPr lvl="0"/>
            <a:r>
              <a:rPr lang="sv-SE" dirty="0">
                <a:latin typeface="Calibri" panose="020F0502020204030204" pitchFamily="34" charset="0"/>
                <a:cs typeface="Calibri" panose="020F0502020204030204" pitchFamily="34" charset="0"/>
              </a:rPr>
              <a:t>Personer som läggs in på sjukhus oavsett vaccinationsstatus</a:t>
            </a:r>
          </a:p>
          <a:p>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12</a:t>
            </a:fld>
            <a:endParaRPr lang="sv-SE" dirty="0"/>
          </a:p>
        </p:txBody>
      </p:sp>
    </p:spTree>
    <p:extLst>
      <p:ext uri="{BB962C8B-B14F-4D97-AF65-F5344CB8AC3E}">
        <p14:creationId xmlns:p14="http://schemas.microsoft.com/office/powerpoint/2010/main" val="3934964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Fjällådor</a:t>
            </a:r>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13</a:t>
            </a:fld>
            <a:endParaRPr lang="sv-SE" dirty="0"/>
          </a:p>
        </p:txBody>
      </p:sp>
      <p:pic>
        <p:nvPicPr>
          <p:cNvPr id="1026" name="Picture 2" descr="De svenska fjällen lockar turister | MiniBladet KKurir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088" y="1391516"/>
            <a:ext cx="795673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43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14</a:t>
            </a:fld>
            <a:endParaRPr lang="sv-SE" dirty="0"/>
          </a:p>
        </p:txBody>
      </p:sp>
      <p:pic>
        <p:nvPicPr>
          <p:cNvPr id="5" name="Bildobjekt 4"/>
          <p:cNvPicPr>
            <a:picLocks noChangeAspect="1"/>
          </p:cNvPicPr>
          <p:nvPr/>
        </p:nvPicPr>
        <p:blipFill>
          <a:blip r:embed="rId2"/>
          <a:stretch>
            <a:fillRect/>
          </a:stretch>
        </p:blipFill>
        <p:spPr>
          <a:xfrm>
            <a:off x="7107057" y="1477820"/>
            <a:ext cx="4403475" cy="3290222"/>
          </a:xfrm>
          <a:prstGeom prst="rect">
            <a:avLst/>
          </a:prstGeom>
        </p:spPr>
      </p:pic>
      <p:sp>
        <p:nvSpPr>
          <p:cNvPr id="6" name="Rektangel 5"/>
          <p:cNvSpPr/>
          <p:nvPr/>
        </p:nvSpPr>
        <p:spPr>
          <a:xfrm>
            <a:off x="457200" y="1986972"/>
            <a:ext cx="6096000" cy="2862322"/>
          </a:xfrm>
          <a:prstGeom prst="rect">
            <a:avLst/>
          </a:prstGeom>
        </p:spPr>
        <p:txBody>
          <a:bodyPr>
            <a:spAutoFit/>
          </a:bodyPr>
          <a:lstStyle/>
          <a:p>
            <a:r>
              <a:rPr lang="sv-SE" dirty="0" smtClean="0"/>
              <a:t>Nytt är att man själv nu kan registrera sitt uthämtade kit själv med hjälp av mobilen</a:t>
            </a:r>
          </a:p>
          <a:p>
            <a:endParaRPr lang="sv-SE" dirty="0" smtClean="0"/>
          </a:p>
          <a:p>
            <a:r>
              <a:rPr lang="sv-SE" dirty="0" smtClean="0"/>
              <a:t>Du hämtar ut en provtagningspåse i en obemannad låda, registrerar den via en kod som finns i påsen, </a:t>
            </a:r>
            <a:r>
              <a:rPr lang="sv-SE" dirty="0" err="1" smtClean="0"/>
              <a:t>provtar</a:t>
            </a:r>
            <a:r>
              <a:rPr lang="sv-SE" dirty="0" smtClean="0"/>
              <a:t> dig och lämnar tillbaka påsen i en obemannad låda</a:t>
            </a:r>
          </a:p>
          <a:p>
            <a:endParaRPr lang="sv-SE" dirty="0" smtClean="0"/>
          </a:p>
          <a:p>
            <a:r>
              <a:rPr lang="sv-SE" dirty="0" smtClean="0"/>
              <a:t>Den hämtas sedan upp av Region Service för transport till Falun för  analys och medborgaren har sitt provsvar på 1177.se ca 1 dag efter provtagning</a:t>
            </a:r>
            <a:endParaRPr lang="sv-SE" dirty="0"/>
          </a:p>
        </p:txBody>
      </p:sp>
      <p:sp>
        <p:nvSpPr>
          <p:cNvPr id="8" name="Rektangel 7"/>
          <p:cNvSpPr/>
          <p:nvPr/>
        </p:nvSpPr>
        <p:spPr>
          <a:xfrm>
            <a:off x="1083734" y="301191"/>
            <a:ext cx="10769599" cy="769441"/>
          </a:xfrm>
          <a:prstGeom prst="rect">
            <a:avLst/>
          </a:prstGeom>
        </p:spPr>
        <p:txBody>
          <a:bodyPr wrap="square">
            <a:spAutoFit/>
          </a:bodyPr>
          <a:lstStyle/>
          <a:p>
            <a:r>
              <a:rPr lang="sv-SE" sz="4400" b="1" dirty="0">
                <a:solidFill>
                  <a:srgbClr val="F15060"/>
                </a:solidFill>
                <a:ea typeface="+mj-ea"/>
                <a:cs typeface="+mj-cs"/>
              </a:rPr>
              <a:t>Egenregistrerade </a:t>
            </a:r>
            <a:r>
              <a:rPr lang="sv-SE" sz="4400" b="1" dirty="0" err="1">
                <a:solidFill>
                  <a:srgbClr val="F15060"/>
                </a:solidFill>
                <a:ea typeface="+mj-ea"/>
                <a:cs typeface="+mj-cs"/>
              </a:rPr>
              <a:t>provtagningskit</a:t>
            </a:r>
            <a:endParaRPr lang="sv-SE" dirty="0"/>
          </a:p>
        </p:txBody>
      </p:sp>
    </p:spTree>
    <p:extLst>
      <p:ext uri="{BB962C8B-B14F-4D97-AF65-F5344CB8AC3E}">
        <p14:creationId xmlns:p14="http://schemas.microsoft.com/office/powerpoint/2010/main" val="3728908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RS fortsätter att stiga kraftigt</a:t>
            </a:r>
            <a:endParaRPr lang="sv-SE" dirty="0"/>
          </a:p>
        </p:txBody>
      </p:sp>
      <p:pic>
        <p:nvPicPr>
          <p:cNvPr id="7" name="Platshållare för innehåll 6"/>
          <p:cNvPicPr>
            <a:picLocks noGrp="1" noChangeAspect="1"/>
          </p:cNvPicPr>
          <p:nvPr>
            <p:ph idx="1"/>
          </p:nvPr>
        </p:nvPicPr>
        <p:blipFill>
          <a:blip r:embed="rId2"/>
          <a:stretch>
            <a:fillRect/>
          </a:stretch>
        </p:blipFill>
        <p:spPr>
          <a:xfrm>
            <a:off x="3183468" y="1462891"/>
            <a:ext cx="5408870" cy="4714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15</a:t>
            </a:fld>
            <a:endParaRPr lang="sv-SE" dirty="0"/>
          </a:p>
        </p:txBody>
      </p:sp>
    </p:spTree>
    <p:extLst>
      <p:ext uri="{BB962C8B-B14F-4D97-AF65-F5344CB8AC3E}">
        <p14:creationId xmlns:p14="http://schemas.microsoft.com/office/powerpoint/2010/main" val="3058723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Utblick</a:t>
            </a:r>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16</a:t>
            </a:fld>
            <a:endParaRPr lang="sv-SE" dirty="0"/>
          </a:p>
        </p:txBody>
      </p:sp>
      <p:pic>
        <p:nvPicPr>
          <p:cNvPr id="7" name="Platshållare för innehåll 6"/>
          <p:cNvPicPr>
            <a:picLocks noGrp="1" noChangeAspect="1"/>
          </p:cNvPicPr>
          <p:nvPr>
            <p:ph idx="1"/>
          </p:nvPr>
        </p:nvPicPr>
        <p:blipFill>
          <a:blip r:embed="rId2"/>
          <a:stretch>
            <a:fillRect/>
          </a:stretch>
        </p:blipFill>
        <p:spPr>
          <a:xfrm>
            <a:off x="691406" y="1202266"/>
            <a:ext cx="10622662" cy="4978401"/>
          </a:xfrm>
          <a:prstGeom prst="rect">
            <a:avLst/>
          </a:prstGeom>
        </p:spPr>
      </p:pic>
    </p:spTree>
    <p:extLst>
      <p:ext uri="{BB962C8B-B14F-4D97-AF65-F5344CB8AC3E}">
        <p14:creationId xmlns:p14="http://schemas.microsoft.com/office/powerpoint/2010/main" val="3197449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17</a:t>
            </a:fld>
            <a:endParaRPr lang="sv-SE" dirty="0"/>
          </a:p>
        </p:txBody>
      </p:sp>
      <p:pic>
        <p:nvPicPr>
          <p:cNvPr id="5" name="Bildobjekt 4"/>
          <p:cNvPicPr>
            <a:picLocks noChangeAspect="1"/>
          </p:cNvPicPr>
          <p:nvPr/>
        </p:nvPicPr>
        <p:blipFill>
          <a:blip r:embed="rId2"/>
          <a:stretch>
            <a:fillRect/>
          </a:stretch>
        </p:blipFill>
        <p:spPr>
          <a:xfrm>
            <a:off x="1953491" y="237854"/>
            <a:ext cx="7771534" cy="5986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8209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18</a:t>
            </a:fld>
            <a:endParaRPr lang="sv-SE" dirty="0"/>
          </a:p>
        </p:txBody>
      </p:sp>
      <p:pic>
        <p:nvPicPr>
          <p:cNvPr id="5" name="Bildobjekt 4"/>
          <p:cNvPicPr>
            <a:picLocks noChangeAspect="1"/>
          </p:cNvPicPr>
          <p:nvPr/>
        </p:nvPicPr>
        <p:blipFill>
          <a:blip r:embed="rId2"/>
          <a:stretch>
            <a:fillRect/>
          </a:stretch>
        </p:blipFill>
        <p:spPr>
          <a:xfrm>
            <a:off x="2295274" y="324449"/>
            <a:ext cx="7826041" cy="588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Rak koppling 6"/>
          <p:cNvCxnSpPr/>
          <p:nvPr/>
        </p:nvCxnSpPr>
        <p:spPr>
          <a:xfrm flipV="1">
            <a:off x="5105910" y="3233651"/>
            <a:ext cx="4304097" cy="250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012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19</a:t>
            </a:fld>
            <a:endParaRPr lang="sv-SE" dirty="0"/>
          </a:p>
        </p:txBody>
      </p:sp>
      <p:pic>
        <p:nvPicPr>
          <p:cNvPr id="5" name="Bildobjekt 4"/>
          <p:cNvPicPr>
            <a:picLocks noChangeAspect="1"/>
          </p:cNvPicPr>
          <p:nvPr/>
        </p:nvPicPr>
        <p:blipFill>
          <a:blip r:embed="rId2"/>
          <a:stretch>
            <a:fillRect/>
          </a:stretch>
        </p:blipFill>
        <p:spPr>
          <a:xfrm>
            <a:off x="2367222" y="392343"/>
            <a:ext cx="7258050" cy="5591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8552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a:t>
            </a:fld>
            <a:endParaRPr lang="sv-SE" dirty="0"/>
          </a:p>
        </p:txBody>
      </p:sp>
      <p:pic>
        <p:nvPicPr>
          <p:cNvPr id="5" name="Bildobjekt 4"/>
          <p:cNvPicPr>
            <a:picLocks noChangeAspect="1"/>
          </p:cNvPicPr>
          <p:nvPr/>
        </p:nvPicPr>
        <p:blipFill>
          <a:blip r:embed="rId2"/>
          <a:stretch>
            <a:fillRect/>
          </a:stretch>
        </p:blipFill>
        <p:spPr>
          <a:xfrm>
            <a:off x="631825" y="274108"/>
            <a:ext cx="10420350" cy="6038850"/>
          </a:xfrm>
          <a:prstGeom prst="rect">
            <a:avLst/>
          </a:prstGeom>
        </p:spPr>
      </p:pic>
    </p:spTree>
    <p:extLst>
      <p:ext uri="{BB962C8B-B14F-4D97-AF65-F5344CB8AC3E}">
        <p14:creationId xmlns:p14="http://schemas.microsoft.com/office/powerpoint/2010/main" val="4174013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20</a:t>
            </a:fld>
            <a:endParaRPr lang="sv-SE" dirty="0"/>
          </a:p>
        </p:txBody>
      </p:sp>
      <p:pic>
        <p:nvPicPr>
          <p:cNvPr id="5" name="Bildobjekt 4"/>
          <p:cNvPicPr>
            <a:picLocks noChangeAspect="1"/>
          </p:cNvPicPr>
          <p:nvPr/>
        </p:nvPicPr>
        <p:blipFill>
          <a:blip r:embed="rId2"/>
          <a:stretch>
            <a:fillRect/>
          </a:stretch>
        </p:blipFill>
        <p:spPr>
          <a:xfrm>
            <a:off x="2086495" y="372879"/>
            <a:ext cx="7614717" cy="5804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Rak koppling 6"/>
          <p:cNvCxnSpPr/>
          <p:nvPr/>
        </p:nvCxnSpPr>
        <p:spPr>
          <a:xfrm>
            <a:off x="3108960" y="748145"/>
            <a:ext cx="17207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738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21</a:t>
            </a:fld>
            <a:endParaRPr lang="sv-SE" dirty="0"/>
          </a:p>
        </p:txBody>
      </p:sp>
      <p:pic>
        <p:nvPicPr>
          <p:cNvPr id="5" name="Bildobjekt 4"/>
          <p:cNvPicPr>
            <a:picLocks noChangeAspect="1"/>
          </p:cNvPicPr>
          <p:nvPr/>
        </p:nvPicPr>
        <p:blipFill>
          <a:blip r:embed="rId2"/>
          <a:stretch>
            <a:fillRect/>
          </a:stretch>
        </p:blipFill>
        <p:spPr>
          <a:xfrm>
            <a:off x="2258334" y="364062"/>
            <a:ext cx="7675331" cy="5869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Rak koppling 5"/>
          <p:cNvCxnSpPr/>
          <p:nvPr/>
        </p:nvCxnSpPr>
        <p:spPr>
          <a:xfrm>
            <a:off x="3108960" y="748145"/>
            <a:ext cx="17207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7417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22</a:t>
            </a:fld>
            <a:endParaRPr lang="sv-SE" dirty="0"/>
          </a:p>
        </p:txBody>
      </p:sp>
      <p:pic>
        <p:nvPicPr>
          <p:cNvPr id="5" name="Bildobjekt 4"/>
          <p:cNvPicPr>
            <a:picLocks noChangeAspect="1"/>
          </p:cNvPicPr>
          <p:nvPr/>
        </p:nvPicPr>
        <p:blipFill>
          <a:blip r:embed="rId2"/>
          <a:stretch>
            <a:fillRect/>
          </a:stretch>
        </p:blipFill>
        <p:spPr>
          <a:xfrm>
            <a:off x="482715" y="1354973"/>
            <a:ext cx="5398799" cy="4588539"/>
          </a:xfrm>
          <a:prstGeom prst="rect">
            <a:avLst/>
          </a:prstGeom>
        </p:spPr>
      </p:pic>
      <p:pic>
        <p:nvPicPr>
          <p:cNvPr id="6" name="Bildobjekt 5"/>
          <p:cNvPicPr>
            <a:picLocks noChangeAspect="1"/>
          </p:cNvPicPr>
          <p:nvPr/>
        </p:nvPicPr>
        <p:blipFill>
          <a:blip r:embed="rId3"/>
          <a:stretch>
            <a:fillRect/>
          </a:stretch>
        </p:blipFill>
        <p:spPr>
          <a:xfrm>
            <a:off x="6384959" y="1562793"/>
            <a:ext cx="4731062" cy="3913736"/>
          </a:xfrm>
          <a:prstGeom prst="rect">
            <a:avLst/>
          </a:prstGeom>
        </p:spPr>
      </p:pic>
      <p:pic>
        <p:nvPicPr>
          <p:cNvPr id="7" name="Bildobjekt 6"/>
          <p:cNvPicPr>
            <a:picLocks noChangeAspect="1"/>
          </p:cNvPicPr>
          <p:nvPr/>
        </p:nvPicPr>
        <p:blipFill>
          <a:blip r:embed="rId4"/>
          <a:stretch>
            <a:fillRect/>
          </a:stretch>
        </p:blipFill>
        <p:spPr>
          <a:xfrm>
            <a:off x="563793" y="640946"/>
            <a:ext cx="5095875" cy="704850"/>
          </a:xfrm>
          <a:prstGeom prst="rect">
            <a:avLst/>
          </a:prstGeom>
        </p:spPr>
      </p:pic>
    </p:spTree>
    <p:extLst>
      <p:ext uri="{BB962C8B-B14F-4D97-AF65-F5344CB8AC3E}">
        <p14:creationId xmlns:p14="http://schemas.microsoft.com/office/powerpoint/2010/main" val="1214190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23</a:t>
            </a:fld>
            <a:endParaRPr lang="sv-SE" dirty="0"/>
          </a:p>
        </p:txBody>
      </p:sp>
      <p:pic>
        <p:nvPicPr>
          <p:cNvPr id="5" name="Bildobjekt 4"/>
          <p:cNvPicPr>
            <a:picLocks noChangeAspect="1"/>
          </p:cNvPicPr>
          <p:nvPr/>
        </p:nvPicPr>
        <p:blipFill>
          <a:blip r:embed="rId2"/>
          <a:stretch>
            <a:fillRect/>
          </a:stretch>
        </p:blipFill>
        <p:spPr>
          <a:xfrm>
            <a:off x="5985164" y="756458"/>
            <a:ext cx="4789170" cy="5109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dobjekt 6"/>
          <p:cNvPicPr>
            <a:picLocks noChangeAspect="1"/>
          </p:cNvPicPr>
          <p:nvPr/>
        </p:nvPicPr>
        <p:blipFill>
          <a:blip r:embed="rId3"/>
          <a:stretch>
            <a:fillRect/>
          </a:stretch>
        </p:blipFill>
        <p:spPr>
          <a:xfrm>
            <a:off x="245485" y="746846"/>
            <a:ext cx="5133975" cy="5114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Bildobjekt 7"/>
          <p:cNvPicPr>
            <a:picLocks noChangeAspect="1"/>
          </p:cNvPicPr>
          <p:nvPr/>
        </p:nvPicPr>
        <p:blipFill>
          <a:blip r:embed="rId4"/>
          <a:stretch>
            <a:fillRect/>
          </a:stretch>
        </p:blipFill>
        <p:spPr>
          <a:xfrm>
            <a:off x="2129357" y="681211"/>
            <a:ext cx="5705475" cy="536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027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24</a:t>
            </a:fld>
            <a:endParaRPr lang="sv-SE" dirty="0"/>
          </a:p>
        </p:txBody>
      </p:sp>
      <p:pic>
        <p:nvPicPr>
          <p:cNvPr id="5" name="Bildobjekt 4"/>
          <p:cNvPicPr>
            <a:picLocks noChangeAspect="1"/>
          </p:cNvPicPr>
          <p:nvPr/>
        </p:nvPicPr>
        <p:blipFill>
          <a:blip r:embed="rId2"/>
          <a:stretch>
            <a:fillRect/>
          </a:stretch>
        </p:blipFill>
        <p:spPr>
          <a:xfrm>
            <a:off x="364126" y="274320"/>
            <a:ext cx="5205834" cy="4657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Bildobjekt 5"/>
          <p:cNvPicPr>
            <a:picLocks noChangeAspect="1"/>
          </p:cNvPicPr>
          <p:nvPr/>
        </p:nvPicPr>
        <p:blipFill>
          <a:blip r:embed="rId3"/>
          <a:stretch>
            <a:fillRect/>
          </a:stretch>
        </p:blipFill>
        <p:spPr>
          <a:xfrm>
            <a:off x="4385742" y="431136"/>
            <a:ext cx="5648325" cy="4981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dobjekt 6"/>
          <p:cNvPicPr>
            <a:picLocks noChangeAspect="1"/>
          </p:cNvPicPr>
          <p:nvPr/>
        </p:nvPicPr>
        <p:blipFill>
          <a:blip r:embed="rId4"/>
          <a:stretch>
            <a:fillRect/>
          </a:stretch>
        </p:blipFill>
        <p:spPr>
          <a:xfrm>
            <a:off x="3281362" y="919162"/>
            <a:ext cx="5629275" cy="5019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14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25</a:t>
            </a:fld>
            <a:endParaRPr lang="sv-SE" dirty="0"/>
          </a:p>
        </p:txBody>
      </p:sp>
      <p:pic>
        <p:nvPicPr>
          <p:cNvPr id="5" name="Bildobjekt 4"/>
          <p:cNvPicPr>
            <a:picLocks noChangeAspect="1"/>
          </p:cNvPicPr>
          <p:nvPr/>
        </p:nvPicPr>
        <p:blipFill>
          <a:blip r:embed="rId2"/>
          <a:stretch>
            <a:fillRect/>
          </a:stretch>
        </p:blipFill>
        <p:spPr>
          <a:xfrm>
            <a:off x="99753" y="245217"/>
            <a:ext cx="12092247" cy="5667134"/>
          </a:xfrm>
          <a:prstGeom prst="rect">
            <a:avLst/>
          </a:prstGeom>
        </p:spPr>
      </p:pic>
    </p:spTree>
    <p:extLst>
      <p:ext uri="{BB962C8B-B14F-4D97-AF65-F5344CB8AC3E}">
        <p14:creationId xmlns:p14="http://schemas.microsoft.com/office/powerpoint/2010/main" val="3634576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Vaccination Covid-19</a:t>
            </a:r>
            <a:endParaRPr lang="sv-SE" dirty="0"/>
          </a:p>
        </p:txBody>
      </p:sp>
      <p:sp>
        <p:nvSpPr>
          <p:cNvPr id="3" name="Underrubrik 2"/>
          <p:cNvSpPr>
            <a:spLocks noGrp="1"/>
          </p:cNvSpPr>
          <p:nvPr>
            <p:ph type="subTitle" idx="1"/>
          </p:nvPr>
        </p:nvSpPr>
        <p:spPr/>
        <p:txBody>
          <a:bodyPr/>
          <a:lstStyle/>
          <a:p>
            <a:r>
              <a:rPr lang="sv-SE" dirty="0" smtClean="0"/>
              <a:t>2021-10-21</a:t>
            </a:r>
            <a:endParaRPr lang="sv-SE" dirty="0"/>
          </a:p>
        </p:txBody>
      </p:sp>
    </p:spTree>
    <p:extLst>
      <p:ext uri="{BB962C8B-B14F-4D97-AF65-F5344CB8AC3E}">
        <p14:creationId xmlns:p14="http://schemas.microsoft.com/office/powerpoint/2010/main" val="2709300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NVR tom vecka 40</a:t>
            </a:r>
            <a:endParaRPr lang="sv-SE" dirty="0"/>
          </a:p>
        </p:txBody>
      </p:sp>
      <p:pic>
        <p:nvPicPr>
          <p:cNvPr id="8" name="Platshållare för innehåll 7"/>
          <p:cNvPicPr>
            <a:picLocks noGrp="1" noChangeAspect="1"/>
          </p:cNvPicPr>
          <p:nvPr>
            <p:ph idx="1"/>
          </p:nvPr>
        </p:nvPicPr>
        <p:blipFill>
          <a:blip r:embed="rId2"/>
          <a:stretch>
            <a:fillRect/>
          </a:stretch>
        </p:blipFill>
        <p:spPr>
          <a:xfrm>
            <a:off x="2230689" y="1825625"/>
            <a:ext cx="7730622" cy="4351338"/>
          </a:xfrm>
          <a:prstGeom prst="rect">
            <a:avLst/>
          </a:prstGeom>
        </p:spPr>
      </p:pic>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27</a:t>
            </a:fld>
            <a:endParaRPr lang="sv-SE" dirty="0"/>
          </a:p>
        </p:txBody>
      </p:sp>
    </p:spTree>
    <p:extLst>
      <p:ext uri="{BB962C8B-B14F-4D97-AF65-F5344CB8AC3E}">
        <p14:creationId xmlns:p14="http://schemas.microsoft.com/office/powerpoint/2010/main" val="18800606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Vaccinationsgrad</a:t>
            </a:r>
            <a:endParaRPr lang="sv-SE" dirty="0"/>
          </a:p>
        </p:txBody>
      </p:sp>
      <p:pic>
        <p:nvPicPr>
          <p:cNvPr id="7" name="Platshållare för innehåll 6"/>
          <p:cNvPicPr>
            <a:picLocks noGrp="1" noChangeAspect="1"/>
          </p:cNvPicPr>
          <p:nvPr>
            <p:ph idx="1"/>
          </p:nvPr>
        </p:nvPicPr>
        <p:blipFill>
          <a:blip r:embed="rId2"/>
          <a:stretch>
            <a:fillRect/>
          </a:stretch>
        </p:blipFill>
        <p:spPr>
          <a:xfrm>
            <a:off x="5739121" y="1786296"/>
            <a:ext cx="6144113" cy="4351338"/>
          </a:xfrm>
          <a:prstGeom prst="rect">
            <a:avLst/>
          </a:prstGeom>
        </p:spPr>
      </p:pic>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28</a:t>
            </a:fld>
            <a:endParaRPr lang="sv-SE" dirty="0"/>
          </a:p>
        </p:txBody>
      </p:sp>
      <p:pic>
        <p:nvPicPr>
          <p:cNvPr id="8" name="Platshållare för innehåll 6"/>
          <p:cNvPicPr>
            <a:picLocks noChangeAspect="1"/>
          </p:cNvPicPr>
          <p:nvPr/>
        </p:nvPicPr>
        <p:blipFill>
          <a:blip r:embed="rId3"/>
          <a:stretch>
            <a:fillRect/>
          </a:stretch>
        </p:blipFill>
        <p:spPr>
          <a:xfrm>
            <a:off x="1019544" y="1322432"/>
            <a:ext cx="4277483" cy="5025906"/>
          </a:xfrm>
          <a:prstGeom prst="rect">
            <a:avLst/>
          </a:prstGeom>
        </p:spPr>
      </p:pic>
      <p:sp>
        <p:nvSpPr>
          <p:cNvPr id="3" name="textruta 2"/>
          <p:cNvSpPr txBox="1"/>
          <p:nvPr/>
        </p:nvSpPr>
        <p:spPr>
          <a:xfrm>
            <a:off x="6390969" y="668594"/>
            <a:ext cx="4021392" cy="830997"/>
          </a:xfrm>
          <a:prstGeom prst="rect">
            <a:avLst/>
          </a:prstGeom>
          <a:noFill/>
        </p:spPr>
        <p:txBody>
          <a:bodyPr wrap="square" rtlCol="0">
            <a:spAutoFit/>
          </a:bodyPr>
          <a:lstStyle/>
          <a:p>
            <a:r>
              <a:rPr lang="sv-SE" sz="2400" u="sng" dirty="0" smtClean="0">
                <a:hlinkClick r:id="rId4"/>
              </a:rPr>
              <a:t>http</a:t>
            </a:r>
            <a:r>
              <a:rPr lang="sv-SE" sz="2400" u="sng" dirty="0">
                <a:hlinkClick r:id="rId4"/>
              </a:rPr>
              <a:t>://analys.ltdalarna.se/</a:t>
            </a:r>
            <a:endParaRPr lang="sv-SE" sz="2400" dirty="0"/>
          </a:p>
          <a:p>
            <a:endParaRPr lang="sv-SE" sz="2400" dirty="0"/>
          </a:p>
        </p:txBody>
      </p:sp>
    </p:spTree>
    <p:extLst>
      <p:ext uri="{BB962C8B-B14F-4D97-AF65-F5344CB8AC3E}">
        <p14:creationId xmlns:p14="http://schemas.microsoft.com/office/powerpoint/2010/main" val="1680095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0548" y="365126"/>
            <a:ext cx="10619402" cy="537399"/>
          </a:xfrm>
        </p:spPr>
        <p:txBody>
          <a:bodyPr>
            <a:normAutofit fontScale="90000"/>
          </a:bodyPr>
          <a:lstStyle/>
          <a:p>
            <a:r>
              <a:rPr lang="sv-SE" dirty="0" smtClean="0"/>
              <a:t>Vaccinering sker i skolorna: 12-15</a:t>
            </a:r>
            <a:endParaRPr lang="sv-SE" dirty="0"/>
          </a:p>
        </p:txBody>
      </p:sp>
      <p:sp>
        <p:nvSpPr>
          <p:cNvPr id="3" name="Platshållare för innehåll 2"/>
          <p:cNvSpPr>
            <a:spLocks noGrp="1"/>
          </p:cNvSpPr>
          <p:nvPr>
            <p:ph idx="1"/>
          </p:nvPr>
        </p:nvSpPr>
        <p:spPr>
          <a:xfrm>
            <a:off x="410547" y="1163783"/>
            <a:ext cx="11370906" cy="5013180"/>
          </a:xfrm>
        </p:spPr>
        <p:txBody>
          <a:bodyPr>
            <a:normAutofit fontScale="92500" lnSpcReduction="10000"/>
          </a:bodyPr>
          <a:lstStyle/>
          <a:p>
            <a:pPr marL="0" indent="0">
              <a:buNone/>
            </a:pPr>
            <a:endParaRPr lang="sv-SE" dirty="0"/>
          </a:p>
          <a:p>
            <a:r>
              <a:rPr lang="sv-SE" b="1" dirty="0" smtClean="0"/>
              <a:t>Vaccinerar vecka 41</a:t>
            </a:r>
            <a:r>
              <a:rPr lang="sv-SE" dirty="0" smtClean="0"/>
              <a:t>, Avesta</a:t>
            </a:r>
            <a:r>
              <a:rPr lang="sv-SE" dirty="0"/>
              <a:t>, Borlänge, Leksand, Ludvika och </a:t>
            </a:r>
            <a:r>
              <a:rPr lang="sv-SE" dirty="0" smtClean="0"/>
              <a:t>Gagnef, Rättvik, Särna, Hedemora, Vansbro, Mora (10)</a:t>
            </a:r>
          </a:p>
          <a:p>
            <a:pPr marL="0" indent="0">
              <a:buNone/>
            </a:pPr>
            <a:endParaRPr lang="sv-SE" dirty="0" smtClean="0"/>
          </a:p>
          <a:p>
            <a:r>
              <a:rPr lang="sv-SE" b="1" dirty="0" smtClean="0"/>
              <a:t>Vaccinerar vecka 42</a:t>
            </a:r>
            <a:r>
              <a:rPr lang="sv-SE" dirty="0" smtClean="0"/>
              <a:t>, </a:t>
            </a:r>
            <a:r>
              <a:rPr lang="sv-SE" dirty="0"/>
              <a:t>Malung/Sälen, Säter, Falun och </a:t>
            </a:r>
            <a:r>
              <a:rPr lang="sv-SE" dirty="0" smtClean="0"/>
              <a:t>Smedjebacken, Älvdalen (6)</a:t>
            </a:r>
          </a:p>
          <a:p>
            <a:endParaRPr lang="sv-SE" dirty="0"/>
          </a:p>
          <a:p>
            <a:endParaRPr lang="sv-SE" dirty="0" smtClean="0"/>
          </a:p>
          <a:p>
            <a:r>
              <a:rPr lang="sv-SE" dirty="0"/>
              <a:t>De 12 åringar som fyller senare under året och inte blir vaccinerade nu, där inväntar vi svar från Folkhälsomyndigheten hur de ska hanteras. </a:t>
            </a:r>
          </a:p>
          <a:p>
            <a:endParaRPr lang="sv-SE" dirty="0" smtClean="0"/>
          </a:p>
          <a:p>
            <a:pPr marL="0" indent="0">
              <a:buNone/>
            </a:pPr>
            <a:r>
              <a:rPr lang="sv-SE" dirty="0" smtClean="0"/>
              <a:t> </a:t>
            </a:r>
          </a:p>
          <a:p>
            <a:pPr marL="0" indent="0">
              <a:buNone/>
            </a:pPr>
            <a:endParaRPr lang="sv-SE" dirty="0" smtClean="0"/>
          </a:p>
          <a:p>
            <a:pPr marL="0" indent="0">
              <a:buNone/>
            </a:pPr>
            <a:endParaRPr lang="sv-SE" dirty="0"/>
          </a:p>
          <a:p>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29</a:t>
            </a:fld>
            <a:endParaRPr lang="sv-SE" dirty="0"/>
          </a:p>
        </p:txBody>
      </p:sp>
    </p:spTree>
    <p:extLst>
      <p:ext uri="{BB962C8B-B14F-4D97-AF65-F5344CB8AC3E}">
        <p14:creationId xmlns:p14="http://schemas.microsoft.com/office/powerpoint/2010/main" val="570018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3</a:t>
            </a:fld>
            <a:endParaRPr lang="sv-SE" dirty="0"/>
          </a:p>
        </p:txBody>
      </p:sp>
      <p:pic>
        <p:nvPicPr>
          <p:cNvPr id="5" name="Bildobjekt 4"/>
          <p:cNvPicPr>
            <a:picLocks noChangeAspect="1"/>
          </p:cNvPicPr>
          <p:nvPr/>
        </p:nvPicPr>
        <p:blipFill>
          <a:blip r:embed="rId2"/>
          <a:stretch>
            <a:fillRect/>
          </a:stretch>
        </p:blipFill>
        <p:spPr>
          <a:xfrm>
            <a:off x="0" y="0"/>
            <a:ext cx="12192000" cy="6858002"/>
          </a:xfrm>
          <a:prstGeom prst="rect">
            <a:avLst/>
          </a:prstGeom>
        </p:spPr>
      </p:pic>
    </p:spTree>
    <p:extLst>
      <p:ext uri="{BB962C8B-B14F-4D97-AF65-F5344CB8AC3E}">
        <p14:creationId xmlns:p14="http://schemas.microsoft.com/office/powerpoint/2010/main" val="1477947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3987" y="365126"/>
            <a:ext cx="10619402" cy="1210581"/>
          </a:xfrm>
        </p:spPr>
        <p:txBody>
          <a:bodyPr/>
          <a:lstStyle/>
          <a:p>
            <a:r>
              <a:rPr lang="sv-SE" dirty="0" smtClean="0"/>
              <a:t>Vaccinering i SÄBO pågår</a:t>
            </a:r>
            <a:endParaRPr lang="sv-SE" dirty="0"/>
          </a:p>
        </p:txBody>
      </p:sp>
      <p:sp>
        <p:nvSpPr>
          <p:cNvPr id="3" name="Platshållare för innehåll 2"/>
          <p:cNvSpPr>
            <a:spLocks noGrp="1"/>
          </p:cNvSpPr>
          <p:nvPr>
            <p:ph idx="1"/>
          </p:nvPr>
        </p:nvSpPr>
        <p:spPr/>
        <p:txBody>
          <a:bodyPr/>
          <a:lstStyle/>
          <a:p>
            <a:r>
              <a:rPr lang="sv-SE" b="1" dirty="0" smtClean="0"/>
              <a:t>Vecka 40,41,(42)</a:t>
            </a:r>
          </a:p>
          <a:p>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30</a:t>
            </a:fld>
            <a:endParaRPr lang="sv-SE" dirty="0"/>
          </a:p>
        </p:txBody>
      </p:sp>
    </p:spTree>
    <p:extLst>
      <p:ext uri="{BB962C8B-B14F-4D97-AF65-F5344CB8AC3E}">
        <p14:creationId xmlns:p14="http://schemas.microsoft.com/office/powerpoint/2010/main" val="2762044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Vaccination 80+ </a:t>
            </a:r>
            <a:r>
              <a:rPr lang="sv-SE" dirty="0"/>
              <a:t>d</a:t>
            </a:r>
            <a:r>
              <a:rPr lang="sv-SE" dirty="0" smtClean="0"/>
              <a:t>os 3 vaccinering</a:t>
            </a:r>
            <a:endParaRPr lang="sv-SE" dirty="0"/>
          </a:p>
        </p:txBody>
      </p:sp>
      <p:sp>
        <p:nvSpPr>
          <p:cNvPr id="3" name="Platshållare för innehåll 2"/>
          <p:cNvSpPr>
            <a:spLocks noGrp="1"/>
          </p:cNvSpPr>
          <p:nvPr>
            <p:ph idx="1"/>
          </p:nvPr>
        </p:nvSpPr>
        <p:spPr/>
        <p:txBody>
          <a:bodyPr/>
          <a:lstStyle/>
          <a:p>
            <a:r>
              <a:rPr lang="sv-SE" dirty="0" smtClean="0"/>
              <a:t>Planering pågår, planeringsförutsättningen är att samvaccinera med influensavaccineringen</a:t>
            </a:r>
          </a:p>
          <a:p>
            <a:endParaRPr lang="sv-SE" dirty="0" smtClean="0"/>
          </a:p>
          <a:p>
            <a:r>
              <a:rPr lang="sv-SE" dirty="0" smtClean="0"/>
              <a:t>De </a:t>
            </a:r>
            <a:r>
              <a:rPr lang="sv-SE" dirty="0"/>
              <a:t>kallas via brev eller </a:t>
            </a:r>
            <a:r>
              <a:rPr lang="sv-SE" dirty="0" smtClean="0"/>
              <a:t>telefon</a:t>
            </a:r>
          </a:p>
          <a:p>
            <a:endParaRPr lang="sv-SE" dirty="0" smtClean="0"/>
          </a:p>
          <a:p>
            <a:r>
              <a:rPr lang="sv-SE" dirty="0" err="1" smtClean="0"/>
              <a:t>Webbtidbokning</a:t>
            </a:r>
            <a:r>
              <a:rPr lang="sv-SE" dirty="0"/>
              <a:t> </a:t>
            </a:r>
            <a:r>
              <a:rPr lang="sv-SE" dirty="0" smtClean="0"/>
              <a:t>för influensavaccinering,</a:t>
            </a:r>
          </a:p>
          <a:p>
            <a:pPr marL="0" indent="0">
              <a:buNone/>
            </a:pPr>
            <a:r>
              <a:rPr lang="sv-SE" dirty="0" smtClean="0"/>
              <a:t>  </a:t>
            </a:r>
            <a:endParaRPr lang="sv-SE" dirty="0"/>
          </a:p>
          <a:p>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31</a:t>
            </a:fld>
            <a:endParaRPr lang="sv-SE" dirty="0"/>
          </a:p>
        </p:txBody>
      </p:sp>
    </p:spTree>
    <p:extLst>
      <p:ext uri="{BB962C8B-B14F-4D97-AF65-F5344CB8AC3E}">
        <p14:creationId xmlns:p14="http://schemas.microsoft.com/office/powerpoint/2010/main" val="2133031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10548" y="429781"/>
            <a:ext cx="10619402" cy="193014"/>
          </a:xfrm>
        </p:spPr>
        <p:txBody>
          <a:bodyPr>
            <a:normAutofit fontScale="90000"/>
          </a:bodyPr>
          <a:lstStyle/>
          <a:p>
            <a:r>
              <a:rPr lang="sv-SE" dirty="0" smtClean="0"/>
              <a:t>Vaccinationsaktiviteter</a:t>
            </a:r>
            <a:endParaRPr lang="sv-SE" dirty="0"/>
          </a:p>
        </p:txBody>
      </p:sp>
      <p:sp>
        <p:nvSpPr>
          <p:cNvPr id="3" name="Platshållare för innehåll 2"/>
          <p:cNvSpPr>
            <a:spLocks noGrp="1"/>
          </p:cNvSpPr>
          <p:nvPr>
            <p:ph idx="1"/>
          </p:nvPr>
        </p:nvSpPr>
        <p:spPr>
          <a:xfrm>
            <a:off x="410547" y="840503"/>
            <a:ext cx="11370906" cy="5511945"/>
          </a:xfrm>
        </p:spPr>
        <p:txBody>
          <a:bodyPr>
            <a:normAutofit/>
          </a:bodyPr>
          <a:lstStyle/>
          <a:p>
            <a:pPr marL="0" indent="0">
              <a:buNone/>
            </a:pPr>
            <a:r>
              <a:rPr lang="sv-SE" b="1" dirty="0" smtClean="0"/>
              <a:t>Högskolan </a:t>
            </a:r>
            <a:endParaRPr lang="sv-SE" b="1" dirty="0"/>
          </a:p>
          <a:p>
            <a:r>
              <a:rPr lang="sv-SE" sz="2800" dirty="0" smtClean="0"/>
              <a:t>Falun 3 ytterligare tillfällen som även omfattar allmänheten</a:t>
            </a:r>
          </a:p>
          <a:p>
            <a:r>
              <a:rPr lang="sv-SE" sz="2800" dirty="0" smtClean="0"/>
              <a:t>Borlänge, dos 2 inplanerad nästa vecka, det går även att få dos 1</a:t>
            </a:r>
          </a:p>
          <a:p>
            <a:pPr lvl="1"/>
            <a:endParaRPr lang="sv-SE" sz="2800" dirty="0" smtClean="0"/>
          </a:p>
          <a:p>
            <a:pPr marL="0" indent="0">
              <a:buNone/>
            </a:pPr>
            <a:r>
              <a:rPr lang="sv-SE" b="1" dirty="0" smtClean="0"/>
              <a:t>SFI</a:t>
            </a:r>
          </a:p>
          <a:p>
            <a:r>
              <a:rPr lang="sv-SE" sz="2800" dirty="0" smtClean="0"/>
              <a:t>Falun SFI nästa vecka på 3 skolor</a:t>
            </a:r>
          </a:p>
          <a:p>
            <a:r>
              <a:rPr lang="sv-SE" dirty="0" err="1"/>
              <a:t>Fornby</a:t>
            </a:r>
            <a:r>
              <a:rPr lang="sv-SE" dirty="0"/>
              <a:t> folkhögskola vaccinerar denna veckan</a:t>
            </a:r>
          </a:p>
          <a:p>
            <a:pPr lvl="1"/>
            <a:endParaRPr lang="sv-SE" sz="2800" dirty="0" smtClean="0"/>
          </a:p>
          <a:p>
            <a:pPr marL="457200" lvl="1" indent="0">
              <a:buNone/>
            </a:pPr>
            <a:endParaRPr lang="sv-SE" sz="2800" dirty="0" smtClean="0"/>
          </a:p>
          <a:p>
            <a:pPr marL="0" indent="0">
              <a:buNone/>
            </a:pPr>
            <a:r>
              <a:rPr lang="sv-SE" b="1" dirty="0" smtClean="0"/>
              <a:t>Asylsökande och papperslösa </a:t>
            </a:r>
          </a:p>
          <a:p>
            <a:r>
              <a:rPr lang="sv-SE" dirty="0" smtClean="0"/>
              <a:t>Arbete pågår hur vi ska ta oss an dessa grupper</a:t>
            </a:r>
          </a:p>
          <a:p>
            <a:pPr lvl="1"/>
            <a:endParaRPr lang="sv-SE" dirty="0" smtClean="0"/>
          </a:p>
          <a:p>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32</a:t>
            </a:fld>
            <a:endParaRPr lang="sv-SE" dirty="0"/>
          </a:p>
        </p:txBody>
      </p:sp>
    </p:spTree>
    <p:extLst>
      <p:ext uri="{BB962C8B-B14F-4D97-AF65-F5344CB8AC3E}">
        <p14:creationId xmlns:p14="http://schemas.microsoft.com/office/powerpoint/2010/main" val="27803183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Vaccinerad personal</a:t>
            </a:r>
            <a:endParaRPr lang="sv-SE" dirty="0"/>
          </a:p>
        </p:txBody>
      </p:sp>
      <p:sp>
        <p:nvSpPr>
          <p:cNvPr id="3" name="Platshållare för innehåll 2"/>
          <p:cNvSpPr>
            <a:spLocks noGrp="1"/>
          </p:cNvSpPr>
          <p:nvPr>
            <p:ph idx="1"/>
          </p:nvPr>
        </p:nvSpPr>
        <p:spPr/>
        <p:txBody>
          <a:bodyPr/>
          <a:lstStyle/>
          <a:p>
            <a:endParaRPr lang="sv-SE" dirty="0"/>
          </a:p>
          <a:p>
            <a:r>
              <a:rPr lang="sv-SE" dirty="0" smtClean="0"/>
              <a:t>Orsa kommun: V42 information från smittskydd till </a:t>
            </a:r>
            <a:r>
              <a:rPr lang="sv-SE" dirty="0"/>
              <a:t>ovaccinerad personal hemtjänst SÄBO</a:t>
            </a:r>
          </a:p>
          <a:p>
            <a:endParaRPr lang="sv-SE" dirty="0" smtClean="0"/>
          </a:p>
          <a:p>
            <a:endParaRPr lang="sv-SE" dirty="0"/>
          </a:p>
          <a:p>
            <a:r>
              <a:rPr lang="sv-SE" u="sng" dirty="0">
                <a:hlinkClick r:id="rId2"/>
              </a:rPr>
              <a:t>Länk till SKR gällande ovaccinerad personal</a:t>
            </a:r>
            <a:endParaRPr lang="sv-SE" dirty="0"/>
          </a:p>
          <a:p>
            <a:pPr marL="0" indent="0">
              <a:buNone/>
            </a:pPr>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33</a:t>
            </a:fld>
            <a:endParaRPr lang="sv-SE" dirty="0"/>
          </a:p>
        </p:txBody>
      </p:sp>
    </p:spTree>
    <p:extLst>
      <p:ext uri="{BB962C8B-B14F-4D97-AF65-F5344CB8AC3E}">
        <p14:creationId xmlns:p14="http://schemas.microsoft.com/office/powerpoint/2010/main" val="3240190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a:t>Uppsökande </a:t>
            </a:r>
            <a:r>
              <a:rPr lang="sv-SE" dirty="0" smtClean="0"/>
              <a:t>verksamhet exempel:</a:t>
            </a:r>
            <a:r>
              <a:rPr lang="sv-SE" dirty="0"/>
              <a:t/>
            </a:r>
            <a:br>
              <a:rPr lang="sv-SE" dirty="0"/>
            </a:br>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34</a:t>
            </a:fld>
            <a:endParaRPr lang="sv-SE" dirty="0"/>
          </a:p>
        </p:txBody>
      </p:sp>
      <p:sp>
        <p:nvSpPr>
          <p:cNvPr id="7" name="Rektangel 6"/>
          <p:cNvSpPr/>
          <p:nvPr/>
        </p:nvSpPr>
        <p:spPr>
          <a:xfrm>
            <a:off x="410547" y="1939636"/>
            <a:ext cx="8733453" cy="3108543"/>
          </a:xfrm>
          <a:prstGeom prst="rect">
            <a:avLst/>
          </a:prstGeom>
        </p:spPr>
        <p:txBody>
          <a:bodyPr wrap="square">
            <a:spAutoFit/>
          </a:bodyPr>
          <a:lstStyle/>
          <a:p>
            <a:r>
              <a:rPr lang="sv-SE" sz="2800" b="1" dirty="0"/>
              <a:t>Utlandsfödda och </a:t>
            </a:r>
            <a:r>
              <a:rPr lang="sv-SE" sz="2800" b="1" dirty="0" err="1"/>
              <a:t>DeSo</a:t>
            </a:r>
            <a:r>
              <a:rPr lang="sv-SE" sz="2800" b="1" dirty="0"/>
              <a:t> </a:t>
            </a:r>
            <a:r>
              <a:rPr lang="sv-SE" sz="2800" b="1" dirty="0" smtClean="0"/>
              <a:t>områden</a:t>
            </a:r>
          </a:p>
          <a:p>
            <a:pPr marL="457200" indent="-457200">
              <a:buFont typeface="Arial" panose="020B0604020202020204" pitchFamily="34" charset="0"/>
              <a:buChar char="•"/>
            </a:pPr>
            <a:r>
              <a:rPr lang="sv-SE" sz="2800" dirty="0" smtClean="0"/>
              <a:t>Falun: </a:t>
            </a:r>
            <a:r>
              <a:rPr lang="sv-SE" sz="2800" dirty="0" err="1" smtClean="0"/>
              <a:t>Drop</a:t>
            </a:r>
            <a:r>
              <a:rPr lang="sv-SE" sz="2800" dirty="0" smtClean="0"/>
              <a:t> in, </a:t>
            </a:r>
            <a:r>
              <a:rPr lang="sv-SE" sz="2800" dirty="0" err="1"/>
              <a:t>Norslund</a:t>
            </a:r>
            <a:r>
              <a:rPr lang="sv-SE" sz="2800" dirty="0"/>
              <a:t> och </a:t>
            </a:r>
            <a:r>
              <a:rPr lang="sv-SE" sz="2800" dirty="0" err="1" smtClean="0"/>
              <a:t>Bojsenburg</a:t>
            </a:r>
            <a:r>
              <a:rPr lang="sv-SE" sz="2800" dirty="0" smtClean="0"/>
              <a:t> </a:t>
            </a:r>
          </a:p>
          <a:p>
            <a:pPr marL="457200" indent="-457200">
              <a:buFont typeface="Arial" panose="020B0604020202020204" pitchFamily="34" charset="0"/>
              <a:buChar char="•"/>
            </a:pPr>
            <a:endParaRPr lang="sv-SE" sz="2800" dirty="0"/>
          </a:p>
          <a:p>
            <a:pPr marL="457200" indent="-457200">
              <a:buFont typeface="Arial" panose="020B0604020202020204" pitchFamily="34" charset="0"/>
              <a:buChar char="•"/>
            </a:pPr>
            <a:r>
              <a:rPr lang="sv-SE" sz="2800" dirty="0" smtClean="0"/>
              <a:t>Borlänge: Jakobsgårdarna </a:t>
            </a:r>
            <a:r>
              <a:rPr lang="sv-SE" sz="2800" dirty="0"/>
              <a:t>vaccinerade i utsatta områden </a:t>
            </a:r>
            <a:r>
              <a:rPr lang="sv-SE" sz="2800" dirty="0" smtClean="0"/>
              <a:t>med bra deltagande</a:t>
            </a:r>
          </a:p>
          <a:p>
            <a:pPr marL="457200" indent="-457200">
              <a:buFont typeface="Arial" panose="020B0604020202020204" pitchFamily="34" charset="0"/>
              <a:buChar char="•"/>
            </a:pPr>
            <a:endParaRPr lang="sv-SE" sz="2800" dirty="0" smtClean="0"/>
          </a:p>
          <a:p>
            <a:pPr marL="457200" indent="-457200">
              <a:buFont typeface="Arial" panose="020B0604020202020204" pitchFamily="34" charset="0"/>
              <a:buChar char="•"/>
            </a:pPr>
            <a:endParaRPr lang="sv-SE" sz="2800" dirty="0"/>
          </a:p>
        </p:txBody>
      </p:sp>
    </p:spTree>
    <p:extLst>
      <p:ext uri="{BB962C8B-B14F-4D97-AF65-F5344CB8AC3E}">
        <p14:creationId xmlns:p14="http://schemas.microsoft.com/office/powerpoint/2010/main" val="3907986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Ökad vaccinationstäckning</a:t>
            </a:r>
            <a:endParaRPr lang="sv-SE" dirty="0"/>
          </a:p>
        </p:txBody>
      </p:sp>
      <p:sp>
        <p:nvSpPr>
          <p:cNvPr id="3" name="Platshållare för innehåll 2"/>
          <p:cNvSpPr>
            <a:spLocks noGrp="1"/>
          </p:cNvSpPr>
          <p:nvPr>
            <p:ph idx="1"/>
          </p:nvPr>
        </p:nvSpPr>
        <p:spPr/>
        <p:txBody>
          <a:bodyPr/>
          <a:lstStyle/>
          <a:p>
            <a:r>
              <a:rPr lang="sv-SE" b="1" dirty="0"/>
              <a:t>Idrottsföreningar</a:t>
            </a:r>
          </a:p>
          <a:p>
            <a:pPr lvl="1"/>
            <a:r>
              <a:rPr lang="sv-SE" dirty="0" smtClean="0"/>
              <a:t>Mora </a:t>
            </a:r>
            <a:r>
              <a:rPr lang="sv-SE" dirty="0"/>
              <a:t>IK </a:t>
            </a:r>
            <a:r>
              <a:rPr lang="sv-SE" dirty="0" smtClean="0"/>
              <a:t>Hockey</a:t>
            </a:r>
          </a:p>
          <a:p>
            <a:pPr marL="457200" lvl="1" indent="0">
              <a:buNone/>
            </a:pPr>
            <a:endParaRPr lang="sv-SE" dirty="0"/>
          </a:p>
          <a:p>
            <a:r>
              <a:rPr lang="sv-SE" b="1" dirty="0"/>
              <a:t>Mobila bussar</a:t>
            </a:r>
          </a:p>
          <a:p>
            <a:pPr lvl="1"/>
            <a:r>
              <a:rPr lang="sv-SE" dirty="0"/>
              <a:t>Har tillgång till en buss i dagsläget obs! kopplat till väntrum/vaccinationslokal</a:t>
            </a:r>
          </a:p>
          <a:p>
            <a:endParaRPr lang="sv-SE" dirty="0" smtClean="0"/>
          </a:p>
          <a:p>
            <a:r>
              <a:rPr lang="sv-SE" dirty="0"/>
              <a:t>Särna </a:t>
            </a:r>
            <a:r>
              <a:rPr lang="sv-SE" dirty="0" smtClean="0"/>
              <a:t>har kallat </a:t>
            </a:r>
            <a:r>
              <a:rPr lang="sv-SE" dirty="0"/>
              <a:t>ovaccinerade, några </a:t>
            </a:r>
            <a:r>
              <a:rPr lang="sv-SE" dirty="0" smtClean="0"/>
              <a:t>bokar </a:t>
            </a:r>
            <a:r>
              <a:rPr lang="sv-SE" dirty="0"/>
              <a:t>av, några som kom hade inte kommit om de inte blivit kallade</a:t>
            </a:r>
          </a:p>
          <a:p>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35</a:t>
            </a:fld>
            <a:endParaRPr lang="sv-SE" dirty="0"/>
          </a:p>
        </p:txBody>
      </p:sp>
    </p:spTree>
    <p:extLst>
      <p:ext uri="{BB962C8B-B14F-4D97-AF65-F5344CB8AC3E}">
        <p14:creationId xmlns:p14="http://schemas.microsoft.com/office/powerpoint/2010/main" val="12852809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Vaccinationsmotstånd</a:t>
            </a:r>
            <a:endParaRPr lang="sv-SE" dirty="0"/>
          </a:p>
        </p:txBody>
      </p:sp>
      <p:sp>
        <p:nvSpPr>
          <p:cNvPr id="3" name="Platshållare för innehåll 2"/>
          <p:cNvSpPr>
            <a:spLocks noGrp="1"/>
          </p:cNvSpPr>
          <p:nvPr>
            <p:ph idx="1"/>
          </p:nvPr>
        </p:nvSpPr>
        <p:spPr/>
        <p:txBody>
          <a:bodyPr/>
          <a:lstStyle/>
          <a:p>
            <a:r>
              <a:rPr lang="sv-SE" dirty="0" smtClean="0"/>
              <a:t>SMS</a:t>
            </a:r>
          </a:p>
          <a:p>
            <a:r>
              <a:rPr lang="sv-SE" dirty="0" smtClean="0"/>
              <a:t>Mail</a:t>
            </a:r>
          </a:p>
          <a:p>
            <a:r>
              <a:rPr lang="sv-SE" dirty="0" smtClean="0"/>
              <a:t>Telefonsamtal</a:t>
            </a:r>
            <a:endParaRPr lang="sv-SE" dirty="0"/>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36</a:t>
            </a:fld>
            <a:endParaRPr lang="sv-SE" dirty="0"/>
          </a:p>
        </p:txBody>
      </p:sp>
    </p:spTree>
    <p:extLst>
      <p:ext uri="{BB962C8B-B14F-4D97-AF65-F5344CB8AC3E}">
        <p14:creationId xmlns:p14="http://schemas.microsoft.com/office/powerpoint/2010/main" val="3377931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600" dirty="0" smtClean="0"/>
              <a:t>Länkar till Folkhälsomyndigheten </a:t>
            </a:r>
            <a:endParaRPr lang="sv-SE" sz="3600" dirty="0"/>
          </a:p>
        </p:txBody>
      </p:sp>
      <p:sp>
        <p:nvSpPr>
          <p:cNvPr id="3" name="Platshållare för innehåll 2"/>
          <p:cNvSpPr>
            <a:spLocks noGrp="1"/>
          </p:cNvSpPr>
          <p:nvPr>
            <p:ph idx="1"/>
          </p:nvPr>
        </p:nvSpPr>
        <p:spPr/>
        <p:txBody>
          <a:bodyPr>
            <a:normAutofit fontScale="70000" lnSpcReduction="20000"/>
          </a:bodyPr>
          <a:lstStyle/>
          <a:p>
            <a:pPr marL="0" indent="0">
              <a:buNone/>
            </a:pPr>
            <a:r>
              <a:rPr lang="sv-SE" b="1" dirty="0" smtClean="0"/>
              <a:t>Till vårdnadshavare/ungdomar</a:t>
            </a:r>
          </a:p>
          <a:p>
            <a:r>
              <a:rPr lang="sv-SE" dirty="0" smtClean="0"/>
              <a:t>Vaccinationsinformation </a:t>
            </a:r>
            <a:r>
              <a:rPr lang="sv-SE" dirty="0"/>
              <a:t>inklusive </a:t>
            </a:r>
            <a:r>
              <a:rPr lang="sv-SE" dirty="0" smtClean="0"/>
              <a:t>faktablad</a:t>
            </a:r>
            <a:endParaRPr lang="sv-SE" dirty="0"/>
          </a:p>
          <a:p>
            <a:r>
              <a:rPr lang="sv-SE" dirty="0"/>
              <a:t>E</a:t>
            </a:r>
            <a:r>
              <a:rPr lang="sv-SE" dirty="0" smtClean="0"/>
              <a:t>nklare </a:t>
            </a:r>
            <a:r>
              <a:rPr lang="sv-SE" dirty="0"/>
              <a:t>information för </a:t>
            </a:r>
            <a:r>
              <a:rPr lang="sv-SE" dirty="0" smtClean="0"/>
              <a:t>barn/ungdomar</a:t>
            </a:r>
            <a:endParaRPr lang="sv-SE" dirty="0"/>
          </a:p>
          <a:p>
            <a:r>
              <a:rPr lang="sv-SE" dirty="0" smtClean="0"/>
              <a:t>Information </a:t>
            </a:r>
            <a:r>
              <a:rPr lang="sv-SE" dirty="0"/>
              <a:t>om vaccinernas effekt och säkerhet och varför man bör vaccinera </a:t>
            </a:r>
            <a:r>
              <a:rPr lang="sv-SE" dirty="0" smtClean="0"/>
              <a:t>sig</a:t>
            </a:r>
          </a:p>
          <a:p>
            <a:r>
              <a:rPr lang="sv-SE" dirty="0" smtClean="0"/>
              <a:t>Information </a:t>
            </a:r>
            <a:r>
              <a:rPr lang="sv-SE" dirty="0"/>
              <a:t>om missuppfattningar, myter och desinformation om vaccinerna</a:t>
            </a:r>
            <a:r>
              <a:rPr lang="sv-SE" dirty="0" smtClean="0"/>
              <a:t>.</a:t>
            </a:r>
          </a:p>
          <a:p>
            <a:r>
              <a:rPr lang="sv-SE" dirty="0" smtClean="0"/>
              <a:t>Frågor och svar</a:t>
            </a:r>
            <a:endParaRPr lang="sv-SE" dirty="0"/>
          </a:p>
          <a:p>
            <a:endParaRPr lang="sv-SE" dirty="0"/>
          </a:p>
          <a:p>
            <a:pPr marL="0" indent="0">
              <a:buNone/>
            </a:pPr>
            <a:r>
              <a:rPr lang="sv-SE" b="1" dirty="0" smtClean="0"/>
              <a:t>Till vaccinatörer</a:t>
            </a:r>
            <a:r>
              <a:rPr lang="sv-SE" dirty="0"/>
              <a:t> </a:t>
            </a:r>
          </a:p>
          <a:p>
            <a:r>
              <a:rPr lang="sv-SE" dirty="0"/>
              <a:t>Länk till Folkhälsomyndighetens seminarium för vaccinatörer 211008</a:t>
            </a:r>
          </a:p>
          <a:p>
            <a:r>
              <a:rPr lang="sv-SE" dirty="0"/>
              <a:t>I</a:t>
            </a:r>
            <a:r>
              <a:rPr lang="sv-SE" dirty="0" smtClean="0"/>
              <a:t>nformation </a:t>
            </a:r>
            <a:r>
              <a:rPr lang="sv-SE" dirty="0"/>
              <a:t>om aktuella vacciner mot covid-19 för vårdpersonal</a:t>
            </a:r>
          </a:p>
          <a:p>
            <a:r>
              <a:rPr lang="sv-SE" dirty="0" smtClean="0"/>
              <a:t>Länk </a:t>
            </a:r>
            <a:r>
              <a:rPr lang="sv-SE" dirty="0"/>
              <a:t>till </a:t>
            </a:r>
            <a:r>
              <a:rPr lang="sv-SE" dirty="0" err="1" smtClean="0"/>
              <a:t>RD:s</a:t>
            </a:r>
            <a:r>
              <a:rPr lang="sv-SE" dirty="0" smtClean="0"/>
              <a:t> handläggning </a:t>
            </a:r>
            <a:r>
              <a:rPr lang="sv-SE" dirty="0"/>
              <a:t>av uppgiven överkänslighet/allergi i hälsodeklarationen</a:t>
            </a:r>
          </a:p>
          <a:p>
            <a:r>
              <a:rPr lang="sv-SE" dirty="0" smtClean="0"/>
              <a:t>Vanliga frågor </a:t>
            </a:r>
            <a:r>
              <a:rPr lang="sv-SE" dirty="0"/>
              <a:t>och </a:t>
            </a:r>
            <a:r>
              <a:rPr lang="sv-SE" dirty="0" smtClean="0"/>
              <a:t>svar inklusive kring myokardit/</a:t>
            </a:r>
            <a:r>
              <a:rPr lang="sv-SE" dirty="0" err="1" smtClean="0"/>
              <a:t>perikardit</a:t>
            </a:r>
            <a:r>
              <a:rPr lang="sv-SE" dirty="0" smtClean="0"/>
              <a:t> + länk till info om det från </a:t>
            </a:r>
            <a:r>
              <a:rPr lang="sv-SE" dirty="0" err="1" smtClean="0"/>
              <a:t>FoHM</a:t>
            </a:r>
            <a:endParaRPr lang="sv-SE" dirty="0"/>
          </a:p>
          <a:p>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6EF070-D4A1-4BBC-95E2-C540A084EC01}" type="datetime1">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2021-10-21</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05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27424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a:t>
            </a:r>
            <a:endParaRPr lang="sv-SE" dirty="0"/>
          </a:p>
        </p:txBody>
      </p:sp>
      <p:sp>
        <p:nvSpPr>
          <p:cNvPr id="3" name="Platshållare för innehåll 2"/>
          <p:cNvSpPr>
            <a:spLocks noGrp="1"/>
          </p:cNvSpPr>
          <p:nvPr>
            <p:ph idx="1"/>
          </p:nvPr>
        </p:nvSpPr>
        <p:spPr/>
        <p:txBody>
          <a:bodyPr/>
          <a:lstStyle/>
          <a:p>
            <a:endParaRPr lang="sv-SE"/>
          </a:p>
        </p:txBody>
      </p:sp>
      <p:sp>
        <p:nvSpPr>
          <p:cNvPr id="4" name="Platshållare för datum 3"/>
          <p:cNvSpPr>
            <a:spLocks noGrp="1"/>
          </p:cNvSpPr>
          <p:nvPr>
            <p:ph type="dt" sz="half" idx="10"/>
          </p:nvPr>
        </p:nvSpPr>
        <p:spPr/>
        <p:txBody>
          <a:bodyPr/>
          <a:lstStyle/>
          <a:p>
            <a:fld id="{A36EF070-D4A1-4BBC-95E2-C540A084EC01}" type="datetime1">
              <a:rPr lang="sv-SE" smtClean="0"/>
              <a:t>2021-10-21</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38</a:t>
            </a:fld>
            <a:endParaRPr lang="sv-SE" dirty="0"/>
          </a:p>
        </p:txBody>
      </p:sp>
    </p:spTree>
    <p:extLst>
      <p:ext uri="{BB962C8B-B14F-4D97-AF65-F5344CB8AC3E}">
        <p14:creationId xmlns:p14="http://schemas.microsoft.com/office/powerpoint/2010/main" val="299059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spTree>
    <p:extLst>
      <p:ext uri="{BB962C8B-B14F-4D97-AF65-F5344CB8AC3E}">
        <p14:creationId xmlns:p14="http://schemas.microsoft.com/office/powerpoint/2010/main" val="310943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4</a:t>
            </a:fld>
            <a:endParaRPr lang="sv-SE" dirty="0"/>
          </a:p>
        </p:txBody>
      </p:sp>
      <p:pic>
        <p:nvPicPr>
          <p:cNvPr id="5" name="Bildobjekt 4"/>
          <p:cNvPicPr>
            <a:picLocks noChangeAspect="1"/>
          </p:cNvPicPr>
          <p:nvPr/>
        </p:nvPicPr>
        <p:blipFill>
          <a:blip r:embed="rId2"/>
          <a:stretch>
            <a:fillRect/>
          </a:stretch>
        </p:blipFill>
        <p:spPr>
          <a:xfrm>
            <a:off x="315830" y="1114675"/>
            <a:ext cx="5143500" cy="376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Bildobjekt 5"/>
          <p:cNvPicPr>
            <a:picLocks noChangeAspect="1"/>
          </p:cNvPicPr>
          <p:nvPr/>
        </p:nvPicPr>
        <p:blipFill>
          <a:blip r:embed="rId3"/>
          <a:stretch>
            <a:fillRect/>
          </a:stretch>
        </p:blipFill>
        <p:spPr>
          <a:xfrm>
            <a:off x="5820193" y="1122948"/>
            <a:ext cx="5764462" cy="3785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dobjekt 6"/>
          <p:cNvPicPr>
            <a:picLocks noChangeAspect="1"/>
          </p:cNvPicPr>
          <p:nvPr/>
        </p:nvPicPr>
        <p:blipFill>
          <a:blip r:embed="rId4"/>
          <a:stretch>
            <a:fillRect/>
          </a:stretch>
        </p:blipFill>
        <p:spPr>
          <a:xfrm>
            <a:off x="1737214" y="440575"/>
            <a:ext cx="8428104" cy="5483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868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noGrp="1"/>
          </p:cNvGraphicFramePr>
          <p:nvPr>
            <p:extLst>
              <p:ext uri="{D42A27DB-BD31-4B8C-83A1-F6EECF244321}">
                <p14:modId xmlns:p14="http://schemas.microsoft.com/office/powerpoint/2010/main" val="337629950"/>
              </p:ext>
            </p:extLst>
          </p:nvPr>
        </p:nvGraphicFramePr>
        <p:xfrm>
          <a:off x="934803" y="269493"/>
          <a:ext cx="9306393" cy="60819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872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noGrp="1"/>
          </p:cNvGraphicFramePr>
          <p:nvPr>
            <p:extLst/>
          </p:nvPr>
        </p:nvGraphicFramePr>
        <p:xfrm>
          <a:off x="1442803" y="388026"/>
          <a:ext cx="9306393" cy="60819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0553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noGrp="1"/>
          </p:cNvGraphicFramePr>
          <p:nvPr>
            <p:extLst/>
          </p:nvPr>
        </p:nvGraphicFramePr>
        <p:xfrm>
          <a:off x="1442803" y="388026"/>
          <a:ext cx="9306393" cy="60819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726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noGrp="1"/>
          </p:cNvGraphicFramePr>
          <p:nvPr>
            <p:extLst/>
          </p:nvPr>
        </p:nvGraphicFramePr>
        <p:xfrm>
          <a:off x="1442803" y="388026"/>
          <a:ext cx="9306393" cy="60819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9790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4152674-6AB9-4668-8AED-4226128661A6}" type="datetime1">
              <a:rPr lang="sv-SE" smtClean="0"/>
              <a:t>2021-10-21</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130DDE8C-17E0-4539-9C15-C1E9D231907F}" type="slidenum">
              <a:rPr lang="sv-SE" smtClean="0"/>
              <a:pPr/>
              <a:t>9</a:t>
            </a:fld>
            <a:endParaRPr lang="sv-SE" dirty="0"/>
          </a:p>
        </p:txBody>
      </p:sp>
      <p:pic>
        <p:nvPicPr>
          <p:cNvPr id="5" name="Bildobjekt 4"/>
          <p:cNvPicPr>
            <a:picLocks noChangeAspect="1"/>
          </p:cNvPicPr>
          <p:nvPr/>
        </p:nvPicPr>
        <p:blipFill>
          <a:blip r:embed="rId2"/>
          <a:stretch>
            <a:fillRect/>
          </a:stretch>
        </p:blipFill>
        <p:spPr>
          <a:xfrm>
            <a:off x="1652338" y="260111"/>
            <a:ext cx="8344399" cy="6113187"/>
          </a:xfrm>
          <a:prstGeom prst="rect">
            <a:avLst/>
          </a:prstGeom>
        </p:spPr>
      </p:pic>
    </p:spTree>
    <p:extLst>
      <p:ext uri="{BB962C8B-B14F-4D97-AF65-F5344CB8AC3E}">
        <p14:creationId xmlns:p14="http://schemas.microsoft.com/office/powerpoint/2010/main" val="2539050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Cdag">
  <a:themeElements>
    <a:clrScheme name="Ltd">
      <a:dk1>
        <a:sysClr val="windowText" lastClr="000000"/>
      </a:dk1>
      <a:lt1>
        <a:sysClr val="window" lastClr="FFFFFF"/>
      </a:lt1>
      <a:dk2>
        <a:srgbClr val="F15060"/>
      </a:dk2>
      <a:lt2>
        <a:srgbClr val="E7E6E6"/>
      </a:lt2>
      <a:accent1>
        <a:srgbClr val="00B4E4"/>
      </a:accent1>
      <a:accent2>
        <a:srgbClr val="28B29A"/>
      </a:accent2>
      <a:accent3>
        <a:srgbClr val="FFD378"/>
      </a:accent3>
      <a:accent4>
        <a:srgbClr val="AEDDEF"/>
      </a:accent4>
      <a:accent5>
        <a:srgbClr val="6ACEC3"/>
      </a:accent5>
      <a:accent6>
        <a:srgbClr val="FAE9BA"/>
      </a:accent6>
      <a:hlink>
        <a:srgbClr val="0074A2"/>
      </a:hlink>
      <a:folHlink>
        <a:srgbClr val="0074A2"/>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819</Words>
  <Application>Microsoft Office PowerPoint</Application>
  <PresentationFormat>Bredbild</PresentationFormat>
  <Paragraphs>179</Paragraphs>
  <Slides>39</Slides>
  <Notes>2</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39</vt:i4>
      </vt:variant>
    </vt:vector>
  </HeadingPairs>
  <TitlesOfParts>
    <vt:vector size="45" baseType="lpstr">
      <vt:lpstr>Arial</vt:lpstr>
      <vt:lpstr>Calibri</vt:lpstr>
      <vt:lpstr>Calibri Light</vt:lpstr>
      <vt:lpstr>Times New Roman</vt:lpstr>
      <vt:lpstr>Office-tema</vt:lpstr>
      <vt:lpstr>VCdag</vt:lpstr>
      <vt:lpstr>Välfärdsrådet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Nytt från FoHM 1:a november Det här gäller från den 1 november — Folkhälsomyndigheten (folkhalsomyndigheten.se)</vt:lpstr>
      <vt:lpstr>Dessa ska fortsätta provtas</vt:lpstr>
      <vt:lpstr>Fjällådor</vt:lpstr>
      <vt:lpstr>PowerPoint-presentation</vt:lpstr>
      <vt:lpstr>RS fortsätter att stiga kraftigt</vt:lpstr>
      <vt:lpstr>Utblick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Vaccination Covid-19</vt:lpstr>
      <vt:lpstr>NVR tom vecka 40</vt:lpstr>
      <vt:lpstr>Vaccinationsgrad</vt:lpstr>
      <vt:lpstr>Vaccinering sker i skolorna: 12-15</vt:lpstr>
      <vt:lpstr>Vaccinering i SÄBO pågår</vt:lpstr>
      <vt:lpstr>Vaccination 80+ dos 3 vaccinering</vt:lpstr>
      <vt:lpstr>Vaccinationsaktiviteter</vt:lpstr>
      <vt:lpstr>Vaccinerad personal</vt:lpstr>
      <vt:lpstr>Uppsökande verksamhet exempel: </vt:lpstr>
      <vt:lpstr>Ökad vaccinationstäckning</vt:lpstr>
      <vt:lpstr>Vaccinationsmotstånd</vt:lpstr>
      <vt:lpstr>Länkar till Folkhälsomyndigheten </vt:lpstr>
      <vt:lpstr>Frågor</vt:lpstr>
      <vt:lpstr>PowerPoint-presentation</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BDU</dc:title>
  <dc:creator>Larsson Roger S /Central förvaltning Ledningsenhet /Falun</dc:creator>
  <cp:lastModifiedBy>Larsson Roger S /Central förvaltning Ledningsenhet /Falun</cp:lastModifiedBy>
  <cp:revision>5</cp:revision>
  <dcterms:created xsi:type="dcterms:W3CDTF">2021-10-21T05:05:11Z</dcterms:created>
  <dcterms:modified xsi:type="dcterms:W3CDTF">2021-10-21T12:34:08Z</dcterms:modified>
</cp:coreProperties>
</file>