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6"/>
  </p:notesMasterIdLst>
  <p:handoutMasterIdLst>
    <p:handoutMasterId r:id="rId17"/>
  </p:handoutMasterIdLst>
  <p:sldIdLst>
    <p:sldId id="256" r:id="rId7"/>
    <p:sldId id="257" r:id="rId8"/>
    <p:sldId id="285" r:id="rId9"/>
    <p:sldId id="278" r:id="rId10"/>
    <p:sldId id="279" r:id="rId11"/>
    <p:sldId id="286" r:id="rId12"/>
    <p:sldId id="287" r:id="rId13"/>
    <p:sldId id="288" r:id="rId14"/>
    <p:sldId id="277" r:id="rId15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57"/>
            <p14:sldId id="285"/>
            <p14:sldId id="278"/>
            <p14:sldId id="279"/>
            <p14:sldId id="286"/>
            <p14:sldId id="287"/>
            <p14:sldId id="288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56355" autoAdjust="0"/>
  </p:normalViewPr>
  <p:slideViewPr>
    <p:cSldViewPr snapToGrid="0">
      <p:cViewPr varScale="1">
        <p:scale>
          <a:sx n="45" d="100"/>
          <a:sy n="45" d="100"/>
        </p:scale>
        <p:origin x="1460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-kalkylblad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[Återinskrivningar (002).xlsx]Återinskrivning inom 30 dagar!Pivottabell4</c:name>
    <c:fmtId val="17"/>
  </c:pivotSource>
  <c:chart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'Återinskrivning inom 30 dagar'!$D$11:$D$12</c:f>
              <c:strCache>
                <c:ptCount val="1"/>
                <c:pt idx="0">
                  <c:v>2017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'Återinskrivning inom 30 dagar'!$C$13:$C$25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Augusti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'Återinskrivning inom 30 dagar'!$D$13:$D$25</c:f>
              <c:numCache>
                <c:formatCode>0.0</c:formatCode>
                <c:ptCount val="12"/>
                <c:pt idx="0">
                  <c:v>12.278308321964529</c:v>
                </c:pt>
                <c:pt idx="1">
                  <c:v>13.645833333333334</c:v>
                </c:pt>
                <c:pt idx="2">
                  <c:v>14.329268292682928</c:v>
                </c:pt>
                <c:pt idx="3">
                  <c:v>12.903225806451612</c:v>
                </c:pt>
                <c:pt idx="4">
                  <c:v>14.942528735632184</c:v>
                </c:pt>
                <c:pt idx="5">
                  <c:v>13.979031452820768</c:v>
                </c:pt>
                <c:pt idx="6">
                  <c:v>14.310148232611175</c:v>
                </c:pt>
                <c:pt idx="7">
                  <c:v>13.224932249322492</c:v>
                </c:pt>
                <c:pt idx="8">
                  <c:v>14.032496307237814</c:v>
                </c:pt>
                <c:pt idx="9">
                  <c:v>13.326848249027238</c:v>
                </c:pt>
                <c:pt idx="10">
                  <c:v>13.517305893358278</c:v>
                </c:pt>
                <c:pt idx="11">
                  <c:v>13.203050524308866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6E-4A78-A715-DAA317F581A3}"/>
            </c:ext>
          </c:extLst>
        </c:ser>
        <c:ser>
          <c:idx val="1"/>
          <c:order val="1"/>
          <c:tx>
            <c:strRef>
              <c:f>'Återinskrivning inom 30 dagar'!$E$11:$E$12</c:f>
              <c:strCache>
                <c:ptCount val="1"/>
                <c:pt idx="0">
                  <c:v>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'Återinskrivning inom 30 dagar'!$C$13:$C$25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Augusti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'Återinskrivning inom 30 dagar'!$E$13:$E$25</c:f>
              <c:numCache>
                <c:formatCode>0.0</c:formatCode>
                <c:ptCount val="12"/>
                <c:pt idx="0">
                  <c:v>14.531548757170173</c:v>
                </c:pt>
                <c:pt idx="1">
                  <c:v>13.076505697232772</c:v>
                </c:pt>
                <c:pt idx="2">
                  <c:v>13.914656771799629</c:v>
                </c:pt>
                <c:pt idx="3">
                  <c:v>13.744813278008298</c:v>
                </c:pt>
                <c:pt idx="4">
                  <c:v>12.95647823911956</c:v>
                </c:pt>
                <c:pt idx="5">
                  <c:v>14.218258132214061</c:v>
                </c:pt>
                <c:pt idx="6">
                  <c:v>13.516746411483254</c:v>
                </c:pt>
                <c:pt idx="7">
                  <c:v>14.727793696275072</c:v>
                </c:pt>
                <c:pt idx="8">
                  <c:v>14.777213761985335</c:v>
                </c:pt>
                <c:pt idx="9">
                  <c:v>13.026634382566586</c:v>
                </c:pt>
                <c:pt idx="10">
                  <c:v>14.111054508405502</c:v>
                </c:pt>
                <c:pt idx="11">
                  <c:v>15.317622950819672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6E-4A78-A715-DAA317F581A3}"/>
            </c:ext>
          </c:extLst>
        </c:ser>
        <c:ser>
          <c:idx val="2"/>
          <c:order val="2"/>
          <c:tx>
            <c:strRef>
              <c:f>'Återinskrivning inom 30 dagar'!$F$11:$F$12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'Återinskrivning inom 30 dagar'!$C$13:$C$25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Augusti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'Återinskrivning inom 30 dagar'!$F$13:$F$25</c:f>
              <c:numCache>
                <c:formatCode>0.0</c:formatCode>
                <c:ptCount val="12"/>
                <c:pt idx="0">
                  <c:v>15.279187817258883</c:v>
                </c:pt>
                <c:pt idx="1">
                  <c:v>15.240641711229946</c:v>
                </c:pt>
                <c:pt idx="2">
                  <c:v>14.32173474533535</c:v>
                </c:pt>
                <c:pt idx="3">
                  <c:v>14.975609756097562</c:v>
                </c:pt>
                <c:pt idx="4">
                  <c:v>15.551181102362206</c:v>
                </c:pt>
                <c:pt idx="5">
                  <c:v>15.088927137119908</c:v>
                </c:pt>
                <c:pt idx="6">
                  <c:v>14.327315084449621</c:v>
                </c:pt>
                <c:pt idx="7">
                  <c:v>14.825753101004135</c:v>
                </c:pt>
                <c:pt idx="8">
                  <c:v>10.173958882445968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46E-4A78-A715-DAA317F58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88645768"/>
        <c:axId val="990593104"/>
      </c:lineChart>
      <c:catAx>
        <c:axId val="988645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90593104"/>
        <c:crosses val="autoZero"/>
        <c:auto val="1"/>
        <c:lblAlgn val="ctr"/>
        <c:lblOffset val="100"/>
        <c:noMultiLvlLbl val="0"/>
      </c:catAx>
      <c:valAx>
        <c:axId val="990593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88645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2019-10-04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2019-10-04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Detta tänker jag idag informera om.</a:t>
            </a:r>
          </a:p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17702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 smtClean="0"/>
              <a:t>Dagen i övrigt 	– Information från en brukarrevision i VGR</a:t>
            </a:r>
          </a:p>
          <a:p>
            <a:r>
              <a:rPr lang="sv-SE" baseline="0" dirty="0" smtClean="0"/>
              <a:t>		- Statistik</a:t>
            </a:r>
          </a:p>
          <a:p>
            <a:r>
              <a:rPr lang="sv-SE" baseline="0" dirty="0" smtClean="0"/>
              <a:t>		- Process kring in- och utskrivning komplexa ärenden</a:t>
            </a:r>
          </a:p>
          <a:p>
            <a:endParaRPr lang="sv-SE" baseline="0" dirty="0" smtClean="0"/>
          </a:p>
          <a:p>
            <a:r>
              <a:rPr lang="sv-SE" baseline="0" dirty="0" smtClean="0"/>
              <a:t>I Dalarna precis som övriga landet minskar antalet utskrivningsklara som ligger kvar på slutenvårdsplats – så här har det sett ut hos oss t o m september. Genomsnitt under september ca 6 </a:t>
            </a:r>
            <a:r>
              <a:rPr lang="sv-SE" baseline="0" dirty="0" err="1" smtClean="0"/>
              <a:t>st</a:t>
            </a:r>
            <a:r>
              <a:rPr lang="sv-SE" baseline="0" dirty="0" smtClean="0"/>
              <a:t> utskrivningsklara </a:t>
            </a:r>
            <a:r>
              <a:rPr lang="sv-SE" baseline="0" dirty="0" err="1" smtClean="0"/>
              <a:t>kl</a:t>
            </a:r>
            <a:r>
              <a:rPr lang="sv-SE" baseline="0" dirty="0" smtClean="0"/>
              <a:t> 06.00 på mornarna. </a:t>
            </a:r>
          </a:p>
          <a:p>
            <a:r>
              <a:rPr lang="sv-SE" baseline="0" dirty="0" smtClean="0"/>
              <a:t>Kommunerna mycket duktiga på att ta hem de utskrivningsklara.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5033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”Kortliggare”</a:t>
            </a:r>
            <a:r>
              <a:rPr lang="sv-SE" baseline="0" dirty="0" smtClean="0"/>
              <a:t> under 2 dagar - </a:t>
            </a:r>
            <a:r>
              <a:rPr lang="sv-SE" dirty="0" smtClean="0"/>
              <a:t>Genomsnitt 0.93 dagar under 2019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7987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Långliggare + 7 dagar.</a:t>
            </a:r>
          </a:p>
          <a:p>
            <a:endParaRPr lang="sv-SE" dirty="0" smtClean="0"/>
          </a:p>
          <a:p>
            <a:r>
              <a:rPr lang="sv-SE" dirty="0" smtClean="0"/>
              <a:t>Siffrorna till vänster visar antal patienter och siffran till höger totalt antal dagar som patienterna har legat kvar på</a:t>
            </a:r>
            <a:r>
              <a:rPr lang="sv-SE" baseline="0" dirty="0" smtClean="0"/>
              <a:t> slutenvårdsplats efter det att de blivit utskrivningsklara. </a:t>
            </a:r>
          </a:p>
          <a:p>
            <a:r>
              <a:rPr lang="sv-SE" baseline="0" dirty="0" smtClean="0"/>
              <a:t>De flesta av dessa patienter har vårdats inom den somatiska vården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8077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Återinläggningar inom 30 dagar för åldersgruppen 65 år och äldre.</a:t>
            </a:r>
            <a:r>
              <a:rPr lang="sv-SE" baseline="0" dirty="0" smtClean="0"/>
              <a:t> </a:t>
            </a:r>
            <a:r>
              <a:rPr lang="sv-SE" dirty="0" smtClean="0"/>
              <a:t>Sifforna per </a:t>
            </a:r>
            <a:r>
              <a:rPr lang="sv-SE" baseline="0" dirty="0" smtClean="0"/>
              <a:t>kommun. </a:t>
            </a:r>
          </a:p>
          <a:p>
            <a:endParaRPr lang="sv-SE" baseline="0" dirty="0" smtClean="0"/>
          </a:p>
          <a:p>
            <a:r>
              <a:rPr lang="sv-SE" dirty="0" smtClean="0"/>
              <a:t>Andelen återinläggningar för</a:t>
            </a:r>
            <a:r>
              <a:rPr lang="sv-SE" baseline="0" dirty="0" smtClean="0"/>
              <a:t> gruppen + 65 år har ökat något 2017-2108 och de första 8 månaderna 2019. Totalt dock ingen stor ökning.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847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I Statistiken kan även tas ut för hela Dalarna för andelen återinläggningar</a:t>
            </a:r>
            <a:r>
              <a:rPr lang="sv-SE" baseline="0" dirty="0" smtClean="0"/>
              <a:t> inom 3 dagar och inom 7 dagar från utskrivning.</a:t>
            </a:r>
          </a:p>
          <a:p>
            <a:endParaRPr lang="sv-SE" dirty="0" smtClean="0"/>
          </a:p>
          <a:p>
            <a:r>
              <a:rPr lang="sv-SE" dirty="0" smtClean="0"/>
              <a:t>Återinskrivningar inom 3 dagar 	2018	2,9</a:t>
            </a:r>
            <a:r>
              <a:rPr lang="sv-SE" baseline="0" dirty="0" smtClean="0"/>
              <a:t> %</a:t>
            </a:r>
          </a:p>
          <a:p>
            <a:r>
              <a:rPr lang="sv-SE" baseline="0" dirty="0" smtClean="0"/>
              <a:t>			2019 	3,4 % (jan - aug)</a:t>
            </a:r>
          </a:p>
          <a:p>
            <a:endParaRPr lang="sv-SE" baseline="0" dirty="0" smtClean="0"/>
          </a:p>
          <a:p>
            <a:r>
              <a:rPr lang="sv-SE" baseline="0" dirty="0" smtClean="0"/>
              <a:t>Återinskrivningar inom 7 dagar	2018	5,6 %</a:t>
            </a:r>
          </a:p>
          <a:p>
            <a:r>
              <a:rPr lang="sv-SE" baseline="0" dirty="0" smtClean="0"/>
              <a:t>			2019	6,1 % (jan – aug)</a:t>
            </a:r>
          </a:p>
          <a:p>
            <a:endParaRPr lang="sv-SE" baseline="0" dirty="0" smtClean="0"/>
          </a:p>
          <a:p>
            <a:r>
              <a:rPr lang="sv-SE" dirty="0" smtClean="0"/>
              <a:t>Även här en viss ökning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3678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 smtClean="0"/>
              <a:t>Workshops	</a:t>
            </a:r>
          </a:p>
          <a:p>
            <a:r>
              <a:rPr lang="sv-SE" dirty="0" smtClean="0"/>
              <a:t>	Inbjudningar utskickade </a:t>
            </a:r>
          </a:p>
          <a:p>
            <a:r>
              <a:rPr lang="sv-SE" dirty="0" smtClean="0"/>
              <a:t>	Målgrupp – Personal som i sin</a:t>
            </a:r>
            <a:r>
              <a:rPr lang="sv-SE" baseline="0" dirty="0" smtClean="0"/>
              <a:t> vardag arbetar med samverkan vid utskrivning inom såväl slutenvård, Primärvård som kommunal omvårdnad</a:t>
            </a:r>
          </a:p>
          <a:p>
            <a:r>
              <a:rPr lang="sv-SE" baseline="0" dirty="0" smtClean="0"/>
              <a:t>	Information om Lokal överenskommelse SUS och Rehabilitering, habilitering </a:t>
            </a:r>
            <a:r>
              <a:rPr lang="sv-SE" baseline="0" dirty="0" err="1" smtClean="0"/>
              <a:t>inkl</a:t>
            </a:r>
            <a:r>
              <a:rPr lang="sv-SE" baseline="0" dirty="0" smtClean="0"/>
              <a:t> hjälpmedel, uppdateringar i </a:t>
            </a:r>
            <a:r>
              <a:rPr lang="sv-SE" baseline="0" dirty="0" err="1" smtClean="0"/>
              <a:t>TakeCare</a:t>
            </a:r>
            <a:endParaRPr lang="sv-SE" dirty="0" smtClean="0"/>
          </a:p>
          <a:p>
            <a:endParaRPr lang="sv-SE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 smtClean="0"/>
              <a:t>Utvärdering SUS personal – VGR håller på att utvärdera via enkät till personal</a:t>
            </a:r>
            <a:r>
              <a:rPr lang="sv-SE" baseline="0" dirty="0" smtClean="0"/>
              <a:t> som arbetar i ”systemet”. Blekingen skall genomföra en utvärdering via webbenkät. </a:t>
            </a:r>
            <a:r>
              <a:rPr lang="sv-SE" baseline="0" dirty="0" smtClean="0"/>
              <a:t>Vi </a:t>
            </a:r>
            <a:r>
              <a:rPr lang="sv-SE" baseline="0" dirty="0" smtClean="0"/>
              <a:t>ta hjälp med frågor – inte ”behöva uppfinna hjulet igen”. Arbetsgrupp inom SUS-gruppen skall träffa Analysavdelningen för utformning av webbenkät</a:t>
            </a:r>
          </a:p>
          <a:p>
            <a:endParaRPr lang="sv-SE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 smtClean="0"/>
              <a:t>Revidering av Överenskommelse och </a:t>
            </a:r>
            <a:r>
              <a:rPr lang="sv-SE" baseline="0" dirty="0" smtClean="0"/>
              <a:t>riktlinjer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aseline="0" dirty="0" smtClean="0"/>
              <a:t>SUS-gruppen </a:t>
            </a:r>
            <a:r>
              <a:rPr lang="sv-SE" baseline="0" dirty="0" smtClean="0"/>
              <a:t>har startat arbetet. </a:t>
            </a:r>
            <a:r>
              <a:rPr lang="sv-SE" baseline="0" dirty="0" smtClean="0"/>
              <a:t>SUS-gruppen träffa Tanja för att diskutera </a:t>
            </a:r>
          </a:p>
          <a:p>
            <a:pPr marL="1543050" lvl="3" indent="-171450">
              <a:buFont typeface="Arial" panose="020B0604020202020204" pitchFamily="34" charset="0"/>
              <a:buChar char="•"/>
            </a:pPr>
            <a:r>
              <a:rPr lang="sv-SE" baseline="0" dirty="0" smtClean="0"/>
              <a:t>Omfattning</a:t>
            </a:r>
          </a:p>
          <a:p>
            <a:pPr marL="1543050" lvl="3" indent="-171450">
              <a:buFont typeface="Arial" panose="020B0604020202020204" pitchFamily="34" charset="0"/>
              <a:buChar char="•"/>
            </a:pPr>
            <a:r>
              <a:rPr lang="sv-SE" baseline="0" dirty="0" smtClean="0"/>
              <a:t>Innehåll</a:t>
            </a:r>
          </a:p>
          <a:p>
            <a:pPr marL="1543050" lvl="3" indent="-171450">
              <a:buFont typeface="Arial" panose="020B0604020202020204" pitchFamily="34" charset="0"/>
              <a:buChar char="•"/>
            </a:pPr>
            <a:r>
              <a:rPr lang="sv-SE" baseline="0" dirty="0" smtClean="0"/>
              <a:t>Uppdrag</a:t>
            </a:r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0199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292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2019-10-04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2019-10-04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2019-10-04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2019-10-04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2019-10-04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2019-10-04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2019-10-04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2019-10-04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2019-10-04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2019-10-04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Samverkan vid utskrivning från sluten hälso och sjukvård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4243754"/>
            <a:ext cx="9144000" cy="1385520"/>
          </a:xfrm>
        </p:spPr>
        <p:txBody>
          <a:bodyPr>
            <a:normAutofit/>
          </a:bodyPr>
          <a:lstStyle/>
          <a:p>
            <a:r>
              <a:rPr lang="sv-SE" sz="3200" dirty="0" smtClean="0"/>
              <a:t>Nulägesrapport 4/10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315093"/>
            <a:ext cx="11370906" cy="4861870"/>
          </a:xfrm>
        </p:spPr>
        <p:txBody>
          <a:bodyPr/>
          <a:lstStyle/>
          <a:p>
            <a:r>
              <a:rPr lang="sv-SE" dirty="0" smtClean="0"/>
              <a:t>SKL Nätverksträff 1/10</a:t>
            </a:r>
          </a:p>
          <a:p>
            <a:pPr lvl="1"/>
            <a:r>
              <a:rPr lang="sv-SE" dirty="0" smtClean="0"/>
              <a:t>Hur ser det ut i övriga landet</a:t>
            </a:r>
          </a:p>
          <a:p>
            <a:pPr lvl="1"/>
            <a:r>
              <a:rPr lang="sv-SE" dirty="0" smtClean="0"/>
              <a:t>Punktmätning </a:t>
            </a:r>
          </a:p>
          <a:p>
            <a:r>
              <a:rPr lang="sv-SE" dirty="0" smtClean="0"/>
              <a:t>Ekonomi/Statistik</a:t>
            </a:r>
          </a:p>
          <a:p>
            <a:r>
              <a:rPr lang="sv-SE" dirty="0" smtClean="0"/>
              <a:t>SUS-grupp</a:t>
            </a:r>
          </a:p>
          <a:p>
            <a:pPr lvl="1"/>
            <a:r>
              <a:rPr lang="sv-SE" dirty="0" smtClean="0"/>
              <a:t>Workshops HT 2019 </a:t>
            </a:r>
          </a:p>
          <a:p>
            <a:pPr lvl="1"/>
            <a:r>
              <a:rPr lang="sv-SE" dirty="0" smtClean="0"/>
              <a:t>Utvärdering SUS-lagen </a:t>
            </a:r>
          </a:p>
          <a:p>
            <a:pPr lvl="1"/>
            <a:r>
              <a:rPr lang="sv-SE" dirty="0" smtClean="0"/>
              <a:t>Revidering av överenskommelse och riktlinjer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2019-02-08	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781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SKL – Nätverksträff 1/10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Hur går det i övriga landet ?</a:t>
            </a:r>
          </a:p>
          <a:p>
            <a:pPr lvl="1"/>
            <a:r>
              <a:rPr lang="sv-SE" dirty="0" smtClean="0"/>
              <a:t>Andelen utskrivningsklara kvar på slutenvårdsavdelning minskar. Samverkan fungerar relativt bra. Ingen Region genomfört utvärdering sett utifrån patienter/anhöriga</a:t>
            </a:r>
          </a:p>
          <a:p>
            <a:r>
              <a:rPr lang="sv-SE" dirty="0" smtClean="0"/>
              <a:t>Punktmätning v 47</a:t>
            </a:r>
          </a:p>
          <a:p>
            <a:pPr lvl="1"/>
            <a:r>
              <a:rPr lang="sv-SE" dirty="0" smtClean="0"/>
              <a:t>Telefonintervjuer med patienter och eller anhöriga till patienter som skrivits ut till ordinärt boende (ej SÄBO eller korttids boende) </a:t>
            </a:r>
          </a:p>
          <a:p>
            <a:pPr lvl="1"/>
            <a:r>
              <a:rPr lang="sv-SE" dirty="0" smtClean="0"/>
              <a:t>Omfattning </a:t>
            </a:r>
            <a:r>
              <a:rPr lang="sv-SE" dirty="0" err="1" smtClean="0"/>
              <a:t>somatik</a:t>
            </a:r>
            <a:r>
              <a:rPr lang="sv-SE" dirty="0" smtClean="0"/>
              <a:t> (Medicin, Kirurgi, Ortopedi och Geriatrik) och allmänpsykiatri </a:t>
            </a:r>
          </a:p>
          <a:p>
            <a:pPr lvl="1"/>
            <a:r>
              <a:rPr lang="sv-SE" dirty="0" smtClean="0"/>
              <a:t>8-10 </a:t>
            </a:r>
            <a:r>
              <a:rPr lang="sv-SE" dirty="0" err="1" smtClean="0"/>
              <a:t>st</a:t>
            </a:r>
            <a:r>
              <a:rPr lang="sv-SE" dirty="0" smtClean="0"/>
              <a:t> frågor samt en fritext kommentar </a:t>
            </a:r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2019-10-04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324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Ekonomi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2019-10-04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  <p:pic>
        <p:nvPicPr>
          <p:cNvPr id="8" name="Platshållare för innehåll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93624" y="1825625"/>
            <a:ext cx="920475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7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Ekonomi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2019-10-04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  <p:graphicFrame>
        <p:nvGraphicFramePr>
          <p:cNvPr id="9" name="Platshållare för innehåll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091555"/>
              </p:ext>
            </p:extLst>
          </p:nvPr>
        </p:nvGraphicFramePr>
        <p:xfrm>
          <a:off x="699250" y="1290908"/>
          <a:ext cx="10044953" cy="4710636"/>
        </p:xfrm>
        <a:graphic>
          <a:graphicData uri="http://schemas.openxmlformats.org/drawingml/2006/table">
            <a:tbl>
              <a:tblPr/>
              <a:tblGrid>
                <a:gridCol w="1660754">
                  <a:extLst>
                    <a:ext uri="{9D8B030D-6E8A-4147-A177-3AD203B41FA5}">
                      <a16:colId xmlns:a16="http://schemas.microsoft.com/office/drawing/2014/main" val="2448220418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1966236848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2936213755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1565504123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2591234362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3169356884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329734978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1545439549"/>
                    </a:ext>
                  </a:extLst>
                </a:gridCol>
                <a:gridCol w="908446">
                  <a:extLst>
                    <a:ext uri="{9D8B030D-6E8A-4147-A177-3AD203B41FA5}">
                      <a16:colId xmlns:a16="http://schemas.microsoft.com/office/drawing/2014/main" val="3413603158"/>
                    </a:ext>
                  </a:extLst>
                </a:gridCol>
                <a:gridCol w="1116631">
                  <a:extLst>
                    <a:ext uri="{9D8B030D-6E8A-4147-A177-3AD203B41FA5}">
                      <a16:colId xmlns:a16="http://schemas.microsoft.com/office/drawing/2014/main" val="552691068"/>
                    </a:ext>
                  </a:extLst>
                </a:gridCol>
              </a:tblGrid>
              <a:tr h="2243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Långliggare´&gt; 7 dagar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341705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574635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Kommun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Januari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420588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Avesta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923495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Borlänge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004090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Falun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1//7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2//17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1//11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1//8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3//15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1//7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835964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Gagnef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1//6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595073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Hedemora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971547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Leksand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//5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2//17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7047424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Ludvika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2//11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295944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Malung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562819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515965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1//7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3667629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Rättvik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4087633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Smedjebacken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87042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Säter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1//5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1//9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686902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Älvdalen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506198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Vansbro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260983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3//22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2//17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4//22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0//0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1//7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651139"/>
                  </a:ext>
                </a:extLst>
              </a:tr>
              <a:tr h="224316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8659341"/>
                  </a:ext>
                </a:extLst>
              </a:tr>
              <a:tr h="224316">
                <a:tc gridSpan="9"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Siffran till vänster om snedstrecket anger antal patienter. Siffran till höger anger antalet betaldagar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609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58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995081"/>
            <a:ext cx="10619402" cy="443754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Återinläggningar inom 30 dagar </a:t>
            </a:r>
            <a:br>
              <a:rPr lang="sv-SE" dirty="0" smtClean="0"/>
            </a:br>
            <a:r>
              <a:rPr lang="sv-SE" dirty="0" smtClean="0"/>
              <a:t>65 år och äldre</a:t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945338"/>
              </p:ext>
            </p:extLst>
          </p:nvPr>
        </p:nvGraphicFramePr>
        <p:xfrm>
          <a:off x="699246" y="1575714"/>
          <a:ext cx="9937379" cy="4330580"/>
        </p:xfrm>
        <a:graphic>
          <a:graphicData uri="http://schemas.openxmlformats.org/drawingml/2006/table">
            <a:tbl>
              <a:tblPr firstRow="1" firstCol="1" bandRow="1"/>
              <a:tblGrid>
                <a:gridCol w="3707108">
                  <a:extLst>
                    <a:ext uri="{9D8B030D-6E8A-4147-A177-3AD203B41FA5}">
                      <a16:colId xmlns:a16="http://schemas.microsoft.com/office/drawing/2014/main" val="2404698821"/>
                    </a:ext>
                  </a:extLst>
                </a:gridCol>
                <a:gridCol w="2037939">
                  <a:extLst>
                    <a:ext uri="{9D8B030D-6E8A-4147-A177-3AD203B41FA5}">
                      <a16:colId xmlns:a16="http://schemas.microsoft.com/office/drawing/2014/main" val="1033922881"/>
                    </a:ext>
                  </a:extLst>
                </a:gridCol>
                <a:gridCol w="2096166">
                  <a:extLst>
                    <a:ext uri="{9D8B030D-6E8A-4147-A177-3AD203B41FA5}">
                      <a16:colId xmlns:a16="http://schemas.microsoft.com/office/drawing/2014/main" val="2548832404"/>
                    </a:ext>
                  </a:extLst>
                </a:gridCol>
                <a:gridCol w="2096166">
                  <a:extLst>
                    <a:ext uri="{9D8B030D-6E8A-4147-A177-3AD203B41FA5}">
                      <a16:colId xmlns:a16="http://schemas.microsoft.com/office/drawing/2014/main" val="2247407310"/>
                    </a:ext>
                  </a:extLst>
                </a:gridCol>
              </a:tblGrid>
              <a:tr h="216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Återinskrivning inom 30 dagar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Kolumnetiketter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183897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Radetiketter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299622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Inom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14,3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14,6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921474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Avesta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14,5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347724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Borlänge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14,5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716200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Falun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15,1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1173052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Gagnef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13,6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11,9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1946175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Hedemora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447057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Leksand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13,6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14,6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6784823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Ludvika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11,9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13,1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987026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Malung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14,6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362211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Mora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16,2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16,1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1960052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Orsa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16,1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13,3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172222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Rättvik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16,2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846470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Smedjebacken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0773617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Säter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18,9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16,5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7804581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Vansbro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14,2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17,3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812672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Älvdalen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11,8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15,2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0705819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Utom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5,4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3,5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4,2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850244"/>
                  </a:ext>
                </a:extLst>
              </a:tr>
              <a:tr h="216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Totalsumma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13,6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14,3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005692"/>
                  </a:ext>
                </a:extLst>
              </a:tr>
            </a:tbl>
          </a:graphicData>
        </a:graphic>
      </p:graphicFrame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2019-10-04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782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Återinläggningar inom 30 dagar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2019-10-04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914378"/>
              </p:ext>
            </p:extLst>
          </p:nvPr>
        </p:nvGraphicFramePr>
        <p:xfrm>
          <a:off x="411163" y="1825625"/>
          <a:ext cx="113696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293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SUS-gruppen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sv-SE" dirty="0" smtClean="0"/>
              <a:t>	Workshops</a:t>
            </a:r>
          </a:p>
          <a:p>
            <a:pPr marL="457200" lvl="1" indent="0">
              <a:buNone/>
            </a:pPr>
            <a:r>
              <a:rPr lang="sv-SE" dirty="0" smtClean="0"/>
              <a:t>		</a:t>
            </a:r>
            <a:r>
              <a:rPr lang="sv-SE" dirty="0" err="1" smtClean="0"/>
              <a:t>Somatik</a:t>
            </a:r>
            <a:r>
              <a:rPr lang="sv-SE" dirty="0" smtClean="0"/>
              <a:t>/rehab		25/11 fm alt </a:t>
            </a:r>
            <a:r>
              <a:rPr lang="sv-SE" dirty="0" err="1" smtClean="0"/>
              <a:t>efm</a:t>
            </a:r>
            <a:endParaRPr lang="sv-SE" dirty="0" smtClean="0"/>
          </a:p>
          <a:p>
            <a:pPr marL="914400" lvl="2" indent="0">
              <a:buNone/>
            </a:pPr>
            <a:r>
              <a:rPr lang="sv-SE" dirty="0"/>
              <a:t>	</a:t>
            </a:r>
            <a:r>
              <a:rPr lang="sv-SE" dirty="0" smtClean="0"/>
              <a:t>	</a:t>
            </a:r>
            <a:r>
              <a:rPr lang="sv-SE" sz="2400" dirty="0" smtClean="0"/>
              <a:t>           		29/11 fm alt </a:t>
            </a:r>
            <a:r>
              <a:rPr lang="sv-SE" sz="2400" dirty="0" err="1" smtClean="0"/>
              <a:t>efm</a:t>
            </a:r>
            <a:endParaRPr lang="sv-SE" sz="2400" dirty="0" smtClean="0"/>
          </a:p>
          <a:p>
            <a:pPr marL="914400" lvl="2" indent="0">
              <a:buNone/>
            </a:pPr>
            <a:endParaRPr lang="sv-SE" sz="2400" dirty="0" smtClean="0"/>
          </a:p>
          <a:p>
            <a:pPr marL="914400" lvl="2" indent="0">
              <a:buNone/>
            </a:pPr>
            <a:r>
              <a:rPr lang="sv-SE" sz="2400" dirty="0" smtClean="0"/>
              <a:t>	Psykiatri			28/11 fm alt </a:t>
            </a:r>
            <a:r>
              <a:rPr lang="sv-SE" sz="2400" dirty="0" err="1" smtClean="0"/>
              <a:t>efm</a:t>
            </a:r>
            <a:endParaRPr lang="sv-SE" sz="2400" dirty="0" smtClean="0"/>
          </a:p>
          <a:p>
            <a:pPr marL="914400" lvl="2" indent="0">
              <a:buNone/>
            </a:pPr>
            <a:endParaRPr lang="sv-SE" sz="2400" dirty="0"/>
          </a:p>
          <a:p>
            <a:pPr marL="914400" lvl="2" indent="0">
              <a:buNone/>
            </a:pPr>
            <a:r>
              <a:rPr lang="sv-SE" sz="2400" dirty="0" smtClean="0"/>
              <a:t>Utvärdering av SUS-lagen – Personalens synpunkter (Webbenkät)</a:t>
            </a:r>
          </a:p>
          <a:p>
            <a:pPr marL="914400" lvl="2" indent="0">
              <a:buNone/>
            </a:pPr>
            <a:endParaRPr lang="sv-SE" sz="2400" dirty="0"/>
          </a:p>
          <a:p>
            <a:pPr marL="914400" lvl="2" indent="0">
              <a:buNone/>
            </a:pPr>
            <a:r>
              <a:rPr lang="sv-SE" sz="2400" dirty="0" smtClean="0"/>
              <a:t>Revidering av Överenskommelse och riktlinjer – arbete pågår</a:t>
            </a:r>
            <a:endParaRPr lang="sv-SE" sz="24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2019-10-04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111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mtClean="0"/>
              <a:t>Slut 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358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620</Value>
      <Value>24</Value>
      <Value>38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http://ar.ltdalarna.se/arbetsrum/OHAR4G1Q/_layouts/15/DocIdRedir.aspx?ID=JHXJTDKSTMXR-638439718-50</Url>
      <Description>JHXJTDKSTMXR-638439718-50</Description>
    </LD_DokumentID>
    <LD_Dokumentstatus xmlns="2f901946-e264-40a9-b252-19c7dedd3add">Godkänt</LD_Dokumentstatus>
    <LD_OldDokumentstatus xmlns="2f901946-e264-40a9-b252-19c7dedd3add">Godkännande pågår</LD_OldDokumentstatus>
    <_dlc_DocId xmlns="c6056b2c-9b66-4941-ba4f-b114eec7ed26">JHXJTDKSTMXR-2145828690-717</_dlc_DocId>
    <_dlc_DocIdUrl xmlns="c6056b2c-9b66-4941-ba4f-b114eec7ed26">
      <Url>http://ar.ltdalarna.se/arbetsrum/OHAR4G1Q/publicerat/_layouts/15/DocIdRedir.aspx?ID=JHXJTDKSTMXR-2145828690-717</Url>
      <Description>JHXJTDKSTMXR-2145828690-717</Description>
    </_dlc_DocIdUrl>
    <LD_Diarienummer xmlns="2f901946-e264-40a9-b252-19c7dedd3add" xsi:nil="true"/>
    <LD_GodkantDatum xmlns="2f901946-e264-40a9-b252-19c7dedd3add">2019-01-14T13:10:16+00:00</LD_GodkantDatum>
    <LD_GodkantAv xmlns="2f901946-e264-40a9-b252-19c7dedd3add">
      <UserInfo>
        <DisplayName>Jansson Markus /Central förvaltning Personalenhet /Falun</DisplayName>
        <AccountId>34</AccountId>
        <AccountType/>
      </UserInfo>
    </LD_GodkantAv>
    <LD_Beslutsnummer xmlns="2f901946-e264-40a9-b252-19c7dedd3ad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F310B003C35C654C864C96586056CDEC" ma:contentTypeVersion="305" ma:contentTypeDescription="Skapa ett nytt dokument." ma:contentTypeScope="" ma:versionID="688eb280b809ab19991f7e2a47c9eb34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d039476440dfb9f5cc80035c1206fafc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7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8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9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0" nillable="true" ma:displayName="Version" ma:internalName="LD_Version" ma:readOnly="false">
      <xsd:simpleType>
        <xsd:restriction base="dms:Text"/>
      </xsd:simpleType>
    </xsd:element>
    <xsd:element name="LD_GranskatAv" ma:index="11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2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3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5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6" nillable="true" ma:displayName="Godkänt datum" ma:internalName="LD_GodkantDatum" ma:readOnly="false">
      <xsd:simpleType>
        <xsd:restriction base="dms:DateTime"/>
      </xsd:simpleType>
    </xsd:element>
    <xsd:element name="LD_Diarienummer" ma:index="17" nillable="true" ma:displayName="Diarienummer" ma:internalName="LD_Diarienummer" ma:readOnly="false">
      <xsd:simpleType>
        <xsd:restriction base="dms:Text"/>
      </xsd:simpleType>
    </xsd:element>
    <xsd:element name="LD_Beslutsnummer" ma:index="18" nillable="true" ma:displayName="Beslutsnummer" ma:internalName="LD_Beslutsnummer" ma:readOnly="false">
      <xsd:simpleType>
        <xsd:restriction base="dms:Text"/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6FB3ADD-DCDF-4A07-9C45-CA476A044990}">
  <ds:schemaRefs>
    <ds:schemaRef ds:uri="http://purl.org/dc/terms/"/>
    <ds:schemaRef ds:uri="2f901946-e264-40a9-b252-19c7dedd3add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6056b2c-9b66-4941-ba4f-b114eec7ed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48218D59-1F3B-40C0-8F5B-2AD81CBD95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2146</TotalTime>
  <Words>459</Words>
  <Application>Microsoft Office PowerPoint</Application>
  <PresentationFormat>Bredbild</PresentationFormat>
  <Paragraphs>222</Paragraphs>
  <Slides>9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VCdag</vt:lpstr>
      <vt:lpstr>Samverkan vid utskrivning från sluten hälso och sjukvård</vt:lpstr>
      <vt:lpstr>PowerPoint-presentation</vt:lpstr>
      <vt:lpstr>SKL – Nätverksträff 1/10</vt:lpstr>
      <vt:lpstr>Ekonomi</vt:lpstr>
      <vt:lpstr>Ekonomi</vt:lpstr>
      <vt:lpstr>Återinläggningar inom 30 dagar  65 år och äldre </vt:lpstr>
      <vt:lpstr>Återinläggningar inom 30 dagar</vt:lpstr>
      <vt:lpstr>SUS-gruppen</vt:lpstr>
      <vt:lpstr>Slut 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Liljeberg Hans /Central förvaltning Hälso- och sjukvårdsenhet /Falun</cp:lastModifiedBy>
  <cp:revision>100</cp:revision>
  <cp:lastPrinted>2019-10-03T13:44:05Z</cp:lastPrinted>
  <dcterms:created xsi:type="dcterms:W3CDTF">2016-11-14T14:16:14Z</dcterms:created>
  <dcterms:modified xsi:type="dcterms:W3CDTF">2019-10-04T09:10:23Z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0x010100AC92CF2061C10240851FF38CAA99F4B8020100F310B003C35C654C864C96586056CDEC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620;#powerpointmall|8a709a16-dce5-48c9-b324-adb936197cd8</vt:lpwstr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478ac456-debb-4762-9ea7-ef009ac3d5d6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38;#3 år|8a73ccd2-b425-41f1-973a-0e59e31951c0</vt:lpwstr>
  </property>
  <property fmtid="{D5CDD505-2E9C-101B-9397-08002B2CF9AE}" pid="26" name="maa9fd36c38347e1a5ddfad159d25a0c">
    <vt:lpwstr>3 år|8a73ccd2-b425-41f1-973a-0e59e31951c0</vt:lpwstr>
  </property>
</Properties>
</file>