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19"/>
  </p:notesMasterIdLst>
  <p:handoutMasterIdLst>
    <p:handoutMasterId r:id="rId20"/>
  </p:handoutMasterIdLst>
  <p:sldIdLst>
    <p:sldId id="256" r:id="rId7"/>
    <p:sldId id="288" r:id="rId8"/>
    <p:sldId id="277" r:id="rId9"/>
    <p:sldId id="278" r:id="rId10"/>
    <p:sldId id="279" r:id="rId11"/>
    <p:sldId id="286" r:id="rId12"/>
    <p:sldId id="281" r:id="rId13"/>
    <p:sldId id="284" r:id="rId14"/>
    <p:sldId id="283" r:id="rId15"/>
    <p:sldId id="287" r:id="rId16"/>
    <p:sldId id="282" r:id="rId17"/>
    <p:sldId id="285" r:id="rId1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56"/>
            <p14:sldId id="288"/>
            <p14:sldId id="277"/>
            <p14:sldId id="278"/>
            <p14:sldId id="279"/>
            <p14:sldId id="286"/>
            <p14:sldId id="281"/>
            <p14:sldId id="284"/>
            <p14:sldId id="283"/>
            <p14:sldId id="287"/>
            <p14:sldId id="282"/>
            <p14:sldId id="28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6265" autoAdjust="0"/>
  </p:normalViewPr>
  <p:slideViewPr>
    <p:cSldViewPr snapToGrid="0">
      <p:cViewPr varScale="1">
        <p:scale>
          <a:sx n="61" d="100"/>
          <a:sy n="61" d="100"/>
        </p:scale>
        <p:origin x="776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2021-08-26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2021-08-26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ms6Nt5JIJ2E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63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>
                <a:latin typeface="Arial"/>
                <a:cs typeface="Arial"/>
              </a:rPr>
              <a:t>TM</a:t>
            </a:r>
          </a:p>
          <a:p>
            <a:endParaRPr lang="sv-SE" dirty="0">
              <a:latin typeface="Arial"/>
              <a:cs typeface="Arial"/>
            </a:endParaRPr>
          </a:p>
          <a:p>
            <a:r>
              <a:rPr lang="sv-SE" dirty="0">
                <a:latin typeface="Arial"/>
                <a:cs typeface="Arial"/>
                <a:hlinkClick r:id="rId3"/>
              </a:rPr>
              <a:t>Film.</a:t>
            </a:r>
            <a:endParaRPr lang="sv-SE">
              <a:latin typeface="Arial"/>
              <a:cs typeface="Arial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8281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TM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52452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TM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522533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>
                <a:latin typeface="Calibri"/>
                <a:cs typeface="Calibri"/>
              </a:rPr>
              <a:t>TM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5B76AF-8DE4-4D8D-82CB-AC15E46988EC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6196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>
                <a:latin typeface="Arial"/>
                <a:cs typeface="Arial"/>
              </a:rPr>
              <a:t>MH</a:t>
            </a:r>
          </a:p>
          <a:p>
            <a:endParaRPr lang="sv-SE" dirty="0">
              <a:latin typeface="Arial"/>
              <a:cs typeface="Arial"/>
            </a:endParaRPr>
          </a:p>
          <a:p>
            <a:r>
              <a:rPr lang="sv-SE" dirty="0">
                <a:latin typeface="Arial"/>
                <a:cs typeface="Arial"/>
              </a:rPr>
              <a:t>Hej och varmt välkomna till denna lanseringskonferensen om: </a:t>
            </a:r>
            <a:endParaRPr lang="sv-SE"/>
          </a:p>
          <a:p>
            <a:endParaRPr lang="sv-SE" dirty="0"/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sv-SE" dirty="0">
                <a:latin typeface="Arial"/>
                <a:cs typeface="Arial"/>
              </a:rPr>
              <a:t>- den reviderade länsövergripande samverkansöverenskommelsen för missbruk och beroende </a:t>
            </a:r>
            <a:endParaRPr lang="en-US" dirty="0">
              <a:latin typeface="Arial"/>
              <a:cs typeface="Arial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sv-SE" dirty="0">
                <a:latin typeface="Arial"/>
                <a:cs typeface="Arial"/>
              </a:rPr>
              <a:t>- det nya nationella vård- och insatsprogrammet för missbruk och beroende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sv-SE" dirty="0">
              <a:latin typeface="Arial"/>
              <a:cs typeface="Arial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sv-SE" dirty="0">
                <a:latin typeface="Arial"/>
                <a:cs typeface="Arial"/>
              </a:rPr>
              <a:t>Ni kommer få alla bilder efter dagen och vi kommer nu ge er praktisk information.  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sv-SE" dirty="0"/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1532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HF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60252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2021-08-26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2021-08-26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2021-08-26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2021-08-26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2021-08-26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2021-08-26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2021-08-26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2021-08-26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2021-08-26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2021-08-26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iondalarna.se/plus/vard/halsa-och-valfard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iondalarna.se/plus/vard/halsa-och-valfard/lanseringskonferens-missbruk-beroende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459345" y="1084955"/>
            <a:ext cx="9144000" cy="1491990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sv-SE" sz="3600" b="0" dirty="0"/>
              <a:t/>
            </a:r>
            <a:br>
              <a:rPr lang="sv-SE" sz="3600" b="0" dirty="0"/>
            </a:br>
            <a:r>
              <a:rPr lang="sv-SE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Rapport från den regionala samverkans- och stödstrukturen (RSS Dalarna)</a:t>
            </a:r>
            <a:endParaRPr lang="sv-SE" sz="3600" b="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Rubrik 1"/>
          <p:cNvSpPr txBox="1">
            <a:spLocks/>
          </p:cNvSpPr>
          <p:nvPr/>
        </p:nvSpPr>
        <p:spPr>
          <a:xfrm>
            <a:off x="1537854" y="3749645"/>
            <a:ext cx="9144000" cy="14919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Välfärdsrådet 26 augusti 2021</a:t>
            </a:r>
          </a:p>
          <a:p>
            <a:r>
              <a:rPr lang="sv-SE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Avdelningen för hälsa och välfärd, Region Dalarna (RSS Dalarna)</a:t>
            </a:r>
          </a:p>
          <a:p>
            <a:r>
              <a:rPr lang="sv-SE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Tanja Mårtensson </a:t>
            </a: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98837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med rundade hörn 2"/>
          <p:cNvSpPr/>
          <p:nvPr/>
        </p:nvSpPr>
        <p:spPr>
          <a:xfrm>
            <a:off x="5721275" y="4393011"/>
            <a:ext cx="2217870" cy="11256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FF0000"/>
                </a:solidFill>
              </a:rPr>
              <a:t>Särskilda insatser med stöd av ÖK psykisk hälsa</a:t>
            </a:r>
            <a:endParaRPr lang="sv-SE" dirty="0"/>
          </a:p>
        </p:txBody>
      </p:sp>
      <p:sp>
        <p:nvSpPr>
          <p:cNvPr id="4" name="Rektangel med rundade hörn 3"/>
          <p:cNvSpPr/>
          <p:nvPr/>
        </p:nvSpPr>
        <p:spPr>
          <a:xfrm>
            <a:off x="3575122" y="386371"/>
            <a:ext cx="2536529" cy="14630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rgbClr val="FF0000"/>
                </a:solidFill>
              </a:rPr>
              <a:t>Implementering </a:t>
            </a:r>
            <a:r>
              <a:rPr lang="sv-SE" dirty="0">
                <a:solidFill>
                  <a:srgbClr val="FF0000"/>
                </a:solidFill>
              </a:rPr>
              <a:t>av regional ÖK missbruk/beroende + VIP</a:t>
            </a:r>
            <a:endParaRPr lang="sv-SE" dirty="0"/>
          </a:p>
        </p:txBody>
      </p:sp>
      <p:sp>
        <p:nvSpPr>
          <p:cNvPr id="5" name="Rektangel med rundade hörn 4"/>
          <p:cNvSpPr/>
          <p:nvPr/>
        </p:nvSpPr>
        <p:spPr>
          <a:xfrm>
            <a:off x="6290580" y="2151529"/>
            <a:ext cx="1961388" cy="12192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FF0000"/>
                </a:solidFill>
              </a:rPr>
              <a:t>Övergripande stöd för implementering</a:t>
            </a:r>
            <a:endParaRPr lang="sv-SE" dirty="0"/>
          </a:p>
        </p:txBody>
      </p:sp>
      <p:sp>
        <p:nvSpPr>
          <p:cNvPr id="9" name="Rektangel med rundade hörn 8"/>
          <p:cNvSpPr/>
          <p:nvPr/>
        </p:nvSpPr>
        <p:spPr>
          <a:xfrm>
            <a:off x="1142574" y="3961136"/>
            <a:ext cx="2011682" cy="12655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>
                <a:solidFill>
                  <a:srgbClr val="FF0000"/>
                </a:solidFill>
              </a:rPr>
              <a:t>Fokusområde Barn och unga</a:t>
            </a:r>
          </a:p>
        </p:txBody>
      </p:sp>
      <p:grpSp>
        <p:nvGrpSpPr>
          <p:cNvPr id="11" name="Grupp 10"/>
          <p:cNvGrpSpPr/>
          <p:nvPr/>
        </p:nvGrpSpPr>
        <p:grpSpPr>
          <a:xfrm>
            <a:off x="1113756" y="1425118"/>
            <a:ext cx="1967968" cy="1344680"/>
            <a:chOff x="4618707" y="583402"/>
            <a:chExt cx="1062147" cy="675837"/>
          </a:xfrm>
        </p:grpSpPr>
        <p:sp>
          <p:nvSpPr>
            <p:cNvPr id="12" name="Rektangel med rundade hörn 11"/>
            <p:cNvSpPr/>
            <p:nvPr/>
          </p:nvSpPr>
          <p:spPr>
            <a:xfrm>
              <a:off x="4641104" y="583402"/>
              <a:ext cx="1039750" cy="675837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textruta 12"/>
            <p:cNvSpPr txBox="1"/>
            <p:nvPr/>
          </p:nvSpPr>
          <p:spPr>
            <a:xfrm>
              <a:off x="4618707" y="623811"/>
              <a:ext cx="973766" cy="60985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kern="1200" dirty="0">
                  <a:solidFill>
                    <a:srgbClr val="FF0000"/>
                  </a:solidFill>
                </a:rPr>
                <a:t>Behovsanalys</a:t>
              </a:r>
              <a:endParaRPr lang="sv-SE" kern="1200" dirty="0"/>
            </a:p>
          </p:txBody>
        </p:sp>
      </p:grpSp>
      <p:sp>
        <p:nvSpPr>
          <p:cNvPr id="14" name="Ellips 13"/>
          <p:cNvSpPr/>
          <p:nvPr/>
        </p:nvSpPr>
        <p:spPr>
          <a:xfrm>
            <a:off x="3575123" y="2389993"/>
            <a:ext cx="2536529" cy="183059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1"/>
                </a:solidFill>
              </a:rPr>
              <a:t>Löpande revidering av regional </a:t>
            </a:r>
            <a:r>
              <a:rPr lang="sv-SE" sz="1600" dirty="0">
                <a:solidFill>
                  <a:schemeClr val="tx1"/>
                </a:solidFill>
              </a:rPr>
              <a:t>handlingsplan psykisk </a:t>
            </a:r>
            <a:r>
              <a:rPr lang="sv-SE" sz="1600" dirty="0" smtClean="0">
                <a:solidFill>
                  <a:schemeClr val="tx1"/>
                </a:solidFill>
              </a:rPr>
              <a:t>hälsa 20121-2023</a:t>
            </a:r>
            <a:endParaRPr lang="sv-SE" sz="1600" i="1" dirty="0">
              <a:solidFill>
                <a:schemeClr val="tx1"/>
              </a:solidFill>
            </a:endParaRPr>
          </a:p>
        </p:txBody>
      </p:sp>
      <p:sp>
        <p:nvSpPr>
          <p:cNvPr id="15" name="Rektangel 14"/>
          <p:cNvSpPr/>
          <p:nvPr/>
        </p:nvSpPr>
        <p:spPr>
          <a:xfrm>
            <a:off x="9846016" y="5059319"/>
            <a:ext cx="1591730" cy="916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v-SE" sz="1400" dirty="0" err="1" smtClean="0">
                <a:solidFill>
                  <a:schemeClr val="tx1"/>
                </a:solidFill>
              </a:rPr>
              <a:t>Ungdoms-mottagningar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16" name="Rektangel 15"/>
          <p:cNvSpPr/>
          <p:nvPr/>
        </p:nvSpPr>
        <p:spPr>
          <a:xfrm>
            <a:off x="9846016" y="3835739"/>
            <a:ext cx="1506982" cy="95914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>
                <a:solidFill>
                  <a:schemeClr val="tx1"/>
                </a:solidFill>
              </a:rPr>
              <a:t>Brukarinflytande-</a:t>
            </a:r>
          </a:p>
        </p:txBody>
      </p:sp>
      <p:sp>
        <p:nvSpPr>
          <p:cNvPr id="17" name="Rektangel 16"/>
          <p:cNvSpPr/>
          <p:nvPr/>
        </p:nvSpPr>
        <p:spPr>
          <a:xfrm>
            <a:off x="8162876" y="5061473"/>
            <a:ext cx="1504212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</a:rPr>
              <a:t>Suicidprevention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8" name="Rektangel 17"/>
          <p:cNvSpPr/>
          <p:nvPr/>
        </p:nvSpPr>
        <p:spPr>
          <a:xfrm>
            <a:off x="8118073" y="3880484"/>
            <a:ext cx="1549015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rgbClr val="FF0000"/>
                </a:solidFill>
              </a:rPr>
              <a:t>Fokusområde </a:t>
            </a:r>
            <a:r>
              <a:rPr lang="sv-SE" sz="1400" dirty="0" smtClean="0"/>
              <a:t>Samsjuklighet</a:t>
            </a:r>
            <a:endParaRPr lang="sv-SE" sz="1400" dirty="0"/>
          </a:p>
        </p:txBody>
      </p:sp>
      <p:sp>
        <p:nvSpPr>
          <p:cNvPr id="20" name="Rektangel 19"/>
          <p:cNvSpPr/>
          <p:nvPr/>
        </p:nvSpPr>
        <p:spPr>
          <a:xfrm>
            <a:off x="234695" y="376339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En samlad </a:t>
            </a:r>
            <a:r>
              <a:rPr lang="sv-SE" sz="1400" dirty="0" smtClean="0">
                <a:solidFill>
                  <a:schemeClr val="tx1"/>
                </a:solidFill>
              </a:rPr>
              <a:t>UH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21" name="Rektangel 20"/>
          <p:cNvSpPr/>
          <p:nvPr/>
        </p:nvSpPr>
        <p:spPr>
          <a:xfrm>
            <a:off x="262674" y="5030996"/>
            <a:ext cx="107363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Utredning ”Mini-Maria</a:t>
            </a:r>
            <a:r>
              <a:rPr lang="sv-SE" sz="1400" dirty="0">
                <a:solidFill>
                  <a:schemeClr val="tx1"/>
                </a:solidFill>
              </a:rPr>
              <a:t>”</a:t>
            </a:r>
          </a:p>
        </p:txBody>
      </p:sp>
      <p:cxnSp>
        <p:nvCxnSpPr>
          <p:cNvPr id="23" name="Rak pilkoppling 22"/>
          <p:cNvCxnSpPr/>
          <p:nvPr/>
        </p:nvCxnSpPr>
        <p:spPr>
          <a:xfrm flipV="1">
            <a:off x="2666198" y="3550371"/>
            <a:ext cx="959998" cy="5841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pilkoppling 23"/>
          <p:cNvCxnSpPr>
            <a:endCxn id="14" idx="1"/>
          </p:cNvCxnSpPr>
          <p:nvPr/>
        </p:nvCxnSpPr>
        <p:spPr>
          <a:xfrm>
            <a:off x="3081724" y="2256576"/>
            <a:ext cx="864865" cy="40150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pilkoppling 24"/>
          <p:cNvCxnSpPr/>
          <p:nvPr/>
        </p:nvCxnSpPr>
        <p:spPr>
          <a:xfrm>
            <a:off x="4711854" y="1868150"/>
            <a:ext cx="0" cy="53251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pilkoppling 35"/>
          <p:cNvCxnSpPr>
            <a:endCxn id="14" idx="7"/>
          </p:cNvCxnSpPr>
          <p:nvPr/>
        </p:nvCxnSpPr>
        <p:spPr>
          <a:xfrm flipH="1">
            <a:off x="5740186" y="2389992"/>
            <a:ext cx="550394" cy="2680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pilkoppling 36"/>
          <p:cNvCxnSpPr/>
          <p:nvPr/>
        </p:nvCxnSpPr>
        <p:spPr>
          <a:xfrm flipH="1" flipV="1">
            <a:off x="5852160" y="3835739"/>
            <a:ext cx="660877" cy="5572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Nedåtpil 46"/>
          <p:cNvSpPr/>
          <p:nvPr/>
        </p:nvSpPr>
        <p:spPr>
          <a:xfrm>
            <a:off x="4611174" y="4245018"/>
            <a:ext cx="558085" cy="1480373"/>
          </a:xfrm>
          <a:prstGeom prst="downArrow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Rektangel 47"/>
          <p:cNvSpPr/>
          <p:nvPr/>
        </p:nvSpPr>
        <p:spPr>
          <a:xfrm>
            <a:off x="1888320" y="5822703"/>
            <a:ext cx="6274556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Underlag för prioriteringar och genomförande av konkreta åtgärder.  </a:t>
            </a:r>
          </a:p>
        </p:txBody>
      </p:sp>
      <p:sp>
        <p:nvSpPr>
          <p:cNvPr id="28" name="Kommentar i oval 27"/>
          <p:cNvSpPr/>
          <p:nvPr/>
        </p:nvSpPr>
        <p:spPr>
          <a:xfrm>
            <a:off x="876380" y="223707"/>
            <a:ext cx="2130875" cy="1175527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 smtClean="0">
                <a:solidFill>
                  <a:schemeClr val="tx2"/>
                </a:solidFill>
              </a:rPr>
              <a:t>Arbetet pågår</a:t>
            </a:r>
          </a:p>
        </p:txBody>
      </p:sp>
      <p:sp>
        <p:nvSpPr>
          <p:cNvPr id="29" name="Kommentar i oval 28"/>
          <p:cNvSpPr/>
          <p:nvPr/>
        </p:nvSpPr>
        <p:spPr>
          <a:xfrm>
            <a:off x="150697" y="2725823"/>
            <a:ext cx="1737623" cy="931283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Uppdrag har getts till LPO </a:t>
            </a:r>
            <a:r>
              <a:rPr lang="sv-SE" sz="1600" dirty="0">
                <a:solidFill>
                  <a:schemeClr val="tx2"/>
                </a:solidFill>
              </a:rPr>
              <a:t>B</a:t>
            </a:r>
            <a:r>
              <a:rPr lang="sv-SE" sz="1600" dirty="0" smtClean="0">
                <a:solidFill>
                  <a:schemeClr val="tx2"/>
                </a:solidFill>
              </a:rPr>
              <a:t>oU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30" name="Kommentar i oval 29"/>
          <p:cNvSpPr/>
          <p:nvPr/>
        </p:nvSpPr>
        <p:spPr>
          <a:xfrm>
            <a:off x="8511676" y="2888320"/>
            <a:ext cx="1562490" cy="947419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Bostad först </a:t>
            </a:r>
            <a:r>
              <a:rPr lang="sv-SE" sz="1600" dirty="0" err="1" smtClean="0">
                <a:solidFill>
                  <a:schemeClr val="tx2"/>
                </a:solidFill>
              </a:rPr>
              <a:t>Blg</a:t>
            </a:r>
            <a:r>
              <a:rPr lang="sv-SE" sz="1600" dirty="0" smtClean="0">
                <a:solidFill>
                  <a:schemeClr val="tx2"/>
                </a:solidFill>
              </a:rPr>
              <a:t>-psykiatri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33" name="Kommentar i oval 32"/>
          <p:cNvSpPr/>
          <p:nvPr/>
        </p:nvSpPr>
        <p:spPr>
          <a:xfrm>
            <a:off x="8082592" y="4498150"/>
            <a:ext cx="2314279" cy="1159218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2"/>
                </a:solidFill>
              </a:rPr>
              <a:t>Arbete m strategi Vansbro-projektet, </a:t>
            </a:r>
            <a:r>
              <a:rPr lang="sv-SE" sz="1400" dirty="0" err="1" smtClean="0">
                <a:solidFill>
                  <a:schemeClr val="tx2"/>
                </a:solidFill>
              </a:rPr>
              <a:t>Sucide</a:t>
            </a:r>
            <a:r>
              <a:rPr lang="sv-SE" sz="1400" dirty="0" smtClean="0">
                <a:solidFill>
                  <a:schemeClr val="tx2"/>
                </a:solidFill>
              </a:rPr>
              <a:t> </a:t>
            </a:r>
            <a:r>
              <a:rPr lang="sv-SE" sz="1400" dirty="0" err="1" smtClean="0">
                <a:solidFill>
                  <a:schemeClr val="tx2"/>
                </a:solidFill>
              </a:rPr>
              <a:t>Zero</a:t>
            </a:r>
            <a:r>
              <a:rPr lang="sv-SE" sz="1400" dirty="0" smtClean="0">
                <a:solidFill>
                  <a:schemeClr val="tx2"/>
                </a:solidFill>
              </a:rPr>
              <a:t>  m.m.</a:t>
            </a:r>
            <a:endParaRPr lang="sv-SE" sz="1400" dirty="0">
              <a:solidFill>
                <a:schemeClr val="tx2"/>
              </a:solidFill>
            </a:endParaRPr>
          </a:p>
        </p:txBody>
      </p:sp>
      <p:sp>
        <p:nvSpPr>
          <p:cNvPr id="34" name="Kommentar i oval 33"/>
          <p:cNvSpPr/>
          <p:nvPr/>
        </p:nvSpPr>
        <p:spPr>
          <a:xfrm>
            <a:off x="9991468" y="3026271"/>
            <a:ext cx="1858431" cy="1040637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BISAM Vecka 40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35" name="Kommentar i oval 34"/>
          <p:cNvSpPr/>
          <p:nvPr/>
        </p:nvSpPr>
        <p:spPr>
          <a:xfrm>
            <a:off x="10599507" y="4677790"/>
            <a:ext cx="1858431" cy="1040637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Projekt pågår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39" name="Vågrät rullning 38"/>
          <p:cNvSpPr/>
          <p:nvPr/>
        </p:nvSpPr>
        <p:spPr>
          <a:xfrm>
            <a:off x="8812386" y="-202839"/>
            <a:ext cx="3571474" cy="2166494"/>
          </a:xfrm>
          <a:prstGeom prst="horizontalScroll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>
                <a:solidFill>
                  <a:schemeClr val="tx2"/>
                </a:solidFill>
              </a:rPr>
              <a:t>Fortsatt utvecklingsarbete av samverkan inom psykisk hälsa och missbruk och </a:t>
            </a:r>
            <a:r>
              <a:rPr lang="sv-SE" b="1" dirty="0" smtClean="0">
                <a:solidFill>
                  <a:schemeClr val="tx2"/>
                </a:solidFill>
              </a:rPr>
              <a:t>beroende</a:t>
            </a:r>
          </a:p>
          <a:p>
            <a:pPr algn="ctr"/>
            <a:r>
              <a:rPr lang="sv-SE" b="1" dirty="0" smtClean="0">
                <a:solidFill>
                  <a:schemeClr val="tx2"/>
                </a:solidFill>
              </a:rPr>
              <a:t>Beslut LCHNV dec 2020</a:t>
            </a:r>
            <a:endParaRPr lang="sv-SE" b="1" dirty="0">
              <a:solidFill>
                <a:schemeClr val="tx2"/>
              </a:solidFill>
            </a:endParaRPr>
          </a:p>
        </p:txBody>
      </p:sp>
      <p:sp>
        <p:nvSpPr>
          <p:cNvPr id="42" name="Kommentar i oval 41"/>
          <p:cNvSpPr/>
          <p:nvPr/>
        </p:nvSpPr>
        <p:spPr>
          <a:xfrm>
            <a:off x="5670091" y="187787"/>
            <a:ext cx="2412501" cy="1170750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 smtClean="0">
                <a:solidFill>
                  <a:schemeClr val="tx1"/>
                </a:solidFill>
              </a:rPr>
              <a:t>3 sep lanserings-konferens</a:t>
            </a:r>
          </a:p>
          <a:p>
            <a:pPr algn="ctr"/>
            <a:r>
              <a:rPr lang="sv-SE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sv-SE" sz="1600" b="1" dirty="0" smtClean="0">
                <a:solidFill>
                  <a:schemeClr val="tx1"/>
                </a:solidFill>
              </a:rPr>
              <a:t>160 anmälda!</a:t>
            </a:r>
            <a:endParaRPr lang="sv-SE" sz="1600" b="1" dirty="0">
              <a:solidFill>
                <a:schemeClr val="tx1"/>
              </a:solidFill>
            </a:endParaRPr>
          </a:p>
        </p:txBody>
      </p:sp>
      <p:sp>
        <p:nvSpPr>
          <p:cNvPr id="41" name="Kommentar i oval 40"/>
          <p:cNvSpPr/>
          <p:nvPr/>
        </p:nvSpPr>
        <p:spPr>
          <a:xfrm>
            <a:off x="6111651" y="1505517"/>
            <a:ext cx="3190004" cy="980433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 smtClean="0">
                <a:solidFill>
                  <a:schemeClr val="tx1"/>
                </a:solidFill>
              </a:rPr>
              <a:t>Övergripande upplägg presenteras 3 sep. Arbetet startar i höst. </a:t>
            </a:r>
            <a:endParaRPr lang="sv-SE" sz="1600" b="1" dirty="0">
              <a:solidFill>
                <a:schemeClr val="tx1"/>
              </a:solidFill>
            </a:endParaRPr>
          </a:p>
        </p:txBody>
      </p:sp>
      <p:sp>
        <p:nvSpPr>
          <p:cNvPr id="43" name="Kommentar i oval 42"/>
          <p:cNvSpPr/>
          <p:nvPr/>
        </p:nvSpPr>
        <p:spPr>
          <a:xfrm>
            <a:off x="1126482" y="4619834"/>
            <a:ext cx="3572073" cy="1450905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 smtClean="0">
                <a:solidFill>
                  <a:schemeClr val="tx1"/>
                </a:solidFill>
              </a:rPr>
              <a:t>LCHNV beslut 11 juni. Uppdragsbeskrivning tas fram förankras. LPO psykisk hälsa styrgrupp</a:t>
            </a:r>
            <a:endParaRPr lang="sv-SE" sz="1600" b="1" dirty="0">
              <a:solidFill>
                <a:schemeClr val="tx1"/>
              </a:solidFill>
            </a:endParaRPr>
          </a:p>
        </p:txBody>
      </p:sp>
      <p:sp>
        <p:nvSpPr>
          <p:cNvPr id="44" name="Kommentar i oval 43"/>
          <p:cNvSpPr/>
          <p:nvPr/>
        </p:nvSpPr>
        <p:spPr>
          <a:xfrm>
            <a:off x="9559371" y="2789913"/>
            <a:ext cx="3101002" cy="1456733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 smtClean="0">
                <a:solidFill>
                  <a:schemeClr val="tx1"/>
                </a:solidFill>
              </a:rPr>
              <a:t>BISAM permanent funktion</a:t>
            </a:r>
            <a:endParaRPr lang="sv-SE" sz="1600" b="1" dirty="0">
              <a:solidFill>
                <a:schemeClr val="tx1"/>
              </a:solidFill>
            </a:endParaRPr>
          </a:p>
        </p:txBody>
      </p:sp>
      <p:sp>
        <p:nvSpPr>
          <p:cNvPr id="45" name="Kommentar i oval 44"/>
          <p:cNvSpPr/>
          <p:nvPr/>
        </p:nvSpPr>
        <p:spPr>
          <a:xfrm>
            <a:off x="8615621" y="1834139"/>
            <a:ext cx="3101002" cy="1456733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 smtClean="0">
                <a:solidFill>
                  <a:schemeClr val="tx1"/>
                </a:solidFill>
              </a:rPr>
              <a:t>Utvecklingsledare anställd särskilt uppdrag samsjuklighet. Start 20 sep. </a:t>
            </a:r>
            <a:endParaRPr lang="sv-SE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184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1" grpId="0" animBg="1"/>
      <p:bldP spid="43" grpId="0" animBg="1"/>
      <p:bldP spid="44" grpId="0" animBg="1"/>
      <p:bldP spid="4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RSS kvinnofrid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 SKR:s kvinnofridssatsning har de regionala samverkans- och stödstrukturerna för socialtjänst och närliggande </a:t>
            </a:r>
            <a:r>
              <a:rPr lang="sv-SE" dirty="0" err="1"/>
              <a:t>hälso-</a:t>
            </a:r>
            <a:r>
              <a:rPr lang="sv-SE" dirty="0"/>
              <a:t> och sjukvård (RSS) möjlighet att ansöka om medel. </a:t>
            </a:r>
            <a:endParaRPr lang="sv-SE" dirty="0" smtClean="0"/>
          </a:p>
          <a:p>
            <a:r>
              <a:rPr lang="sv-SE" dirty="0" smtClean="0"/>
              <a:t>Medlen </a:t>
            </a:r>
            <a:r>
              <a:rPr lang="sv-SE" dirty="0"/>
              <a:t>omfattar 400 000 kronor per län och år, samt 600 000 kronor per de tre storstadslänen per år. </a:t>
            </a:r>
            <a:endParaRPr lang="sv-SE" dirty="0" smtClean="0"/>
          </a:p>
          <a:p>
            <a:r>
              <a:rPr lang="sv-SE" dirty="0" smtClean="0"/>
              <a:t>Satsningen </a:t>
            </a:r>
            <a:r>
              <a:rPr lang="sv-SE" dirty="0"/>
              <a:t>förväntas pågå under tre år </a:t>
            </a:r>
            <a:r>
              <a:rPr lang="sv-SE" dirty="0" smtClean="0"/>
              <a:t>framöver (2021-2023). 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2021-08-26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11</a:t>
            </a:fld>
            <a:endParaRPr lang="sv-SE" dirty="0"/>
          </a:p>
        </p:txBody>
      </p:sp>
      <p:sp>
        <p:nvSpPr>
          <p:cNvPr id="7" name="Kommentar i oval 6"/>
          <p:cNvSpPr/>
          <p:nvPr/>
        </p:nvSpPr>
        <p:spPr>
          <a:xfrm>
            <a:off x="6702739" y="368892"/>
            <a:ext cx="3101002" cy="1456733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 smtClean="0">
                <a:solidFill>
                  <a:schemeClr val="tx1"/>
                </a:solidFill>
              </a:rPr>
              <a:t>Utvecklingsledare anställd särskilt uppdrag kvinnofrid 50 %. Start 11 okt </a:t>
            </a:r>
            <a:endParaRPr lang="sv-SE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912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Övrigt på gång inom RSS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LPO Rehab </a:t>
            </a:r>
            <a:r>
              <a:rPr lang="sv-SE" dirty="0" err="1" smtClean="0"/>
              <a:t>hab</a:t>
            </a:r>
            <a:r>
              <a:rPr lang="sv-SE" dirty="0" smtClean="0"/>
              <a:t> hjälpmedel: Samverkan kring syn &amp; hörselinstruktörer</a:t>
            </a:r>
          </a:p>
          <a:p>
            <a:r>
              <a:rPr lang="sv-SE" dirty="0" smtClean="0"/>
              <a:t>LPO Barn och unga: Implementering av en sammanhållen UH</a:t>
            </a:r>
          </a:p>
          <a:p>
            <a:r>
              <a:rPr lang="sv-SE" dirty="0" smtClean="0"/>
              <a:t>Nomineringar pågår till regional styrgrupp för välfärdsteknik</a:t>
            </a:r>
          </a:p>
          <a:p>
            <a:r>
              <a:rPr lang="sv-SE" dirty="0" smtClean="0"/>
              <a:t>Fortsättning God och nära vård- </a:t>
            </a:r>
            <a:r>
              <a:rPr lang="sv-SE" dirty="0" smtClean="0"/>
              <a:t>kommunerna regional strategisk funktion/projektledare </a:t>
            </a:r>
            <a:r>
              <a:rPr lang="sv-SE" dirty="0" smtClean="0"/>
              <a:t>from </a:t>
            </a:r>
            <a:r>
              <a:rPr lang="sv-SE" dirty="0" smtClean="0"/>
              <a:t>2022 och framåt? </a:t>
            </a:r>
            <a:endParaRPr lang="sv-SE" dirty="0" smtClean="0"/>
          </a:p>
          <a:p>
            <a:r>
              <a:rPr lang="sv-SE" dirty="0" smtClean="0"/>
              <a:t>Nomineringar </a:t>
            </a:r>
            <a:r>
              <a:rPr lang="sv-SE" dirty="0" err="1" smtClean="0"/>
              <a:t>LPOer</a:t>
            </a:r>
            <a:r>
              <a:rPr lang="sv-SE" dirty="0" smtClean="0"/>
              <a:t>, NPO, NAG…</a:t>
            </a:r>
          </a:p>
          <a:p>
            <a:r>
              <a:rPr lang="sv-SE" dirty="0"/>
              <a:t>Yrkesresan rekrytering klar, Mora kommun Stina </a:t>
            </a:r>
            <a:r>
              <a:rPr lang="sv-SE" dirty="0" err="1" smtClean="0"/>
              <a:t>Taugböl</a:t>
            </a:r>
            <a:r>
              <a:rPr lang="sv-SE" dirty="0" smtClean="0"/>
              <a:t> 1 dec</a:t>
            </a:r>
            <a:endParaRPr lang="sv-SE" dirty="0"/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2021-08-26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5046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/>
              <a:t>Vad är RSS?</a:t>
            </a:r>
            <a:endParaRPr lang="sv-SE">
              <a:cs typeface="Arial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780605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None/>
            </a:pPr>
            <a:r>
              <a:rPr lang="sv-SE" sz="2400">
                <a:ea typeface="+mn-lt"/>
                <a:cs typeface="+mn-lt"/>
              </a:rPr>
              <a:t>-RSS = regionala samverkans- och stödstrukturer </a:t>
            </a:r>
            <a:endParaRPr lang="en-US"/>
          </a:p>
          <a:p>
            <a:pPr>
              <a:buNone/>
            </a:pPr>
            <a:r>
              <a:rPr lang="sv-SE" sz="2400">
                <a:ea typeface="+mn-lt"/>
                <a:cs typeface="+mn-lt"/>
              </a:rPr>
              <a:t>-stödjer </a:t>
            </a:r>
            <a:r>
              <a:rPr lang="sv-SE" sz="2400" b="1">
                <a:ea typeface="+mn-lt"/>
                <a:cs typeface="+mn-lt"/>
              </a:rPr>
              <a:t>samverkan och utveckling</a:t>
            </a:r>
            <a:r>
              <a:rPr lang="sv-SE" sz="2400">
                <a:ea typeface="+mn-lt"/>
                <a:cs typeface="+mn-lt"/>
              </a:rPr>
              <a:t> inom socialtjänst och näraliggande hälso- och sjukvård </a:t>
            </a:r>
            <a:endParaRPr lang="sv-SE">
              <a:ea typeface="+mn-lt"/>
              <a:cs typeface="+mn-lt"/>
            </a:endParaRPr>
          </a:p>
          <a:p>
            <a:pPr>
              <a:buNone/>
            </a:pPr>
            <a:r>
              <a:rPr lang="sv-SE" sz="2400">
                <a:ea typeface="+mn-lt"/>
                <a:cs typeface="+mn-lt"/>
              </a:rPr>
              <a:t>-finns i varje län </a:t>
            </a:r>
            <a:endParaRPr lang="sv-SE"/>
          </a:p>
          <a:p>
            <a:pPr marL="0" indent="0">
              <a:lnSpc>
                <a:spcPct val="110000"/>
              </a:lnSpc>
              <a:buNone/>
            </a:pPr>
            <a:endParaRPr lang="sv-SE" sz="2400" dirty="0">
              <a:cs typeface="Arial"/>
            </a:endParaRPr>
          </a:p>
          <a:p>
            <a:pPr marL="0" indent="0" fontAlgn="base">
              <a:lnSpc>
                <a:spcPct val="110000"/>
              </a:lnSpc>
              <a:buNone/>
            </a:pPr>
            <a:endParaRPr lang="sv-SE" dirty="0"/>
          </a:p>
          <a:p>
            <a:pPr marL="0" indent="0" fontAlgn="base">
              <a:lnSpc>
                <a:spcPct val="110000"/>
              </a:lnSpc>
              <a:buNone/>
            </a:pPr>
            <a:endParaRPr lang="sv-SE" sz="2000" dirty="0"/>
          </a:p>
        </p:txBody>
      </p:sp>
      <p:pic>
        <p:nvPicPr>
          <p:cNvPr id="7" name="Platshållare för innehåll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4865" y="3432501"/>
            <a:ext cx="3654470" cy="260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76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C1D7B-3DC0-48B0-A195-CED5C93C3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Arial"/>
              </a:rPr>
              <a:t>Vad gör RSS Dalarna?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2C48C-722B-429C-BC58-C7F3BCE87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RSS </a:t>
            </a:r>
            <a:r>
              <a:rPr lang="en-US" dirty="0" err="1">
                <a:ea typeface="+mn-lt"/>
                <a:cs typeface="+mn-lt"/>
              </a:rPr>
              <a:t>stödjer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kommuner</a:t>
            </a:r>
            <a:r>
              <a:rPr lang="en-US" dirty="0">
                <a:ea typeface="+mn-lt"/>
                <a:cs typeface="+mn-lt"/>
              </a:rPr>
              <a:t> och </a:t>
            </a:r>
            <a:r>
              <a:rPr lang="en-US" dirty="0" err="1">
                <a:ea typeface="+mn-lt"/>
                <a:cs typeface="+mn-lt"/>
              </a:rPr>
              <a:t>regioner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att</a:t>
            </a:r>
            <a:r>
              <a:rPr lang="en-US" dirty="0">
                <a:ea typeface="+mn-lt"/>
                <a:cs typeface="+mn-lt"/>
              </a:rPr>
              <a:t>: </a:t>
            </a:r>
            <a:endParaRPr lang="en-US" dirty="0">
              <a:cs typeface="Arial"/>
            </a:endParaRP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- </a:t>
            </a:r>
            <a:r>
              <a:rPr lang="en-US" b="1" dirty="0" err="1">
                <a:ea typeface="+mn-lt"/>
                <a:cs typeface="+mn-lt"/>
              </a:rPr>
              <a:t>samverka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regionalt</a:t>
            </a:r>
            <a:endParaRPr lang="en-US" dirty="0" err="1">
              <a:cs typeface="Arial"/>
            </a:endParaRP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- </a:t>
            </a:r>
            <a:r>
              <a:rPr lang="en-US" b="1" dirty="0" err="1">
                <a:ea typeface="+mn-lt"/>
                <a:cs typeface="+mn-lt"/>
              </a:rPr>
              <a:t>utveckla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kunskap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och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evidensbaserad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praktik</a:t>
            </a:r>
            <a:endParaRPr lang="en-US" dirty="0" err="1">
              <a:cs typeface="Arial"/>
            </a:endParaRPr>
          </a:p>
          <a:p>
            <a:pPr marL="548640" indent="0">
              <a:buNone/>
            </a:pPr>
            <a:r>
              <a:rPr lang="en-US" sz="2000" dirty="0">
                <a:ea typeface="+mn-lt"/>
                <a:cs typeface="+mn-lt"/>
              </a:rPr>
              <a:t>- </a:t>
            </a:r>
            <a:r>
              <a:rPr lang="en-US" sz="2000" dirty="0" err="1">
                <a:ea typeface="+mn-lt"/>
                <a:cs typeface="+mn-lt"/>
              </a:rPr>
              <a:t>identifiera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behov</a:t>
            </a:r>
            <a:endParaRPr lang="en-US" sz="2000" dirty="0" err="1">
              <a:cs typeface="Arial"/>
            </a:endParaRPr>
          </a:p>
          <a:p>
            <a:pPr marL="548640" indent="0">
              <a:buNone/>
            </a:pPr>
            <a:r>
              <a:rPr lang="en-US" sz="2000" dirty="0">
                <a:ea typeface="+mn-lt"/>
                <a:cs typeface="+mn-lt"/>
              </a:rPr>
              <a:t>- </a:t>
            </a:r>
            <a:r>
              <a:rPr lang="en-US" sz="2000" dirty="0" err="1">
                <a:ea typeface="+mn-lt"/>
                <a:cs typeface="+mn-lt"/>
              </a:rPr>
              <a:t>samla</a:t>
            </a:r>
            <a:r>
              <a:rPr lang="en-US" sz="2000" dirty="0">
                <a:ea typeface="+mn-lt"/>
                <a:cs typeface="+mn-lt"/>
              </a:rPr>
              <a:t>/</a:t>
            </a:r>
            <a:r>
              <a:rPr lang="en-US" sz="2000" dirty="0" err="1">
                <a:ea typeface="+mn-lt"/>
                <a:cs typeface="+mn-lt"/>
              </a:rPr>
              <a:t>sprida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bästa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tillgängliga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kunskap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beprövad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erfarenhet</a:t>
            </a:r>
            <a:endParaRPr lang="en-US" sz="2000" dirty="0" err="1">
              <a:cs typeface="Arial"/>
            </a:endParaRPr>
          </a:p>
          <a:p>
            <a:pPr marL="548640" indent="0">
              <a:buNone/>
            </a:pPr>
            <a:r>
              <a:rPr lang="en-US" sz="2000" dirty="0">
                <a:ea typeface="+mn-lt"/>
                <a:cs typeface="+mn-lt"/>
              </a:rPr>
              <a:t>- </a:t>
            </a:r>
            <a:r>
              <a:rPr lang="en-US" sz="2000" dirty="0" err="1">
                <a:ea typeface="+mn-lt"/>
                <a:cs typeface="+mn-lt"/>
              </a:rPr>
              <a:t>stödja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systematisk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uppföljning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och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analys</a:t>
            </a:r>
            <a:endParaRPr lang="en-US" sz="2000" dirty="0" err="1">
              <a:cs typeface="Arial"/>
            </a:endParaRPr>
          </a:p>
          <a:p>
            <a:pPr marL="548640" indent="0">
              <a:buNone/>
            </a:pPr>
            <a:r>
              <a:rPr lang="en-US" sz="2000" dirty="0">
                <a:ea typeface="+mn-lt"/>
                <a:cs typeface="+mn-lt"/>
              </a:rPr>
              <a:t>- </a:t>
            </a:r>
            <a:r>
              <a:rPr lang="en-US" sz="2000" dirty="0" err="1">
                <a:ea typeface="+mn-lt"/>
                <a:cs typeface="+mn-lt"/>
              </a:rPr>
              <a:t>stödja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systematiskt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förbättring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och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implementering</a:t>
            </a:r>
            <a:endParaRPr lang="en-US" sz="2000" dirty="0" err="1">
              <a:cs typeface="Arial"/>
            </a:endParaRPr>
          </a:p>
          <a:p>
            <a:pPr marL="548640" indent="0">
              <a:buNone/>
            </a:pPr>
            <a:r>
              <a:rPr lang="en-US" sz="2000" dirty="0">
                <a:ea typeface="+mn-lt"/>
                <a:cs typeface="+mn-lt"/>
              </a:rPr>
              <a:t>- </a:t>
            </a:r>
            <a:r>
              <a:rPr lang="en-US" sz="2000" dirty="0" err="1">
                <a:ea typeface="+mn-lt"/>
                <a:cs typeface="+mn-lt"/>
              </a:rPr>
              <a:t>stödja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kompetensutveckling</a:t>
            </a:r>
            <a:endParaRPr lang="en-US" sz="2000" dirty="0" err="1">
              <a:cs typeface="Arial"/>
            </a:endParaRPr>
          </a:p>
          <a:p>
            <a:pPr marL="548640" indent="0">
              <a:buNone/>
            </a:pPr>
            <a:r>
              <a:rPr lang="sv-SE" sz="2000" dirty="0">
                <a:ea typeface="+mn-lt"/>
                <a:cs typeface="+mn-lt"/>
              </a:rPr>
              <a:t>- verka för </a:t>
            </a:r>
            <a:r>
              <a:rPr lang="sv-SE" sz="2000" dirty="0" smtClean="0">
                <a:ea typeface="+mn-lt"/>
                <a:cs typeface="+mn-lt"/>
              </a:rPr>
              <a:t>brukarinflytande </a:t>
            </a:r>
            <a:r>
              <a:rPr lang="sv-SE" sz="2000" dirty="0">
                <a:ea typeface="+mn-lt"/>
                <a:cs typeface="+mn-lt"/>
              </a:rPr>
              <a:t>och delaktighet</a:t>
            </a:r>
            <a:endParaRPr lang="en-US" sz="2000" dirty="0">
              <a:cs typeface="Arial"/>
            </a:endParaRPr>
          </a:p>
          <a:p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014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</a:t>
            </a:r>
            <a:r>
              <a:rPr lang="sv-SE" dirty="0" smtClean="0"/>
              <a:t>ser RSS Dalarnas struktur ut?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sv-SE" sz="2400" dirty="0"/>
              <a:t>RSS Dalarna drivs genom</a:t>
            </a:r>
            <a:r>
              <a:rPr lang="sv-SE" sz="2400" b="1" dirty="0"/>
              <a:t> Avdelningen för hälsa och välfärd</a:t>
            </a:r>
            <a:r>
              <a:rPr lang="sv-SE" sz="2400" dirty="0"/>
              <a:t>, Region Dalarna</a:t>
            </a:r>
            <a:endParaRPr lang="sv-SE" sz="2400" dirty="0">
              <a:cs typeface="Arial"/>
            </a:endParaRPr>
          </a:p>
          <a:p>
            <a:pPr marL="0" indent="0">
              <a:buNone/>
            </a:pPr>
            <a:r>
              <a:rPr lang="sv-SE" sz="2400" dirty="0">
                <a:cs typeface="Arial"/>
                <a:hlinkClick r:id="rId3"/>
              </a:rPr>
              <a:t>Länk till PLUS</a:t>
            </a:r>
            <a:endParaRPr lang="sv-SE" sz="2400" dirty="0">
              <a:cs typeface="Arial"/>
            </a:endParaRPr>
          </a:p>
          <a:p>
            <a:pPr marL="0" indent="0">
              <a:buNone/>
            </a:pPr>
            <a:r>
              <a:rPr lang="sv-SE" sz="2400" dirty="0">
                <a:cs typeface="Arial"/>
              </a:rPr>
              <a:t>Uppdragsgivare:</a:t>
            </a:r>
            <a:endParaRPr lang="sv-SE" sz="2400" dirty="0">
              <a:ea typeface="+mn-lt"/>
              <a:cs typeface="+mn-lt"/>
            </a:endParaRPr>
          </a:p>
          <a:p>
            <a:pPr marL="0" indent="0">
              <a:buNone/>
            </a:pPr>
            <a:endParaRPr lang="sv-SE" sz="2400" dirty="0">
              <a:cs typeface="Arial"/>
            </a:endParaRPr>
          </a:p>
          <a:p>
            <a:pPr marL="0" indent="0">
              <a:buNone/>
            </a:pPr>
            <a:endParaRPr lang="sv-SE" sz="2400" dirty="0">
              <a:cs typeface="Arial"/>
            </a:endParaRPr>
          </a:p>
          <a:p>
            <a:pPr marL="342900" indent="-342900"/>
            <a:endParaRPr lang="sv-SE" sz="2400" dirty="0">
              <a:cs typeface="Arial"/>
            </a:endParaRPr>
          </a:p>
          <a:p>
            <a:pPr marL="342900" indent="-342900"/>
            <a:endParaRPr lang="sv-SE" sz="2400" dirty="0">
              <a:cs typeface="Arial"/>
            </a:endParaRPr>
          </a:p>
          <a:p>
            <a:pPr marL="342900" indent="-342900"/>
            <a:endParaRPr lang="sv-SE" sz="2400" dirty="0">
              <a:cs typeface="Arial"/>
            </a:endParaRPr>
          </a:p>
          <a:p>
            <a:pPr marL="342900" indent="-342900"/>
            <a:r>
              <a:rPr lang="sv-SE" sz="2400" dirty="0" smtClean="0">
                <a:cs typeface="Arial"/>
              </a:rPr>
              <a:t>RSS medarbetare processleder uppdrag i </a:t>
            </a:r>
            <a:r>
              <a:rPr lang="sv-SE" sz="2400" dirty="0">
                <a:cs typeface="Arial"/>
              </a:rPr>
              <a:t>olika </a:t>
            </a:r>
            <a:r>
              <a:rPr lang="sv-SE" sz="2400" b="1" dirty="0">
                <a:cs typeface="Arial"/>
              </a:rPr>
              <a:t>arbetsgrupper</a:t>
            </a:r>
            <a:endParaRPr lang="sv-SE" dirty="0">
              <a:cs typeface="Arial"/>
            </a:endParaRPr>
          </a:p>
          <a:p>
            <a:pPr marL="342900" indent="-342900"/>
            <a:r>
              <a:rPr lang="sv-SE" sz="2400" dirty="0">
                <a:cs typeface="Arial"/>
              </a:rPr>
              <a:t>Förankrar och säkerställer kvalitet </a:t>
            </a:r>
            <a:r>
              <a:rPr lang="sv-SE" sz="2400" dirty="0" smtClean="0">
                <a:cs typeface="Arial"/>
              </a:rPr>
              <a:t>via </a:t>
            </a:r>
            <a:r>
              <a:rPr lang="sv-SE" sz="2400" b="1" dirty="0">
                <a:cs typeface="Arial"/>
              </a:rPr>
              <a:t>referensgrupper</a:t>
            </a:r>
            <a:endParaRPr lang="sv-SE" sz="2400" dirty="0">
              <a:cs typeface="Arial"/>
            </a:endParaRPr>
          </a:p>
        </p:txBody>
      </p:sp>
      <p:sp>
        <p:nvSpPr>
          <p:cNvPr id="8" name="Rektangel: rundade hörn 9">
            <a:extLst>
              <a:ext uri="{FF2B5EF4-FFF2-40B4-BE49-F238E27FC236}">
                <a16:creationId xmlns:a16="http://schemas.microsoft.com/office/drawing/2014/main" id="{4DD092B4-EDEE-4DB2-B1BD-8D7A138B4213}"/>
              </a:ext>
            </a:extLst>
          </p:cNvPr>
          <p:cNvSpPr/>
          <p:nvPr/>
        </p:nvSpPr>
        <p:spPr>
          <a:xfrm>
            <a:off x="4207929" y="3177940"/>
            <a:ext cx="3469068" cy="108176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b="1" dirty="0"/>
              <a:t>Länsnätverket för förvaltningschefer (LCHNV) region och kommun</a:t>
            </a:r>
          </a:p>
        </p:txBody>
      </p:sp>
      <p:sp>
        <p:nvSpPr>
          <p:cNvPr id="10" name="Rektangel: rundade hörn 10">
            <a:extLst>
              <a:ext uri="{FF2B5EF4-FFF2-40B4-BE49-F238E27FC236}">
                <a16:creationId xmlns:a16="http://schemas.microsoft.com/office/drawing/2014/main" id="{1008B2CA-C630-445E-8D49-93CBB278EC71}"/>
              </a:ext>
            </a:extLst>
          </p:cNvPr>
          <p:cNvSpPr/>
          <p:nvPr/>
        </p:nvSpPr>
        <p:spPr>
          <a:xfrm>
            <a:off x="4106259" y="4340119"/>
            <a:ext cx="3672408" cy="673231"/>
          </a:xfrm>
          <a:prstGeom prst="roundRect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Styrgrupp LCHNV</a:t>
            </a:r>
          </a:p>
        </p:txBody>
      </p:sp>
      <p:sp>
        <p:nvSpPr>
          <p:cNvPr id="14" name="Rektangel: rundade hörn 9">
            <a:extLst>
              <a:ext uri="{FF2B5EF4-FFF2-40B4-BE49-F238E27FC236}">
                <a16:creationId xmlns:a16="http://schemas.microsoft.com/office/drawing/2014/main" id="{CE6B6952-F632-4926-AA3B-0ACA2FC03ADA}"/>
              </a:ext>
            </a:extLst>
          </p:cNvPr>
          <p:cNvSpPr/>
          <p:nvPr/>
        </p:nvSpPr>
        <p:spPr>
          <a:xfrm>
            <a:off x="7744357" y="3192506"/>
            <a:ext cx="3375437" cy="1039193"/>
          </a:xfrm>
          <a:prstGeom prst="roundRect">
            <a:avLst>
              <a:gd name="adj" fmla="val 13376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b="1" dirty="0"/>
              <a:t>Socialchefsnätverket (SCHNV)</a:t>
            </a:r>
          </a:p>
          <a:p>
            <a:pPr algn="ctr"/>
            <a:r>
              <a:rPr lang="sv-SE" b="1" dirty="0"/>
              <a:t>18 socialchefer</a:t>
            </a:r>
          </a:p>
        </p:txBody>
      </p:sp>
      <p:sp>
        <p:nvSpPr>
          <p:cNvPr id="16" name="Rektangel: rundade hörn 9">
            <a:extLst>
              <a:ext uri="{FF2B5EF4-FFF2-40B4-BE49-F238E27FC236}">
                <a16:creationId xmlns:a16="http://schemas.microsoft.com/office/drawing/2014/main" id="{207E4EF6-47D1-4DC3-9D1E-CAB8B40DD341}"/>
              </a:ext>
            </a:extLst>
          </p:cNvPr>
          <p:cNvSpPr/>
          <p:nvPr/>
        </p:nvSpPr>
        <p:spPr>
          <a:xfrm>
            <a:off x="840386" y="3207504"/>
            <a:ext cx="3265873" cy="1052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b="1" dirty="0"/>
              <a:t>Välfärdsrådet</a:t>
            </a:r>
          </a:p>
          <a:p>
            <a:pPr algn="ctr"/>
            <a:r>
              <a:rPr lang="sv-SE" b="1" dirty="0"/>
              <a:t>Samverkan politik kommun och region socialnämnder+ presidiet HSN</a:t>
            </a:r>
          </a:p>
        </p:txBody>
      </p:sp>
    </p:spTree>
    <p:extLst>
      <p:ext uri="{BB962C8B-B14F-4D97-AF65-F5344CB8AC3E}">
        <p14:creationId xmlns:p14="http://schemas.microsoft.com/office/powerpoint/2010/main" val="61994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Kommunerna i </a:t>
            </a:r>
            <a:r>
              <a:rPr lang="sv-SE" dirty="0" smtClean="0"/>
              <a:t>regionernas struktur för kunskapsstyrning</a:t>
            </a:r>
            <a:endParaRPr lang="sv-SE" dirty="0"/>
          </a:p>
        </p:txBody>
      </p:sp>
      <p:sp>
        <p:nvSpPr>
          <p:cNvPr id="4" name="Rektangel med rundade hörn 3"/>
          <p:cNvSpPr/>
          <p:nvPr/>
        </p:nvSpPr>
        <p:spPr>
          <a:xfrm>
            <a:off x="3413111" y="2005088"/>
            <a:ext cx="4908721" cy="721527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  <a:p>
            <a:pPr algn="ctr"/>
            <a:r>
              <a:rPr lang="sv-SE" dirty="0"/>
              <a:t>26 NPO varav 6 NPO med kommunrepresentanter </a:t>
            </a:r>
          </a:p>
          <a:p>
            <a:pPr algn="ctr"/>
            <a:endParaRPr lang="sv-SE" dirty="0"/>
          </a:p>
        </p:txBody>
      </p:sp>
      <p:sp>
        <p:nvSpPr>
          <p:cNvPr id="5" name="Rektangel med rundade hörn 4"/>
          <p:cNvSpPr/>
          <p:nvPr/>
        </p:nvSpPr>
        <p:spPr>
          <a:xfrm>
            <a:off x="3234822" y="3688422"/>
            <a:ext cx="5020620" cy="627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6 RPO med kommunrepresentanter</a:t>
            </a:r>
          </a:p>
        </p:txBody>
      </p:sp>
      <p:sp>
        <p:nvSpPr>
          <p:cNvPr id="6" name="Rektangel med rundade hörn 5"/>
          <p:cNvSpPr/>
          <p:nvPr/>
        </p:nvSpPr>
        <p:spPr>
          <a:xfrm>
            <a:off x="3576938" y="2867833"/>
            <a:ext cx="108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/>
              <a:t>Psykisk hälsa</a:t>
            </a:r>
          </a:p>
        </p:txBody>
      </p:sp>
      <p:sp>
        <p:nvSpPr>
          <p:cNvPr id="7" name="Rektangel med rundade hörn 6"/>
          <p:cNvSpPr/>
          <p:nvPr/>
        </p:nvSpPr>
        <p:spPr>
          <a:xfrm>
            <a:off x="2396648" y="2857958"/>
            <a:ext cx="108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/>
              <a:t>Äldres hälsa</a:t>
            </a:r>
          </a:p>
        </p:txBody>
      </p:sp>
      <p:sp>
        <p:nvSpPr>
          <p:cNvPr id="8" name="Rektangel med rundade hörn 7"/>
          <p:cNvSpPr/>
          <p:nvPr/>
        </p:nvSpPr>
        <p:spPr>
          <a:xfrm>
            <a:off x="7092006" y="2879275"/>
            <a:ext cx="108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err="1"/>
              <a:t>Levn</a:t>
            </a:r>
            <a:r>
              <a:rPr lang="sv-SE" sz="1400" dirty="0"/>
              <a:t>.-vanor</a:t>
            </a:r>
          </a:p>
        </p:txBody>
      </p:sp>
      <p:sp>
        <p:nvSpPr>
          <p:cNvPr id="9" name="Rektangel med rundade hörn 8"/>
          <p:cNvSpPr/>
          <p:nvPr/>
        </p:nvSpPr>
        <p:spPr>
          <a:xfrm>
            <a:off x="5913092" y="2868711"/>
            <a:ext cx="108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/>
              <a:t>Rehab, </a:t>
            </a:r>
            <a:r>
              <a:rPr lang="sv-SE" sz="1400" dirty="0" err="1"/>
              <a:t>hab</a:t>
            </a:r>
            <a:r>
              <a:rPr lang="sv-SE" sz="1400" dirty="0"/>
              <a:t>, </a:t>
            </a:r>
            <a:r>
              <a:rPr lang="sv-SE" sz="1400" dirty="0" err="1"/>
              <a:t>hjälpm</a:t>
            </a:r>
            <a:r>
              <a:rPr lang="sv-SE" sz="1400" dirty="0"/>
              <a:t>.</a:t>
            </a:r>
          </a:p>
        </p:txBody>
      </p:sp>
      <p:sp>
        <p:nvSpPr>
          <p:cNvPr id="10" name="Rektangel med rundade hörn 9"/>
          <p:cNvSpPr/>
          <p:nvPr/>
        </p:nvSpPr>
        <p:spPr>
          <a:xfrm>
            <a:off x="4745015" y="2872404"/>
            <a:ext cx="108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/>
              <a:t>Barn o unga</a:t>
            </a:r>
          </a:p>
        </p:txBody>
      </p:sp>
      <p:sp>
        <p:nvSpPr>
          <p:cNvPr id="11" name="Rektangel med rundade hörn 10"/>
          <p:cNvSpPr/>
          <p:nvPr/>
        </p:nvSpPr>
        <p:spPr>
          <a:xfrm>
            <a:off x="8255442" y="2864750"/>
            <a:ext cx="108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/>
              <a:t>Primär-</a:t>
            </a:r>
            <a:r>
              <a:rPr lang="sv-SE" sz="1400" dirty="0" err="1"/>
              <a:t>vårdsråd</a:t>
            </a:r>
            <a:endParaRPr lang="sv-SE" sz="1400" dirty="0"/>
          </a:p>
        </p:txBody>
      </p:sp>
      <p:sp>
        <p:nvSpPr>
          <p:cNvPr id="15" name="Ellips 14"/>
          <p:cNvSpPr/>
          <p:nvPr/>
        </p:nvSpPr>
        <p:spPr>
          <a:xfrm>
            <a:off x="5324082" y="5317387"/>
            <a:ext cx="914400" cy="9144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LAG</a:t>
            </a:r>
          </a:p>
        </p:txBody>
      </p:sp>
      <p:sp>
        <p:nvSpPr>
          <p:cNvPr id="32" name="Rektangel med rundade hörn 31"/>
          <p:cNvSpPr/>
          <p:nvPr/>
        </p:nvSpPr>
        <p:spPr>
          <a:xfrm>
            <a:off x="3270973" y="4519434"/>
            <a:ext cx="5050860" cy="60022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6 LPO med kommunrepresentanter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182739" y="4634878"/>
            <a:ext cx="3230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LPO= Lokalt programområde </a:t>
            </a:r>
            <a:endParaRPr lang="sv-SE" dirty="0"/>
          </a:p>
        </p:txBody>
      </p:sp>
      <p:sp>
        <p:nvSpPr>
          <p:cNvPr id="14" name="textruta 13"/>
          <p:cNvSpPr txBox="1"/>
          <p:nvPr/>
        </p:nvSpPr>
        <p:spPr>
          <a:xfrm>
            <a:off x="182739" y="3709301"/>
            <a:ext cx="3052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RPO= (Sjukvårds)regionalt programområde </a:t>
            </a:r>
            <a:endParaRPr lang="sv-SE" dirty="0"/>
          </a:p>
        </p:txBody>
      </p:sp>
      <p:sp>
        <p:nvSpPr>
          <p:cNvPr id="16" name="textruta 15"/>
          <p:cNvSpPr txBox="1"/>
          <p:nvPr/>
        </p:nvSpPr>
        <p:spPr>
          <a:xfrm>
            <a:off x="0" y="2141059"/>
            <a:ext cx="3615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N</a:t>
            </a:r>
            <a:r>
              <a:rPr lang="sv-SE" dirty="0" smtClean="0"/>
              <a:t>PO= Nationellt programområde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862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Samordning av strukturerna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2021-08-26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7" name="Rektangel: rundade hörn 9">
            <a:extLst>
              <a:ext uri="{FF2B5EF4-FFF2-40B4-BE49-F238E27FC236}">
                <a16:creationId xmlns:a16="http://schemas.microsoft.com/office/drawing/2014/main" id="{4DD092B4-EDEE-4DB2-B1BD-8D7A138B4213}"/>
              </a:ext>
            </a:extLst>
          </p:cNvPr>
          <p:cNvSpPr/>
          <p:nvPr/>
        </p:nvSpPr>
        <p:spPr>
          <a:xfrm>
            <a:off x="3943336" y="1846125"/>
            <a:ext cx="3469068" cy="108176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b="1" dirty="0"/>
              <a:t>Länsnätverket för förvaltningschefer (LCHNV) region och kommun</a:t>
            </a:r>
          </a:p>
        </p:txBody>
      </p:sp>
      <p:sp>
        <p:nvSpPr>
          <p:cNvPr id="8" name="Rektangel: rundade hörn 10">
            <a:extLst>
              <a:ext uri="{FF2B5EF4-FFF2-40B4-BE49-F238E27FC236}">
                <a16:creationId xmlns:a16="http://schemas.microsoft.com/office/drawing/2014/main" id="{1008B2CA-C630-445E-8D49-93CBB278EC71}"/>
              </a:ext>
            </a:extLst>
          </p:cNvPr>
          <p:cNvSpPr/>
          <p:nvPr/>
        </p:nvSpPr>
        <p:spPr>
          <a:xfrm>
            <a:off x="3841666" y="2961124"/>
            <a:ext cx="3672408" cy="673231"/>
          </a:xfrm>
          <a:prstGeom prst="roundRect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Styrgrupp LCHNV</a:t>
            </a:r>
          </a:p>
        </p:txBody>
      </p:sp>
      <p:sp>
        <p:nvSpPr>
          <p:cNvPr id="9" name="Rektangel: rundade hörn 9">
            <a:extLst>
              <a:ext uri="{FF2B5EF4-FFF2-40B4-BE49-F238E27FC236}">
                <a16:creationId xmlns:a16="http://schemas.microsoft.com/office/drawing/2014/main" id="{CE6B6952-F632-4926-AA3B-0ACA2FC03ADA}"/>
              </a:ext>
            </a:extLst>
          </p:cNvPr>
          <p:cNvSpPr/>
          <p:nvPr/>
        </p:nvSpPr>
        <p:spPr>
          <a:xfrm>
            <a:off x="7778667" y="1856832"/>
            <a:ext cx="3375437" cy="1039193"/>
          </a:xfrm>
          <a:prstGeom prst="roundRect">
            <a:avLst>
              <a:gd name="adj" fmla="val 13376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b="1" dirty="0"/>
              <a:t>Socialchefsnätverket (SCHNV)</a:t>
            </a:r>
          </a:p>
          <a:p>
            <a:pPr algn="ctr"/>
            <a:r>
              <a:rPr lang="sv-SE" b="1" dirty="0"/>
              <a:t>18 socialchefer</a:t>
            </a:r>
          </a:p>
        </p:txBody>
      </p: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207E4EF6-47D1-4DC3-9D1E-CAB8B40DD341}"/>
              </a:ext>
            </a:extLst>
          </p:cNvPr>
          <p:cNvSpPr/>
          <p:nvPr/>
        </p:nvSpPr>
        <p:spPr>
          <a:xfrm>
            <a:off x="410547" y="1846125"/>
            <a:ext cx="3265873" cy="1052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b="1" dirty="0"/>
              <a:t>Välfärdsrådet</a:t>
            </a:r>
          </a:p>
          <a:p>
            <a:pPr algn="ctr"/>
            <a:r>
              <a:rPr lang="sv-SE" b="1" dirty="0"/>
              <a:t>Samverkan politik kommun och region socialnämnder+ presidiet HSN</a:t>
            </a:r>
          </a:p>
        </p:txBody>
      </p:sp>
      <p:sp>
        <p:nvSpPr>
          <p:cNvPr id="11" name="Rektangel med rundade hörn 10"/>
          <p:cNvSpPr/>
          <p:nvPr/>
        </p:nvSpPr>
        <p:spPr>
          <a:xfrm>
            <a:off x="3275979" y="3637519"/>
            <a:ext cx="108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/>
              <a:t>Psykisk hälsa</a:t>
            </a:r>
          </a:p>
        </p:txBody>
      </p:sp>
      <p:sp>
        <p:nvSpPr>
          <p:cNvPr id="12" name="Rektangel med rundade hörn 11"/>
          <p:cNvSpPr/>
          <p:nvPr/>
        </p:nvSpPr>
        <p:spPr>
          <a:xfrm>
            <a:off x="2043483" y="3681944"/>
            <a:ext cx="108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/>
              <a:t>Äldres hälsa</a:t>
            </a:r>
          </a:p>
        </p:txBody>
      </p:sp>
      <p:sp>
        <p:nvSpPr>
          <p:cNvPr id="13" name="Rektangel med rundade hörn 12"/>
          <p:cNvSpPr/>
          <p:nvPr/>
        </p:nvSpPr>
        <p:spPr>
          <a:xfrm>
            <a:off x="7087828" y="3589266"/>
            <a:ext cx="108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err="1"/>
              <a:t>Levn</a:t>
            </a:r>
            <a:r>
              <a:rPr lang="sv-SE" sz="1400" dirty="0"/>
              <a:t>.-vanor</a:t>
            </a:r>
          </a:p>
        </p:txBody>
      </p:sp>
      <p:sp>
        <p:nvSpPr>
          <p:cNvPr id="14" name="Rektangel med rundade hörn 13"/>
          <p:cNvSpPr/>
          <p:nvPr/>
        </p:nvSpPr>
        <p:spPr>
          <a:xfrm>
            <a:off x="5848352" y="3625135"/>
            <a:ext cx="108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/>
              <a:t>Rehab, </a:t>
            </a:r>
            <a:r>
              <a:rPr lang="sv-SE" sz="1400" dirty="0" err="1"/>
              <a:t>hab</a:t>
            </a:r>
            <a:r>
              <a:rPr lang="sv-SE" sz="1400" dirty="0"/>
              <a:t>, </a:t>
            </a:r>
            <a:r>
              <a:rPr lang="sv-SE" sz="1400" dirty="0" err="1"/>
              <a:t>hjälpm</a:t>
            </a:r>
            <a:r>
              <a:rPr lang="sv-SE" sz="1400" dirty="0"/>
              <a:t>.</a:t>
            </a:r>
          </a:p>
        </p:txBody>
      </p:sp>
      <p:sp>
        <p:nvSpPr>
          <p:cNvPr id="15" name="Rektangel med rundade hörn 14"/>
          <p:cNvSpPr/>
          <p:nvPr/>
        </p:nvSpPr>
        <p:spPr>
          <a:xfrm>
            <a:off x="4542845" y="3625135"/>
            <a:ext cx="108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/>
              <a:t>Barn o unga</a:t>
            </a:r>
          </a:p>
        </p:txBody>
      </p:sp>
      <p:sp>
        <p:nvSpPr>
          <p:cNvPr id="16" name="Rektangel med rundade hörn 15"/>
          <p:cNvSpPr/>
          <p:nvPr/>
        </p:nvSpPr>
        <p:spPr>
          <a:xfrm>
            <a:off x="8386385" y="3622791"/>
            <a:ext cx="108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/>
              <a:t>Primär-</a:t>
            </a:r>
            <a:r>
              <a:rPr lang="sv-SE" sz="1400" dirty="0" err="1"/>
              <a:t>vårdsråd</a:t>
            </a:r>
            <a:endParaRPr lang="sv-SE" sz="1400" dirty="0"/>
          </a:p>
        </p:txBody>
      </p:sp>
      <p:sp>
        <p:nvSpPr>
          <p:cNvPr id="18" name="Platshållare för innehåll 17"/>
          <p:cNvSpPr>
            <a:spLocks noGrp="1"/>
          </p:cNvSpPr>
          <p:nvPr>
            <p:ph idx="1"/>
          </p:nvPr>
        </p:nvSpPr>
        <p:spPr>
          <a:xfrm>
            <a:off x="9685269" y="3587198"/>
            <a:ext cx="1344681" cy="78515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sv-SE" sz="1400" dirty="0" smtClean="0"/>
              <a:t>Övr. regionala styrgrupper</a:t>
            </a:r>
            <a:endParaRPr lang="sv-SE" sz="1400" dirty="0"/>
          </a:p>
        </p:txBody>
      </p:sp>
      <p:sp>
        <p:nvSpPr>
          <p:cNvPr id="19" name="Rektangel 18"/>
          <p:cNvSpPr/>
          <p:nvPr/>
        </p:nvSpPr>
        <p:spPr>
          <a:xfrm>
            <a:off x="3247304" y="4727381"/>
            <a:ext cx="3017765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sv-SE" b="1" dirty="0" smtClean="0">
                <a:cs typeface="Arial"/>
              </a:rPr>
              <a:t>Arbetsgrupper </a:t>
            </a:r>
            <a:r>
              <a:rPr lang="sv-SE" b="1" dirty="0" err="1" smtClean="0">
                <a:cs typeface="Arial"/>
              </a:rPr>
              <a:t>gnm</a:t>
            </a:r>
            <a:r>
              <a:rPr lang="sv-SE" b="1" dirty="0" smtClean="0">
                <a:cs typeface="Arial"/>
              </a:rPr>
              <a:t> RSS</a:t>
            </a:r>
            <a:endParaRPr lang="sv-SE" dirty="0"/>
          </a:p>
        </p:txBody>
      </p:sp>
      <p:sp>
        <p:nvSpPr>
          <p:cNvPr id="21" name="Ellips 20"/>
          <p:cNvSpPr/>
          <p:nvPr/>
        </p:nvSpPr>
        <p:spPr>
          <a:xfrm>
            <a:off x="7087828" y="4483330"/>
            <a:ext cx="914400" cy="9144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LAG</a:t>
            </a:r>
          </a:p>
        </p:txBody>
      </p:sp>
      <p:sp>
        <p:nvSpPr>
          <p:cNvPr id="23" name="Ellips 22"/>
          <p:cNvSpPr/>
          <p:nvPr/>
        </p:nvSpPr>
        <p:spPr>
          <a:xfrm>
            <a:off x="79198" y="5128458"/>
            <a:ext cx="3597222" cy="11015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LPO-samordnare Stefan Nielsen </a:t>
            </a:r>
            <a:endParaRPr lang="sv-SE" dirty="0"/>
          </a:p>
        </p:txBody>
      </p:sp>
      <p:sp>
        <p:nvSpPr>
          <p:cNvPr id="24" name="Högerpil 23"/>
          <p:cNvSpPr/>
          <p:nvPr/>
        </p:nvSpPr>
        <p:spPr>
          <a:xfrm rot="18951071">
            <a:off x="1163693" y="452288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textruta 24"/>
          <p:cNvSpPr txBox="1"/>
          <p:nvPr/>
        </p:nvSpPr>
        <p:spPr>
          <a:xfrm>
            <a:off x="519062" y="3726431"/>
            <a:ext cx="126454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dirty="0" err="1" smtClean="0"/>
              <a:t>LPOer</a:t>
            </a:r>
            <a:r>
              <a:rPr lang="sv-SE" dirty="0" smtClean="0"/>
              <a:t>: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6951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med rundade hörn 2"/>
          <p:cNvSpPr/>
          <p:nvPr/>
        </p:nvSpPr>
        <p:spPr>
          <a:xfrm>
            <a:off x="5721275" y="4393011"/>
            <a:ext cx="2217870" cy="11256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FF0000"/>
                </a:solidFill>
              </a:rPr>
              <a:t>Särskilda insatser med stöd av ÖK psykisk hälsa</a:t>
            </a:r>
            <a:endParaRPr lang="sv-SE" dirty="0"/>
          </a:p>
        </p:txBody>
      </p:sp>
      <p:sp>
        <p:nvSpPr>
          <p:cNvPr id="4" name="Rektangel med rundade hörn 3"/>
          <p:cNvSpPr/>
          <p:nvPr/>
        </p:nvSpPr>
        <p:spPr>
          <a:xfrm>
            <a:off x="3575122" y="386371"/>
            <a:ext cx="2536529" cy="14630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rgbClr val="FF0000"/>
                </a:solidFill>
              </a:rPr>
              <a:t>Implementering </a:t>
            </a:r>
            <a:r>
              <a:rPr lang="sv-SE" dirty="0">
                <a:solidFill>
                  <a:srgbClr val="FF0000"/>
                </a:solidFill>
              </a:rPr>
              <a:t>av regional ÖK missbruk/beroende + VIP</a:t>
            </a:r>
            <a:endParaRPr lang="sv-SE" dirty="0"/>
          </a:p>
        </p:txBody>
      </p:sp>
      <p:sp>
        <p:nvSpPr>
          <p:cNvPr id="5" name="Rektangel med rundade hörn 4"/>
          <p:cNvSpPr/>
          <p:nvPr/>
        </p:nvSpPr>
        <p:spPr>
          <a:xfrm>
            <a:off x="6290580" y="2151529"/>
            <a:ext cx="1961388" cy="12192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FF0000"/>
                </a:solidFill>
              </a:rPr>
              <a:t>Övergripande stöd för implementering</a:t>
            </a:r>
            <a:endParaRPr lang="sv-SE" dirty="0"/>
          </a:p>
        </p:txBody>
      </p:sp>
      <p:sp>
        <p:nvSpPr>
          <p:cNvPr id="9" name="Rektangel med rundade hörn 8"/>
          <p:cNvSpPr/>
          <p:nvPr/>
        </p:nvSpPr>
        <p:spPr>
          <a:xfrm>
            <a:off x="1142574" y="3961136"/>
            <a:ext cx="2011682" cy="12655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>
                <a:solidFill>
                  <a:srgbClr val="FF0000"/>
                </a:solidFill>
              </a:rPr>
              <a:t>Fokusområde Barn och unga</a:t>
            </a:r>
          </a:p>
        </p:txBody>
      </p:sp>
      <p:grpSp>
        <p:nvGrpSpPr>
          <p:cNvPr id="11" name="Grupp 10"/>
          <p:cNvGrpSpPr/>
          <p:nvPr/>
        </p:nvGrpSpPr>
        <p:grpSpPr>
          <a:xfrm>
            <a:off x="1113756" y="1425118"/>
            <a:ext cx="1967968" cy="1344680"/>
            <a:chOff x="4618707" y="583402"/>
            <a:chExt cx="1062147" cy="675837"/>
          </a:xfrm>
        </p:grpSpPr>
        <p:sp>
          <p:nvSpPr>
            <p:cNvPr id="12" name="Rektangel med rundade hörn 11"/>
            <p:cNvSpPr/>
            <p:nvPr/>
          </p:nvSpPr>
          <p:spPr>
            <a:xfrm>
              <a:off x="4641104" y="583402"/>
              <a:ext cx="1039750" cy="675837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textruta 12"/>
            <p:cNvSpPr txBox="1"/>
            <p:nvPr/>
          </p:nvSpPr>
          <p:spPr>
            <a:xfrm>
              <a:off x="4618707" y="623811"/>
              <a:ext cx="973766" cy="60985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kern="1200" dirty="0">
                  <a:solidFill>
                    <a:srgbClr val="FF0000"/>
                  </a:solidFill>
                </a:rPr>
                <a:t>Behovsanalys</a:t>
              </a:r>
              <a:endParaRPr lang="sv-SE" kern="1200" dirty="0"/>
            </a:p>
          </p:txBody>
        </p:sp>
      </p:grpSp>
      <p:sp>
        <p:nvSpPr>
          <p:cNvPr id="14" name="Ellips 13"/>
          <p:cNvSpPr/>
          <p:nvPr/>
        </p:nvSpPr>
        <p:spPr>
          <a:xfrm>
            <a:off x="3575123" y="2389993"/>
            <a:ext cx="2536529" cy="183059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1"/>
                </a:solidFill>
              </a:rPr>
              <a:t>Löpande revidering av regional </a:t>
            </a:r>
            <a:r>
              <a:rPr lang="sv-SE" sz="1600" dirty="0">
                <a:solidFill>
                  <a:schemeClr val="tx1"/>
                </a:solidFill>
              </a:rPr>
              <a:t>handlingsplan psykisk </a:t>
            </a:r>
            <a:r>
              <a:rPr lang="sv-SE" sz="1600" dirty="0" smtClean="0">
                <a:solidFill>
                  <a:schemeClr val="tx1"/>
                </a:solidFill>
              </a:rPr>
              <a:t>hälsa 20121-2023</a:t>
            </a:r>
            <a:endParaRPr lang="sv-SE" sz="1600" i="1" dirty="0">
              <a:solidFill>
                <a:schemeClr val="tx1"/>
              </a:solidFill>
            </a:endParaRPr>
          </a:p>
        </p:txBody>
      </p:sp>
      <p:sp>
        <p:nvSpPr>
          <p:cNvPr id="15" name="Rektangel 14"/>
          <p:cNvSpPr/>
          <p:nvPr/>
        </p:nvSpPr>
        <p:spPr>
          <a:xfrm>
            <a:off x="9846016" y="5059319"/>
            <a:ext cx="1591730" cy="916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v-SE" sz="1400" dirty="0" err="1" smtClean="0">
                <a:solidFill>
                  <a:schemeClr val="tx1"/>
                </a:solidFill>
              </a:rPr>
              <a:t>Ungdoms-mottagningar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16" name="Rektangel 15"/>
          <p:cNvSpPr/>
          <p:nvPr/>
        </p:nvSpPr>
        <p:spPr>
          <a:xfrm>
            <a:off x="9846016" y="3835739"/>
            <a:ext cx="1506982" cy="95914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>
                <a:solidFill>
                  <a:schemeClr val="tx1"/>
                </a:solidFill>
              </a:rPr>
              <a:t>Brukarinflytande-</a:t>
            </a:r>
          </a:p>
        </p:txBody>
      </p:sp>
      <p:sp>
        <p:nvSpPr>
          <p:cNvPr id="17" name="Rektangel 16"/>
          <p:cNvSpPr/>
          <p:nvPr/>
        </p:nvSpPr>
        <p:spPr>
          <a:xfrm>
            <a:off x="8162876" y="5061473"/>
            <a:ext cx="1504212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</a:rPr>
              <a:t>Suicidprevention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8" name="Rektangel 17"/>
          <p:cNvSpPr/>
          <p:nvPr/>
        </p:nvSpPr>
        <p:spPr>
          <a:xfrm>
            <a:off x="8118073" y="3880484"/>
            <a:ext cx="1549015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rgbClr val="FF0000"/>
                </a:solidFill>
              </a:rPr>
              <a:t>Fokusområde </a:t>
            </a:r>
            <a:r>
              <a:rPr lang="sv-SE" sz="1400" dirty="0" smtClean="0"/>
              <a:t>Samsjuklighet</a:t>
            </a:r>
            <a:endParaRPr lang="sv-SE" sz="1400" dirty="0"/>
          </a:p>
        </p:txBody>
      </p:sp>
      <p:sp>
        <p:nvSpPr>
          <p:cNvPr id="20" name="Rektangel 19"/>
          <p:cNvSpPr/>
          <p:nvPr/>
        </p:nvSpPr>
        <p:spPr>
          <a:xfrm>
            <a:off x="234695" y="376339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En samlad </a:t>
            </a:r>
            <a:r>
              <a:rPr lang="sv-SE" sz="1400" dirty="0" smtClean="0">
                <a:solidFill>
                  <a:schemeClr val="tx1"/>
                </a:solidFill>
              </a:rPr>
              <a:t>UH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21" name="Rektangel 20"/>
          <p:cNvSpPr/>
          <p:nvPr/>
        </p:nvSpPr>
        <p:spPr>
          <a:xfrm>
            <a:off x="262674" y="5030996"/>
            <a:ext cx="107363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Utredning ”Mini-Maria</a:t>
            </a:r>
            <a:r>
              <a:rPr lang="sv-SE" sz="1400" dirty="0">
                <a:solidFill>
                  <a:schemeClr val="tx1"/>
                </a:solidFill>
              </a:rPr>
              <a:t>”</a:t>
            </a:r>
          </a:p>
        </p:txBody>
      </p:sp>
      <p:cxnSp>
        <p:nvCxnSpPr>
          <p:cNvPr id="23" name="Rak pilkoppling 22"/>
          <p:cNvCxnSpPr/>
          <p:nvPr/>
        </p:nvCxnSpPr>
        <p:spPr>
          <a:xfrm flipV="1">
            <a:off x="2666198" y="3550371"/>
            <a:ext cx="959998" cy="5841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pilkoppling 23"/>
          <p:cNvCxnSpPr>
            <a:endCxn id="14" idx="1"/>
          </p:cNvCxnSpPr>
          <p:nvPr/>
        </p:nvCxnSpPr>
        <p:spPr>
          <a:xfrm>
            <a:off x="3081724" y="2256576"/>
            <a:ext cx="864865" cy="40150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pilkoppling 24"/>
          <p:cNvCxnSpPr/>
          <p:nvPr/>
        </p:nvCxnSpPr>
        <p:spPr>
          <a:xfrm>
            <a:off x="4711854" y="1868150"/>
            <a:ext cx="0" cy="53251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pilkoppling 35"/>
          <p:cNvCxnSpPr>
            <a:endCxn id="14" idx="7"/>
          </p:cNvCxnSpPr>
          <p:nvPr/>
        </p:nvCxnSpPr>
        <p:spPr>
          <a:xfrm flipH="1">
            <a:off x="5740186" y="2389992"/>
            <a:ext cx="550394" cy="2680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pilkoppling 36"/>
          <p:cNvCxnSpPr/>
          <p:nvPr/>
        </p:nvCxnSpPr>
        <p:spPr>
          <a:xfrm flipH="1" flipV="1">
            <a:off x="5852160" y="3835739"/>
            <a:ext cx="660877" cy="5572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Nedåtpil 46"/>
          <p:cNvSpPr/>
          <p:nvPr/>
        </p:nvSpPr>
        <p:spPr>
          <a:xfrm>
            <a:off x="4611174" y="4245018"/>
            <a:ext cx="558085" cy="1480373"/>
          </a:xfrm>
          <a:prstGeom prst="downArrow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Rektangel 47"/>
          <p:cNvSpPr/>
          <p:nvPr/>
        </p:nvSpPr>
        <p:spPr>
          <a:xfrm>
            <a:off x="1888320" y="5822703"/>
            <a:ext cx="6274556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Underlag för prioriteringar och genomförande av konkreta åtgärder.  </a:t>
            </a:r>
          </a:p>
        </p:txBody>
      </p:sp>
      <p:sp>
        <p:nvSpPr>
          <p:cNvPr id="27" name="Kommentar i oval 26"/>
          <p:cNvSpPr/>
          <p:nvPr/>
        </p:nvSpPr>
        <p:spPr>
          <a:xfrm>
            <a:off x="6304445" y="1250596"/>
            <a:ext cx="1858431" cy="1040637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Arbetet pågår 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28" name="Kommentar i oval 27"/>
          <p:cNvSpPr/>
          <p:nvPr/>
        </p:nvSpPr>
        <p:spPr>
          <a:xfrm>
            <a:off x="876380" y="223707"/>
            <a:ext cx="2130875" cy="1175527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 smtClean="0">
                <a:solidFill>
                  <a:schemeClr val="tx2"/>
                </a:solidFill>
              </a:rPr>
              <a:t>Arbetet pågår</a:t>
            </a:r>
          </a:p>
        </p:txBody>
      </p:sp>
      <p:sp>
        <p:nvSpPr>
          <p:cNvPr id="29" name="Kommentar i oval 28"/>
          <p:cNvSpPr/>
          <p:nvPr/>
        </p:nvSpPr>
        <p:spPr>
          <a:xfrm>
            <a:off x="150697" y="2725823"/>
            <a:ext cx="1737623" cy="931283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Uppdrag har getts till LPO </a:t>
            </a:r>
            <a:r>
              <a:rPr lang="sv-SE" sz="1600" dirty="0">
                <a:solidFill>
                  <a:schemeClr val="tx2"/>
                </a:solidFill>
              </a:rPr>
              <a:t>B</a:t>
            </a:r>
            <a:r>
              <a:rPr lang="sv-SE" sz="1600" dirty="0" smtClean="0">
                <a:solidFill>
                  <a:schemeClr val="tx2"/>
                </a:solidFill>
              </a:rPr>
              <a:t>oU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30" name="Kommentar i oval 29"/>
          <p:cNvSpPr/>
          <p:nvPr/>
        </p:nvSpPr>
        <p:spPr>
          <a:xfrm>
            <a:off x="8511676" y="2888320"/>
            <a:ext cx="1562490" cy="947419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Bostad först </a:t>
            </a:r>
            <a:r>
              <a:rPr lang="sv-SE" sz="1600" dirty="0" err="1" smtClean="0">
                <a:solidFill>
                  <a:schemeClr val="tx2"/>
                </a:solidFill>
              </a:rPr>
              <a:t>Blg</a:t>
            </a:r>
            <a:r>
              <a:rPr lang="sv-SE" sz="1600" dirty="0" smtClean="0">
                <a:solidFill>
                  <a:schemeClr val="tx2"/>
                </a:solidFill>
              </a:rPr>
              <a:t>-psykiatri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31" name="Kommentar i oval 30"/>
          <p:cNvSpPr/>
          <p:nvPr/>
        </p:nvSpPr>
        <p:spPr>
          <a:xfrm>
            <a:off x="1071779" y="4868374"/>
            <a:ext cx="1740078" cy="947419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Starta utredning?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33" name="Kommentar i oval 32"/>
          <p:cNvSpPr/>
          <p:nvPr/>
        </p:nvSpPr>
        <p:spPr>
          <a:xfrm>
            <a:off x="8082592" y="4498150"/>
            <a:ext cx="2314279" cy="1159218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2"/>
                </a:solidFill>
              </a:rPr>
              <a:t>Arbete m strategi Vansbro-projektet, </a:t>
            </a:r>
            <a:r>
              <a:rPr lang="sv-SE" sz="1400" dirty="0" err="1" smtClean="0">
                <a:solidFill>
                  <a:schemeClr val="tx2"/>
                </a:solidFill>
              </a:rPr>
              <a:t>Sucide</a:t>
            </a:r>
            <a:r>
              <a:rPr lang="sv-SE" sz="1400" dirty="0" smtClean="0">
                <a:solidFill>
                  <a:schemeClr val="tx2"/>
                </a:solidFill>
              </a:rPr>
              <a:t> </a:t>
            </a:r>
            <a:r>
              <a:rPr lang="sv-SE" sz="1400" dirty="0" err="1" smtClean="0">
                <a:solidFill>
                  <a:schemeClr val="tx2"/>
                </a:solidFill>
              </a:rPr>
              <a:t>Zero</a:t>
            </a:r>
            <a:r>
              <a:rPr lang="sv-SE" sz="1400" dirty="0" smtClean="0">
                <a:solidFill>
                  <a:schemeClr val="tx2"/>
                </a:solidFill>
              </a:rPr>
              <a:t>  m.m.</a:t>
            </a:r>
            <a:endParaRPr lang="sv-SE" sz="1400" dirty="0">
              <a:solidFill>
                <a:schemeClr val="tx2"/>
              </a:solidFill>
            </a:endParaRPr>
          </a:p>
        </p:txBody>
      </p:sp>
      <p:sp>
        <p:nvSpPr>
          <p:cNvPr id="34" name="Kommentar i oval 33"/>
          <p:cNvSpPr/>
          <p:nvPr/>
        </p:nvSpPr>
        <p:spPr>
          <a:xfrm>
            <a:off x="9991468" y="3026271"/>
            <a:ext cx="1858431" cy="1040637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BISAM Vecka 40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35" name="Kommentar i oval 34"/>
          <p:cNvSpPr/>
          <p:nvPr/>
        </p:nvSpPr>
        <p:spPr>
          <a:xfrm>
            <a:off x="10599507" y="4677790"/>
            <a:ext cx="1858431" cy="1040637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Projekt pågår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38" name="Kommentar i oval 37"/>
          <p:cNvSpPr/>
          <p:nvPr/>
        </p:nvSpPr>
        <p:spPr>
          <a:xfrm>
            <a:off x="5361364" y="-48444"/>
            <a:ext cx="1858431" cy="1040637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Arbetet pågår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39" name="Vågrät rullning 38"/>
          <p:cNvSpPr/>
          <p:nvPr/>
        </p:nvSpPr>
        <p:spPr>
          <a:xfrm>
            <a:off x="8812386" y="-202839"/>
            <a:ext cx="3571474" cy="2166494"/>
          </a:xfrm>
          <a:prstGeom prst="horizontalScroll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>
                <a:solidFill>
                  <a:schemeClr val="tx2"/>
                </a:solidFill>
              </a:rPr>
              <a:t>Fortsatt utvecklingsarbete av samverkan inom psykisk hälsa och missbruk och </a:t>
            </a:r>
            <a:r>
              <a:rPr lang="sv-SE" b="1" dirty="0" smtClean="0">
                <a:solidFill>
                  <a:schemeClr val="tx2"/>
                </a:solidFill>
              </a:rPr>
              <a:t>beroende</a:t>
            </a:r>
          </a:p>
          <a:p>
            <a:pPr algn="ctr"/>
            <a:r>
              <a:rPr lang="sv-SE" b="1" dirty="0" smtClean="0">
                <a:solidFill>
                  <a:schemeClr val="tx2"/>
                </a:solidFill>
              </a:rPr>
              <a:t>Beslut LCHNV dec 2020</a:t>
            </a:r>
            <a:endParaRPr lang="sv-SE" b="1" dirty="0">
              <a:solidFill>
                <a:schemeClr val="tx2"/>
              </a:solidFill>
            </a:endParaRPr>
          </a:p>
        </p:txBody>
      </p:sp>
      <p:sp>
        <p:nvSpPr>
          <p:cNvPr id="40" name="Kommentar i oval 39"/>
          <p:cNvSpPr/>
          <p:nvPr/>
        </p:nvSpPr>
        <p:spPr>
          <a:xfrm>
            <a:off x="9136766" y="1940902"/>
            <a:ext cx="1676546" cy="1032353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Personell resurs RSS 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42" name="Kommentar i oval 41"/>
          <p:cNvSpPr/>
          <p:nvPr/>
        </p:nvSpPr>
        <p:spPr>
          <a:xfrm>
            <a:off x="6392357" y="-21210"/>
            <a:ext cx="2331229" cy="1271805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>
                <a:solidFill>
                  <a:schemeClr val="tx1"/>
                </a:solidFill>
              </a:rPr>
              <a:t>3 sep lanserings-konferens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sv-SE" sz="1600" b="1" dirty="0">
                <a:solidFill>
                  <a:schemeClr val="tx1"/>
                </a:solidFill>
              </a:rPr>
              <a:t>160 anmälda!</a:t>
            </a:r>
          </a:p>
        </p:txBody>
      </p:sp>
    </p:spTree>
    <p:extLst>
      <p:ext uri="{BB962C8B-B14F-4D97-AF65-F5344CB8AC3E}">
        <p14:creationId xmlns:p14="http://schemas.microsoft.com/office/powerpoint/2010/main" val="3867342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4000" dirty="0" smtClean="0"/>
              <a:t>Lanseringskonferens 3 sep 2021	</a:t>
            </a:r>
            <a:br>
              <a:rPr lang="sv-SE" sz="4000" dirty="0" smtClean="0"/>
            </a:br>
            <a:endParaRPr lang="sv-SE" sz="40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2493264" y="3798845"/>
            <a:ext cx="7205472" cy="2470785"/>
          </a:xfrm>
        </p:spPr>
        <p:txBody>
          <a:bodyPr>
            <a:noAutofit/>
          </a:bodyPr>
          <a:lstStyle/>
          <a:p>
            <a:pPr algn="l"/>
            <a:r>
              <a:rPr lang="sv-SE" sz="2800" dirty="0" smtClean="0"/>
              <a:t>- </a:t>
            </a:r>
            <a:r>
              <a:rPr lang="sv-SE" sz="2800" b="1" dirty="0"/>
              <a:t>D</a:t>
            </a:r>
            <a:r>
              <a:rPr lang="sv-SE" sz="2800" b="1" dirty="0" smtClean="0"/>
              <a:t>en reviderade länsövergripande samverkansöverenskommelsen för missbruk och beroende </a:t>
            </a:r>
          </a:p>
          <a:p>
            <a:pPr algn="l"/>
            <a:r>
              <a:rPr lang="sv-SE" sz="2800" b="1" dirty="0" smtClean="0"/>
              <a:t>- Det nya nationella vård- och insatsprogrammet (VIP) för missbruk och beroende </a:t>
            </a: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26325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Program</a:t>
            </a:r>
            <a:endParaRPr lang="sv-SE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/>
          </p:nvPr>
        </p:nvGraphicFramePr>
        <p:xfrm>
          <a:off x="553356" y="1351643"/>
          <a:ext cx="8066330" cy="4913966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1728335">
                  <a:extLst>
                    <a:ext uri="{9D8B030D-6E8A-4147-A177-3AD203B41FA5}">
                      <a16:colId xmlns:a16="http://schemas.microsoft.com/office/drawing/2014/main" val="1446790708"/>
                    </a:ext>
                  </a:extLst>
                </a:gridCol>
                <a:gridCol w="6337995">
                  <a:extLst>
                    <a:ext uri="{9D8B030D-6E8A-4147-A177-3AD203B41FA5}">
                      <a16:colId xmlns:a16="http://schemas.microsoft.com/office/drawing/2014/main" val="1504398664"/>
                    </a:ext>
                  </a:extLst>
                </a:gridCol>
              </a:tblGrid>
              <a:tr h="274450">
                <a:tc>
                  <a:txBody>
                    <a:bodyPr/>
                    <a:lstStyle/>
                    <a:p>
                      <a:pPr algn="l" rtl="0" fontAlgn="base"/>
                      <a:r>
                        <a:rPr lang="sv-SE" sz="1400" b="1" dirty="0">
                          <a:effectLst/>
                        </a:rPr>
                        <a:t>Kl. 9:00-9:20</a:t>
                      </a:r>
                      <a:endParaRPr lang="sv-SE" sz="1400" dirty="0">
                        <a:effectLst/>
                      </a:endParaRPr>
                    </a:p>
                  </a:txBody>
                  <a:tcPr marT="22860" marB="2286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sv-SE" sz="1400" b="1" dirty="0">
                          <a:effectLst/>
                        </a:rPr>
                        <a:t>Inledning</a:t>
                      </a:r>
                      <a:endParaRPr lang="sv-SE" sz="1400" b="1" i="0">
                        <a:effectLst/>
                      </a:endParaRPr>
                    </a:p>
                  </a:txBody>
                  <a:tcPr marT="22860" marB="22860"/>
                </a:tc>
                <a:extLst>
                  <a:ext uri="{0D108BD9-81ED-4DB2-BD59-A6C34878D82A}">
                    <a16:rowId xmlns:a16="http://schemas.microsoft.com/office/drawing/2014/main" val="1647870844"/>
                  </a:ext>
                </a:extLst>
              </a:tr>
              <a:tr h="744936">
                <a:tc>
                  <a:txBody>
                    <a:bodyPr/>
                    <a:lstStyle/>
                    <a:p>
                      <a:pPr algn="l" rtl="0" fontAlgn="base"/>
                      <a:r>
                        <a:rPr lang="sv-SE" sz="1400" dirty="0">
                          <a:effectLst/>
                        </a:rPr>
                        <a:t>Kl. 9:20-9:50 </a:t>
                      </a:r>
                      <a:endParaRPr lang="sv-SE" sz="1400" b="0" i="0">
                        <a:effectLst/>
                      </a:endParaRPr>
                    </a:p>
                  </a:txBody>
                  <a:tcPr marT="22860" marB="2286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sv-SE" sz="1400" dirty="0">
                          <a:effectLst/>
                        </a:rPr>
                        <a:t>Om</a:t>
                      </a:r>
                      <a:r>
                        <a:rPr lang="sv-SE" sz="1400" baseline="0" dirty="0">
                          <a:effectLst/>
                        </a:rPr>
                        <a:t> samverkansöverenskommelsen</a:t>
                      </a:r>
                    </a:p>
                    <a:p>
                      <a:pPr marL="171450" indent="-171450" algn="l" rtl="0" fontAlgn="base">
                        <a:buFontTx/>
                        <a:buChar char="-"/>
                      </a:pPr>
                      <a:r>
                        <a:rPr lang="sv-SE" sz="1400" dirty="0">
                          <a:effectLst/>
                        </a:rPr>
                        <a:t>Nationellt perspektiv</a:t>
                      </a:r>
                      <a:r>
                        <a:rPr lang="sv-SE" sz="1400" baseline="0" dirty="0">
                          <a:effectLst/>
                        </a:rPr>
                        <a:t> från </a:t>
                      </a:r>
                      <a:r>
                        <a:rPr lang="sv-SE" sz="1400" dirty="0">
                          <a:effectLst/>
                        </a:rPr>
                        <a:t>SKR </a:t>
                      </a:r>
                    </a:p>
                    <a:p>
                      <a:pPr marL="171450" indent="-171450" algn="l" rtl="0" fontAlgn="base">
                        <a:buFontTx/>
                        <a:buChar char="-"/>
                      </a:pPr>
                      <a:r>
                        <a:rPr lang="sv-SE" sz="1400" dirty="0">
                          <a:effectLst/>
                        </a:rPr>
                        <a:t>Region Dalarna </a:t>
                      </a:r>
                    </a:p>
                  </a:txBody>
                  <a:tcPr marT="22860" marB="22860"/>
                </a:tc>
                <a:extLst>
                  <a:ext uri="{0D108BD9-81ED-4DB2-BD59-A6C34878D82A}">
                    <a16:rowId xmlns:a16="http://schemas.microsoft.com/office/drawing/2014/main" val="4206226401"/>
                  </a:ext>
                </a:extLst>
              </a:tr>
              <a:tr h="274450">
                <a:tc>
                  <a:txBody>
                    <a:bodyPr/>
                    <a:lstStyle/>
                    <a:p>
                      <a:pPr algn="l" rtl="0" fontAlgn="base"/>
                      <a:r>
                        <a:rPr lang="sv-SE" sz="1400" b="1" dirty="0">
                          <a:effectLst/>
                        </a:rPr>
                        <a:t>Kl. 09:50- 10:00 </a:t>
                      </a:r>
                      <a:endParaRPr lang="sv-SE" sz="1400" b="1" i="0">
                        <a:effectLst/>
                      </a:endParaRPr>
                    </a:p>
                  </a:txBody>
                  <a:tcPr marT="22860" marB="2286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sv-SE" sz="1400" b="1" dirty="0">
                          <a:effectLst/>
                        </a:rPr>
                        <a:t>Paus </a:t>
                      </a:r>
                      <a:endParaRPr lang="sv-SE" sz="1400" b="1" i="0">
                        <a:effectLst/>
                      </a:endParaRPr>
                    </a:p>
                  </a:txBody>
                  <a:tcPr marT="22860" marB="22860"/>
                </a:tc>
                <a:extLst>
                  <a:ext uri="{0D108BD9-81ED-4DB2-BD59-A6C34878D82A}">
                    <a16:rowId xmlns:a16="http://schemas.microsoft.com/office/drawing/2014/main" val="2130958861"/>
                  </a:ext>
                </a:extLst>
              </a:tr>
              <a:tr h="980181">
                <a:tc>
                  <a:txBody>
                    <a:bodyPr/>
                    <a:lstStyle/>
                    <a:p>
                      <a:pPr algn="l" rtl="0" fontAlgn="base"/>
                      <a:r>
                        <a:rPr lang="sv-SE" sz="1400" dirty="0">
                          <a:effectLst/>
                        </a:rPr>
                        <a:t>Kl. 10:00-10:45 </a:t>
                      </a:r>
                      <a:endParaRPr lang="sv-SE" sz="1400" b="0" i="0">
                        <a:effectLst/>
                      </a:endParaRPr>
                    </a:p>
                  </a:txBody>
                  <a:tcPr marT="22860" marB="2286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sv-SE" sz="1400" dirty="0">
                          <a:effectLst/>
                        </a:rPr>
                        <a:t>Om Vård och insatsprogram</a:t>
                      </a:r>
                      <a:endParaRPr lang="sv-SE" sz="1400" baseline="0" dirty="0">
                        <a:effectLst/>
                      </a:endParaRPr>
                    </a:p>
                    <a:p>
                      <a:pPr marL="285750" indent="-285750" algn="l" rtl="0" fontAlgn="base">
                        <a:buFontTx/>
                        <a:buChar char="-"/>
                      </a:pPr>
                      <a:r>
                        <a:rPr lang="sv-SE" sz="1400" baseline="0" dirty="0">
                          <a:effectLst/>
                        </a:rPr>
                        <a:t>VIP - NAG Missbruk och beroende</a:t>
                      </a:r>
                    </a:p>
                    <a:p>
                      <a:pPr marL="285750" lvl="0" indent="-285750" algn="l">
                        <a:buFontTx/>
                        <a:buChar char="-"/>
                      </a:pPr>
                      <a:r>
                        <a:rPr lang="sv-SE" sz="1400" baseline="0" dirty="0">
                          <a:effectLst/>
                        </a:rPr>
                        <a:t>Region Dalarna</a:t>
                      </a:r>
                    </a:p>
                    <a:p>
                      <a:pPr marL="285750" lvl="0" indent="-285750" algn="l">
                        <a:buFontTx/>
                        <a:buChar char="-"/>
                      </a:pPr>
                      <a:r>
                        <a:rPr lang="sv-SE" sz="1400" b="0" i="0" u="none" strike="noStrike" noProof="0" dirty="0">
                          <a:effectLst/>
                          <a:latin typeface="Arial"/>
                        </a:rPr>
                        <a:t>Eventuella frågor</a:t>
                      </a:r>
                      <a:endParaRPr lang="sv-SE" sz="1400" dirty="0">
                        <a:effectLst/>
                      </a:endParaRPr>
                    </a:p>
                  </a:txBody>
                  <a:tcPr marT="22860" marB="22860"/>
                </a:tc>
                <a:extLst>
                  <a:ext uri="{0D108BD9-81ED-4DB2-BD59-A6C34878D82A}">
                    <a16:rowId xmlns:a16="http://schemas.microsoft.com/office/drawing/2014/main" val="1475617482"/>
                  </a:ext>
                </a:extLst>
              </a:tr>
              <a:tr h="274450">
                <a:tc>
                  <a:txBody>
                    <a:bodyPr/>
                    <a:lstStyle/>
                    <a:p>
                      <a:pPr algn="l" rtl="0" fontAlgn="base"/>
                      <a:r>
                        <a:rPr lang="sv-SE" sz="1400" dirty="0">
                          <a:effectLst/>
                        </a:rPr>
                        <a:t>Kl. 10:45-11:00 </a:t>
                      </a:r>
                      <a:endParaRPr lang="sv-SE" sz="1400" b="0" i="0">
                        <a:effectLst/>
                      </a:endParaRPr>
                    </a:p>
                  </a:txBody>
                  <a:tcPr marT="22860" marB="2286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sv-SE" sz="1400" dirty="0">
                          <a:effectLst/>
                        </a:rPr>
                        <a:t>Gemensam övning </a:t>
                      </a:r>
                      <a:r>
                        <a:rPr lang="sv-SE" sz="1400" b="1" dirty="0">
                          <a:effectLst/>
                        </a:rPr>
                        <a:t>ink paus</a:t>
                      </a:r>
                      <a:endParaRPr lang="sv-SE" sz="1400" b="1" i="0">
                        <a:effectLst/>
                      </a:endParaRPr>
                    </a:p>
                  </a:txBody>
                  <a:tcPr marT="22860" marB="22860"/>
                </a:tc>
                <a:extLst>
                  <a:ext uri="{0D108BD9-81ED-4DB2-BD59-A6C34878D82A}">
                    <a16:rowId xmlns:a16="http://schemas.microsoft.com/office/drawing/2014/main" val="2868095696"/>
                  </a:ext>
                </a:extLst>
              </a:tr>
              <a:tr h="274450">
                <a:tc>
                  <a:txBody>
                    <a:bodyPr/>
                    <a:lstStyle/>
                    <a:p>
                      <a:pPr algn="l" rtl="0" fontAlgn="base"/>
                      <a:r>
                        <a:rPr lang="sv-SE" sz="1400" dirty="0">
                          <a:effectLst/>
                        </a:rPr>
                        <a:t>Kl. 11.00-12:00 </a:t>
                      </a:r>
                      <a:endParaRPr lang="sv-SE" sz="1400" b="0" i="0">
                        <a:effectLst/>
                      </a:endParaRPr>
                    </a:p>
                  </a:txBody>
                  <a:tcPr marT="22860" marB="2286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sv-SE" sz="1400" dirty="0">
                          <a:effectLst/>
                        </a:rPr>
                        <a:t>Samsjuklighet och barn och unga - Lotta Borg Skoglund </a:t>
                      </a:r>
                      <a:endParaRPr lang="sv-SE" sz="1400" b="0" i="0">
                        <a:effectLst/>
                      </a:endParaRPr>
                    </a:p>
                  </a:txBody>
                  <a:tcPr marT="22860" marB="22860"/>
                </a:tc>
                <a:extLst>
                  <a:ext uri="{0D108BD9-81ED-4DB2-BD59-A6C34878D82A}">
                    <a16:rowId xmlns:a16="http://schemas.microsoft.com/office/drawing/2014/main" val="1739682798"/>
                  </a:ext>
                </a:extLst>
              </a:tr>
              <a:tr h="274450">
                <a:tc>
                  <a:txBody>
                    <a:bodyPr/>
                    <a:lstStyle/>
                    <a:p>
                      <a:pPr algn="l" rtl="0" fontAlgn="base"/>
                      <a:r>
                        <a:rPr lang="sv-SE" sz="1400" b="1" dirty="0">
                          <a:effectLst/>
                        </a:rPr>
                        <a:t>Kl. 12.00-13:00 </a:t>
                      </a:r>
                      <a:endParaRPr lang="sv-SE" sz="1400" b="1" i="0">
                        <a:effectLst/>
                      </a:endParaRPr>
                    </a:p>
                  </a:txBody>
                  <a:tcPr marT="22860" marB="2286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sv-SE" sz="1400" b="1" dirty="0">
                          <a:effectLst/>
                        </a:rPr>
                        <a:t>Lunch </a:t>
                      </a:r>
                      <a:endParaRPr lang="sv-SE" sz="1400" b="1" i="0">
                        <a:effectLst/>
                      </a:endParaRPr>
                    </a:p>
                  </a:txBody>
                  <a:tcPr marT="22860" marB="22860"/>
                </a:tc>
                <a:extLst>
                  <a:ext uri="{0D108BD9-81ED-4DB2-BD59-A6C34878D82A}">
                    <a16:rowId xmlns:a16="http://schemas.microsoft.com/office/drawing/2014/main" val="2621200459"/>
                  </a:ext>
                </a:extLst>
              </a:tr>
              <a:tr h="522763">
                <a:tc>
                  <a:txBody>
                    <a:bodyPr/>
                    <a:lstStyle/>
                    <a:p>
                      <a:pPr algn="l" rtl="0" fontAlgn="base"/>
                      <a:r>
                        <a:rPr lang="sv-SE" sz="1400" dirty="0">
                          <a:effectLst/>
                        </a:rPr>
                        <a:t>Kl. 13.00-13:45 </a:t>
                      </a:r>
                      <a:endParaRPr lang="sv-SE" sz="1400" b="0" i="0">
                        <a:effectLst/>
                      </a:endParaRPr>
                    </a:p>
                  </a:txBody>
                  <a:tcPr marT="22860" marB="2286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sv-SE" sz="1400" dirty="0">
                          <a:effectLst/>
                        </a:rPr>
                        <a:t>Arbetet framåt - </a:t>
                      </a:r>
                      <a:r>
                        <a:rPr lang="sv-SE" sz="1400" dirty="0"/>
                        <a:t>Implementering av och </a:t>
                      </a:r>
                      <a:br>
                        <a:rPr lang="sv-SE" sz="1400" dirty="0"/>
                      </a:br>
                      <a:r>
                        <a:rPr lang="sv-SE" sz="1400" dirty="0"/>
                        <a:t>i samverkan</a:t>
                      </a:r>
                      <a:r>
                        <a:rPr lang="sv-SE" sz="1400" dirty="0">
                          <a:effectLst/>
                        </a:rPr>
                        <a:t> </a:t>
                      </a:r>
                      <a:endParaRPr lang="sv-SE" sz="1400" b="0" i="0">
                        <a:effectLst/>
                      </a:endParaRPr>
                    </a:p>
                  </a:txBody>
                  <a:tcPr marT="22860" marB="22860"/>
                </a:tc>
                <a:extLst>
                  <a:ext uri="{0D108BD9-81ED-4DB2-BD59-A6C34878D82A}">
                    <a16:rowId xmlns:a16="http://schemas.microsoft.com/office/drawing/2014/main" val="1521935047"/>
                  </a:ext>
                </a:extLst>
              </a:tr>
              <a:tr h="509693">
                <a:tc>
                  <a:txBody>
                    <a:bodyPr/>
                    <a:lstStyle/>
                    <a:p>
                      <a:pPr algn="l" rtl="0" fontAlgn="base"/>
                      <a:r>
                        <a:rPr lang="sv-SE" sz="1400" dirty="0">
                          <a:effectLst/>
                        </a:rPr>
                        <a:t>Kl. 13.45-14:15 </a:t>
                      </a:r>
                      <a:endParaRPr lang="sv-SE" sz="1400" b="0" i="0">
                        <a:effectLst/>
                      </a:endParaRPr>
                    </a:p>
                  </a:txBody>
                  <a:tcPr marT="22860" marB="2286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sv-SE" sz="1400" dirty="0">
                          <a:effectLst/>
                        </a:rPr>
                        <a:t>Inspirationspass</a:t>
                      </a:r>
                      <a:r>
                        <a:rPr lang="sv-SE" sz="1400" baseline="0" dirty="0">
                          <a:effectLst/>
                        </a:rPr>
                        <a:t> om s</a:t>
                      </a:r>
                      <a:r>
                        <a:rPr lang="sv-SE" sz="1400" dirty="0">
                          <a:effectLst/>
                        </a:rPr>
                        <a:t>amverkan Anders Printz Samsjuklighetsutredningen</a:t>
                      </a:r>
                      <a:endParaRPr lang="sv-SE" sz="1400" b="0" i="0">
                        <a:effectLst/>
                      </a:endParaRPr>
                    </a:p>
                  </a:txBody>
                  <a:tcPr marT="22860" marB="22860"/>
                </a:tc>
                <a:extLst>
                  <a:ext uri="{0D108BD9-81ED-4DB2-BD59-A6C34878D82A}">
                    <a16:rowId xmlns:a16="http://schemas.microsoft.com/office/drawing/2014/main" val="2816274884"/>
                  </a:ext>
                </a:extLst>
              </a:tr>
              <a:tr h="509693">
                <a:tc>
                  <a:txBody>
                    <a:bodyPr/>
                    <a:lstStyle/>
                    <a:p>
                      <a:pPr algn="l" rtl="0" fontAlgn="base"/>
                      <a:r>
                        <a:rPr lang="sv-SE" sz="1400" dirty="0">
                          <a:effectLst/>
                        </a:rPr>
                        <a:t>Kl. 14.15-14:45 </a:t>
                      </a:r>
                      <a:endParaRPr lang="sv-SE" sz="1400" b="0" i="0">
                        <a:effectLst/>
                      </a:endParaRPr>
                    </a:p>
                  </a:txBody>
                  <a:tcPr marT="22860" marB="2286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sv-SE" sz="1400" b="0" i="0" u="none" strike="noStrike" noProof="0" dirty="0">
                          <a:effectLst/>
                          <a:latin typeface="Arial"/>
                        </a:rPr>
                        <a:t>Dialog om vägen framåt - pilot </a:t>
                      </a:r>
                      <a:endParaRPr lang="sv-SE" sz="1400" b="0" i="0" dirty="0">
                        <a:effectLst/>
                      </a:endParaRPr>
                    </a:p>
                    <a:p>
                      <a:pPr lvl="0" algn="l">
                        <a:buNone/>
                      </a:pPr>
                      <a:r>
                        <a:rPr lang="sv-SE" sz="1400" dirty="0">
                          <a:effectLst/>
                        </a:rPr>
                        <a:t>- Lokala samtal kommun och region samt brukarrörelse </a:t>
                      </a:r>
                      <a:r>
                        <a:rPr lang="sv-SE" sz="1400" b="1" dirty="0">
                          <a:effectLst/>
                        </a:rPr>
                        <a:t>ink paus</a:t>
                      </a:r>
                      <a:endParaRPr lang="sv-SE" sz="1400" b="1" i="0">
                        <a:effectLst/>
                      </a:endParaRPr>
                    </a:p>
                  </a:txBody>
                  <a:tcPr marT="22860" marB="22860"/>
                </a:tc>
                <a:extLst>
                  <a:ext uri="{0D108BD9-81ED-4DB2-BD59-A6C34878D82A}">
                    <a16:rowId xmlns:a16="http://schemas.microsoft.com/office/drawing/2014/main" val="2436700650"/>
                  </a:ext>
                </a:extLst>
              </a:tr>
              <a:tr h="274450">
                <a:tc>
                  <a:txBody>
                    <a:bodyPr/>
                    <a:lstStyle/>
                    <a:p>
                      <a:pPr algn="l" rtl="0" fontAlgn="base"/>
                      <a:r>
                        <a:rPr lang="sv-SE" sz="1400" b="1" dirty="0">
                          <a:effectLst/>
                        </a:rPr>
                        <a:t>Kl. 14.45-15:00</a:t>
                      </a:r>
                      <a:r>
                        <a:rPr lang="sv-SE" sz="1400" dirty="0">
                          <a:effectLst/>
                        </a:rPr>
                        <a:t> </a:t>
                      </a:r>
                      <a:endParaRPr lang="sv-SE" sz="1400" b="0" i="0">
                        <a:effectLst/>
                      </a:endParaRPr>
                    </a:p>
                  </a:txBody>
                  <a:tcPr marT="22860" marB="2286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sv-SE" sz="1400" b="1" dirty="0">
                          <a:effectLst/>
                        </a:rPr>
                        <a:t>Uppsamling och avslutning</a:t>
                      </a:r>
                      <a:endParaRPr lang="sv-SE" sz="1400" b="1" i="0">
                        <a:effectLst/>
                      </a:endParaRPr>
                    </a:p>
                  </a:txBody>
                  <a:tcPr marT="22860" marB="22860"/>
                </a:tc>
                <a:extLst>
                  <a:ext uri="{0D108BD9-81ED-4DB2-BD59-A6C34878D82A}">
                    <a16:rowId xmlns:a16="http://schemas.microsoft.com/office/drawing/2014/main" val="3822224045"/>
                  </a:ext>
                </a:extLst>
              </a:tr>
            </a:tbl>
          </a:graphicData>
        </a:graphic>
      </p:graphicFrame>
      <p:sp>
        <p:nvSpPr>
          <p:cNvPr id="3" name="Rektangel 2"/>
          <p:cNvSpPr/>
          <p:nvPr/>
        </p:nvSpPr>
        <p:spPr>
          <a:xfrm>
            <a:off x="3153104" y="53521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dirty="0" smtClean="0">
                <a:hlinkClick r:id="rId3"/>
              </a:rPr>
              <a:t>Lanseringskonferens missbruk beroende - Region Dalarna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806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10A27C58E3F0514186632C5957A89C4F" ma:contentTypeVersion="135" ma:contentTypeDescription="Skapa ett nytt dokument." ma:contentTypeScope="" ma:versionID="cc0d014734b4527a919424331433cfe0">
  <xsd:schema xmlns:xsd="http://www.w3.org/2001/XMLSchema" xmlns:xs="http://www.w3.org/2001/XMLSchema" xmlns:p="http://schemas.microsoft.com/office/2006/metadata/properties" xmlns:ns2="2f901946-e264-40a9-b252-19c7dedd3add" xmlns:ns3="625733c5-0f95-420a-bdd7-9e1f1bc4aabb" targetNamespace="http://schemas.microsoft.com/office/2006/metadata/properties" ma:root="true" ma:fieldsID="241170c2dbcd7254dcf607298c5ee6d2" ns2:_="" ns3:_="">
    <xsd:import namespace="2f901946-e264-40a9-b252-19c7dedd3add"/>
    <xsd:import namespace="625733c5-0f95-420a-bdd7-9e1f1bc4aabb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TaxCatchAll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2:nf66689e3cec4bcc9e3f4977582c706c" minOccurs="0"/>
                <xsd:element ref="ns2:LD_OldPubliceringsstatu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8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9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10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1" nillable="true" ma:displayName="Version" ma:internalName="LD_Version" ma:readOnly="false">
      <xsd:simpleType>
        <xsd:restriction base="dms:Text"/>
      </xsd:simpleType>
    </xsd:element>
    <xsd:element name="LD_GranskatAv" ma:index="12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3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4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6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7" nillable="true" ma:displayName="Godkänt datum" ma:internalName="LD_GodkantDatum" ma:readOnly="false">
      <xsd:simpleType>
        <xsd:restriction base="dms:DateTime"/>
      </xsd:simpleType>
    </xsd:element>
    <xsd:element name="LD_Diarienummer" ma:index="18" nillable="true" ma:displayName="Diarienummer" ma:internalName="LD_Diarienummer" ma:readOnly="false">
      <xsd:simpleType>
        <xsd:restriction base="dms:Text"/>
      </xsd:simpleType>
    </xsd:element>
    <xsd:element name="LD_Beslutsnummer" ma:index="19" nillable="true" ma:displayName="Beslutsnummer" ma:internalName="LD_Beslutsnummer" ma:readOnly="false">
      <xsd:simpleType>
        <xsd:restriction base="dms:Text"/>
      </xsd:simple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6" nillable="true" ma:displayName="Taxonomy Catch All Column" ma:hidden="true" ma:list="{5f9eefa9-c519-4751-8e96-f509d56a63cf}" ma:internalName="TaxCatchAll" ma:showField="CatchAllData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f9eefa9-c519-4751-8e96-f509d56a63cf}" ma:internalName="TaxCatchAllLabel" ma:readOnly="true" ma:showField="CatchAllDataLabel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f66689e3cec4bcc9e3f4977582c706c" ma:index="37" nillable="true" ma:taxonomy="true" ma:internalName="nf66689e3cec4bcc9e3f4977582c706c" ma:taxonomyFieldName="LD_Ledningssytem" ma:displayName="Ledningssystem" ma:default="" ma:fieldId="{7f66689e-3cec-4bcc-9e3f-4977582c706c}" ma:sspId="e7769dcc-5dd1-4f02-a71f-f2e47d1eab4e" ma:termSetId="829eac8a-34d8-46a0-90b2-b520bdf784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Publiceringsstatus" ma:index="38" nillable="true" ma:displayName="Old Publiceringsstatus" ma:hidden="true" ma:internalName="LD_OldPubliceringsstatus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733c5-0f95-420a-bdd7-9e1f1bc4aabb" elementFormDefault="qualified">
    <xsd:import namespace="http://schemas.microsoft.com/office/2006/documentManagement/types"/>
    <xsd:import namespace="http://schemas.microsoft.com/office/infopath/2007/PartnerControls"/>
    <xsd:element name="_dlc_DocId" ma:index="39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40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41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13</Value>
      <Value>11</Value>
      <Value>3</Value>
      <Value>73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Kommunikationsenhet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Avpublicerat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http://ar.ltdalarna.se/arbetsrum/OHAR4G8V/_layouts/15/DocIdRedir.aspx?ID=A3WFANPAHJDW-1490602897-36</Url>
      <Description>A3WFANPAHJDW-1490602897-36</Description>
    </LD_DokumentID>
    <LD_Dokumentstatus xmlns="2f901946-e264-40a9-b252-19c7dedd3add">Godkänt</LD_Dokumentstatus>
    <LD_OldDokumentstatus xmlns="2f901946-e264-40a9-b252-19c7dedd3add">Godkännande pågår</LD_OldDokumentstatus>
    <LD_Diarienummer xmlns="2f901946-e264-40a9-b252-19c7dedd3add" xsi:nil="true"/>
    <LD_GodkantDatum xmlns="2f901946-e264-40a9-b252-19c7dedd3add">2019-09-30T12:52:34+00:00</LD_GodkantDatum>
    <LD_GodkantAv xmlns="2f901946-e264-40a9-b252-19c7dedd3add">
      <UserInfo>
        <DisplayName>Hwit Elin /Central förvaltning Kommunikationsenhet /Falun</DisplayName>
        <AccountId>29</AccountId>
        <AccountType/>
      </UserInfo>
    </LD_GodkantAv>
    <LD_Beslutsnummer xmlns="2f901946-e264-40a9-b252-19c7dedd3add" xsi:nil="true"/>
    <nf66689e3cec4bcc9e3f4977582c706c xmlns="2f901946-e264-40a9-b252-19c7dedd3add">
      <Terms xmlns="http://schemas.microsoft.com/office/infopath/2007/PartnerControls"/>
    </nf66689e3cec4bcc9e3f4977582c706c>
    <_dlc_DocId xmlns="625733c5-0f95-420a-bdd7-9e1f1bc4aabb">A3WFANPAHJDW-1421341398-45</_dlc_DocId>
    <_dlc_DocIdUrl xmlns="625733c5-0f95-420a-bdd7-9e1f1bc4aabb">
      <Url>http://ar.ltdalarna.se/arbetsrum/OHAR4G8V/publicerat/_layouts/15/DocIdRedir.aspx?ID=A3WFANPAHJDW-1421341398-45</Url>
      <Description>A3WFANPAHJDW-1421341398-45</Description>
    </_dlc_DocIdUrl>
  </documentManagement>
</p:properties>
</file>

<file path=customXml/itemProps1.xml><?xml version="1.0" encoding="utf-8"?>
<ds:datastoreItem xmlns:ds="http://schemas.openxmlformats.org/officeDocument/2006/customXml" ds:itemID="{5FDE11BD-DF21-4180-8915-9E77BB2504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96BA2FC-CC64-4B01-956B-48A3425A9EAE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6FB3ADD-DCDF-4A07-9C45-CA476A044990}">
  <ds:schemaRefs>
    <ds:schemaRef ds:uri="http://purl.org/dc/terms/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f901946-e264-40a9-b252-19c7dedd3add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811</TotalTime>
  <Words>914</Words>
  <Application>Microsoft Office PowerPoint</Application>
  <PresentationFormat>Bredbild</PresentationFormat>
  <Paragraphs>196</Paragraphs>
  <Slides>12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Arial</vt:lpstr>
      <vt:lpstr>Calibri</vt:lpstr>
      <vt:lpstr>Courier New</vt:lpstr>
      <vt:lpstr>VCdag</vt:lpstr>
      <vt:lpstr> Rapport från den regionala samverkans- och stödstrukturen (RSS Dalarna)</vt:lpstr>
      <vt:lpstr>Vad är RSS?</vt:lpstr>
      <vt:lpstr>Vad gör RSS Dalarna?</vt:lpstr>
      <vt:lpstr>Hur ser RSS Dalarnas struktur ut?</vt:lpstr>
      <vt:lpstr>Kommunerna i regionernas struktur för kunskapsstyrning</vt:lpstr>
      <vt:lpstr>Samordning av strukturerna</vt:lpstr>
      <vt:lpstr>PowerPoint-presentation</vt:lpstr>
      <vt:lpstr>Lanseringskonferens 3 sep 2021  </vt:lpstr>
      <vt:lpstr>Program</vt:lpstr>
      <vt:lpstr>PowerPoint-presentation</vt:lpstr>
      <vt:lpstr>RSS kvinnofrid</vt:lpstr>
      <vt:lpstr>Övrigt på gång inom RSS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Mårtensson Tanja /Ledningsstöd och strategi Hälso- och sjukvård Dalarna /Falun</cp:lastModifiedBy>
  <cp:revision>30</cp:revision>
  <dcterms:created xsi:type="dcterms:W3CDTF">2016-11-14T14:16:14Z</dcterms:created>
  <dcterms:modified xsi:type="dcterms:W3CDTF">2021-08-26T12:18:27Z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0x010100AC92CF2061C10240851FF38CAA99F4B802010010A27C58E3F0514186632C5957A89C4F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73;#powerpointmall|8a709a16-dce5-48c9-b324-adb936197cd8</vt:lpwstr>
  </property>
  <property fmtid="{D5CDD505-2E9C-101B-9397-08002B2CF9AE}" pid="10" name="LD_Dokumenttyp">
    <vt:lpwstr>11;#Standarddokument|4d12e0b9-1967-41ec-b4ec-5579d11176b8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b1950605-e71d-4556-ba93-ba9f3e2d9387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http://ar.ltdalarna.se/arbetsrum/OHAR4G8V/_layouts/15/wrkstat.aspx?List=e2cb74c8-5506-42ab-9948-d2124701e8af&amp;WorkflowInstanceName=2764bc3e-dcb7-4b64-ae73-fd1857e40813, Godkänt</vt:lpwstr>
  </property>
  <property fmtid="{D5CDD505-2E9C-101B-9397-08002B2CF9AE}" pid="24" name="LD_GiltigtTill">
    <vt:filetime>2022-09-30T13:56:29Z</vt:filetime>
  </property>
  <property fmtid="{D5CDD505-2E9C-101B-9397-08002B2CF9AE}" pid="25" name="LD_Ledningssytem">
    <vt:lpwstr/>
  </property>
  <property fmtid="{D5CDD505-2E9C-101B-9397-08002B2CF9AE}" pid="26" name="LD_Gallringsfrist">
    <vt:lpwstr>13;#3 år|8a73ccd2-b425-41f1-973a-0e59e31951c0</vt:lpwstr>
  </property>
  <property fmtid="{D5CDD505-2E9C-101B-9397-08002B2CF9AE}" pid="27" name="eac6bf53512a4c808e5d567ea0a3e5f0">
    <vt:lpwstr>3 år|8a73ccd2-b425-41f1-973a-0e59e31951c0</vt:lpwstr>
  </property>
</Properties>
</file>