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2" r:id="rId2"/>
    <p:sldId id="257" r:id="rId3"/>
    <p:sldId id="258" r:id="rId4"/>
    <p:sldId id="259" r:id="rId5"/>
    <p:sldId id="260" r:id="rId6"/>
    <p:sldId id="263" r:id="rId7"/>
    <p:sldId id="264" r:id="rId8"/>
    <p:sldId id="266" r:id="rId9"/>
    <p:sldId id="267" r:id="rId10"/>
    <p:sldId id="270" r:id="rId11"/>
    <p:sldId id="269" r:id="rId12"/>
    <p:sldId id="271" r:id="rId13"/>
    <p:sldId id="272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3F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50" d="100"/>
          <a:sy n="50" d="100"/>
        </p:scale>
        <p:origin x="1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2EC10-6B4E-4B6B-9DD4-046EBFC5D6DA}" type="datetimeFigureOut">
              <a:rPr lang="sv-SE" smtClean="0"/>
              <a:t>2021-01-21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2A5381-1C9C-44D6-9F49-C33BD7703B3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3305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Rapport:</a:t>
            </a:r>
            <a:r>
              <a:rPr lang="sv-SE" baseline="0" dirty="0" smtClean="0"/>
              <a:t> digitala lösningar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E34697-C396-4E7A-8CE1-02A0991010F3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5621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F4EF60-60E6-4A5D-923C-0C2641E1CAB3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4043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56D134-EF43-4942-BB12-BBC6F24B1676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4004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D9EC6-C9B1-45F4-9258-15BDD9EA421D}" type="datetimeFigureOut">
              <a:rPr lang="sv-SE" smtClean="0"/>
              <a:t>2021-01-21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BC8CE-058E-4E7E-BCFE-02141FD49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336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D9EC6-C9B1-45F4-9258-15BDD9EA421D}" type="datetimeFigureOut">
              <a:rPr lang="sv-SE" smtClean="0"/>
              <a:t>2021-01-21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BC8CE-058E-4E7E-BCFE-02141FD49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233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D9EC6-C9B1-45F4-9258-15BDD9EA421D}" type="datetimeFigureOut">
              <a:rPr lang="sv-SE" smtClean="0"/>
              <a:t>2021-01-21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BC8CE-058E-4E7E-BCFE-02141FD49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7018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Rött avsni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En bild som visar ritning&#10;&#10;Automatiskt genererad beskrivning">
            <a:extLst>
              <a:ext uri="{FF2B5EF4-FFF2-40B4-BE49-F238E27FC236}">
                <a16:creationId xmlns:a16="http://schemas.microsoft.com/office/drawing/2014/main" id="{1ADA1F9B-CCF0-4D82-A120-69E88C4989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6000" y="2747964"/>
            <a:ext cx="9608400" cy="1966912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2D259-ACB8-4FD1-AC0F-9CAC8F5E07E0}" type="datetimeFigureOut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2021-01-21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C9B0E5-37D7-412E-A162-6A236BADC19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8371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D9EC6-C9B1-45F4-9258-15BDD9EA421D}" type="datetimeFigureOut">
              <a:rPr lang="sv-SE" smtClean="0"/>
              <a:t>2021-01-21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BC8CE-058E-4E7E-BCFE-02141FD49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2758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D9EC6-C9B1-45F4-9258-15BDD9EA421D}" type="datetimeFigureOut">
              <a:rPr lang="sv-SE" smtClean="0"/>
              <a:t>2021-01-21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BC8CE-058E-4E7E-BCFE-02141FD49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9068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D9EC6-C9B1-45F4-9258-15BDD9EA421D}" type="datetimeFigureOut">
              <a:rPr lang="sv-SE" smtClean="0"/>
              <a:t>2021-01-21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BC8CE-058E-4E7E-BCFE-02141FD49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4806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D9EC6-C9B1-45F4-9258-15BDD9EA421D}" type="datetimeFigureOut">
              <a:rPr lang="sv-SE" smtClean="0"/>
              <a:t>2021-01-21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BC8CE-058E-4E7E-BCFE-02141FD49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080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D9EC6-C9B1-45F4-9258-15BDD9EA421D}" type="datetimeFigureOut">
              <a:rPr lang="sv-SE" smtClean="0"/>
              <a:t>2021-01-21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BC8CE-058E-4E7E-BCFE-02141FD49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045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D9EC6-C9B1-45F4-9258-15BDD9EA421D}" type="datetimeFigureOut">
              <a:rPr lang="sv-SE" smtClean="0"/>
              <a:t>2021-01-21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BC8CE-058E-4E7E-BCFE-02141FD49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4909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D9EC6-C9B1-45F4-9258-15BDD9EA421D}" type="datetimeFigureOut">
              <a:rPr lang="sv-SE" smtClean="0"/>
              <a:t>2021-01-21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BC8CE-058E-4E7E-BCFE-02141FD49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121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D9EC6-C9B1-45F4-9258-15BDD9EA421D}" type="datetimeFigureOut">
              <a:rPr lang="sv-SE" smtClean="0"/>
              <a:t>2021-01-21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BC8CE-058E-4E7E-BCFE-02141FD49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7380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D9EC6-C9B1-45F4-9258-15BDD9EA421D}" type="datetimeFigureOut">
              <a:rPr lang="sv-SE" smtClean="0"/>
              <a:t>2021-01-21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BC8CE-058E-4E7E-BCFE-02141FD49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835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kr.se/halsasjukvard/psykiskhalsa/overenskommelsepsykiskhalsa/faktureringavstimulansmedel.36260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  <a:solidFill>
            <a:srgbClr val="F13F4C"/>
          </a:solidFill>
        </p:spPr>
        <p:txBody>
          <a:bodyPr>
            <a:noAutofit/>
          </a:bodyPr>
          <a:lstStyle/>
          <a:p>
            <a:r>
              <a:rPr lang="sv-SE" sz="3200" b="1" dirty="0" smtClean="0"/>
              <a:t/>
            </a:r>
            <a:br>
              <a:rPr lang="sv-SE" sz="3200" b="1" dirty="0" smtClean="0"/>
            </a:br>
            <a:r>
              <a:rPr lang="sv-SE" sz="3200" b="1" dirty="0" smtClean="0"/>
              <a:t>Överenskommelser </a:t>
            </a:r>
            <a:r>
              <a:rPr lang="sv-SE" sz="3200" b="1" dirty="0"/>
              <a:t>mellan staten och  </a:t>
            </a:r>
            <a:br>
              <a:rPr lang="sv-SE" sz="3200" b="1" dirty="0"/>
            </a:br>
            <a:r>
              <a:rPr lang="sv-SE" sz="3200" b="1" dirty="0"/>
              <a:t>Sveriges Kommuner och Regioner (SKR) </a:t>
            </a:r>
            <a:r>
              <a:rPr lang="sv-SE" sz="3200" b="1" dirty="0" smtClean="0"/>
              <a:t>2021 </a:t>
            </a:r>
            <a:br>
              <a:rPr lang="sv-SE" sz="3200" b="1" dirty="0" smtClean="0"/>
            </a:br>
            <a:r>
              <a:rPr lang="sv-SE" sz="2800" b="1" i="1" dirty="0"/>
              <a:t>(</a:t>
            </a:r>
            <a:r>
              <a:rPr lang="sv-SE" sz="2800" b="1" i="1" dirty="0" smtClean="0"/>
              <a:t>till kommuner och till kommuner och region gemensamt)</a:t>
            </a:r>
            <a:r>
              <a:rPr lang="sv-SE" sz="2800" i="1" dirty="0" smtClean="0"/>
              <a:t/>
            </a:r>
            <a:br>
              <a:rPr lang="sv-SE" sz="2800" i="1" dirty="0" smtClean="0"/>
            </a:br>
            <a:endParaRPr lang="sv-SE" sz="3200" i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4515803"/>
          </a:xfrm>
        </p:spPr>
        <p:txBody>
          <a:bodyPr>
            <a:normAutofit lnSpcReduction="10000"/>
          </a:bodyPr>
          <a:lstStyle/>
          <a:p>
            <a:r>
              <a:rPr lang="sv-SE" sz="3200" dirty="0" smtClean="0"/>
              <a:t>Insatser inom området psykisk hälsa och suicidprevention -</a:t>
            </a:r>
            <a:r>
              <a:rPr lang="sv-SE" sz="3200" b="1" dirty="0" smtClean="0"/>
              <a:t>ÖK Psykisk hälsa 2021-2022</a:t>
            </a:r>
          </a:p>
          <a:p>
            <a:r>
              <a:rPr lang="sv-SE" sz="3200" b="1" dirty="0" smtClean="0"/>
              <a:t>Överenskommelse äldreomsorg – teknik</a:t>
            </a:r>
            <a:r>
              <a:rPr lang="sv-SE" sz="3200" dirty="0" smtClean="0"/>
              <a:t>, kvalitet och effektivitet med den äldre i fokus 2020-2023</a:t>
            </a:r>
          </a:p>
          <a:p>
            <a:r>
              <a:rPr lang="sv-SE" sz="3200" b="1" dirty="0" smtClean="0"/>
              <a:t>Överenskommelse god och nära vård </a:t>
            </a:r>
            <a:r>
              <a:rPr lang="sv-SE" sz="3200" dirty="0" smtClean="0"/>
              <a:t>2021- (Vårdens medarbetare)- 29 januari</a:t>
            </a:r>
          </a:p>
          <a:p>
            <a:r>
              <a:rPr lang="sv-SE" sz="3200" b="1" dirty="0" smtClean="0"/>
              <a:t>Överenskommelse Kvinnofrid </a:t>
            </a:r>
            <a:r>
              <a:rPr lang="sv-SE" sz="3200" dirty="0" smtClean="0"/>
              <a:t>–vecka 5</a:t>
            </a:r>
          </a:p>
          <a:p>
            <a:r>
              <a:rPr lang="sv-SE" sz="3200" b="1" dirty="0" smtClean="0">
                <a:cs typeface="Arial"/>
              </a:rPr>
              <a:t>(Överenskommelse en sammanhållen, jämlik och säker vård 2021- till regioner men </a:t>
            </a:r>
            <a:r>
              <a:rPr lang="sv-SE" sz="3200" b="1" i="1" u="sng" dirty="0" smtClean="0">
                <a:cs typeface="Arial"/>
              </a:rPr>
              <a:t>berör kommuner)</a:t>
            </a:r>
            <a:endParaRPr lang="sv-SE" sz="3200" b="1" i="1" u="sng" dirty="0"/>
          </a:p>
        </p:txBody>
      </p:sp>
    </p:spTree>
    <p:extLst>
      <p:ext uri="{BB962C8B-B14F-4D97-AF65-F5344CB8AC3E}">
        <p14:creationId xmlns:p14="http://schemas.microsoft.com/office/powerpoint/2010/main" val="311323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objekt 14">
            <a:extLst>
              <a:ext uri="{FF2B5EF4-FFF2-40B4-BE49-F238E27FC236}">
                <a16:creationId xmlns:a16="http://schemas.microsoft.com/office/drawing/2014/main" id="{810114A0-4268-8042-9761-A122F32308E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242737">
            <a:off x="7721169" y="2305582"/>
            <a:ext cx="3232276" cy="2744068"/>
          </a:xfrm>
          <a:prstGeom prst="rect">
            <a:avLst/>
          </a:prstGeom>
        </p:spPr>
      </p:pic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420361B7-DDA6-0D4F-B98A-A9DC6F8402ED}"/>
              </a:ext>
            </a:extLst>
          </p:cNvPr>
          <p:cNvSpPr txBox="1">
            <a:spLocks/>
          </p:cNvSpPr>
          <p:nvPr/>
        </p:nvSpPr>
        <p:spPr>
          <a:xfrm>
            <a:off x="666000" y="1463807"/>
            <a:ext cx="6015600" cy="32955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58763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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Symbol" panose="05050102010706020507" pitchFamily="18" charset="2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Symbol" panose="05050102010706020507" pitchFamily="18" charset="2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Symbol" panose="05050102010706020507" pitchFamily="18" charset="2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163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kumimoji="0" lang="sv-S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Inspirera och dela</a:t>
            </a:r>
          </a:p>
          <a:p>
            <a:pPr marL="30163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Vi utvecklar kunskap, metoder och stöd som underlättar spridning av effektiva arbetssätt och tjänster.</a:t>
            </a:r>
          </a:p>
          <a:p>
            <a:pPr marL="30163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SKR:s webbplats – digitalisering inom social omsorg. </a:t>
            </a:r>
          </a:p>
          <a:p>
            <a:pPr marL="30163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 väg in till </a:t>
            </a:r>
            <a:r>
              <a:rPr kumimoji="0" lang="sv-S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helpdesk</a:t>
            </a: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</a:t>
            </a:r>
            <a:r>
              <a:rPr kumimoji="0" lang="sv-S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info@skr.se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ktangel med rundade hörn 7">
            <a:extLst>
              <a:ext uri="{FF2B5EF4-FFF2-40B4-BE49-F238E27FC236}">
                <a16:creationId xmlns:a16="http://schemas.microsoft.com/office/drawing/2014/main" id="{C61C1988-AF1F-A549-97B5-560BD40675CD}"/>
              </a:ext>
            </a:extLst>
          </p:cNvPr>
          <p:cNvSpPr/>
          <p:nvPr/>
        </p:nvSpPr>
        <p:spPr>
          <a:xfrm>
            <a:off x="8386011" y="1830770"/>
            <a:ext cx="1864896" cy="85227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Samla</a:t>
            </a:r>
          </a:p>
        </p:txBody>
      </p:sp>
      <p:sp>
        <p:nvSpPr>
          <p:cNvPr id="9" name="Rektangel med rundade hörn 8">
            <a:extLst>
              <a:ext uri="{FF2B5EF4-FFF2-40B4-BE49-F238E27FC236}">
                <a16:creationId xmlns:a16="http://schemas.microsoft.com/office/drawing/2014/main" id="{9806EEFE-438F-6B45-9477-45491843D60C}"/>
              </a:ext>
            </a:extLst>
          </p:cNvPr>
          <p:cNvSpPr/>
          <p:nvPr/>
        </p:nvSpPr>
        <p:spPr>
          <a:xfrm>
            <a:off x="9414715" y="3748823"/>
            <a:ext cx="1864896" cy="85227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Sprida</a:t>
            </a: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Rektangel med rundade hörn 9">
            <a:extLst>
              <a:ext uri="{FF2B5EF4-FFF2-40B4-BE49-F238E27FC236}">
                <a16:creationId xmlns:a16="http://schemas.microsoft.com/office/drawing/2014/main" id="{23AF1374-0A86-CF40-962A-55C81B320C4A}"/>
              </a:ext>
            </a:extLst>
          </p:cNvPr>
          <p:cNvSpPr/>
          <p:nvPr/>
        </p:nvSpPr>
        <p:spPr>
          <a:xfrm>
            <a:off x="7357309" y="3748823"/>
            <a:ext cx="1864896" cy="85227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Skapa</a:t>
            </a: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C7214D78-2A53-7B4E-8C26-A563D0A38E20}"/>
              </a:ext>
            </a:extLst>
          </p:cNvPr>
          <p:cNvSpPr/>
          <p:nvPr/>
        </p:nvSpPr>
        <p:spPr>
          <a:xfrm>
            <a:off x="0" y="0"/>
            <a:ext cx="4514492" cy="590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51999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KOMPETENSCENTER VÄLFÄRDSTEKNIK</a:t>
            </a:r>
          </a:p>
        </p:txBody>
      </p:sp>
    </p:spTree>
    <p:extLst>
      <p:ext uri="{BB962C8B-B14F-4D97-AF65-F5344CB8AC3E}">
        <p14:creationId xmlns:p14="http://schemas.microsoft.com/office/powerpoint/2010/main" val="58439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36283E-00D9-4D0C-893C-BF7A98B0921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13F4C"/>
          </a:solidFill>
        </p:spPr>
        <p:txBody>
          <a:bodyPr>
            <a:noAutofit/>
          </a:bodyPr>
          <a:lstStyle/>
          <a:p>
            <a:r>
              <a:rPr lang="sv-SE" sz="3600" b="1" dirty="0">
                <a:ea typeface="+mj-lt"/>
                <a:cs typeface="+mj-lt"/>
              </a:rPr>
              <a:t/>
            </a:r>
            <a:br>
              <a:rPr lang="sv-SE" sz="3600" b="1" dirty="0">
                <a:ea typeface="+mj-lt"/>
                <a:cs typeface="+mj-lt"/>
              </a:rPr>
            </a:br>
            <a:r>
              <a:rPr lang="sv-SE" sz="3600" b="1" dirty="0">
                <a:ea typeface="+mj-lt"/>
                <a:cs typeface="+mj-lt"/>
              </a:rPr>
              <a:t>Överenskommelse om äldreomsorg – teknik, kvalitet och effektivitet med den äldre i fokus (kommuner)</a:t>
            </a:r>
          </a:p>
          <a:p>
            <a:endParaRPr lang="sv-SE" sz="3600" b="1" dirty="0">
              <a:cs typeface="Arial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ACE5488-1E29-4948-A4B1-9DCE2B770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sv-SE" dirty="0">
                <a:ea typeface="+mn-lt"/>
                <a:cs typeface="+mn-lt"/>
              </a:rPr>
              <a:t>Ekonomiskt stöd till kommunerna </a:t>
            </a:r>
            <a:endParaRPr lang="sv-SE" dirty="0">
              <a:cs typeface="Arial"/>
            </a:endParaRPr>
          </a:p>
          <a:p>
            <a:pPr marL="0" indent="0">
              <a:buNone/>
            </a:pPr>
            <a:r>
              <a:rPr lang="sv-SE" dirty="0">
                <a:ea typeface="+mn-lt"/>
                <a:cs typeface="+mn-lt"/>
              </a:rPr>
              <a:t>- Stimulansmedel </a:t>
            </a:r>
          </a:p>
          <a:p>
            <a:pPr marL="0" indent="0">
              <a:buNone/>
            </a:pPr>
            <a:r>
              <a:rPr lang="sv-SE" dirty="0">
                <a:ea typeface="+mn-lt"/>
                <a:cs typeface="+mn-lt"/>
              </a:rPr>
              <a:t>Stimulansmedel fördelas till kommunerna efter en fördelningsnyckel baserat på antal personer i kommunen som är 80 år eller äldre (bilaga </a:t>
            </a:r>
            <a:r>
              <a:rPr lang="sv-SE" dirty="0" smtClean="0">
                <a:ea typeface="+mn-lt"/>
                <a:cs typeface="+mn-lt"/>
              </a:rPr>
              <a:t>1 i ÖK).</a:t>
            </a:r>
            <a:r>
              <a:rPr lang="sv-SE" dirty="0">
                <a:ea typeface="+mn-lt"/>
                <a:cs typeface="+mn-lt"/>
              </a:rPr>
              <a:t>  </a:t>
            </a:r>
            <a:endParaRPr lang="sv-SE" dirty="0" smtClean="0">
              <a:ea typeface="+mn-lt"/>
              <a:cs typeface="+mn-lt"/>
            </a:endParaRPr>
          </a:p>
          <a:p>
            <a:pPr marL="0" indent="0">
              <a:buNone/>
            </a:pPr>
            <a:r>
              <a:rPr lang="sv-SE" dirty="0" smtClean="0">
                <a:ea typeface="+mn-lt"/>
                <a:cs typeface="+mn-lt"/>
              </a:rPr>
              <a:t>För </a:t>
            </a:r>
            <a:r>
              <a:rPr lang="sv-SE" dirty="0">
                <a:ea typeface="+mn-lt"/>
                <a:cs typeface="+mn-lt"/>
              </a:rPr>
              <a:t>att även de mindre kommunerna ska ges möjlighet att använda medlen till att avsätta personella resurser om de så finner det mest lämpligt avsätts medel för </a:t>
            </a:r>
            <a:r>
              <a:rPr lang="sv-SE" b="1" dirty="0">
                <a:ea typeface="+mn-lt"/>
                <a:cs typeface="+mn-lt"/>
              </a:rPr>
              <a:t>ett minimibelopp till samtliga kommuner om 250 000 kronor. </a:t>
            </a:r>
            <a:r>
              <a:rPr lang="sv-SE" dirty="0">
                <a:ea typeface="+mn-lt"/>
                <a:cs typeface="+mn-lt"/>
              </a:rPr>
              <a:t>Medlen kan även användas för investeringar i teknik eller andra investeringar som ökar förutsättningarna för att använda välfärds</a:t>
            </a:r>
            <a:endParaRPr lang="sv-SE" dirty="0">
              <a:cs typeface="Arial"/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DFD75A2-731D-4F6B-BB25-BA79C24E5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2021-01-21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0261D38-DF11-4EC0-BFA7-3DD55BA05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7360C96-DE81-443A-8C04-D056E25FA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77623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SE bilaga 1 och 2 i </a:t>
            </a:r>
            <a:r>
              <a:rPr lang="sv-SE" sz="3200" dirty="0" err="1" smtClean="0"/>
              <a:t>Ökn</a:t>
            </a:r>
            <a:r>
              <a:rPr lang="sv-SE" sz="3200" dirty="0" smtClean="0"/>
              <a:t>. </a:t>
            </a:r>
          </a:p>
          <a:p>
            <a:r>
              <a:rPr lang="sv-SE" sz="3200" dirty="0" smtClean="0"/>
              <a:t>Uppladdade på </a:t>
            </a:r>
            <a:r>
              <a:rPr lang="sv-SE" sz="3200" dirty="0" err="1" smtClean="0"/>
              <a:t>SHNVs</a:t>
            </a:r>
            <a:r>
              <a:rPr lang="sv-SE" sz="3200" dirty="0" smtClean="0"/>
              <a:t> sida: https://www.regiondalarna.se/socialchefsnatverk</a:t>
            </a:r>
          </a:p>
          <a:p>
            <a:pPr marL="0" indent="0">
              <a:buNone/>
            </a:pPr>
            <a:endParaRPr lang="sv-SE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18770"/>
            <a:ext cx="10515600" cy="1325563"/>
          </a:xfrm>
          <a:prstGeom prst="rect">
            <a:avLst/>
          </a:prstGeom>
          <a:solidFill>
            <a:srgbClr val="F13F4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600" b="1" dirty="0" smtClean="0"/>
              <a:t>Fördelning och fakturering av ÖK </a:t>
            </a:r>
            <a:r>
              <a:rPr lang="sv-SE" sz="3600" b="1" dirty="0" err="1" smtClean="0"/>
              <a:t>äldresomsorg</a:t>
            </a:r>
            <a:r>
              <a:rPr lang="sv-SE" sz="3600" b="1" dirty="0" smtClean="0"/>
              <a:t> teknik</a:t>
            </a:r>
            <a:endParaRPr lang="sv-SE" sz="3600" b="1" dirty="0"/>
          </a:p>
        </p:txBody>
      </p:sp>
    </p:spTree>
    <p:extLst>
      <p:ext uri="{BB962C8B-B14F-4D97-AF65-F5344CB8AC3E}">
        <p14:creationId xmlns:p14="http://schemas.microsoft.com/office/powerpoint/2010/main" val="1929365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C46EC6-974B-488B-AC66-73FAC5B9F12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13F4C"/>
          </a:solidFill>
        </p:spPr>
        <p:txBody>
          <a:bodyPr>
            <a:normAutofit/>
          </a:bodyPr>
          <a:lstStyle/>
          <a:p>
            <a:r>
              <a:rPr lang="sv-SE" b="1" dirty="0">
                <a:ea typeface="+mj-lt"/>
                <a:cs typeface="+mj-lt"/>
              </a:rPr>
              <a:t>ÖK Sammanhållen, jämlik och säker vård (regioner</a:t>
            </a:r>
            <a:r>
              <a:rPr lang="sv-SE" b="1" dirty="0" smtClean="0">
                <a:ea typeface="+mj-lt"/>
                <a:cs typeface="+mj-lt"/>
              </a:rPr>
              <a:t>) 2021-2023</a:t>
            </a:r>
            <a:endParaRPr lang="sv-SE" b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5329688-7C4D-4445-96D7-F589EE921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sv-SE" sz="2400" dirty="0">
                <a:cs typeface="Arial"/>
              </a:rPr>
              <a:t>Innehåller inriktning för:</a:t>
            </a:r>
          </a:p>
          <a:p>
            <a:pPr marL="0" indent="0">
              <a:buNone/>
            </a:pPr>
            <a:r>
              <a:rPr lang="sv-SE" sz="2400" dirty="0">
                <a:ea typeface="+mn-lt"/>
                <a:cs typeface="+mn-lt"/>
              </a:rPr>
              <a:t>1. Insatser för säkrare vård (patientsäkerhetsfrågor)</a:t>
            </a:r>
          </a:p>
          <a:p>
            <a:pPr marL="0" indent="0">
              <a:buNone/>
            </a:pPr>
            <a:r>
              <a:rPr lang="sv-SE" sz="2400" dirty="0">
                <a:cs typeface="Arial"/>
              </a:rPr>
              <a:t>2. Nationella kvalitetsregister ("ÖK i </a:t>
            </a:r>
            <a:r>
              <a:rPr lang="sv-SE" sz="2400" dirty="0" err="1">
                <a:cs typeface="Arial"/>
              </a:rPr>
              <a:t>ÖKn</a:t>
            </a:r>
            <a:r>
              <a:rPr lang="sv-SE" sz="2400" dirty="0">
                <a:cs typeface="Arial"/>
              </a:rPr>
              <a:t>")</a:t>
            </a:r>
          </a:p>
          <a:p>
            <a:pPr marL="0" indent="0">
              <a:buNone/>
            </a:pPr>
            <a:r>
              <a:rPr lang="sv-SE" sz="2400" dirty="0">
                <a:cs typeface="Arial"/>
              </a:rPr>
              <a:t>3. Läkemedel</a:t>
            </a:r>
          </a:p>
          <a:p>
            <a:pPr marL="0" indent="0">
              <a:buNone/>
            </a:pPr>
            <a:r>
              <a:rPr lang="sv-SE" sz="2400" dirty="0">
                <a:cs typeface="Arial"/>
              </a:rPr>
              <a:t>4. </a:t>
            </a:r>
            <a:r>
              <a:rPr lang="sv-SE" sz="2400" dirty="0">
                <a:ea typeface="+mn-lt"/>
                <a:cs typeface="+mn-lt"/>
              </a:rPr>
              <a:t>Långsiktig inriktning för vård och behandling av sällsynta hälsotillstånd</a:t>
            </a:r>
            <a:r>
              <a:rPr lang="sv-SE" dirty="0">
                <a:ea typeface="+mn-lt"/>
                <a:cs typeface="+mn-lt"/>
              </a:rPr>
              <a:t> </a:t>
            </a:r>
            <a:endParaRPr lang="sv-SE" dirty="0">
              <a:cs typeface="Arial"/>
            </a:endParaRPr>
          </a:p>
          <a:p>
            <a:pPr marL="0" indent="0">
              <a:buNone/>
            </a:pPr>
            <a:r>
              <a:rPr lang="sv-SE" b="1" dirty="0">
                <a:cs typeface="Arial"/>
              </a:rPr>
              <a:t>5.</a:t>
            </a:r>
            <a:r>
              <a:rPr lang="sv-SE" dirty="0">
                <a:cs typeface="Arial"/>
              </a:rPr>
              <a:t> </a:t>
            </a:r>
            <a:r>
              <a:rPr lang="sv-SE" sz="3200" b="1" dirty="0">
                <a:ea typeface="+mn-lt"/>
                <a:cs typeface="+mn-lt"/>
              </a:rPr>
              <a:t>Personcentrerade och sammanhållna vårdförlopp ("ÖK i </a:t>
            </a:r>
            <a:r>
              <a:rPr lang="sv-SE" sz="3200" b="1" dirty="0" err="1">
                <a:ea typeface="+mn-lt"/>
                <a:cs typeface="+mn-lt"/>
              </a:rPr>
              <a:t>ÖKn</a:t>
            </a:r>
            <a:r>
              <a:rPr lang="sv-SE" sz="3200" b="1" dirty="0">
                <a:ea typeface="+mn-lt"/>
                <a:cs typeface="+mn-lt"/>
              </a:rPr>
              <a:t>")</a:t>
            </a:r>
          </a:p>
          <a:p>
            <a:pPr marL="0" indent="0">
              <a:buNone/>
            </a:pPr>
            <a:r>
              <a:rPr lang="sv-SE" sz="3200" dirty="0" smtClean="0">
                <a:ea typeface="+mn-lt"/>
                <a:cs typeface="+mn-lt"/>
              </a:rPr>
              <a:t>”ska gå till att genomföra och förbereda verksamheterna i regionerna och bygga upp </a:t>
            </a:r>
            <a:r>
              <a:rPr lang="sv-SE" sz="3200" u="sng" dirty="0" smtClean="0">
                <a:ea typeface="+mn-lt"/>
                <a:cs typeface="+mn-lt"/>
              </a:rPr>
              <a:t>den samverkansregionala strukturen för kunskapsstyrning samt för att genomföra </a:t>
            </a:r>
            <a:r>
              <a:rPr lang="sv-SE" sz="3200" dirty="0" smtClean="0">
                <a:ea typeface="+mn-lt"/>
                <a:cs typeface="+mn-lt"/>
              </a:rPr>
              <a:t>de framtagna personcentrerade och sammanhållna vårdförloppen under 2021”.</a:t>
            </a:r>
            <a:endParaRPr lang="sv-SE" sz="3200" u="sng" dirty="0" smtClean="0">
              <a:ea typeface="+mn-lt"/>
              <a:cs typeface="+mn-lt"/>
            </a:endParaRPr>
          </a:p>
          <a:p>
            <a:pPr marL="0" indent="0">
              <a:buNone/>
            </a:pPr>
            <a:endParaRPr lang="sv-SE" dirty="0">
              <a:cs typeface="Arial"/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ACA0AB-AB49-4205-8A93-AEFC74938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2021-01-21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E5240EB-2F81-456F-A8EF-AA20576E5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F4386D1-A9E9-46A0-AABC-749DD41E9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66138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3F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982" y="1312545"/>
            <a:ext cx="11649075" cy="5391150"/>
          </a:xfrm>
          <a:prstGeom prst="rect">
            <a:avLst/>
          </a:prstGeom>
        </p:spPr>
      </p:pic>
      <p:sp>
        <p:nvSpPr>
          <p:cNvPr id="3" name="textruta 2"/>
          <p:cNvSpPr txBox="1"/>
          <p:nvPr/>
        </p:nvSpPr>
        <p:spPr>
          <a:xfrm>
            <a:off x="240982" y="284024"/>
            <a:ext cx="108661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dirty="0" smtClean="0"/>
              <a:t>ÖK psykisk hälsa 2021-2022</a:t>
            </a:r>
            <a:endParaRPr lang="sv-SE" sz="4400" dirty="0"/>
          </a:p>
        </p:txBody>
      </p:sp>
    </p:spTree>
    <p:extLst>
      <p:ext uri="{BB962C8B-B14F-4D97-AF65-F5344CB8AC3E}">
        <p14:creationId xmlns:p14="http://schemas.microsoft.com/office/powerpoint/2010/main" val="48597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3F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" y="1385887"/>
            <a:ext cx="11658600" cy="4086225"/>
          </a:xfrm>
          <a:prstGeom prst="rect">
            <a:avLst/>
          </a:prstGeom>
        </p:spPr>
      </p:pic>
      <p:sp>
        <p:nvSpPr>
          <p:cNvPr id="3" name="textruta 2"/>
          <p:cNvSpPr txBox="1"/>
          <p:nvPr/>
        </p:nvSpPr>
        <p:spPr>
          <a:xfrm>
            <a:off x="240982" y="284024"/>
            <a:ext cx="108661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dirty="0" smtClean="0"/>
              <a:t>ÖK psykisk hälsa 2021-2022</a:t>
            </a:r>
            <a:endParaRPr lang="sv-SE" sz="4400" dirty="0"/>
          </a:p>
        </p:txBody>
      </p:sp>
    </p:spTree>
    <p:extLst>
      <p:ext uri="{BB962C8B-B14F-4D97-AF65-F5344CB8AC3E}">
        <p14:creationId xmlns:p14="http://schemas.microsoft.com/office/powerpoint/2010/main" val="322957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3F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837" y="1252537"/>
            <a:ext cx="11744325" cy="4352925"/>
          </a:xfrm>
          <a:prstGeom prst="rect">
            <a:avLst/>
          </a:prstGeom>
        </p:spPr>
      </p:pic>
      <p:sp>
        <p:nvSpPr>
          <p:cNvPr id="3" name="textruta 2"/>
          <p:cNvSpPr txBox="1"/>
          <p:nvPr/>
        </p:nvSpPr>
        <p:spPr>
          <a:xfrm>
            <a:off x="240982" y="284024"/>
            <a:ext cx="108661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dirty="0" smtClean="0"/>
              <a:t>ÖK psykisk hälsa 2021-2022</a:t>
            </a:r>
            <a:endParaRPr lang="sv-SE" sz="4400" dirty="0"/>
          </a:p>
        </p:txBody>
      </p:sp>
    </p:spTree>
    <p:extLst>
      <p:ext uri="{BB962C8B-B14F-4D97-AF65-F5344CB8AC3E}">
        <p14:creationId xmlns:p14="http://schemas.microsoft.com/office/powerpoint/2010/main" val="104310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233" y="273685"/>
            <a:ext cx="10515600" cy="1325563"/>
          </a:xfrm>
          <a:solidFill>
            <a:srgbClr val="F13F4C"/>
          </a:solidFill>
        </p:spPr>
        <p:txBody>
          <a:bodyPr>
            <a:normAutofit/>
          </a:bodyPr>
          <a:lstStyle/>
          <a:p>
            <a:r>
              <a:rPr lang="sv-SE" sz="3600" b="1" dirty="0" smtClean="0"/>
              <a:t>Fördelning och fakturering av </a:t>
            </a:r>
            <a:r>
              <a:rPr lang="sv-SE" sz="3600" b="1" dirty="0" smtClean="0"/>
              <a:t>ÖK psykisk hälsa</a:t>
            </a:r>
            <a:endParaRPr lang="sv-SE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233" y="1707134"/>
            <a:ext cx="10247607" cy="4785106"/>
          </a:xfrm>
        </p:spPr>
        <p:txBody>
          <a:bodyPr>
            <a:noAutofit/>
          </a:bodyPr>
          <a:lstStyle/>
          <a:p>
            <a:r>
              <a:rPr lang="sv-SE" dirty="0" smtClean="0"/>
              <a:t>Sex </a:t>
            </a:r>
            <a:r>
              <a:rPr lang="sv-SE" dirty="0"/>
              <a:t>olika </a:t>
            </a:r>
            <a:r>
              <a:rPr lang="sv-SE" dirty="0" smtClean="0"/>
              <a:t>faktureringar:</a:t>
            </a:r>
            <a:endParaRPr lang="sv-SE" dirty="0"/>
          </a:p>
          <a:p>
            <a:pPr lvl="1"/>
            <a:r>
              <a:rPr lang="sv-SE" sz="2000" dirty="0" smtClean="0"/>
              <a:t>en för kommunens tilldelade medel</a:t>
            </a:r>
            <a:endParaRPr lang="sv-SE" sz="2000" dirty="0"/>
          </a:p>
          <a:p>
            <a:pPr lvl="1"/>
            <a:r>
              <a:rPr lang="sv-SE" sz="2000" dirty="0" smtClean="0"/>
              <a:t>en för </a:t>
            </a:r>
            <a:r>
              <a:rPr lang="sv-SE" sz="2000" dirty="0" smtClean="0"/>
              <a:t>regionens tilldelade medel</a:t>
            </a:r>
            <a:endParaRPr lang="sv-SE" sz="2000" dirty="0"/>
          </a:p>
          <a:p>
            <a:pPr lvl="1"/>
            <a:r>
              <a:rPr lang="sv-SE" sz="2000" dirty="0" smtClean="0"/>
              <a:t>fyra för de medel som är tilldelat länsgemensamt (om samma huvudman tar emot samtliga kan även dessa faktureras gemensamt</a:t>
            </a:r>
            <a:r>
              <a:rPr lang="sv-SE" sz="2000" dirty="0" smtClean="0"/>
              <a:t>). </a:t>
            </a:r>
            <a:r>
              <a:rPr lang="sv-SE" sz="2000" b="1" dirty="0" smtClean="0"/>
              <a:t>Region Dalarna ”hämtar hem”</a:t>
            </a:r>
            <a:endParaRPr lang="sv-SE" sz="2000" b="1" dirty="0" smtClean="0"/>
          </a:p>
          <a:p>
            <a:r>
              <a:rPr lang="sv-SE" dirty="0" smtClean="0"/>
              <a:t>Intyg av ekonomichef eller liknande gällande de länsgemensamma medlen, behövs ej för medel till kommun och region</a:t>
            </a:r>
          </a:p>
          <a:p>
            <a:r>
              <a:rPr lang="sv-SE" dirty="0" smtClean="0"/>
              <a:t>Fakturera så snart som möjligt</a:t>
            </a:r>
          </a:p>
          <a:p>
            <a:r>
              <a:rPr lang="sv-SE" dirty="0" smtClean="0"/>
              <a:t>Meddela </a:t>
            </a:r>
            <a:r>
              <a:rPr lang="sv-SE" dirty="0" smtClean="0"/>
              <a:t>SKR om </a:t>
            </a:r>
            <a:r>
              <a:rPr lang="sv-SE" dirty="0" smtClean="0"/>
              <a:t>ni ej har för avsikt att ta emot medlen</a:t>
            </a:r>
          </a:p>
          <a:p>
            <a:r>
              <a:rPr lang="sv-SE" dirty="0" smtClean="0"/>
              <a:t> All information, inklusive fördelning, finns på SKR:s hemsida: </a:t>
            </a:r>
            <a:r>
              <a:rPr lang="sv-SE" sz="2000" dirty="0" smtClean="0">
                <a:hlinkClick r:id="rId3"/>
              </a:rPr>
              <a:t>https</a:t>
            </a:r>
            <a:r>
              <a:rPr lang="sv-SE" sz="2000" dirty="0">
                <a:hlinkClick r:id="rId3"/>
              </a:rPr>
              <a:t>://skr.se/halsasjukvard/psykiskhalsa/overenskommelsepsykiskhalsa/faktureringavstimulansmedel.36260.html</a:t>
            </a:r>
            <a:endParaRPr lang="sv-SE" sz="2000" dirty="0"/>
          </a:p>
          <a:p>
            <a:endParaRPr lang="sv-SE" sz="4000" dirty="0"/>
          </a:p>
        </p:txBody>
      </p:sp>
    </p:spTree>
    <p:extLst>
      <p:ext uri="{BB962C8B-B14F-4D97-AF65-F5344CB8AC3E}">
        <p14:creationId xmlns:p14="http://schemas.microsoft.com/office/powerpoint/2010/main" val="22550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9A09F75D-901A-4BDF-B59A-D1C22F7C1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344" y="978010"/>
            <a:ext cx="10204096" cy="4127390"/>
          </a:xfrm>
          <a:solidFill>
            <a:srgbClr val="F13F4C"/>
          </a:solidFill>
        </p:spPr>
        <p:txBody>
          <a:bodyPr/>
          <a:lstStyle/>
          <a:p>
            <a:r>
              <a:rPr lang="sv-SE" b="1" dirty="0" smtClean="0"/>
              <a:t>Överenskommelse äldreomsorg – teknik, kvalitet och effektivitet med den äldre i fokus </a:t>
            </a:r>
            <a:br>
              <a:rPr lang="sv-SE" b="1" dirty="0" smtClean="0"/>
            </a:br>
            <a:r>
              <a:rPr lang="sv-SE" b="1" dirty="0" smtClean="0"/>
              <a:t>2021 </a:t>
            </a:r>
            <a:br>
              <a:rPr lang="sv-SE" b="1" dirty="0" smtClean="0"/>
            </a:br>
            <a:endParaRPr lang="sv-SE" sz="4000" b="1" dirty="0"/>
          </a:p>
        </p:txBody>
      </p:sp>
    </p:spTree>
    <p:extLst>
      <p:ext uri="{BB962C8B-B14F-4D97-AF65-F5344CB8AC3E}">
        <p14:creationId xmlns:p14="http://schemas.microsoft.com/office/powerpoint/2010/main" val="30503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Rak 18">
            <a:extLst>
              <a:ext uri="{FF2B5EF4-FFF2-40B4-BE49-F238E27FC236}">
                <a16:creationId xmlns:a16="http://schemas.microsoft.com/office/drawing/2014/main" id="{8CDB59E1-FDFF-D742-AFEC-AE8167BF1537}"/>
              </a:ext>
            </a:extLst>
          </p:cNvPr>
          <p:cNvCxnSpPr>
            <a:stCxn id="14" idx="7"/>
          </p:cNvCxnSpPr>
          <p:nvPr/>
        </p:nvCxnSpPr>
        <p:spPr>
          <a:xfrm flipV="1">
            <a:off x="8038385" y="2304000"/>
            <a:ext cx="1602415" cy="144194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>
            <a:extLst>
              <a:ext uri="{FF2B5EF4-FFF2-40B4-BE49-F238E27FC236}">
                <a16:creationId xmlns:a16="http://schemas.microsoft.com/office/drawing/2014/main" id="{4D5FAEBC-D692-D347-8396-21DCD027DDED}"/>
              </a:ext>
            </a:extLst>
          </p:cNvPr>
          <p:cNvCxnSpPr>
            <a:stCxn id="14" idx="0"/>
          </p:cNvCxnSpPr>
          <p:nvPr/>
        </p:nvCxnSpPr>
        <p:spPr>
          <a:xfrm flipV="1">
            <a:off x="7233823" y="2844000"/>
            <a:ext cx="95777" cy="56868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22">
            <a:extLst>
              <a:ext uri="{FF2B5EF4-FFF2-40B4-BE49-F238E27FC236}">
                <a16:creationId xmlns:a16="http://schemas.microsoft.com/office/drawing/2014/main" id="{95017113-2474-9C46-9C34-71A389E1880F}"/>
              </a:ext>
            </a:extLst>
          </p:cNvPr>
          <p:cNvCxnSpPr>
            <a:stCxn id="14" idx="6"/>
          </p:cNvCxnSpPr>
          <p:nvPr/>
        </p:nvCxnSpPr>
        <p:spPr>
          <a:xfrm flipV="1">
            <a:off x="8371645" y="4442400"/>
            <a:ext cx="880355" cy="108111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Bildobjekt 2">
            <a:extLst>
              <a:ext uri="{FF2B5EF4-FFF2-40B4-BE49-F238E27FC236}">
                <a16:creationId xmlns:a16="http://schemas.microsoft.com/office/drawing/2014/main" id="{82ED861C-1BA8-3D44-85D6-5254184761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081" y="3686033"/>
            <a:ext cx="1160847" cy="228143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F19E7FF2-A1EB-0F4B-AEAC-8005386DCAA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7536" y="904713"/>
            <a:ext cx="2630792" cy="3668566"/>
          </a:xfrm>
          <a:prstGeom prst="rect">
            <a:avLst/>
          </a:prstGeom>
        </p:spPr>
      </p:pic>
      <p:sp>
        <p:nvSpPr>
          <p:cNvPr id="8" name="Rektangel 7">
            <a:extLst>
              <a:ext uri="{FF2B5EF4-FFF2-40B4-BE49-F238E27FC236}">
                <a16:creationId xmlns:a16="http://schemas.microsoft.com/office/drawing/2014/main" id="{B791155E-FBFD-9141-90A9-E8E1A36FCBB3}"/>
              </a:ext>
            </a:extLst>
          </p:cNvPr>
          <p:cNvSpPr/>
          <p:nvPr/>
        </p:nvSpPr>
        <p:spPr>
          <a:xfrm>
            <a:off x="452752" y="4778077"/>
            <a:ext cx="33853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Teknik, kvalitet och effektivitet med den äldre i fokus mellan SKR och regeringen 2020–2022</a:t>
            </a: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7" name="Bildobjekt 6" descr="En bild som visar klocka, mätare&#10;&#10;Automatiskt genererad beskrivning">
            <a:extLst>
              <a:ext uri="{FF2B5EF4-FFF2-40B4-BE49-F238E27FC236}">
                <a16:creationId xmlns:a16="http://schemas.microsoft.com/office/drawing/2014/main" id="{F2E57CEC-8159-1847-A0B6-95EFFFEAEC9B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7267" b="-107676"/>
          <a:stretch/>
        </p:blipFill>
        <p:spPr>
          <a:xfrm>
            <a:off x="283810" y="2422506"/>
            <a:ext cx="4017763" cy="2646884"/>
          </a:xfrm>
          <a:prstGeom prst="rect">
            <a:avLst/>
          </a:prstGeom>
        </p:spPr>
      </p:pic>
      <p:sp>
        <p:nvSpPr>
          <p:cNvPr id="9" name="Ellips 8">
            <a:extLst>
              <a:ext uri="{FF2B5EF4-FFF2-40B4-BE49-F238E27FC236}">
                <a16:creationId xmlns:a16="http://schemas.microsoft.com/office/drawing/2014/main" id="{F161478F-C155-5048-AC71-340F12023B3E}"/>
              </a:ext>
            </a:extLst>
          </p:cNvPr>
          <p:cNvSpPr/>
          <p:nvPr/>
        </p:nvSpPr>
        <p:spPr>
          <a:xfrm>
            <a:off x="6306723" y="691690"/>
            <a:ext cx="2275645" cy="227564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Modell-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kommuner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15 mkr</a:t>
            </a:r>
          </a:p>
        </p:txBody>
      </p:sp>
      <p:sp>
        <p:nvSpPr>
          <p:cNvPr id="14" name="Ellips 13">
            <a:extLst>
              <a:ext uri="{FF2B5EF4-FFF2-40B4-BE49-F238E27FC236}">
                <a16:creationId xmlns:a16="http://schemas.microsoft.com/office/drawing/2014/main" id="{42BBFDCE-03A5-3847-A54E-4A20BDF0BCFD}"/>
              </a:ext>
            </a:extLst>
          </p:cNvPr>
          <p:cNvSpPr/>
          <p:nvPr/>
        </p:nvSpPr>
        <p:spPr>
          <a:xfrm>
            <a:off x="6096000" y="3412688"/>
            <a:ext cx="2275645" cy="227564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Stimulans-</a:t>
            </a:r>
            <a:b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medel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200 mkr/år</a:t>
            </a:r>
          </a:p>
        </p:txBody>
      </p:sp>
      <p:sp>
        <p:nvSpPr>
          <p:cNvPr id="16" name="Ellips 15">
            <a:extLst>
              <a:ext uri="{FF2B5EF4-FFF2-40B4-BE49-F238E27FC236}">
                <a16:creationId xmlns:a16="http://schemas.microsoft.com/office/drawing/2014/main" id="{FE6078CB-7384-0E47-832B-5B27A4828F32}"/>
              </a:ext>
            </a:extLst>
          </p:cNvPr>
          <p:cNvSpPr/>
          <p:nvPr/>
        </p:nvSpPr>
        <p:spPr>
          <a:xfrm>
            <a:off x="9193178" y="297500"/>
            <a:ext cx="2275645" cy="227564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10800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Kommunernas </a:t>
            </a:r>
            <a:b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äldreomsorg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168,7 mkr</a:t>
            </a:r>
            <a:endParaRPr kumimoji="0" lang="sv-SE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Ellips 16">
            <a:extLst>
              <a:ext uri="{FF2B5EF4-FFF2-40B4-BE49-F238E27FC236}">
                <a16:creationId xmlns:a16="http://schemas.microsoft.com/office/drawing/2014/main" id="{889D70F6-9B70-A946-B36A-7CCD724920ED}"/>
              </a:ext>
            </a:extLst>
          </p:cNvPr>
          <p:cNvSpPr/>
          <p:nvPr/>
        </p:nvSpPr>
        <p:spPr>
          <a:xfrm>
            <a:off x="9122302" y="3028073"/>
            <a:ext cx="2275645" cy="227564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Sveriges kommuner och regioner (SKR)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16,3 mkr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21E361BF-9AAE-4F45-8800-82246CFFB77B}"/>
              </a:ext>
            </a:extLst>
          </p:cNvPr>
          <p:cNvSpPr/>
          <p:nvPr/>
        </p:nvSpPr>
        <p:spPr>
          <a:xfrm>
            <a:off x="1" y="0"/>
            <a:ext cx="4685590" cy="590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251999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ÖVERENSKOMMELSE OM ÄLDREOMSORG</a:t>
            </a:r>
          </a:p>
        </p:txBody>
      </p:sp>
    </p:spTree>
    <p:extLst>
      <p:ext uri="{BB962C8B-B14F-4D97-AF65-F5344CB8AC3E}">
        <p14:creationId xmlns:p14="http://schemas.microsoft.com/office/powerpoint/2010/main" val="280513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182DC4-B31D-4976-B983-CBA50658634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13F4C"/>
          </a:solidFill>
        </p:spPr>
        <p:txBody>
          <a:bodyPr>
            <a:noAutofit/>
          </a:bodyPr>
          <a:lstStyle/>
          <a:p>
            <a:r>
              <a:rPr lang="sv-SE" sz="3600" b="1" dirty="0">
                <a:cs typeface="Arial"/>
              </a:rPr>
              <a:t>Överenskommelse om äldreomsorg – teknik, kvalitet och effektivitet med den äldre i fokus (kommuner)</a:t>
            </a:r>
            <a:endParaRPr lang="sv-SE" sz="3600" b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98B0FF3-7632-4360-8EAD-0233C965D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 smtClean="0">
                <a:ea typeface="+mn-lt"/>
                <a:cs typeface="+mn-lt"/>
              </a:rPr>
              <a:t>Övergripande </a:t>
            </a:r>
            <a:r>
              <a:rPr lang="sv-SE" dirty="0">
                <a:ea typeface="+mn-lt"/>
                <a:cs typeface="+mn-lt"/>
              </a:rPr>
              <a:t>stöd till kommunerna </a:t>
            </a:r>
          </a:p>
          <a:p>
            <a:pPr marL="0" indent="0">
              <a:buNone/>
            </a:pPr>
            <a:r>
              <a:rPr lang="sv-SE" dirty="0">
                <a:ea typeface="+mn-lt"/>
                <a:cs typeface="+mn-lt"/>
              </a:rPr>
              <a:t>- Stödfunktion för införande av välfärdsteknik och andra digitala lösningar </a:t>
            </a:r>
          </a:p>
          <a:p>
            <a:r>
              <a:rPr lang="sv-SE" dirty="0">
                <a:ea typeface="+mn-lt"/>
                <a:cs typeface="+mn-lt"/>
              </a:rPr>
              <a:t>Ekonomiskt stöd till kommunerna </a:t>
            </a:r>
          </a:p>
          <a:p>
            <a:pPr marL="0" indent="0">
              <a:buNone/>
            </a:pPr>
            <a:r>
              <a:rPr lang="sv-SE" dirty="0">
                <a:ea typeface="+mn-lt"/>
                <a:cs typeface="+mn-lt"/>
              </a:rPr>
              <a:t>- Stimulansmedel </a:t>
            </a:r>
          </a:p>
          <a:p>
            <a:pPr marL="0" indent="0">
              <a:buNone/>
            </a:pPr>
            <a:r>
              <a:rPr lang="sv-SE" dirty="0">
                <a:ea typeface="+mn-lt"/>
                <a:cs typeface="+mn-lt"/>
              </a:rPr>
              <a:t>- Stöd till modellkommuner </a:t>
            </a:r>
            <a:endParaRPr lang="sv-SE" dirty="0">
              <a:cs typeface="Arial"/>
            </a:endParaRPr>
          </a:p>
          <a:p>
            <a:pPr marL="0" indent="0">
              <a:buNone/>
            </a:pPr>
            <a:endParaRPr lang="sv-SE" dirty="0">
              <a:cs typeface="Arial"/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D0E565E-E079-4366-8743-9A33C8D73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2021-01-21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CC644B2-C07A-4C35-B72B-DD5C12CC6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41EFBFE-9317-4260-844B-3E54C3177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5734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109D73-8AA2-476B-B5AA-BCEDC7EAD8E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13F4C"/>
          </a:solidFill>
        </p:spPr>
        <p:txBody>
          <a:bodyPr>
            <a:noAutofit/>
          </a:bodyPr>
          <a:lstStyle/>
          <a:p>
            <a:r>
              <a:rPr lang="sv-SE" sz="3600" b="1" dirty="0">
                <a:ea typeface="+mj-lt"/>
                <a:cs typeface="+mj-lt"/>
              </a:rPr>
              <a:t/>
            </a:r>
            <a:br>
              <a:rPr lang="sv-SE" sz="3600" b="1" dirty="0">
                <a:ea typeface="+mj-lt"/>
                <a:cs typeface="+mj-lt"/>
              </a:rPr>
            </a:br>
            <a:r>
              <a:rPr lang="sv-SE" sz="3600" b="1" dirty="0">
                <a:ea typeface="+mj-lt"/>
                <a:cs typeface="+mj-lt"/>
              </a:rPr>
              <a:t>Överenskommelse om äldreomsorg – teknik, kvalitet och effektivitet med den äldre i fokus (kommuner)</a:t>
            </a:r>
          </a:p>
          <a:p>
            <a:endParaRPr lang="sv-SE" sz="3600" b="1" dirty="0">
              <a:cs typeface="Arial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B7C4753-A4D0-4B0A-BDFA-3C2E04E25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>
                <a:ea typeface="+mn-lt"/>
                <a:cs typeface="+mn-lt"/>
              </a:rPr>
              <a:t>Övergripande stöd till kommunerna </a:t>
            </a:r>
          </a:p>
          <a:p>
            <a:pPr marL="0" indent="0">
              <a:buNone/>
            </a:pPr>
            <a:r>
              <a:rPr lang="sv-SE" dirty="0">
                <a:ea typeface="+mn-lt"/>
                <a:cs typeface="+mn-lt"/>
              </a:rPr>
              <a:t>- </a:t>
            </a:r>
            <a:r>
              <a:rPr lang="sv-SE" dirty="0" smtClean="0">
                <a:ea typeface="+mn-lt"/>
                <a:cs typeface="+mn-lt"/>
              </a:rPr>
              <a:t> Exempel </a:t>
            </a:r>
            <a:r>
              <a:rPr lang="sv-SE" dirty="0">
                <a:ea typeface="+mn-lt"/>
                <a:cs typeface="+mn-lt"/>
              </a:rPr>
              <a:t>GPS-larm, digital tillsyn, digitalt stöd för kommunikation och </a:t>
            </a:r>
            <a:r>
              <a:rPr lang="sv-SE" dirty="0" smtClean="0">
                <a:ea typeface="+mn-lt"/>
                <a:cs typeface="+mn-lt"/>
              </a:rPr>
              <a:t>administration</a:t>
            </a:r>
            <a:endParaRPr lang="sv-SE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sv-SE" dirty="0">
                <a:ea typeface="+mn-lt"/>
                <a:cs typeface="+mn-lt"/>
              </a:rPr>
              <a:t>- SKR </a:t>
            </a:r>
            <a:r>
              <a:rPr lang="sv-SE" dirty="0" smtClean="0">
                <a:ea typeface="+mn-lt"/>
                <a:cs typeface="+mn-lt"/>
              </a:rPr>
              <a:t>Kompetenscentrum -stödja </a:t>
            </a:r>
            <a:r>
              <a:rPr lang="sv-SE" dirty="0">
                <a:ea typeface="+mn-lt"/>
                <a:cs typeface="+mn-lt"/>
              </a:rPr>
              <a:t>kommunerna i arbetet med att implementera digital teknik i kommunalt finansierad äldreomsorg. 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AAA341F-B2B6-4DFE-BD2F-032562453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2021-01-21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5565A78-21D1-4CBD-9789-443998BC5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AA0A153-89F0-4A57-B062-CB4F6EBA5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0231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641</Words>
  <Application>Microsoft Office PowerPoint</Application>
  <PresentationFormat>Bredbild</PresentationFormat>
  <Paragraphs>76</Paragraphs>
  <Slides>13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Office-tema</vt:lpstr>
      <vt:lpstr> Överenskommelser mellan staten och   Sveriges Kommuner och Regioner (SKR) 2021  (till kommuner och till kommuner och region gemensamt) </vt:lpstr>
      <vt:lpstr>PowerPoint-presentation</vt:lpstr>
      <vt:lpstr>PowerPoint-presentation</vt:lpstr>
      <vt:lpstr>PowerPoint-presentation</vt:lpstr>
      <vt:lpstr>Fördelning och fakturering av ÖK psykisk hälsa</vt:lpstr>
      <vt:lpstr>Överenskommelse äldreomsorg – teknik, kvalitet och effektivitet med den äldre i fokus  2021  </vt:lpstr>
      <vt:lpstr>PowerPoint-presentation</vt:lpstr>
      <vt:lpstr>Överenskommelse om äldreomsorg – teknik, kvalitet och effektivitet med den äldre i fokus (kommuner)</vt:lpstr>
      <vt:lpstr> Överenskommelse om äldreomsorg – teknik, kvalitet och effektivitet med den äldre i fokus (kommuner) </vt:lpstr>
      <vt:lpstr>PowerPoint-presentation</vt:lpstr>
      <vt:lpstr> Överenskommelse om äldreomsorg – teknik, kvalitet och effektivitet med den äldre i fokus (kommuner) </vt:lpstr>
      <vt:lpstr>PowerPoint-presentation</vt:lpstr>
      <vt:lpstr>ÖK Sammanhållen, jämlik och säker vård (regioner) 2021-2023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Överenskommelser mellan staten och   Sveriges Kommuner och Regioner (SKR) 2021  (till kommuner och till kommuner och region gemensamt)</dc:title>
  <dc:creator>Mårtensson Tanja /Central förvaltning Hälso- och sjukvårdsenhet /Falun</dc:creator>
  <cp:lastModifiedBy>Mårtensson Tanja /Central förvaltning Hälso- och sjukvårdsenhet /Falun</cp:lastModifiedBy>
  <cp:revision>5</cp:revision>
  <dcterms:created xsi:type="dcterms:W3CDTF">2021-01-21T16:17:15Z</dcterms:created>
  <dcterms:modified xsi:type="dcterms:W3CDTF">2021-01-21T16:44:10Z</dcterms:modified>
</cp:coreProperties>
</file>