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59" r:id="rId3"/>
    <p:sldId id="261" r:id="rId4"/>
    <p:sldId id="274" r:id="rId5"/>
    <p:sldId id="262" r:id="rId6"/>
    <p:sldId id="266" r:id="rId7"/>
    <p:sldId id="263" r:id="rId8"/>
    <p:sldId id="264" r:id="rId9"/>
    <p:sldId id="267" r:id="rId10"/>
    <p:sldId id="270" r:id="rId11"/>
    <p:sldId id="268" r:id="rId12"/>
    <p:sldId id="265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EFEDAB-5A1A-43D5-BB23-9C84EF4754F9}" type="doc">
      <dgm:prSet loTypeId="urn:microsoft.com/office/officeart/2005/8/layout/pyramid3" loCatId="pyramid" qsTypeId="urn:microsoft.com/office/officeart/2005/8/quickstyle/simple1" qsCatId="simple" csTypeId="urn:microsoft.com/office/officeart/2005/8/colors/colorful1" csCatId="colorful" phldr="1"/>
      <dgm:spPr/>
    </dgm:pt>
    <dgm:pt modelId="{955CCD58-30C1-4F6F-88E7-59BA5BDDCFE3}">
      <dgm:prSet phldrT="[Text]" custT="1"/>
      <dgm:spPr/>
      <dgm:t>
        <a:bodyPr/>
        <a:lstStyle/>
        <a:p>
          <a:r>
            <a:rPr lang="sv-SE" sz="1800" dirty="0" smtClean="0">
              <a:latin typeface="Arial" panose="020B0604020202020204" pitchFamily="34" charset="0"/>
              <a:cs typeface="Arial" panose="020B0604020202020204" pitchFamily="34" charset="0"/>
            </a:rPr>
            <a:t>Deltagande kommuner</a:t>
          </a:r>
        </a:p>
        <a:p>
          <a:endParaRPr lang="sv-SE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24B47F-A350-41D2-B0D3-88C2826BE37D}" type="parTrans" cxnId="{4C4E8254-7D62-41EF-9296-36427459746C}">
      <dgm:prSet/>
      <dgm:spPr/>
      <dgm:t>
        <a:bodyPr/>
        <a:lstStyle/>
        <a:p>
          <a:endParaRPr lang="sv-SE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7F2F80-8945-4A08-87B4-D5EF21333C51}" type="sibTrans" cxnId="{4C4E8254-7D62-41EF-9296-36427459746C}">
      <dgm:prSet/>
      <dgm:spPr/>
      <dgm:t>
        <a:bodyPr/>
        <a:lstStyle/>
        <a:p>
          <a:endParaRPr lang="sv-SE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889399-BAF1-4E28-94DE-F9EAE50DA963}">
      <dgm:prSet phldrT="[Text]" custT="1"/>
      <dgm:spPr/>
      <dgm:t>
        <a:bodyPr/>
        <a:lstStyle/>
        <a:p>
          <a:r>
            <a:rPr lang="sv-SE" sz="1800" dirty="0" smtClean="0">
              <a:latin typeface="Arial" panose="020B0604020202020204" pitchFamily="34" charset="0"/>
              <a:cs typeface="Arial" panose="020B0604020202020204" pitchFamily="34" charset="0"/>
            </a:rPr>
            <a:t>RSS</a:t>
          </a:r>
          <a:endParaRPr lang="sv-SE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DFB017-6900-4E71-82B9-CBE0ADE9314B}" type="parTrans" cxnId="{7AC40532-EDCD-40B8-9DD9-AD73C1CC92B6}">
      <dgm:prSet/>
      <dgm:spPr/>
      <dgm:t>
        <a:bodyPr/>
        <a:lstStyle/>
        <a:p>
          <a:endParaRPr lang="sv-SE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2F79E9-DC71-4B38-9BE5-E37951D78CF0}" type="sibTrans" cxnId="{7AC40532-EDCD-40B8-9DD9-AD73C1CC92B6}">
      <dgm:prSet/>
      <dgm:spPr/>
      <dgm:t>
        <a:bodyPr/>
        <a:lstStyle/>
        <a:p>
          <a:endParaRPr lang="sv-SE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3D98F2-1CC1-4813-B27F-F8A057930DD7}">
      <dgm:prSet phldrT="[Text]" custT="1"/>
      <dgm:spPr/>
      <dgm:t>
        <a:bodyPr anchor="t"/>
        <a:lstStyle/>
        <a:p>
          <a:endParaRPr lang="sv-SE" sz="18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sv-SE" sz="1800" dirty="0" smtClean="0">
              <a:latin typeface="Arial" panose="020B0604020202020204" pitchFamily="34" charset="0"/>
              <a:cs typeface="Arial" panose="020B0604020202020204" pitchFamily="34" charset="0"/>
            </a:rPr>
            <a:t>SKR</a:t>
          </a:r>
        </a:p>
      </dgm:t>
    </dgm:pt>
    <dgm:pt modelId="{AE9937D5-16CF-48B3-8CF1-22864D06C82B}" type="parTrans" cxnId="{C7797811-9727-45B5-B36A-1B3B286377A3}">
      <dgm:prSet/>
      <dgm:spPr/>
      <dgm:t>
        <a:bodyPr/>
        <a:lstStyle/>
        <a:p>
          <a:endParaRPr lang="sv-SE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CA5661-909C-4393-A6B8-6BA031499ED4}" type="sibTrans" cxnId="{C7797811-9727-45B5-B36A-1B3B286377A3}">
      <dgm:prSet/>
      <dgm:spPr/>
      <dgm:t>
        <a:bodyPr/>
        <a:lstStyle/>
        <a:p>
          <a:endParaRPr lang="sv-SE" sz="1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FC95A7-8462-4F7E-A5C8-BD3EA677A3F6}" type="pres">
      <dgm:prSet presAssocID="{33EFEDAB-5A1A-43D5-BB23-9C84EF4754F9}" presName="Name0" presStyleCnt="0">
        <dgm:presLayoutVars>
          <dgm:dir/>
          <dgm:animLvl val="lvl"/>
          <dgm:resizeHandles val="exact"/>
        </dgm:presLayoutVars>
      </dgm:prSet>
      <dgm:spPr/>
    </dgm:pt>
    <dgm:pt modelId="{9A082001-DC4A-45E3-8E6B-5F0FAD952C74}" type="pres">
      <dgm:prSet presAssocID="{955CCD58-30C1-4F6F-88E7-59BA5BDDCFE3}" presName="Name8" presStyleCnt="0"/>
      <dgm:spPr/>
    </dgm:pt>
    <dgm:pt modelId="{87C8BDD4-8F0E-49E7-8C8D-28889971CFE4}" type="pres">
      <dgm:prSet presAssocID="{955CCD58-30C1-4F6F-88E7-59BA5BDDCFE3}" presName="level" presStyleLbl="node1" presStyleIdx="0" presStyleCnt="3" custLinFactNeighborX="-19730" custLinFactNeighborY="-9716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A243250-0E2B-4998-ABE3-AEE647FFD4CD}" type="pres">
      <dgm:prSet presAssocID="{955CCD58-30C1-4F6F-88E7-59BA5BDDCFE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4E83DAF-1C31-46B2-94BF-9DDA63259BCF}" type="pres">
      <dgm:prSet presAssocID="{DE889399-BAF1-4E28-94DE-F9EAE50DA963}" presName="Name8" presStyleCnt="0"/>
      <dgm:spPr/>
    </dgm:pt>
    <dgm:pt modelId="{1C30ADF8-88B2-405B-A3F3-50242466F4E9}" type="pres">
      <dgm:prSet presAssocID="{DE889399-BAF1-4E28-94DE-F9EAE50DA963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F628B2C-9CA6-4CFD-869E-476F497B86E0}" type="pres">
      <dgm:prSet presAssocID="{DE889399-BAF1-4E28-94DE-F9EAE50DA96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39D57D2-D184-4B19-BA4E-57A4D982DE8F}" type="pres">
      <dgm:prSet presAssocID="{6E3D98F2-1CC1-4813-B27F-F8A057930DD7}" presName="Name8" presStyleCnt="0"/>
      <dgm:spPr/>
    </dgm:pt>
    <dgm:pt modelId="{B8F88C7D-E8BA-449D-8446-A1F3FFD73CDC}" type="pres">
      <dgm:prSet presAssocID="{6E3D98F2-1CC1-4813-B27F-F8A057930DD7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D824BA2-D561-44E9-A4FD-C63AA37BA447}" type="pres">
      <dgm:prSet presAssocID="{6E3D98F2-1CC1-4813-B27F-F8A057930DD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4C4E8254-7D62-41EF-9296-36427459746C}" srcId="{33EFEDAB-5A1A-43D5-BB23-9C84EF4754F9}" destId="{955CCD58-30C1-4F6F-88E7-59BA5BDDCFE3}" srcOrd="0" destOrd="0" parTransId="{2A24B47F-A350-41D2-B0D3-88C2826BE37D}" sibTransId="{947F2F80-8945-4A08-87B4-D5EF21333C51}"/>
    <dgm:cxn modelId="{C7797811-9727-45B5-B36A-1B3B286377A3}" srcId="{33EFEDAB-5A1A-43D5-BB23-9C84EF4754F9}" destId="{6E3D98F2-1CC1-4813-B27F-F8A057930DD7}" srcOrd="2" destOrd="0" parTransId="{AE9937D5-16CF-48B3-8CF1-22864D06C82B}" sibTransId="{34CA5661-909C-4393-A6B8-6BA031499ED4}"/>
    <dgm:cxn modelId="{23CC8907-68CB-47E3-B47B-48558A086176}" type="presOf" srcId="{955CCD58-30C1-4F6F-88E7-59BA5BDDCFE3}" destId="{FA243250-0E2B-4998-ABE3-AEE647FFD4CD}" srcOrd="1" destOrd="0" presId="urn:microsoft.com/office/officeart/2005/8/layout/pyramid3"/>
    <dgm:cxn modelId="{7AC40532-EDCD-40B8-9DD9-AD73C1CC92B6}" srcId="{33EFEDAB-5A1A-43D5-BB23-9C84EF4754F9}" destId="{DE889399-BAF1-4E28-94DE-F9EAE50DA963}" srcOrd="1" destOrd="0" parTransId="{61DFB017-6900-4E71-82B9-CBE0ADE9314B}" sibTransId="{2C2F79E9-DC71-4B38-9BE5-E37951D78CF0}"/>
    <dgm:cxn modelId="{8FA57E4F-6FD4-49D0-9A71-0B5C52F450ED}" type="presOf" srcId="{DE889399-BAF1-4E28-94DE-F9EAE50DA963}" destId="{6F628B2C-9CA6-4CFD-869E-476F497B86E0}" srcOrd="1" destOrd="0" presId="urn:microsoft.com/office/officeart/2005/8/layout/pyramid3"/>
    <dgm:cxn modelId="{132EA03E-05B0-4F44-B057-F9907D30D96C}" type="presOf" srcId="{DE889399-BAF1-4E28-94DE-F9EAE50DA963}" destId="{1C30ADF8-88B2-405B-A3F3-50242466F4E9}" srcOrd="0" destOrd="0" presId="urn:microsoft.com/office/officeart/2005/8/layout/pyramid3"/>
    <dgm:cxn modelId="{04DA5864-8655-41F8-85A0-654A09465E1F}" type="presOf" srcId="{955CCD58-30C1-4F6F-88E7-59BA5BDDCFE3}" destId="{87C8BDD4-8F0E-49E7-8C8D-28889971CFE4}" srcOrd="0" destOrd="0" presId="urn:microsoft.com/office/officeart/2005/8/layout/pyramid3"/>
    <dgm:cxn modelId="{5E0FBB71-8B74-44C0-92C1-22D2F79467E9}" type="presOf" srcId="{33EFEDAB-5A1A-43D5-BB23-9C84EF4754F9}" destId="{68FC95A7-8462-4F7E-A5C8-BD3EA677A3F6}" srcOrd="0" destOrd="0" presId="urn:microsoft.com/office/officeart/2005/8/layout/pyramid3"/>
    <dgm:cxn modelId="{61B05F00-F278-4A9C-9272-30CBD3A43892}" type="presOf" srcId="{6E3D98F2-1CC1-4813-B27F-F8A057930DD7}" destId="{B8F88C7D-E8BA-449D-8446-A1F3FFD73CDC}" srcOrd="0" destOrd="0" presId="urn:microsoft.com/office/officeart/2005/8/layout/pyramid3"/>
    <dgm:cxn modelId="{390DA52C-95A5-4A37-A38C-EBCB2A447DEB}" type="presOf" srcId="{6E3D98F2-1CC1-4813-B27F-F8A057930DD7}" destId="{AD824BA2-D561-44E9-A4FD-C63AA37BA447}" srcOrd="1" destOrd="0" presId="urn:microsoft.com/office/officeart/2005/8/layout/pyramid3"/>
    <dgm:cxn modelId="{B5068FA3-C4F4-4CB9-B730-BEC7D63334CE}" type="presParOf" srcId="{68FC95A7-8462-4F7E-A5C8-BD3EA677A3F6}" destId="{9A082001-DC4A-45E3-8E6B-5F0FAD952C74}" srcOrd="0" destOrd="0" presId="urn:microsoft.com/office/officeart/2005/8/layout/pyramid3"/>
    <dgm:cxn modelId="{92D1EA91-897E-4421-B671-9A9846234F86}" type="presParOf" srcId="{9A082001-DC4A-45E3-8E6B-5F0FAD952C74}" destId="{87C8BDD4-8F0E-49E7-8C8D-28889971CFE4}" srcOrd="0" destOrd="0" presId="urn:microsoft.com/office/officeart/2005/8/layout/pyramid3"/>
    <dgm:cxn modelId="{B30778E6-3C7F-4949-A897-AC7A5B8BB4F5}" type="presParOf" srcId="{9A082001-DC4A-45E3-8E6B-5F0FAD952C74}" destId="{FA243250-0E2B-4998-ABE3-AEE647FFD4CD}" srcOrd="1" destOrd="0" presId="urn:microsoft.com/office/officeart/2005/8/layout/pyramid3"/>
    <dgm:cxn modelId="{9DFACAB3-D864-4F1F-8A84-C6C388E244AB}" type="presParOf" srcId="{68FC95A7-8462-4F7E-A5C8-BD3EA677A3F6}" destId="{44E83DAF-1C31-46B2-94BF-9DDA63259BCF}" srcOrd="1" destOrd="0" presId="urn:microsoft.com/office/officeart/2005/8/layout/pyramid3"/>
    <dgm:cxn modelId="{A6A6AF6C-BE6F-4267-B5A5-48FCC87D454E}" type="presParOf" srcId="{44E83DAF-1C31-46B2-94BF-9DDA63259BCF}" destId="{1C30ADF8-88B2-405B-A3F3-50242466F4E9}" srcOrd="0" destOrd="0" presId="urn:microsoft.com/office/officeart/2005/8/layout/pyramid3"/>
    <dgm:cxn modelId="{D0581E62-AC57-4C8F-844C-0EDA4C9E4056}" type="presParOf" srcId="{44E83DAF-1C31-46B2-94BF-9DDA63259BCF}" destId="{6F628B2C-9CA6-4CFD-869E-476F497B86E0}" srcOrd="1" destOrd="0" presId="urn:microsoft.com/office/officeart/2005/8/layout/pyramid3"/>
    <dgm:cxn modelId="{B7BC89B1-F41D-4437-A3AC-CC867AB8D1A2}" type="presParOf" srcId="{68FC95A7-8462-4F7E-A5C8-BD3EA677A3F6}" destId="{439D57D2-D184-4B19-BA4E-57A4D982DE8F}" srcOrd="2" destOrd="0" presId="urn:microsoft.com/office/officeart/2005/8/layout/pyramid3"/>
    <dgm:cxn modelId="{5BB39659-D766-407C-9759-78D4809FB275}" type="presParOf" srcId="{439D57D2-D184-4B19-BA4E-57A4D982DE8F}" destId="{B8F88C7D-E8BA-449D-8446-A1F3FFD73CDC}" srcOrd="0" destOrd="0" presId="urn:microsoft.com/office/officeart/2005/8/layout/pyramid3"/>
    <dgm:cxn modelId="{ACFD4826-B11F-493D-8429-1D0DD1CAEB17}" type="presParOf" srcId="{439D57D2-D184-4B19-BA4E-57A4D982DE8F}" destId="{AD824BA2-D561-44E9-A4FD-C63AA37BA447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C8BDD4-8F0E-49E7-8C8D-28889971CFE4}">
      <dsp:nvSpPr>
        <dsp:cNvPr id="0" name=""/>
        <dsp:cNvSpPr/>
      </dsp:nvSpPr>
      <dsp:spPr>
        <a:xfrm rot="10800000">
          <a:off x="0" y="0"/>
          <a:ext cx="6834909" cy="2286000"/>
        </a:xfrm>
        <a:prstGeom prst="trapezoid">
          <a:avLst>
            <a:gd name="adj" fmla="val 498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Deltagande kommuner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1196109" y="0"/>
        <a:ext cx="4442690" cy="2286000"/>
      </dsp:txXfrm>
    </dsp:sp>
    <dsp:sp modelId="{1C30ADF8-88B2-405B-A3F3-50242466F4E9}">
      <dsp:nvSpPr>
        <dsp:cNvPr id="0" name=""/>
        <dsp:cNvSpPr/>
      </dsp:nvSpPr>
      <dsp:spPr>
        <a:xfrm rot="10800000">
          <a:off x="1139151" y="2286000"/>
          <a:ext cx="4556606" cy="2286000"/>
        </a:xfrm>
        <a:prstGeom prst="trapezoid">
          <a:avLst>
            <a:gd name="adj" fmla="val 498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RSS</a:t>
          </a:r>
          <a:endParaRPr lang="sv-SE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1936557" y="2286000"/>
        <a:ext cx="2961793" cy="2286000"/>
      </dsp:txXfrm>
    </dsp:sp>
    <dsp:sp modelId="{B8F88C7D-E8BA-449D-8446-A1F3FFD73CDC}">
      <dsp:nvSpPr>
        <dsp:cNvPr id="0" name=""/>
        <dsp:cNvSpPr/>
      </dsp:nvSpPr>
      <dsp:spPr>
        <a:xfrm rot="10800000">
          <a:off x="2278303" y="4572000"/>
          <a:ext cx="2278303" cy="2286000"/>
        </a:xfrm>
        <a:prstGeom prst="trapezoid">
          <a:avLst>
            <a:gd name="adj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8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SKR</a:t>
          </a:r>
        </a:p>
      </dsp:txBody>
      <dsp:txXfrm rot="-10800000">
        <a:off x="2278303" y="4572000"/>
        <a:ext cx="2278303" cy="228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7E94F-3DBA-4D29-95AC-66E9AD89EA42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F8C00-C5BD-48F5-9229-B9D42EAF2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2170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Vi får många frågor från kommunerna</a:t>
            </a:r>
            <a:r>
              <a:rPr lang="sv-SE" baseline="0" dirty="0" smtClean="0"/>
              <a:t> kring den regionala kostnaden. </a:t>
            </a:r>
          </a:p>
          <a:p>
            <a:r>
              <a:rPr lang="sv-SE" baseline="0" dirty="0" smtClean="0"/>
              <a:t>Uppmuntra RSS till dialog med kommunerna. Skissa olika scenarion och utforska kostnaderna. </a:t>
            </a:r>
          </a:p>
          <a:p>
            <a:r>
              <a:rPr lang="sv-SE" baseline="0" dirty="0" smtClean="0"/>
              <a:t>Vissa kommuner får inte politiskt stöd för att ansluta förrän man har klart med den regionala kostnaden.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CDFDC-8309-480F-A5D6-8DFF6AF55F9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41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7AAC1-2CA3-421D-8BE6-EBF4D6AB13CC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466-8A09-48EE-801F-EBF91B18E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663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7AAC1-2CA3-421D-8BE6-EBF4D6AB13CC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466-8A09-48EE-801F-EBF91B18E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14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7AAC1-2CA3-421D-8BE6-EBF4D6AB13CC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466-8A09-48EE-801F-EBF91B18E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63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7AAC1-2CA3-421D-8BE6-EBF4D6AB13CC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466-8A09-48EE-801F-EBF91B18E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122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7AAC1-2CA3-421D-8BE6-EBF4D6AB13CC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466-8A09-48EE-801F-EBF91B18E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30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7AAC1-2CA3-421D-8BE6-EBF4D6AB13CC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466-8A09-48EE-801F-EBF91B18E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620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7AAC1-2CA3-421D-8BE6-EBF4D6AB13CC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466-8A09-48EE-801F-EBF91B18E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399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7AAC1-2CA3-421D-8BE6-EBF4D6AB13CC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466-8A09-48EE-801F-EBF91B18E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09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7AAC1-2CA3-421D-8BE6-EBF4D6AB13CC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466-8A09-48EE-801F-EBF91B18E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059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7AAC1-2CA3-421D-8BE6-EBF4D6AB13CC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466-8A09-48EE-801F-EBF91B18E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901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7AAC1-2CA3-421D-8BE6-EBF4D6AB13CC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F0466-8A09-48EE-801F-EBF91B18E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726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7AAC1-2CA3-421D-8BE6-EBF4D6AB13CC}" type="datetimeFigureOut">
              <a:rPr lang="sv-SE" smtClean="0"/>
              <a:t>2021-01-21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F0466-8A09-48EE-801F-EBF91B18E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32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sv-SE" b="1" dirty="0" smtClean="0"/>
              <a:t>Regional resurs Yrkesresan Dalarna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89493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1200" y="282286"/>
            <a:ext cx="10104581" cy="111240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sv-SE" b="1" dirty="0" smtClean="0"/>
              <a:t>Nationell kostnad </a:t>
            </a:r>
            <a:r>
              <a:rPr lang="sv-SE" b="1" dirty="0"/>
              <a:t>per </a:t>
            </a:r>
            <a:r>
              <a:rPr lang="sv-SE" b="1" dirty="0" smtClean="0"/>
              <a:t>kommun</a:t>
            </a:r>
            <a:endParaRPr lang="sv-SE" sz="6000" b="1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313303"/>
              </p:ext>
            </p:extLst>
          </p:nvPr>
        </p:nvGraphicFramePr>
        <p:xfrm>
          <a:off x="711200" y="1553311"/>
          <a:ext cx="10104581" cy="4719779"/>
        </p:xfrm>
        <a:graphic>
          <a:graphicData uri="http://schemas.openxmlformats.org/drawingml/2006/table">
            <a:tbl>
              <a:tblPr/>
              <a:tblGrid>
                <a:gridCol w="2010862">
                  <a:extLst>
                    <a:ext uri="{9D8B030D-6E8A-4147-A177-3AD203B41FA5}">
                      <a16:colId xmlns:a16="http://schemas.microsoft.com/office/drawing/2014/main" val="1405329599"/>
                    </a:ext>
                  </a:extLst>
                </a:gridCol>
                <a:gridCol w="921645">
                  <a:extLst>
                    <a:ext uri="{9D8B030D-6E8A-4147-A177-3AD203B41FA5}">
                      <a16:colId xmlns:a16="http://schemas.microsoft.com/office/drawing/2014/main" val="1564202537"/>
                    </a:ext>
                  </a:extLst>
                </a:gridCol>
                <a:gridCol w="2111405">
                  <a:extLst>
                    <a:ext uri="{9D8B030D-6E8A-4147-A177-3AD203B41FA5}">
                      <a16:colId xmlns:a16="http://schemas.microsoft.com/office/drawing/2014/main" val="1159201808"/>
                    </a:ext>
                  </a:extLst>
                </a:gridCol>
                <a:gridCol w="1541661">
                  <a:extLst>
                    <a:ext uri="{9D8B030D-6E8A-4147-A177-3AD203B41FA5}">
                      <a16:colId xmlns:a16="http://schemas.microsoft.com/office/drawing/2014/main" val="95305990"/>
                    </a:ext>
                  </a:extLst>
                </a:gridCol>
                <a:gridCol w="2144919">
                  <a:extLst>
                    <a:ext uri="{9D8B030D-6E8A-4147-A177-3AD203B41FA5}">
                      <a16:colId xmlns:a16="http://schemas.microsoft.com/office/drawing/2014/main" val="436716853"/>
                    </a:ext>
                  </a:extLst>
                </a:gridCol>
                <a:gridCol w="1374089">
                  <a:extLst>
                    <a:ext uri="{9D8B030D-6E8A-4147-A177-3AD203B41FA5}">
                      <a16:colId xmlns:a16="http://schemas.microsoft.com/office/drawing/2014/main" val="968088521"/>
                    </a:ext>
                  </a:extLst>
                </a:gridCol>
              </a:tblGrid>
              <a:tr h="779159">
                <a:tc>
                  <a:txBody>
                    <a:bodyPr/>
                    <a:lstStyle/>
                    <a:p>
                      <a:pPr algn="l" rtl="0" fontAlgn="t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Kommun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460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Invånare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460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Genomsnittspris per år om alla kommuner är anslutna 1,33kr/år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460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kostnad 100% år 2021-2027</a:t>
                      </a:r>
                      <a:br>
                        <a:rPr lang="sv-S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460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Genomsnittspris per år om 60% invånarna omfattas 2,28kr/år</a:t>
                      </a:r>
                      <a:b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460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sv-S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kostnad 60% år 2021-2027</a:t>
                      </a:r>
                    </a:p>
                  </a:txBody>
                  <a:tcPr marL="6350" marR="6350" marT="63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46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819459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VANSBRO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6 805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342586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MALUNG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10 138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94 600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161 900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479462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GAGNEF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10 304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96 000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164 600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455239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LEKSAND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15 807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147 300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252 500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995787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RÄTTVIK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14586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102 100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24971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174 800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266728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ORSA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6 911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64 400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15786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110 500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056416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ÄLVDALEN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2604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SMEDJEBACKEN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10 894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101 600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173 900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131354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MORA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20 470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190 800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46714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327 000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807378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FALUN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59 406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79114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553 800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135571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949 000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483476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BORLÄNGE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52 590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70014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490 100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120014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840 100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588387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SÄTER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11 093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103 400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25314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177 200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269050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HEDEMORA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15 491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144 300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35343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247 400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108779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AVESTA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23 178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30886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216 200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370 300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113885"/>
                  </a:ext>
                </a:extLst>
              </a:tr>
              <a:tr h="262708">
                <a:tc>
                  <a:txBody>
                    <a:bodyPr/>
                    <a:lstStyle/>
                    <a:p>
                      <a:pPr algn="l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LUDVIKA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26 898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35829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250 800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61386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429 700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3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731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43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sv-SE" b="1" dirty="0" smtClean="0"/>
              <a:t>Finansiering regional resurs- </a:t>
            </a:r>
            <a:r>
              <a:rPr lang="sv-SE" b="1" dirty="0" smtClean="0">
                <a:solidFill>
                  <a:srgbClr val="FF0000"/>
                </a:solidFill>
              </a:rPr>
              <a:t>Prel. FÖRSLAG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b="1" dirty="0" smtClean="0"/>
              <a:t>2021 </a:t>
            </a:r>
            <a:r>
              <a:rPr lang="sv-SE" dirty="0" smtClean="0"/>
              <a:t>(from 1 augusti -31 dec) RSS tar hela kostnaden 100 %.</a:t>
            </a:r>
          </a:p>
          <a:p>
            <a:pPr marL="0" indent="0">
              <a:buNone/>
            </a:pPr>
            <a:r>
              <a:rPr lang="sv-SE" b="1" dirty="0" smtClean="0"/>
              <a:t>2022 </a:t>
            </a:r>
            <a:r>
              <a:rPr lang="sv-SE" dirty="0" smtClean="0"/>
              <a:t>Kommunerna tar 50%, RSS 50 % (BBIC)</a:t>
            </a:r>
          </a:p>
          <a:p>
            <a:pPr marL="0" indent="0">
              <a:buNone/>
            </a:pPr>
            <a:r>
              <a:rPr lang="sv-SE" b="1" dirty="0" smtClean="0"/>
              <a:t>2023 -2027 </a:t>
            </a:r>
            <a:r>
              <a:rPr lang="sv-SE" dirty="0" smtClean="0"/>
              <a:t>Omförhandling avtal RSS- avtalet och inkludera dessa resurser: </a:t>
            </a:r>
            <a:r>
              <a:rPr lang="sv-SE" b="1" i="1" dirty="0" smtClean="0"/>
              <a:t>Översyn BBIC -behov, bättre överblick av utvecklingen av fler Yrkesresor.  </a:t>
            </a:r>
          </a:p>
          <a:p>
            <a:pPr marL="0" indent="0">
              <a:buNone/>
            </a:pPr>
            <a:r>
              <a:rPr lang="sv-SE" i="1" dirty="0" smtClean="0"/>
              <a:t>Tänkbara scenarier: </a:t>
            </a:r>
          </a:p>
          <a:p>
            <a:pPr marL="0" indent="0">
              <a:buNone/>
            </a:pPr>
            <a:r>
              <a:rPr lang="sv-SE" dirty="0" smtClean="0"/>
              <a:t>1. Kommunerna fortsätter finansiera för båda rollerna (Yrkesresan+ BBIC) 100 %. Möjlig omfördelning av de olika rollerna inom 100% (minskning av BBIC).</a:t>
            </a:r>
          </a:p>
          <a:p>
            <a:pPr marL="0" indent="0">
              <a:buNone/>
            </a:pPr>
            <a:r>
              <a:rPr lang="sv-SE" dirty="0" smtClean="0"/>
              <a:t>2. Kommunerna behöver trappa upp resurser för Yrkesresan + BBIC  &gt;100 %</a:t>
            </a:r>
          </a:p>
          <a:p>
            <a:pPr marL="0" indent="0">
              <a:buNone/>
            </a:pPr>
            <a:r>
              <a:rPr lang="sv-SE" dirty="0" smtClean="0"/>
              <a:t>3. Avveckla BBIC och bara ha Yrkesresan 50-100 %. </a:t>
            </a:r>
          </a:p>
          <a:p>
            <a:pPr marL="0" indent="0">
              <a:buNone/>
            </a:pPr>
            <a:r>
              <a:rPr lang="sv-SE" b="1" dirty="0" smtClean="0"/>
              <a:t>Praktiskt:</a:t>
            </a:r>
          </a:p>
          <a:p>
            <a:pPr marL="0" indent="0">
              <a:buNone/>
            </a:pPr>
            <a:r>
              <a:rPr lang="sv-SE" dirty="0" smtClean="0"/>
              <a:t>- 100 % tjänst augusti 2021-2022 med möjlighet till förlängning (till möjligen en lägre omfattning)</a:t>
            </a:r>
          </a:p>
          <a:p>
            <a:pPr marL="0" indent="0">
              <a:buNone/>
            </a:pPr>
            <a:r>
              <a:rPr lang="sv-SE" dirty="0" smtClean="0"/>
              <a:t>- Anställande part en kommun-placering Hälsa och välfärd</a:t>
            </a:r>
          </a:p>
        </p:txBody>
      </p:sp>
    </p:spTree>
    <p:extLst>
      <p:ext uri="{BB962C8B-B14F-4D97-AF65-F5344CB8AC3E}">
        <p14:creationId xmlns:p14="http://schemas.microsoft.com/office/powerpoint/2010/main" val="121490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sv-SE" b="1" dirty="0" smtClean="0"/>
              <a:t>Nästa steg- regional resurs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Fundera och återkoppla till Tanja, Ulrika, Malin och Tomas. </a:t>
            </a:r>
          </a:p>
          <a:p>
            <a:r>
              <a:rPr lang="sv-SE" dirty="0" smtClean="0"/>
              <a:t>SCHNV </a:t>
            </a:r>
            <a:r>
              <a:rPr lang="sv-SE" dirty="0" smtClean="0"/>
              <a:t>19 februari- fortsatt diskussion.</a:t>
            </a:r>
          </a:p>
          <a:p>
            <a:r>
              <a:rPr lang="sv-SE" dirty="0"/>
              <a:t>Underlag för beslut (</a:t>
            </a:r>
            <a:r>
              <a:rPr lang="sv-SE" dirty="0" err="1"/>
              <a:t>Pma</a:t>
            </a:r>
            <a:r>
              <a:rPr lang="sv-SE" dirty="0"/>
              <a:t>) tas fram till SCHNV och för förankring på hemmaplan.  </a:t>
            </a:r>
          </a:p>
          <a:p>
            <a:r>
              <a:rPr lang="sv-SE" dirty="0" smtClean="0"/>
              <a:t>SCHNV </a:t>
            </a:r>
            <a:r>
              <a:rPr lang="sv-SE" dirty="0" smtClean="0"/>
              <a:t>19 mars - beslut om regional resurs. </a:t>
            </a:r>
          </a:p>
        </p:txBody>
      </p:sp>
    </p:spTree>
    <p:extLst>
      <p:ext uri="{BB962C8B-B14F-4D97-AF65-F5344CB8AC3E}">
        <p14:creationId xmlns:p14="http://schemas.microsoft.com/office/powerpoint/2010/main" val="389949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Rak koppling 7"/>
          <p:cNvCxnSpPr/>
          <p:nvPr/>
        </p:nvCxnSpPr>
        <p:spPr>
          <a:xfrm>
            <a:off x="0" y="2373745"/>
            <a:ext cx="12192000" cy="55419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k koppling 8"/>
          <p:cNvCxnSpPr/>
          <p:nvPr/>
        </p:nvCxnSpPr>
        <p:spPr>
          <a:xfrm>
            <a:off x="0" y="3449394"/>
            <a:ext cx="12192000" cy="55419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koppling 9"/>
          <p:cNvCxnSpPr/>
          <p:nvPr/>
        </p:nvCxnSpPr>
        <p:spPr>
          <a:xfrm>
            <a:off x="0" y="4535823"/>
            <a:ext cx="12192000" cy="55419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Diagram 4"/>
          <p:cNvGraphicFramePr/>
          <p:nvPr>
            <p:extLst/>
          </p:nvPr>
        </p:nvGraphicFramePr>
        <p:xfrm>
          <a:off x="1209964" y="0"/>
          <a:ext cx="683490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Ellips 5"/>
          <p:cNvSpPr/>
          <p:nvPr/>
        </p:nvSpPr>
        <p:spPr>
          <a:xfrm>
            <a:off x="6202219" y="146965"/>
            <a:ext cx="2784763" cy="1423169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Fast nationell kostnad baserad på antal invånare i deltagande kommuner</a:t>
            </a:r>
            <a:endParaRPr lang="sv-S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lips 10"/>
          <p:cNvSpPr/>
          <p:nvPr/>
        </p:nvSpPr>
        <p:spPr>
          <a:xfrm>
            <a:off x="8483294" y="187502"/>
            <a:ext cx="1985817" cy="1423169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Fast regional kostnad</a:t>
            </a:r>
            <a:endParaRPr lang="sv-S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lips 12"/>
          <p:cNvSpPr/>
          <p:nvPr/>
        </p:nvSpPr>
        <p:spPr>
          <a:xfrm>
            <a:off x="10127674" y="211663"/>
            <a:ext cx="1985817" cy="1423169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Rörlig regional kostnad</a:t>
            </a:r>
            <a:endParaRPr lang="sv-S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lips 13"/>
          <p:cNvSpPr/>
          <p:nvPr/>
        </p:nvSpPr>
        <p:spPr>
          <a:xfrm>
            <a:off x="8416461" y="2414851"/>
            <a:ext cx="1963079" cy="1032055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Samordning, utbildningar support 1, mm</a:t>
            </a:r>
            <a:endParaRPr lang="sv-S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Ellips 14"/>
          <p:cNvSpPr/>
          <p:nvPr/>
        </p:nvSpPr>
        <p:spPr>
          <a:xfrm>
            <a:off x="10257507" y="2447415"/>
            <a:ext cx="1888313" cy="992748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Kurstillfällen</a:t>
            </a:r>
            <a:endParaRPr lang="sv-S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Ellips 15"/>
          <p:cNvSpPr/>
          <p:nvPr/>
        </p:nvSpPr>
        <p:spPr>
          <a:xfrm>
            <a:off x="9368767" y="3528974"/>
            <a:ext cx="2139742" cy="995122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Utveckling av nya yrkesresor</a:t>
            </a:r>
            <a:endParaRPr lang="sv-S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Ellips 16"/>
          <p:cNvSpPr/>
          <p:nvPr/>
        </p:nvSpPr>
        <p:spPr>
          <a:xfrm>
            <a:off x="5070764" y="4655673"/>
            <a:ext cx="7042727" cy="1685974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SKR</a:t>
            </a:r>
          </a:p>
          <a:p>
            <a:pPr algn="ctr"/>
            <a:r>
              <a:rPr lang="sv-SE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Nationell samordning</a:t>
            </a:r>
          </a:p>
          <a:p>
            <a:pPr algn="ctr"/>
            <a:r>
              <a:rPr lang="sv-SE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Utveckling av nya yrkesresor</a:t>
            </a:r>
          </a:p>
        </p:txBody>
      </p:sp>
      <p:sp>
        <p:nvSpPr>
          <p:cNvPr id="18" name="Ellips 17"/>
          <p:cNvSpPr/>
          <p:nvPr/>
        </p:nvSpPr>
        <p:spPr>
          <a:xfrm>
            <a:off x="23091" y="4655673"/>
            <a:ext cx="4264105" cy="166309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Kommentus</a:t>
            </a:r>
          </a:p>
          <a:p>
            <a:pPr algn="ctr"/>
            <a:r>
              <a:rPr lang="sv-S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Utveckling, drift &amp; förvaltning av lärplattform, koordinera produktion, support 2</a:t>
            </a:r>
          </a:p>
          <a:p>
            <a:pPr algn="ctr"/>
            <a:endParaRPr lang="sv-S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Ellips 18"/>
          <p:cNvSpPr/>
          <p:nvPr/>
        </p:nvSpPr>
        <p:spPr>
          <a:xfrm>
            <a:off x="2422269" y="5995820"/>
            <a:ext cx="1532767" cy="8160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Pedagogisk utveckling</a:t>
            </a:r>
          </a:p>
        </p:txBody>
      </p:sp>
      <p:sp>
        <p:nvSpPr>
          <p:cNvPr id="20" name="Ellips 19"/>
          <p:cNvSpPr/>
          <p:nvPr/>
        </p:nvSpPr>
        <p:spPr>
          <a:xfrm>
            <a:off x="118727" y="5995820"/>
            <a:ext cx="1654889" cy="8160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Teknisk</a:t>
            </a:r>
          </a:p>
          <a:p>
            <a:pPr algn="ctr"/>
            <a:r>
              <a:rPr lang="sv-S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utveckling,  support 3</a:t>
            </a:r>
            <a:endParaRPr lang="sv-S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Nedåtpil 22"/>
          <p:cNvSpPr/>
          <p:nvPr/>
        </p:nvSpPr>
        <p:spPr>
          <a:xfrm>
            <a:off x="7495002" y="1459345"/>
            <a:ext cx="328200" cy="3528291"/>
          </a:xfrm>
          <a:prstGeom prst="downArrow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Uppåtpil 23"/>
          <p:cNvSpPr/>
          <p:nvPr/>
        </p:nvSpPr>
        <p:spPr>
          <a:xfrm>
            <a:off x="10612582" y="4387273"/>
            <a:ext cx="314036" cy="600363"/>
          </a:xfrm>
          <a:prstGeom prst="upArrow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Nedåtpil 24"/>
          <p:cNvSpPr/>
          <p:nvPr/>
        </p:nvSpPr>
        <p:spPr>
          <a:xfrm>
            <a:off x="9229262" y="1533234"/>
            <a:ext cx="316521" cy="988069"/>
          </a:xfrm>
          <a:prstGeom prst="downArrow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Nedåtpil 25"/>
          <p:cNvSpPr/>
          <p:nvPr/>
        </p:nvSpPr>
        <p:spPr>
          <a:xfrm>
            <a:off x="11006372" y="1565674"/>
            <a:ext cx="316521" cy="988069"/>
          </a:xfrm>
          <a:prstGeom prst="downArrow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Vänsterpil 26"/>
          <p:cNvSpPr/>
          <p:nvPr/>
        </p:nvSpPr>
        <p:spPr>
          <a:xfrm>
            <a:off x="4054765" y="5331035"/>
            <a:ext cx="1145308" cy="358565"/>
          </a:xfrm>
          <a:prstGeom prst="leftArrow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Uppåtvinklad pil 27"/>
          <p:cNvSpPr/>
          <p:nvPr/>
        </p:nvSpPr>
        <p:spPr>
          <a:xfrm rot="5400000">
            <a:off x="2171846" y="6137566"/>
            <a:ext cx="387927" cy="452582"/>
          </a:xfrm>
          <a:prstGeom prst="bentUp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Uppåtvinklad pil 28"/>
          <p:cNvSpPr/>
          <p:nvPr/>
        </p:nvSpPr>
        <p:spPr>
          <a:xfrm rot="5400000" flipV="1">
            <a:off x="1632375" y="6126177"/>
            <a:ext cx="387929" cy="475364"/>
          </a:xfrm>
          <a:prstGeom prst="bentUp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1091821" y="2811439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Med regionalt uppdrag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1100078" y="3769311"/>
            <a:ext cx="253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Med nationellt uppdrag</a:t>
            </a:r>
            <a:endParaRPr lang="sv-SE" dirty="0"/>
          </a:p>
        </p:txBody>
      </p:sp>
      <p:sp>
        <p:nvSpPr>
          <p:cNvPr id="4" name="Ellips 3"/>
          <p:cNvSpPr/>
          <p:nvPr/>
        </p:nvSpPr>
        <p:spPr>
          <a:xfrm>
            <a:off x="7823202" y="0"/>
            <a:ext cx="4847769" cy="364748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601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67612" y="253158"/>
            <a:ext cx="10515600" cy="13255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sv-SE" b="1" dirty="0" smtClean="0"/>
              <a:t>Regional resurs Yrkesresan- arbetsuppgifter: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67612" y="168566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600" b="1" dirty="0" smtClean="0"/>
              <a:t>Regional projektledare/utbildningssamordnare t.ex.</a:t>
            </a:r>
          </a:p>
          <a:p>
            <a:r>
              <a:rPr lang="sv-SE" sz="1600" dirty="0" smtClean="0"/>
              <a:t>Ansvarig för regional implementering, dragningar i SCHNV, följer upp avtal med kommunerna</a:t>
            </a:r>
          </a:p>
          <a:p>
            <a:r>
              <a:rPr lang="sv-SE" sz="1600" dirty="0" smtClean="0"/>
              <a:t>Rekrytera och ”underhålla” utbildare (nätverk)</a:t>
            </a:r>
          </a:p>
          <a:p>
            <a:r>
              <a:rPr lang="sv-SE" sz="1600" dirty="0" smtClean="0"/>
              <a:t>Deltagande i nationellt nätverk, hålla sig uppdaterad</a:t>
            </a:r>
          </a:p>
          <a:p>
            <a:r>
              <a:rPr lang="sv-SE" sz="1600" dirty="0" smtClean="0"/>
              <a:t>Prel. Deltagande utveckling nationell nivå </a:t>
            </a:r>
          </a:p>
          <a:p>
            <a:pPr marL="0" indent="0">
              <a:buNone/>
            </a:pPr>
            <a:r>
              <a:rPr lang="sv-SE" sz="1600" b="1" dirty="0" smtClean="0"/>
              <a:t>Kursadministratör t.ex. </a:t>
            </a:r>
          </a:p>
          <a:p>
            <a:r>
              <a:rPr lang="sv-SE" sz="1600" dirty="0" smtClean="0"/>
              <a:t>Hantera anmälningar, deltagarlistor, namnskyltar </a:t>
            </a:r>
          </a:p>
          <a:p>
            <a:r>
              <a:rPr lang="sv-SE" sz="1600" dirty="0" smtClean="0"/>
              <a:t>Skriva ut kursmaterial</a:t>
            </a:r>
          </a:p>
          <a:p>
            <a:r>
              <a:rPr lang="sv-SE" sz="1600" dirty="0" smtClean="0"/>
              <a:t>Beställa litteratur, knappar, påsar</a:t>
            </a:r>
          </a:p>
          <a:p>
            <a:r>
              <a:rPr lang="sv-SE" sz="1600" dirty="0" smtClean="0"/>
              <a:t>1:a linje teknisk support</a:t>
            </a:r>
          </a:p>
          <a:p>
            <a:r>
              <a:rPr lang="sv-SE" sz="1600" dirty="0"/>
              <a:t>Boka kurslokaler och förtäring</a:t>
            </a:r>
          </a:p>
          <a:p>
            <a:pPr marL="0" indent="0">
              <a:buNone/>
            </a:pPr>
            <a:r>
              <a:rPr lang="sv-SE" sz="1800" b="1" dirty="0" smtClean="0">
                <a:solidFill>
                  <a:srgbClr val="FF0000"/>
                </a:solidFill>
              </a:rPr>
              <a:t>Kommunerna ska bidra med kursledare och utbildare i Yrkesresans olika delar</a:t>
            </a:r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1600" dirty="0" smtClean="0"/>
              <a:t> </a:t>
            </a:r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3989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23E743FC-85EE-45B6-BC73-9A209CF894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v-SE" b="1" dirty="0"/>
              <a:t>Tre sorters kostnader</a:t>
            </a:r>
          </a:p>
        </p:txBody>
      </p:sp>
      <p:sp>
        <p:nvSpPr>
          <p:cNvPr id="5" name="Flödesschema: Alternativ process 4">
            <a:extLst>
              <a:ext uri="{FF2B5EF4-FFF2-40B4-BE49-F238E27FC236}">
                <a16:creationId xmlns:a16="http://schemas.microsoft.com/office/drawing/2014/main" id="{0E338B4A-8030-4CC5-9A73-6B3484ABEF05}"/>
              </a:ext>
            </a:extLst>
          </p:cNvPr>
          <p:cNvSpPr/>
          <p:nvPr/>
        </p:nvSpPr>
        <p:spPr>
          <a:xfrm>
            <a:off x="4768850" y="1651794"/>
            <a:ext cx="2774950" cy="3554412"/>
          </a:xfrm>
          <a:prstGeom prst="flowChartAlternateProcess">
            <a:avLst/>
          </a:prstGeom>
          <a:solidFill>
            <a:srgbClr val="83C2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/>
              <a:t>Fasta </a:t>
            </a:r>
          </a:p>
          <a:p>
            <a:pPr algn="ctr"/>
            <a:r>
              <a:rPr lang="sv-SE" sz="2400" i="1" dirty="0"/>
              <a:t>(regionala)</a:t>
            </a:r>
          </a:p>
          <a:p>
            <a:endParaRPr lang="sv-SE" sz="2000" dirty="0"/>
          </a:p>
          <a:p>
            <a:r>
              <a:rPr lang="sv-SE" sz="2000" dirty="0"/>
              <a:t>Personal</a:t>
            </a:r>
          </a:p>
          <a:p>
            <a:r>
              <a:rPr lang="sv-SE" sz="2000" dirty="0"/>
              <a:t>Utveckling </a:t>
            </a:r>
            <a:r>
              <a:rPr lang="sv-SE" sz="2000" dirty="0" smtClean="0"/>
              <a:t>webb</a:t>
            </a:r>
          </a:p>
          <a:p>
            <a:r>
              <a:rPr lang="sv-SE" sz="2000" dirty="0" smtClean="0"/>
              <a:t>Fördelas </a:t>
            </a:r>
            <a:r>
              <a:rPr lang="sv-SE" sz="2000" dirty="0" err="1" smtClean="0"/>
              <a:t>enl</a:t>
            </a:r>
            <a:r>
              <a:rPr lang="sv-SE" sz="2000" dirty="0" smtClean="0"/>
              <a:t> nyckeltal</a:t>
            </a:r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endParaRPr lang="sv-SE" sz="1600" dirty="0"/>
          </a:p>
        </p:txBody>
      </p:sp>
      <p:sp>
        <p:nvSpPr>
          <p:cNvPr id="6" name="Flödesschema: Alternativ process 5">
            <a:extLst>
              <a:ext uri="{FF2B5EF4-FFF2-40B4-BE49-F238E27FC236}">
                <a16:creationId xmlns:a16="http://schemas.microsoft.com/office/drawing/2014/main" id="{7B940EBB-F5BA-4FB2-A1C6-4EA7CB5F6549}"/>
              </a:ext>
            </a:extLst>
          </p:cNvPr>
          <p:cNvSpPr/>
          <p:nvPr/>
        </p:nvSpPr>
        <p:spPr>
          <a:xfrm>
            <a:off x="8578850" y="1651794"/>
            <a:ext cx="2774950" cy="3554412"/>
          </a:xfrm>
          <a:prstGeom prst="flowChartAlternateProcess">
            <a:avLst/>
          </a:prstGeom>
          <a:solidFill>
            <a:srgbClr val="7B5C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/>
              <a:t>Rörliga </a:t>
            </a:r>
          </a:p>
          <a:p>
            <a:pPr algn="ctr"/>
            <a:r>
              <a:rPr lang="sv-SE" sz="2400" i="1" dirty="0"/>
              <a:t>(regionala)</a:t>
            </a:r>
            <a:endParaRPr lang="sv-SE" i="1" dirty="0"/>
          </a:p>
          <a:p>
            <a:pPr algn="ctr"/>
            <a:endParaRPr lang="sv-SE" dirty="0"/>
          </a:p>
          <a:p>
            <a:r>
              <a:rPr lang="sv-SE" dirty="0"/>
              <a:t>Kursavgifter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11" name="Flödesschema: Alternativ process 10">
            <a:extLst>
              <a:ext uri="{FF2B5EF4-FFF2-40B4-BE49-F238E27FC236}">
                <a16:creationId xmlns:a16="http://schemas.microsoft.com/office/drawing/2014/main" id="{E6302BC4-9F90-4014-A2F7-55547FF0B328}"/>
              </a:ext>
            </a:extLst>
          </p:cNvPr>
          <p:cNvSpPr/>
          <p:nvPr/>
        </p:nvSpPr>
        <p:spPr>
          <a:xfrm>
            <a:off x="958850" y="1671241"/>
            <a:ext cx="2774950" cy="3554412"/>
          </a:xfrm>
          <a:prstGeom prst="flowChartAlternateProcess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>
                <a:solidFill>
                  <a:schemeClr val="tx2"/>
                </a:solidFill>
              </a:rPr>
              <a:t>Fasta</a:t>
            </a:r>
            <a:r>
              <a:rPr lang="sv-SE" sz="2400" b="1" dirty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sv-SE" sz="2400" i="1" dirty="0">
                <a:solidFill>
                  <a:schemeClr val="tx2"/>
                </a:solidFill>
              </a:rPr>
              <a:t>(nationella)</a:t>
            </a:r>
          </a:p>
          <a:p>
            <a:endParaRPr lang="sv-SE" sz="2000" dirty="0">
              <a:solidFill>
                <a:schemeClr val="tx2"/>
              </a:solidFill>
            </a:endParaRPr>
          </a:p>
          <a:p>
            <a:r>
              <a:rPr lang="sv-SE" sz="2000" dirty="0">
                <a:solidFill>
                  <a:schemeClr val="tx2"/>
                </a:solidFill>
              </a:rPr>
              <a:t>Kansli</a:t>
            </a:r>
          </a:p>
          <a:p>
            <a:endParaRPr lang="sv-SE" sz="2000" dirty="0">
              <a:solidFill>
                <a:schemeClr val="tx2"/>
              </a:solidFill>
            </a:endParaRPr>
          </a:p>
          <a:p>
            <a:r>
              <a:rPr lang="sv-SE" sz="2000" dirty="0">
                <a:solidFill>
                  <a:schemeClr val="tx2"/>
                </a:solidFill>
              </a:rPr>
              <a:t>Fördelas enligt nyckeltal</a:t>
            </a:r>
          </a:p>
          <a:p>
            <a:endParaRPr lang="sv-SE" sz="2000" dirty="0"/>
          </a:p>
          <a:p>
            <a:endParaRPr lang="sv-SE" sz="20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91822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sv-SE" b="1" dirty="0" smtClean="0"/>
              <a:t>Omfattning </a:t>
            </a:r>
            <a:r>
              <a:rPr lang="sv-SE" b="1" dirty="0"/>
              <a:t>och kostnader regional resurs -</a:t>
            </a:r>
            <a:r>
              <a:rPr lang="sv-SE" b="1" dirty="0" smtClean="0"/>
              <a:t>jämförelser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sz="2000" dirty="0" smtClean="0"/>
              <a:t>I </a:t>
            </a:r>
            <a:r>
              <a:rPr lang="sv-SE" sz="2000" b="1" dirty="0" smtClean="0"/>
              <a:t>GR</a:t>
            </a:r>
            <a:r>
              <a:rPr lang="sv-SE" sz="2000" dirty="0" smtClean="0"/>
              <a:t> 1,7 tjänster omfattning. Fast kostnad </a:t>
            </a:r>
            <a:r>
              <a:rPr lang="sv-SE" sz="2000" dirty="0" err="1" smtClean="0"/>
              <a:t>gnm</a:t>
            </a:r>
            <a:r>
              <a:rPr lang="sv-SE" sz="2000" dirty="0" smtClean="0"/>
              <a:t> 120 % projektledare (finansiering genom avtal med kommunerna).  Rörlig kostnad </a:t>
            </a:r>
            <a:r>
              <a:rPr lang="sv-SE" sz="2000" dirty="0" err="1" smtClean="0"/>
              <a:t>gnm</a:t>
            </a:r>
            <a:r>
              <a:rPr lang="sv-SE" sz="2000" dirty="0" smtClean="0"/>
              <a:t> kursavgifter (resterande 50%). Kursavgift bedöms uppgå till 1250 Kr/kurs.</a:t>
            </a:r>
          </a:p>
          <a:p>
            <a:pPr marL="0" indent="0">
              <a:buNone/>
            </a:pPr>
            <a:r>
              <a:rPr lang="sv-SE" b="1" dirty="0" smtClean="0"/>
              <a:t>RSS Örebro </a:t>
            </a:r>
          </a:p>
          <a:p>
            <a:pPr marL="0" indent="0">
              <a:buNone/>
            </a:pPr>
            <a:r>
              <a:rPr lang="sv-SE" dirty="0" smtClean="0"/>
              <a:t>50 % projektledare för Yrkesresan BoU</a:t>
            </a:r>
          </a:p>
          <a:p>
            <a:pPr marL="0" indent="0">
              <a:buNone/>
            </a:pPr>
            <a:r>
              <a:rPr lang="sv-SE" dirty="0" smtClean="0"/>
              <a:t>Kursavgift 850 kr resp. 550 kr (digitalt). Anses kunna täckas inom befintlig organisation. Tar ej ut administrativ kostnad. 400 kr läggs i en pott som fördelas tillbaka till de </a:t>
            </a:r>
            <a:r>
              <a:rPr lang="sv-SE" dirty="0"/>
              <a:t>kommuner som haft medarbetare som varit kursledare och utbildare. 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r>
              <a:rPr lang="sv-SE" b="1" dirty="0" smtClean="0"/>
              <a:t>Total kostnad RSS Örebro </a:t>
            </a:r>
            <a:r>
              <a:rPr lang="sv-SE" dirty="0" smtClean="0"/>
              <a:t>400 tkr finansieras avtal kommunerna-RSS. </a:t>
            </a:r>
          </a:p>
          <a:p>
            <a:endParaRPr lang="sv-SE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203744"/>
              </p:ext>
            </p:extLst>
          </p:nvPr>
        </p:nvGraphicFramePr>
        <p:xfrm>
          <a:off x="977392" y="3920014"/>
          <a:ext cx="3891280" cy="162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5640">
                  <a:extLst>
                    <a:ext uri="{9D8B030D-6E8A-4147-A177-3AD203B41FA5}">
                      <a16:colId xmlns:a16="http://schemas.microsoft.com/office/drawing/2014/main" val="2605657777"/>
                    </a:ext>
                  </a:extLst>
                </a:gridCol>
                <a:gridCol w="1945640">
                  <a:extLst>
                    <a:ext uri="{9D8B030D-6E8A-4147-A177-3AD203B41FA5}">
                      <a16:colId xmlns:a16="http://schemas.microsoft.com/office/drawing/2014/main" val="3808230881"/>
                    </a:ext>
                  </a:extLst>
                </a:gridCol>
              </a:tblGrid>
              <a:tr h="152400">
                <a:tc grid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sv-SE" sz="1100" b="1">
                          <a:effectLst/>
                        </a:rPr>
                        <a:t>Kostnad per utbildningsdag</a:t>
                      </a:r>
                      <a:endParaRPr lang="sv-S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3890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sv-SE" sz="1100" b="1">
                          <a:effectLst/>
                        </a:rPr>
                        <a:t>Lokal och fika</a:t>
                      </a:r>
                      <a:endParaRPr lang="sv-S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sv-SE" sz="1100" b="1">
                          <a:effectLst/>
                        </a:rPr>
                        <a:t>300 kr (utgår vid digitala utbildningsdagar)</a:t>
                      </a:r>
                      <a:endParaRPr lang="sv-S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62577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sv-SE" sz="1100" b="1">
                          <a:effectLst/>
                        </a:rPr>
                        <a:t>Utbildarpott</a:t>
                      </a:r>
                      <a:endParaRPr lang="sv-S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sv-SE" sz="1100" b="1">
                          <a:effectLst/>
                        </a:rPr>
                        <a:t>400 kr</a:t>
                      </a:r>
                      <a:endParaRPr lang="sv-S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03423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sv-SE" sz="1100" b="1" strike="sngStrike">
                          <a:effectLst/>
                        </a:rPr>
                        <a:t>Administration GR</a:t>
                      </a:r>
                      <a:endParaRPr lang="sv-S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sv-SE" sz="1100" b="1" strike="sngStrike">
                          <a:effectLst/>
                        </a:rPr>
                        <a:t>400 kr</a:t>
                      </a:r>
                      <a:endParaRPr lang="sv-S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21827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sv-SE" sz="1100" b="1">
                          <a:effectLst/>
                        </a:rPr>
                        <a:t>Kursmaterial</a:t>
                      </a:r>
                      <a:endParaRPr lang="sv-S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sv-SE" sz="1100" b="1">
                          <a:effectLst/>
                        </a:rPr>
                        <a:t>100 kr</a:t>
                      </a:r>
                      <a:endParaRPr lang="sv-S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47469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sv-SE" sz="1100" b="1" dirty="0">
                          <a:effectLst/>
                        </a:rPr>
                        <a:t>Buffert</a:t>
                      </a:r>
                      <a:endParaRPr lang="sv-SE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sv-SE" sz="1100" b="1" dirty="0">
                          <a:effectLst/>
                        </a:rPr>
                        <a:t>50 kr</a:t>
                      </a: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sv-SE" sz="1100" b="1" dirty="0">
                          <a:effectLst/>
                        </a:rPr>
                        <a:t> </a:t>
                      </a:r>
                      <a:endParaRPr lang="sv-SE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3190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98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 smtClean="0"/>
              <a:t>RSS Västernorrland</a:t>
            </a:r>
          </a:p>
          <a:p>
            <a:pPr marL="0" indent="0">
              <a:buNone/>
            </a:pPr>
            <a:r>
              <a:rPr lang="sv-SE" dirty="0" smtClean="0"/>
              <a:t>100 % tjänst Yrkesresan BoU </a:t>
            </a:r>
          </a:p>
          <a:p>
            <a:pPr marL="0" indent="0">
              <a:buNone/>
            </a:pPr>
            <a:r>
              <a:rPr lang="sv-SE" dirty="0" smtClean="0"/>
              <a:t>Deltagaravgift utbildningar</a:t>
            </a:r>
            <a:r>
              <a:rPr lang="sv-SE" dirty="0"/>
              <a:t>, </a:t>
            </a:r>
            <a:r>
              <a:rPr lang="sv-SE" dirty="0" smtClean="0"/>
              <a:t>ej administrationskostnad. </a:t>
            </a:r>
          </a:p>
          <a:p>
            <a:pPr marL="0" indent="0">
              <a:buNone/>
            </a:pPr>
            <a:r>
              <a:rPr lang="sv-SE" b="1" dirty="0" smtClean="0"/>
              <a:t>Total kostnad RSS Västernorrland 1 mkr. </a:t>
            </a:r>
            <a:endParaRPr lang="sv-SE" b="1" dirty="0"/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772886" y="337133"/>
            <a:ext cx="10515600" cy="13255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sv-SE" b="1" dirty="0"/>
              <a:t>Omfattning och kostnader regional resurs -jämförelser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71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>Vi saknar också en r</a:t>
            </a:r>
            <a:r>
              <a:rPr lang="sv-SE" b="1" dirty="0" smtClean="0"/>
              <a:t>egional BBIC-samordnare… </a:t>
            </a:r>
            <a:r>
              <a:rPr lang="sv-SE" dirty="0" smtClean="0"/>
              <a:t> </a:t>
            </a:r>
            <a:r>
              <a:rPr lang="sv-SE" dirty="0"/>
              <a:t/>
            </a:r>
            <a:br>
              <a:rPr lang="sv-SE" dirty="0"/>
            </a:b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2000" b="1" dirty="0" smtClean="0"/>
              <a:t>Arbetsuppgifter</a:t>
            </a:r>
          </a:p>
          <a:p>
            <a:r>
              <a:rPr lang="sv-SE" sz="2000" dirty="0" smtClean="0"/>
              <a:t>Regional </a:t>
            </a:r>
            <a:r>
              <a:rPr lang="sv-SE" sz="2000" dirty="0" err="1" smtClean="0"/>
              <a:t>repr</a:t>
            </a:r>
            <a:r>
              <a:rPr lang="sv-SE" sz="2000" dirty="0" smtClean="0"/>
              <a:t>. i Socialstyrelsens nationella nätverk </a:t>
            </a:r>
          </a:p>
          <a:p>
            <a:r>
              <a:rPr lang="sv-SE" sz="2000" dirty="0" smtClean="0"/>
              <a:t>Ansvar samordna länets BBIC-ansvariga och utbildare i ett regionalt BBIC-nätverk </a:t>
            </a:r>
          </a:p>
          <a:p>
            <a:r>
              <a:rPr lang="sv-SE" sz="2000" dirty="0" smtClean="0"/>
              <a:t>Ansvar samordna utbildningar och övrig kunskapsutveckling. </a:t>
            </a:r>
          </a:p>
          <a:p>
            <a:pPr marL="0" indent="0">
              <a:buNone/>
            </a:pPr>
            <a:r>
              <a:rPr lang="sv-SE" sz="2000" i="1" dirty="0" smtClean="0"/>
              <a:t>SCHNV beslut 201023 och 211120:</a:t>
            </a:r>
          </a:p>
          <a:p>
            <a:r>
              <a:rPr lang="sv-SE" sz="2000" b="1" u="sng" dirty="0"/>
              <a:t>att</a:t>
            </a:r>
            <a:r>
              <a:rPr lang="sv-SE" sz="2000" b="1" dirty="0"/>
              <a:t> arbetet för en regional BBIC-samordnare finansieras av Avdelningen för hälsa och välfärd, Region Dalarna t.o.m. utgången av år 2022.</a:t>
            </a:r>
            <a:endParaRPr lang="sv-SE" sz="2000" dirty="0"/>
          </a:p>
          <a:p>
            <a:r>
              <a:rPr lang="sv-SE" sz="2000" b="1" u="sng" dirty="0"/>
              <a:t>att</a:t>
            </a:r>
            <a:r>
              <a:rPr lang="sv-SE" sz="2000" b="1" dirty="0"/>
              <a:t> diskussion om fortsatt finansiering av regional BBIC –samordnare återupptas i samband med nästkommande avtalsperiod avseende den regionala samverkans- och stödstrukturen (2023-2026). </a:t>
            </a:r>
            <a:endParaRPr lang="sv-SE" sz="2000" dirty="0"/>
          </a:p>
          <a:p>
            <a:r>
              <a:rPr lang="sv-SE" sz="2000" b="1" u="sng" dirty="0" smtClean="0"/>
              <a:t>att </a:t>
            </a:r>
            <a:r>
              <a:rPr lang="sv-SE" sz="2000" b="1" dirty="0" smtClean="0"/>
              <a:t>bordlägga ärendet. </a:t>
            </a: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387242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sv-SE" b="1" dirty="0" smtClean="0"/>
              <a:t>Brasklappar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Många </a:t>
            </a:r>
            <a:r>
              <a:rPr lang="sv-SE" dirty="0"/>
              <a:t>osäkerheter kring </a:t>
            </a:r>
            <a:r>
              <a:rPr lang="sv-SE" dirty="0" smtClean="0"/>
              <a:t>Yrkesresan framåt. T.ex.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Vilka </a:t>
            </a:r>
            <a:r>
              <a:rPr lang="sv-SE" dirty="0"/>
              <a:t>ytterligare yrkesresor </a:t>
            </a:r>
            <a:r>
              <a:rPr lang="sv-SE" dirty="0" smtClean="0"/>
              <a:t>kommer tas fram (vilka yrkesgrupper) och när (målsättning är fem </a:t>
            </a:r>
            <a:r>
              <a:rPr lang="sv-SE" dirty="0"/>
              <a:t>yrkesresor </a:t>
            </a:r>
            <a:r>
              <a:rPr lang="sv-SE" dirty="0" smtClean="0"/>
              <a:t>tom 2025+ ev. Yrkesresan vård och omsorg)?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De olika kursnivåerna ny</a:t>
            </a:r>
            <a:r>
              <a:rPr lang="sv-SE" dirty="0"/>
              <a:t>, van, erfaren och </a:t>
            </a:r>
            <a:r>
              <a:rPr lang="sv-SE" dirty="0" smtClean="0"/>
              <a:t>arbetsledare/chef-  kommer de gälla för alla Yrkesresorna?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Svårt bedöma och beräkna omfattningen </a:t>
            </a:r>
            <a:r>
              <a:rPr lang="sv-SE" dirty="0"/>
              <a:t>av </a:t>
            </a:r>
            <a:r>
              <a:rPr lang="sv-SE" dirty="0" smtClean="0"/>
              <a:t>arbetet på sikt. (Utveckla på nationell nivå?)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Våra utbildningsbehov samt vilka resurserna finns som utbildare (hur många deltagare/</a:t>
            </a:r>
            <a:r>
              <a:rPr lang="sv-SE" dirty="0" err="1" smtClean="0"/>
              <a:t>socialsekr</a:t>
            </a:r>
            <a:r>
              <a:rPr lang="sv-SE" dirty="0" smtClean="0"/>
              <a:t>., vilka kan utbilda etc.?)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 smtClean="0"/>
              <a:t>Osäkert med BBIC –rollen nationellt och regionalt, kommer den fortsatt vara obligatorisk, behöver alla behöver BBIC-samordningen etc.?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62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sv-SE" b="1" dirty="0" smtClean="0"/>
              <a:t>Bedömning och beräkning kostnad regional resurs Dalarna. </a:t>
            </a:r>
            <a:r>
              <a:rPr lang="sv-SE" b="1" dirty="0" smtClean="0">
                <a:solidFill>
                  <a:srgbClr val="FF0000"/>
                </a:solidFill>
              </a:rPr>
              <a:t>Prel. FÖRSLAG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79819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dirty="0" smtClean="0"/>
              <a:t>PRELIMINÄRT som Örebro?</a:t>
            </a:r>
          </a:p>
          <a:p>
            <a:pPr marL="0" indent="0">
              <a:buNone/>
            </a:pPr>
            <a:r>
              <a:rPr lang="sv-SE" dirty="0" smtClean="0"/>
              <a:t>50 % -Ca 400 tkr fast kostnad</a:t>
            </a:r>
          </a:p>
          <a:p>
            <a:pPr marL="0" indent="0">
              <a:buNone/>
            </a:pPr>
            <a:r>
              <a:rPr lang="sv-SE" dirty="0" smtClean="0"/>
              <a:t>Rörlig kostnad- kurskostnad ca 850 kr.  </a:t>
            </a:r>
          </a:p>
          <a:p>
            <a:pPr marL="0" indent="0">
              <a:buNone/>
            </a:pPr>
            <a:r>
              <a:rPr lang="sv-SE" dirty="0" smtClean="0"/>
              <a:t>MEN ska vi samordna den med BBIC- rollen? </a:t>
            </a:r>
          </a:p>
          <a:p>
            <a:pPr marL="0" indent="0">
              <a:buNone/>
            </a:pPr>
            <a:r>
              <a:rPr lang="sv-SE" dirty="0" smtClean="0"/>
              <a:t>100% =attraktivare tjänst?!</a:t>
            </a:r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754" y="2244355"/>
            <a:ext cx="3541046" cy="345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52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987</Words>
  <Application>Microsoft Office PowerPoint</Application>
  <PresentationFormat>Bredbild</PresentationFormat>
  <Paragraphs>227</Paragraphs>
  <Slides>12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Times New Roman</vt:lpstr>
      <vt:lpstr>Office-tema</vt:lpstr>
      <vt:lpstr>Regional resurs Yrkesresan Dalarna</vt:lpstr>
      <vt:lpstr>PowerPoint-presentation</vt:lpstr>
      <vt:lpstr>Regional resurs Yrkesresan- arbetsuppgifter:</vt:lpstr>
      <vt:lpstr>Tre sorters kostnader</vt:lpstr>
      <vt:lpstr>Omfattning och kostnader regional resurs -jämförelser</vt:lpstr>
      <vt:lpstr>Omfattning och kostnader regional resurs -jämförelser</vt:lpstr>
      <vt:lpstr> Vi saknar också en regional BBIC-samordnare…   </vt:lpstr>
      <vt:lpstr>Brasklappar</vt:lpstr>
      <vt:lpstr>Bedömning och beräkning kostnad regional resurs Dalarna. Prel. FÖRSLAG</vt:lpstr>
      <vt:lpstr>Nationell kostnad per kommun</vt:lpstr>
      <vt:lpstr>Finansiering regional resurs- Prel. FÖRSLAG</vt:lpstr>
      <vt:lpstr>Nästa steg- regional resurs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Läget just nu erbjudandet från SKR</dc:title>
  <dc:creator>Mårtensson Tanja /Central förvaltning Hälso- och sjukvårdsenhet /Falun</dc:creator>
  <cp:lastModifiedBy>Mårtensson Tanja /Central förvaltning Hälso- och sjukvårdsenhet /Falun</cp:lastModifiedBy>
  <cp:revision>18</cp:revision>
  <dcterms:created xsi:type="dcterms:W3CDTF">2021-01-20T13:42:49Z</dcterms:created>
  <dcterms:modified xsi:type="dcterms:W3CDTF">2021-01-21T17:27:05Z</dcterms:modified>
</cp:coreProperties>
</file>