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80" r:id="rId3"/>
  </p:sldMasterIdLst>
  <p:notesMasterIdLst>
    <p:notesMasterId r:id="rId31"/>
  </p:notesMasterIdLst>
  <p:sldIdLst>
    <p:sldId id="257" r:id="rId4"/>
    <p:sldId id="288" r:id="rId5"/>
    <p:sldId id="287" r:id="rId6"/>
    <p:sldId id="281" r:id="rId7"/>
    <p:sldId id="283" r:id="rId8"/>
    <p:sldId id="289" r:id="rId9"/>
    <p:sldId id="282" r:id="rId10"/>
    <p:sldId id="285" r:id="rId11"/>
    <p:sldId id="286" r:id="rId12"/>
    <p:sldId id="284" r:id="rId13"/>
    <p:sldId id="290" r:id="rId14"/>
    <p:sldId id="291" r:id="rId15"/>
    <p:sldId id="292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9" r:id="rId29"/>
    <p:sldId id="280" r:id="rId3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3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://projektportalen.ltdalarna.se/projektportalen/Proj0013/Master/Distributionspla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://projektportalen.ltdalarna.se/projektportalen/Proj0013/Master/Distributionsplan%20-%20med%20upphandlade%20vaccinat&#246;re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400" b="1" i="0" baseline="0">
                <a:effectLst/>
              </a:rPr>
              <a:t>Covid-19</a:t>
            </a:r>
            <a:endParaRPr lang="sv-SE" sz="1400">
              <a:effectLst/>
            </a:endParaRPr>
          </a:p>
          <a:p>
            <a:pPr>
              <a:defRPr/>
            </a:pPr>
            <a:r>
              <a:rPr lang="sv-SE" sz="1400" b="1" i="0" baseline="0">
                <a:effectLst/>
              </a:rPr>
              <a:t>antal bekräftade fall i Region Dalarna, vecka 20 2021</a:t>
            </a:r>
            <a:endParaRPr lang="sv-SE" sz="1400">
              <a:effectLst/>
            </a:endParaRPr>
          </a:p>
          <a:p>
            <a:pPr>
              <a:defRPr/>
            </a:pPr>
            <a:r>
              <a:rPr lang="sv-SE" sz="1400" b="1" i="0" baseline="0">
                <a:effectLst/>
              </a:rPr>
              <a:t>Totalt</a:t>
            </a:r>
            <a:endParaRPr lang="sv-SE" sz="1400">
              <a:effectLst/>
            </a:endParaRPr>
          </a:p>
          <a:p>
            <a:pPr>
              <a:defRPr/>
            </a:pPr>
            <a:endParaRPr lang="sv-SE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Underlag!$N$26:$BK$26</c:f>
              <c:strCache>
                <c:ptCount val="50"/>
                <c:pt idx="0">
                  <c:v>Vecka 24</c:v>
                </c:pt>
                <c:pt idx="1">
                  <c:v>Vecka 25</c:v>
                </c:pt>
                <c:pt idx="2">
                  <c:v>Vecka 26</c:v>
                </c:pt>
                <c:pt idx="3">
                  <c:v>Vecka 27</c:v>
                </c:pt>
                <c:pt idx="4">
                  <c:v>Vecka 28</c:v>
                </c:pt>
                <c:pt idx="5">
                  <c:v>Vecka 29</c:v>
                </c:pt>
                <c:pt idx="6">
                  <c:v>Vecka 30 </c:v>
                </c:pt>
                <c:pt idx="7">
                  <c:v>Vecka 31</c:v>
                </c:pt>
                <c:pt idx="8">
                  <c:v>Vecka 32</c:v>
                </c:pt>
                <c:pt idx="9">
                  <c:v>Vecka 33</c:v>
                </c:pt>
                <c:pt idx="10">
                  <c:v>Vecka 34</c:v>
                </c:pt>
                <c:pt idx="11">
                  <c:v>Vecka 35</c:v>
                </c:pt>
                <c:pt idx="12">
                  <c:v>Vecka 36</c:v>
                </c:pt>
                <c:pt idx="13">
                  <c:v>Vecka 37</c:v>
                </c:pt>
                <c:pt idx="14">
                  <c:v>Vecka 38</c:v>
                </c:pt>
                <c:pt idx="15">
                  <c:v>Vecka 39</c:v>
                </c:pt>
                <c:pt idx="16">
                  <c:v>Vecka 40</c:v>
                </c:pt>
                <c:pt idx="17">
                  <c:v>Vecka 41</c:v>
                </c:pt>
                <c:pt idx="18">
                  <c:v>Vecka 42</c:v>
                </c:pt>
                <c:pt idx="19">
                  <c:v>Vecka 43</c:v>
                </c:pt>
                <c:pt idx="20">
                  <c:v>Vecka 44</c:v>
                </c:pt>
                <c:pt idx="21">
                  <c:v>Vecka 45</c:v>
                </c:pt>
                <c:pt idx="22">
                  <c:v>Vecka 46</c:v>
                </c:pt>
                <c:pt idx="23">
                  <c:v>Vecka 47</c:v>
                </c:pt>
                <c:pt idx="24">
                  <c:v>Vecka 48</c:v>
                </c:pt>
                <c:pt idx="25">
                  <c:v>Vecka 49</c:v>
                </c:pt>
                <c:pt idx="26">
                  <c:v>Vecka 50</c:v>
                </c:pt>
                <c:pt idx="27">
                  <c:v>Vecka 51</c:v>
                </c:pt>
                <c:pt idx="28">
                  <c:v>Veccka 52</c:v>
                </c:pt>
                <c:pt idx="29">
                  <c:v>Vecka 53</c:v>
                </c:pt>
                <c:pt idx="30">
                  <c:v>Vecka 1</c:v>
                </c:pt>
                <c:pt idx="31">
                  <c:v>Vecka 2</c:v>
                </c:pt>
                <c:pt idx="32">
                  <c:v>Vecka 3</c:v>
                </c:pt>
                <c:pt idx="33">
                  <c:v>Vecka 4</c:v>
                </c:pt>
                <c:pt idx="34">
                  <c:v>Vecka 5</c:v>
                </c:pt>
                <c:pt idx="35">
                  <c:v>Vecka 6</c:v>
                </c:pt>
                <c:pt idx="36">
                  <c:v>Vecka 7</c:v>
                </c:pt>
                <c:pt idx="37">
                  <c:v>Vecka 8</c:v>
                </c:pt>
                <c:pt idx="38">
                  <c:v>Vecka 9</c:v>
                </c:pt>
                <c:pt idx="39">
                  <c:v>Vecka 10</c:v>
                </c:pt>
                <c:pt idx="40">
                  <c:v>Vecka 11</c:v>
                </c:pt>
                <c:pt idx="41">
                  <c:v>Vecka 12</c:v>
                </c:pt>
                <c:pt idx="42">
                  <c:v>vecka 13</c:v>
                </c:pt>
                <c:pt idx="43">
                  <c:v>Vecka 14</c:v>
                </c:pt>
                <c:pt idx="44">
                  <c:v>Vecka 15</c:v>
                </c:pt>
                <c:pt idx="45">
                  <c:v>Vecka 16</c:v>
                </c:pt>
                <c:pt idx="46">
                  <c:v>Vecka 17</c:v>
                </c:pt>
                <c:pt idx="47">
                  <c:v>Vecka 18</c:v>
                </c:pt>
                <c:pt idx="48">
                  <c:v>Vecka 19</c:v>
                </c:pt>
                <c:pt idx="49">
                  <c:v>Vecka 20</c:v>
                </c:pt>
              </c:strCache>
            </c:strRef>
          </c:cat>
          <c:val>
            <c:numRef>
              <c:f>Underlag!$N$27:$BK$27</c:f>
              <c:numCache>
                <c:formatCode>General</c:formatCode>
                <c:ptCount val="50"/>
                <c:pt idx="0">
                  <c:v>76</c:v>
                </c:pt>
                <c:pt idx="1">
                  <c:v>60</c:v>
                </c:pt>
                <c:pt idx="2">
                  <c:v>169</c:v>
                </c:pt>
                <c:pt idx="3">
                  <c:v>179</c:v>
                </c:pt>
                <c:pt idx="4">
                  <c:v>57</c:v>
                </c:pt>
                <c:pt idx="5">
                  <c:v>57</c:v>
                </c:pt>
                <c:pt idx="6">
                  <c:v>30</c:v>
                </c:pt>
                <c:pt idx="7">
                  <c:v>27</c:v>
                </c:pt>
                <c:pt idx="8">
                  <c:v>48</c:v>
                </c:pt>
                <c:pt idx="9">
                  <c:v>36</c:v>
                </c:pt>
                <c:pt idx="10">
                  <c:v>42</c:v>
                </c:pt>
                <c:pt idx="11">
                  <c:v>55</c:v>
                </c:pt>
                <c:pt idx="12">
                  <c:v>56</c:v>
                </c:pt>
                <c:pt idx="13">
                  <c:v>79</c:v>
                </c:pt>
                <c:pt idx="14">
                  <c:v>164</c:v>
                </c:pt>
                <c:pt idx="15">
                  <c:v>88</c:v>
                </c:pt>
                <c:pt idx="16">
                  <c:v>101</c:v>
                </c:pt>
                <c:pt idx="17">
                  <c:v>98</c:v>
                </c:pt>
                <c:pt idx="18">
                  <c:v>147</c:v>
                </c:pt>
                <c:pt idx="19">
                  <c:v>213</c:v>
                </c:pt>
                <c:pt idx="20">
                  <c:v>443</c:v>
                </c:pt>
                <c:pt idx="21">
                  <c:v>622</c:v>
                </c:pt>
                <c:pt idx="22">
                  <c:v>685</c:v>
                </c:pt>
                <c:pt idx="23">
                  <c:v>635</c:v>
                </c:pt>
                <c:pt idx="24">
                  <c:v>794</c:v>
                </c:pt>
                <c:pt idx="25">
                  <c:v>839</c:v>
                </c:pt>
                <c:pt idx="26">
                  <c:v>1018</c:v>
                </c:pt>
                <c:pt idx="27">
                  <c:v>1138</c:v>
                </c:pt>
                <c:pt idx="28">
                  <c:v>977</c:v>
                </c:pt>
                <c:pt idx="29">
                  <c:v>1266</c:v>
                </c:pt>
                <c:pt idx="30">
                  <c:v>714</c:v>
                </c:pt>
                <c:pt idx="31">
                  <c:v>610</c:v>
                </c:pt>
                <c:pt idx="32">
                  <c:v>511</c:v>
                </c:pt>
                <c:pt idx="33">
                  <c:v>345</c:v>
                </c:pt>
                <c:pt idx="34">
                  <c:v>307</c:v>
                </c:pt>
                <c:pt idx="35">
                  <c:v>333</c:v>
                </c:pt>
                <c:pt idx="36">
                  <c:v>381</c:v>
                </c:pt>
                <c:pt idx="37">
                  <c:v>482</c:v>
                </c:pt>
                <c:pt idx="38">
                  <c:v>580</c:v>
                </c:pt>
                <c:pt idx="39">
                  <c:v>789</c:v>
                </c:pt>
                <c:pt idx="40">
                  <c:v>926</c:v>
                </c:pt>
                <c:pt idx="41">
                  <c:v>1125</c:v>
                </c:pt>
                <c:pt idx="42">
                  <c:v>1099</c:v>
                </c:pt>
                <c:pt idx="43">
                  <c:v>1469</c:v>
                </c:pt>
                <c:pt idx="44">
                  <c:v>1134</c:v>
                </c:pt>
                <c:pt idx="45">
                  <c:v>1161</c:v>
                </c:pt>
                <c:pt idx="46">
                  <c:v>1020</c:v>
                </c:pt>
                <c:pt idx="47">
                  <c:v>897</c:v>
                </c:pt>
                <c:pt idx="48">
                  <c:v>744</c:v>
                </c:pt>
                <c:pt idx="49">
                  <c:v>490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E7-457D-9EC1-142E4EE8F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474495864"/>
        <c:axId val="474496520"/>
      </c:barChart>
      <c:catAx>
        <c:axId val="474495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74496520"/>
        <c:crosses val="autoZero"/>
        <c:auto val="1"/>
        <c:lblAlgn val="ctr"/>
        <c:lblOffset val="100"/>
        <c:noMultiLvlLbl val="0"/>
      </c:catAx>
      <c:valAx>
        <c:axId val="474496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74495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800" b="1" i="0" baseline="0">
                <a:effectLst/>
              </a:rPr>
              <a:t>Covid-19</a:t>
            </a:r>
            <a:endParaRPr lang="sv-SE">
              <a:effectLst/>
            </a:endParaRPr>
          </a:p>
          <a:p>
            <a:pPr>
              <a:defRPr/>
            </a:pPr>
            <a:r>
              <a:rPr lang="sv-SE" sz="1800" b="1" i="0" baseline="0">
                <a:effectLst/>
              </a:rPr>
              <a:t>antal bekräftade fall i Region Dalarna, vecka 20  2021</a:t>
            </a:r>
            <a:endParaRPr lang="sv-SE">
              <a:effectLst/>
            </a:endParaRPr>
          </a:p>
          <a:p>
            <a:pPr>
              <a:defRPr/>
            </a:pPr>
            <a:r>
              <a:rPr lang="sv-SE" sz="1800" b="1" i="0" baseline="0">
                <a:effectLst/>
              </a:rPr>
              <a:t>Kommuner</a:t>
            </a:r>
            <a:endParaRPr lang="sv-SE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Underlag!$A$6:$A$22</c:f>
              <c:strCache>
                <c:ptCount val="17"/>
                <c:pt idx="0">
                  <c:v>Avesta</c:v>
                </c:pt>
                <c:pt idx="1">
                  <c:v>Borlänge</c:v>
                </c:pt>
                <c:pt idx="2">
                  <c:v>Falun</c:v>
                </c:pt>
                <c:pt idx="3">
                  <c:v>Gagnef</c:v>
                </c:pt>
                <c:pt idx="4">
                  <c:v>Hedemora</c:v>
                </c:pt>
                <c:pt idx="5">
                  <c:v>Leksand</c:v>
                </c:pt>
                <c:pt idx="6">
                  <c:v>Ludvika</c:v>
                </c:pt>
                <c:pt idx="7">
                  <c:v>Malung-Sälen</c:v>
                </c:pt>
                <c:pt idx="8">
                  <c:v>Mora</c:v>
                </c:pt>
                <c:pt idx="9">
                  <c:v>Orsa</c:v>
                </c:pt>
                <c:pt idx="10">
                  <c:v>Rättvik</c:v>
                </c:pt>
                <c:pt idx="11">
                  <c:v>Smedjebacken</c:v>
                </c:pt>
                <c:pt idx="12">
                  <c:v>Säter</c:v>
                </c:pt>
                <c:pt idx="13">
                  <c:v>Vansbro</c:v>
                </c:pt>
                <c:pt idx="14">
                  <c:v>Älvdalen</c:v>
                </c:pt>
                <c:pt idx="15">
                  <c:v>Utomlänspatienter</c:v>
                </c:pt>
                <c:pt idx="16">
                  <c:v>Okänt</c:v>
                </c:pt>
              </c:strCache>
            </c:strRef>
          </c:cat>
          <c:val>
            <c:numRef>
              <c:f>Underlag!$B$6:$B$22</c:f>
              <c:numCache>
                <c:formatCode>General</c:formatCode>
                <c:ptCount val="17"/>
                <c:pt idx="0">
                  <c:v>35</c:v>
                </c:pt>
                <c:pt idx="1">
                  <c:v>101</c:v>
                </c:pt>
                <c:pt idx="2">
                  <c:v>92</c:v>
                </c:pt>
                <c:pt idx="3">
                  <c:v>19</c:v>
                </c:pt>
                <c:pt idx="4">
                  <c:v>12</c:v>
                </c:pt>
                <c:pt idx="5">
                  <c:v>24</c:v>
                </c:pt>
                <c:pt idx="6">
                  <c:v>30</c:v>
                </c:pt>
                <c:pt idx="7">
                  <c:v>21</c:v>
                </c:pt>
                <c:pt idx="8">
                  <c:v>43</c:v>
                </c:pt>
                <c:pt idx="9">
                  <c:v>9</c:v>
                </c:pt>
                <c:pt idx="10">
                  <c:v>36</c:v>
                </c:pt>
                <c:pt idx="11">
                  <c:v>9</c:v>
                </c:pt>
                <c:pt idx="12">
                  <c:v>11</c:v>
                </c:pt>
                <c:pt idx="13">
                  <c:v>12</c:v>
                </c:pt>
                <c:pt idx="14">
                  <c:v>20</c:v>
                </c:pt>
                <c:pt idx="15">
                  <c:v>15</c:v>
                </c:pt>
                <c:pt idx="1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17-4935-A8DC-6F13F0CA48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9701496"/>
        <c:axId val="789700840"/>
      </c:barChart>
      <c:catAx>
        <c:axId val="789701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89700840"/>
        <c:crosses val="autoZero"/>
        <c:auto val="1"/>
        <c:lblAlgn val="ctr"/>
        <c:lblOffset val="100"/>
        <c:noMultiLvlLbl val="0"/>
      </c:catAx>
      <c:valAx>
        <c:axId val="789700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89701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[Distributionsplan.xlsx]Dist.plan (vecka) - Region!Pivottabell3</c:name>
    <c:fmtId val="3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Planerad distribution av dos per vecka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ivotFmts>
      <c:pivotFmt>
        <c:idx val="0"/>
      </c:pivotFmt>
      <c:pivotFmt>
        <c:idx val="1"/>
      </c:pivotFmt>
      <c:pivotFmt>
        <c:idx val="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9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1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1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1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1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1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1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'Dist.plan (vecka) - Region'!$P$37:$P$38</c:f>
              <c:strCache>
                <c:ptCount val="1"/>
                <c:pt idx="0">
                  <c:v>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'Dist.plan (vecka) - Region'!$O$39:$O$52</c:f>
              <c:strCache>
                <c:ptCount val="13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</c:strCache>
            </c:strRef>
          </c:cat>
          <c:val>
            <c:numRef>
              <c:f>'Dist.plan (vecka) - Region'!$P$39:$P$52</c:f>
              <c:numCache>
                <c:formatCode>General</c:formatCode>
                <c:ptCount val="13"/>
                <c:pt idx="0">
                  <c:v>9246</c:v>
                </c:pt>
                <c:pt idx="1">
                  <c:v>3576</c:v>
                </c:pt>
                <c:pt idx="2">
                  <c:v>1386</c:v>
                </c:pt>
                <c:pt idx="3">
                  <c:v>1956</c:v>
                </c:pt>
                <c:pt idx="4">
                  <c:v>492</c:v>
                </c:pt>
                <c:pt idx="5">
                  <c:v>11946</c:v>
                </c:pt>
                <c:pt idx="6">
                  <c:v>7128</c:v>
                </c:pt>
                <c:pt idx="7">
                  <c:v>10758</c:v>
                </c:pt>
                <c:pt idx="8">
                  <c:v>16848</c:v>
                </c:pt>
                <c:pt idx="9">
                  <c:v>2856</c:v>
                </c:pt>
                <c:pt idx="10">
                  <c:v>9258</c:v>
                </c:pt>
                <c:pt idx="11">
                  <c:v>2286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AE-4441-A667-25759A633E0D}"/>
            </c:ext>
          </c:extLst>
        </c:ser>
        <c:ser>
          <c:idx val="1"/>
          <c:order val="1"/>
          <c:tx>
            <c:strRef>
              <c:f>'Dist.plan (vecka) - Region'!$Q$37:$Q$38</c:f>
              <c:strCache>
                <c:ptCount val="1"/>
                <c:pt idx="0">
                  <c:v>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'Dist.plan (vecka) - Region'!$O$39:$O$52</c:f>
              <c:strCache>
                <c:ptCount val="13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</c:strCache>
            </c:strRef>
          </c:cat>
          <c:val>
            <c:numRef>
              <c:f>'Dist.plan (vecka) - Region'!$Q$39:$Q$52</c:f>
              <c:numCache>
                <c:formatCode>General</c:formatCode>
                <c:ptCount val="13"/>
                <c:pt idx="0">
                  <c:v>2538</c:v>
                </c:pt>
                <c:pt idx="1">
                  <c:v>8886</c:v>
                </c:pt>
                <c:pt idx="2">
                  <c:v>9204</c:v>
                </c:pt>
                <c:pt idx="3">
                  <c:v>9984</c:v>
                </c:pt>
                <c:pt idx="4">
                  <c:v>11610</c:v>
                </c:pt>
                <c:pt idx="5">
                  <c:v>9198</c:v>
                </c:pt>
                <c:pt idx="6">
                  <c:v>9270</c:v>
                </c:pt>
                <c:pt idx="7">
                  <c:v>4152</c:v>
                </c:pt>
                <c:pt idx="8">
                  <c:v>1440</c:v>
                </c:pt>
                <c:pt idx="9">
                  <c:v>1896</c:v>
                </c:pt>
                <c:pt idx="10">
                  <c:v>564</c:v>
                </c:pt>
                <c:pt idx="11">
                  <c:v>0</c:v>
                </c:pt>
                <c:pt idx="12">
                  <c:v>11946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AE-4441-A667-25759A633E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49155984"/>
        <c:axId val="649148440"/>
      </c:barChart>
      <c:catAx>
        <c:axId val="64915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49148440"/>
        <c:crosses val="autoZero"/>
        <c:auto val="1"/>
        <c:lblAlgn val="ctr"/>
        <c:lblOffset val="100"/>
        <c:noMultiLvlLbl val="0"/>
      </c:catAx>
      <c:valAx>
        <c:axId val="649148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491559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</c:dTable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[Distributionsplan - med upphandlade vaccinatörer.xlsx]Dist.plan (månad) - Region!Pivottabell3</c:name>
    <c:fmtId val="37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Planerad distribution av dos per månad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ivotFmts>
      <c:pivotFmt>
        <c:idx val="0"/>
      </c:pivotFmt>
      <c:pivotFmt>
        <c:idx val="1"/>
      </c:pivotFmt>
      <c:pivotFmt>
        <c:idx val="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9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1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1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1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1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1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1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1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1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1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19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2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2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2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2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'Dist.plan (månad) - Region'!$N$30:$N$31</c:f>
              <c:strCache>
                <c:ptCount val="1"/>
                <c:pt idx="0">
                  <c:v>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'Dist.plan (månad) - Region'!$M$32:$M$43</c:f>
              <c:strCache>
                <c:ptCount val="11"/>
                <c:pt idx="0">
                  <c:v>dec</c:v>
                </c:pt>
                <c:pt idx="1">
                  <c:v>jan</c:v>
                </c:pt>
                <c:pt idx="2">
                  <c:v>feb</c:v>
                </c:pt>
                <c:pt idx="3">
                  <c:v>mar</c:v>
                </c:pt>
                <c:pt idx="4">
                  <c:v>apr</c:v>
                </c:pt>
                <c:pt idx="5">
                  <c:v>maj</c:v>
                </c:pt>
                <c:pt idx="6">
                  <c:v>jun</c:v>
                </c:pt>
                <c:pt idx="7">
                  <c:v>jul</c:v>
                </c:pt>
                <c:pt idx="8">
                  <c:v>aug</c:v>
                </c:pt>
                <c:pt idx="9">
                  <c:v>sep</c:v>
                </c:pt>
                <c:pt idx="10">
                  <c:v>okt</c:v>
                </c:pt>
              </c:strCache>
            </c:strRef>
          </c:cat>
          <c:val>
            <c:numRef>
              <c:f>'Dist.plan (månad) - Region'!$N$32:$N$43</c:f>
              <c:numCache>
                <c:formatCode>General</c:formatCode>
                <c:ptCount val="11"/>
                <c:pt idx="0">
                  <c:v>200</c:v>
                </c:pt>
                <c:pt idx="1">
                  <c:v>9185</c:v>
                </c:pt>
                <c:pt idx="2">
                  <c:v>7650</c:v>
                </c:pt>
                <c:pt idx="3">
                  <c:v>33076</c:v>
                </c:pt>
                <c:pt idx="4">
                  <c:v>50958</c:v>
                </c:pt>
                <c:pt idx="5">
                  <c:v>21956</c:v>
                </c:pt>
                <c:pt idx="6">
                  <c:v>53762</c:v>
                </c:pt>
                <c:pt idx="7">
                  <c:v>5556</c:v>
                </c:pt>
                <c:pt idx="8">
                  <c:v>29768</c:v>
                </c:pt>
                <c:pt idx="9">
                  <c:v>17820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AD-4477-B787-D28DDED43B09}"/>
            </c:ext>
          </c:extLst>
        </c:ser>
        <c:ser>
          <c:idx val="1"/>
          <c:order val="1"/>
          <c:tx>
            <c:strRef>
              <c:f>'Dist.plan (månad) - Region'!$O$30:$O$31</c:f>
              <c:strCache>
                <c:ptCount val="1"/>
                <c:pt idx="0">
                  <c:v>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'Dist.plan (månad) - Region'!$M$32:$M$43</c:f>
              <c:strCache>
                <c:ptCount val="11"/>
                <c:pt idx="0">
                  <c:v>dec</c:v>
                </c:pt>
                <c:pt idx="1">
                  <c:v>jan</c:v>
                </c:pt>
                <c:pt idx="2">
                  <c:v>feb</c:v>
                </c:pt>
                <c:pt idx="3">
                  <c:v>mar</c:v>
                </c:pt>
                <c:pt idx="4">
                  <c:v>apr</c:v>
                </c:pt>
                <c:pt idx="5">
                  <c:v>maj</c:v>
                </c:pt>
                <c:pt idx="6">
                  <c:v>jun</c:v>
                </c:pt>
                <c:pt idx="7">
                  <c:v>jul</c:v>
                </c:pt>
                <c:pt idx="8">
                  <c:v>aug</c:v>
                </c:pt>
                <c:pt idx="9">
                  <c:v>sep</c:v>
                </c:pt>
                <c:pt idx="10">
                  <c:v>okt</c:v>
                </c:pt>
              </c:strCache>
            </c:strRef>
          </c:cat>
          <c:val>
            <c:numRef>
              <c:f>'Dist.plan (månad) - Region'!$O$32:$O$43</c:f>
              <c:numCache>
                <c:formatCode>General</c:formatCode>
                <c:ptCount val="11"/>
                <c:pt idx="1">
                  <c:v>3125</c:v>
                </c:pt>
                <c:pt idx="2">
                  <c:v>6947</c:v>
                </c:pt>
                <c:pt idx="3">
                  <c:v>5878</c:v>
                </c:pt>
                <c:pt idx="4">
                  <c:v>6874</c:v>
                </c:pt>
                <c:pt idx="5">
                  <c:v>65688</c:v>
                </c:pt>
                <c:pt idx="6">
                  <c:v>26012</c:v>
                </c:pt>
                <c:pt idx="7">
                  <c:v>30110</c:v>
                </c:pt>
                <c:pt idx="8">
                  <c:v>38378</c:v>
                </c:pt>
                <c:pt idx="9">
                  <c:v>31102</c:v>
                </c:pt>
                <c:pt idx="10">
                  <c:v>5200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AD-4477-B787-D28DDED43B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49155984"/>
        <c:axId val="649148440"/>
      </c:barChart>
      <c:catAx>
        <c:axId val="64915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49148440"/>
        <c:crosses val="autoZero"/>
        <c:auto val="1"/>
        <c:lblAlgn val="ctr"/>
        <c:lblOffset val="100"/>
        <c:noMultiLvlLbl val="0"/>
      </c:catAx>
      <c:valAx>
        <c:axId val="649148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491559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</c:dTable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83606-57DF-4539-9CC5-AD79D5945928}" type="datetimeFigureOut">
              <a:rPr lang="sv-SE" smtClean="0"/>
              <a:t>2021-05-27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6E6CA-56C7-4498-8C6F-7C116A3FAF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5219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3D500-1297-4EDE-B9F8-A261B42E5E11}" type="slidenum">
              <a:rPr kumimoji="0" lang="sv-S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502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410701"/>
            <a:ext cx="9144000" cy="3241878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838575"/>
            <a:ext cx="9144000" cy="17906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 smtClean="0"/>
          </a:p>
        </p:txBody>
      </p:sp>
      <p:cxnSp>
        <p:nvCxnSpPr>
          <p:cNvPr id="13" name="Rak 12"/>
          <p:cNvCxnSpPr/>
          <p:nvPr userDrawn="1"/>
        </p:nvCxnSpPr>
        <p:spPr>
          <a:xfrm>
            <a:off x="1524000" y="3710861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07" y="390071"/>
            <a:ext cx="1016146" cy="969723"/>
          </a:xfrm>
          <a:prstGeom prst="rect">
            <a:avLst/>
          </a:prstGeom>
        </p:spPr>
      </p:pic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4FEF75FC-F2B7-429D-82EA-76343084BFDB}" type="datetime1">
              <a:rPr lang="sv-SE" smtClean="0"/>
              <a:t>2021-05-27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398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410701"/>
            <a:ext cx="9144000" cy="3241878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838575"/>
            <a:ext cx="9144000" cy="17906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cxnSp>
        <p:nvCxnSpPr>
          <p:cNvPr id="13" name="Rak 12"/>
          <p:cNvCxnSpPr/>
          <p:nvPr userDrawn="1"/>
        </p:nvCxnSpPr>
        <p:spPr>
          <a:xfrm>
            <a:off x="1524000" y="3710861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07" y="390071"/>
            <a:ext cx="1016146" cy="969723"/>
          </a:xfrm>
          <a:prstGeom prst="rect">
            <a:avLst/>
          </a:prstGeom>
        </p:spPr>
      </p:pic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FC5DA319-72F1-4F70-9BE7-0CBB4F12E5D2}" type="datetime1">
              <a:rPr lang="sv-SE" smtClean="0"/>
              <a:t>2021-05-27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533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" y="6356351"/>
            <a:ext cx="12192000" cy="501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6"/>
            <a:ext cx="10619402" cy="1210581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825625"/>
            <a:ext cx="11370906" cy="43513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A36EF070-D4A1-4BBC-95E2-C540A084EC01}" type="datetime1">
              <a:rPr lang="sv-SE" smtClean="0"/>
              <a:t>2021-05-27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Rektangel 13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1709738"/>
            <a:ext cx="11358206" cy="2852737"/>
          </a:xfrm>
        </p:spPr>
        <p:txBody>
          <a:bodyPr anchor="b"/>
          <a:lstStyle>
            <a:lvl1pPr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7" y="4589463"/>
            <a:ext cx="1135820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1" y="6356350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D775DD86-983D-4097-A028-87EAC6BF841B}" type="datetime1">
              <a:rPr lang="sv-SE" smtClean="0"/>
              <a:t>2021-05-27</a:t>
            </a:fld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85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03074" cy="12065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10547" y="1825625"/>
            <a:ext cx="5609253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09253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21684484-201B-44CD-9746-00FED4EFCD5B}" type="datetime1">
              <a:rPr lang="sv-SE" smtClean="0"/>
              <a:t>2021-05-27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9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19402" cy="123507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8" y="1690687"/>
            <a:ext cx="5587028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10548" y="2505075"/>
            <a:ext cx="558702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90687"/>
            <a:ext cx="5609252" cy="814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09253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33C59008-A271-48C6-B77D-A5EBCC61C08A}" type="datetime1">
              <a:rPr lang="sv-SE" smtClean="0"/>
              <a:t>2021-05-27</a:t>
            </a:fld>
            <a:endParaRPr lang="sv-SE" dirty="0"/>
          </a:p>
        </p:txBody>
      </p:sp>
      <p:sp>
        <p:nvSpPr>
          <p:cNvPr id="1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20" name="Bildobjekt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57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365126"/>
            <a:ext cx="10611239" cy="121602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D0905C11-AE40-4DD3-B577-1575C80BAAED}" type="datetime1">
              <a:rPr lang="sv-SE" smtClean="0"/>
              <a:t>2021-05-27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ektangel 8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44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1" y="6356350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B4152674-6AB9-4668-8AED-4226128661A6}" type="datetime1">
              <a:rPr lang="sv-SE" smtClean="0"/>
              <a:t>2021-05-27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7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1085851"/>
            <a:ext cx="5675312" cy="5019674"/>
          </a:xfrm>
        </p:spPr>
        <p:txBody>
          <a:bodyPr/>
          <a:lstStyle>
            <a:lvl1pPr>
              <a:defRPr sz="3200" b="1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1"/>
            <a:ext cx="4361478" cy="40481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6401B1E7-2B4C-4E93-9B83-9D444BAB3785}" type="datetime1">
              <a:rPr lang="sv-SE" smtClean="0"/>
              <a:t>2021-05-27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5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1085850"/>
            <a:ext cx="5658984" cy="50292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0"/>
            <a:ext cx="4361478" cy="40502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7037B5D3-587F-424B-B03D-31C4263C7226}" type="datetime1">
              <a:rPr lang="sv-SE" smtClean="0"/>
              <a:t>2021-05-27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45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410701"/>
            <a:ext cx="9144000" cy="3241878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838575"/>
            <a:ext cx="9144000" cy="17906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 smtClean="0"/>
          </a:p>
        </p:txBody>
      </p:sp>
      <p:cxnSp>
        <p:nvCxnSpPr>
          <p:cNvPr id="13" name="Rak 12"/>
          <p:cNvCxnSpPr/>
          <p:nvPr/>
        </p:nvCxnSpPr>
        <p:spPr>
          <a:xfrm>
            <a:off x="1524000" y="3710861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Bildobjekt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07" y="390071"/>
            <a:ext cx="1016146" cy="969723"/>
          </a:xfrm>
          <a:prstGeom prst="rect">
            <a:avLst/>
          </a:prstGeom>
        </p:spPr>
      </p:pic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33574" y="6356350"/>
            <a:ext cx="647879" cy="492876"/>
          </a:xfrm>
        </p:spPr>
        <p:txBody>
          <a:bodyPr/>
          <a:lstStyle>
            <a:lvl1pPr>
              <a:defRPr sz="1050">
                <a:solidFill>
                  <a:schemeClr val="bg2"/>
                </a:solidFill>
              </a:defRPr>
            </a:lvl1pPr>
          </a:lstStyle>
          <a:p>
            <a:fld id="{E4C40467-49CA-4BB0-8EA3-39E97AFDB6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8485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" y="6356351"/>
            <a:ext cx="12192000" cy="501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6"/>
            <a:ext cx="10619402" cy="1210581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825625"/>
            <a:ext cx="11370906" cy="435133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BC269128-6BAF-484A-B020-5EDECAACF3BE}" type="datetime1">
              <a:rPr lang="sv-SE" smtClean="0"/>
              <a:t>2021-05-27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Rektangel 13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58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" y="6812281"/>
            <a:ext cx="121920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6"/>
            <a:ext cx="10619402" cy="1210581"/>
          </a:xfrm>
        </p:spPr>
        <p:txBody>
          <a:bodyPr anchor="t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825625"/>
            <a:ext cx="11370906" cy="4351337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0546" y="6356350"/>
            <a:ext cx="10619403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33574" y="6356350"/>
            <a:ext cx="647879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E4C40467-49CA-4BB0-8EA3-39E97AFDB63E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Rektangel 13"/>
          <p:cNvSpPr/>
          <p:nvPr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00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" y="6812281"/>
            <a:ext cx="121920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825625"/>
            <a:ext cx="11370906" cy="435133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0546" y="6356350"/>
            <a:ext cx="10619403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33574" y="6356350"/>
            <a:ext cx="647879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E4C40467-49CA-4BB0-8EA3-39E97AFDB63E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Rektangel 13"/>
          <p:cNvSpPr/>
          <p:nvPr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410546" y="365125"/>
            <a:ext cx="10619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smtClean="0">
                <a:solidFill>
                  <a:schemeClr val="tx2"/>
                </a:solidFill>
                <a:latin typeface="+mj-lt"/>
              </a:rPr>
              <a:t>Agenda</a:t>
            </a:r>
            <a:endParaRPr lang="sv-SE" sz="28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7954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1709738"/>
            <a:ext cx="11358206" cy="2852737"/>
          </a:xfrm>
        </p:spPr>
        <p:txBody>
          <a:bodyPr anchor="b"/>
          <a:lstStyle>
            <a:lvl1pPr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7" y="4589463"/>
            <a:ext cx="1135820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 anchor="ctr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Rektangel 9"/>
          <p:cNvSpPr/>
          <p:nvPr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7" name="Bildobjekt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  <p:sp>
        <p:nvSpPr>
          <p:cNvPr id="15" name="Rektangel 14"/>
          <p:cNvSpPr/>
          <p:nvPr/>
        </p:nvSpPr>
        <p:spPr>
          <a:xfrm>
            <a:off x="1" y="6812281"/>
            <a:ext cx="121920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33574" y="6356350"/>
            <a:ext cx="647879" cy="492876"/>
          </a:xfrm>
        </p:spPr>
        <p:txBody>
          <a:bodyPr/>
          <a:lstStyle>
            <a:lvl1pPr>
              <a:defRPr sz="1050">
                <a:solidFill>
                  <a:schemeClr val="tx2"/>
                </a:solidFill>
              </a:defRPr>
            </a:lvl1pPr>
          </a:lstStyle>
          <a:p>
            <a:fld id="{E4C40467-49CA-4BB0-8EA3-39E97AFDB63E}" type="slidenum">
              <a:rPr lang="sv-SE" smtClean="0"/>
              <a:t>‹#›</a:t>
            </a:fld>
            <a:endParaRPr lang="sv-SE"/>
          </a:p>
        </p:txBody>
      </p:sp>
      <p:cxnSp>
        <p:nvCxnSpPr>
          <p:cNvPr id="5" name="Rak koppling 4"/>
          <p:cNvCxnSpPr/>
          <p:nvPr/>
        </p:nvCxnSpPr>
        <p:spPr>
          <a:xfrm>
            <a:off x="410547" y="4562475"/>
            <a:ext cx="1135820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47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03074" cy="1206500"/>
          </a:xfrm>
        </p:spPr>
        <p:txBody>
          <a:bodyPr anchor="t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10547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Rektangel 10"/>
          <p:cNvSpPr/>
          <p:nvPr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  <p:sp>
        <p:nvSpPr>
          <p:cNvPr id="1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0546" y="6356350"/>
            <a:ext cx="10619403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33574" y="6356350"/>
            <a:ext cx="647879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E4C40467-49CA-4BB0-8EA3-39E97AFDB63E}" type="slidenum">
              <a:rPr lang="sv-SE" smtClean="0"/>
              <a:t>‹#›</a:t>
            </a:fld>
            <a:endParaRPr lang="sv-SE"/>
          </a:p>
        </p:txBody>
      </p:sp>
      <p:sp>
        <p:nvSpPr>
          <p:cNvPr id="19" name="Rektangel 18"/>
          <p:cNvSpPr/>
          <p:nvPr/>
        </p:nvSpPr>
        <p:spPr>
          <a:xfrm>
            <a:off x="1" y="6812281"/>
            <a:ext cx="121920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027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19402" cy="1235075"/>
          </a:xfrm>
        </p:spPr>
        <p:txBody>
          <a:bodyPr anchor="t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8" y="1690687"/>
            <a:ext cx="5587028" cy="340631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10548" y="2031318"/>
            <a:ext cx="5587028" cy="4158345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90687"/>
            <a:ext cx="5609252" cy="334579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199" y="2025266"/>
            <a:ext cx="5609253" cy="4164397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3" name="Rektangel 12"/>
          <p:cNvSpPr/>
          <p:nvPr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20" name="Bildobjekt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  <p:sp>
        <p:nvSpPr>
          <p:cNvPr id="2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0546" y="6356350"/>
            <a:ext cx="10619403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2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33574" y="6356350"/>
            <a:ext cx="647879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E4C40467-49CA-4BB0-8EA3-39E97AFDB6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1783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365126"/>
            <a:ext cx="10611239" cy="1216024"/>
          </a:xfrm>
        </p:spPr>
        <p:txBody>
          <a:bodyPr anchor="t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9" name="Rektangel 8"/>
          <p:cNvSpPr/>
          <p:nvPr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0546" y="6356350"/>
            <a:ext cx="10619403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33574" y="6356350"/>
            <a:ext cx="647879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E4C40467-49CA-4BB0-8EA3-39E97AFDB6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1895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0546" y="6356350"/>
            <a:ext cx="10619403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33574" y="6356350"/>
            <a:ext cx="647879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E4C40467-49CA-4BB0-8EA3-39E97AFDB6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5152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1085851"/>
            <a:ext cx="5675312" cy="5019674"/>
          </a:xfrm>
        </p:spPr>
        <p:txBody>
          <a:bodyPr/>
          <a:lstStyle>
            <a:lvl1pPr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1"/>
            <a:ext cx="4361478" cy="40481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1" name="Rektangel 10"/>
          <p:cNvSpPr/>
          <p:nvPr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  <p:sp>
        <p:nvSpPr>
          <p:cNvPr id="1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0546" y="6356350"/>
            <a:ext cx="10619403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33574" y="6356350"/>
            <a:ext cx="647879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E4C40467-49CA-4BB0-8EA3-39E97AFDB6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8112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1085850"/>
            <a:ext cx="5658984" cy="5029200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0"/>
            <a:ext cx="4361478" cy="40502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1" name="Rektangel 10"/>
          <p:cNvSpPr/>
          <p:nvPr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  <p:sp>
        <p:nvSpPr>
          <p:cNvPr id="1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0546" y="6356350"/>
            <a:ext cx="10619403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33574" y="6356350"/>
            <a:ext cx="647879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E4C40467-49CA-4BB0-8EA3-39E97AFDB6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3563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1709738"/>
            <a:ext cx="11358206" cy="2852737"/>
          </a:xfrm>
        </p:spPr>
        <p:txBody>
          <a:bodyPr anchor="b"/>
          <a:lstStyle>
            <a:lvl1pPr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7" y="4589463"/>
            <a:ext cx="1135820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1" y="6356350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C423B204-2AC5-4397-8325-11054C5EBB77}" type="datetime1">
              <a:rPr lang="sv-SE" smtClean="0"/>
              <a:t>2021-05-27</a:t>
            </a:fld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21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03074" cy="12065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10547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6BCF8160-19D4-4EDC-B3AC-CB0C98772FA7}" type="datetime1">
              <a:rPr lang="sv-SE" smtClean="0"/>
              <a:t>2021-05-27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89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19402" cy="123507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8" y="1690687"/>
            <a:ext cx="5587028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10548" y="2505075"/>
            <a:ext cx="558702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90687"/>
            <a:ext cx="5609252" cy="814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09253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4" name="Rektangel 13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F90DFDCF-0AA7-4FE4-B143-66AB9A862441}" type="datetime1">
              <a:rPr lang="sv-SE" smtClean="0"/>
              <a:t>2021-05-27</a:t>
            </a:fld>
            <a:endParaRPr lang="sv-SE" dirty="0"/>
          </a:p>
        </p:txBody>
      </p:sp>
      <p:sp>
        <p:nvSpPr>
          <p:cNvPr id="1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20" name="Bildobjekt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51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365126"/>
            <a:ext cx="10611239" cy="121602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3FA7D91C-2ED9-4415-B9FE-5F74B92CE836}" type="datetime1">
              <a:rPr lang="sv-SE" smtClean="0"/>
              <a:t>2021-05-27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ektangel 8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1" y="6356350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0F3ED8A5-0F0E-41E9-AB1E-DF2CBCDEF768}" type="datetime1">
              <a:rPr lang="sv-SE" smtClean="0"/>
              <a:t>2021-05-27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3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1085851"/>
            <a:ext cx="5675312" cy="5019674"/>
          </a:xfrm>
        </p:spPr>
        <p:txBody>
          <a:bodyPr/>
          <a:lstStyle>
            <a:lvl1pPr>
              <a:defRPr sz="3200" b="1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1"/>
            <a:ext cx="4361478" cy="40481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BF32350E-042C-45F5-AEC9-5E00AED8A9EC}" type="datetime1">
              <a:rPr lang="sv-SE" smtClean="0"/>
              <a:t>2021-05-27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30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1085850"/>
            <a:ext cx="5658984" cy="50292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0"/>
            <a:ext cx="4361478" cy="40502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49BB4399-835F-4B2A-8F39-A9236B28EA3A}" type="datetime1">
              <a:rPr lang="sv-SE" smtClean="0"/>
              <a:t>2021-05-27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20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7BB44-3416-4A33-807E-B65EFD1695B3}" type="datetime1">
              <a:rPr lang="sv-SE" smtClean="0"/>
              <a:t>2021-05-27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DDE8C-17E0-4539-9C15-C1E9D23190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479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FF4FD-A897-495D-BDCD-BC1A3ECAF875}" type="datetime1">
              <a:rPr lang="sv-SE" smtClean="0"/>
              <a:t>2021-05-27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DDE8C-17E0-4539-9C15-C1E9D23190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447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1" y="6812281"/>
            <a:ext cx="121920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977213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808043" y="6356350"/>
            <a:ext cx="545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40467-49CA-4BB0-8EA3-39E97AFDB6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397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Aktuellt Coronaläge Region Dalarna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210527</a:t>
            </a:r>
            <a:endParaRPr lang="sv-SE" dirty="0" smtClean="0"/>
          </a:p>
          <a:p>
            <a:endParaRPr lang="sv-SE" dirty="0"/>
          </a:p>
          <a:p>
            <a:r>
              <a:rPr lang="sv-SE" dirty="0" smtClean="0"/>
              <a:t>Olof Ehrs, vaccinationssamordnare</a:t>
            </a:r>
          </a:p>
          <a:p>
            <a:r>
              <a:rPr lang="sv-SE" dirty="0" smtClean="0"/>
              <a:t>Roger </a:t>
            </a:r>
            <a:r>
              <a:rPr lang="sv-SE" dirty="0" smtClean="0"/>
              <a:t>Larsson, chefläkare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8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Uppdaterad modell med hänsyn också tagen till andelen positiva provsvar, utökad känslighet för vaccinationseffekt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C40467-49CA-4BB0-8EA3-39E97AFDB63E}" type="slidenum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991" y="1555750"/>
            <a:ext cx="81343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8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0467-49CA-4BB0-8EA3-39E97AFDB63E}" type="slidenum">
              <a:rPr lang="sv-SE" smtClean="0"/>
              <a:t>11</a:t>
            </a:fld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573" y="323816"/>
            <a:ext cx="8982854" cy="621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4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0467-49CA-4BB0-8EA3-39E97AFDB63E}" type="slidenum">
              <a:rPr lang="sv-SE" smtClean="0"/>
              <a:t>12</a:t>
            </a:fld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534" y="166263"/>
            <a:ext cx="9128932" cy="628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2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0467-49CA-4BB0-8EA3-39E97AFDB63E}" type="slidenum">
              <a:rPr lang="sv-SE" smtClean="0"/>
              <a:t>13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339" y="571500"/>
            <a:ext cx="4972050" cy="571500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75" y="1167394"/>
            <a:ext cx="4506449" cy="147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Vaccination Covid-19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966395"/>
            <a:ext cx="9144000" cy="17906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2021-05-27</a:t>
            </a:r>
          </a:p>
        </p:txBody>
      </p:sp>
    </p:spTree>
    <p:extLst>
      <p:ext uri="{BB962C8B-B14F-4D97-AF65-F5344CB8AC3E}">
        <p14:creationId xmlns:p14="http://schemas.microsoft.com/office/powerpoint/2010/main" val="352097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EF070-D4A1-4BBC-95E2-C540A084EC01}" type="datetime1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2021-05-27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DDE8C-17E0-4539-9C15-C1E9D231907F}" type="slidenum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47" y="207527"/>
            <a:ext cx="10635276" cy="602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6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EF070-D4A1-4BBC-95E2-C540A084EC01}" type="datetime1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2021-05-27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DDE8C-17E0-4539-9C15-C1E9D231907F}" type="slidenum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29" y="435464"/>
            <a:ext cx="9120506" cy="573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6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Planerad och genomförd distribution närliggande veckor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EF070-D4A1-4BBC-95E2-C540A084EC01}" type="datetime1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2021-05-27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DDE8C-17E0-4539-9C15-C1E9D231907F}" type="slidenum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9" name="Platshållare för innehåll 8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11163" y="1825625"/>
          <a:ext cx="1136967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642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Övergripande distributionsplan per dos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EF070-D4A1-4BBC-95E2-C540A084EC01}" type="datetime1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2021-05-27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DDE8C-17E0-4539-9C15-C1E9D231907F}" type="slidenum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8" name="Platshållare för innehåll 7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11163" y="1825625"/>
          <a:ext cx="1136967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429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innehåll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262" y="2512290"/>
            <a:ext cx="11851008" cy="32153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Prognos </a:t>
            </a:r>
            <a:r>
              <a:rPr lang="sv-SE" dirty="0"/>
              <a:t>på </a:t>
            </a:r>
            <a:r>
              <a:rPr lang="sv-SE" dirty="0" smtClean="0"/>
              <a:t>vaccinationsstart (dos 1)</a:t>
            </a:r>
            <a:r>
              <a:rPr lang="sv-SE" dirty="0"/>
              <a:t/>
            </a:r>
            <a:br>
              <a:rPr lang="sv-SE" dirty="0"/>
            </a:br>
            <a:r>
              <a:rPr lang="sv-SE" sz="2200" dirty="0"/>
              <a:t>- Av Fas och underliggande grupp utifrån </a:t>
            </a:r>
            <a:r>
              <a:rPr lang="sv-SE" sz="2200" dirty="0" smtClean="0"/>
              <a:t>tillgång </a:t>
            </a:r>
            <a:r>
              <a:rPr lang="sv-SE" sz="2200" dirty="0"/>
              <a:t>på </a:t>
            </a:r>
            <a:r>
              <a:rPr lang="sv-SE" sz="2200" dirty="0" smtClean="0"/>
              <a:t>vaccin</a:t>
            </a:r>
            <a:endParaRPr lang="sv-SE" sz="22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EF070-D4A1-4BBC-95E2-C540A084EC01}" type="datetime1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2021-05-27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DDE8C-17E0-4539-9C15-C1E9D231907F}" type="slidenum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Bildtext 1 (dekorstreck) 8"/>
          <p:cNvSpPr/>
          <p:nvPr/>
        </p:nvSpPr>
        <p:spPr>
          <a:xfrm>
            <a:off x="10409853" y="1184778"/>
            <a:ext cx="1731752" cy="1105840"/>
          </a:xfrm>
          <a:prstGeom prst="accentCallout1">
            <a:avLst>
              <a:gd name="adj1" fmla="val 18750"/>
              <a:gd name="adj2" fmla="val -8333"/>
              <a:gd name="adj3" fmla="val 370739"/>
              <a:gd name="adj4" fmla="val -1339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Fas 3 drar ut över en längre period </a:t>
            </a:r>
            <a:r>
              <a:rPr kumimoji="0" lang="sv-SE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pga</a:t>
            </a:r>
            <a:r>
              <a:rPr kumimoji="0" lang="sv-S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att en stor del av vaccinet regionen har tillgång till under maj är allokerat för dos 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Bildtext 1 (dekorstreck) 9"/>
          <p:cNvSpPr/>
          <p:nvPr/>
        </p:nvSpPr>
        <p:spPr>
          <a:xfrm>
            <a:off x="10049701" y="3669978"/>
            <a:ext cx="1731752" cy="661877"/>
          </a:xfrm>
          <a:prstGeom prst="accentCallout1">
            <a:avLst>
              <a:gd name="adj1" fmla="val 18750"/>
              <a:gd name="adj2" fmla="val -8333"/>
              <a:gd name="adj3" fmla="val 254588"/>
              <a:gd name="adj4" fmla="val -7843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</a:t>
            </a:r>
            <a:r>
              <a:rPr kumimoji="0" lang="sv-S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öda områden är de som påverkas om Janssen ej kan nyttjas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75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968" y="211493"/>
            <a:ext cx="9704031" cy="600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0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Dos 1 klart vecka 28!?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Upphandlade vaccinatörer inkluderade</a:t>
            </a:r>
          </a:p>
          <a:p>
            <a:pPr lvl="1"/>
            <a:r>
              <a:rPr lang="sv-SE" dirty="0" smtClean="0"/>
              <a:t>Start v23</a:t>
            </a:r>
          </a:p>
          <a:p>
            <a:pPr lvl="1"/>
            <a:r>
              <a:rPr lang="sv-SE" dirty="0" smtClean="0"/>
              <a:t>Ger dos 1 v23 tom v28</a:t>
            </a:r>
          </a:p>
          <a:p>
            <a:endParaRPr lang="sv-SE" dirty="0" smtClean="0"/>
          </a:p>
          <a:p>
            <a:r>
              <a:rPr lang="sv-SE" dirty="0" smtClean="0"/>
              <a:t>Uppdaterat dosintervall </a:t>
            </a:r>
            <a:r>
              <a:rPr lang="sv-SE" dirty="0" err="1" smtClean="0"/>
              <a:t>mRNA</a:t>
            </a:r>
            <a:r>
              <a:rPr lang="sv-SE" dirty="0" smtClean="0"/>
              <a:t>: 7 veckor samt 7 doser/vial</a:t>
            </a:r>
          </a:p>
          <a:p>
            <a:pPr lvl="1"/>
            <a:r>
              <a:rPr lang="sv-SE" dirty="0" smtClean="0"/>
              <a:t>Påverkan: </a:t>
            </a:r>
            <a:r>
              <a:rPr lang="sv-S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når 85% </a:t>
            </a:r>
            <a:r>
              <a:rPr lang="sv-SE" dirty="0" smtClean="0"/>
              <a:t>vaccinationstäckning med 1 dos 1 månad tidigare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EF070-D4A1-4BBC-95E2-C540A084EC01}" type="datetime1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2021-05-27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DDE8C-17E0-4539-9C15-C1E9D231907F}" type="slidenum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57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Fas 4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Doktor.se och Kronans apotek vaccinerar på uppdrag av Region Dalarna. </a:t>
            </a:r>
            <a:endParaRPr lang="sv-SE" dirty="0" smtClean="0"/>
          </a:p>
          <a:p>
            <a:r>
              <a:rPr lang="sv-SE" dirty="0" smtClean="0"/>
              <a:t>Vaccinering </a:t>
            </a:r>
            <a:r>
              <a:rPr lang="sv-SE" dirty="0"/>
              <a:t>sker utifrån Region Dalarnas fastställda dosintervall, </a:t>
            </a:r>
            <a:r>
              <a:rPr lang="sv-SE" dirty="0" err="1"/>
              <a:t>mRNA</a:t>
            </a:r>
            <a:r>
              <a:rPr lang="sv-SE" dirty="0"/>
              <a:t> vaccin dos 2 skall ges </a:t>
            </a:r>
            <a:r>
              <a:rPr lang="sv-SE" dirty="0" smtClean="0"/>
              <a:t>efter 7 veckor. </a:t>
            </a:r>
            <a:r>
              <a:rPr lang="sv-SE" dirty="0"/>
              <a:t>Vaccinationsnod som ger dos 1 skall ge en direkt tid för </a:t>
            </a:r>
            <a:r>
              <a:rPr lang="sv-SE" dirty="0" smtClean="0"/>
              <a:t>dos </a:t>
            </a:r>
            <a:r>
              <a:rPr lang="sv-SE" dirty="0"/>
              <a:t>2.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EF070-D4A1-4BBC-95E2-C540A084EC01}" type="datetime1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2021-05-27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DDE8C-17E0-4539-9C15-C1E9D231907F}" type="slidenum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62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Vaccinationspunkter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u="sng" dirty="0"/>
              <a:t>Kronans apotek:</a:t>
            </a:r>
            <a:r>
              <a:rPr lang="sv-SE" b="1" dirty="0"/>
              <a:t> </a:t>
            </a:r>
            <a:r>
              <a:rPr lang="sv-SE" dirty="0"/>
              <a:t>Malung, Sälen samt </a:t>
            </a:r>
            <a:r>
              <a:rPr lang="sv-SE" dirty="0" smtClean="0"/>
              <a:t>Säter</a:t>
            </a:r>
          </a:p>
          <a:p>
            <a:endParaRPr lang="sv-SE" dirty="0"/>
          </a:p>
          <a:p>
            <a:r>
              <a:rPr lang="sv-SE" u="sng" dirty="0"/>
              <a:t>Doktor.se:</a:t>
            </a:r>
            <a:r>
              <a:rPr lang="sv-SE" b="1" dirty="0"/>
              <a:t> </a:t>
            </a:r>
            <a:r>
              <a:rPr lang="sv-SE" dirty="0"/>
              <a:t>Mora, Orsa, Falun, (Svärdsjö, Grycksbo), Borlänge, Avesta, </a:t>
            </a:r>
            <a:r>
              <a:rPr lang="sv-SE" dirty="0" smtClean="0"/>
              <a:t>Ludvika/Sunnansjö</a:t>
            </a:r>
            <a:endParaRPr lang="sv-SE" dirty="0"/>
          </a:p>
          <a:p>
            <a:endParaRPr lang="sv-SE" dirty="0"/>
          </a:p>
          <a:p>
            <a:r>
              <a:rPr lang="sv-SE" u="sng" dirty="0"/>
              <a:t>Region Dalarna:</a:t>
            </a:r>
            <a:r>
              <a:rPr lang="sv-SE" dirty="0"/>
              <a:t> Särna, Älvdalen, Vansbro, Rättvik, Leksand, Gagnef, Hedemora, Långshyttan, </a:t>
            </a:r>
            <a:r>
              <a:rPr lang="sv-SE" dirty="0" smtClean="0"/>
              <a:t>Smedjebacken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EF070-D4A1-4BBC-95E2-C540A084EC01}" type="datetime1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2021-05-27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DDE8C-17E0-4539-9C15-C1E9D231907F}" type="slidenum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0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Kommunikation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Region </a:t>
            </a:r>
            <a:r>
              <a:rPr lang="sv-SE" dirty="0"/>
              <a:t>Dalarna genomför kommunikationsinsatser och marknadsför de externa vaccinationsnoderna. 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Respektive </a:t>
            </a:r>
            <a:r>
              <a:rPr lang="sv-SE" dirty="0"/>
              <a:t>part samråder och går ut med samordnade </a:t>
            </a:r>
            <a:r>
              <a:rPr lang="sv-SE" dirty="0" smtClean="0"/>
              <a:t>media- insatser.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EF070-D4A1-4BBC-95E2-C540A084EC01}" type="datetime1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2021-05-27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DDE8C-17E0-4539-9C15-C1E9D231907F}" type="slidenum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95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384790"/>
            <a:ext cx="10619402" cy="1210581"/>
          </a:xfrm>
        </p:spPr>
        <p:txBody>
          <a:bodyPr/>
          <a:lstStyle/>
          <a:p>
            <a:pPr algn="ctr"/>
            <a:r>
              <a:rPr lang="sv-SE" dirty="0" smtClean="0"/>
              <a:t>Fortsatta vaccinationer?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Gravida erbjuds vaccinering efter den 12 graviditetsveckan.</a:t>
            </a:r>
          </a:p>
          <a:p>
            <a:endParaRPr lang="sv-SE" dirty="0"/>
          </a:p>
          <a:p>
            <a:r>
              <a:rPr lang="sv-SE" dirty="0" smtClean="0"/>
              <a:t>Nationell diskussion pågår att vaccinera barn över 12 år</a:t>
            </a:r>
          </a:p>
          <a:p>
            <a:endParaRPr lang="sv-SE" dirty="0"/>
          </a:p>
          <a:p>
            <a:r>
              <a:rPr lang="sv-SE" dirty="0" err="1" smtClean="0"/>
              <a:t>Boosterdos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EF070-D4A1-4BBC-95E2-C540A084EC01}" type="datetime1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2021-05-27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DDE8C-17E0-4539-9C15-C1E9D231907F}" type="slidenum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73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Frågor?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EF070-D4A1-4BBC-95E2-C540A084EC01}" type="datetime1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2021-05-27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DDE8C-17E0-4539-9C15-C1E9D231907F}" type="slidenum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62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Utsatta grupper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2021-05-27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045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152674-6AB9-4668-8AED-4226128661A6}" type="datetime1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2021-05-27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DDE8C-17E0-4539-9C15-C1E9D231907F}" type="slidenum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76" y="1799779"/>
            <a:ext cx="5834924" cy="412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Platsläget </a:t>
            </a:r>
            <a:r>
              <a:rPr lang="sv-SE" dirty="0" err="1" smtClean="0"/>
              <a:t>Covid</a:t>
            </a:r>
            <a:r>
              <a:rPr lang="sv-SE" dirty="0" smtClean="0"/>
              <a:t>-avdelningarna 27/5</a:t>
            </a:r>
            <a:endParaRPr lang="sv-SE" dirty="0"/>
          </a:p>
        </p:txBody>
      </p:sp>
      <p:pic>
        <p:nvPicPr>
          <p:cNvPr id="4" name="Diagram 3" descr="image0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85803"/>
            <a:ext cx="7686108" cy="489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08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46" y="1154068"/>
            <a:ext cx="11348508" cy="454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3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25" y="566737"/>
            <a:ext cx="8439150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7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2674-6AB9-4668-8AED-4226128661A6}" type="datetime1">
              <a:rPr lang="sv-SE" smtClean="0"/>
              <a:t>2021-05-27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6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831" y="261932"/>
            <a:ext cx="7791114" cy="6094480"/>
          </a:xfrm>
          <a:prstGeom prst="rect">
            <a:avLst/>
          </a:prstGeom>
        </p:spPr>
      </p:pic>
      <p:sp>
        <p:nvSpPr>
          <p:cNvPr id="6" name="Ellips 5"/>
          <p:cNvSpPr/>
          <p:nvPr/>
        </p:nvSpPr>
        <p:spPr>
          <a:xfrm>
            <a:off x="4584879" y="1481070"/>
            <a:ext cx="875763" cy="2833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753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dirty="0" smtClean="0"/>
              <a:t>Andel positiva provsvar Region Dalarna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8429" y="1571252"/>
            <a:ext cx="7804121" cy="46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4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Grp="1"/>
          </p:cNvGraphicFramePr>
          <p:nvPr>
            <p:extLst/>
          </p:nvPr>
        </p:nvGraphicFramePr>
        <p:xfrm>
          <a:off x="860913" y="146957"/>
          <a:ext cx="9306393" cy="608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000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Grp="1"/>
          </p:cNvGraphicFramePr>
          <p:nvPr>
            <p:extLst/>
          </p:nvPr>
        </p:nvGraphicFramePr>
        <p:xfrm>
          <a:off x="1123449" y="323569"/>
          <a:ext cx="9313333" cy="6077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170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Cdag">
  <a:themeElements>
    <a:clrScheme name="Ltd">
      <a:dk1>
        <a:sysClr val="windowText" lastClr="000000"/>
      </a:dk1>
      <a:lt1>
        <a:sysClr val="window" lastClr="FFFFFF"/>
      </a:lt1>
      <a:dk2>
        <a:srgbClr val="F15060"/>
      </a:dk2>
      <a:lt2>
        <a:srgbClr val="E7E6E6"/>
      </a:lt2>
      <a:accent1>
        <a:srgbClr val="00B4E4"/>
      </a:accent1>
      <a:accent2>
        <a:srgbClr val="28B29A"/>
      </a:accent2>
      <a:accent3>
        <a:srgbClr val="FFD378"/>
      </a:accent3>
      <a:accent4>
        <a:srgbClr val="AEDDEF"/>
      </a:accent4>
      <a:accent5>
        <a:srgbClr val="6ACEC3"/>
      </a:accent5>
      <a:accent6>
        <a:srgbClr val="FAE9BA"/>
      </a:accent6>
      <a:hlink>
        <a:srgbClr val="0074A2"/>
      </a:hlink>
      <a:folHlink>
        <a:srgbClr val="0074A2"/>
      </a:folHlink>
    </a:clrScheme>
    <a:fontScheme name="Lt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d_standard.potx" id="{151680F3-6FC2-4960-B137-648106B7FBF2}" vid="{FDF325D6-299B-47C8-B8D0-086DBBEE1ED8}"/>
    </a:ext>
  </a:extLst>
</a:theme>
</file>

<file path=ppt/theme/theme2.xml><?xml version="1.0" encoding="utf-8"?>
<a:theme xmlns:a="http://schemas.openxmlformats.org/drawingml/2006/main" name="1_VCdag">
  <a:themeElements>
    <a:clrScheme name="Ltd">
      <a:dk1>
        <a:sysClr val="windowText" lastClr="000000"/>
      </a:dk1>
      <a:lt1>
        <a:sysClr val="window" lastClr="FFFFFF"/>
      </a:lt1>
      <a:dk2>
        <a:srgbClr val="F15060"/>
      </a:dk2>
      <a:lt2>
        <a:srgbClr val="E7E6E6"/>
      </a:lt2>
      <a:accent1>
        <a:srgbClr val="00B4E4"/>
      </a:accent1>
      <a:accent2>
        <a:srgbClr val="28B29A"/>
      </a:accent2>
      <a:accent3>
        <a:srgbClr val="FFD378"/>
      </a:accent3>
      <a:accent4>
        <a:srgbClr val="AEDDEF"/>
      </a:accent4>
      <a:accent5>
        <a:srgbClr val="6ACEC3"/>
      </a:accent5>
      <a:accent6>
        <a:srgbClr val="FAE9BA"/>
      </a:accent6>
      <a:hlink>
        <a:srgbClr val="0074A2"/>
      </a:hlink>
      <a:folHlink>
        <a:srgbClr val="0074A2"/>
      </a:folHlink>
    </a:clrScheme>
    <a:fontScheme name="Lt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d_standard.potx" id="{151680F3-6FC2-4960-B137-648106B7FBF2}" vid="{FDF325D6-299B-47C8-B8D0-086DBBEE1ED8}"/>
    </a:ext>
  </a:extLst>
</a:theme>
</file>

<file path=ppt/theme/theme3.xml><?xml version="1.0" encoding="utf-8"?>
<a:theme xmlns:a="http://schemas.openxmlformats.org/drawingml/2006/main" name="Modifiera Regionstema">
  <a:themeElements>
    <a:clrScheme name="Ltd">
      <a:dk1>
        <a:sysClr val="windowText" lastClr="000000"/>
      </a:dk1>
      <a:lt1>
        <a:sysClr val="window" lastClr="FFFFFF"/>
      </a:lt1>
      <a:dk2>
        <a:srgbClr val="F15060"/>
      </a:dk2>
      <a:lt2>
        <a:srgbClr val="E7E6E6"/>
      </a:lt2>
      <a:accent1>
        <a:srgbClr val="00B4E4"/>
      </a:accent1>
      <a:accent2>
        <a:srgbClr val="28B29A"/>
      </a:accent2>
      <a:accent3>
        <a:srgbClr val="FFD378"/>
      </a:accent3>
      <a:accent4>
        <a:srgbClr val="AEDDEF"/>
      </a:accent4>
      <a:accent5>
        <a:srgbClr val="6ACEC3"/>
      </a:accent5>
      <a:accent6>
        <a:srgbClr val="FAE9BA"/>
      </a:accent6>
      <a:hlink>
        <a:srgbClr val="0074A2"/>
      </a:hlink>
      <a:folHlink>
        <a:srgbClr val="0074A2"/>
      </a:folHlink>
    </a:clrScheme>
    <a:fontScheme name="Lt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Modifiera Regionstema" id="{BA2CB863-C639-4F27-8E49-A039AD9856D8}" vid="{91D76228-425D-456D-8E61-C119DE4869FB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351</Words>
  <Application>Microsoft Office PowerPoint</Application>
  <PresentationFormat>Bredbild</PresentationFormat>
  <Paragraphs>84</Paragraphs>
  <Slides>27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27</vt:i4>
      </vt:variant>
    </vt:vector>
  </HeadingPairs>
  <TitlesOfParts>
    <vt:vector size="32" baseType="lpstr">
      <vt:lpstr>Arial</vt:lpstr>
      <vt:lpstr>Calibri</vt:lpstr>
      <vt:lpstr>VCdag</vt:lpstr>
      <vt:lpstr>1_VCdag</vt:lpstr>
      <vt:lpstr>Modifiera Regionstema</vt:lpstr>
      <vt:lpstr>Aktuellt Coronaläge Region Dalarna </vt:lpstr>
      <vt:lpstr>PowerPoint-presentation</vt:lpstr>
      <vt:lpstr>Platsläget Covid-avdelningarna 27/5</vt:lpstr>
      <vt:lpstr>PowerPoint-presentation</vt:lpstr>
      <vt:lpstr>PowerPoint-presentation</vt:lpstr>
      <vt:lpstr>PowerPoint-presentation</vt:lpstr>
      <vt:lpstr>Andel positiva provsvar Region Dalarna</vt:lpstr>
      <vt:lpstr>PowerPoint-presentation</vt:lpstr>
      <vt:lpstr>PowerPoint-presentation</vt:lpstr>
      <vt:lpstr>Uppdaterad modell med hänsyn också tagen till andelen positiva provsvar, utökad känslighet för vaccinationseffekt</vt:lpstr>
      <vt:lpstr>PowerPoint-presentation</vt:lpstr>
      <vt:lpstr>PowerPoint-presentation</vt:lpstr>
      <vt:lpstr>PowerPoint-presentation</vt:lpstr>
      <vt:lpstr>Vaccination Covid-19</vt:lpstr>
      <vt:lpstr>PowerPoint-presentation</vt:lpstr>
      <vt:lpstr>PowerPoint-presentation</vt:lpstr>
      <vt:lpstr>Planerad och genomförd distribution närliggande veckor</vt:lpstr>
      <vt:lpstr>Övergripande distributionsplan per dos</vt:lpstr>
      <vt:lpstr>Prognos på vaccinationsstart (dos 1) - Av Fas och underliggande grupp utifrån tillgång på vaccin</vt:lpstr>
      <vt:lpstr>Dos 1 klart vecka 28!?</vt:lpstr>
      <vt:lpstr>Fas 4</vt:lpstr>
      <vt:lpstr>Vaccinationspunkter</vt:lpstr>
      <vt:lpstr>Kommunikation</vt:lpstr>
      <vt:lpstr>Fortsatta vaccinationer?</vt:lpstr>
      <vt:lpstr>Frågor?</vt:lpstr>
      <vt:lpstr>Utsatta grupper</vt:lpstr>
      <vt:lpstr>PowerPoint-presentation</vt:lpstr>
    </vt:vector>
  </TitlesOfParts>
  <Company>Landstinget Dalarna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Aktuellt Coronaläge Region Dalarna</dc:title>
  <dc:creator>Larsson Roger S /Central förvaltning Ledningsenhet /Falun</dc:creator>
  <cp:lastModifiedBy>Larsson Roger S /Central förvaltning Ledningsenhet /Falun</cp:lastModifiedBy>
  <cp:revision>6</cp:revision>
  <dcterms:created xsi:type="dcterms:W3CDTF">2021-05-27T06:43:11Z</dcterms:created>
  <dcterms:modified xsi:type="dcterms:W3CDTF">2021-05-27T07:58:10Z</dcterms:modified>
</cp:coreProperties>
</file>