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2"/>
  </p:notesMasterIdLst>
  <p:handoutMasterIdLst>
    <p:handoutMasterId r:id="rId13"/>
  </p:handoutMasterIdLst>
  <p:sldIdLst>
    <p:sldId id="279" r:id="rId7"/>
    <p:sldId id="280" r:id="rId8"/>
    <p:sldId id="281" r:id="rId9"/>
    <p:sldId id="282" r:id="rId10"/>
    <p:sldId id="283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79"/>
            <p14:sldId id="280"/>
            <p14:sldId id="281"/>
            <p14:sldId id="282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6265" autoAdjust="0"/>
  </p:normalViewPr>
  <p:slideViewPr>
    <p:cSldViewPr snapToGrid="0">
      <p:cViewPr>
        <p:scale>
          <a:sx n="75" d="100"/>
          <a:sy n="75" d="100"/>
        </p:scale>
        <p:origin x="854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2021-11-18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2021-11-18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8498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7909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5382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2021-11-18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2021-11-18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2021-11-18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2021-11-18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2021-11-18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2021-11-18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2021-11-18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2021-11-18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2021-11-18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2021-11-18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383807"/>
            <a:ext cx="9144000" cy="3241878"/>
          </a:xfrm>
        </p:spPr>
        <p:txBody>
          <a:bodyPr>
            <a:normAutofit/>
          </a:bodyPr>
          <a:lstStyle/>
          <a:p>
            <a:r>
              <a:rPr lang="sv-SE" sz="3600" dirty="0" smtClean="0"/>
              <a:t>Länschefsnätverket 19 november 2021</a:t>
            </a:r>
            <a:endParaRPr lang="sv-SE" sz="36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47540"/>
            <a:ext cx="9144000" cy="1790699"/>
          </a:xfrm>
        </p:spPr>
        <p:txBody>
          <a:bodyPr>
            <a:normAutofit/>
          </a:bodyPr>
          <a:lstStyle/>
          <a:p>
            <a:r>
              <a:rPr lang="sv-SE" sz="1800" dirty="0" smtClean="0"/>
              <a:t>Tanja Mårtensson</a:t>
            </a:r>
          </a:p>
          <a:p>
            <a:r>
              <a:rPr lang="sv-SE" sz="1800" dirty="0" smtClean="0"/>
              <a:t>Chef Hälsa och välfärd (RSS Dalarna)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35734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v-SE" b="0" dirty="0"/>
              <a:t/>
            </a:r>
            <a:br>
              <a:rPr lang="sv-SE" b="0" dirty="0"/>
            </a:br>
            <a:r>
              <a:rPr lang="sv-SE" dirty="0"/>
              <a:t>Fortsättning efter </a:t>
            </a:r>
            <a:r>
              <a:rPr lang="sv-SE" dirty="0" smtClean="0"/>
              <a:t>färdplan </a:t>
            </a:r>
            <a:r>
              <a:rPr lang="sv-SE" dirty="0"/>
              <a:t>för god och nära vård </a:t>
            </a:r>
            <a:r>
              <a:rPr lang="sv-SE" b="0" dirty="0"/>
              <a:t/>
            </a:r>
            <a:br>
              <a:rPr lang="sv-SE" b="0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b="1" dirty="0" smtClean="0"/>
              <a:t>Strategi- Mål och </a:t>
            </a:r>
            <a:r>
              <a:rPr lang="sv-SE" b="1" dirty="0" smtClean="0"/>
              <a:t>f</a:t>
            </a:r>
            <a:r>
              <a:rPr lang="sv-SE" b="1" dirty="0" smtClean="0"/>
              <a:t>ärdplan under </a:t>
            </a:r>
            <a:r>
              <a:rPr lang="sv-SE" dirty="0" smtClean="0"/>
              <a:t>slutförande</a:t>
            </a:r>
            <a:r>
              <a:rPr lang="sv-SE" dirty="0" smtClean="0"/>
              <a:t>. </a:t>
            </a:r>
            <a:r>
              <a:rPr lang="sv-SE" dirty="0" smtClean="0"/>
              <a:t>Avsnitt om uppföljning</a:t>
            </a:r>
            <a:r>
              <a:rPr lang="sv-SE" dirty="0" smtClean="0"/>
              <a:t>, </a:t>
            </a:r>
            <a:r>
              <a:rPr lang="sv-SE" dirty="0" smtClean="0"/>
              <a:t>nyckeltal, aktiviteter, implementering </a:t>
            </a:r>
            <a:r>
              <a:rPr lang="sv-SE" dirty="0" smtClean="0"/>
              <a:t>och systemledning</a:t>
            </a:r>
            <a:r>
              <a:rPr lang="sv-SE" dirty="0" smtClean="0"/>
              <a:t>. Uppmuntran till arbete med lokala färdplaner likt LÖK. Regionalt stöd kommer utformas. </a:t>
            </a:r>
          </a:p>
          <a:p>
            <a:r>
              <a:rPr lang="sv-SE" dirty="0" smtClean="0"/>
              <a:t>Viktiga avsnitt kommuniceras </a:t>
            </a:r>
            <a:r>
              <a:rPr lang="sv-SE" b="1" dirty="0" smtClean="0"/>
              <a:t>på nästa LCHNV 17 dec</a:t>
            </a:r>
            <a:r>
              <a:rPr lang="sv-SE" dirty="0" smtClean="0"/>
              <a:t>. </a:t>
            </a:r>
            <a:endParaRPr lang="sv-SE" dirty="0" smtClean="0"/>
          </a:p>
          <a:p>
            <a:r>
              <a:rPr lang="sv-SE" b="1" dirty="0" smtClean="0"/>
              <a:t>Besluten:</a:t>
            </a:r>
          </a:p>
          <a:p>
            <a:pPr marL="0" indent="0">
              <a:buNone/>
            </a:pPr>
            <a:r>
              <a:rPr lang="sv-SE" b="1" dirty="0" smtClean="0"/>
              <a:t>- </a:t>
            </a:r>
            <a:r>
              <a:rPr lang="sv-SE" b="1" dirty="0" smtClean="0"/>
              <a:t>LCHNV </a:t>
            </a:r>
            <a:r>
              <a:rPr lang="sv-SE" b="1" dirty="0"/>
              <a:t>28 jan 2022 </a:t>
            </a:r>
            <a:r>
              <a:rPr lang="sv-SE" b="1" i="1" dirty="0" smtClean="0"/>
              <a:t>Beslut om godkänna strategi-mål och färdplan</a:t>
            </a:r>
            <a:endParaRPr lang="sv-SE" dirty="0" smtClean="0"/>
          </a:p>
          <a:p>
            <a:pPr>
              <a:buFontTx/>
              <a:buChar char="-"/>
            </a:pPr>
            <a:r>
              <a:rPr lang="sv-SE" b="1" dirty="0" smtClean="0"/>
              <a:t>VFR 23 feb </a:t>
            </a:r>
            <a:r>
              <a:rPr lang="sv-SE" b="1" i="1" dirty="0" smtClean="0"/>
              <a:t>Beslut om rekommendation</a:t>
            </a:r>
            <a:r>
              <a:rPr lang="sv-SE" b="1" dirty="0" smtClean="0"/>
              <a:t>	</a:t>
            </a:r>
            <a:r>
              <a:rPr lang="sv-SE" b="1" dirty="0" smtClean="0"/>
              <a:t> </a:t>
            </a:r>
          </a:p>
          <a:p>
            <a:pPr>
              <a:buFontTx/>
              <a:buChar char="-"/>
            </a:pPr>
            <a:r>
              <a:rPr lang="sv-SE" b="1" dirty="0" smtClean="0"/>
              <a:t>Kommuner och region- fullmäktige eller nämnd olika</a:t>
            </a:r>
            <a:endParaRPr lang="sv-SE" b="1" dirty="0" smtClean="0"/>
          </a:p>
          <a:p>
            <a:r>
              <a:rPr lang="sv-SE" b="1" dirty="0" smtClean="0"/>
              <a:t>Rekrytering ”Projektledare </a:t>
            </a:r>
            <a:r>
              <a:rPr lang="sv-SE" b="1" dirty="0" smtClean="0"/>
              <a:t>GNV för Dalarnas </a:t>
            </a:r>
            <a:r>
              <a:rPr lang="sv-SE" b="1" dirty="0" smtClean="0"/>
              <a:t>kommuner”- ev. omtag.</a:t>
            </a:r>
            <a:endParaRPr lang="sv-SE" b="1" dirty="0" smtClean="0"/>
          </a:p>
          <a:p>
            <a:r>
              <a:rPr lang="sv-SE" b="1" dirty="0" smtClean="0"/>
              <a:t>Gemensam </a:t>
            </a:r>
            <a:r>
              <a:rPr lang="sv-SE" b="1" dirty="0" err="1" smtClean="0"/>
              <a:t>kommunikationsstrateg</a:t>
            </a:r>
            <a:r>
              <a:rPr lang="sv-SE" b="1" dirty="0" smtClean="0"/>
              <a:t> GNV </a:t>
            </a:r>
            <a:r>
              <a:rPr lang="sv-SE" b="1" dirty="0" smtClean="0"/>
              <a:t>anställd</a:t>
            </a:r>
            <a:endParaRPr lang="sv-SE" b="1" dirty="0" smtClean="0"/>
          </a:p>
          <a:p>
            <a:r>
              <a:rPr lang="sv-SE" b="1" dirty="0" smtClean="0"/>
              <a:t>Tätt </a:t>
            </a:r>
            <a:r>
              <a:rPr lang="sv-SE" b="1" dirty="0" smtClean="0"/>
              <a:t>samarbete RSS och </a:t>
            </a:r>
            <a:r>
              <a:rPr lang="sv-SE" b="1" dirty="0" err="1" smtClean="0"/>
              <a:t>RDs</a:t>
            </a:r>
            <a:r>
              <a:rPr lang="sv-SE" b="1" dirty="0" smtClean="0"/>
              <a:t> </a:t>
            </a:r>
            <a:r>
              <a:rPr lang="sv-SE" b="1" dirty="0" smtClean="0"/>
              <a:t>GNV-avdelning. </a:t>
            </a:r>
            <a:endParaRPr lang="sv-SE" b="1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567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Insatser med stöd av länsgemensamma statsbidrag ÖK psykisk hälsa 2022 </a:t>
            </a:r>
            <a:r>
              <a:rPr lang="sv-SE" sz="3200" dirty="0" smtClean="0"/>
              <a:t>(preliminärt)</a:t>
            </a:r>
            <a:endParaRPr lang="sv-SE" sz="32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7" name="Platshållare för innehåll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b="1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b="1" dirty="0" smtClean="0"/>
              <a:t>ÖK psykisk hälsa</a:t>
            </a:r>
            <a:endParaRPr lang="sv-SE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b="1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b="1" dirty="0"/>
          </a:p>
        </p:txBody>
      </p:sp>
      <p:sp>
        <p:nvSpPr>
          <p:cNvPr id="8" name="Högerpil 7"/>
          <p:cNvSpPr/>
          <p:nvPr/>
        </p:nvSpPr>
        <p:spPr>
          <a:xfrm>
            <a:off x="3524457" y="2247791"/>
            <a:ext cx="1334199" cy="48463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>
              <a:solidFill>
                <a:schemeClr val="tx1"/>
              </a:solidFill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4894995" y="2015094"/>
            <a:ext cx="1421788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Samsjuklighet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0" name="Rektangel med rundade hörn 9"/>
          <p:cNvSpPr/>
          <p:nvPr/>
        </p:nvSpPr>
        <p:spPr>
          <a:xfrm>
            <a:off x="6357392" y="2018805"/>
            <a:ext cx="161517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Brukarmedverkan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1" name="Rektangel med rundade hörn 10"/>
          <p:cNvSpPr/>
          <p:nvPr/>
        </p:nvSpPr>
        <p:spPr>
          <a:xfrm>
            <a:off x="8011040" y="2015094"/>
            <a:ext cx="151742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Suicidprevention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2" name="Rektangel med rundade hörn 11"/>
          <p:cNvSpPr/>
          <p:nvPr/>
        </p:nvSpPr>
        <p:spPr>
          <a:xfrm>
            <a:off x="9608162" y="2015094"/>
            <a:ext cx="1421788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err="1" smtClean="0">
                <a:solidFill>
                  <a:schemeClr val="tx1"/>
                </a:solidFill>
              </a:rPr>
              <a:t>Ungdomsmot</a:t>
            </a:r>
            <a:r>
              <a:rPr lang="sv-SE" sz="1200" b="1" dirty="0" smtClean="0">
                <a:solidFill>
                  <a:schemeClr val="tx1"/>
                </a:solidFill>
              </a:rPr>
              <a:t>-tagningar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5077773" y="3179412"/>
            <a:ext cx="101822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/>
              <a:t>5</a:t>
            </a:r>
            <a:r>
              <a:rPr lang="sv-SE" dirty="0" smtClean="0"/>
              <a:t>, 5 mkr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6784105" y="3175257"/>
            <a:ext cx="76174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 smtClean="0"/>
              <a:t>1 mkr</a:t>
            </a:r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8333538" y="3185340"/>
            <a:ext cx="95410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 smtClean="0"/>
              <a:t>7,6 mkr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9842002" y="3203927"/>
            <a:ext cx="95410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/>
              <a:t>3</a:t>
            </a:r>
            <a:r>
              <a:rPr lang="sv-SE" dirty="0" smtClean="0"/>
              <a:t>,3 mkr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074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med rundade hörn 2"/>
          <p:cNvSpPr/>
          <p:nvPr/>
        </p:nvSpPr>
        <p:spPr>
          <a:xfrm>
            <a:off x="5721275" y="4393011"/>
            <a:ext cx="2217870" cy="11256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Särskilda insatser med stöd av ÖK psykisk hälsa</a:t>
            </a:r>
            <a:endParaRPr lang="sv-SE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3621951" y="466354"/>
            <a:ext cx="2536529" cy="1463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Implementering </a:t>
            </a:r>
            <a:r>
              <a:rPr lang="sv-SE" dirty="0">
                <a:solidFill>
                  <a:srgbClr val="FF0000"/>
                </a:solidFill>
              </a:rPr>
              <a:t>av regional ÖK missbruk/beroende + VIP</a:t>
            </a:r>
            <a:endParaRPr lang="sv-SE" dirty="0"/>
          </a:p>
        </p:txBody>
      </p:sp>
      <p:sp>
        <p:nvSpPr>
          <p:cNvPr id="5" name="Rektangel med rundade hörn 4"/>
          <p:cNvSpPr/>
          <p:nvPr/>
        </p:nvSpPr>
        <p:spPr>
          <a:xfrm>
            <a:off x="6290580" y="2151529"/>
            <a:ext cx="1961388" cy="12192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Övergripande stöd för implementering</a:t>
            </a:r>
            <a:endParaRPr lang="sv-SE" dirty="0"/>
          </a:p>
        </p:txBody>
      </p:sp>
      <p:sp>
        <p:nvSpPr>
          <p:cNvPr id="9" name="Rektangel med rundade hörn 8"/>
          <p:cNvSpPr/>
          <p:nvPr/>
        </p:nvSpPr>
        <p:spPr>
          <a:xfrm>
            <a:off x="1142574" y="3961136"/>
            <a:ext cx="2011682" cy="1265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>
                <a:solidFill>
                  <a:srgbClr val="FF0000"/>
                </a:solidFill>
              </a:rPr>
              <a:t>Barn </a:t>
            </a:r>
            <a:r>
              <a:rPr lang="sv-SE" dirty="0">
                <a:solidFill>
                  <a:srgbClr val="FF0000"/>
                </a:solidFill>
              </a:rPr>
              <a:t>och unga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1113756" y="1425118"/>
            <a:ext cx="1967968" cy="1344680"/>
            <a:chOff x="4618707" y="583402"/>
            <a:chExt cx="1062147" cy="675837"/>
          </a:xfrm>
        </p:grpSpPr>
        <p:sp>
          <p:nvSpPr>
            <p:cNvPr id="12" name="Rektangel med rundade hörn 11"/>
            <p:cNvSpPr/>
            <p:nvPr/>
          </p:nvSpPr>
          <p:spPr>
            <a:xfrm>
              <a:off x="4641104" y="583402"/>
              <a:ext cx="1039750" cy="67583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ruta 12"/>
            <p:cNvSpPr txBox="1"/>
            <p:nvPr/>
          </p:nvSpPr>
          <p:spPr>
            <a:xfrm>
              <a:off x="4618707" y="623811"/>
              <a:ext cx="973766" cy="609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kern="1200" dirty="0">
                  <a:solidFill>
                    <a:srgbClr val="FF0000"/>
                  </a:solidFill>
                </a:rPr>
                <a:t>Behovsanalys</a:t>
              </a:r>
              <a:endParaRPr lang="sv-SE" kern="1200" dirty="0"/>
            </a:p>
          </p:txBody>
        </p:sp>
      </p:grpSp>
      <p:sp>
        <p:nvSpPr>
          <p:cNvPr id="14" name="Ellips 13"/>
          <p:cNvSpPr/>
          <p:nvPr/>
        </p:nvSpPr>
        <p:spPr>
          <a:xfrm>
            <a:off x="3575123" y="2389993"/>
            <a:ext cx="2536529" cy="183059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Löpande revidering av regional </a:t>
            </a:r>
            <a:r>
              <a:rPr lang="sv-SE" sz="1600" dirty="0">
                <a:solidFill>
                  <a:schemeClr val="tx1"/>
                </a:solidFill>
              </a:rPr>
              <a:t>handlingsplan psykisk </a:t>
            </a:r>
            <a:r>
              <a:rPr lang="sv-SE" sz="1600" dirty="0" smtClean="0">
                <a:solidFill>
                  <a:schemeClr val="tx1"/>
                </a:solidFill>
              </a:rPr>
              <a:t>hälsa 2021-2023</a:t>
            </a:r>
            <a:endParaRPr lang="sv-SE" sz="1600" i="1" dirty="0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9846016" y="5059319"/>
            <a:ext cx="1591730" cy="916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400" dirty="0" err="1" smtClean="0">
                <a:solidFill>
                  <a:schemeClr val="tx1"/>
                </a:solidFill>
              </a:rPr>
              <a:t>Ungdoms-mottagningar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9846016" y="3835739"/>
            <a:ext cx="1506982" cy="9591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Brukarinflytande och MHFA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8162876" y="5061473"/>
            <a:ext cx="1504212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Suicidprevention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8118073" y="3880484"/>
            <a:ext cx="1549015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Fokusområde </a:t>
            </a:r>
            <a:r>
              <a:rPr lang="sv-SE" sz="1400" dirty="0" smtClean="0"/>
              <a:t>Samsjuklighet</a:t>
            </a:r>
            <a:endParaRPr lang="sv-SE" sz="1400" dirty="0"/>
          </a:p>
        </p:txBody>
      </p:sp>
      <p:sp>
        <p:nvSpPr>
          <p:cNvPr id="20" name="Rektangel 19"/>
          <p:cNvSpPr/>
          <p:nvPr/>
        </p:nvSpPr>
        <p:spPr>
          <a:xfrm>
            <a:off x="234695" y="376339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En samlad </a:t>
            </a:r>
            <a:r>
              <a:rPr lang="sv-SE" sz="1400" dirty="0" smtClean="0">
                <a:solidFill>
                  <a:schemeClr val="tx1"/>
                </a:solidFill>
              </a:rPr>
              <a:t>UH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262674" y="5030996"/>
            <a:ext cx="107363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Utredning ”Mini-Maria</a:t>
            </a:r>
            <a:r>
              <a:rPr lang="sv-SE" sz="1400" dirty="0">
                <a:solidFill>
                  <a:schemeClr val="tx1"/>
                </a:solidFill>
              </a:rPr>
              <a:t>”</a:t>
            </a:r>
          </a:p>
        </p:txBody>
      </p:sp>
      <p:cxnSp>
        <p:nvCxnSpPr>
          <p:cNvPr id="23" name="Rak pilkoppling 22"/>
          <p:cNvCxnSpPr/>
          <p:nvPr/>
        </p:nvCxnSpPr>
        <p:spPr>
          <a:xfrm flipV="1">
            <a:off x="2666198" y="3550371"/>
            <a:ext cx="959998" cy="5841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/>
          <p:cNvCxnSpPr>
            <a:endCxn id="14" idx="1"/>
          </p:cNvCxnSpPr>
          <p:nvPr/>
        </p:nvCxnSpPr>
        <p:spPr>
          <a:xfrm>
            <a:off x="3081724" y="2256576"/>
            <a:ext cx="864865" cy="4015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koppling 24"/>
          <p:cNvCxnSpPr/>
          <p:nvPr/>
        </p:nvCxnSpPr>
        <p:spPr>
          <a:xfrm>
            <a:off x="4711854" y="1868150"/>
            <a:ext cx="0" cy="5325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/>
          <p:cNvCxnSpPr>
            <a:endCxn id="14" idx="7"/>
          </p:cNvCxnSpPr>
          <p:nvPr/>
        </p:nvCxnSpPr>
        <p:spPr>
          <a:xfrm flipH="1">
            <a:off x="5740186" y="2389992"/>
            <a:ext cx="550394" cy="2680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koppling 36"/>
          <p:cNvCxnSpPr/>
          <p:nvPr/>
        </p:nvCxnSpPr>
        <p:spPr>
          <a:xfrm flipH="1" flipV="1">
            <a:off x="5852160" y="3835739"/>
            <a:ext cx="660877" cy="557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Nedåtpil 46"/>
          <p:cNvSpPr/>
          <p:nvPr/>
        </p:nvSpPr>
        <p:spPr>
          <a:xfrm>
            <a:off x="4611174" y="4245018"/>
            <a:ext cx="558085" cy="1480373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Rektangel 47"/>
          <p:cNvSpPr/>
          <p:nvPr/>
        </p:nvSpPr>
        <p:spPr>
          <a:xfrm>
            <a:off x="1888320" y="5822703"/>
            <a:ext cx="6274556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Underlag för prioriteringar och genomförande av konkreta åtgärder.  </a:t>
            </a:r>
          </a:p>
        </p:txBody>
      </p:sp>
      <p:sp>
        <p:nvSpPr>
          <p:cNvPr id="39" name="Vågrät rullning 38"/>
          <p:cNvSpPr/>
          <p:nvPr/>
        </p:nvSpPr>
        <p:spPr>
          <a:xfrm>
            <a:off x="7939145" y="86392"/>
            <a:ext cx="3872184" cy="1896485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2"/>
                </a:solidFill>
              </a:rPr>
              <a:t>Pågående samverkansuppdrag inom områdena psykisk </a:t>
            </a:r>
            <a:r>
              <a:rPr lang="sv-SE" b="1" dirty="0">
                <a:solidFill>
                  <a:schemeClr val="tx2"/>
                </a:solidFill>
              </a:rPr>
              <a:t>hälsa och missbruk och </a:t>
            </a:r>
            <a:r>
              <a:rPr lang="sv-SE" b="1" dirty="0" smtClean="0">
                <a:solidFill>
                  <a:schemeClr val="tx2"/>
                </a:solidFill>
              </a:rPr>
              <a:t>beroende inom RSS (dec 2020)</a:t>
            </a:r>
          </a:p>
        </p:txBody>
      </p:sp>
      <p:sp>
        <p:nvSpPr>
          <p:cNvPr id="7" name="Nedåtpil 6"/>
          <p:cNvSpPr/>
          <p:nvPr/>
        </p:nvSpPr>
        <p:spPr>
          <a:xfrm rot="18765242">
            <a:off x="762000" y="9144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/>
          <p:cNvSpPr txBox="1"/>
          <p:nvPr/>
        </p:nvSpPr>
        <p:spPr>
          <a:xfrm>
            <a:off x="366410" y="318128"/>
            <a:ext cx="2840696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 smtClean="0"/>
              <a:t>Resultat stämts av med </a:t>
            </a:r>
            <a:r>
              <a:rPr lang="sv-SE" sz="1400" dirty="0" err="1" smtClean="0"/>
              <a:t>Refgrupp</a:t>
            </a:r>
            <a:r>
              <a:rPr lang="sv-SE" sz="1400" dirty="0" smtClean="0"/>
              <a:t> Resultat och förslag på fortsatta prioriteringar (SU) </a:t>
            </a:r>
            <a:endParaRPr lang="sv-SE" sz="1400" dirty="0"/>
          </a:p>
        </p:txBody>
      </p:sp>
      <p:sp>
        <p:nvSpPr>
          <p:cNvPr id="30" name="textruta 29"/>
          <p:cNvSpPr txBox="1"/>
          <p:nvPr/>
        </p:nvSpPr>
        <p:spPr>
          <a:xfrm>
            <a:off x="6083217" y="831859"/>
            <a:ext cx="205593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600" dirty="0" smtClean="0"/>
              <a:t>Workshops för ”</a:t>
            </a:r>
            <a:r>
              <a:rPr lang="sv-SE" sz="1600" dirty="0" err="1" smtClean="0"/>
              <a:t>faciliterare</a:t>
            </a:r>
            <a:r>
              <a:rPr lang="sv-SE" sz="1600" dirty="0" smtClean="0"/>
              <a:t>” av LÖK</a:t>
            </a:r>
          </a:p>
          <a:p>
            <a:r>
              <a:rPr lang="sv-SE" sz="1600" dirty="0" smtClean="0"/>
              <a:t>Mallen i RÖK används</a:t>
            </a:r>
          </a:p>
          <a:p>
            <a:endParaRPr lang="sv-SE" sz="1600" dirty="0"/>
          </a:p>
        </p:txBody>
      </p:sp>
      <p:sp>
        <p:nvSpPr>
          <p:cNvPr id="31" name="textruta 30"/>
          <p:cNvSpPr txBox="1"/>
          <p:nvPr/>
        </p:nvSpPr>
        <p:spPr>
          <a:xfrm>
            <a:off x="1221799" y="4888031"/>
            <a:ext cx="2292357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 smtClean="0"/>
              <a:t>Nulägesanalys andra verksamheter till samma målgrupp, identifierar behov. 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916598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Insatser med stöd av länsgemensamma statsbidrag ÖK psykisk hälsa 2022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7" name="Platshållare för innehåll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b="1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b="1" dirty="0" smtClean="0"/>
              <a:t>ÖK psykisk hälsa</a:t>
            </a:r>
            <a:endParaRPr lang="sv-SE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b="1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b="1" dirty="0"/>
          </a:p>
        </p:txBody>
      </p:sp>
      <p:sp>
        <p:nvSpPr>
          <p:cNvPr id="8" name="Högerpil 7"/>
          <p:cNvSpPr/>
          <p:nvPr/>
        </p:nvSpPr>
        <p:spPr>
          <a:xfrm>
            <a:off x="3524457" y="2247791"/>
            <a:ext cx="1334199" cy="48463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>
              <a:solidFill>
                <a:schemeClr val="tx1"/>
              </a:solidFill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4894995" y="2015094"/>
            <a:ext cx="1421788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Samsjuklighet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0" name="Rektangel med rundade hörn 9"/>
          <p:cNvSpPr/>
          <p:nvPr/>
        </p:nvSpPr>
        <p:spPr>
          <a:xfrm>
            <a:off x="6357392" y="2018805"/>
            <a:ext cx="161517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Brukarmedverkan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1" name="Rektangel med rundade hörn 10"/>
          <p:cNvSpPr/>
          <p:nvPr/>
        </p:nvSpPr>
        <p:spPr>
          <a:xfrm>
            <a:off x="8011040" y="2015094"/>
            <a:ext cx="151742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Suicidprevention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2" name="Rektangel med rundade hörn 11"/>
          <p:cNvSpPr/>
          <p:nvPr/>
        </p:nvSpPr>
        <p:spPr>
          <a:xfrm>
            <a:off x="9608162" y="2015094"/>
            <a:ext cx="1421788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err="1" smtClean="0">
                <a:solidFill>
                  <a:schemeClr val="tx1"/>
                </a:solidFill>
              </a:rPr>
              <a:t>Ungdomsmot</a:t>
            </a:r>
            <a:r>
              <a:rPr lang="sv-SE" sz="1200" b="1" dirty="0" smtClean="0">
                <a:solidFill>
                  <a:schemeClr val="tx1"/>
                </a:solidFill>
              </a:rPr>
              <a:t>-tagningar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5077773" y="3179412"/>
            <a:ext cx="101822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/>
              <a:t>5</a:t>
            </a:r>
            <a:r>
              <a:rPr lang="sv-SE" dirty="0" smtClean="0"/>
              <a:t>, 5 mkr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6784105" y="3175257"/>
            <a:ext cx="76174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 smtClean="0"/>
              <a:t>1 mkr</a:t>
            </a:r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8333538" y="3185340"/>
            <a:ext cx="95410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 smtClean="0"/>
              <a:t>7,6 mkr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9842002" y="3203927"/>
            <a:ext cx="95410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/>
              <a:t>3</a:t>
            </a:r>
            <a:r>
              <a:rPr lang="sv-SE" dirty="0" smtClean="0"/>
              <a:t>,3 mkr</a:t>
            </a:r>
            <a:endParaRPr lang="sv-SE" dirty="0"/>
          </a:p>
        </p:txBody>
      </p:sp>
      <p:sp>
        <p:nvSpPr>
          <p:cNvPr id="16" name="textruta 15"/>
          <p:cNvSpPr txBox="1"/>
          <p:nvPr/>
        </p:nvSpPr>
        <p:spPr>
          <a:xfrm>
            <a:off x="4690071" y="3586262"/>
            <a:ext cx="1765071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 smtClean="0"/>
              <a:t>Bostad </a:t>
            </a:r>
            <a:r>
              <a:rPr lang="sv-SE" sz="1400" dirty="0"/>
              <a:t>först-projekt</a:t>
            </a:r>
          </a:p>
          <a:p>
            <a:r>
              <a:rPr lang="sv-SE" sz="1400" dirty="0" smtClean="0"/>
              <a:t>Utredningsuppdrag</a:t>
            </a:r>
          </a:p>
          <a:p>
            <a:r>
              <a:rPr lang="sv-SE" sz="1400" dirty="0" smtClean="0"/>
              <a:t>K</a:t>
            </a:r>
            <a:r>
              <a:rPr lang="sv-SE" sz="1400" dirty="0" smtClean="0"/>
              <a:t>ompetenshöjande </a:t>
            </a:r>
            <a:r>
              <a:rPr lang="sv-SE" sz="1400" dirty="0" smtClean="0"/>
              <a:t>insatser, </a:t>
            </a:r>
            <a:endParaRPr lang="sv-SE" sz="1400" dirty="0" smtClean="0"/>
          </a:p>
          <a:p>
            <a:r>
              <a:rPr lang="sv-SE" sz="1400" dirty="0" smtClean="0"/>
              <a:t>Övriga åtgärdsförslag</a:t>
            </a:r>
          </a:p>
          <a:p>
            <a:r>
              <a:rPr lang="sv-SE" sz="1400" b="1" dirty="0"/>
              <a:t>HVB-samverkan</a:t>
            </a:r>
          </a:p>
          <a:p>
            <a:endParaRPr lang="sv-SE" sz="1400" dirty="0" smtClean="0"/>
          </a:p>
        </p:txBody>
      </p:sp>
      <p:sp>
        <p:nvSpPr>
          <p:cNvPr id="17" name="textruta 16"/>
          <p:cNvSpPr txBox="1"/>
          <p:nvPr/>
        </p:nvSpPr>
        <p:spPr>
          <a:xfrm>
            <a:off x="6592648" y="3667860"/>
            <a:ext cx="1418392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 smtClean="0"/>
              <a:t>BISAM, </a:t>
            </a:r>
            <a:r>
              <a:rPr lang="sv-SE" sz="1400" dirty="0" smtClean="0"/>
              <a:t>MHFA </a:t>
            </a:r>
            <a:r>
              <a:rPr lang="sv-SE" sz="1400" dirty="0" smtClean="0"/>
              <a:t>, </a:t>
            </a:r>
            <a:r>
              <a:rPr lang="sv-SE" sz="1400" dirty="0" smtClean="0"/>
              <a:t>instruktörsutbildningar</a:t>
            </a:r>
            <a:endParaRPr lang="sv-SE" sz="1400" dirty="0" smtClean="0"/>
          </a:p>
        </p:txBody>
      </p:sp>
      <p:sp>
        <p:nvSpPr>
          <p:cNvPr id="18" name="textruta 17"/>
          <p:cNvSpPr txBox="1"/>
          <p:nvPr/>
        </p:nvSpPr>
        <p:spPr>
          <a:xfrm>
            <a:off x="8148546" y="3647818"/>
            <a:ext cx="1379918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 smtClean="0"/>
              <a:t>Samordnare, kompetenshöjande insatser. </a:t>
            </a:r>
            <a:endParaRPr lang="sv-SE" sz="1400" dirty="0" smtClean="0"/>
          </a:p>
          <a:p>
            <a:r>
              <a:rPr lang="sv-SE" sz="1400" dirty="0" smtClean="0"/>
              <a:t>Övriga  insatser</a:t>
            </a:r>
            <a:endParaRPr lang="sv-SE" sz="1400" dirty="0" smtClean="0"/>
          </a:p>
          <a:p>
            <a:endParaRPr lang="sv-SE" sz="1400" b="1" dirty="0" smtClean="0"/>
          </a:p>
        </p:txBody>
      </p:sp>
      <p:sp>
        <p:nvSpPr>
          <p:cNvPr id="19" name="textruta 18"/>
          <p:cNvSpPr txBox="1"/>
          <p:nvPr/>
        </p:nvSpPr>
        <p:spPr>
          <a:xfrm flipH="1">
            <a:off x="289559" y="5374640"/>
            <a:ext cx="4414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Beslut användning medel 2022 LCHNV 17 dec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40059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5" ma:contentTypeDescription="Skapa ett nytt dokument." ma:contentTypeScope="" ma:versionID="cc0d014734b4527a919424331433cfe0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FB3ADD-DCDF-4A07-9C45-CA476A044990}">
  <ds:schemaRefs>
    <ds:schemaRef ds:uri="http://schemas.microsoft.com/office/2006/metadata/properties"/>
    <ds:schemaRef ds:uri="625733c5-0f95-420a-bdd7-9e1f1bc4aabb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2f901946-e264-40a9-b252-19c7dedd3add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5FDE11BD-DF21-4180-8915-9E77BB2504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</TotalTime>
  <Words>318</Words>
  <Application>Microsoft Office PowerPoint</Application>
  <PresentationFormat>Bredbild</PresentationFormat>
  <Paragraphs>71</Paragraphs>
  <Slides>5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7" baseType="lpstr">
      <vt:lpstr>Arial</vt:lpstr>
      <vt:lpstr>VCdag</vt:lpstr>
      <vt:lpstr>Länschefsnätverket 19 november 2021</vt:lpstr>
      <vt:lpstr> Fortsättning efter färdplan för god och nära vård  </vt:lpstr>
      <vt:lpstr>Insatser med stöd av länsgemensamma statsbidrag ÖK psykisk hälsa 2022 (preliminärt)</vt:lpstr>
      <vt:lpstr>PowerPoint-presentation</vt:lpstr>
      <vt:lpstr>Insatser med stöd av länsgemensamma statsbidrag ÖK psykisk hälsa 2022 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Mårtensson Tanja /Ledningsstöd och strategi Hälso- och sjukvård Dalarna /Falun</cp:lastModifiedBy>
  <cp:revision>31</cp:revision>
  <dcterms:created xsi:type="dcterms:W3CDTF">2016-11-14T14:16:14Z</dcterms:created>
  <dcterms:modified xsi:type="dcterms:W3CDTF">2021-11-18T16:42:11Z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