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20"/>
  </p:notesMasterIdLst>
  <p:handoutMasterIdLst>
    <p:handoutMasterId r:id="rId21"/>
  </p:handoutMasterIdLst>
  <p:sldIdLst>
    <p:sldId id="256" r:id="rId7"/>
    <p:sldId id="257" r:id="rId8"/>
    <p:sldId id="285" r:id="rId9"/>
    <p:sldId id="292" r:id="rId10"/>
    <p:sldId id="293" r:id="rId11"/>
    <p:sldId id="296" r:id="rId12"/>
    <p:sldId id="289" r:id="rId13"/>
    <p:sldId id="290" r:id="rId14"/>
    <p:sldId id="291" r:id="rId15"/>
    <p:sldId id="288" r:id="rId16"/>
    <p:sldId id="294" r:id="rId17"/>
    <p:sldId id="295" r:id="rId18"/>
    <p:sldId id="277" r:id="rId19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85"/>
            <p14:sldId id="292"/>
            <p14:sldId id="293"/>
            <p14:sldId id="296"/>
            <p14:sldId id="289"/>
            <p14:sldId id="290"/>
            <p14:sldId id="291"/>
            <p14:sldId id="288"/>
            <p14:sldId id="294"/>
            <p14:sldId id="295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6355" autoAdjust="0"/>
  </p:normalViewPr>
  <p:slideViewPr>
    <p:cSldViewPr snapToGrid="0">
      <p:cViewPr varScale="1">
        <p:scale>
          <a:sx n="71" d="100"/>
          <a:sy n="71" d="100"/>
        </p:scale>
        <p:origin x="205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2019-12-13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2019-12-13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sv-SE" b="1" baseline="0" dirty="0" smtClean="0"/>
              <a:t>Rutinerna kring vårdbegäran i överenskommelsen – Reaktioner på att dessa inte är kända/kommunicerade i tillräcklig utsträckning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b="1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baseline="0" dirty="0" smtClean="0"/>
              <a:t>Vårdbegäran </a:t>
            </a:r>
            <a:r>
              <a:rPr lang="sv-SE" baseline="0" dirty="0" smtClean="0"/>
              <a:t>– Vi måste komma ifrån att det måste faxas vårdbegäran mellan huvudmännen – informationen bör gå i SIP-modulen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 smtClean="0"/>
              <a:t>Vi (Regionen) skulle vilja testa i mindre skala – att </a:t>
            </a:r>
            <a:r>
              <a:rPr lang="sv-SE" baseline="0" dirty="0" smtClean="0"/>
              <a:t>sluta </a:t>
            </a:r>
            <a:r>
              <a:rPr lang="sv-SE" baseline="0" dirty="0" smtClean="0"/>
              <a:t>med fax och enbart </a:t>
            </a:r>
            <a:r>
              <a:rPr lang="sv-SE" baseline="0" dirty="0" smtClean="0"/>
              <a:t>sköta informationsöverföringen </a:t>
            </a:r>
            <a:r>
              <a:rPr lang="sv-SE" baseline="0" dirty="0" smtClean="0"/>
              <a:t>via SIP-modulen – Vårt förslag är Leksand – relativt liten kommun också producent i NPÖ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 smtClean="0"/>
              <a:t>Kommunerna ej vägra att ta emot vårdbegäran </a:t>
            </a:r>
            <a:r>
              <a:rPr lang="sv-SE" baseline="0" dirty="0" smtClean="0"/>
              <a:t>– Tillsammans måste vi arbeta för att patienten inte hamnar mellan stolarna – gäller oss alla</a:t>
            </a: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0199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1053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Webbenkät</a:t>
            </a:r>
            <a:r>
              <a:rPr lang="sv-SE" dirty="0" smtClean="0"/>
              <a:t> – arbete med att ta fram relevanta frågor i enkäten </a:t>
            </a:r>
            <a:r>
              <a:rPr lang="sv-SE" dirty="0" smtClean="0"/>
              <a:t>pågår (arbetsgrupp</a:t>
            </a:r>
            <a:r>
              <a:rPr lang="sv-SE" baseline="0" dirty="0" smtClean="0"/>
              <a:t> ur SUS-gruppen tillsammans med kommunikationsenheten på RD</a:t>
            </a:r>
            <a:endParaRPr lang="sv-SE" dirty="0" smtClean="0"/>
          </a:p>
          <a:p>
            <a:endParaRPr lang="sv-SE" dirty="0" smtClean="0"/>
          </a:p>
          <a:p>
            <a:r>
              <a:rPr lang="sv-SE" b="1" dirty="0" smtClean="0"/>
              <a:t>Uppdragsbeskrivning SUS-gruppen 2020 </a:t>
            </a:r>
            <a:r>
              <a:rPr lang="sv-SE" dirty="0" smtClean="0"/>
              <a:t>– SUS-gruppen kommer att presentera förslag till beskrivning vid chefsnätverkets nästa träff 7/2</a:t>
            </a:r>
          </a:p>
          <a:p>
            <a:endParaRPr lang="sv-SE" dirty="0" smtClean="0"/>
          </a:p>
          <a:p>
            <a:r>
              <a:rPr lang="sv-SE" b="1" dirty="0" smtClean="0"/>
              <a:t>Ny lokal överenskommelse </a:t>
            </a:r>
            <a:r>
              <a:rPr lang="sv-SE" dirty="0" smtClean="0"/>
              <a:t>– Förslag kommer att behandlas vid nästa möte i Välfärdsrådet (motsvarande ekonomiska reglering som nuvarande överenskommelse</a:t>
            </a:r>
            <a:r>
              <a:rPr lang="sv-SE" dirty="0" smtClean="0"/>
              <a:t>).</a:t>
            </a:r>
            <a:endParaRPr lang="sv-SE" dirty="0" smtClean="0"/>
          </a:p>
          <a:p>
            <a:endParaRPr lang="sv-SE" dirty="0" smtClean="0"/>
          </a:p>
          <a:p>
            <a:r>
              <a:rPr lang="sv-SE" b="1" dirty="0" smtClean="0"/>
              <a:t>Riktlinjer </a:t>
            </a:r>
            <a:r>
              <a:rPr lang="sv-SE" dirty="0" smtClean="0"/>
              <a:t>– SUS-gruppen håller på att titta på eventuell</a:t>
            </a:r>
            <a:r>
              <a:rPr lang="sv-SE" baseline="0" dirty="0" smtClean="0"/>
              <a:t> revidering av gällande riktlinjer – avvakta Välfärdsrådets ”beslut” om överenskommelse – SUS-gruppen tittar på riktlinjerna – förhoppningsvis redovisning och beslut vid nästkommande chefsnätverk 7/2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309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29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Detta tänker jag idag informera om.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770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Dagen i övrigt </a:t>
            </a:r>
            <a:endParaRPr lang="sv-SE" baseline="0" dirty="0" smtClean="0"/>
          </a:p>
          <a:p>
            <a:endParaRPr lang="sv-SE" baseline="0" dirty="0" smtClean="0"/>
          </a:p>
          <a:p>
            <a:r>
              <a:rPr lang="sv-SE" baseline="0" dirty="0" smtClean="0"/>
              <a:t>– </a:t>
            </a:r>
            <a:r>
              <a:rPr lang="sv-SE" baseline="0" dirty="0" smtClean="0"/>
              <a:t>Information nätverket 2020 – nya medel till regionerna ? </a:t>
            </a:r>
          </a:p>
          <a:p>
            <a:r>
              <a:rPr lang="sv-SE" baseline="0" dirty="0" smtClean="0"/>
              <a:t>  </a:t>
            </a:r>
            <a:r>
              <a:rPr lang="sv-SE" baseline="0" dirty="0" smtClean="0"/>
              <a:t>Mål 2020	Fortsättning att minska utskrivningsklara dagar på slutenvårdsplats</a:t>
            </a:r>
          </a:p>
          <a:p>
            <a:r>
              <a:rPr lang="sv-SE" baseline="0" dirty="0" smtClean="0"/>
              <a:t>	Förbättra </a:t>
            </a:r>
            <a:r>
              <a:rPr lang="sv-SE" baseline="0" dirty="0" smtClean="0"/>
              <a:t>läkarmedverkan – hur förbättra datumen för beräknad utskrivningsklar</a:t>
            </a:r>
          </a:p>
          <a:p>
            <a:r>
              <a:rPr lang="sv-SE" baseline="0" dirty="0" smtClean="0"/>
              <a:t>	</a:t>
            </a:r>
            <a:r>
              <a:rPr lang="sv-SE" baseline="0" dirty="0" smtClean="0"/>
              <a:t>Proaktivt </a:t>
            </a:r>
            <a:r>
              <a:rPr lang="sv-SE" baseline="0" dirty="0" smtClean="0"/>
              <a:t>arbetssätt</a:t>
            </a:r>
          </a:p>
          <a:p>
            <a:r>
              <a:rPr lang="sv-SE" baseline="0" dirty="0" smtClean="0"/>
              <a:t>	</a:t>
            </a:r>
            <a:r>
              <a:rPr lang="sv-SE" baseline="0" dirty="0" smtClean="0"/>
              <a:t>Koppling </a:t>
            </a:r>
            <a:r>
              <a:rPr lang="sv-SE" baseline="0" dirty="0" smtClean="0"/>
              <a:t>till God och när vård</a:t>
            </a:r>
          </a:p>
          <a:p>
            <a:r>
              <a:rPr lang="sv-SE" baseline="0" dirty="0" smtClean="0"/>
              <a:t>	</a:t>
            </a:r>
            <a:r>
              <a:rPr lang="sv-SE" baseline="0" dirty="0" smtClean="0"/>
              <a:t>Återinläggningar </a:t>
            </a:r>
            <a:r>
              <a:rPr lang="sv-SE" baseline="0" dirty="0" smtClean="0"/>
              <a:t>- studera</a:t>
            </a:r>
          </a:p>
          <a:p>
            <a:r>
              <a:rPr lang="sv-SE" baseline="0" dirty="0" smtClean="0"/>
              <a:t>				</a:t>
            </a:r>
          </a:p>
          <a:p>
            <a:r>
              <a:rPr lang="sv-SE" baseline="0" dirty="0" smtClean="0"/>
              <a:t>	</a:t>
            </a:r>
            <a:endParaRPr lang="sv-SE" baseline="0" dirty="0" smtClean="0"/>
          </a:p>
          <a:p>
            <a:r>
              <a:rPr lang="sv-SE" baseline="0" dirty="0" smtClean="0"/>
              <a:t>-  </a:t>
            </a:r>
            <a:r>
              <a:rPr lang="sv-SE" baseline="0" dirty="0" smtClean="0"/>
              <a:t>Statistik</a:t>
            </a:r>
          </a:p>
          <a:p>
            <a:r>
              <a:rPr lang="sv-SE" baseline="0" dirty="0" smtClean="0"/>
              <a:t>		</a:t>
            </a:r>
          </a:p>
          <a:p>
            <a:r>
              <a:rPr lang="sv-SE" baseline="0" dirty="0" smtClean="0"/>
              <a:t>I Dalarna precis som övriga landet minskar antalet utskrivningsklara som ligger kvar på slutenvårdsplats – så här har det sett ut hos oss t o m november. Genomsnitt under november något högre än </a:t>
            </a:r>
            <a:r>
              <a:rPr lang="sv-SE" baseline="0" dirty="0" err="1" smtClean="0"/>
              <a:t>sept</a:t>
            </a:r>
            <a:r>
              <a:rPr lang="sv-SE" baseline="0" dirty="0" smtClean="0"/>
              <a:t>-okt ca 10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 utskrivningsklara </a:t>
            </a:r>
            <a:r>
              <a:rPr lang="sv-SE" baseline="0" dirty="0" err="1" smtClean="0"/>
              <a:t>kl</a:t>
            </a:r>
            <a:r>
              <a:rPr lang="sv-SE" baseline="0" dirty="0" smtClean="0"/>
              <a:t> 06.00 på mornarna. </a:t>
            </a:r>
            <a:r>
              <a:rPr lang="sv-SE" baseline="0" dirty="0" smtClean="0"/>
              <a:t>Kommunerna </a:t>
            </a:r>
            <a:r>
              <a:rPr lang="sv-SE" baseline="0" dirty="0" smtClean="0"/>
              <a:t>fortfarande mycket duktiga på att ta hem de utskrivningsklara.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5033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 smtClean="0"/>
              <a:t>Procentsiffrorna till vänster avser </a:t>
            </a:r>
            <a:r>
              <a:rPr lang="sv-SE" b="0" dirty="0" err="1" smtClean="0"/>
              <a:t>Somatik</a:t>
            </a:r>
            <a:r>
              <a:rPr lang="sv-SE" b="0" dirty="0" smtClean="0"/>
              <a:t> och till höger Psykiatri</a:t>
            </a:r>
          </a:p>
          <a:p>
            <a:endParaRPr lang="sv-SE" b="1" dirty="0" smtClean="0"/>
          </a:p>
          <a:p>
            <a:r>
              <a:rPr lang="sv-SE" b="1" dirty="0" smtClean="0"/>
              <a:t>Hur </a:t>
            </a:r>
            <a:r>
              <a:rPr lang="sv-SE" b="1" dirty="0" smtClean="0"/>
              <a:t>fungerar Ditt</a:t>
            </a:r>
            <a:r>
              <a:rPr lang="sv-SE" b="1" baseline="0" dirty="0" smtClean="0"/>
              <a:t> vardagliga liv </a:t>
            </a:r>
            <a:r>
              <a:rPr lang="sv-SE" baseline="0" dirty="0" smtClean="0"/>
              <a:t>-  Något bättre för den somatiska patienten jmf Psykiatriska patienten</a:t>
            </a:r>
          </a:p>
          <a:p>
            <a:endParaRPr lang="sv-SE" baseline="0" dirty="0" smtClean="0"/>
          </a:p>
          <a:p>
            <a:r>
              <a:rPr lang="sv-SE" b="1" baseline="0" dirty="0" smtClean="0"/>
              <a:t>Fast vårdkontakt </a:t>
            </a:r>
            <a:r>
              <a:rPr lang="sv-SE" baseline="0" dirty="0" smtClean="0"/>
              <a:t>– Bättre inom psykiatrin jmf </a:t>
            </a:r>
            <a:r>
              <a:rPr lang="sv-SE" baseline="0" dirty="0" err="1" smtClean="0"/>
              <a:t>somatiken</a:t>
            </a:r>
            <a:r>
              <a:rPr lang="sv-SE" baseline="0" dirty="0" smtClean="0"/>
              <a:t> – Låg siffra för </a:t>
            </a:r>
            <a:r>
              <a:rPr lang="sv-SE" baseline="0" dirty="0" err="1" smtClean="0"/>
              <a:t>somatiken</a:t>
            </a:r>
            <a:r>
              <a:rPr lang="sv-SE" baseline="0" dirty="0" smtClean="0"/>
              <a:t> </a:t>
            </a:r>
            <a:r>
              <a:rPr lang="sv-SE" baseline="0" dirty="0" smtClean="0"/>
              <a:t>	</a:t>
            </a:r>
          </a:p>
          <a:p>
            <a:endParaRPr lang="sv-SE" baseline="0" dirty="0" smtClean="0"/>
          </a:p>
          <a:p>
            <a:r>
              <a:rPr lang="sv-SE" b="1" baseline="0" dirty="0" smtClean="0"/>
              <a:t>Delaktig i planeringen </a:t>
            </a:r>
            <a:r>
              <a:rPr lang="sv-SE" baseline="0" dirty="0" smtClean="0"/>
              <a:t>– Bättre inom </a:t>
            </a:r>
            <a:r>
              <a:rPr lang="sv-SE" baseline="0" dirty="0" err="1" smtClean="0"/>
              <a:t>somatiken</a:t>
            </a:r>
            <a:r>
              <a:rPr lang="sv-SE" baseline="0" dirty="0" smtClean="0"/>
              <a:t> än </a:t>
            </a:r>
            <a:r>
              <a:rPr lang="sv-SE" baseline="0" dirty="0" smtClean="0"/>
              <a:t>psykiatrin – Hög siffra för bägge - positivt	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621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Hänsyn till personliga önskemål </a:t>
            </a:r>
            <a:r>
              <a:rPr lang="sv-SE" dirty="0" smtClean="0"/>
              <a:t>– Hög siffra något lägre inom </a:t>
            </a:r>
            <a:r>
              <a:rPr lang="sv-SE" dirty="0" smtClean="0"/>
              <a:t>psykiatrin – Hög siffra för</a:t>
            </a:r>
            <a:r>
              <a:rPr lang="sv-SE" baseline="0" dirty="0" smtClean="0"/>
              <a:t> både </a:t>
            </a:r>
            <a:r>
              <a:rPr lang="sv-SE" baseline="0" dirty="0" err="1" smtClean="0"/>
              <a:t>somatik</a:t>
            </a:r>
            <a:r>
              <a:rPr lang="sv-SE" baseline="0" dirty="0" smtClean="0"/>
              <a:t> och psykiatri - positivt</a:t>
            </a:r>
            <a:endParaRPr lang="sv-SE" dirty="0" smtClean="0"/>
          </a:p>
          <a:p>
            <a:endParaRPr lang="sv-SE" dirty="0" smtClean="0"/>
          </a:p>
          <a:p>
            <a:r>
              <a:rPr lang="sv-SE" b="1" dirty="0" smtClean="0"/>
              <a:t>Skriftlig vårdplan  </a:t>
            </a:r>
            <a:r>
              <a:rPr lang="sv-SE" dirty="0" smtClean="0"/>
              <a:t>- Många upplever att man inte har någon skriftlig</a:t>
            </a:r>
            <a:r>
              <a:rPr lang="sv-SE" baseline="0" dirty="0" smtClean="0"/>
              <a:t> </a:t>
            </a:r>
            <a:r>
              <a:rPr lang="sv-SE" baseline="0" dirty="0" smtClean="0"/>
              <a:t>vårdplan – Låg siffra</a:t>
            </a:r>
            <a:endParaRPr lang="sv-SE" baseline="0" dirty="0" smtClean="0"/>
          </a:p>
          <a:p>
            <a:endParaRPr lang="sv-SE" baseline="0" dirty="0" smtClean="0"/>
          </a:p>
          <a:p>
            <a:r>
              <a:rPr lang="sv-SE" b="1" baseline="0" dirty="0" smtClean="0"/>
              <a:t>Fått den information jag behöver </a:t>
            </a:r>
            <a:r>
              <a:rPr lang="sv-SE" baseline="0" dirty="0" smtClean="0"/>
              <a:t>– Trots avsaknad av skriftliga planer upplever en stor majoritet att man har det </a:t>
            </a:r>
          </a:p>
          <a:p>
            <a:endParaRPr lang="sv-SE" baseline="0" dirty="0" smtClean="0"/>
          </a:p>
          <a:p>
            <a:r>
              <a:rPr lang="sv-SE" b="1" baseline="0" dirty="0" smtClean="0"/>
              <a:t>Känner Du Dig trygg med vården och omsorgen </a:t>
            </a:r>
            <a:r>
              <a:rPr lang="sv-SE" baseline="0" dirty="0" smtClean="0"/>
              <a:t>– Stor majoritet känner sig trygga – något högre siffra inom </a:t>
            </a:r>
            <a:r>
              <a:rPr lang="sv-SE" baseline="0" dirty="0" err="1" smtClean="0"/>
              <a:t>somatiken</a:t>
            </a:r>
            <a:endParaRPr lang="sv-SE" baseline="0" dirty="0" smtClean="0"/>
          </a:p>
          <a:p>
            <a:endParaRPr lang="sv-SE" baseline="0" dirty="0" smtClean="0"/>
          </a:p>
          <a:p>
            <a:r>
              <a:rPr lang="sv-SE" baseline="0" dirty="0" smtClean="0"/>
              <a:t>Anledningen till tryggheten är enligt svaren i Dalarna – anhöriga och hemtjänst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Då många </a:t>
            </a:r>
            <a:r>
              <a:rPr lang="sv-SE" dirty="0" smtClean="0"/>
              <a:t>regioner (8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)</a:t>
            </a:r>
            <a:r>
              <a:rPr lang="sv-SE" dirty="0" smtClean="0"/>
              <a:t> </a:t>
            </a:r>
            <a:r>
              <a:rPr lang="sv-SE" dirty="0" smtClean="0"/>
              <a:t>inte deltog i Punktmätningen – </a:t>
            </a:r>
            <a:r>
              <a:rPr lang="sv-SE" dirty="0" smtClean="0"/>
              <a:t>överenskoms </a:t>
            </a:r>
            <a:r>
              <a:rPr lang="sv-SE" dirty="0" smtClean="0"/>
              <a:t>om att genomföra en ny punktmätning under våren 2020 – inte bara en vecka utan flera</a:t>
            </a:r>
            <a:r>
              <a:rPr lang="sv-SE" baseline="0" dirty="0" smtClean="0"/>
              <a:t> veckor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7878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Fritext frågorna – några </a:t>
            </a:r>
            <a:r>
              <a:rPr lang="sv-SE" b="1" dirty="0" smtClean="0"/>
              <a:t>axplock – SKR konstaterar att - </a:t>
            </a:r>
            <a:r>
              <a:rPr lang="sv-SE" altLang="sv-SE" sz="1200" b="1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Äldre behöver mera tid.</a:t>
            </a:r>
            <a:r>
              <a:rPr lang="sv-SE" altLang="sv-SE" sz="500" b="1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.</a:t>
            </a:r>
            <a:endParaRPr lang="sv-SE" b="1" dirty="0" smtClean="0"/>
          </a:p>
          <a:p>
            <a:endParaRPr lang="sv-SE" dirty="0" smtClean="0"/>
          </a:p>
          <a:p>
            <a:r>
              <a:rPr lang="sv-SE" b="1" dirty="0" smtClean="0"/>
              <a:t>Vilka svarade</a:t>
            </a:r>
            <a:r>
              <a:rPr lang="sv-SE" b="1" baseline="0" dirty="0" smtClean="0"/>
              <a:t> </a:t>
            </a:r>
            <a:r>
              <a:rPr lang="sv-SE" baseline="0" dirty="0" smtClean="0"/>
              <a:t>– Nästan uteslutande patienter. </a:t>
            </a:r>
          </a:p>
          <a:p>
            <a:endParaRPr lang="sv-SE" baseline="0" dirty="0" smtClean="0"/>
          </a:p>
          <a:p>
            <a:r>
              <a:rPr lang="sv-SE" b="1" baseline="0" dirty="0" smtClean="0"/>
              <a:t>Åldersgrupp som svarade   </a:t>
            </a:r>
            <a:r>
              <a:rPr lang="sv-SE" baseline="0" dirty="0" smtClean="0"/>
              <a:t>	</a:t>
            </a:r>
            <a:r>
              <a:rPr lang="sv-SE" b="1" baseline="0" dirty="0" err="1" smtClean="0"/>
              <a:t>Somatik</a:t>
            </a:r>
            <a:r>
              <a:rPr lang="sv-SE" b="1" baseline="0" dirty="0" smtClean="0"/>
              <a:t> + 75 år 78 % </a:t>
            </a:r>
            <a:r>
              <a:rPr lang="sv-SE" baseline="0" dirty="0" smtClean="0"/>
              <a:t>endast 11 % som svarade var under 65 år</a:t>
            </a:r>
          </a:p>
          <a:p>
            <a:r>
              <a:rPr lang="sv-SE" dirty="0" smtClean="0"/>
              <a:t>		</a:t>
            </a:r>
            <a:r>
              <a:rPr lang="sv-SE" b="1" dirty="0" smtClean="0"/>
              <a:t>Psykiatri Under 65 år 87 % </a:t>
            </a:r>
            <a:endParaRPr lang="sv-SE" b="1" dirty="0" smtClean="0"/>
          </a:p>
          <a:p>
            <a:endParaRPr lang="sv-SE" b="1" dirty="0" smtClean="0"/>
          </a:p>
          <a:p>
            <a:r>
              <a:rPr lang="sv-SE" b="1" dirty="0" smtClean="0"/>
              <a:t>Nästa bild - statistik</a:t>
            </a:r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8149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”Kortliggare”</a:t>
            </a:r>
            <a:r>
              <a:rPr lang="sv-SE" b="1" baseline="0" dirty="0" smtClean="0"/>
              <a:t> under 2 dagar </a:t>
            </a:r>
            <a:r>
              <a:rPr lang="sv-SE" baseline="0" dirty="0" smtClean="0"/>
              <a:t>- </a:t>
            </a:r>
            <a:r>
              <a:rPr lang="sv-SE" dirty="0" smtClean="0"/>
              <a:t>Genomsnitt dagar under 2019. Fr o m september 2019 så har vårt system nu möjlighet att se klockslag</a:t>
            </a:r>
            <a:r>
              <a:rPr lang="sv-SE" baseline="0" dirty="0" smtClean="0"/>
              <a:t> för när patienten anmälts utskrivningsklar – </a:t>
            </a:r>
          </a:p>
          <a:p>
            <a:r>
              <a:rPr lang="sv-SE" baseline="0" dirty="0" smtClean="0"/>
              <a:t>detta var inte möjligt tidigare. Därav att siffrorna för september, oktober och november är högre än övriga månader.  </a:t>
            </a:r>
          </a:p>
          <a:p>
            <a:endParaRPr lang="sv-SE" baseline="0" dirty="0" smtClean="0"/>
          </a:p>
          <a:p>
            <a:r>
              <a:rPr lang="sv-SE" baseline="0" dirty="0" smtClean="0"/>
              <a:t>Sedan januari 2019 har två kommuner fått eller kommer att få en faktura för att 2 månader av 3 överstigit 2.0 dagar i genomsnitt –Smedjebacken och Gagnef. </a:t>
            </a:r>
          </a:p>
          <a:p>
            <a:r>
              <a:rPr lang="sv-SE" baseline="0" dirty="0" smtClean="0"/>
              <a:t>Ytterligare 3 kommuner löper risk att drabbas av faktura i och med att de överstigit 2.0 dagar under november.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3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Långliggare + 7 dagar.</a:t>
            </a:r>
          </a:p>
          <a:p>
            <a:r>
              <a:rPr lang="sv-SE" dirty="0" smtClean="0"/>
              <a:t>Siffrorna till vänster visar antal patienter och siffran till höger totalt antal dagar som patienterna har legat kvar på</a:t>
            </a:r>
            <a:r>
              <a:rPr lang="sv-SE" baseline="0" dirty="0" smtClean="0"/>
              <a:t> slutenvårdsplats efter det att de blivit utskrivningsklara. </a:t>
            </a:r>
          </a:p>
          <a:p>
            <a:r>
              <a:rPr lang="sv-SE" baseline="0" dirty="0" smtClean="0"/>
              <a:t>Av de sammanlagt 37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 patienterna som legat kvar på slutenvårdsplats längre än 7 dagar och som kommunerna fått betalningsansvar för är endast 8 patienter som legat på psykiatrisk slutenvårdsavdelning.</a:t>
            </a:r>
          </a:p>
          <a:p>
            <a:endParaRPr lang="sv-SE" baseline="0" dirty="0" smtClean="0"/>
          </a:p>
          <a:p>
            <a:r>
              <a:rPr lang="sv-SE" baseline="0" dirty="0" smtClean="0"/>
              <a:t>Andelen utskrivningsklara som legat kvar på slutenvårdsavdelning efter att de anmälts som utskrivningsklara har sedan SUS-lagen infördes minskat kraftigt i hela landet – 2018 minskade andelen i Dalarna med drygt 38 % jmf 2017 och denna tendens har fortsatt även under 2019.  </a:t>
            </a:r>
            <a:r>
              <a:rPr lang="sv-SE" baseline="0" dirty="0" smtClean="0"/>
              <a:t>DALARNA </a:t>
            </a:r>
            <a:r>
              <a:rPr lang="sv-SE" baseline="0" dirty="0" smtClean="0"/>
              <a:t>BÄST I LANDET ENLIGT SKL ÖPPNA JÄMFÖRELSER NÄR DET GÄLLER ANDELEN UTSKRIVNINGSKLARA SOM LIGGER KVAR PÅ SLUTENVÅRDSPLATS EFTER DET ATT DE BLIVIT ANMÄLDA SOM UTSKRIVNINGSKLARA.</a:t>
            </a:r>
          </a:p>
          <a:p>
            <a:endParaRPr lang="sv-SE" baseline="0" dirty="0" smtClean="0"/>
          </a:p>
          <a:p>
            <a:r>
              <a:rPr lang="sv-SE" b="1" baseline="0" dirty="0" smtClean="0"/>
              <a:t>Nästa bild </a:t>
            </a:r>
          </a:p>
          <a:p>
            <a:r>
              <a:rPr lang="sv-SE" baseline="0" dirty="0" smtClean="0"/>
              <a:t>Återinläggningar inom 30 dagar för gruppen 65 år och äldre  - En fråga som man kan ställa sig har detta inneburit att andelen återinläggningar inom 30 dagar ökat ?  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5963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Denna bild visade jag vid förra mötet – tänkte bara</a:t>
            </a:r>
            <a:r>
              <a:rPr lang="sv-SE" b="1" baseline="0" dirty="0" smtClean="0"/>
              <a:t> nämna att SUS-gruppen önskar se över och analysera skillnaderna under 2020. </a:t>
            </a:r>
          </a:p>
          <a:p>
            <a:endParaRPr lang="sv-SE" baseline="0" dirty="0" smtClean="0"/>
          </a:p>
          <a:p>
            <a:r>
              <a:rPr lang="sv-SE" dirty="0" smtClean="0"/>
              <a:t>Återinläggningar inom 30 dagar för åldersgruppen 65 år och äldre.</a:t>
            </a:r>
            <a:r>
              <a:rPr lang="sv-SE" baseline="0" dirty="0" smtClean="0"/>
              <a:t> </a:t>
            </a:r>
            <a:r>
              <a:rPr lang="sv-SE" dirty="0" smtClean="0"/>
              <a:t>Sifforna per </a:t>
            </a:r>
            <a:r>
              <a:rPr lang="sv-SE" baseline="0" dirty="0" smtClean="0"/>
              <a:t>kommun. </a:t>
            </a:r>
          </a:p>
          <a:p>
            <a:endParaRPr lang="sv-SE" baseline="0" dirty="0" smtClean="0"/>
          </a:p>
          <a:p>
            <a:r>
              <a:rPr lang="sv-SE" dirty="0" smtClean="0"/>
              <a:t>Andelen återinläggningar för</a:t>
            </a:r>
            <a:r>
              <a:rPr lang="sv-SE" baseline="0" dirty="0" smtClean="0"/>
              <a:t> gruppen + 65 år har ökat något 2017-2018 och de första 8 månaderna 2019. Totalt dock ingen stor ökning. 13.9 – 14.3 – 14.6</a:t>
            </a:r>
          </a:p>
          <a:p>
            <a:endParaRPr lang="sv-SE" baseline="0" dirty="0" smtClean="0"/>
          </a:p>
          <a:p>
            <a:r>
              <a:rPr lang="sv-SE" baseline="0" dirty="0" smtClean="0"/>
              <a:t>Intressant är att det finns relativt stora skillnader mellan olika kommuner 2019 – Att analysera detta kommer att skrivas in som en av de uppdrag som SUS-gruppen önskar titta på under 2020.</a:t>
            </a:r>
          </a:p>
          <a:p>
            <a:endParaRPr lang="sv-SE" baseline="0" dirty="0" smtClean="0"/>
          </a:p>
          <a:p>
            <a:r>
              <a:rPr lang="sv-SE" baseline="0" dirty="0" smtClean="0"/>
              <a:t>Lägst 	Smedjebacken 	10.4</a:t>
            </a:r>
          </a:p>
          <a:p>
            <a:endParaRPr lang="sv-SE" baseline="0" dirty="0" smtClean="0"/>
          </a:p>
          <a:p>
            <a:r>
              <a:rPr lang="sv-SE" baseline="0" dirty="0" smtClean="0"/>
              <a:t>Högst	Vansbro 		17.3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97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2019-12-13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Samverkan vid utskrivning från sluten hälso och sjukvård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243754"/>
            <a:ext cx="9144000" cy="1385520"/>
          </a:xfrm>
        </p:spPr>
        <p:txBody>
          <a:bodyPr>
            <a:normAutofit/>
          </a:bodyPr>
          <a:lstStyle/>
          <a:p>
            <a:r>
              <a:rPr lang="sv-SE" sz="3200" dirty="0" smtClean="0"/>
              <a:t>Nulägesrapport 13/12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558145"/>
          </a:xfrm>
        </p:spPr>
        <p:txBody>
          <a:bodyPr>
            <a:noAutofit/>
          </a:bodyPr>
          <a:lstStyle/>
          <a:p>
            <a:r>
              <a:rPr lang="sv-SE" dirty="0" smtClean="0"/>
              <a:t>Workshops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923271"/>
            <a:ext cx="11370906" cy="52536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v-SE" dirty="0" smtClean="0"/>
              <a:t>Sex halvdagar (4 </a:t>
            </a:r>
            <a:r>
              <a:rPr lang="sv-SE" dirty="0" err="1" smtClean="0"/>
              <a:t>st</a:t>
            </a:r>
            <a:r>
              <a:rPr lang="sv-SE" dirty="0" smtClean="0"/>
              <a:t> </a:t>
            </a:r>
            <a:r>
              <a:rPr lang="sv-SE" dirty="0" err="1" smtClean="0"/>
              <a:t>somatik</a:t>
            </a:r>
            <a:r>
              <a:rPr lang="sv-SE" dirty="0" smtClean="0"/>
              <a:t> och 2 </a:t>
            </a:r>
            <a:r>
              <a:rPr lang="sv-SE" dirty="0" err="1" smtClean="0"/>
              <a:t>st</a:t>
            </a:r>
            <a:r>
              <a:rPr lang="sv-SE" dirty="0" smtClean="0"/>
              <a:t> Psykiatri) är genomförda Ca 400 deltagare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r>
              <a:rPr lang="sv-SE" dirty="0" smtClean="0"/>
              <a:t> 	Upplägg	* Allmän information SUS-lagen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* Statistik – Hur går det ?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* ÖK Rehab, HAB </a:t>
            </a:r>
            <a:r>
              <a:rPr lang="sv-SE" dirty="0" err="1"/>
              <a:t>inkl</a:t>
            </a:r>
            <a:r>
              <a:rPr lang="sv-SE" dirty="0"/>
              <a:t> hjälpmedel </a:t>
            </a:r>
            <a:r>
              <a:rPr lang="sv-SE" b="1" dirty="0" smtClean="0"/>
              <a:t>(</a:t>
            </a:r>
            <a:r>
              <a:rPr lang="sv-SE" b="1" dirty="0" err="1" smtClean="0"/>
              <a:t>Somatik</a:t>
            </a:r>
            <a:r>
              <a:rPr lang="sv-SE" b="1" dirty="0" smtClean="0"/>
              <a:t>)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* Komplexa ärenden – information från SKR </a:t>
            </a:r>
            <a:r>
              <a:rPr lang="sv-SE" b="1" dirty="0" smtClean="0"/>
              <a:t>(Psykiatri)</a:t>
            </a:r>
            <a:endParaRPr lang="sv-SE" b="1" dirty="0"/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* SIP-modulen – redovisning hur fungerar det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* Gruppdiskussioner med utgångspunkt från ”patientärende”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</a:t>
            </a:r>
          </a:p>
          <a:p>
            <a:pPr marL="457200" lvl="1" indent="0">
              <a:buNone/>
            </a:pPr>
            <a:r>
              <a:rPr lang="sv-SE" dirty="0" smtClean="0"/>
              <a:t>	</a:t>
            </a:r>
            <a:r>
              <a:rPr lang="sv-SE" dirty="0" err="1" smtClean="0"/>
              <a:t>Somatik</a:t>
            </a:r>
            <a:r>
              <a:rPr lang="sv-SE" dirty="0" smtClean="0"/>
              <a:t> – 	Mycket diskussioner under och efter workshoparna kring 				överenskommelsen Rehab, HAB </a:t>
            </a:r>
            <a:r>
              <a:rPr lang="sv-SE" dirty="0" err="1" smtClean="0"/>
              <a:t>inkl</a:t>
            </a:r>
            <a:r>
              <a:rPr lang="sv-SE" dirty="0" smtClean="0"/>
              <a:t> hjälpmedel – vem</a:t>
            </a:r>
          </a:p>
          <a:p>
            <a:pPr marL="457200" lvl="1" indent="0">
              <a:buNone/>
            </a:pPr>
            <a:r>
              <a:rPr lang="sv-SE" dirty="0"/>
              <a:t> </a:t>
            </a:r>
            <a:r>
              <a:rPr lang="sv-SE" dirty="0" smtClean="0"/>
              <a:t>                          ansvara för vad ? Vem skriver vårdbegäran ? </a:t>
            </a:r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11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710639"/>
          </a:xfrm>
        </p:spPr>
        <p:txBody>
          <a:bodyPr/>
          <a:lstStyle/>
          <a:p>
            <a:r>
              <a:rPr lang="sv-SE" dirty="0" smtClean="0"/>
              <a:t>Workshops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075765"/>
            <a:ext cx="11370906" cy="5101197"/>
          </a:xfrm>
        </p:spPr>
        <p:txBody>
          <a:bodyPr/>
          <a:lstStyle/>
          <a:p>
            <a:r>
              <a:rPr lang="sv-SE" dirty="0" smtClean="0"/>
              <a:t>Förslag från deltagarna om framtida workshops</a:t>
            </a:r>
          </a:p>
          <a:p>
            <a:pPr lvl="1"/>
            <a:r>
              <a:rPr lang="sv-SE" dirty="0" smtClean="0"/>
              <a:t>Mer ”verkstad”. Erfarenhetsutbyte</a:t>
            </a:r>
          </a:p>
          <a:p>
            <a:pPr lvl="1"/>
            <a:r>
              <a:rPr lang="sv-SE" dirty="0" smtClean="0"/>
              <a:t>Utbildning i SIP</a:t>
            </a:r>
          </a:p>
          <a:p>
            <a:pPr lvl="1"/>
            <a:r>
              <a:rPr lang="sv-SE" dirty="0"/>
              <a:t>Upprepa SIP-modulens möjligheter</a:t>
            </a:r>
          </a:p>
          <a:p>
            <a:pPr lvl="1"/>
            <a:r>
              <a:rPr lang="sv-SE" dirty="0" smtClean="0"/>
              <a:t>Fokusera </a:t>
            </a:r>
            <a:r>
              <a:rPr lang="sv-SE" dirty="0" smtClean="0"/>
              <a:t>på goda exempel men även tydliggöra utmaningarna</a:t>
            </a:r>
          </a:p>
          <a:p>
            <a:pPr lvl="1"/>
            <a:r>
              <a:rPr lang="sv-SE" dirty="0" smtClean="0"/>
              <a:t>Hitta </a:t>
            </a:r>
            <a:r>
              <a:rPr lang="sv-SE" dirty="0" smtClean="0"/>
              <a:t>fler </a:t>
            </a:r>
            <a:r>
              <a:rPr lang="sv-SE" dirty="0" smtClean="0"/>
              <a:t>mötesplatser för att </a:t>
            </a:r>
            <a:r>
              <a:rPr lang="sv-SE" dirty="0" smtClean="0"/>
              <a:t>träffas </a:t>
            </a:r>
            <a:r>
              <a:rPr lang="sv-SE" dirty="0" smtClean="0"/>
              <a:t>och dela </a:t>
            </a:r>
            <a:r>
              <a:rPr lang="sv-SE" dirty="0" smtClean="0"/>
              <a:t>information och erfarenheter</a:t>
            </a:r>
          </a:p>
          <a:p>
            <a:pPr lvl="1"/>
            <a:r>
              <a:rPr lang="sv-SE" dirty="0" smtClean="0"/>
              <a:t>Fler patientfall – gärna representant från brukarorganisationer</a:t>
            </a:r>
          </a:p>
          <a:p>
            <a:pPr lvl="1"/>
            <a:r>
              <a:rPr lang="sv-SE" dirty="0" smtClean="0"/>
              <a:t>Tryck mer på patienterna delaktighet</a:t>
            </a:r>
          </a:p>
          <a:p>
            <a:pPr lvl="1"/>
            <a:r>
              <a:rPr lang="sv-SE" dirty="0" smtClean="0"/>
              <a:t>Förbättringsdiskussioner</a:t>
            </a:r>
          </a:p>
          <a:p>
            <a:pPr lvl="1"/>
            <a:r>
              <a:rPr lang="sv-SE" dirty="0" smtClean="0"/>
              <a:t>Lokala </a:t>
            </a:r>
            <a:r>
              <a:rPr lang="sv-SE" dirty="0" smtClean="0"/>
              <a:t>workshops/träffar  </a:t>
            </a:r>
            <a:endParaRPr lang="sv-SE" dirty="0" smtClean="0"/>
          </a:p>
          <a:p>
            <a:pPr lvl="1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4796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7"/>
            <a:ext cx="10619402" cy="576168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SUS-gruppen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941295"/>
            <a:ext cx="11370906" cy="5235667"/>
          </a:xfrm>
        </p:spPr>
        <p:txBody>
          <a:bodyPr/>
          <a:lstStyle/>
          <a:p>
            <a:endParaRPr lang="sv-SE" dirty="0" smtClean="0"/>
          </a:p>
          <a:p>
            <a:r>
              <a:rPr lang="sv-SE" dirty="0" smtClean="0"/>
              <a:t>Webbenkät personal – Genomföra februari/mars 2020</a:t>
            </a:r>
          </a:p>
          <a:p>
            <a:endParaRPr lang="sv-SE" dirty="0"/>
          </a:p>
          <a:p>
            <a:r>
              <a:rPr lang="sv-SE" dirty="0" smtClean="0"/>
              <a:t>Uppdragsbeskrivning SUS-gruppen 2020 </a:t>
            </a:r>
          </a:p>
          <a:p>
            <a:endParaRPr lang="sv-SE" dirty="0"/>
          </a:p>
          <a:p>
            <a:r>
              <a:rPr lang="sv-SE" dirty="0" smtClean="0"/>
              <a:t>Ny lokal överenskommelse 2020-2022</a:t>
            </a:r>
          </a:p>
          <a:p>
            <a:endParaRPr lang="sv-SE" dirty="0" smtClean="0"/>
          </a:p>
          <a:p>
            <a:r>
              <a:rPr lang="sv-SE" dirty="0" smtClean="0"/>
              <a:t>Riktlinjer till överenskommelsen</a:t>
            </a:r>
            <a:endParaRPr lang="sv-SE" dirty="0"/>
          </a:p>
          <a:p>
            <a:endParaRPr lang="sv-SE" dirty="0" smtClean="0"/>
          </a:p>
          <a:p>
            <a:pPr lvl="1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426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Slut 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358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15093"/>
            <a:ext cx="11370906" cy="4861870"/>
          </a:xfrm>
        </p:spPr>
        <p:txBody>
          <a:bodyPr/>
          <a:lstStyle/>
          <a:p>
            <a:r>
              <a:rPr lang="sv-SE" dirty="0" smtClean="0"/>
              <a:t>SKL Nätverksträff 3/12</a:t>
            </a:r>
          </a:p>
          <a:p>
            <a:pPr lvl="1"/>
            <a:r>
              <a:rPr lang="sv-SE" dirty="0" smtClean="0"/>
              <a:t>Hur </a:t>
            </a:r>
            <a:r>
              <a:rPr lang="sv-SE" dirty="0"/>
              <a:t>ser det ut i övriga </a:t>
            </a:r>
            <a:r>
              <a:rPr lang="sv-SE" dirty="0" smtClean="0"/>
              <a:t>landet ?</a:t>
            </a:r>
          </a:p>
          <a:p>
            <a:pPr lvl="1"/>
            <a:r>
              <a:rPr lang="sv-SE" dirty="0" smtClean="0"/>
              <a:t>Punktmätning V 47</a:t>
            </a:r>
            <a:endParaRPr lang="sv-SE" dirty="0"/>
          </a:p>
          <a:p>
            <a:pPr lvl="1"/>
            <a:endParaRPr lang="sv-SE" dirty="0" smtClean="0"/>
          </a:p>
          <a:p>
            <a:r>
              <a:rPr lang="sv-SE" dirty="0" smtClean="0"/>
              <a:t>Ekonomi/Statistik</a:t>
            </a:r>
          </a:p>
          <a:p>
            <a:endParaRPr lang="sv-SE" dirty="0" smtClean="0"/>
          </a:p>
          <a:p>
            <a:r>
              <a:rPr lang="sv-SE" dirty="0" smtClean="0"/>
              <a:t>SUS-grupp</a:t>
            </a:r>
          </a:p>
          <a:p>
            <a:pPr lvl="1"/>
            <a:r>
              <a:rPr lang="sv-SE" dirty="0" smtClean="0"/>
              <a:t>Workshops HT 2019 </a:t>
            </a:r>
          </a:p>
          <a:p>
            <a:pPr lvl="1"/>
            <a:r>
              <a:rPr lang="sv-SE" dirty="0" smtClean="0"/>
              <a:t>Webbenkät samtlig personal</a:t>
            </a:r>
          </a:p>
          <a:p>
            <a:pPr lvl="1"/>
            <a:r>
              <a:rPr lang="sv-SE" dirty="0" smtClean="0"/>
              <a:t>Revidering av överenskommelse och riktlinjer </a:t>
            </a:r>
          </a:p>
          <a:p>
            <a:pPr lvl="1"/>
            <a:r>
              <a:rPr lang="sv-SE" dirty="0" smtClean="0"/>
              <a:t>Arbetsbeskrivning 2020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2019-02-08	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78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SKL – Nätverksträff 3/12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Hur går det i övriga landet ?</a:t>
            </a:r>
          </a:p>
          <a:p>
            <a:pPr lvl="1"/>
            <a:r>
              <a:rPr lang="sv-SE" dirty="0" smtClean="0"/>
              <a:t>Andelen utskrivningsklara kvar på slutenvårdsavdelning minskar. Samverkan mellan huvudmännen fungerar relativt bra. I många regioner pågår revidering av överenskommelser och riktlinjer</a:t>
            </a:r>
          </a:p>
          <a:p>
            <a:pPr lvl="1"/>
            <a:r>
              <a:rPr lang="sv-SE" dirty="0" smtClean="0"/>
              <a:t>Ändrade av datum för utskrivningsklar – många regioner redovisar samma problem som påtalats även i Dalarna – en fråga som Nätverket kommer att titta på och försöka ta fram goda exempel på under 2020 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32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66572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Punktmätning v 47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210235"/>
            <a:ext cx="11370906" cy="4966727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sv-SE" dirty="0" smtClean="0"/>
              <a:t>Telefonintervjuer </a:t>
            </a:r>
            <a:r>
              <a:rPr lang="sv-SE" dirty="0"/>
              <a:t>med patienter och eller anhöriga till patienter som skrivits ut till ordinärt boende (ej SÄBO eller korttids boende) </a:t>
            </a:r>
            <a:r>
              <a:rPr lang="sv-SE" dirty="0" smtClean="0"/>
              <a:t>från Medicin-, Kirurg-, Ortoped-, Geriatrik </a:t>
            </a:r>
            <a:r>
              <a:rPr lang="sv-SE" dirty="0"/>
              <a:t>och </a:t>
            </a:r>
            <a:r>
              <a:rPr lang="sv-SE" dirty="0" smtClean="0"/>
              <a:t>Allmänpsykiatri. 8-10 </a:t>
            </a:r>
            <a:r>
              <a:rPr lang="sv-SE" dirty="0" err="1"/>
              <a:t>st</a:t>
            </a:r>
            <a:r>
              <a:rPr lang="sv-SE" dirty="0"/>
              <a:t> frågor samt en fritext </a:t>
            </a:r>
            <a:r>
              <a:rPr lang="sv-SE" dirty="0" smtClean="0"/>
              <a:t>kommentar.</a:t>
            </a:r>
          </a:p>
          <a:p>
            <a:pPr marL="457200" lvl="1" indent="0">
              <a:buNone/>
            </a:pPr>
            <a:r>
              <a:rPr lang="sv-SE" dirty="0" smtClean="0"/>
              <a:t>Drygt 300 </a:t>
            </a:r>
            <a:r>
              <a:rPr lang="sv-SE" dirty="0"/>
              <a:t>intervjuer genomförda (</a:t>
            </a:r>
            <a:r>
              <a:rPr lang="sv-SE" dirty="0" smtClean="0"/>
              <a:t>ca 250 </a:t>
            </a:r>
            <a:r>
              <a:rPr lang="sv-SE" dirty="0" err="1" smtClean="0"/>
              <a:t>somatik</a:t>
            </a:r>
            <a:r>
              <a:rPr lang="sv-SE" dirty="0" smtClean="0"/>
              <a:t> och 50 psykiatri) varav </a:t>
            </a:r>
            <a:r>
              <a:rPr lang="sv-SE" dirty="0" smtClean="0"/>
              <a:t>ca 90 </a:t>
            </a:r>
            <a:r>
              <a:rPr lang="sv-SE" dirty="0" smtClean="0"/>
              <a:t>i Dalarna !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r>
              <a:rPr lang="sv-SE" b="1" dirty="0" err="1" smtClean="0"/>
              <a:t>Somatik</a:t>
            </a:r>
            <a:r>
              <a:rPr lang="sv-SE" b="1" dirty="0" smtClean="0"/>
              <a:t>/Psykiatri</a:t>
            </a:r>
          </a:p>
          <a:p>
            <a:pPr lvl="1"/>
            <a:r>
              <a:rPr lang="sv-SE" dirty="0" smtClean="0"/>
              <a:t>Hur fungerar ditt vardagliga liv ?			Bra 54/38 % 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					Dåligt 9/12 %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					</a:t>
            </a:r>
          </a:p>
          <a:p>
            <a:pPr lvl="1"/>
            <a:r>
              <a:rPr lang="sv-SE" dirty="0" smtClean="0"/>
              <a:t>Har Du fast vårdkontakt ?				Ja 46/75 % </a:t>
            </a:r>
          </a:p>
          <a:p>
            <a:pPr marL="914400" lvl="2" indent="0">
              <a:buNone/>
            </a:pPr>
            <a:r>
              <a:rPr lang="sv-SE" dirty="0"/>
              <a:t>	</a:t>
            </a:r>
            <a:r>
              <a:rPr lang="sv-SE" dirty="0" smtClean="0"/>
              <a:t>						</a:t>
            </a:r>
            <a:r>
              <a:rPr lang="sv-SE" sz="2400" dirty="0"/>
              <a:t>Nej </a:t>
            </a:r>
            <a:r>
              <a:rPr lang="sv-SE" sz="2400" dirty="0" smtClean="0"/>
              <a:t>48/25% </a:t>
            </a:r>
            <a:endParaRPr lang="sv-SE" sz="2400" dirty="0"/>
          </a:p>
          <a:p>
            <a:pPr marL="457200" lvl="1" indent="0">
              <a:buNone/>
            </a:pPr>
            <a:endParaRPr lang="sv-SE" b="1" dirty="0" smtClean="0"/>
          </a:p>
          <a:p>
            <a:pPr lvl="1"/>
            <a:r>
              <a:rPr lang="sv-SE" dirty="0" smtClean="0"/>
              <a:t>Känner Du att Du varit delaktig i 			Ja 68/60 % </a:t>
            </a:r>
          </a:p>
          <a:p>
            <a:pPr marL="457200" lvl="1" indent="0">
              <a:buNone/>
            </a:pPr>
            <a:r>
              <a:rPr lang="sv-SE" dirty="0"/>
              <a:t> </a:t>
            </a:r>
            <a:r>
              <a:rPr lang="sv-SE" dirty="0" smtClean="0"/>
              <a:t>  planeringen ?						</a:t>
            </a:r>
            <a:r>
              <a:rPr lang="sv-SE" dirty="0"/>
              <a:t>Nej </a:t>
            </a:r>
            <a:r>
              <a:rPr lang="sv-SE" dirty="0" smtClean="0"/>
              <a:t>16/15%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011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616509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Punktmätning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981635"/>
            <a:ext cx="11370906" cy="5195327"/>
          </a:xfrm>
        </p:spPr>
        <p:txBody>
          <a:bodyPr>
            <a:normAutofit lnSpcReduction="10000"/>
          </a:bodyPr>
          <a:lstStyle/>
          <a:p>
            <a:r>
              <a:rPr lang="sv-SE" b="1" dirty="0" err="1" smtClean="0"/>
              <a:t>Somatik</a:t>
            </a:r>
            <a:r>
              <a:rPr lang="sv-SE" b="1" dirty="0" smtClean="0"/>
              <a:t>/Psykiatri forts.</a:t>
            </a:r>
          </a:p>
          <a:p>
            <a:pPr lvl="1"/>
            <a:endParaRPr lang="sv-SE" dirty="0" smtClean="0"/>
          </a:p>
          <a:p>
            <a:pPr lvl="1"/>
            <a:r>
              <a:rPr lang="sv-SE" dirty="0" smtClean="0"/>
              <a:t>Tog personalen hänsyn till Dina önskemål när Din fortsatta vård och omsorg planerades ?							Ja 75/67 % 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						Nej 11/15 %</a:t>
            </a:r>
          </a:p>
          <a:p>
            <a:endParaRPr lang="sv-SE" dirty="0" smtClean="0"/>
          </a:p>
          <a:p>
            <a:pPr lvl="1"/>
            <a:r>
              <a:rPr lang="sv-SE" dirty="0" smtClean="0"/>
              <a:t>Har Du en skriftlig vårdplan ?				Ja 24/33 %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						Nej 76/67 % 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Fått den information som Du behöver			Ja 71/75 %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						Nej 11/8 %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Känner Du Dig trygg med Din vård och omsorg ?		Ja 80/71 %</a:t>
            </a:r>
          </a:p>
          <a:p>
            <a:pPr marL="457200" lvl="1" indent="0">
              <a:buNone/>
            </a:pPr>
            <a:r>
              <a:rPr lang="sv-SE" dirty="0"/>
              <a:t>	</a:t>
            </a:r>
            <a:r>
              <a:rPr lang="sv-SE" dirty="0" smtClean="0"/>
              <a:t>								Nej 20/8 %</a:t>
            </a:r>
          </a:p>
          <a:p>
            <a:endParaRPr lang="sv-SE" dirty="0"/>
          </a:p>
          <a:p>
            <a:pPr lvl="8"/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312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7"/>
            <a:ext cx="10619402" cy="603062"/>
          </a:xfrm>
        </p:spPr>
        <p:txBody>
          <a:bodyPr>
            <a:normAutofit fontScale="90000"/>
          </a:bodyPr>
          <a:lstStyle/>
          <a:p>
            <a:r>
              <a:rPr lang="sv-SE" dirty="0"/>
              <a:t>Punktmätning forts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062319"/>
            <a:ext cx="11370906" cy="5114644"/>
          </a:xfrm>
        </p:spPr>
        <p:txBody>
          <a:bodyPr/>
          <a:lstStyle/>
          <a:p>
            <a:r>
              <a:rPr lang="sv-SE" dirty="0"/>
              <a:t>Är det något i samband med utskrivningen som kunde fungerat bättre? </a:t>
            </a:r>
            <a:endParaRPr lang="sv-SE" dirty="0" smtClean="0"/>
          </a:p>
          <a:p>
            <a:endParaRPr lang="sv-SE" dirty="0"/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- Träffade </a:t>
            </a:r>
            <a:r>
              <a:rPr lang="sv-SE" altLang="sv-SE" sz="1800" dirty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sjukgymnast, läkare och sköterska var för sig. Den ena verkar inte veta vad den andra gör</a:t>
            </a: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.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800" dirty="0">
              <a:solidFill>
                <a:srgbClr val="595959"/>
              </a:solidFill>
              <a:latin typeface="Open Sans" pitchFamily="34" charset="0"/>
              <a:cs typeface="Open Sans" pitchFamily="34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800" dirty="0">
              <a:solidFill>
                <a:srgbClr val="595959"/>
              </a:solidFill>
              <a:latin typeface="Open Sans" pitchFamily="34" charset="0"/>
              <a:cs typeface="Open Sans" pitchFamily="34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- Information </a:t>
            </a:r>
            <a:r>
              <a:rPr lang="sv-SE" altLang="sv-SE" sz="1800" dirty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om läkemedel. Fått ny medicin, men ingen förklaring varför. Tar inte den, avvaktar till besök på </a:t>
            </a: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 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</a:t>
            </a: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 VC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800" dirty="0">
              <a:solidFill>
                <a:srgbClr val="595959"/>
              </a:solidFill>
              <a:latin typeface="Open Sans" pitchFamily="34" charset="0"/>
              <a:cs typeface="Open Sans" pitchFamily="34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- Önskar </a:t>
            </a:r>
            <a:r>
              <a:rPr lang="sv-SE" altLang="sv-SE" sz="1800" dirty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att jag fått mer stöd de första dagarna efter utskrivning. Jag mådde ganska dåligt och tyckte att det </a:t>
            </a:r>
            <a:endParaRPr lang="sv-SE" altLang="sv-SE" sz="1800" dirty="0" smtClean="0">
              <a:solidFill>
                <a:srgbClr val="595959"/>
              </a:solidFill>
              <a:latin typeface="Open Sans" pitchFamily="34" charset="0"/>
              <a:cs typeface="Open Sans" pitchFamily="34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</a:t>
            </a:r>
            <a:r>
              <a:rPr lang="sv-SE" altLang="sv-SE" sz="1800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  hade </a:t>
            </a:r>
            <a:r>
              <a:rPr lang="sv-SE" altLang="sv-SE" sz="1800" dirty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varit skönt med nåt slags stöd.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800" dirty="0">
              <a:solidFill>
                <a:srgbClr val="595959"/>
              </a:solidFill>
              <a:latin typeface="Open Sans" pitchFamily="34" charset="0"/>
              <a:cs typeface="Open Sans" pitchFamily="34" charset="0"/>
            </a:endParaRPr>
          </a:p>
          <a:p>
            <a:endParaRPr lang="sv-SE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b="1" dirty="0" smtClean="0">
                <a:solidFill>
                  <a:srgbClr val="595959"/>
                </a:solidFill>
                <a:latin typeface="Open Sans" pitchFamily="34" charset="0"/>
                <a:cs typeface="Open Sans" pitchFamily="34" charset="0"/>
              </a:rPr>
              <a:t>				</a:t>
            </a:r>
            <a:endParaRPr lang="sv-SE" altLang="sv-SE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839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Statistik 2019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10" name="Platshållare för innehåll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4776" y="1290918"/>
            <a:ext cx="10465174" cy="488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Statistik 2019 forts.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/>
          </p:nvPr>
        </p:nvGraphicFramePr>
        <p:xfrm>
          <a:off x="699250" y="1290908"/>
          <a:ext cx="10044953" cy="4757175"/>
        </p:xfrm>
        <a:graphic>
          <a:graphicData uri="http://schemas.openxmlformats.org/drawingml/2006/table">
            <a:tbl>
              <a:tblPr/>
              <a:tblGrid>
                <a:gridCol w="1660754">
                  <a:extLst>
                    <a:ext uri="{9D8B030D-6E8A-4147-A177-3AD203B41FA5}">
                      <a16:colId xmlns:a16="http://schemas.microsoft.com/office/drawing/2014/main" val="244822041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96623684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2936213755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565504123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2591234362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169356884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2973497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545439549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413603158"/>
                    </a:ext>
                  </a:extLst>
                </a:gridCol>
                <a:gridCol w="1116631">
                  <a:extLst>
                    <a:ext uri="{9D8B030D-6E8A-4147-A177-3AD203B41FA5}">
                      <a16:colId xmlns:a16="http://schemas.microsoft.com/office/drawing/2014/main" val="552691068"/>
                    </a:ext>
                  </a:extLst>
                </a:gridCol>
              </a:tblGrid>
              <a:tr h="224316">
                <a:tc gridSpan="2"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4170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57463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420588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92349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004090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83596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59507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971547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04742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29594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56281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1596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667629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08763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87042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86902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06198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26098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5113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659341"/>
                  </a:ext>
                </a:extLst>
              </a:tr>
              <a:tr h="224316">
                <a:tc gridSpan="9"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609111"/>
                  </a:ext>
                </a:extLst>
              </a:tr>
            </a:tbl>
          </a:graphicData>
        </a:graphic>
      </p:graphicFrame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251" y="1340099"/>
            <a:ext cx="10044952" cy="470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995081"/>
            <a:ext cx="10619402" cy="443754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Återinläggningar inom 30 dagar </a:t>
            </a:r>
            <a:br>
              <a:rPr lang="sv-SE" dirty="0" smtClean="0"/>
            </a:br>
            <a:r>
              <a:rPr lang="sv-SE" dirty="0" smtClean="0"/>
              <a:t>65 år och äldre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699246" y="1575714"/>
          <a:ext cx="9937379" cy="4330580"/>
        </p:xfrm>
        <a:graphic>
          <a:graphicData uri="http://schemas.openxmlformats.org/drawingml/2006/table">
            <a:tbl>
              <a:tblPr firstRow="1" firstCol="1" bandRow="1"/>
              <a:tblGrid>
                <a:gridCol w="3707108">
                  <a:extLst>
                    <a:ext uri="{9D8B030D-6E8A-4147-A177-3AD203B41FA5}">
                      <a16:colId xmlns:a16="http://schemas.microsoft.com/office/drawing/2014/main" val="2404698821"/>
                    </a:ext>
                  </a:extLst>
                </a:gridCol>
                <a:gridCol w="2037939">
                  <a:extLst>
                    <a:ext uri="{9D8B030D-6E8A-4147-A177-3AD203B41FA5}">
                      <a16:colId xmlns:a16="http://schemas.microsoft.com/office/drawing/2014/main" val="1033922881"/>
                    </a:ext>
                  </a:extLst>
                </a:gridCol>
                <a:gridCol w="2096166">
                  <a:extLst>
                    <a:ext uri="{9D8B030D-6E8A-4147-A177-3AD203B41FA5}">
                      <a16:colId xmlns:a16="http://schemas.microsoft.com/office/drawing/2014/main" val="2548832404"/>
                    </a:ext>
                  </a:extLst>
                </a:gridCol>
                <a:gridCol w="2096166">
                  <a:extLst>
                    <a:ext uri="{9D8B030D-6E8A-4147-A177-3AD203B41FA5}">
                      <a16:colId xmlns:a16="http://schemas.microsoft.com/office/drawing/2014/main" val="2247407310"/>
                    </a:ext>
                  </a:extLst>
                </a:gridCol>
              </a:tblGrid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Återinskrivning inom 30 dagar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Kolumnetiketter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83897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Radetiketter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9962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Inom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921474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Avesta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347724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Borlänge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716200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Falun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17305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Gagnef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946175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Hedemora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447057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Leksand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784823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Ludvika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987026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Malung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362211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Mora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96005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Orsa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17222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Rättvik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846470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Smedjebacken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773617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Säter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804581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Vansbro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81267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Älvdalen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705819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Utom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850244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Totalsumma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14,3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05692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2019-12-13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03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Props1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schemas.microsoft.com/office/infopath/2007/PartnerControls"/>
    <ds:schemaRef ds:uri="c6056b2c-9b66-4941-ba4f-b114eec7ed26"/>
    <ds:schemaRef ds:uri="http://schemas.microsoft.com/office/2006/documentManagement/types"/>
    <ds:schemaRef ds:uri="http://schemas.microsoft.com/office/2006/metadata/properties"/>
    <ds:schemaRef ds:uri="2f901946-e264-40a9-b252-19c7dedd3add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</TotalTime>
  <Words>1258</Words>
  <Application>Microsoft Office PowerPoint</Application>
  <PresentationFormat>Bredbild</PresentationFormat>
  <Paragraphs>288</Paragraphs>
  <Slides>13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Times New Roman</vt:lpstr>
      <vt:lpstr>VCdag</vt:lpstr>
      <vt:lpstr>Samverkan vid utskrivning från sluten hälso och sjukvård</vt:lpstr>
      <vt:lpstr>PowerPoint-presentation</vt:lpstr>
      <vt:lpstr>SKL – Nätverksträff 3/12</vt:lpstr>
      <vt:lpstr>Punktmätning v 47</vt:lpstr>
      <vt:lpstr>Punktmätning forts.</vt:lpstr>
      <vt:lpstr>Punktmätning forts</vt:lpstr>
      <vt:lpstr>Statistik 2019</vt:lpstr>
      <vt:lpstr>Statistik 2019 forts.</vt:lpstr>
      <vt:lpstr>Återinläggningar inom 30 dagar  65 år och äldre </vt:lpstr>
      <vt:lpstr>Workshops</vt:lpstr>
      <vt:lpstr>Workshops forts.</vt:lpstr>
      <vt:lpstr>SUS-gruppen forts. </vt:lpstr>
      <vt:lpstr>Slut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Liljeberg Hans /Central förvaltning Hälso- och sjukvårdsenhet /Falun</cp:lastModifiedBy>
  <cp:revision>120</cp:revision>
  <cp:lastPrinted>2019-12-13T07:14:40Z</cp:lastPrinted>
  <dcterms:created xsi:type="dcterms:W3CDTF">2016-11-14T14:16:14Z</dcterms:created>
  <dcterms:modified xsi:type="dcterms:W3CDTF">2019-12-13T07:18:44Z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