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6"/>
  </p:notesMasterIdLst>
  <p:handoutMasterIdLst>
    <p:handoutMasterId r:id="rId17"/>
  </p:handoutMasterIdLst>
  <p:sldIdLst>
    <p:sldId id="256" r:id="rId7"/>
    <p:sldId id="363" r:id="rId8"/>
    <p:sldId id="333" r:id="rId9"/>
    <p:sldId id="359" r:id="rId10"/>
    <p:sldId id="360" r:id="rId11"/>
    <p:sldId id="361" r:id="rId12"/>
    <p:sldId id="362" r:id="rId13"/>
    <p:sldId id="364" r:id="rId14"/>
    <p:sldId id="323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363"/>
            <p14:sldId id="333"/>
            <p14:sldId id="359"/>
            <p14:sldId id="360"/>
            <p14:sldId id="361"/>
            <p14:sldId id="362"/>
            <p14:sldId id="364"/>
            <p14:sldId id="32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785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6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4F16E-FD5A-4693-A3CE-1A374951E348}" type="doc">
      <dgm:prSet loTypeId="urn:microsoft.com/office/officeart/2008/layout/PictureLineup" loCatId="pictur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v-SE"/>
        </a:p>
      </dgm:t>
    </dgm:pt>
    <dgm:pt modelId="{63289FCD-FF64-4049-A9E7-AB99F809CAFD}">
      <dgm:prSet phldrT="[Text]"/>
      <dgm:spPr/>
      <dgm:t>
        <a:bodyPr/>
        <a:lstStyle/>
        <a:p>
          <a:r>
            <a:rPr lang="sv-SE" dirty="0" smtClean="0"/>
            <a:t>BLOCK 1</a:t>
          </a:r>
          <a:endParaRPr lang="sv-SE" dirty="0"/>
        </a:p>
      </dgm:t>
    </dgm:pt>
    <dgm:pt modelId="{DFDF0A37-5AD2-4DE0-917A-2A565EB8DF3D}" type="parTrans" cxnId="{8EA85FF4-3A40-4A34-8788-282F097739BF}">
      <dgm:prSet/>
      <dgm:spPr/>
      <dgm:t>
        <a:bodyPr/>
        <a:lstStyle/>
        <a:p>
          <a:endParaRPr lang="sv-SE"/>
        </a:p>
      </dgm:t>
    </dgm:pt>
    <dgm:pt modelId="{CBBAD9D6-D735-4796-AA26-03E4C578EB35}" type="sibTrans" cxnId="{8EA85FF4-3A40-4A34-8788-282F097739BF}">
      <dgm:prSet/>
      <dgm:spPr/>
      <dgm:t>
        <a:bodyPr/>
        <a:lstStyle/>
        <a:p>
          <a:endParaRPr lang="sv-SE"/>
        </a:p>
      </dgm:t>
    </dgm:pt>
    <dgm:pt modelId="{7F072486-92C5-431A-A593-765D5ACD8CD3}">
      <dgm:prSet phldrT="[Text]"/>
      <dgm:spPr/>
      <dgm:t>
        <a:bodyPr/>
        <a:lstStyle/>
        <a:p>
          <a:r>
            <a:rPr lang="sv-SE" b="1" dirty="0" smtClean="0"/>
            <a:t>Insatser</a:t>
          </a:r>
          <a:r>
            <a:rPr lang="sv-SE" dirty="0" smtClean="0"/>
            <a:t> som pågår och som utvecklas</a:t>
          </a:r>
          <a:endParaRPr lang="sv-SE" dirty="0"/>
        </a:p>
      </dgm:t>
    </dgm:pt>
    <dgm:pt modelId="{89AC1AAB-10DA-4B5A-81E1-8FED05F1DEBC}" type="parTrans" cxnId="{3B1EE79B-2053-43F4-93FB-202803C84A14}">
      <dgm:prSet/>
      <dgm:spPr/>
      <dgm:t>
        <a:bodyPr/>
        <a:lstStyle/>
        <a:p>
          <a:endParaRPr lang="sv-SE"/>
        </a:p>
      </dgm:t>
    </dgm:pt>
    <dgm:pt modelId="{10CB5D7A-B2A0-4CCD-9093-7866D77D5E04}" type="sibTrans" cxnId="{3B1EE79B-2053-43F4-93FB-202803C84A14}">
      <dgm:prSet/>
      <dgm:spPr/>
      <dgm:t>
        <a:bodyPr/>
        <a:lstStyle/>
        <a:p>
          <a:endParaRPr lang="sv-SE"/>
        </a:p>
      </dgm:t>
    </dgm:pt>
    <dgm:pt modelId="{9882EDA8-7455-49D1-B21F-0E587DA9C003}">
      <dgm:prSet phldrT="[Text]"/>
      <dgm:spPr/>
      <dgm:t>
        <a:bodyPr/>
        <a:lstStyle/>
        <a:p>
          <a:r>
            <a:rPr lang="sv-SE" dirty="0" smtClean="0"/>
            <a:t>BLOCK 2</a:t>
          </a:r>
          <a:endParaRPr lang="sv-SE" dirty="0"/>
        </a:p>
      </dgm:t>
    </dgm:pt>
    <dgm:pt modelId="{E8723272-CCC3-4800-9939-A6B0E2CD006E}" type="parTrans" cxnId="{084FEDD9-5F95-4931-85C8-B52BB9B15820}">
      <dgm:prSet/>
      <dgm:spPr/>
      <dgm:t>
        <a:bodyPr/>
        <a:lstStyle/>
        <a:p>
          <a:endParaRPr lang="sv-SE"/>
        </a:p>
      </dgm:t>
    </dgm:pt>
    <dgm:pt modelId="{FACC6AD4-94D6-49D0-B0BC-B6A77EAC7F42}" type="sibTrans" cxnId="{084FEDD9-5F95-4931-85C8-B52BB9B15820}">
      <dgm:prSet/>
      <dgm:spPr/>
      <dgm:t>
        <a:bodyPr/>
        <a:lstStyle/>
        <a:p>
          <a:endParaRPr lang="sv-SE"/>
        </a:p>
      </dgm:t>
    </dgm:pt>
    <dgm:pt modelId="{7B9E75AD-AED5-4C89-B3FF-8393BE24A614}">
      <dgm:prSet phldrT="[Text]"/>
      <dgm:spPr/>
      <dgm:t>
        <a:bodyPr/>
        <a:lstStyle/>
        <a:p>
          <a:r>
            <a:rPr lang="sv-SE" b="1" dirty="0" smtClean="0"/>
            <a:t>Analys</a:t>
          </a:r>
          <a:r>
            <a:rPr lang="sv-SE" dirty="0" smtClean="0"/>
            <a:t> av omvärlden och Dalarna</a:t>
          </a:r>
          <a:endParaRPr lang="sv-SE" dirty="0"/>
        </a:p>
      </dgm:t>
    </dgm:pt>
    <dgm:pt modelId="{01C0A85A-0C5D-470A-B67C-D747BAE575FB}" type="parTrans" cxnId="{B7B1B8AA-0564-47AE-BB21-C78122EBD039}">
      <dgm:prSet/>
      <dgm:spPr/>
      <dgm:t>
        <a:bodyPr/>
        <a:lstStyle/>
        <a:p>
          <a:endParaRPr lang="sv-SE"/>
        </a:p>
      </dgm:t>
    </dgm:pt>
    <dgm:pt modelId="{ACE4C88A-F229-4FDD-A82B-9052985722DC}" type="sibTrans" cxnId="{B7B1B8AA-0564-47AE-BB21-C78122EBD039}">
      <dgm:prSet/>
      <dgm:spPr/>
      <dgm:t>
        <a:bodyPr/>
        <a:lstStyle/>
        <a:p>
          <a:endParaRPr lang="sv-SE"/>
        </a:p>
      </dgm:t>
    </dgm:pt>
    <dgm:pt modelId="{5E818FF1-A16B-4472-BFC6-4C2B4C2C6955}">
      <dgm:prSet phldrT="[Text]"/>
      <dgm:spPr/>
      <dgm:t>
        <a:bodyPr/>
        <a:lstStyle/>
        <a:p>
          <a:r>
            <a:rPr lang="sv-SE" dirty="0" smtClean="0"/>
            <a:t>BLOCK 3</a:t>
          </a:r>
          <a:endParaRPr lang="sv-SE" dirty="0"/>
        </a:p>
      </dgm:t>
    </dgm:pt>
    <dgm:pt modelId="{C4FAE0B0-30BD-432C-9B1A-56758B850A53}" type="parTrans" cxnId="{C3638352-E923-40C5-B2A8-4013D7E0B330}">
      <dgm:prSet/>
      <dgm:spPr/>
      <dgm:t>
        <a:bodyPr/>
        <a:lstStyle/>
        <a:p>
          <a:endParaRPr lang="sv-SE"/>
        </a:p>
      </dgm:t>
    </dgm:pt>
    <dgm:pt modelId="{A3B1467A-E294-4673-82CA-D08C92467E28}" type="sibTrans" cxnId="{C3638352-E923-40C5-B2A8-4013D7E0B330}">
      <dgm:prSet/>
      <dgm:spPr/>
      <dgm:t>
        <a:bodyPr/>
        <a:lstStyle/>
        <a:p>
          <a:endParaRPr lang="sv-SE"/>
        </a:p>
      </dgm:t>
    </dgm:pt>
    <dgm:pt modelId="{60896554-8944-49DC-AD82-0F22C85E630D}">
      <dgm:prSet phldrT="[Text]"/>
      <dgm:spPr/>
      <dgm:t>
        <a:bodyPr/>
        <a:lstStyle/>
        <a:p>
          <a:r>
            <a:rPr lang="sv-SE" b="1" dirty="0" smtClean="0"/>
            <a:t>Framtiden</a:t>
          </a:r>
          <a:r>
            <a:rPr lang="sv-SE" dirty="0" smtClean="0"/>
            <a:t> – Målbild och färdplan - strategin</a:t>
          </a:r>
          <a:endParaRPr lang="sv-SE" dirty="0"/>
        </a:p>
      </dgm:t>
    </dgm:pt>
    <dgm:pt modelId="{A32620F3-0E1B-4ED9-97D2-197321549379}" type="parTrans" cxnId="{7C3DB5EC-FF01-4AE7-8DAC-DA2B2DCE3488}">
      <dgm:prSet/>
      <dgm:spPr/>
      <dgm:t>
        <a:bodyPr/>
        <a:lstStyle/>
        <a:p>
          <a:endParaRPr lang="sv-SE"/>
        </a:p>
      </dgm:t>
    </dgm:pt>
    <dgm:pt modelId="{92E6211F-CADF-4892-A1D6-9A6558FE3916}" type="sibTrans" cxnId="{7C3DB5EC-FF01-4AE7-8DAC-DA2B2DCE3488}">
      <dgm:prSet/>
      <dgm:spPr/>
      <dgm:t>
        <a:bodyPr/>
        <a:lstStyle/>
        <a:p>
          <a:endParaRPr lang="sv-SE"/>
        </a:p>
      </dgm:t>
    </dgm:pt>
    <dgm:pt modelId="{29C1C823-70A3-478A-9D83-B23E17BF4700}" type="pres">
      <dgm:prSet presAssocID="{01A4F16E-FD5A-4693-A3CE-1A374951E348}" presName="Name0" presStyleCnt="0">
        <dgm:presLayoutVars>
          <dgm:chMax/>
          <dgm:chPref/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022A5F23-D923-4B49-BDE7-24442315B03A}" type="pres">
      <dgm:prSet presAssocID="{63289FCD-FF64-4049-A9E7-AB99F809CAFD}" presName="composite" presStyleCnt="0"/>
      <dgm:spPr/>
    </dgm:pt>
    <dgm:pt modelId="{279C6C70-28B7-449D-8AD7-B00F34D64457}" type="pres">
      <dgm:prSet presAssocID="{63289FCD-FF64-4049-A9E7-AB99F809CAFD}" presName="Image" presStyleLbl="alignNode1" presStyleIdx="0" presStyleCnt="3"/>
      <dgm:spPr>
        <a:solidFill>
          <a:schemeClr val="accent5">
            <a:lumMod val="75000"/>
          </a:schemeClr>
        </a:solidFill>
      </dgm:spPr>
    </dgm:pt>
    <dgm:pt modelId="{18F7BF96-72BE-44AC-A322-485D575201F9}" type="pres">
      <dgm:prSet presAssocID="{63289FCD-FF64-4049-A9E7-AB99F809CAFD}" presName="Accent" presStyleLbl="parChTrans1D1" presStyleIdx="0" presStyleCnt="3"/>
      <dgm:spPr/>
    </dgm:pt>
    <dgm:pt modelId="{21EB446C-3D99-4E78-8DE7-CAF01B0BFED3}" type="pres">
      <dgm:prSet presAssocID="{63289FCD-FF64-4049-A9E7-AB99F809CAFD}" presName="Paren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F2FBE50-7641-45F8-A157-F2C4911DEE5E}" type="pres">
      <dgm:prSet presAssocID="{CBBAD9D6-D735-4796-AA26-03E4C578EB35}" presName="sibTrans" presStyleCnt="0"/>
      <dgm:spPr/>
    </dgm:pt>
    <dgm:pt modelId="{76642AA0-4A7E-4BF2-8EAD-FBEC3EC5866B}" type="pres">
      <dgm:prSet presAssocID="{9882EDA8-7455-49D1-B21F-0E587DA9C003}" presName="composite" presStyleCnt="0"/>
      <dgm:spPr/>
    </dgm:pt>
    <dgm:pt modelId="{FC46ACB4-D60E-4338-AB05-D657118BB56E}" type="pres">
      <dgm:prSet presAssocID="{9882EDA8-7455-49D1-B21F-0E587DA9C003}" presName="Image" presStyleLbl="alignNode1" presStyleIdx="1" presStyleCnt="3"/>
      <dgm:spPr>
        <a:solidFill>
          <a:schemeClr val="accent3">
            <a:lumMod val="60000"/>
            <a:lumOff val="40000"/>
          </a:schemeClr>
        </a:solidFill>
      </dgm:spPr>
    </dgm:pt>
    <dgm:pt modelId="{2FA5F6F0-C980-4277-8EB5-D43C4D733FF2}" type="pres">
      <dgm:prSet presAssocID="{9882EDA8-7455-49D1-B21F-0E587DA9C003}" presName="Accent" presStyleLbl="parChTrans1D1" presStyleIdx="1" presStyleCnt="3"/>
      <dgm:spPr/>
    </dgm:pt>
    <dgm:pt modelId="{A88433D3-8B8E-4594-B2F0-498708DC7EEB}" type="pres">
      <dgm:prSet presAssocID="{9882EDA8-7455-49D1-B21F-0E587DA9C003}" presName="Paren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398C288-633F-443D-981A-7E1AC7267E7D}" type="pres">
      <dgm:prSet presAssocID="{FACC6AD4-94D6-49D0-B0BC-B6A77EAC7F42}" presName="sibTrans" presStyleCnt="0"/>
      <dgm:spPr/>
    </dgm:pt>
    <dgm:pt modelId="{EE148575-03D3-4625-A44D-8742A1EF27FD}" type="pres">
      <dgm:prSet presAssocID="{5E818FF1-A16B-4472-BFC6-4C2B4C2C6955}" presName="composite" presStyleCnt="0"/>
      <dgm:spPr/>
    </dgm:pt>
    <dgm:pt modelId="{03C7CD20-94F3-49BF-B3B4-6E034CE83FCD}" type="pres">
      <dgm:prSet presAssocID="{5E818FF1-A16B-4472-BFC6-4C2B4C2C6955}" presName="Image" presStyleLbl="alignNode1" presStyleIdx="2" presStyleCnt="3"/>
      <dgm:spPr>
        <a:solidFill>
          <a:schemeClr val="tx2">
            <a:lumMod val="40000"/>
            <a:lumOff val="60000"/>
          </a:schemeClr>
        </a:solidFill>
      </dgm:spPr>
    </dgm:pt>
    <dgm:pt modelId="{6873F1B5-C4F6-42AA-B042-3248C08397C5}" type="pres">
      <dgm:prSet presAssocID="{5E818FF1-A16B-4472-BFC6-4C2B4C2C6955}" presName="Accent" presStyleLbl="parChTrans1D1" presStyleIdx="2" presStyleCnt="3"/>
      <dgm:spPr/>
    </dgm:pt>
    <dgm:pt modelId="{D007016B-2776-44ED-9E4F-365788059B7D}" type="pres">
      <dgm:prSet presAssocID="{5E818FF1-A16B-4472-BFC6-4C2B4C2C6955}" presName="Paren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A5D178DD-5E67-4C33-8F01-91C7408B26D9}" type="presOf" srcId="{7F072486-92C5-431A-A593-765D5ACD8CD3}" destId="{21EB446C-3D99-4E78-8DE7-CAF01B0BFED3}" srcOrd="0" destOrd="1" presId="urn:microsoft.com/office/officeart/2008/layout/PictureLineup"/>
    <dgm:cxn modelId="{AC1B0C3F-2947-46C5-8978-7EB8827F732B}" type="presOf" srcId="{9882EDA8-7455-49D1-B21F-0E587DA9C003}" destId="{A88433D3-8B8E-4594-B2F0-498708DC7EEB}" srcOrd="0" destOrd="0" presId="urn:microsoft.com/office/officeart/2008/layout/PictureLineup"/>
    <dgm:cxn modelId="{7443E10A-0C64-4A4C-B63F-902E00AC8189}" type="presOf" srcId="{60896554-8944-49DC-AD82-0F22C85E630D}" destId="{D007016B-2776-44ED-9E4F-365788059B7D}" srcOrd="0" destOrd="1" presId="urn:microsoft.com/office/officeart/2008/layout/PictureLineup"/>
    <dgm:cxn modelId="{8EA85FF4-3A40-4A34-8788-282F097739BF}" srcId="{01A4F16E-FD5A-4693-A3CE-1A374951E348}" destId="{63289FCD-FF64-4049-A9E7-AB99F809CAFD}" srcOrd="0" destOrd="0" parTransId="{DFDF0A37-5AD2-4DE0-917A-2A565EB8DF3D}" sibTransId="{CBBAD9D6-D735-4796-AA26-03E4C578EB35}"/>
    <dgm:cxn modelId="{D97C1919-F02C-43AF-9AEE-F5EB557751BA}" type="presOf" srcId="{7B9E75AD-AED5-4C89-B3FF-8393BE24A614}" destId="{A88433D3-8B8E-4594-B2F0-498708DC7EEB}" srcOrd="0" destOrd="1" presId="urn:microsoft.com/office/officeart/2008/layout/PictureLineup"/>
    <dgm:cxn modelId="{7C3DB5EC-FF01-4AE7-8DAC-DA2B2DCE3488}" srcId="{5E818FF1-A16B-4472-BFC6-4C2B4C2C6955}" destId="{60896554-8944-49DC-AD82-0F22C85E630D}" srcOrd="0" destOrd="0" parTransId="{A32620F3-0E1B-4ED9-97D2-197321549379}" sibTransId="{92E6211F-CADF-4892-A1D6-9A6558FE3916}"/>
    <dgm:cxn modelId="{3B1EE79B-2053-43F4-93FB-202803C84A14}" srcId="{63289FCD-FF64-4049-A9E7-AB99F809CAFD}" destId="{7F072486-92C5-431A-A593-765D5ACD8CD3}" srcOrd="0" destOrd="0" parTransId="{89AC1AAB-10DA-4B5A-81E1-8FED05F1DEBC}" sibTransId="{10CB5D7A-B2A0-4CCD-9093-7866D77D5E04}"/>
    <dgm:cxn modelId="{C3638352-E923-40C5-B2A8-4013D7E0B330}" srcId="{01A4F16E-FD5A-4693-A3CE-1A374951E348}" destId="{5E818FF1-A16B-4472-BFC6-4C2B4C2C6955}" srcOrd="2" destOrd="0" parTransId="{C4FAE0B0-30BD-432C-9B1A-56758B850A53}" sibTransId="{A3B1467A-E294-4673-82CA-D08C92467E28}"/>
    <dgm:cxn modelId="{347AC3B3-30A9-403C-8B7D-4E990E5BE36C}" type="presOf" srcId="{63289FCD-FF64-4049-A9E7-AB99F809CAFD}" destId="{21EB446C-3D99-4E78-8DE7-CAF01B0BFED3}" srcOrd="0" destOrd="0" presId="urn:microsoft.com/office/officeart/2008/layout/PictureLineup"/>
    <dgm:cxn modelId="{B7B1B8AA-0564-47AE-BB21-C78122EBD039}" srcId="{9882EDA8-7455-49D1-B21F-0E587DA9C003}" destId="{7B9E75AD-AED5-4C89-B3FF-8393BE24A614}" srcOrd="0" destOrd="0" parTransId="{01C0A85A-0C5D-470A-B67C-D747BAE575FB}" sibTransId="{ACE4C88A-F229-4FDD-A82B-9052985722DC}"/>
    <dgm:cxn modelId="{D93CECF1-396B-4F94-85E3-7BE7DB7F4A75}" type="presOf" srcId="{01A4F16E-FD5A-4693-A3CE-1A374951E348}" destId="{29C1C823-70A3-478A-9D83-B23E17BF4700}" srcOrd="0" destOrd="0" presId="urn:microsoft.com/office/officeart/2008/layout/PictureLineup"/>
    <dgm:cxn modelId="{084FEDD9-5F95-4931-85C8-B52BB9B15820}" srcId="{01A4F16E-FD5A-4693-A3CE-1A374951E348}" destId="{9882EDA8-7455-49D1-B21F-0E587DA9C003}" srcOrd="1" destOrd="0" parTransId="{E8723272-CCC3-4800-9939-A6B0E2CD006E}" sibTransId="{FACC6AD4-94D6-49D0-B0BC-B6A77EAC7F42}"/>
    <dgm:cxn modelId="{DB38F2F5-65A5-4603-9A25-16C0FB016199}" type="presOf" srcId="{5E818FF1-A16B-4472-BFC6-4C2B4C2C6955}" destId="{D007016B-2776-44ED-9E4F-365788059B7D}" srcOrd="0" destOrd="0" presId="urn:microsoft.com/office/officeart/2008/layout/PictureLineup"/>
    <dgm:cxn modelId="{D6F78A0E-81E9-4073-B972-B74DC1E06983}" type="presParOf" srcId="{29C1C823-70A3-478A-9D83-B23E17BF4700}" destId="{022A5F23-D923-4B49-BDE7-24442315B03A}" srcOrd="0" destOrd="0" presId="urn:microsoft.com/office/officeart/2008/layout/PictureLineup"/>
    <dgm:cxn modelId="{400D11EF-41A0-4430-84F8-D89BBE0BCFBD}" type="presParOf" srcId="{022A5F23-D923-4B49-BDE7-24442315B03A}" destId="{279C6C70-28B7-449D-8AD7-B00F34D64457}" srcOrd="0" destOrd="0" presId="urn:microsoft.com/office/officeart/2008/layout/PictureLineup"/>
    <dgm:cxn modelId="{41915374-1126-4A8E-9A1F-F3F6CBA04351}" type="presParOf" srcId="{022A5F23-D923-4B49-BDE7-24442315B03A}" destId="{18F7BF96-72BE-44AC-A322-485D575201F9}" srcOrd="1" destOrd="0" presId="urn:microsoft.com/office/officeart/2008/layout/PictureLineup"/>
    <dgm:cxn modelId="{4604DB5B-30B1-4E95-86E0-ED23A3F875DA}" type="presParOf" srcId="{022A5F23-D923-4B49-BDE7-24442315B03A}" destId="{21EB446C-3D99-4E78-8DE7-CAF01B0BFED3}" srcOrd="2" destOrd="0" presId="urn:microsoft.com/office/officeart/2008/layout/PictureLineup"/>
    <dgm:cxn modelId="{E2689E06-4E0D-44B1-9D7F-2F0793034F88}" type="presParOf" srcId="{29C1C823-70A3-478A-9D83-B23E17BF4700}" destId="{3F2FBE50-7641-45F8-A157-F2C4911DEE5E}" srcOrd="1" destOrd="0" presId="urn:microsoft.com/office/officeart/2008/layout/PictureLineup"/>
    <dgm:cxn modelId="{1DB59929-704C-49A1-A8E4-08EC5EA3D226}" type="presParOf" srcId="{29C1C823-70A3-478A-9D83-B23E17BF4700}" destId="{76642AA0-4A7E-4BF2-8EAD-FBEC3EC5866B}" srcOrd="2" destOrd="0" presId="urn:microsoft.com/office/officeart/2008/layout/PictureLineup"/>
    <dgm:cxn modelId="{F1017095-EDA6-4696-9C63-7F46C41F9E56}" type="presParOf" srcId="{76642AA0-4A7E-4BF2-8EAD-FBEC3EC5866B}" destId="{FC46ACB4-D60E-4338-AB05-D657118BB56E}" srcOrd="0" destOrd="0" presId="urn:microsoft.com/office/officeart/2008/layout/PictureLineup"/>
    <dgm:cxn modelId="{3221A261-A6FD-450A-93E1-E442C8265B06}" type="presParOf" srcId="{76642AA0-4A7E-4BF2-8EAD-FBEC3EC5866B}" destId="{2FA5F6F0-C980-4277-8EB5-D43C4D733FF2}" srcOrd="1" destOrd="0" presId="urn:microsoft.com/office/officeart/2008/layout/PictureLineup"/>
    <dgm:cxn modelId="{BBDDA0B1-B4EE-4624-BC6C-6FF7F20A2313}" type="presParOf" srcId="{76642AA0-4A7E-4BF2-8EAD-FBEC3EC5866B}" destId="{A88433D3-8B8E-4594-B2F0-498708DC7EEB}" srcOrd="2" destOrd="0" presId="urn:microsoft.com/office/officeart/2008/layout/PictureLineup"/>
    <dgm:cxn modelId="{DCF9D425-EDCB-4473-B1B7-856D8EE5FE00}" type="presParOf" srcId="{29C1C823-70A3-478A-9D83-B23E17BF4700}" destId="{7398C288-633F-443D-981A-7E1AC7267E7D}" srcOrd="3" destOrd="0" presId="urn:microsoft.com/office/officeart/2008/layout/PictureLineup"/>
    <dgm:cxn modelId="{CFF65ED2-494F-465F-BD79-52552F6BF736}" type="presParOf" srcId="{29C1C823-70A3-478A-9D83-B23E17BF4700}" destId="{EE148575-03D3-4625-A44D-8742A1EF27FD}" srcOrd="4" destOrd="0" presId="urn:microsoft.com/office/officeart/2008/layout/PictureLineup"/>
    <dgm:cxn modelId="{4D5A3F55-6850-43DB-897D-021AE88CE70F}" type="presParOf" srcId="{EE148575-03D3-4625-A44D-8742A1EF27FD}" destId="{03C7CD20-94F3-49BF-B3B4-6E034CE83FCD}" srcOrd="0" destOrd="0" presId="urn:microsoft.com/office/officeart/2008/layout/PictureLineup"/>
    <dgm:cxn modelId="{D6489907-4360-4E5C-81FE-2C2462974B23}" type="presParOf" srcId="{EE148575-03D3-4625-A44D-8742A1EF27FD}" destId="{6873F1B5-C4F6-42AA-B042-3248C08397C5}" srcOrd="1" destOrd="0" presId="urn:microsoft.com/office/officeart/2008/layout/PictureLineup"/>
    <dgm:cxn modelId="{2ECEB49F-0F47-43B8-BECD-6C5BA7FDD9D1}" type="presParOf" srcId="{EE148575-03D3-4625-A44D-8742A1EF27FD}" destId="{D007016B-2776-44ED-9E4F-365788059B7D}" srcOrd="2" destOrd="0" presId="urn:microsoft.com/office/officeart/2008/layout/PictureLineu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C6C70-28B7-449D-8AD7-B00F34D64457}">
      <dsp:nvSpPr>
        <dsp:cNvPr id="0" name=""/>
        <dsp:cNvSpPr/>
      </dsp:nvSpPr>
      <dsp:spPr>
        <a:xfrm>
          <a:off x="2420197" y="0"/>
          <a:ext cx="2175669" cy="2175669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BF96-72BE-44AC-A322-485D575201F9}">
      <dsp:nvSpPr>
        <dsp:cNvPr id="0" name=""/>
        <dsp:cNvSpPr/>
      </dsp:nvSpPr>
      <dsp:spPr>
        <a:xfrm>
          <a:off x="2420197" y="0"/>
          <a:ext cx="217" cy="4351338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EB446C-3D99-4E78-8DE7-CAF01B0BFED3}">
      <dsp:nvSpPr>
        <dsp:cNvPr id="0" name=""/>
        <dsp:cNvSpPr/>
      </dsp:nvSpPr>
      <dsp:spPr>
        <a:xfrm>
          <a:off x="2420197" y="2175669"/>
          <a:ext cx="2175669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100" kern="1200" dirty="0" smtClean="0"/>
            <a:t>BLOCK 1</a:t>
          </a:r>
          <a:endParaRPr lang="sv-SE" sz="3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400" b="1" kern="1200" dirty="0" smtClean="0"/>
            <a:t>Insatser</a:t>
          </a:r>
          <a:r>
            <a:rPr lang="sv-SE" sz="2400" kern="1200" dirty="0" smtClean="0"/>
            <a:t> som pågår och som utvecklas</a:t>
          </a:r>
          <a:endParaRPr lang="sv-SE" sz="2400" kern="1200" dirty="0"/>
        </a:p>
      </dsp:txBody>
      <dsp:txXfrm>
        <a:off x="2420197" y="2175669"/>
        <a:ext cx="2175669" cy="2175669"/>
      </dsp:txXfrm>
    </dsp:sp>
    <dsp:sp modelId="{FC46ACB4-D60E-4338-AB05-D657118BB56E}">
      <dsp:nvSpPr>
        <dsp:cNvPr id="0" name=""/>
        <dsp:cNvSpPr/>
      </dsp:nvSpPr>
      <dsp:spPr>
        <a:xfrm>
          <a:off x="4597002" y="0"/>
          <a:ext cx="2175669" cy="217566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A5F6F0-C980-4277-8EB5-D43C4D733FF2}">
      <dsp:nvSpPr>
        <dsp:cNvPr id="0" name=""/>
        <dsp:cNvSpPr/>
      </dsp:nvSpPr>
      <dsp:spPr>
        <a:xfrm>
          <a:off x="4597002" y="0"/>
          <a:ext cx="217" cy="4351338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433D3-8B8E-4594-B2F0-498708DC7EEB}">
      <dsp:nvSpPr>
        <dsp:cNvPr id="0" name=""/>
        <dsp:cNvSpPr/>
      </dsp:nvSpPr>
      <dsp:spPr>
        <a:xfrm>
          <a:off x="4597002" y="2175669"/>
          <a:ext cx="2175669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100" kern="1200" dirty="0" smtClean="0"/>
            <a:t>BLOCK 2</a:t>
          </a:r>
          <a:endParaRPr lang="sv-SE" sz="3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400" b="1" kern="1200" dirty="0" smtClean="0"/>
            <a:t>Analys</a:t>
          </a:r>
          <a:r>
            <a:rPr lang="sv-SE" sz="2400" kern="1200" dirty="0" smtClean="0"/>
            <a:t> av omvärlden och Dalarna</a:t>
          </a:r>
          <a:endParaRPr lang="sv-SE" sz="2400" kern="1200" dirty="0"/>
        </a:p>
      </dsp:txBody>
      <dsp:txXfrm>
        <a:off x="4597002" y="2175669"/>
        <a:ext cx="2175669" cy="2175669"/>
      </dsp:txXfrm>
    </dsp:sp>
    <dsp:sp modelId="{03C7CD20-94F3-49BF-B3B4-6E034CE83FCD}">
      <dsp:nvSpPr>
        <dsp:cNvPr id="0" name=""/>
        <dsp:cNvSpPr/>
      </dsp:nvSpPr>
      <dsp:spPr>
        <a:xfrm>
          <a:off x="6773808" y="0"/>
          <a:ext cx="2175669" cy="2175669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73F1B5-C4F6-42AA-B042-3248C08397C5}">
      <dsp:nvSpPr>
        <dsp:cNvPr id="0" name=""/>
        <dsp:cNvSpPr/>
      </dsp:nvSpPr>
      <dsp:spPr>
        <a:xfrm>
          <a:off x="6773808" y="0"/>
          <a:ext cx="217" cy="4351338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7016B-2776-44ED-9E4F-365788059B7D}">
      <dsp:nvSpPr>
        <dsp:cNvPr id="0" name=""/>
        <dsp:cNvSpPr/>
      </dsp:nvSpPr>
      <dsp:spPr>
        <a:xfrm>
          <a:off x="6773808" y="2175669"/>
          <a:ext cx="2175669" cy="2175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100" kern="1200" dirty="0" smtClean="0"/>
            <a:t>BLOCK 3</a:t>
          </a:r>
          <a:endParaRPr lang="sv-SE" sz="31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2400" b="1" kern="1200" dirty="0" smtClean="0"/>
            <a:t>Framtiden</a:t>
          </a:r>
          <a:r>
            <a:rPr lang="sv-SE" sz="2400" kern="1200" dirty="0" smtClean="0"/>
            <a:t> – Målbild och färdplan - strategin</a:t>
          </a:r>
          <a:endParaRPr lang="sv-SE" sz="2400" kern="1200" dirty="0"/>
        </a:p>
      </dsp:txBody>
      <dsp:txXfrm>
        <a:off x="6773808" y="2175669"/>
        <a:ext cx="2175669" cy="2175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Lineup">
  <dgm:title val=""/>
  <dgm:desc val=""/>
  <dgm:catLst>
    <dgm:cat type="picture" pri="19000"/>
    <dgm:cat type="pictureconvert" pri="1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3" destOrd="0"/>
        <dgm:cxn modelId="42" srcId="30" destId="41" srcOrd="0" destOrd="0"/>
      </dgm:cxnLst>
      <dgm:bg/>
      <dgm:whole/>
    </dgm:dataModel>
  </dgm:clrData>
  <dgm:layoutNode name="Name0">
    <dgm:varLst>
      <dgm:chMax/>
      <dgm:chPref/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Parent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"/>
      <dgm:constr type="w" for="ch" forName="sibTrans" refType="w" refFor="ch" refForName="composite" op="equ" fact="0.000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h" fact="0.5"/>
              <dgm:constr type="h" for="ch" forName="Image" refType="w"/>
              <dgm:constr type="l" for="ch" forName="Accent" refType="w" fact="0"/>
              <dgm:constr type="t" for="ch" forName="Accent" refType="h" fact="0"/>
              <dgm:constr type="w" for="ch" forName="Accent" refType="w" fact="0.0001"/>
              <dgm:constr type="h" for="ch" forName="Accent" refType="h"/>
              <dgm:constr type="l" for="ch" forName="Parent" refType="w" fact="0"/>
              <dgm:constr type="t" for="ch" forName="Parent" refType="h" fact="0.5"/>
              <dgm:constr type="w" for="ch" forName="Parent" refType="w"/>
            </dgm:constrLst>
          </dgm:if>
          <dgm:else name="Name6">
            <dgm:constrLst>
              <dgm:constr type="l" for="ch" forName="Image" refType="w" fact="0"/>
              <dgm:constr type="t" for="ch" forName="Image" refType="h" fact="0"/>
              <dgm:constr type="w" for="ch" forName="Image" refType="h" fact="0.5"/>
              <dgm:constr type="h" for="ch" forName="Image" refType="w"/>
              <dgm:constr type="r" for="ch" forName="Accent" refType="w"/>
              <dgm:constr type="t" for="ch" forName="Accent" refType="h" fact="0"/>
              <dgm:constr type="w" for="ch" forName="Accent" refType="w" fact="0.0001"/>
              <dgm:constr type="h" for="ch" forName="Accent" refType="h"/>
              <dgm:constr type="l" for="ch" forName="Parent" refType="w" fact="0"/>
              <dgm:constr type="t" for="ch" forName="Parent" refType="h" fact="0.5"/>
              <dgm:constr type="w" for="ch" forName="Parent" refType="w"/>
            </dgm:constrLst>
          </dgm:else>
        </dgm:choose>
        <dgm:layoutNode name="Image" styleLbl="alig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Accent" styleLbl="parChTrans1D1">
          <dgm:alg type="sp"/>
          <dgm:shape xmlns:r="http://schemas.openxmlformats.org/officeDocument/2006/relationships" type="line" r:blip="">
            <dgm:adjLst/>
          </dgm:shape>
          <dgm:presOf/>
        </dgm:layoutNode>
        <dgm:layoutNode name="Paren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2021-04-15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2021-04-15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3336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8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kr.se/skr/tjanster/evenemang/hittaevenemang/kalenderhandelser/ledarskapsprogramnaravardfortjanstepersoner.52182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Vad händer hos Styrgrupp </a:t>
            </a:r>
            <a:br>
              <a:rPr lang="sv-SE" dirty="0" smtClean="0"/>
            </a:br>
            <a:r>
              <a:rPr lang="sv-SE" dirty="0" smtClean="0"/>
              <a:t>God och Nära vård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Rapport 210416 av Ewa Welén och Pernilla Andersson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435656"/>
            <a:ext cx="10619402" cy="1210581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/>
              <a:t>Nästa steg för att bidra till omställningen</a:t>
            </a:r>
            <a:br>
              <a:rPr lang="sv-SE" dirty="0"/>
            </a:br>
            <a:r>
              <a:rPr lang="sv-SE" dirty="0" smtClean="0"/>
              <a:t>- </a:t>
            </a:r>
            <a:r>
              <a:rPr lang="sv-SE" dirty="0" err="1" smtClean="0"/>
              <a:t>menti</a:t>
            </a:r>
            <a:r>
              <a:rPr lang="sv-SE" dirty="0" smtClean="0"/>
              <a:t>-ord från kick-off 12 feb 2021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991885"/>
            <a:ext cx="11370906" cy="4351337"/>
          </a:xfrm>
        </p:spPr>
        <p:txBody>
          <a:bodyPr>
            <a:normAutofit/>
          </a:bodyPr>
          <a:lstStyle/>
          <a:p>
            <a:pPr lvl="0"/>
            <a:r>
              <a:rPr lang="sv-SE" sz="2400" dirty="0"/>
              <a:t>Förankra, sprida information, kommunicera </a:t>
            </a:r>
            <a:r>
              <a:rPr lang="sv-SE" sz="2400" dirty="0" smtClean="0"/>
              <a:t>God och Nära vård </a:t>
            </a:r>
          </a:p>
          <a:p>
            <a:pPr lvl="0"/>
            <a:r>
              <a:rPr lang="sv-SE" sz="2400" dirty="0" smtClean="0"/>
              <a:t>Bidra till fortsatt utveckling av det goda samarbetet</a:t>
            </a:r>
            <a:endParaRPr lang="sv-SE" sz="2400" dirty="0"/>
          </a:p>
          <a:p>
            <a:pPr lvl="0"/>
            <a:r>
              <a:rPr lang="sv-SE" sz="2400" dirty="0"/>
              <a:t>Involvera medarbetarna</a:t>
            </a:r>
          </a:p>
          <a:p>
            <a:pPr lvl="0"/>
            <a:r>
              <a:rPr lang="sv-SE" sz="2400" dirty="0"/>
              <a:t>Skapa förutsättningar </a:t>
            </a:r>
            <a:r>
              <a:rPr lang="sv-SE" sz="2400" dirty="0" smtClean="0"/>
              <a:t>tillsammans med </a:t>
            </a:r>
            <a:r>
              <a:rPr lang="sv-SE" sz="2400" dirty="0"/>
              <a:t>Divisionscheferna.</a:t>
            </a:r>
          </a:p>
          <a:p>
            <a:pPr lvl="0"/>
            <a:r>
              <a:rPr lang="sv-SE" sz="2400" dirty="0"/>
              <a:t>Titta på goda exempel och lyfta </a:t>
            </a:r>
            <a:r>
              <a:rPr lang="sv-SE" sz="2400" dirty="0" smtClean="0"/>
              <a:t>dem – bygga vidare</a:t>
            </a:r>
          </a:p>
          <a:p>
            <a:pPr lvl="0"/>
            <a:r>
              <a:rPr lang="sv-SE" sz="2400" dirty="0" smtClean="0"/>
              <a:t>Gå från ord till handling</a:t>
            </a:r>
            <a:endParaRPr lang="sv-SE" sz="2400" dirty="0"/>
          </a:p>
          <a:p>
            <a:pPr lvl="0"/>
            <a:r>
              <a:rPr lang="sv-SE" sz="2400" dirty="0" smtClean="0"/>
              <a:t>Hålla i och hålla ut</a:t>
            </a:r>
          </a:p>
          <a:p>
            <a:pPr lvl="0"/>
            <a:r>
              <a:rPr lang="sv-SE" sz="2400" dirty="0" smtClean="0"/>
              <a:t>Med uthållighet, tålamod och respekt driva omställningen vidare</a:t>
            </a:r>
            <a:endParaRPr lang="sv-SE" sz="2400" dirty="0"/>
          </a:p>
          <a:p>
            <a:endParaRPr lang="sv-SE" sz="2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7323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81751"/>
            <a:ext cx="10619402" cy="1210581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/>
              <a:t>BLOCK - Arbetet går framåt genom strategiskt arbete</a:t>
            </a:r>
            <a:endParaRPr lang="sv-SE" sz="4000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019492"/>
              </p:ext>
            </p:extLst>
          </p:nvPr>
        </p:nvGraphicFramePr>
        <p:xfrm>
          <a:off x="411163" y="1825625"/>
          <a:ext cx="1136967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278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157942"/>
            <a:ext cx="10619402" cy="1417765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BLOCK 1 - </a:t>
            </a:r>
            <a:r>
              <a:rPr lang="sv-SE" dirty="0"/>
              <a:t>Insatser som pågår och som utvecklas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Fördjupad inventering </a:t>
            </a:r>
            <a:r>
              <a:rPr lang="sv-SE" dirty="0" smtClean="0"/>
              <a:t>över pågående insatser</a:t>
            </a:r>
          </a:p>
          <a:p>
            <a:pPr lvl="1"/>
            <a:r>
              <a:rPr lang="sv-SE" dirty="0"/>
              <a:t>hos </a:t>
            </a:r>
            <a:r>
              <a:rPr lang="sv-SE" dirty="0" smtClean="0"/>
              <a:t>kommunerna </a:t>
            </a:r>
            <a:endParaRPr lang="sv-SE" dirty="0"/>
          </a:p>
          <a:p>
            <a:pPr lvl="1"/>
            <a:r>
              <a:rPr lang="sv-SE" dirty="0"/>
              <a:t>hos regionen </a:t>
            </a:r>
          </a:p>
          <a:p>
            <a:pPr lvl="1"/>
            <a:r>
              <a:rPr lang="sv-SE" dirty="0" smtClean="0"/>
              <a:t>gemensamt </a:t>
            </a:r>
            <a:endParaRPr lang="sv-SE" dirty="0"/>
          </a:p>
          <a:p>
            <a:pPr lvl="2"/>
            <a:r>
              <a:rPr lang="sv-SE" dirty="0"/>
              <a:t>utifrån 12/2, </a:t>
            </a:r>
          </a:p>
          <a:p>
            <a:pPr lvl="2"/>
            <a:r>
              <a:rPr lang="sv-SE" dirty="0"/>
              <a:t>rapport kommun och region om ÖK </a:t>
            </a:r>
            <a:r>
              <a:rPr lang="sv-SE" dirty="0" smtClean="0"/>
              <a:t>2020</a:t>
            </a:r>
          </a:p>
          <a:p>
            <a:r>
              <a:rPr lang="sv-SE" dirty="0" smtClean="0"/>
              <a:t>En </a:t>
            </a:r>
            <a:r>
              <a:rPr lang="sv-SE" dirty="0"/>
              <a:t>lägesrapport skrivs just nu.</a:t>
            </a:r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4143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232756"/>
            <a:ext cx="10619402" cy="1130531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BLOCK 2 - </a:t>
            </a:r>
            <a:r>
              <a:rPr lang="sv-SE" dirty="0"/>
              <a:t>Analys av omvärlden och Dalarna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604362"/>
            <a:ext cx="11370906" cy="4713922"/>
          </a:xfrm>
        </p:spPr>
        <p:txBody>
          <a:bodyPr>
            <a:normAutofit fontScale="77500" lnSpcReduction="20000"/>
          </a:bodyPr>
          <a:lstStyle/>
          <a:p>
            <a:r>
              <a:rPr lang="sv-SE" dirty="0" smtClean="0"/>
              <a:t>Omvärldsbevakning 2021 </a:t>
            </a:r>
            <a:r>
              <a:rPr lang="sv-SE" dirty="0"/>
              <a:t>– </a:t>
            </a:r>
            <a:endParaRPr lang="sv-SE" dirty="0" smtClean="0"/>
          </a:p>
          <a:p>
            <a:pPr lvl="1"/>
            <a:r>
              <a:rPr lang="sv-SE" dirty="0" smtClean="0"/>
              <a:t>5 </a:t>
            </a:r>
            <a:r>
              <a:rPr lang="sv-SE" dirty="0"/>
              <a:t>län i landet som har gemensam strategiplan med sina </a:t>
            </a:r>
            <a:r>
              <a:rPr lang="sv-SE" dirty="0" smtClean="0"/>
              <a:t>kommuner; Kronoberg, Uppsala, Västmanland, Östergötland och Västernorrland </a:t>
            </a:r>
          </a:p>
          <a:p>
            <a:pPr lvl="1"/>
            <a:r>
              <a:rPr lang="sv-SE" dirty="0" smtClean="0"/>
              <a:t>11 </a:t>
            </a:r>
            <a:r>
              <a:rPr lang="sv-SE" dirty="0"/>
              <a:t>län </a:t>
            </a:r>
            <a:r>
              <a:rPr lang="sv-SE" dirty="0" smtClean="0"/>
              <a:t>har ett pågående gemensamt arbete, </a:t>
            </a:r>
            <a:r>
              <a:rPr lang="sv-SE" dirty="0" smtClean="0"/>
              <a:t>däribland </a:t>
            </a:r>
            <a:r>
              <a:rPr lang="sv-SE" dirty="0" smtClean="0"/>
              <a:t>Dalarna.</a:t>
            </a:r>
          </a:p>
          <a:p>
            <a:pPr marL="457200" lvl="1" indent="0">
              <a:buNone/>
            </a:pPr>
            <a:endParaRPr lang="sv-SE" dirty="0" smtClean="0"/>
          </a:p>
          <a:p>
            <a:r>
              <a:rPr lang="sv-SE" dirty="0" smtClean="0"/>
              <a:t>Träff med </a:t>
            </a:r>
            <a:r>
              <a:rPr lang="sv-SE" dirty="0" err="1" smtClean="0"/>
              <a:t>Kolada</a:t>
            </a:r>
            <a:r>
              <a:rPr lang="sv-SE" dirty="0" smtClean="0"/>
              <a:t> för få hjälp med aktuell statistik av indikatorer för God och Nära vård i Dalarna - nuläge</a:t>
            </a:r>
          </a:p>
          <a:p>
            <a:endParaRPr lang="sv-SE" dirty="0"/>
          </a:p>
          <a:p>
            <a:r>
              <a:rPr lang="sv-SE" dirty="0" smtClean="0"/>
              <a:t>Ledarskapsprogrammet – slutar i maj</a:t>
            </a:r>
          </a:p>
          <a:p>
            <a:r>
              <a:rPr lang="sv-SE" dirty="0" smtClean="0"/>
              <a:t>Ny utbildning i höst 6 </a:t>
            </a:r>
            <a:r>
              <a:rPr lang="sv-SE" dirty="0" err="1" smtClean="0"/>
              <a:t>sept</a:t>
            </a:r>
            <a:r>
              <a:rPr lang="sv-SE" dirty="0" smtClean="0"/>
              <a:t> </a:t>
            </a:r>
            <a:r>
              <a:rPr lang="sv-SE" dirty="0" smtClean="0">
                <a:hlinkClick r:id="rId2"/>
              </a:rPr>
              <a:t>Ledarskapsprogram </a:t>
            </a:r>
            <a:r>
              <a:rPr lang="sv-SE" dirty="0">
                <a:hlinkClick r:id="rId2"/>
              </a:rPr>
              <a:t>Nära vård - för tjänstepersoner | </a:t>
            </a:r>
            <a:r>
              <a:rPr lang="sv-SE" dirty="0" smtClean="0">
                <a:hlinkClick r:id="rId2"/>
              </a:rPr>
              <a:t>SKR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>
                <a:hlinkClick r:id="rId2"/>
              </a:rPr>
              <a:t>https</a:t>
            </a:r>
            <a:r>
              <a:rPr lang="sv-SE" dirty="0">
                <a:hlinkClick r:id="rId2"/>
              </a:rPr>
              <a:t>://skr.se/skr/tjanster/evenemang/hittaevenemang/kalenderhandelser/ledarskapsprogramnaravardfortjanstepersoner.52182.htmla vård - för tjänstepersoner | SKR</a:t>
            </a:r>
            <a:endParaRPr lang="sv-SE" dirty="0"/>
          </a:p>
          <a:p>
            <a:pPr marL="0" indent="0">
              <a:buNone/>
            </a:pPr>
            <a:endParaRPr lang="sv-SE" sz="2400" dirty="0" smtClean="0"/>
          </a:p>
          <a:p>
            <a:r>
              <a:rPr lang="sv-SE" dirty="0"/>
              <a:t>Politikerdag 28/4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850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3933"/>
            <a:ext cx="10619402" cy="1210581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BLOCK 3 - </a:t>
            </a:r>
            <a:r>
              <a:rPr lang="sv-SE" dirty="0"/>
              <a:t>Framtiden – Målbild och färdplan - strategin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546167"/>
            <a:ext cx="10619402" cy="4630795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Utifrån resultaten i Block 1 och 2 som nu sammanställs kommer arbetet </a:t>
            </a:r>
            <a:r>
              <a:rPr lang="sv-SE" dirty="0"/>
              <a:t>med vår </a:t>
            </a:r>
            <a:r>
              <a:rPr lang="sv-SE" dirty="0" smtClean="0"/>
              <a:t>gemensamma strategiska </a:t>
            </a:r>
            <a:r>
              <a:rPr lang="sv-SE" dirty="0"/>
              <a:t>plan </a:t>
            </a:r>
            <a:r>
              <a:rPr lang="sv-SE" dirty="0" smtClean="0"/>
              <a:t>att påbörjas den10 maj.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Rapportering av planen planeras till 11 </a:t>
            </a:r>
            <a:r>
              <a:rPr lang="sv-SE" dirty="0"/>
              <a:t>juni i LCHNV och 26 aug i </a:t>
            </a:r>
            <a:r>
              <a:rPr lang="sv-SE" dirty="0" smtClean="0"/>
              <a:t>VFR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 smtClean="0"/>
              <a:t>Ta del av Ledarskapsprogrammets värdefulla synpunkter – dag i höst.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Gemensam process-/arbetsdag planeras till 26 okt.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40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Strategiord som har nämnts i Dalarnas arbete om God och </a:t>
            </a:r>
            <a:r>
              <a:rPr lang="sv-SE" dirty="0" smtClean="0"/>
              <a:t>Nära vård 2018 - 2021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6255" y="1575707"/>
            <a:ext cx="11962014" cy="4780643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v-SE" sz="1600" dirty="0"/>
              <a:t>Modern, jämlik, tillgänglig och effektiv vård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v-SE" sz="1600" dirty="0"/>
              <a:t>Fokus på primärvården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v-SE" sz="1600" dirty="0"/>
              <a:t>Trygg och självständig patient och </a:t>
            </a:r>
            <a:r>
              <a:rPr lang="sv-SE" sz="1600" dirty="0" smtClean="0"/>
              <a:t>befolkning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v-SE" sz="1600" dirty="0"/>
              <a:t>Tillgänglig och kvalificerad </a:t>
            </a:r>
            <a:r>
              <a:rPr lang="sv-SE" sz="1600" dirty="0" smtClean="0"/>
              <a:t>personal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v-SE" sz="1600" dirty="0"/>
              <a:t>Förebyggande med hälsa, psykisk </a:t>
            </a:r>
            <a:r>
              <a:rPr lang="sv-SE" sz="1600" dirty="0" smtClean="0"/>
              <a:t>hälsa</a:t>
            </a:r>
            <a:endParaRPr lang="sv-SE" sz="1600" dirty="0"/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v-SE" sz="1600" dirty="0"/>
              <a:t>Befolkningen i Dalarna ska ha tillgång till en nära vård som är tillgänglig och trygg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v-SE" sz="1600" dirty="0"/>
              <a:t>Svårt sjuka ska kunna få den sjukvård i hemmet som är möjlig att erhålla där - med stöd av modern teknik och ökad kompetens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v-SE" sz="1600" dirty="0" smtClean="0"/>
              <a:t>Hälso- </a:t>
            </a:r>
            <a:r>
              <a:rPr lang="sv-SE" sz="1600" dirty="0"/>
              <a:t>och sjukvård som större delen av befolkningen har behov av, och som främjar en jämlik hälsa oavsett var i länet man bor. 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v-SE" sz="1600" dirty="0" smtClean="0"/>
              <a:t>Delaktighet </a:t>
            </a:r>
            <a:r>
              <a:rPr lang="sv-SE" sz="1600" dirty="0"/>
              <a:t>i sin vård. samverkan ett medel för medborgaren, jämlik vård utifrån geografin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v-SE" sz="1600" dirty="0"/>
              <a:t>God samverkan med alla parter är en förutsättning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sv-SE" sz="1600" dirty="0"/>
              <a:t>Samverkan, tillsammans, trygghet, närhet, effektivitet, samarbete, </a:t>
            </a:r>
            <a:r>
              <a:rPr lang="sv-SE" sz="1600" dirty="0" smtClean="0"/>
              <a:t>enkelhet</a:t>
            </a:r>
            <a:endParaRPr lang="sv-SE" sz="16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FA1F-633C-4493-8926-78A302EC87B3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Styrgrupp GNV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5305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Inkomna frågor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SUS-grupp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2021-04-15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93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Tack för oss !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 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676400" y="3990975"/>
            <a:ext cx="9144000" cy="1790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924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0" ma:contentTypeDescription="Skapa ett nytt dokument." ma:contentTypeScope="" ma:versionID="9bf25bd7270ae3ae2d7c31c9d1db3bca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Props1.xml><?xml version="1.0" encoding="utf-8"?>
<ds:datastoreItem xmlns:ds="http://schemas.openxmlformats.org/officeDocument/2006/customXml" ds:itemID="{80C36B44-24F1-4321-B65D-96F2C3C40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6FB3ADD-DCDF-4A07-9C45-CA476A044990}">
  <ds:schemaRefs>
    <ds:schemaRef ds:uri="http://purl.org/dc/terms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Dagordning 12 april</Template>
  <TotalTime>497</TotalTime>
  <Words>489</Words>
  <Application>Microsoft Office PowerPoint</Application>
  <PresentationFormat>Bredbild</PresentationFormat>
  <Paragraphs>81</Paragraphs>
  <Slides>9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Wingdings</vt:lpstr>
      <vt:lpstr>VCdag</vt:lpstr>
      <vt:lpstr>Vad händer hos Styrgrupp  God och Nära vård</vt:lpstr>
      <vt:lpstr>Nästa steg för att bidra till omställningen - menti-ord från kick-off 12 feb 2021</vt:lpstr>
      <vt:lpstr>BLOCK - Arbetet går framåt genom strategiskt arbete</vt:lpstr>
      <vt:lpstr> BLOCK 1 - Insatser som pågår och som utvecklas </vt:lpstr>
      <vt:lpstr> BLOCK 2 - Analys av omvärlden och Dalarna </vt:lpstr>
      <vt:lpstr> BLOCK 3 - Framtiden – Målbild och färdplan - strategin </vt:lpstr>
      <vt:lpstr>Strategiord som har nämnts i Dalarnas arbete om God och Nära vård 2018 - 2021</vt:lpstr>
      <vt:lpstr>Inkomna frågor</vt:lpstr>
      <vt:lpstr>Tack för oss !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Styrgrupp  God och Nära vård</dc:title>
  <dc:creator>welewa</dc:creator>
  <cp:lastModifiedBy>welewa</cp:lastModifiedBy>
  <cp:revision>14</cp:revision>
  <dcterms:created xsi:type="dcterms:W3CDTF">2021-04-09T11:07:57Z</dcterms:created>
  <dcterms:modified xsi:type="dcterms:W3CDTF">2021-04-15T09:32:52Z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