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24"/>
  </p:notesMasterIdLst>
  <p:handoutMasterIdLst>
    <p:handoutMasterId r:id="rId25"/>
  </p:handoutMasterIdLst>
  <p:sldIdLst>
    <p:sldId id="280" r:id="rId7"/>
    <p:sldId id="281" r:id="rId8"/>
    <p:sldId id="290" r:id="rId9"/>
    <p:sldId id="293" r:id="rId10"/>
    <p:sldId id="289" r:id="rId11"/>
    <p:sldId id="287" r:id="rId12"/>
    <p:sldId id="288" r:id="rId13"/>
    <p:sldId id="286" r:id="rId14"/>
    <p:sldId id="294" r:id="rId15"/>
    <p:sldId id="295" r:id="rId16"/>
    <p:sldId id="296" r:id="rId17"/>
    <p:sldId id="283" r:id="rId18"/>
    <p:sldId id="284" r:id="rId19"/>
    <p:sldId id="301" r:id="rId20"/>
    <p:sldId id="297" r:id="rId21"/>
    <p:sldId id="300" r:id="rId22"/>
    <p:sldId id="269" r:id="rId2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80"/>
            <p14:sldId id="281"/>
            <p14:sldId id="290"/>
            <p14:sldId id="293"/>
            <p14:sldId id="289"/>
            <p14:sldId id="287"/>
            <p14:sldId id="288"/>
            <p14:sldId id="286"/>
            <p14:sldId id="294"/>
            <p14:sldId id="295"/>
            <p14:sldId id="296"/>
            <p14:sldId id="283"/>
            <p14:sldId id="284"/>
            <p14:sldId id="301"/>
            <p14:sldId id="297"/>
            <p14:sldId id="300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1885" autoAdjust="0"/>
  </p:normalViewPr>
  <p:slideViewPr>
    <p:cSldViewPr snapToGrid="0">
      <p:cViewPr varScale="1">
        <p:scale>
          <a:sx n="60" d="100"/>
          <a:sy n="60" d="100"/>
        </p:scale>
        <p:origin x="80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2021-04-15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2021-04-15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Styrgruppen ses ut av förvaltningschefsnätverket och består av: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tre representanter från kommunerna (de personer som har nationella uppdrag i NSK-S och socialchefsnätverket samt ordförande (eller vice ordförande) i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tre representanter från Landstinget/nya Region Dalarna. Hälso- och sjukvårdsdirektör samt divisionschefer från Psykiatrin och Primärvården.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Chef för avdelningen. 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Utvecklingsledarna är adjungerande och deltar när de behöver vara med. </a:t>
            </a:r>
          </a:p>
          <a:p>
            <a:pPr marL="171450" indent="-171450">
              <a:buFontTx/>
              <a:buChar char="-"/>
            </a:pPr>
            <a:endParaRPr lang="sv-SE" dirty="0" smtClean="0"/>
          </a:p>
          <a:p>
            <a:pPr marL="171450" indent="-171450">
              <a:buFontTx/>
              <a:buChar char="-"/>
            </a:pPr>
            <a:endParaRPr lang="sv-SE" dirty="0" smtClean="0"/>
          </a:p>
          <a:p>
            <a:pPr marL="0" indent="0">
              <a:buFontTx/>
              <a:buNone/>
            </a:pPr>
            <a:r>
              <a:rPr lang="sv-SE" dirty="0" smtClean="0"/>
              <a:t>Styrgruppen: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Ersätter AU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Träffas mer frekvent än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Behandlar frågor från arbetsgrupperna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Utser representanter arbetsgrupper och vilken utvecklingsledare som ska leda eller delta i arbetsgruppen. 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Mm</a:t>
            </a:r>
          </a:p>
          <a:p>
            <a:pPr marL="171450" indent="-171450">
              <a:buFontTx/>
              <a:buChar char="-"/>
            </a:pPr>
            <a:endParaRPr lang="sv-SE" dirty="0" smtClean="0"/>
          </a:p>
          <a:p>
            <a:pPr marL="0" indent="0">
              <a:buFontTx/>
              <a:buNone/>
            </a:pPr>
            <a:r>
              <a:rPr lang="sv-SE" dirty="0" smtClean="0"/>
              <a:t>Arbetsgrupper: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Utses av styrgruppen på uppdrag av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Arbetar under en begränsad tid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mm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637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09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2E19E-AA4A-49EB-822E-712C87E960C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98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2E19E-AA4A-49EB-822E-712C87E960C8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4952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40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432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Styrgruppen ses ut av förvaltningschefsnätverket och består av: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tre representanter från kommunerna (de personer som har nationella uppdrag i NSK-S och socialchefsnätverket samt ordförande (eller vice ordförande) i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tre representanter från Landstinget/nya Region Dalarna. Hälso- och sjukvårdsdirektör samt divisionschefer från Psykiatrin och Primärvården.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Chef för avdelningen. 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Utvecklingsledarna är adjungerande och deltar när de behöver vara med. </a:t>
            </a:r>
          </a:p>
          <a:p>
            <a:pPr marL="171450" indent="-171450">
              <a:buFontTx/>
              <a:buChar char="-"/>
            </a:pPr>
            <a:endParaRPr lang="sv-SE" dirty="0" smtClean="0"/>
          </a:p>
          <a:p>
            <a:pPr marL="171450" indent="-171450">
              <a:buFontTx/>
              <a:buChar char="-"/>
            </a:pPr>
            <a:endParaRPr lang="sv-SE" dirty="0" smtClean="0"/>
          </a:p>
          <a:p>
            <a:pPr marL="0" indent="0">
              <a:buFontTx/>
              <a:buNone/>
            </a:pPr>
            <a:r>
              <a:rPr lang="sv-SE" dirty="0" smtClean="0"/>
              <a:t>Styrgruppen: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Ersätter AU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Träffas mer frekvent än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Behandlar frågor från arbetsgrupperna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Utser representanter arbetsgrupper och vilken utvecklingsledare som ska leda eller delta i arbetsgruppen. 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Mm</a:t>
            </a:r>
          </a:p>
          <a:p>
            <a:pPr marL="171450" indent="-171450">
              <a:buFontTx/>
              <a:buChar char="-"/>
            </a:pPr>
            <a:endParaRPr lang="sv-SE" dirty="0" smtClean="0"/>
          </a:p>
          <a:p>
            <a:pPr marL="0" indent="0">
              <a:buFontTx/>
              <a:buNone/>
            </a:pPr>
            <a:r>
              <a:rPr lang="sv-SE" dirty="0" smtClean="0"/>
              <a:t>Arbetsgrupper: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Utses av styrgruppen på uppdrag av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Arbetar under en begränsad tid</a:t>
            </a:r>
          </a:p>
          <a:p>
            <a:pPr marL="171450" indent="-171450">
              <a:buFontTx/>
              <a:buChar char="-"/>
            </a:pPr>
            <a:r>
              <a:rPr lang="sv-SE" dirty="0" smtClean="0"/>
              <a:t>mm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223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70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512615"/>
            <a:ext cx="9144000" cy="3241878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4400" dirty="0" smtClean="0"/>
              <a:t>Länschefsnätverket 16 april 2021</a:t>
            </a:r>
            <a:endParaRPr lang="sv-SE" sz="4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754493"/>
            <a:ext cx="9144000" cy="1790699"/>
          </a:xfrm>
        </p:spPr>
        <p:txBody>
          <a:bodyPr>
            <a:normAutofit/>
          </a:bodyPr>
          <a:lstStyle/>
          <a:p>
            <a:r>
              <a:rPr lang="sv-SE" sz="2000" dirty="0" smtClean="0"/>
              <a:t>Tanja Mårtensson Avdelningen för hälsa och välfärd (RSS Dalarna)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43714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226079"/>
              </p:ext>
            </p:extLst>
          </p:nvPr>
        </p:nvGraphicFramePr>
        <p:xfrm>
          <a:off x="0" y="0"/>
          <a:ext cx="12192001" cy="6918763"/>
        </p:xfrm>
        <a:graphic>
          <a:graphicData uri="http://schemas.openxmlformats.org/drawingml/2006/table">
            <a:tbl>
              <a:tblPr firstRow="1" bandRow="1"/>
              <a:tblGrid>
                <a:gridCol w="42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4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8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15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4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8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60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76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76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572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79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989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18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1837">
                  <a:extLst>
                    <a:ext uri="{9D8B030D-6E8A-4147-A177-3AD203B41FA5}">
                      <a16:colId xmlns:a16="http://schemas.microsoft.com/office/drawing/2014/main" val="1051244451"/>
                    </a:ext>
                  </a:extLst>
                </a:gridCol>
                <a:gridCol w="50766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1257">
                  <a:extLst>
                    <a:ext uri="{9D8B030D-6E8A-4147-A177-3AD203B41FA5}">
                      <a16:colId xmlns:a16="http://schemas.microsoft.com/office/drawing/2014/main" val="1956462772"/>
                    </a:ext>
                  </a:extLst>
                </a:gridCol>
                <a:gridCol w="45125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43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4397">
                  <a:extLst>
                    <a:ext uri="{9D8B030D-6E8A-4147-A177-3AD203B41FA5}">
                      <a16:colId xmlns:a16="http://schemas.microsoft.com/office/drawing/2014/main" val="1385379159"/>
                    </a:ext>
                  </a:extLst>
                </a:gridCol>
                <a:gridCol w="424397">
                  <a:extLst>
                    <a:ext uri="{9D8B030D-6E8A-4147-A177-3AD203B41FA5}">
                      <a16:colId xmlns:a16="http://schemas.microsoft.com/office/drawing/2014/main" val="2773580905"/>
                    </a:ext>
                  </a:extLst>
                </a:gridCol>
                <a:gridCol w="424397">
                  <a:extLst>
                    <a:ext uri="{9D8B030D-6E8A-4147-A177-3AD203B41FA5}">
                      <a16:colId xmlns:a16="http://schemas.microsoft.com/office/drawing/2014/main" val="3616307915"/>
                    </a:ext>
                  </a:extLst>
                </a:gridCol>
                <a:gridCol w="424397">
                  <a:extLst>
                    <a:ext uri="{9D8B030D-6E8A-4147-A177-3AD203B41FA5}">
                      <a16:colId xmlns:a16="http://schemas.microsoft.com/office/drawing/2014/main" val="2521640188"/>
                    </a:ext>
                  </a:extLst>
                </a:gridCol>
                <a:gridCol w="424397">
                  <a:extLst>
                    <a:ext uri="{9D8B030D-6E8A-4147-A177-3AD203B41FA5}">
                      <a16:colId xmlns:a16="http://schemas.microsoft.com/office/drawing/2014/main" val="1256421835"/>
                    </a:ext>
                  </a:extLst>
                </a:gridCol>
              </a:tblGrid>
              <a:tr h="555171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 defTabSz="454025"/>
                      <a:r>
                        <a:rPr lang="sv-SE" sz="1600" dirty="0" smtClean="0"/>
                        <a:t>Nationella Programområden (NPO)               </a:t>
                      </a:r>
                      <a:r>
                        <a:rPr lang="sv-SE" sz="1400" b="0" dirty="0" smtClean="0"/>
                        <a:t>Respektive NPO speglar hela vårdkedjan: prevention, primärvård, specialistvård, </a:t>
                      </a:r>
                      <a:r>
                        <a:rPr lang="sv-SE" sz="1600" dirty="0" smtClean="0"/>
                        <a:t/>
                      </a:r>
                      <a:br>
                        <a:rPr lang="sv-SE" sz="1600" dirty="0" smtClean="0"/>
                      </a:br>
                      <a:r>
                        <a:rPr lang="sv-SE" sz="1400" b="0" dirty="0" smtClean="0">
                          <a:solidFill>
                            <a:schemeClr val="bg1"/>
                          </a:solidFill>
                        </a:rPr>
                        <a:t>(Regionalt värdskap)                                                     </a:t>
                      </a:r>
                      <a:r>
                        <a:rPr lang="sv-SE" sz="1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v-SE" sz="1400" b="0" dirty="0" smtClean="0">
                          <a:solidFill>
                            <a:schemeClr val="bg1"/>
                          </a:solidFill>
                        </a:rPr>
                        <a:t>rehabilitering, </a:t>
                      </a:r>
                      <a:r>
                        <a:rPr lang="sv-SE" sz="1400" b="0" baseline="0" dirty="0" smtClean="0">
                          <a:solidFill>
                            <a:schemeClr val="bg1"/>
                          </a:solidFill>
                        </a:rPr>
                        <a:t>omvårdnad etc.</a:t>
                      </a:r>
                      <a:endParaRPr lang="sv-SE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defTabSz="454025"/>
                      <a:endParaRPr lang="sv-SE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77D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4025"/>
                      <a:endParaRPr lang="sv-SE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77D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4025"/>
                      <a:endParaRPr lang="sv-SE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77D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4025"/>
                      <a:endParaRPr lang="sv-SE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187" marR="91187" marT="45594" marB="45594">
                    <a:solidFill>
                      <a:srgbClr val="377D7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defTabSz="454025"/>
                      <a:endParaRPr lang="sv-SE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187" marR="91187" marT="45594" marB="45594">
                    <a:solidFill>
                      <a:srgbClr val="377D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0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lvl="1" algn="r"/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Akut vård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Barn och ungdomars hälsa</a:t>
                      </a:r>
                    </a:p>
                    <a:p>
                      <a:pPr marL="4572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  <a:p>
                      <a:pPr marL="4572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  <a:p>
                      <a:pPr marL="45720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 marL="91187" marR="91187" marT="45594" marB="45594"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Cancersjukdomar (RCC )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Endokrina sjukdomar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400" dirty="0" smtClean="0"/>
                        <a:t>Hjärt-</a:t>
                      </a:r>
                      <a:r>
                        <a:rPr lang="sv-SE" sz="1400" baseline="0" dirty="0" smtClean="0"/>
                        <a:t> och </a:t>
                      </a:r>
                      <a:r>
                        <a:rPr lang="sv-SE" sz="1400" dirty="0" smtClean="0"/>
                        <a:t>kärlsjukdomar</a:t>
                      </a:r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Hud- och könssjukdomar</a:t>
                      </a:r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Infektionssjukdomar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Kvinnosjukdomar och förlossning</a:t>
                      </a: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400" dirty="0" smtClean="0"/>
                        <a:t>Levnadsvanor</a:t>
                      </a:r>
                      <a:endParaRPr lang="sv-SE" sz="1400" dirty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Lung- och allergisjukdomar</a:t>
                      </a:r>
                      <a:endParaRPr lang="sv-SE" sz="1400" dirty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v-SE" sz="1400" dirty="0" smtClean="0"/>
                        <a:t>Nervsystemets sjukdomar</a:t>
                      </a:r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Njur- och urinvägs</a:t>
                      </a:r>
                      <a:r>
                        <a:rPr lang="sv-SE" sz="1400" baseline="0" dirty="0" smtClean="0"/>
                        <a:t>sjukdomar</a:t>
                      </a:r>
                      <a:endParaRPr lang="sv-SE" sz="1400" dirty="0" smtClean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Mag- och tarmsjukdomar</a:t>
                      </a:r>
                      <a:endParaRPr lang="sv-SE" sz="1400" dirty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Medicinsk diagnostik</a:t>
                      </a:r>
                      <a:endParaRPr lang="sv-SE" sz="1400" dirty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 smtClean="0">
                          <a:latin typeface="+mn-lt"/>
                        </a:rPr>
                        <a:t>Perioperati</a:t>
                      </a:r>
                      <a:r>
                        <a:rPr lang="sv-SE" sz="1400" dirty="0" smtClean="0">
                          <a:latin typeface="+mn-lt"/>
                        </a:rPr>
                        <a:t> vård intensivvård och transplantation</a:t>
                      </a:r>
                      <a:endParaRPr lang="sv-SE" sz="1400" dirty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Psykisk hälsa</a:t>
                      </a:r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Rehabilitering, habilitering och försäkringsmedicin</a:t>
                      </a: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Reumatiska</a:t>
                      </a:r>
                      <a:r>
                        <a:rPr lang="sv-SE" sz="1400" baseline="0" dirty="0" smtClean="0"/>
                        <a:t> sjukdomar</a:t>
                      </a:r>
                      <a:endParaRPr lang="sv-SE" sz="1400" dirty="0" smtClean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Rörelseorganens sjukdomar</a:t>
                      </a: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Sällsynta sjukdomar</a:t>
                      </a: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Tandvård</a:t>
                      </a: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Äldres hälsa</a:t>
                      </a: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Ögonsjukdomar</a:t>
                      </a:r>
                      <a:r>
                        <a:rPr lang="sv-SE" sz="1400" baseline="0" dirty="0" smtClean="0"/>
                        <a:t> </a:t>
                      </a:r>
                      <a:endParaRPr lang="sv-SE" sz="1400" dirty="0" smtClean="0"/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Öron-,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400" dirty="0" smtClean="0"/>
                        <a:t>näsa-</a:t>
                      </a:r>
                      <a:r>
                        <a:rPr lang="sv-SE" sz="1400" baseline="0" dirty="0" smtClean="0"/>
                        <a:t> och </a:t>
                      </a:r>
                      <a:r>
                        <a:rPr lang="sv-SE" sz="1400" dirty="0" smtClean="0"/>
                        <a:t>halssjukdomar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457200" marR="0" lvl="1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187" marR="91187" marT="45594" marB="45594" vert="vert27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334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>
                          <a:solidFill>
                            <a:schemeClr val="bg1"/>
                          </a:solidFill>
                        </a:rPr>
                        <a:t>Nationella samverkansgrupper (NSG)</a:t>
                      </a:r>
                      <a:endParaRPr lang="sv-SE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9B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9BA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9BA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9BA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BF9BA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BF9B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Metoder för kunskapsstöd</a:t>
                      </a: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/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Kvalitetsregister</a:t>
                      </a: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Uppföljning och analys </a:t>
                      </a: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980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Läkemedel/medicinteknik</a:t>
                      </a: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Forskning/Life Science</a:t>
                      </a: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Patientsäkerhet</a:t>
                      </a: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Strukturerad vårdinformation</a:t>
                      </a: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Stöd för utveckling</a:t>
                      </a: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1380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Tillfälliga satsningar</a:t>
                      </a: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51506"/>
                  </a:ext>
                </a:extLst>
              </a:tr>
              <a:tr h="311909">
                <a:tc gridSpan="2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 smtClean="0">
                        <a:latin typeface="+mn-lt"/>
                      </a:endParaRPr>
                    </a:p>
                  </a:txBody>
                  <a:tcPr marL="91187" marR="91187" marT="45594" marB="45594">
                    <a:solidFill>
                      <a:srgbClr val="377D7A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65673"/>
                  </a:ext>
                </a:extLst>
              </a:tr>
            </a:tbl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0" y="2841175"/>
            <a:ext cx="12192000" cy="338554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Nationella primärvårdsrådet</a:t>
            </a:r>
            <a:endParaRPr kumimoji="0" lang="sv-S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28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611909" y="1826657"/>
            <a:ext cx="910460" cy="427809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sz="2000" dirty="0" smtClean="0"/>
          </a:p>
          <a:p>
            <a:pPr algn="ctr"/>
            <a:r>
              <a:rPr lang="sv-SE" sz="2400" dirty="0" smtClean="0"/>
              <a:t>NPO</a:t>
            </a:r>
          </a:p>
          <a:p>
            <a:pPr algn="ctr"/>
            <a:endParaRPr lang="sv-SE" sz="2800" dirty="0" smtClean="0"/>
          </a:p>
          <a:p>
            <a:pPr algn="ctr"/>
            <a:endParaRPr lang="sv-SE" sz="2800" dirty="0"/>
          </a:p>
          <a:p>
            <a:pPr algn="ctr"/>
            <a:endParaRPr lang="sv-SE" sz="2800" dirty="0" smtClean="0"/>
          </a:p>
          <a:p>
            <a:pPr algn="ctr"/>
            <a:r>
              <a:rPr lang="sv-SE" sz="2400" dirty="0" smtClean="0"/>
              <a:t>RPO</a:t>
            </a:r>
          </a:p>
          <a:p>
            <a:pPr algn="ctr"/>
            <a:endParaRPr lang="sv-SE" sz="2400" dirty="0" smtClean="0"/>
          </a:p>
          <a:p>
            <a:pPr algn="ctr"/>
            <a:endParaRPr lang="sv-SE" sz="2400" dirty="0"/>
          </a:p>
          <a:p>
            <a:pPr algn="ctr"/>
            <a:endParaRPr lang="sv-SE" sz="2400" dirty="0" smtClean="0"/>
          </a:p>
          <a:p>
            <a:pPr algn="ctr"/>
            <a:endParaRPr lang="sv-SE" sz="2400" dirty="0" smtClean="0"/>
          </a:p>
          <a:p>
            <a:pPr algn="ctr"/>
            <a:r>
              <a:rPr lang="sv-SE" sz="2400" dirty="0" smtClean="0"/>
              <a:t>LPO</a:t>
            </a:r>
          </a:p>
        </p:txBody>
      </p:sp>
      <p:cxnSp>
        <p:nvCxnSpPr>
          <p:cNvPr id="6" name="Rak pilkoppling 5"/>
          <p:cNvCxnSpPr/>
          <p:nvPr/>
        </p:nvCxnSpPr>
        <p:spPr>
          <a:xfrm>
            <a:off x="3064340" y="2722770"/>
            <a:ext cx="0" cy="100148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koppling 7"/>
          <p:cNvCxnSpPr/>
          <p:nvPr/>
        </p:nvCxnSpPr>
        <p:spPr>
          <a:xfrm>
            <a:off x="3064340" y="4378196"/>
            <a:ext cx="0" cy="100148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/>
          <p:cNvSpPr txBox="1">
            <a:spLocks/>
          </p:cNvSpPr>
          <p:nvPr/>
        </p:nvSpPr>
        <p:spPr>
          <a:xfrm>
            <a:off x="167988" y="319414"/>
            <a:ext cx="9313812" cy="13255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600" b="1" dirty="0" smtClean="0">
                <a:solidFill>
                  <a:schemeClr val="tx2"/>
                </a:solidFill>
              </a:rPr>
              <a:t>System för kunskapsstyrning</a:t>
            </a:r>
            <a:r>
              <a:rPr lang="sv-SE" sz="3600" dirty="0" smtClean="0">
                <a:solidFill>
                  <a:schemeClr val="tx2"/>
                </a:solidFill>
              </a:rPr>
              <a:t> </a:t>
            </a:r>
            <a:br>
              <a:rPr lang="sv-SE" sz="3600" dirty="0" smtClean="0">
                <a:solidFill>
                  <a:schemeClr val="tx2"/>
                </a:solidFill>
              </a:rPr>
            </a:br>
            <a:endParaRPr lang="sv-SE" sz="3600" dirty="0" smtClean="0">
              <a:solidFill>
                <a:schemeClr val="tx2"/>
              </a:solidFill>
            </a:endParaRPr>
          </a:p>
        </p:txBody>
      </p:sp>
      <p:cxnSp>
        <p:nvCxnSpPr>
          <p:cNvPr id="12" name="Rak koppling 11"/>
          <p:cNvCxnSpPr/>
          <p:nvPr/>
        </p:nvCxnSpPr>
        <p:spPr>
          <a:xfrm>
            <a:off x="475435" y="3223513"/>
            <a:ext cx="10935553" cy="35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12"/>
          <p:cNvCxnSpPr/>
          <p:nvPr/>
        </p:nvCxnSpPr>
        <p:spPr>
          <a:xfrm>
            <a:off x="530077" y="4893957"/>
            <a:ext cx="11052582" cy="15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ktangel 4"/>
          <p:cNvSpPr/>
          <p:nvPr/>
        </p:nvSpPr>
        <p:spPr>
          <a:xfrm>
            <a:off x="433352" y="2091321"/>
            <a:ext cx="17267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dirty="0"/>
              <a:t>Nationell </a:t>
            </a:r>
            <a:r>
              <a:rPr lang="sv-SE" sz="2000" dirty="0" smtClean="0"/>
              <a:t>nivå</a:t>
            </a:r>
          </a:p>
          <a:p>
            <a:r>
              <a:rPr lang="sv-SE" sz="2000" dirty="0" smtClean="0"/>
              <a:t>(SKR)</a:t>
            </a:r>
            <a:endParaRPr lang="sv-SE" sz="2000" dirty="0"/>
          </a:p>
        </p:txBody>
      </p:sp>
      <p:sp>
        <p:nvSpPr>
          <p:cNvPr id="7" name="Rektangel 6"/>
          <p:cNvSpPr/>
          <p:nvPr/>
        </p:nvSpPr>
        <p:spPr>
          <a:xfrm>
            <a:off x="290714" y="3363464"/>
            <a:ext cx="23172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Sjukvårdsregional nivå </a:t>
            </a:r>
          </a:p>
          <a:p>
            <a:r>
              <a:rPr lang="sv-SE" sz="2000" dirty="0" smtClean="0"/>
              <a:t>Uppsala-Örebro </a:t>
            </a:r>
            <a:endParaRPr lang="sv-SE" sz="2000" dirty="0"/>
          </a:p>
          <a:p>
            <a:r>
              <a:rPr lang="sv-SE" sz="2000" dirty="0"/>
              <a:t>regionen</a:t>
            </a:r>
          </a:p>
        </p:txBody>
      </p:sp>
      <p:sp>
        <p:nvSpPr>
          <p:cNvPr id="11" name="Rektangel 10"/>
          <p:cNvSpPr/>
          <p:nvPr/>
        </p:nvSpPr>
        <p:spPr>
          <a:xfrm>
            <a:off x="332535" y="4936390"/>
            <a:ext cx="19359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2000" dirty="0">
                <a:solidFill>
                  <a:prstClr val="black"/>
                </a:solidFill>
              </a:rPr>
              <a:t>Lokal nivå </a:t>
            </a:r>
          </a:p>
          <a:p>
            <a:pPr lvl="0"/>
            <a:r>
              <a:rPr lang="sv-SE" sz="2000" dirty="0" smtClean="0">
                <a:solidFill>
                  <a:prstClr val="black"/>
                </a:solidFill>
              </a:rPr>
              <a:t>Län, region,</a:t>
            </a:r>
          </a:p>
          <a:p>
            <a:pPr lvl="0"/>
            <a:r>
              <a:rPr lang="sv-SE" sz="2000" dirty="0" smtClean="0">
                <a:solidFill>
                  <a:prstClr val="black"/>
                </a:solidFill>
              </a:rPr>
              <a:t>kommuner</a:t>
            </a:r>
            <a:endParaRPr lang="sv-SE" sz="2000" dirty="0">
              <a:solidFill>
                <a:prstClr val="black"/>
              </a:solidFill>
            </a:endParaRPr>
          </a:p>
        </p:txBody>
      </p:sp>
      <p:sp>
        <p:nvSpPr>
          <p:cNvPr id="25" name="textruta 24"/>
          <p:cNvSpPr txBox="1"/>
          <p:nvPr/>
        </p:nvSpPr>
        <p:spPr>
          <a:xfrm>
            <a:off x="3907623" y="2167729"/>
            <a:ext cx="1298103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26 NPO </a:t>
            </a:r>
          </a:p>
        </p:txBody>
      </p:sp>
      <p:sp>
        <p:nvSpPr>
          <p:cNvPr id="26" name="Rektangel 25"/>
          <p:cNvSpPr/>
          <p:nvPr/>
        </p:nvSpPr>
        <p:spPr>
          <a:xfrm>
            <a:off x="5698211" y="2167729"/>
            <a:ext cx="1250095" cy="400110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sv-SE" sz="2000" dirty="0" smtClean="0"/>
              <a:t>  8 </a:t>
            </a:r>
            <a:r>
              <a:rPr lang="sv-SE" sz="2000" dirty="0"/>
              <a:t>NSG</a:t>
            </a:r>
          </a:p>
        </p:txBody>
      </p:sp>
      <p:sp>
        <p:nvSpPr>
          <p:cNvPr id="51" name="textruta 50"/>
          <p:cNvSpPr txBox="1"/>
          <p:nvPr/>
        </p:nvSpPr>
        <p:spPr>
          <a:xfrm>
            <a:off x="3945894" y="3576474"/>
            <a:ext cx="1096775" cy="40011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sv-SE" sz="2000" dirty="0" smtClean="0"/>
              <a:t>25 RPO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3997109" y="5686149"/>
            <a:ext cx="305731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 smtClean="0"/>
              <a:t>Lokala Arbetsgrupper (LAG)</a:t>
            </a:r>
            <a:endParaRPr lang="sv-SE" dirty="0"/>
          </a:p>
        </p:txBody>
      </p:sp>
      <p:sp>
        <p:nvSpPr>
          <p:cNvPr id="46" name="textruta 45"/>
          <p:cNvSpPr txBox="1"/>
          <p:nvPr/>
        </p:nvSpPr>
        <p:spPr>
          <a:xfrm>
            <a:off x="3945894" y="2730028"/>
            <a:ext cx="3015523" cy="33855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Nationella Arbetsgrupper NAG 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3945894" y="4298889"/>
            <a:ext cx="3015523" cy="338554"/>
          </a:xfrm>
          <a:prstGeom prst="rect">
            <a:avLst/>
          </a:prstGeom>
          <a:noFill/>
          <a:ln w="38100">
            <a:solidFill>
              <a:srgbClr val="6F924B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Regionala Arbetsgrupper RAG 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3979863" y="4974922"/>
            <a:ext cx="800219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v-SE" sz="2400" dirty="0"/>
              <a:t>L</a:t>
            </a:r>
            <a:r>
              <a:rPr lang="sv-SE" sz="2400" dirty="0" smtClean="0"/>
              <a:t>PO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5963674" y="4959748"/>
            <a:ext cx="997743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LSG</a:t>
            </a:r>
          </a:p>
        </p:txBody>
      </p:sp>
      <p:sp>
        <p:nvSpPr>
          <p:cNvPr id="33" name="Rektangel 32"/>
          <p:cNvSpPr/>
          <p:nvPr/>
        </p:nvSpPr>
        <p:spPr>
          <a:xfrm>
            <a:off x="5843564" y="3585845"/>
            <a:ext cx="1117853" cy="400110"/>
          </a:xfrm>
          <a:prstGeom prst="rect">
            <a:avLst/>
          </a:prstGeom>
          <a:ln w="38100">
            <a:solidFill>
              <a:srgbClr val="6F924B"/>
            </a:solidFill>
          </a:ln>
        </p:spPr>
        <p:txBody>
          <a:bodyPr wrap="square">
            <a:spAutoFit/>
          </a:bodyPr>
          <a:lstStyle/>
          <a:p>
            <a:r>
              <a:rPr lang="sv-SE" sz="2000" dirty="0" smtClean="0"/>
              <a:t> RSG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7198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6266663" y="131330"/>
            <a:ext cx="4869423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6</a:t>
            </a:r>
            <a:r>
              <a:rPr lang="sv-SE" dirty="0" smtClean="0"/>
              <a:t> NPO  med kommunrepresentanter </a:t>
            </a:r>
          </a:p>
          <a:p>
            <a:pPr algn="ctr"/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6201257" y="1725650"/>
            <a:ext cx="5523411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6 RPO med kommunrepresentanter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Rektangel med rundade hörn 5"/>
          <p:cNvSpPr/>
          <p:nvPr/>
        </p:nvSpPr>
        <p:spPr>
          <a:xfrm>
            <a:off x="7026472" y="1039938"/>
            <a:ext cx="903994" cy="65958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Psykisk hälsa</a:t>
            </a:r>
            <a:endParaRPr lang="sv-SE" sz="1400" dirty="0"/>
          </a:p>
        </p:txBody>
      </p:sp>
      <p:sp>
        <p:nvSpPr>
          <p:cNvPr id="8" name="Rektangel med rundade hörn 7"/>
          <p:cNvSpPr/>
          <p:nvPr/>
        </p:nvSpPr>
        <p:spPr>
          <a:xfrm>
            <a:off x="6215563" y="1033377"/>
            <a:ext cx="822083" cy="67045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Äldres hälsa</a:t>
            </a:r>
            <a:endParaRPr lang="sv-SE" sz="1400" dirty="0"/>
          </a:p>
        </p:txBody>
      </p:sp>
      <p:sp>
        <p:nvSpPr>
          <p:cNvPr id="10" name="Rektangel med rundade hörn 9"/>
          <p:cNvSpPr/>
          <p:nvPr/>
        </p:nvSpPr>
        <p:spPr>
          <a:xfrm>
            <a:off x="9780919" y="1069224"/>
            <a:ext cx="866544" cy="640734"/>
          </a:xfrm>
          <a:prstGeom prst="roundRect">
            <a:avLst>
              <a:gd name="adj" fmla="val 2201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err="1" smtClean="0"/>
              <a:t>Levn</a:t>
            </a:r>
            <a:r>
              <a:rPr lang="sv-SE" sz="1400" dirty="0" smtClean="0"/>
              <a:t>.-vanor</a:t>
            </a:r>
            <a:endParaRPr lang="sv-SE" sz="1400" dirty="0"/>
          </a:p>
        </p:txBody>
      </p:sp>
      <p:sp>
        <p:nvSpPr>
          <p:cNvPr id="11" name="Rektangel med rundade hörn 10"/>
          <p:cNvSpPr/>
          <p:nvPr/>
        </p:nvSpPr>
        <p:spPr>
          <a:xfrm>
            <a:off x="8818809" y="1068491"/>
            <a:ext cx="984649" cy="64073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Rehab, </a:t>
            </a:r>
            <a:r>
              <a:rPr lang="sv-SE" sz="1400" dirty="0" err="1" smtClean="0"/>
              <a:t>hab</a:t>
            </a:r>
            <a:r>
              <a:rPr lang="sv-SE" sz="1400" dirty="0" smtClean="0"/>
              <a:t>, f-medicin</a:t>
            </a:r>
            <a:endParaRPr lang="sv-SE" sz="1400" dirty="0"/>
          </a:p>
        </p:txBody>
      </p:sp>
      <p:sp>
        <p:nvSpPr>
          <p:cNvPr id="12" name="Rektangel med rundade hörn 11"/>
          <p:cNvSpPr/>
          <p:nvPr/>
        </p:nvSpPr>
        <p:spPr>
          <a:xfrm>
            <a:off x="7907770" y="1026382"/>
            <a:ext cx="946206" cy="665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 o unga</a:t>
            </a:r>
            <a:endParaRPr lang="sv-SE" sz="1400" dirty="0"/>
          </a:p>
        </p:txBody>
      </p:sp>
      <p:sp>
        <p:nvSpPr>
          <p:cNvPr id="13" name="Rektangel med rundade hörn 12"/>
          <p:cNvSpPr/>
          <p:nvPr/>
        </p:nvSpPr>
        <p:spPr>
          <a:xfrm>
            <a:off x="10624924" y="1063230"/>
            <a:ext cx="984649" cy="6681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Primär-</a:t>
            </a:r>
            <a:r>
              <a:rPr lang="sv-SE" sz="1400" dirty="0" err="1" smtClean="0"/>
              <a:t>vårdsråd</a:t>
            </a:r>
            <a:endParaRPr lang="sv-SE" sz="1400" dirty="0"/>
          </a:p>
        </p:txBody>
      </p:sp>
      <p:sp>
        <p:nvSpPr>
          <p:cNvPr id="17" name="Rektangel med rundade hörn 16"/>
          <p:cNvSpPr/>
          <p:nvPr/>
        </p:nvSpPr>
        <p:spPr>
          <a:xfrm>
            <a:off x="7555972" y="3613560"/>
            <a:ext cx="1407020" cy="97971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Rehab, </a:t>
            </a:r>
            <a:r>
              <a:rPr lang="sv-SE" sz="1600" dirty="0" err="1" smtClean="0">
                <a:solidFill>
                  <a:schemeClr val="tx1"/>
                </a:solidFill>
              </a:rPr>
              <a:t>hab</a:t>
            </a:r>
            <a:r>
              <a:rPr lang="sv-SE" sz="1600" dirty="0" smtClean="0">
                <a:solidFill>
                  <a:schemeClr val="tx1"/>
                </a:solidFill>
              </a:rPr>
              <a:t>, f-medicin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18" name="Rektangel med rundade hörn 17"/>
          <p:cNvSpPr/>
          <p:nvPr/>
        </p:nvSpPr>
        <p:spPr>
          <a:xfrm>
            <a:off x="9053100" y="3661352"/>
            <a:ext cx="128764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Levn</a:t>
            </a:r>
            <a:r>
              <a:rPr lang="sv-SE" dirty="0" smtClean="0">
                <a:solidFill>
                  <a:schemeClr val="tx1"/>
                </a:solidFill>
              </a:rPr>
              <a:t>-vanor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9" name="Rektangel med rundade hörn 18"/>
          <p:cNvSpPr/>
          <p:nvPr/>
        </p:nvSpPr>
        <p:spPr>
          <a:xfrm>
            <a:off x="10442239" y="3678875"/>
            <a:ext cx="1557172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Lokalt</a:t>
            </a:r>
          </a:p>
          <a:p>
            <a:pPr algn="ctr"/>
            <a:r>
              <a:rPr lang="sv-SE" sz="1600" dirty="0" err="1" smtClean="0">
                <a:solidFill>
                  <a:schemeClr val="tx1"/>
                </a:solidFill>
              </a:rPr>
              <a:t>Primärsvårds</a:t>
            </a:r>
            <a:r>
              <a:rPr lang="sv-SE" sz="1600" dirty="0" smtClean="0">
                <a:solidFill>
                  <a:schemeClr val="tx1"/>
                </a:solidFill>
              </a:rPr>
              <a:t>-råd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24" name="Ellips 23"/>
          <p:cNvSpPr/>
          <p:nvPr/>
        </p:nvSpPr>
        <p:spPr>
          <a:xfrm>
            <a:off x="3807025" y="4849316"/>
            <a:ext cx="1123547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6" name="Ellips 25"/>
          <p:cNvSpPr/>
          <p:nvPr/>
        </p:nvSpPr>
        <p:spPr>
          <a:xfrm>
            <a:off x="5115867" y="4849316"/>
            <a:ext cx="1047759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8" name="Ellips 27"/>
          <p:cNvSpPr/>
          <p:nvPr/>
        </p:nvSpPr>
        <p:spPr>
          <a:xfrm>
            <a:off x="6472013" y="4859095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9" name="Ellips 28"/>
          <p:cNvSpPr/>
          <p:nvPr/>
        </p:nvSpPr>
        <p:spPr>
          <a:xfrm>
            <a:off x="7882872" y="4864268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7" name="Rektangel med rundade hörn 46"/>
          <p:cNvSpPr/>
          <p:nvPr/>
        </p:nvSpPr>
        <p:spPr>
          <a:xfrm>
            <a:off x="6240222" y="3677726"/>
            <a:ext cx="1253517" cy="93768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Barn o unga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8" name="Rektangel med rundade hörn 47"/>
          <p:cNvSpPr/>
          <p:nvPr/>
        </p:nvSpPr>
        <p:spPr>
          <a:xfrm>
            <a:off x="3561777" y="3689368"/>
            <a:ext cx="1242586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Äldres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9" name="Rektangel med rundade hörn 48"/>
          <p:cNvSpPr/>
          <p:nvPr/>
        </p:nvSpPr>
        <p:spPr>
          <a:xfrm>
            <a:off x="4904483" y="3686574"/>
            <a:ext cx="1284990" cy="96968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Psykisk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3" name="Ellips 52"/>
          <p:cNvSpPr/>
          <p:nvPr/>
        </p:nvSpPr>
        <p:spPr>
          <a:xfrm>
            <a:off x="9293731" y="4859095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3" y="1074154"/>
            <a:ext cx="4402368" cy="2476616"/>
          </a:xfrm>
          <a:prstGeom prst="rect">
            <a:avLst/>
          </a:prstGeom>
          <a:solidFill>
            <a:srgbClr val="00B0F0"/>
          </a:solidFill>
        </p:spPr>
      </p:pic>
      <p:sp>
        <p:nvSpPr>
          <p:cNvPr id="16" name="Rektangel med rundade hörn 15"/>
          <p:cNvSpPr/>
          <p:nvPr/>
        </p:nvSpPr>
        <p:spPr>
          <a:xfrm>
            <a:off x="385193" y="87275"/>
            <a:ext cx="4452611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System för kunskapsstyrning och kommunerna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54" name="Nedåtpil 53"/>
          <p:cNvSpPr/>
          <p:nvPr/>
        </p:nvSpPr>
        <p:spPr>
          <a:xfrm rot="16200000" flipH="1">
            <a:off x="5271079" y="-257202"/>
            <a:ext cx="504081" cy="157870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4982471" y="1073120"/>
            <a:ext cx="1129013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NAG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2" name="Ellips 41"/>
          <p:cNvSpPr/>
          <p:nvPr/>
        </p:nvSpPr>
        <p:spPr>
          <a:xfrm>
            <a:off x="4993883" y="2530775"/>
            <a:ext cx="1129013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R</a:t>
            </a:r>
            <a:r>
              <a:rPr lang="sv-SE" dirty="0" smtClean="0">
                <a:solidFill>
                  <a:schemeClr val="tx1"/>
                </a:solidFill>
              </a:rPr>
              <a:t>AG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0222" y="2585604"/>
            <a:ext cx="5535648" cy="804742"/>
          </a:xfrm>
          <a:prstGeom prst="rect">
            <a:avLst/>
          </a:prstGeom>
        </p:spPr>
      </p:pic>
      <p:sp>
        <p:nvSpPr>
          <p:cNvPr id="55" name="Ellips 54"/>
          <p:cNvSpPr/>
          <p:nvPr/>
        </p:nvSpPr>
        <p:spPr>
          <a:xfrm>
            <a:off x="10772638" y="4859095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Ellips 6"/>
          <p:cNvSpPr/>
          <p:nvPr/>
        </p:nvSpPr>
        <p:spPr>
          <a:xfrm>
            <a:off x="1513266" y="4582594"/>
            <a:ext cx="1746998" cy="146740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b="1" dirty="0">
                <a:solidFill>
                  <a:schemeClr val="tx1"/>
                </a:solidFill>
              </a:rPr>
              <a:t>Vårdförlopp PSVF </a:t>
            </a:r>
          </a:p>
          <a:p>
            <a:pPr algn="ctr"/>
            <a:r>
              <a:rPr lang="sv-SE" sz="1100" b="1" dirty="0">
                <a:solidFill>
                  <a:schemeClr val="tx1"/>
                </a:solidFill>
              </a:rPr>
              <a:t>Vård- och insatsprogram VIP</a:t>
            </a:r>
          </a:p>
          <a:p>
            <a:pPr algn="ctr"/>
            <a:r>
              <a:rPr lang="sv-SE" sz="1100" b="1" dirty="0">
                <a:solidFill>
                  <a:schemeClr val="tx1"/>
                </a:solidFill>
              </a:rPr>
              <a:t>m.m.</a:t>
            </a:r>
          </a:p>
        </p:txBody>
      </p:sp>
    </p:spTree>
    <p:extLst>
      <p:ext uri="{BB962C8B-B14F-4D97-AF65-F5344CB8AC3E}">
        <p14:creationId xmlns:p14="http://schemas.microsoft.com/office/powerpoint/2010/main" val="8171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ubrik 1"/>
          <p:cNvSpPr txBox="1">
            <a:spLocks/>
          </p:cNvSpPr>
          <p:nvPr/>
        </p:nvSpPr>
        <p:spPr>
          <a:xfrm>
            <a:off x="857475" y="180163"/>
            <a:ext cx="10179192" cy="9920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 </a:t>
            </a:r>
            <a:r>
              <a:rPr lang="sv-SE" sz="3200" b="1" dirty="0">
                <a:solidFill>
                  <a:schemeClr val="tx2"/>
                </a:solidFill>
                <a:ea typeface="+mn-ea"/>
                <a:cs typeface="+mn-cs"/>
              </a:rPr>
              <a:t>Dalarna</a:t>
            </a:r>
            <a:r>
              <a:rPr lang="sv-SE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prövar vi att organisera och samordna arbetet inom de båda systemen</a:t>
            </a:r>
          </a:p>
        </p:txBody>
      </p:sp>
      <p:sp>
        <p:nvSpPr>
          <p:cNvPr id="27" name="Rektangel med rundade hörn på samma sida 26"/>
          <p:cNvSpPr/>
          <p:nvPr/>
        </p:nvSpPr>
        <p:spPr>
          <a:xfrm>
            <a:off x="3537919" y="5190265"/>
            <a:ext cx="1063439" cy="95193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Utvärdering TN-platserna</a:t>
            </a:r>
            <a:endParaRPr lang="sv-SE" sz="1200" dirty="0"/>
          </a:p>
        </p:txBody>
      </p:sp>
      <p:sp>
        <p:nvSpPr>
          <p:cNvPr id="32" name="Rektangel med rundade hörn på samma sida 31"/>
          <p:cNvSpPr/>
          <p:nvPr/>
        </p:nvSpPr>
        <p:spPr>
          <a:xfrm>
            <a:off x="2405520" y="519026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missbruk/beroende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6" name="Rektangel med rundade hörn på samma sida 35"/>
          <p:cNvSpPr/>
          <p:nvPr/>
        </p:nvSpPr>
        <p:spPr>
          <a:xfrm>
            <a:off x="8650848" y="495109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Uppdrag kvinnofrid</a:t>
            </a:r>
            <a:endParaRPr lang="sv-SE" sz="1200" dirty="0"/>
          </a:p>
        </p:txBody>
      </p:sp>
      <p:sp>
        <p:nvSpPr>
          <p:cNvPr id="40" name="Rektangel med rundade hörn på samma sida 39"/>
          <p:cNvSpPr/>
          <p:nvPr/>
        </p:nvSpPr>
        <p:spPr>
          <a:xfrm>
            <a:off x="4696832" y="5268089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barns och ungas hälsa 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5" name="Rektangel med rundade hörn på samma sida 24"/>
          <p:cNvSpPr/>
          <p:nvPr/>
        </p:nvSpPr>
        <p:spPr>
          <a:xfrm>
            <a:off x="6764270" y="5220181"/>
            <a:ext cx="1586254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Uppdrag samverkan syn &amp; hörselinstruktörer</a:t>
            </a:r>
            <a:endParaRPr lang="sv-SE" sz="1100" dirty="0">
              <a:solidFill>
                <a:schemeClr val="bg1"/>
              </a:solidFill>
            </a:endParaRPr>
          </a:p>
        </p:txBody>
      </p:sp>
      <p:sp>
        <p:nvSpPr>
          <p:cNvPr id="29" name="Rektangel med rundade hörn på samma sida 28"/>
          <p:cNvSpPr/>
          <p:nvPr/>
        </p:nvSpPr>
        <p:spPr>
          <a:xfrm>
            <a:off x="5848641" y="5026151"/>
            <a:ext cx="132491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Implementering ÖK rehab, </a:t>
            </a:r>
            <a:r>
              <a:rPr lang="sv-SE" sz="1100" dirty="0" err="1" smtClean="0">
                <a:solidFill>
                  <a:schemeClr val="bg1"/>
                </a:solidFill>
              </a:rPr>
              <a:t>hab</a:t>
            </a:r>
            <a:r>
              <a:rPr lang="sv-SE" sz="1100" dirty="0" smtClean="0">
                <a:solidFill>
                  <a:schemeClr val="bg1"/>
                </a:solidFill>
              </a:rPr>
              <a:t>, hjälpmedel</a:t>
            </a:r>
            <a:endParaRPr lang="sv-SE" sz="1100" dirty="0">
              <a:solidFill>
                <a:schemeClr val="bg1"/>
              </a:solidFill>
            </a:endParaRPr>
          </a:p>
        </p:txBody>
      </p:sp>
      <p:sp>
        <p:nvSpPr>
          <p:cNvPr id="31" name="Rektangel med rundade hörn 30"/>
          <p:cNvSpPr/>
          <p:nvPr/>
        </p:nvSpPr>
        <p:spPr>
          <a:xfrm>
            <a:off x="857475" y="1291072"/>
            <a:ext cx="4452611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System för kunskapsstyrning och kommunerna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5" name="Rektangel med rundade hörn 34"/>
          <p:cNvSpPr/>
          <p:nvPr/>
        </p:nvSpPr>
        <p:spPr>
          <a:xfrm>
            <a:off x="7040772" y="2330460"/>
            <a:ext cx="4435565" cy="1000850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RSS Dalarna </a:t>
            </a:r>
          </a:p>
        </p:txBody>
      </p:sp>
      <p:sp>
        <p:nvSpPr>
          <p:cNvPr id="39" name="Rektangel med rundade hörn 38"/>
          <p:cNvSpPr/>
          <p:nvPr/>
        </p:nvSpPr>
        <p:spPr>
          <a:xfrm>
            <a:off x="6994437" y="1231126"/>
            <a:ext cx="4435565" cy="11056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Nationell plattform för evidensbaserad praktik i socialtjänsten</a:t>
            </a:r>
          </a:p>
        </p:txBody>
      </p:sp>
      <p:sp>
        <p:nvSpPr>
          <p:cNvPr id="42" name="Rektangel med rundade hörn 41"/>
          <p:cNvSpPr/>
          <p:nvPr/>
        </p:nvSpPr>
        <p:spPr>
          <a:xfrm>
            <a:off x="857475" y="2272129"/>
            <a:ext cx="4487631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6 RPO med kommunrepresentanter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3" name="Rektangel med rundade hörn 42"/>
          <p:cNvSpPr/>
          <p:nvPr/>
        </p:nvSpPr>
        <p:spPr>
          <a:xfrm>
            <a:off x="6150377" y="3516244"/>
            <a:ext cx="1407020" cy="97971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Rehab, </a:t>
            </a:r>
            <a:r>
              <a:rPr lang="sv-SE" sz="1600" dirty="0" err="1" smtClean="0">
                <a:solidFill>
                  <a:schemeClr val="tx1"/>
                </a:solidFill>
              </a:rPr>
              <a:t>hab</a:t>
            </a:r>
            <a:r>
              <a:rPr lang="sv-SE" sz="1600" dirty="0" smtClean="0">
                <a:solidFill>
                  <a:schemeClr val="tx1"/>
                </a:solidFill>
              </a:rPr>
              <a:t>, f-medicin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44" name="Rektangel med rundade hörn 43"/>
          <p:cNvSpPr/>
          <p:nvPr/>
        </p:nvSpPr>
        <p:spPr>
          <a:xfrm>
            <a:off x="7924578" y="3516244"/>
            <a:ext cx="128764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Levn</a:t>
            </a:r>
            <a:r>
              <a:rPr lang="sv-SE" dirty="0" smtClean="0">
                <a:solidFill>
                  <a:schemeClr val="tx1"/>
                </a:solidFill>
              </a:rPr>
              <a:t>-vanor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5" name="Rektangel med rundade hörn 44"/>
          <p:cNvSpPr/>
          <p:nvPr/>
        </p:nvSpPr>
        <p:spPr>
          <a:xfrm>
            <a:off x="9719644" y="3516244"/>
            <a:ext cx="1557172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Lokalt</a:t>
            </a:r>
          </a:p>
          <a:p>
            <a:pPr algn="ctr"/>
            <a:r>
              <a:rPr lang="sv-SE" sz="1600" dirty="0" err="1" smtClean="0">
                <a:solidFill>
                  <a:schemeClr val="tx1"/>
                </a:solidFill>
              </a:rPr>
              <a:t>Primärsvårds</a:t>
            </a:r>
            <a:r>
              <a:rPr lang="sv-SE" sz="1600" dirty="0" smtClean="0">
                <a:solidFill>
                  <a:schemeClr val="tx1"/>
                </a:solidFill>
              </a:rPr>
              <a:t>-råd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46" name="Rektangel med rundade hörn 45"/>
          <p:cNvSpPr/>
          <p:nvPr/>
        </p:nvSpPr>
        <p:spPr>
          <a:xfrm>
            <a:off x="4696832" y="3463950"/>
            <a:ext cx="1253517" cy="93768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Barn o unga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7" name="Rektangel med rundade hörn 46"/>
          <p:cNvSpPr/>
          <p:nvPr/>
        </p:nvSpPr>
        <p:spPr>
          <a:xfrm>
            <a:off x="1124150" y="3468653"/>
            <a:ext cx="1242586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Äldres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8" name="Rektangel med rundade hörn 47"/>
          <p:cNvSpPr/>
          <p:nvPr/>
        </p:nvSpPr>
        <p:spPr>
          <a:xfrm>
            <a:off x="2966393" y="3488599"/>
            <a:ext cx="1284990" cy="96968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Psykisk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9" name="Ellips 48"/>
          <p:cNvSpPr/>
          <p:nvPr/>
        </p:nvSpPr>
        <p:spPr>
          <a:xfrm>
            <a:off x="10041030" y="4557800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0" name="Ellips 49"/>
          <p:cNvSpPr/>
          <p:nvPr/>
        </p:nvSpPr>
        <p:spPr>
          <a:xfrm>
            <a:off x="8139768" y="4283635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1" name="Ellips 50"/>
          <p:cNvSpPr/>
          <p:nvPr/>
        </p:nvSpPr>
        <p:spPr>
          <a:xfrm>
            <a:off x="1369018" y="4497132"/>
            <a:ext cx="1123547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2" name="Ellips 51"/>
          <p:cNvSpPr/>
          <p:nvPr/>
        </p:nvSpPr>
        <p:spPr>
          <a:xfrm>
            <a:off x="3099201" y="4546100"/>
            <a:ext cx="1047759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3" name="Ellips 52"/>
          <p:cNvSpPr/>
          <p:nvPr/>
        </p:nvSpPr>
        <p:spPr>
          <a:xfrm>
            <a:off x="4840256" y="4457460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4" name="Ellips 53"/>
          <p:cNvSpPr/>
          <p:nvPr/>
        </p:nvSpPr>
        <p:spPr>
          <a:xfrm>
            <a:off x="6368455" y="4510743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Vänster-höger-uppåtpil 2"/>
          <p:cNvSpPr/>
          <p:nvPr/>
        </p:nvSpPr>
        <p:spPr>
          <a:xfrm rot="10800000">
            <a:off x="5368275" y="2379975"/>
            <a:ext cx="1649330" cy="1008797"/>
          </a:xfrm>
          <a:prstGeom prst="leftRightUp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Rektangel med rundade hörn på samma sida 55"/>
          <p:cNvSpPr/>
          <p:nvPr/>
        </p:nvSpPr>
        <p:spPr>
          <a:xfrm>
            <a:off x="2460167" y="519026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missbruk/beroende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58" name="Rektangel med rundade hörn på samma sida 57"/>
          <p:cNvSpPr/>
          <p:nvPr/>
        </p:nvSpPr>
        <p:spPr>
          <a:xfrm>
            <a:off x="4751479" y="5268089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barns och ungas hälsa </a:t>
            </a:r>
            <a:endParaRPr lang="sv-S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5C4C-5E8F-454B-AD12-E05C3B98FAF5}" type="datetime1">
              <a:rPr lang="sv-SE" smtClean="0"/>
              <a:pPr/>
              <a:t>2021-04-15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/>
              <a:t>Sida </a:t>
            </a:r>
            <a:fld id="{442FF2AC-5952-4A76-A4C8-7FBE2B124180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3904978" y="1223744"/>
            <a:ext cx="3672408" cy="86409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3904978" y="2126524"/>
            <a:ext cx="3672408" cy="673231"/>
          </a:xfrm>
          <a:prstGeom prst="roundRect">
            <a:avLst/>
          </a:prstGeom>
          <a:solidFill>
            <a:srgbClr val="7F1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Styrgrupp</a:t>
            </a:r>
          </a:p>
        </p:txBody>
      </p:sp>
      <p:sp>
        <p:nvSpPr>
          <p:cNvPr id="12" name="Rektangel: ett klippt hörn 11">
            <a:extLst>
              <a:ext uri="{FF2B5EF4-FFF2-40B4-BE49-F238E27FC236}">
                <a16:creationId xmlns:a16="http://schemas.microsoft.com/office/drawing/2014/main" id="{F28774DB-7EB1-4714-8CDA-D7D87B667A8B}"/>
              </a:ext>
            </a:extLst>
          </p:cNvPr>
          <p:cNvSpPr/>
          <p:nvPr/>
        </p:nvSpPr>
        <p:spPr>
          <a:xfrm>
            <a:off x="4381209" y="4797842"/>
            <a:ext cx="1252328" cy="59312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Funkis</a:t>
            </a:r>
          </a:p>
          <a:p>
            <a:pPr algn="ctr"/>
            <a:r>
              <a:rPr lang="sv-SE" dirty="0" err="1"/>
              <a:t>digi</a:t>
            </a:r>
            <a:endParaRPr lang="sv-SE" dirty="0"/>
          </a:p>
        </p:txBody>
      </p:sp>
      <p:sp>
        <p:nvSpPr>
          <p:cNvPr id="18" name="Rektangel: ett klippt hörn 17">
            <a:extLst>
              <a:ext uri="{FF2B5EF4-FFF2-40B4-BE49-F238E27FC236}">
                <a16:creationId xmlns:a16="http://schemas.microsoft.com/office/drawing/2014/main" id="{DE78AFFD-7EA5-4896-B6F1-7838EFEED7AC}"/>
              </a:ext>
            </a:extLst>
          </p:cNvPr>
          <p:cNvSpPr/>
          <p:nvPr/>
        </p:nvSpPr>
        <p:spPr>
          <a:xfrm>
            <a:off x="8228960" y="3951082"/>
            <a:ext cx="1228032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Ungdoms-hälsan</a:t>
            </a:r>
            <a:endParaRPr lang="sv-SE" dirty="0"/>
          </a:p>
        </p:txBody>
      </p:sp>
      <p:sp>
        <p:nvSpPr>
          <p:cNvPr id="19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1995224" y="4580626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LPO</a:t>
            </a:r>
          </a:p>
          <a:p>
            <a:pPr algn="ctr"/>
            <a:r>
              <a:rPr lang="sv-SE" dirty="0" err="1">
                <a:solidFill>
                  <a:srgbClr val="FF0000"/>
                </a:solidFill>
              </a:rPr>
              <a:t>schizo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1" name="Rektangel: ett klippt hörn 20">
            <a:extLst>
              <a:ext uri="{FF2B5EF4-FFF2-40B4-BE49-F238E27FC236}">
                <a16:creationId xmlns:a16="http://schemas.microsoft.com/office/drawing/2014/main" id="{17304AFB-3F43-40D1-BE2A-4DA019498A75}"/>
              </a:ext>
            </a:extLst>
          </p:cNvPr>
          <p:cNvSpPr/>
          <p:nvPr/>
        </p:nvSpPr>
        <p:spPr>
          <a:xfrm>
            <a:off x="7330146" y="4612417"/>
            <a:ext cx="1382387" cy="674397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Brukar-samverkan</a:t>
            </a:r>
            <a:endParaRPr lang="sv-SE" dirty="0"/>
          </a:p>
        </p:txBody>
      </p:sp>
      <p:sp>
        <p:nvSpPr>
          <p:cNvPr id="22" name="Rektangel: ett klippt hörn 21">
            <a:extLst>
              <a:ext uri="{FF2B5EF4-FFF2-40B4-BE49-F238E27FC236}">
                <a16:creationId xmlns:a16="http://schemas.microsoft.com/office/drawing/2014/main" id="{451EB1DD-27E7-48F5-80E7-1EFAF0AA07E9}"/>
              </a:ext>
            </a:extLst>
          </p:cNvPr>
          <p:cNvSpPr/>
          <p:nvPr/>
        </p:nvSpPr>
        <p:spPr>
          <a:xfrm>
            <a:off x="1966603" y="3785590"/>
            <a:ext cx="1204017" cy="6698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LPO</a:t>
            </a:r>
          </a:p>
          <a:p>
            <a:pPr algn="ctr"/>
            <a:r>
              <a:rPr lang="sv-SE" dirty="0"/>
              <a:t>missbruk</a:t>
            </a:r>
          </a:p>
        </p:txBody>
      </p:sp>
      <p:sp>
        <p:nvSpPr>
          <p:cNvPr id="23" name="Rektangel: ett klippt hörn 22">
            <a:extLst>
              <a:ext uri="{FF2B5EF4-FFF2-40B4-BE49-F238E27FC236}">
                <a16:creationId xmlns:a16="http://schemas.microsoft.com/office/drawing/2014/main" id="{AF362894-7E72-4C17-8702-895AD5DFCE16}"/>
              </a:ext>
            </a:extLst>
          </p:cNvPr>
          <p:cNvSpPr/>
          <p:nvPr/>
        </p:nvSpPr>
        <p:spPr>
          <a:xfrm>
            <a:off x="5672175" y="4788068"/>
            <a:ext cx="699148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SUF</a:t>
            </a:r>
          </a:p>
        </p:txBody>
      </p:sp>
      <p:sp>
        <p:nvSpPr>
          <p:cNvPr id="24" name="Rektangel: ett klippt hörn 23">
            <a:extLst>
              <a:ext uri="{FF2B5EF4-FFF2-40B4-BE49-F238E27FC236}">
                <a16:creationId xmlns:a16="http://schemas.microsoft.com/office/drawing/2014/main" id="{A3F883C0-1E92-4D9D-BA95-C662053881E1}"/>
              </a:ext>
            </a:extLst>
          </p:cNvPr>
          <p:cNvSpPr/>
          <p:nvPr/>
        </p:nvSpPr>
        <p:spPr>
          <a:xfrm>
            <a:off x="3731297" y="3833004"/>
            <a:ext cx="787010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Äldre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9C945F4F-D81D-4057-BFEC-D00ED5F32B02}"/>
              </a:ext>
            </a:extLst>
          </p:cNvPr>
          <p:cNvSpPr txBox="1"/>
          <p:nvPr/>
        </p:nvSpPr>
        <p:spPr>
          <a:xfrm>
            <a:off x="4348404" y="1466983"/>
            <a:ext cx="2758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Förvaltningschefsnätverk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B9789068-F4C9-4401-94D6-F99D53E6FE70}"/>
              </a:ext>
            </a:extLst>
          </p:cNvPr>
          <p:cNvSpPr txBox="1"/>
          <p:nvPr/>
        </p:nvSpPr>
        <p:spPr>
          <a:xfrm>
            <a:off x="8174574" y="1804547"/>
            <a:ext cx="2419854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200" dirty="0"/>
              <a:t>3 från </a:t>
            </a:r>
            <a:r>
              <a:rPr lang="sv-SE" sz="1200" dirty="0" smtClean="0"/>
              <a:t>kommuner,  </a:t>
            </a:r>
            <a:r>
              <a:rPr lang="sv-SE" sz="1200" dirty="0"/>
              <a:t>NKS- S, </a:t>
            </a:r>
            <a:r>
              <a:rPr lang="sv-SE" sz="1200" dirty="0" smtClean="0"/>
              <a:t>NSCHNV</a:t>
            </a:r>
            <a:r>
              <a:rPr lang="sv-SE" sz="1200" dirty="0"/>
              <a:t>, </a:t>
            </a:r>
            <a:r>
              <a:rPr lang="sv-SE" sz="1200" dirty="0" smtClean="0"/>
              <a:t>Ordf. LCHNV</a:t>
            </a:r>
            <a:endParaRPr lang="sv-SE" sz="1200" dirty="0"/>
          </a:p>
          <a:p>
            <a:r>
              <a:rPr lang="sv-SE" sz="1200" dirty="0"/>
              <a:t>3 från hälso- och sjukvården/Region Dalarna</a:t>
            </a:r>
          </a:p>
          <a:p>
            <a:r>
              <a:rPr lang="sv-SE" sz="1200" dirty="0"/>
              <a:t>Chef från </a:t>
            </a:r>
            <a:r>
              <a:rPr lang="sv-SE" sz="1200" dirty="0" smtClean="0"/>
              <a:t>avdelningen , RSS</a:t>
            </a:r>
            <a:endParaRPr lang="sv-SE" sz="12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CD286DD-927E-4CC0-B491-CAA421E653A5}"/>
              </a:ext>
            </a:extLst>
          </p:cNvPr>
          <p:cNvSpPr txBox="1"/>
          <p:nvPr/>
        </p:nvSpPr>
        <p:spPr>
          <a:xfrm>
            <a:off x="9725777" y="4027606"/>
            <a:ext cx="1368152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/>
              <a:t>Arbetsgrupper</a:t>
            </a:r>
          </a:p>
        </p:txBody>
      </p: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909AD0B6-F4CC-4D06-937C-D42A06D8ED59}"/>
              </a:ext>
            </a:extLst>
          </p:cNvPr>
          <p:cNvCxnSpPr>
            <a:endCxn id="24" idx="3"/>
          </p:cNvCxnSpPr>
          <p:nvPr/>
        </p:nvCxnSpPr>
        <p:spPr>
          <a:xfrm flipH="1">
            <a:off x="4124802" y="2944404"/>
            <a:ext cx="243008" cy="88860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49F8C9B-C7D9-4307-A52E-27DC0B99237E}"/>
              </a:ext>
            </a:extLst>
          </p:cNvPr>
          <p:cNvCxnSpPr>
            <a:cxnSpLocks/>
            <a:endCxn id="18" idx="3"/>
          </p:cNvCxnSpPr>
          <p:nvPr/>
        </p:nvCxnSpPr>
        <p:spPr>
          <a:xfrm>
            <a:off x="7396574" y="2935684"/>
            <a:ext cx="1394903" cy="1015398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4AC4B0A9-2657-414E-8EC3-9852D2CF9890}"/>
              </a:ext>
            </a:extLst>
          </p:cNvPr>
          <p:cNvCxnSpPr>
            <a:cxnSpLocks/>
            <a:endCxn id="25" idx="3"/>
          </p:cNvCxnSpPr>
          <p:nvPr/>
        </p:nvCxnSpPr>
        <p:spPr>
          <a:xfrm flipH="1">
            <a:off x="6141737" y="2971157"/>
            <a:ext cx="470790" cy="868394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  <a:endCxn id="12" idx="3"/>
          </p:cNvCxnSpPr>
          <p:nvPr/>
        </p:nvCxnSpPr>
        <p:spPr>
          <a:xfrm>
            <a:off x="4788865" y="2969448"/>
            <a:ext cx="230306" cy="181331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0891AA-B499-4300-88FF-CBEDEA45283F}"/>
              </a:ext>
            </a:extLst>
          </p:cNvPr>
          <p:cNvCxnSpPr>
            <a:cxnSpLocks/>
          </p:cNvCxnSpPr>
          <p:nvPr/>
        </p:nvCxnSpPr>
        <p:spPr>
          <a:xfrm flipH="1">
            <a:off x="3073990" y="2980514"/>
            <a:ext cx="955493" cy="804386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BAA2571F-5FCE-45CE-80C2-7C5DBD20EDC7}"/>
              </a:ext>
            </a:extLst>
          </p:cNvPr>
          <p:cNvCxnSpPr>
            <a:cxnSpLocks/>
          </p:cNvCxnSpPr>
          <p:nvPr/>
        </p:nvCxnSpPr>
        <p:spPr>
          <a:xfrm>
            <a:off x="5973353" y="2980514"/>
            <a:ext cx="8648" cy="1768032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6416171" y="2878479"/>
            <a:ext cx="913975" cy="2101193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3005997" y="4612417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PRIO</a:t>
            </a:r>
          </a:p>
        </p:txBody>
      </p:sp>
      <p:sp>
        <p:nvSpPr>
          <p:cNvPr id="37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6396170" y="4782758"/>
            <a:ext cx="93936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Funca</a:t>
            </a:r>
            <a:endParaRPr lang="sv-SE" dirty="0"/>
          </a:p>
        </p:txBody>
      </p:sp>
      <p:sp>
        <p:nvSpPr>
          <p:cNvPr id="38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2003011" y="5224190"/>
            <a:ext cx="1330541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LPO</a:t>
            </a:r>
          </a:p>
          <a:p>
            <a:pPr algn="ctr"/>
            <a:r>
              <a:rPr lang="sv-SE" dirty="0"/>
              <a:t>Självskada</a:t>
            </a:r>
          </a:p>
        </p:txBody>
      </p:sp>
      <p:sp>
        <p:nvSpPr>
          <p:cNvPr id="40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951424" y="2438400"/>
            <a:ext cx="871826" cy="702568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LOB</a:t>
            </a:r>
          </a:p>
          <a:p>
            <a:pPr algn="ctr"/>
            <a:r>
              <a:rPr lang="sv-SE" dirty="0"/>
              <a:t>styr</a:t>
            </a:r>
          </a:p>
        </p:txBody>
      </p:sp>
      <p:sp>
        <p:nvSpPr>
          <p:cNvPr id="41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951424" y="3127084"/>
            <a:ext cx="912038" cy="644214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Flöd</a:t>
            </a:r>
            <a:endParaRPr lang="sv-SE" dirty="0"/>
          </a:p>
        </p:txBody>
      </p:sp>
      <p:sp>
        <p:nvSpPr>
          <p:cNvPr id="25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5435245" y="3831327"/>
            <a:ext cx="170717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Rehabilitering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893379" y="315892"/>
            <a:ext cx="985870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3200" b="1" dirty="0" smtClean="0">
                <a:solidFill>
                  <a:schemeClr val="tx2"/>
                </a:solidFill>
              </a:rPr>
              <a:t>Samordningens syfte</a:t>
            </a:r>
            <a:endParaRPr lang="sv-SE" sz="3200" b="1" dirty="0">
              <a:solidFill>
                <a:schemeClr val="tx2"/>
              </a:solidFill>
            </a:endParaRPr>
          </a:p>
        </p:txBody>
      </p:sp>
      <p:sp>
        <p:nvSpPr>
          <p:cNvPr id="39" name="Rektangel med rundade hörn 38"/>
          <p:cNvSpPr/>
          <p:nvPr/>
        </p:nvSpPr>
        <p:spPr>
          <a:xfrm>
            <a:off x="6078189" y="2790791"/>
            <a:ext cx="1407020" cy="97971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Rehab, </a:t>
            </a:r>
            <a:r>
              <a:rPr lang="sv-SE" sz="1600" dirty="0" err="1" smtClean="0">
                <a:solidFill>
                  <a:schemeClr val="tx1"/>
                </a:solidFill>
              </a:rPr>
              <a:t>hab</a:t>
            </a:r>
            <a:r>
              <a:rPr lang="sv-SE" sz="1600" dirty="0" smtClean="0">
                <a:solidFill>
                  <a:schemeClr val="tx1"/>
                </a:solidFill>
              </a:rPr>
              <a:t>, f-medicin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42" name="Rektangel med rundade hörn 41"/>
          <p:cNvSpPr/>
          <p:nvPr/>
        </p:nvSpPr>
        <p:spPr>
          <a:xfrm>
            <a:off x="7852390" y="2790791"/>
            <a:ext cx="128764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Levn</a:t>
            </a:r>
            <a:r>
              <a:rPr lang="sv-SE" dirty="0" smtClean="0">
                <a:solidFill>
                  <a:schemeClr val="tx1"/>
                </a:solidFill>
              </a:rPr>
              <a:t>-vanor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3" name="Rektangel med rundade hörn 42"/>
          <p:cNvSpPr/>
          <p:nvPr/>
        </p:nvSpPr>
        <p:spPr>
          <a:xfrm>
            <a:off x="9647456" y="2790791"/>
            <a:ext cx="1557172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Lokalt</a:t>
            </a:r>
          </a:p>
          <a:p>
            <a:pPr algn="ctr"/>
            <a:r>
              <a:rPr lang="sv-SE" sz="1600" dirty="0" err="1" smtClean="0">
                <a:solidFill>
                  <a:schemeClr val="tx1"/>
                </a:solidFill>
              </a:rPr>
              <a:t>Primärsvårds</a:t>
            </a:r>
            <a:r>
              <a:rPr lang="sv-SE" sz="1600" dirty="0" smtClean="0">
                <a:solidFill>
                  <a:schemeClr val="tx1"/>
                </a:solidFill>
              </a:rPr>
              <a:t>-råd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44" name="Rektangel med rundade hörn 43"/>
          <p:cNvSpPr/>
          <p:nvPr/>
        </p:nvSpPr>
        <p:spPr>
          <a:xfrm>
            <a:off x="4624644" y="2738497"/>
            <a:ext cx="1253517" cy="93768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Barn o unga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5" name="Rektangel med rundade hörn 44"/>
          <p:cNvSpPr/>
          <p:nvPr/>
        </p:nvSpPr>
        <p:spPr>
          <a:xfrm>
            <a:off x="1051962" y="2743200"/>
            <a:ext cx="1242586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Äldres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6" name="Rektangel med rundade hörn 45"/>
          <p:cNvSpPr/>
          <p:nvPr/>
        </p:nvSpPr>
        <p:spPr>
          <a:xfrm>
            <a:off x="2894205" y="2763146"/>
            <a:ext cx="1284990" cy="96968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Psykisk hälsa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0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7"/>
            <a:ext cx="10625314" cy="102120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v-SE" sz="3200" b="1" dirty="0" smtClean="0"/>
              <a:t>Samordningens syfte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468501"/>
            <a:ext cx="11392569" cy="4848216"/>
          </a:xfrm>
        </p:spPr>
        <p:txBody>
          <a:bodyPr>
            <a:normAutofit fontScale="77500" lnSpcReduction="20000"/>
          </a:bodyPr>
          <a:lstStyle/>
          <a:p>
            <a:endParaRPr lang="sv-SE" sz="3600" dirty="0" smtClean="0">
              <a:latin typeface="+mj-lt"/>
            </a:endParaRPr>
          </a:p>
          <a:p>
            <a:r>
              <a:rPr lang="sv-SE" sz="3600" dirty="0" err="1" smtClean="0">
                <a:latin typeface="+mj-lt"/>
              </a:rPr>
              <a:t>LPOerna</a:t>
            </a:r>
            <a:r>
              <a:rPr lang="sv-SE" sz="3600" dirty="0" smtClean="0">
                <a:latin typeface="+mj-lt"/>
              </a:rPr>
              <a:t> blir ”operativa” styrgrupper = adekvat stöd till uppdragen</a:t>
            </a:r>
          </a:p>
          <a:p>
            <a:r>
              <a:rPr lang="sv-SE" sz="3600" dirty="0" smtClean="0">
                <a:latin typeface="+mj-lt"/>
              </a:rPr>
              <a:t>Mer ”konkret samverkan” </a:t>
            </a:r>
            <a:r>
              <a:rPr lang="sv-SE" sz="3600" dirty="0">
                <a:latin typeface="+mj-lt"/>
              </a:rPr>
              <a:t>på </a:t>
            </a:r>
            <a:r>
              <a:rPr lang="sv-SE" sz="3600" dirty="0" smtClean="0">
                <a:latin typeface="+mj-lt"/>
              </a:rPr>
              <a:t>chefsnivå </a:t>
            </a:r>
            <a:endParaRPr lang="sv-SE" sz="3600" dirty="0">
              <a:latin typeface="+mj-lt"/>
            </a:endParaRPr>
          </a:p>
          <a:p>
            <a:r>
              <a:rPr lang="sv-SE" sz="3600" dirty="0" smtClean="0">
                <a:latin typeface="+mj-lt"/>
              </a:rPr>
              <a:t>Utökad kunskap </a:t>
            </a:r>
            <a:r>
              <a:rPr lang="sv-SE" sz="3600" dirty="0">
                <a:latin typeface="+mj-lt"/>
              </a:rPr>
              <a:t>och större påverkansmöjlighet </a:t>
            </a:r>
            <a:r>
              <a:rPr lang="sv-SE" sz="3600" dirty="0" smtClean="0">
                <a:latin typeface="+mj-lt"/>
              </a:rPr>
              <a:t>inom olika </a:t>
            </a:r>
            <a:r>
              <a:rPr lang="sv-SE" sz="3600" dirty="0">
                <a:latin typeface="+mj-lt"/>
              </a:rPr>
              <a:t>uppdrag </a:t>
            </a:r>
          </a:p>
          <a:p>
            <a:r>
              <a:rPr lang="sv-SE" sz="3600" dirty="0" smtClean="0"/>
              <a:t>Bidrar till en större </a:t>
            </a:r>
            <a:r>
              <a:rPr lang="sv-SE" sz="3600" dirty="0"/>
              <a:t>mottagarorganisation= möjlighet att utföra fler uppdrag= utökad verksamhet och </a:t>
            </a:r>
            <a:r>
              <a:rPr lang="sv-SE" sz="3600" dirty="0" smtClean="0"/>
              <a:t>fler resultat </a:t>
            </a:r>
            <a:endParaRPr lang="sv-SE" sz="3600" dirty="0"/>
          </a:p>
          <a:p>
            <a:r>
              <a:rPr lang="sv-SE" sz="3600" dirty="0" smtClean="0">
                <a:latin typeface="+mj-lt"/>
              </a:rPr>
              <a:t>Bredare förankring av ärenden i Länschefsnätverket</a:t>
            </a:r>
          </a:p>
          <a:p>
            <a:r>
              <a:rPr lang="sv-SE" sz="3600" dirty="0" smtClean="0">
                <a:latin typeface="+mj-lt"/>
              </a:rPr>
              <a:t>Realistisk ärende/uppdragshantering för </a:t>
            </a:r>
            <a:r>
              <a:rPr lang="sv-SE" sz="3600" dirty="0">
                <a:latin typeface="+mj-lt"/>
              </a:rPr>
              <a:t>Styrgrupp </a:t>
            </a:r>
            <a:r>
              <a:rPr lang="sv-SE" sz="3600" dirty="0" smtClean="0">
                <a:latin typeface="+mj-lt"/>
              </a:rPr>
              <a:t>Länschefsnätverk</a:t>
            </a:r>
            <a:endParaRPr lang="sv-SE" sz="3600" dirty="0">
              <a:latin typeface="+mj-lt"/>
            </a:endParaRPr>
          </a:p>
          <a:p>
            <a:r>
              <a:rPr lang="sv-SE" sz="3600" dirty="0" smtClean="0">
                <a:latin typeface="+mj-lt"/>
              </a:rPr>
              <a:t>Mindre belastning i Länschefsnätverket</a:t>
            </a:r>
          </a:p>
          <a:p>
            <a:pPr marL="0" indent="0">
              <a:buNone/>
            </a:pPr>
            <a:endParaRPr lang="sv-SE" sz="3600" dirty="0" smtClean="0">
              <a:latin typeface="+mj-lt"/>
            </a:endParaRPr>
          </a:p>
          <a:p>
            <a:pPr marL="0" indent="0">
              <a:buNone/>
            </a:pPr>
            <a:r>
              <a:rPr lang="sv-SE" sz="3600" dirty="0" smtClean="0">
                <a:latin typeface="+mj-lt"/>
              </a:rPr>
              <a:t>		</a:t>
            </a:r>
            <a:endParaRPr lang="sv-SE" sz="3600" dirty="0">
              <a:latin typeface="+mj-lt"/>
            </a:endParaRPr>
          </a:p>
        </p:txBody>
      </p:sp>
      <p:sp>
        <p:nvSpPr>
          <p:cNvPr id="12" name="Rektangulär bildtext 11"/>
          <p:cNvSpPr/>
          <p:nvPr/>
        </p:nvSpPr>
        <p:spPr>
          <a:xfrm>
            <a:off x="6096329" y="5186584"/>
            <a:ext cx="1755227" cy="780813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2"/>
                </a:solidFill>
              </a:rPr>
              <a:t>SAMVERKAN</a:t>
            </a:r>
          </a:p>
        </p:txBody>
      </p:sp>
      <p:sp>
        <p:nvSpPr>
          <p:cNvPr id="13" name="Rektangulär bildtext 12"/>
          <p:cNvSpPr/>
          <p:nvPr/>
        </p:nvSpPr>
        <p:spPr>
          <a:xfrm>
            <a:off x="6940765" y="5618076"/>
            <a:ext cx="1755227" cy="780813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UTVECKLING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14" name="Rektangulär bildtext 13"/>
          <p:cNvSpPr/>
          <p:nvPr/>
        </p:nvSpPr>
        <p:spPr>
          <a:xfrm>
            <a:off x="10302110" y="4586119"/>
            <a:ext cx="1755227" cy="780813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KVALITET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15" name="Rektangulär bildtext 14"/>
          <p:cNvSpPr/>
          <p:nvPr/>
        </p:nvSpPr>
        <p:spPr>
          <a:xfrm>
            <a:off x="8458201" y="5088407"/>
            <a:ext cx="2367454" cy="1059338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EVIDENSBASERAD VERKSAMHET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16" name="Rektangulär bildtext 15"/>
          <p:cNvSpPr/>
          <p:nvPr/>
        </p:nvSpPr>
        <p:spPr>
          <a:xfrm>
            <a:off x="10302111" y="5518638"/>
            <a:ext cx="1755227" cy="780813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2"/>
                </a:solidFill>
              </a:rPr>
              <a:t>JÄMLIK VÅRD och OMSORG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0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7276571" y="999280"/>
            <a:ext cx="2725966" cy="120391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/>
              <a:t>Länsnätverket för förvaltningschefer (LCHNV) region och kommun</a:t>
            </a:r>
            <a:endParaRPr lang="sv-SE" sz="1400" b="1" dirty="0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7568447" y="2152822"/>
            <a:ext cx="2232164" cy="64475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Styrgrupp LCHNV</a:t>
            </a:r>
            <a:endParaRPr lang="sv-SE" sz="1400" dirty="0"/>
          </a:p>
        </p:txBody>
      </p:sp>
      <p:sp>
        <p:nvSpPr>
          <p:cNvPr id="39" name="Rubrik 1"/>
          <p:cNvSpPr txBox="1">
            <a:spLocks/>
          </p:cNvSpPr>
          <p:nvPr/>
        </p:nvSpPr>
        <p:spPr>
          <a:xfrm>
            <a:off x="206188" y="116884"/>
            <a:ext cx="11484535" cy="9395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3200" b="1" dirty="0" smtClean="0">
              <a:solidFill>
                <a:schemeClr val="tx2"/>
              </a:solidFill>
            </a:endParaRPr>
          </a:p>
          <a:p>
            <a:r>
              <a:rPr lang="sv-SE" sz="3200" b="1" dirty="0" smtClean="0">
                <a:solidFill>
                  <a:schemeClr val="tx2"/>
                </a:solidFill>
              </a:rPr>
              <a:t>Uppdrag och förankring inom samordningen</a:t>
            </a:r>
            <a:endParaRPr lang="sv-SE" sz="3200" b="1" dirty="0">
              <a:solidFill>
                <a:schemeClr val="tx2"/>
              </a:solidFill>
            </a:endParaRPr>
          </a:p>
        </p:txBody>
      </p:sp>
      <p:sp>
        <p:nvSpPr>
          <p:cNvPr id="3" name="Rektangel med rundade hörn 2"/>
          <p:cNvSpPr/>
          <p:nvPr/>
        </p:nvSpPr>
        <p:spPr>
          <a:xfrm>
            <a:off x="103825" y="2839814"/>
            <a:ext cx="11662463" cy="8712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  <a:prstDash val="dashDot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RSS Dalarna Avd. för hälsa och välfärd+ Avd. kunskapsstyrning</a:t>
            </a:r>
          </a:p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Planering, beredning, processledning, samordning, koordinering, förankring m.m. </a:t>
            </a:r>
          </a:p>
        </p:txBody>
      </p:sp>
      <p:sp>
        <p:nvSpPr>
          <p:cNvPr id="51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2854259" y="1098948"/>
            <a:ext cx="1568797" cy="10854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latin typeface="+mj-lt"/>
              </a:rPr>
              <a:t>Välfärdsrådet</a:t>
            </a:r>
          </a:p>
        </p:txBody>
      </p:sp>
      <p:sp>
        <p:nvSpPr>
          <p:cNvPr id="63" name="Rektangel med rundade hörn 62"/>
          <p:cNvSpPr/>
          <p:nvPr/>
        </p:nvSpPr>
        <p:spPr>
          <a:xfrm>
            <a:off x="3919529" y="3797667"/>
            <a:ext cx="1976278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LPO</a:t>
            </a:r>
          </a:p>
        </p:txBody>
      </p:sp>
      <p:sp>
        <p:nvSpPr>
          <p:cNvPr id="75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1516745" y="1115596"/>
            <a:ext cx="1242334" cy="1052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latin typeface="+mj-lt"/>
              </a:rPr>
              <a:t>Region</a:t>
            </a:r>
          </a:p>
          <a:p>
            <a:pPr algn="ctr"/>
            <a:r>
              <a:rPr lang="sv-SE" sz="1400" b="1" dirty="0" smtClean="0">
                <a:latin typeface="+mj-lt"/>
              </a:rPr>
              <a:t>HSN, RS,RF</a:t>
            </a:r>
          </a:p>
        </p:txBody>
      </p:sp>
      <p:sp>
        <p:nvSpPr>
          <p:cNvPr id="76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117972" y="1118358"/>
            <a:ext cx="1314512" cy="1052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latin typeface="+mj-lt"/>
              </a:rPr>
              <a:t>Kommun </a:t>
            </a:r>
            <a:r>
              <a:rPr lang="sv-SE" sz="1400" b="1" dirty="0" err="1" smtClean="0">
                <a:latin typeface="+mj-lt"/>
              </a:rPr>
              <a:t>socnämnd</a:t>
            </a:r>
            <a:r>
              <a:rPr lang="sv-SE" sz="1400" b="1" dirty="0" smtClean="0">
                <a:latin typeface="+mj-lt"/>
              </a:rPr>
              <a:t> KS,KF</a:t>
            </a:r>
          </a:p>
        </p:txBody>
      </p:sp>
      <p:sp>
        <p:nvSpPr>
          <p:cNvPr id="4" name="Rektangel med rundade hörn 3"/>
          <p:cNvSpPr/>
          <p:nvPr/>
        </p:nvSpPr>
        <p:spPr>
          <a:xfrm>
            <a:off x="9800611" y="2872451"/>
            <a:ext cx="1466010" cy="83952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LPO-samordnare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22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5287553" y="1052700"/>
            <a:ext cx="1977065" cy="110012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/>
              <a:t>Kunskapsstyrningsgrupp-beredning KSG-B</a:t>
            </a:r>
            <a:endParaRPr lang="sv-SE" sz="1400" b="1" dirty="0"/>
          </a:p>
        </p:txBody>
      </p:sp>
      <p:sp>
        <p:nvSpPr>
          <p:cNvPr id="38" name="Rektangel med rundade hörn på samma sida 37"/>
          <p:cNvSpPr/>
          <p:nvPr/>
        </p:nvSpPr>
        <p:spPr>
          <a:xfrm>
            <a:off x="1944413" y="5218840"/>
            <a:ext cx="132491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Implementering ÖK rehab, </a:t>
            </a:r>
            <a:r>
              <a:rPr lang="sv-SE" sz="1100" dirty="0" err="1" smtClean="0">
                <a:solidFill>
                  <a:schemeClr val="bg1"/>
                </a:solidFill>
              </a:rPr>
              <a:t>hab</a:t>
            </a:r>
            <a:r>
              <a:rPr lang="sv-SE" sz="1100" dirty="0" smtClean="0">
                <a:solidFill>
                  <a:schemeClr val="bg1"/>
                </a:solidFill>
              </a:rPr>
              <a:t>, hjälpmedel</a:t>
            </a:r>
            <a:endParaRPr lang="sv-SE" sz="1100" dirty="0">
              <a:solidFill>
                <a:schemeClr val="bg1"/>
              </a:solidFill>
            </a:endParaRPr>
          </a:p>
        </p:txBody>
      </p:sp>
      <p:sp>
        <p:nvSpPr>
          <p:cNvPr id="44" name="Ellips 43"/>
          <p:cNvSpPr/>
          <p:nvPr/>
        </p:nvSpPr>
        <p:spPr>
          <a:xfrm>
            <a:off x="775228" y="5168674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1" name="textruta 30"/>
          <p:cNvSpPr txBox="1"/>
          <p:nvPr/>
        </p:nvSpPr>
        <p:spPr>
          <a:xfrm>
            <a:off x="9975513" y="1583020"/>
            <a:ext cx="1715210" cy="116955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b="1" dirty="0" smtClean="0"/>
              <a:t>Styrgrupp LCHNV beslutar om uppdrag till LPO och förankrar LCHNV</a:t>
            </a:r>
            <a:endParaRPr lang="sv-SE" sz="1400" b="1" dirty="0"/>
          </a:p>
        </p:txBody>
      </p:sp>
      <p:cxnSp>
        <p:nvCxnSpPr>
          <p:cNvPr id="5" name="Rak pilkoppling 4"/>
          <p:cNvCxnSpPr/>
          <p:nvPr/>
        </p:nvCxnSpPr>
        <p:spPr>
          <a:xfrm flipH="1">
            <a:off x="5749159" y="2669628"/>
            <a:ext cx="4343329" cy="1464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/>
          <p:cNvSpPr txBox="1"/>
          <p:nvPr/>
        </p:nvSpPr>
        <p:spPr>
          <a:xfrm>
            <a:off x="1030013" y="4415707"/>
            <a:ext cx="2837793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dirty="0" err="1" smtClean="0"/>
              <a:t>LPOer</a:t>
            </a:r>
            <a:r>
              <a:rPr lang="sv-SE" sz="1600" dirty="0" smtClean="0"/>
              <a:t> utser </a:t>
            </a:r>
            <a:r>
              <a:rPr lang="sv-SE" sz="1600" dirty="0" err="1" smtClean="0"/>
              <a:t>LAGar</a:t>
            </a:r>
            <a:r>
              <a:rPr lang="sv-SE" sz="1600" dirty="0" smtClean="0"/>
              <a:t> utifrån uppdrag </a:t>
            </a:r>
            <a:r>
              <a:rPr lang="sv-SE" sz="1600" b="1" dirty="0" smtClean="0"/>
              <a:t>både från NPO, och Styrgrupp </a:t>
            </a:r>
            <a:r>
              <a:rPr lang="sv-SE" sz="1600" b="1" dirty="0"/>
              <a:t>L</a:t>
            </a:r>
            <a:r>
              <a:rPr lang="sv-SE" sz="1600" b="1" dirty="0" smtClean="0"/>
              <a:t>CHNV </a:t>
            </a:r>
            <a:endParaRPr lang="sv-SE" sz="1600" b="1" dirty="0"/>
          </a:p>
        </p:txBody>
      </p:sp>
      <p:sp>
        <p:nvSpPr>
          <p:cNvPr id="47" name="textruta 46"/>
          <p:cNvSpPr txBox="1"/>
          <p:nvPr/>
        </p:nvSpPr>
        <p:spPr>
          <a:xfrm>
            <a:off x="5935056" y="4234993"/>
            <a:ext cx="2367279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b="1" dirty="0" smtClean="0"/>
              <a:t>LPO återkopplar och förankrar sina uppdrag </a:t>
            </a:r>
            <a:r>
              <a:rPr lang="sv-SE" sz="1400" b="1" dirty="0" err="1" smtClean="0"/>
              <a:t>tb</a:t>
            </a:r>
            <a:r>
              <a:rPr lang="sv-SE" sz="1400" b="1" dirty="0" smtClean="0"/>
              <a:t> till Styrgrupp LCHNV, LCHNV och KSG-B o HSN -beroende på varifrån uppdraget kommer.</a:t>
            </a:r>
            <a:endParaRPr lang="sv-SE" sz="1400" b="1" dirty="0"/>
          </a:p>
        </p:txBody>
      </p:sp>
      <p:cxnSp>
        <p:nvCxnSpPr>
          <p:cNvPr id="12" name="Rak pilkoppling 11"/>
          <p:cNvCxnSpPr/>
          <p:nvPr/>
        </p:nvCxnSpPr>
        <p:spPr>
          <a:xfrm flipV="1">
            <a:off x="6505903" y="2669628"/>
            <a:ext cx="3754" cy="1552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koppling 18"/>
          <p:cNvCxnSpPr/>
          <p:nvPr/>
        </p:nvCxnSpPr>
        <p:spPr>
          <a:xfrm flipH="1">
            <a:off x="5001230" y="1902927"/>
            <a:ext cx="1453149" cy="20523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/>
          <p:cNvSpPr txBox="1"/>
          <p:nvPr/>
        </p:nvSpPr>
        <p:spPr>
          <a:xfrm>
            <a:off x="4379597" y="1867970"/>
            <a:ext cx="1715210" cy="95410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b="1" dirty="0" smtClean="0"/>
              <a:t>KSG-B bereder vårdförlopp, VIP m.m. från </a:t>
            </a:r>
            <a:r>
              <a:rPr lang="sv-SE" sz="1400" b="1" dirty="0"/>
              <a:t>N</a:t>
            </a:r>
            <a:r>
              <a:rPr lang="sv-SE" sz="1400" b="1" dirty="0" smtClean="0"/>
              <a:t>PO/RPO</a:t>
            </a:r>
            <a:endParaRPr lang="sv-SE" sz="1400" b="1" dirty="0"/>
          </a:p>
        </p:txBody>
      </p:sp>
    </p:spTree>
    <p:extLst>
      <p:ext uri="{BB962C8B-B14F-4D97-AF65-F5344CB8AC3E}">
        <p14:creationId xmlns:p14="http://schemas.microsoft.com/office/powerpoint/2010/main" val="106503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8" grpId="0" animBg="1"/>
      <p:bldP spid="44" grpId="0" animBg="1"/>
      <p:bldP spid="46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rgbClr val="FF0000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hälsa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Brukarinflytande-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27" name="Kommentar i oval 26"/>
          <p:cNvSpPr/>
          <p:nvPr/>
        </p:nvSpPr>
        <p:spPr>
          <a:xfrm>
            <a:off x="6653245" y="1505518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pågår, rapport juni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28" name="Kommentar i oval 27"/>
          <p:cNvSpPr/>
          <p:nvPr/>
        </p:nvSpPr>
        <p:spPr>
          <a:xfrm>
            <a:off x="1250707" y="584807"/>
            <a:ext cx="2160661" cy="1027252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pågår, rapport juni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29" name="Kommentar i oval 28"/>
          <p:cNvSpPr/>
          <p:nvPr/>
        </p:nvSpPr>
        <p:spPr>
          <a:xfrm>
            <a:off x="150697" y="2850197"/>
            <a:ext cx="1499427" cy="80690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Uppdrag till LPO </a:t>
            </a:r>
            <a:r>
              <a:rPr lang="sv-SE" sz="1600" dirty="0">
                <a:solidFill>
                  <a:schemeClr val="tx2"/>
                </a:solidFill>
              </a:rPr>
              <a:t>B</a:t>
            </a:r>
            <a:r>
              <a:rPr lang="sv-SE" sz="1600" dirty="0" smtClean="0">
                <a:solidFill>
                  <a:schemeClr val="tx2"/>
                </a:solidFill>
              </a:rPr>
              <a:t>oU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0" name="Kommentar i oval 29"/>
          <p:cNvSpPr/>
          <p:nvPr/>
        </p:nvSpPr>
        <p:spPr>
          <a:xfrm>
            <a:off x="8511676" y="2888320"/>
            <a:ext cx="1562490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Bostad först </a:t>
            </a:r>
            <a:r>
              <a:rPr lang="sv-SE" sz="1600" dirty="0" err="1" smtClean="0">
                <a:solidFill>
                  <a:schemeClr val="tx2"/>
                </a:solidFill>
              </a:rPr>
              <a:t>Blg</a:t>
            </a:r>
            <a:r>
              <a:rPr lang="sv-SE" sz="1600" dirty="0" smtClean="0">
                <a:solidFill>
                  <a:schemeClr val="tx2"/>
                </a:solidFill>
              </a:rPr>
              <a:t>-psykiatri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1" name="Kommentar i oval 30"/>
          <p:cNvSpPr/>
          <p:nvPr/>
        </p:nvSpPr>
        <p:spPr>
          <a:xfrm>
            <a:off x="1071779" y="4868374"/>
            <a:ext cx="1740078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Starta utredning?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3" name="Kommentar i oval 32"/>
          <p:cNvSpPr/>
          <p:nvPr/>
        </p:nvSpPr>
        <p:spPr>
          <a:xfrm>
            <a:off x="8618483" y="4783157"/>
            <a:ext cx="1455683" cy="72154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2"/>
                </a:solidFill>
              </a:rPr>
              <a:t>Arbete </a:t>
            </a:r>
            <a:r>
              <a:rPr lang="sv-SE" sz="1400" smtClean="0">
                <a:solidFill>
                  <a:schemeClr val="tx2"/>
                </a:solidFill>
              </a:rPr>
              <a:t>m </a:t>
            </a:r>
            <a:r>
              <a:rPr lang="sv-SE" sz="1400" smtClean="0">
                <a:solidFill>
                  <a:schemeClr val="tx2"/>
                </a:solidFill>
              </a:rPr>
              <a:t>handlingsplan m.m.</a:t>
            </a:r>
            <a:endParaRPr lang="sv-SE" sz="1400" dirty="0">
              <a:solidFill>
                <a:schemeClr val="tx2"/>
              </a:solidFill>
            </a:endParaRPr>
          </a:p>
        </p:txBody>
      </p:sp>
      <p:sp>
        <p:nvSpPr>
          <p:cNvPr id="34" name="Kommentar i oval 33"/>
          <p:cNvSpPr/>
          <p:nvPr/>
        </p:nvSpPr>
        <p:spPr>
          <a:xfrm>
            <a:off x="10423782" y="2826139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pågår, rapport juni vecka 40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5" name="Kommentar i oval 34"/>
          <p:cNvSpPr/>
          <p:nvPr/>
        </p:nvSpPr>
        <p:spPr>
          <a:xfrm>
            <a:off x="10599507" y="4677790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pågår, rapport juni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8" name="Kommentar i oval 37"/>
          <p:cNvSpPr/>
          <p:nvPr/>
        </p:nvSpPr>
        <p:spPr>
          <a:xfrm>
            <a:off x="5675833" y="-20761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pågår, rapport juni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9" name="Vågrät rullning 38"/>
          <p:cNvSpPr/>
          <p:nvPr/>
        </p:nvSpPr>
        <p:spPr>
          <a:xfrm>
            <a:off x="8597461" y="-169297"/>
            <a:ext cx="3594539" cy="2045858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Fortsatt utvecklingsarbete av samverkan inom psykisk 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</a:t>
            </a:r>
          </a:p>
          <a:p>
            <a:pPr algn="ctr"/>
            <a:r>
              <a:rPr lang="sv-SE" b="1" dirty="0" smtClean="0">
                <a:solidFill>
                  <a:schemeClr val="tx2"/>
                </a:solidFill>
              </a:rPr>
              <a:t>Beslut LCHNV dec 2020</a:t>
            </a:r>
            <a:endParaRPr lang="sv-SE" b="1" dirty="0">
              <a:solidFill>
                <a:schemeClr val="tx2"/>
              </a:solidFill>
            </a:endParaRPr>
          </a:p>
        </p:txBody>
      </p:sp>
      <p:sp>
        <p:nvSpPr>
          <p:cNvPr id="40" name="Kommentar i oval 39"/>
          <p:cNvSpPr/>
          <p:nvPr/>
        </p:nvSpPr>
        <p:spPr>
          <a:xfrm>
            <a:off x="9136766" y="1940902"/>
            <a:ext cx="1676546" cy="103235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Fler insatser diskuteras</a:t>
            </a:r>
            <a:endParaRPr lang="sv-SE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5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3200" dirty="0" smtClean="0"/>
              <a:t>Personal- och rekryteringsläget Hälsa och välfärd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Henrietta </a:t>
            </a:r>
            <a:r>
              <a:rPr lang="sv-SE" dirty="0" smtClean="0"/>
              <a:t>Forsman, Utvecklingsledare </a:t>
            </a:r>
            <a:r>
              <a:rPr lang="sv-SE" dirty="0"/>
              <a:t>100 %</a:t>
            </a:r>
          </a:p>
          <a:p>
            <a:r>
              <a:rPr lang="sv-SE" dirty="0"/>
              <a:t>Maria </a:t>
            </a:r>
            <a:r>
              <a:rPr lang="sv-SE" dirty="0" err="1" smtClean="0"/>
              <a:t>Högkvist</a:t>
            </a:r>
            <a:r>
              <a:rPr lang="sv-SE" dirty="0" smtClean="0"/>
              <a:t>- Utvecklingsledare, utlån </a:t>
            </a:r>
            <a:r>
              <a:rPr lang="sv-SE" dirty="0"/>
              <a:t>SKR Kvinnofrid 50 </a:t>
            </a:r>
            <a:r>
              <a:rPr lang="sv-SE" dirty="0" smtClean="0"/>
              <a:t>%.</a:t>
            </a:r>
            <a:endParaRPr lang="sv-SE" dirty="0"/>
          </a:p>
          <a:p>
            <a:r>
              <a:rPr lang="sv-SE" dirty="0"/>
              <a:t>Maria </a:t>
            </a:r>
            <a:r>
              <a:rPr lang="sv-SE" dirty="0" smtClean="0"/>
              <a:t>Ekelöf-Utvecklingsledare, tjänstledig </a:t>
            </a:r>
            <a:r>
              <a:rPr lang="sv-SE" dirty="0"/>
              <a:t>för studier </a:t>
            </a:r>
            <a:r>
              <a:rPr lang="sv-SE" dirty="0" smtClean="0"/>
              <a:t>fram </a:t>
            </a:r>
            <a:r>
              <a:rPr lang="sv-SE" dirty="0"/>
              <a:t>tom </a:t>
            </a:r>
            <a:r>
              <a:rPr lang="sv-SE" dirty="0" smtClean="0"/>
              <a:t>augusti.</a:t>
            </a:r>
            <a:endParaRPr lang="sv-SE" dirty="0"/>
          </a:p>
          <a:p>
            <a:r>
              <a:rPr lang="sv-SE" dirty="0"/>
              <a:t>Therese </a:t>
            </a:r>
            <a:r>
              <a:rPr lang="sv-SE" dirty="0" smtClean="0"/>
              <a:t>Olsson- </a:t>
            </a:r>
            <a:r>
              <a:rPr lang="sv-SE" dirty="0"/>
              <a:t>BISAM </a:t>
            </a:r>
            <a:r>
              <a:rPr lang="sv-SE" dirty="0" smtClean="0"/>
              <a:t>100 %.</a:t>
            </a:r>
            <a:endParaRPr lang="sv-SE" dirty="0"/>
          </a:p>
          <a:p>
            <a:r>
              <a:rPr lang="sv-SE" dirty="0"/>
              <a:t>Gustav </a:t>
            </a:r>
            <a:r>
              <a:rPr lang="sv-SE" dirty="0" smtClean="0"/>
              <a:t>Färlin- Utbildare MHFA </a:t>
            </a:r>
            <a:r>
              <a:rPr lang="sv-SE" dirty="0"/>
              <a:t>25 </a:t>
            </a:r>
            <a:r>
              <a:rPr lang="sv-SE" dirty="0" smtClean="0"/>
              <a:t>%.</a:t>
            </a:r>
            <a:endParaRPr lang="sv-SE" dirty="0"/>
          </a:p>
          <a:p>
            <a:r>
              <a:rPr lang="sv-SE" dirty="0"/>
              <a:t>Ewa </a:t>
            </a:r>
            <a:r>
              <a:rPr lang="sv-SE" dirty="0" err="1" smtClean="0"/>
              <a:t>Welén</a:t>
            </a:r>
            <a:r>
              <a:rPr lang="sv-SE" dirty="0" smtClean="0"/>
              <a:t>, Processledare GNV </a:t>
            </a:r>
            <a:r>
              <a:rPr lang="sv-SE" dirty="0"/>
              <a:t>75 </a:t>
            </a:r>
            <a:r>
              <a:rPr lang="sv-SE" dirty="0" smtClean="0"/>
              <a:t>%.</a:t>
            </a:r>
            <a:endParaRPr lang="sv-SE" dirty="0"/>
          </a:p>
          <a:p>
            <a:r>
              <a:rPr lang="sv-SE" dirty="0" smtClean="0"/>
              <a:t>Kommande </a:t>
            </a:r>
            <a:r>
              <a:rPr lang="sv-SE" dirty="0"/>
              <a:t>LPO-samordnare 100</a:t>
            </a:r>
            <a:r>
              <a:rPr lang="sv-SE" dirty="0" smtClean="0"/>
              <a:t>%.</a:t>
            </a:r>
            <a:endParaRPr lang="sv-SE" dirty="0"/>
          </a:p>
          <a:p>
            <a:r>
              <a:rPr lang="sv-SE" dirty="0" smtClean="0"/>
              <a:t>Kommande YR+ BBIC-samordnare 75-100 %.</a:t>
            </a:r>
            <a:endParaRPr lang="sv-SE" dirty="0"/>
          </a:p>
          <a:p>
            <a:r>
              <a:rPr lang="sv-SE" dirty="0" smtClean="0"/>
              <a:t>Rekrytering </a:t>
            </a:r>
            <a:r>
              <a:rPr lang="sv-SE" dirty="0" smtClean="0"/>
              <a:t>vikariat </a:t>
            </a:r>
            <a:r>
              <a:rPr lang="sv-SE" dirty="0"/>
              <a:t>Maria H och Maria </a:t>
            </a:r>
            <a:r>
              <a:rPr lang="sv-SE" dirty="0" smtClean="0"/>
              <a:t>E 50-100</a:t>
            </a:r>
            <a:r>
              <a:rPr lang="sv-SE" dirty="0" smtClean="0"/>
              <a:t>%  </a:t>
            </a:r>
          </a:p>
          <a:p>
            <a:r>
              <a:rPr lang="sv-SE" dirty="0" smtClean="0"/>
              <a:t>Cecilia </a:t>
            </a:r>
            <a:r>
              <a:rPr lang="sv-SE" dirty="0"/>
              <a:t>Tegelberg </a:t>
            </a:r>
            <a:r>
              <a:rPr lang="sv-SE" dirty="0" smtClean="0"/>
              <a:t>-Suicidsamordnare 100% Placering på Hälsa och välfärd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027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10846676" cy="121058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3200" dirty="0" smtClean="0"/>
              <a:t>Fortsättning</a:t>
            </a:r>
            <a:r>
              <a:rPr lang="sv-SE" sz="3200" dirty="0"/>
              <a:t>: samordning av </a:t>
            </a:r>
            <a:r>
              <a:rPr lang="sv-SE" sz="3200" dirty="0" smtClean="0"/>
              <a:t>kunskapsstyrningsarbetet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Repetition översyn RSS</a:t>
            </a:r>
          </a:p>
          <a:p>
            <a:r>
              <a:rPr lang="sv-SE" dirty="0" smtClean="0"/>
              <a:t>Repetition </a:t>
            </a:r>
            <a:r>
              <a:rPr lang="sv-SE" dirty="0" smtClean="0"/>
              <a:t>samordning inom kunskapsstyrningsorganisationen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76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770" y="218087"/>
            <a:ext cx="8047423" cy="603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5C4C-5E8F-454B-AD12-E05C3B98FAF5}" type="datetime1">
              <a:rPr lang="sv-SE" smtClean="0"/>
              <a:pPr/>
              <a:t>2021-04-15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/>
              <a:t>Sida </a:t>
            </a:r>
            <a:fld id="{442FF2AC-5952-4A76-A4C8-7FBE2B124180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3921462" y="940450"/>
            <a:ext cx="3672408" cy="86409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3904978" y="2251921"/>
            <a:ext cx="3672408" cy="673231"/>
          </a:xfrm>
          <a:prstGeom prst="roundRect">
            <a:avLst/>
          </a:prstGeom>
          <a:solidFill>
            <a:srgbClr val="7F1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Styrgrupp</a:t>
            </a:r>
          </a:p>
        </p:txBody>
      </p:sp>
      <p:sp>
        <p:nvSpPr>
          <p:cNvPr id="12" name="Rektangel: ett klippt hörn 11">
            <a:extLst>
              <a:ext uri="{FF2B5EF4-FFF2-40B4-BE49-F238E27FC236}">
                <a16:creationId xmlns:a16="http://schemas.microsoft.com/office/drawing/2014/main" id="{F28774DB-7EB1-4714-8CDA-D7D87B667A8B}"/>
              </a:ext>
            </a:extLst>
          </p:cNvPr>
          <p:cNvSpPr/>
          <p:nvPr/>
        </p:nvSpPr>
        <p:spPr>
          <a:xfrm>
            <a:off x="4381209" y="4797842"/>
            <a:ext cx="1252328" cy="59312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Funkis</a:t>
            </a:r>
          </a:p>
          <a:p>
            <a:pPr algn="ctr"/>
            <a:r>
              <a:rPr lang="sv-SE" dirty="0" err="1"/>
              <a:t>digi</a:t>
            </a:r>
            <a:endParaRPr lang="sv-SE" dirty="0"/>
          </a:p>
        </p:txBody>
      </p:sp>
      <p:sp>
        <p:nvSpPr>
          <p:cNvPr id="18" name="Rektangel: ett klippt hörn 17">
            <a:extLst>
              <a:ext uri="{FF2B5EF4-FFF2-40B4-BE49-F238E27FC236}">
                <a16:creationId xmlns:a16="http://schemas.microsoft.com/office/drawing/2014/main" id="{DE78AFFD-7EA5-4896-B6F1-7838EFEED7AC}"/>
              </a:ext>
            </a:extLst>
          </p:cNvPr>
          <p:cNvSpPr/>
          <p:nvPr/>
        </p:nvSpPr>
        <p:spPr>
          <a:xfrm>
            <a:off x="8228960" y="3951082"/>
            <a:ext cx="1228032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Ungdoms-hälsan</a:t>
            </a:r>
            <a:endParaRPr lang="sv-SE" dirty="0"/>
          </a:p>
        </p:txBody>
      </p:sp>
      <p:sp>
        <p:nvSpPr>
          <p:cNvPr id="19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1995224" y="4580626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LPO</a:t>
            </a:r>
          </a:p>
          <a:p>
            <a:pPr algn="ctr"/>
            <a:r>
              <a:rPr lang="sv-SE" dirty="0" err="1">
                <a:solidFill>
                  <a:srgbClr val="FF0000"/>
                </a:solidFill>
              </a:rPr>
              <a:t>schizo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1" name="Rektangel: ett klippt hörn 20">
            <a:extLst>
              <a:ext uri="{FF2B5EF4-FFF2-40B4-BE49-F238E27FC236}">
                <a16:creationId xmlns:a16="http://schemas.microsoft.com/office/drawing/2014/main" id="{17304AFB-3F43-40D1-BE2A-4DA019498A75}"/>
              </a:ext>
            </a:extLst>
          </p:cNvPr>
          <p:cNvSpPr/>
          <p:nvPr/>
        </p:nvSpPr>
        <p:spPr>
          <a:xfrm>
            <a:off x="7330146" y="4612417"/>
            <a:ext cx="1382387" cy="674397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Brukar-samverkan</a:t>
            </a:r>
            <a:endParaRPr lang="sv-SE" dirty="0"/>
          </a:p>
        </p:txBody>
      </p:sp>
      <p:sp>
        <p:nvSpPr>
          <p:cNvPr id="22" name="Rektangel: ett klippt hörn 21">
            <a:extLst>
              <a:ext uri="{FF2B5EF4-FFF2-40B4-BE49-F238E27FC236}">
                <a16:creationId xmlns:a16="http://schemas.microsoft.com/office/drawing/2014/main" id="{451EB1DD-27E7-48F5-80E7-1EFAF0AA07E9}"/>
              </a:ext>
            </a:extLst>
          </p:cNvPr>
          <p:cNvSpPr/>
          <p:nvPr/>
        </p:nvSpPr>
        <p:spPr>
          <a:xfrm>
            <a:off x="1966603" y="3785590"/>
            <a:ext cx="1204017" cy="6698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LPO</a:t>
            </a:r>
          </a:p>
          <a:p>
            <a:pPr algn="ctr"/>
            <a:r>
              <a:rPr lang="sv-SE" dirty="0"/>
              <a:t>missbruk</a:t>
            </a:r>
          </a:p>
        </p:txBody>
      </p:sp>
      <p:sp>
        <p:nvSpPr>
          <p:cNvPr id="23" name="Rektangel: ett klippt hörn 22">
            <a:extLst>
              <a:ext uri="{FF2B5EF4-FFF2-40B4-BE49-F238E27FC236}">
                <a16:creationId xmlns:a16="http://schemas.microsoft.com/office/drawing/2014/main" id="{AF362894-7E72-4C17-8702-895AD5DFCE16}"/>
              </a:ext>
            </a:extLst>
          </p:cNvPr>
          <p:cNvSpPr/>
          <p:nvPr/>
        </p:nvSpPr>
        <p:spPr>
          <a:xfrm>
            <a:off x="5672175" y="4788068"/>
            <a:ext cx="699148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SUF</a:t>
            </a:r>
          </a:p>
        </p:txBody>
      </p:sp>
      <p:sp>
        <p:nvSpPr>
          <p:cNvPr id="24" name="Rektangel: ett klippt hörn 23">
            <a:extLst>
              <a:ext uri="{FF2B5EF4-FFF2-40B4-BE49-F238E27FC236}">
                <a16:creationId xmlns:a16="http://schemas.microsoft.com/office/drawing/2014/main" id="{A3F883C0-1E92-4D9D-BA95-C662053881E1}"/>
              </a:ext>
            </a:extLst>
          </p:cNvPr>
          <p:cNvSpPr/>
          <p:nvPr/>
        </p:nvSpPr>
        <p:spPr>
          <a:xfrm>
            <a:off x="3731297" y="3833004"/>
            <a:ext cx="787010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Äldre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9C945F4F-D81D-4057-BFEC-D00ED5F32B02}"/>
              </a:ext>
            </a:extLst>
          </p:cNvPr>
          <p:cNvSpPr txBox="1"/>
          <p:nvPr/>
        </p:nvSpPr>
        <p:spPr>
          <a:xfrm>
            <a:off x="4367810" y="1068253"/>
            <a:ext cx="2758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Förvaltningschefsnätverk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B9789068-F4C9-4401-94D6-F99D53E6FE70}"/>
              </a:ext>
            </a:extLst>
          </p:cNvPr>
          <p:cNvSpPr txBox="1"/>
          <p:nvPr/>
        </p:nvSpPr>
        <p:spPr>
          <a:xfrm>
            <a:off x="8174574" y="1804547"/>
            <a:ext cx="2419854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200" dirty="0"/>
              <a:t>3 från </a:t>
            </a:r>
            <a:r>
              <a:rPr lang="sv-SE" sz="1200" dirty="0" smtClean="0"/>
              <a:t>kommuner,  </a:t>
            </a:r>
            <a:r>
              <a:rPr lang="sv-SE" sz="1200" dirty="0"/>
              <a:t>NKS- S, </a:t>
            </a:r>
            <a:r>
              <a:rPr lang="sv-SE" sz="1200" dirty="0" smtClean="0"/>
              <a:t>NSCHNV</a:t>
            </a:r>
            <a:r>
              <a:rPr lang="sv-SE" sz="1200" dirty="0"/>
              <a:t>, </a:t>
            </a:r>
            <a:r>
              <a:rPr lang="sv-SE" sz="1200" dirty="0" smtClean="0"/>
              <a:t>Ordf. LCHNV</a:t>
            </a:r>
            <a:endParaRPr lang="sv-SE" sz="1200" dirty="0"/>
          </a:p>
          <a:p>
            <a:r>
              <a:rPr lang="sv-SE" sz="1200" dirty="0"/>
              <a:t>3 från hälso- och sjukvården/Region Dalarna</a:t>
            </a:r>
          </a:p>
          <a:p>
            <a:r>
              <a:rPr lang="sv-SE" sz="1200" dirty="0"/>
              <a:t>Chef från </a:t>
            </a:r>
            <a:r>
              <a:rPr lang="sv-SE" sz="1200" dirty="0" smtClean="0"/>
              <a:t>avdelningen , RSS</a:t>
            </a:r>
            <a:endParaRPr lang="sv-SE" sz="12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CD286DD-927E-4CC0-B491-CAA421E653A5}"/>
              </a:ext>
            </a:extLst>
          </p:cNvPr>
          <p:cNvSpPr txBox="1"/>
          <p:nvPr/>
        </p:nvSpPr>
        <p:spPr>
          <a:xfrm>
            <a:off x="9725777" y="4027606"/>
            <a:ext cx="1368152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/>
              <a:t>Arbetsgrupper</a:t>
            </a:r>
          </a:p>
        </p:txBody>
      </p: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909AD0B6-F4CC-4D06-937C-D42A06D8ED59}"/>
              </a:ext>
            </a:extLst>
          </p:cNvPr>
          <p:cNvCxnSpPr>
            <a:endCxn id="24" idx="3"/>
          </p:cNvCxnSpPr>
          <p:nvPr/>
        </p:nvCxnSpPr>
        <p:spPr>
          <a:xfrm flipH="1">
            <a:off x="4124802" y="2944404"/>
            <a:ext cx="243008" cy="88860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49F8C9B-C7D9-4307-A52E-27DC0B99237E}"/>
              </a:ext>
            </a:extLst>
          </p:cNvPr>
          <p:cNvCxnSpPr>
            <a:cxnSpLocks/>
            <a:endCxn id="18" idx="3"/>
          </p:cNvCxnSpPr>
          <p:nvPr/>
        </p:nvCxnSpPr>
        <p:spPr>
          <a:xfrm>
            <a:off x="7396574" y="2935684"/>
            <a:ext cx="1394903" cy="1015398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4AC4B0A9-2657-414E-8EC3-9852D2CF9890}"/>
              </a:ext>
            </a:extLst>
          </p:cNvPr>
          <p:cNvCxnSpPr>
            <a:cxnSpLocks/>
            <a:endCxn id="25" idx="3"/>
          </p:cNvCxnSpPr>
          <p:nvPr/>
        </p:nvCxnSpPr>
        <p:spPr>
          <a:xfrm flipH="1">
            <a:off x="6141737" y="2971157"/>
            <a:ext cx="470790" cy="868394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  <a:endCxn id="12" idx="3"/>
          </p:cNvCxnSpPr>
          <p:nvPr/>
        </p:nvCxnSpPr>
        <p:spPr>
          <a:xfrm>
            <a:off x="4788865" y="2969448"/>
            <a:ext cx="230306" cy="181331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0891AA-B499-4300-88FF-CBEDEA45283F}"/>
              </a:ext>
            </a:extLst>
          </p:cNvPr>
          <p:cNvCxnSpPr>
            <a:cxnSpLocks/>
          </p:cNvCxnSpPr>
          <p:nvPr/>
        </p:nvCxnSpPr>
        <p:spPr>
          <a:xfrm flipH="1">
            <a:off x="3073990" y="2980514"/>
            <a:ext cx="955493" cy="804386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BAA2571F-5FCE-45CE-80C2-7C5DBD20EDC7}"/>
              </a:ext>
            </a:extLst>
          </p:cNvPr>
          <p:cNvCxnSpPr>
            <a:cxnSpLocks/>
          </p:cNvCxnSpPr>
          <p:nvPr/>
        </p:nvCxnSpPr>
        <p:spPr>
          <a:xfrm>
            <a:off x="5973353" y="2980514"/>
            <a:ext cx="8648" cy="1768032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6416171" y="2878479"/>
            <a:ext cx="913975" cy="2101193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3005997" y="4612417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PRIO</a:t>
            </a:r>
          </a:p>
        </p:txBody>
      </p:sp>
      <p:sp>
        <p:nvSpPr>
          <p:cNvPr id="37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6396170" y="4782758"/>
            <a:ext cx="93936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Funca</a:t>
            </a:r>
            <a:endParaRPr lang="sv-SE" dirty="0"/>
          </a:p>
        </p:txBody>
      </p:sp>
      <p:sp>
        <p:nvSpPr>
          <p:cNvPr id="38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2003011" y="5224190"/>
            <a:ext cx="1330541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LPO</a:t>
            </a:r>
          </a:p>
          <a:p>
            <a:pPr algn="ctr"/>
            <a:r>
              <a:rPr lang="sv-SE" dirty="0"/>
              <a:t>Självskada</a:t>
            </a:r>
          </a:p>
        </p:txBody>
      </p:sp>
      <p:sp>
        <p:nvSpPr>
          <p:cNvPr id="40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951424" y="2438400"/>
            <a:ext cx="871826" cy="702568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LOB</a:t>
            </a:r>
          </a:p>
          <a:p>
            <a:pPr algn="ctr"/>
            <a:r>
              <a:rPr lang="sv-SE" dirty="0"/>
              <a:t>styr</a:t>
            </a:r>
          </a:p>
        </p:txBody>
      </p:sp>
      <p:sp>
        <p:nvSpPr>
          <p:cNvPr id="41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951424" y="3127084"/>
            <a:ext cx="912038" cy="644214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Flöd</a:t>
            </a:r>
            <a:endParaRPr lang="sv-SE" dirty="0"/>
          </a:p>
        </p:txBody>
      </p:sp>
      <p:sp>
        <p:nvSpPr>
          <p:cNvPr id="25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5435245" y="3831327"/>
            <a:ext cx="170717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Rehabilitering</a:t>
            </a:r>
          </a:p>
        </p:txBody>
      </p:sp>
    </p:spTree>
    <p:extLst>
      <p:ext uri="{BB962C8B-B14F-4D97-AF65-F5344CB8AC3E}">
        <p14:creationId xmlns:p14="http://schemas.microsoft.com/office/powerpoint/2010/main" val="35039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73119" y="345875"/>
            <a:ext cx="10880681" cy="1325563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Tydliggör inriktningen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49016" y="2078887"/>
            <a:ext cx="3096750" cy="380690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dirty="0" smtClean="0"/>
              <a:t>VP </a:t>
            </a:r>
            <a:r>
              <a:rPr lang="sv-SE" sz="1800" b="1" dirty="0" err="1" smtClean="0"/>
              <a:t>HoV</a:t>
            </a:r>
            <a:r>
              <a:rPr lang="sv-SE" sz="1800" b="1" dirty="0" smtClean="0"/>
              <a:t> 2021: </a:t>
            </a:r>
          </a:p>
          <a:p>
            <a:pPr marL="0" indent="0">
              <a:buNone/>
            </a:pPr>
            <a:r>
              <a:rPr lang="sv-SE" sz="1800" b="1" dirty="0" smtClean="0"/>
              <a:t>1. Kunskapsstyrning</a:t>
            </a:r>
          </a:p>
          <a:p>
            <a:pPr marL="0" indent="0">
              <a:buNone/>
            </a:pPr>
            <a:r>
              <a:rPr lang="sv-SE" sz="1800" b="1" dirty="0" smtClean="0"/>
              <a:t>2. Samverkan </a:t>
            </a:r>
          </a:p>
          <a:p>
            <a:pPr marL="0" indent="0">
              <a:buNone/>
            </a:pPr>
            <a:r>
              <a:rPr lang="sv-SE" sz="1800" b="1" dirty="0" smtClean="0"/>
              <a:t>3. Brukarmedverkan </a:t>
            </a:r>
          </a:p>
          <a:p>
            <a:pPr marL="0" indent="0">
              <a:buNone/>
            </a:pPr>
            <a:r>
              <a:rPr lang="sv-SE" sz="1800" b="1" dirty="0" smtClean="0"/>
              <a:t>4. Kommunikation</a:t>
            </a:r>
          </a:p>
          <a:p>
            <a:endParaRPr lang="sv-SE" sz="1600" b="1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19" y="2078888"/>
            <a:ext cx="4444874" cy="2487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993" y="2078887"/>
            <a:ext cx="3431023" cy="3806905"/>
          </a:xfrm>
          <a:prstGeom prst="rect">
            <a:avLst/>
          </a:prstGeom>
        </p:spPr>
      </p:pic>
      <p:sp>
        <p:nvSpPr>
          <p:cNvPr id="9" name="Rektangel med rundade hörn 8"/>
          <p:cNvSpPr/>
          <p:nvPr/>
        </p:nvSpPr>
        <p:spPr>
          <a:xfrm>
            <a:off x="2890345" y="4565960"/>
            <a:ext cx="2027648" cy="1319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Samarbete med SUD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843527" y="4565960"/>
            <a:ext cx="2027648" cy="1319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Nationell medverkan</a:t>
            </a: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Tydliggör arbetssätt och uppdrag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6"/>
            <a:ext cx="10698887" cy="4123230"/>
          </a:xfrm>
        </p:spPr>
        <p:txBody>
          <a:bodyPr/>
          <a:lstStyle/>
          <a:p>
            <a:r>
              <a:rPr lang="sv-SE" dirty="0"/>
              <a:t>Styrdokument: Arbetsordning Länschefsnätverket och Instruktion för Välfärdsrådet.</a:t>
            </a:r>
          </a:p>
          <a:p>
            <a:r>
              <a:rPr lang="sv-SE" dirty="0" smtClean="0"/>
              <a:t>Tydliga ”beställningar” från uppdragsgivare</a:t>
            </a:r>
          </a:p>
          <a:p>
            <a:r>
              <a:rPr lang="sv-SE" dirty="0" smtClean="0"/>
              <a:t>Tydlig förankring av uppdrag</a:t>
            </a:r>
          </a:p>
          <a:p>
            <a:r>
              <a:rPr lang="sv-SE" dirty="0" smtClean="0"/>
              <a:t>Underlag för uppdrag: Uppdragsbeskrivningar, Uppdragsbeställningar m.m.</a:t>
            </a:r>
          </a:p>
          <a:p>
            <a:r>
              <a:rPr lang="sv-SE" dirty="0" smtClean="0"/>
              <a:t>Processorienterat arbetssätt- rekryterade kompetenser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92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dirty="0" smtClean="0"/>
              <a:t>Tydliggör strukturerna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”Beslut” behandlas på Länschefsnätverket</a:t>
            </a:r>
          </a:p>
          <a:p>
            <a:pPr marL="0" indent="0">
              <a:buNone/>
            </a:pPr>
            <a:r>
              <a:rPr lang="sv-SE" dirty="0" smtClean="0"/>
              <a:t>”Beslut om rekommendation” Välfärdsrådet. </a:t>
            </a:r>
          </a:p>
          <a:p>
            <a:pPr marL="0" indent="0">
              <a:buNone/>
            </a:pPr>
            <a:r>
              <a:rPr lang="sv-SE" dirty="0"/>
              <a:t>Brutit ut Socialchefsnätverket. </a:t>
            </a:r>
          </a:p>
          <a:p>
            <a:pPr marL="0" indent="0">
              <a:buNone/>
            </a:pPr>
            <a:r>
              <a:rPr lang="sv-SE" dirty="0" smtClean="0"/>
              <a:t>Synk mellan möten och ärenden i SCHNV, LCHNV och VFR. </a:t>
            </a:r>
          </a:p>
          <a:p>
            <a:pPr marL="0" indent="0">
              <a:buNone/>
            </a:pPr>
            <a:r>
              <a:rPr lang="sv-SE" dirty="0" smtClean="0"/>
              <a:t>Samordning </a:t>
            </a:r>
            <a:r>
              <a:rPr lang="sv-SE" dirty="0"/>
              <a:t>med regionens </a:t>
            </a:r>
            <a:r>
              <a:rPr lang="sv-SE" dirty="0" smtClean="0"/>
              <a:t>kunskapsstyrningssystem, </a:t>
            </a:r>
            <a:r>
              <a:rPr lang="sv-SE" dirty="0" err="1" smtClean="0"/>
              <a:t>LPOer</a:t>
            </a:r>
            <a:r>
              <a:rPr lang="sv-SE" dirty="0" smtClean="0"/>
              <a:t> bemannas och startar.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74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4218523" y="2547339"/>
            <a:ext cx="3469068" cy="10817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Länsnätverket för förvaltningschefer (LCHNV) region och kommun</a:t>
            </a:r>
            <a:endParaRPr lang="sv-SE" b="1" dirty="0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4144996" y="3750373"/>
            <a:ext cx="3672408" cy="673231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Styrgrupp </a:t>
            </a:r>
            <a:r>
              <a:rPr lang="sv-SE" dirty="0"/>
              <a:t>L</a:t>
            </a:r>
            <a:r>
              <a:rPr lang="sv-SE" dirty="0" smtClean="0"/>
              <a:t>CHNV</a:t>
            </a:r>
            <a:endParaRPr lang="sv-SE" dirty="0"/>
          </a:p>
        </p:txBody>
      </p: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49F8C9B-C7D9-4307-A52E-27DC0B99237E}"/>
              </a:ext>
            </a:extLst>
          </p:cNvPr>
          <p:cNvCxnSpPr>
            <a:cxnSpLocks/>
          </p:cNvCxnSpPr>
          <p:nvPr/>
        </p:nvCxnSpPr>
        <p:spPr>
          <a:xfrm>
            <a:off x="7817404" y="4297962"/>
            <a:ext cx="1227103" cy="809951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</p:cNvCxnSpPr>
          <p:nvPr/>
        </p:nvCxnSpPr>
        <p:spPr>
          <a:xfrm>
            <a:off x="6529904" y="4221675"/>
            <a:ext cx="407418" cy="1264725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0891AA-B499-4300-88FF-CBEDEA45283F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1884113" y="4086989"/>
            <a:ext cx="2260883" cy="737306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</p:cNvCxnSpPr>
          <p:nvPr/>
        </p:nvCxnSpPr>
        <p:spPr>
          <a:xfrm>
            <a:off x="7639891" y="4463017"/>
            <a:ext cx="755003" cy="1655667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koppling 56">
            <a:extLst>
              <a:ext uri="{FF2B5EF4-FFF2-40B4-BE49-F238E27FC236}">
                <a16:creationId xmlns:a16="http://schemas.microsoft.com/office/drawing/2014/main" id="{CEC43327-FDFA-4308-9A2F-BEA0F07FD2E1}"/>
              </a:ext>
            </a:extLst>
          </p:cNvPr>
          <p:cNvCxnSpPr>
            <a:cxnSpLocks/>
          </p:cNvCxnSpPr>
          <p:nvPr/>
        </p:nvCxnSpPr>
        <p:spPr>
          <a:xfrm flipH="1">
            <a:off x="2248296" y="4230383"/>
            <a:ext cx="1920286" cy="921752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ubrik 1"/>
          <p:cNvSpPr txBox="1">
            <a:spLocks/>
          </p:cNvSpPr>
          <p:nvPr/>
        </p:nvSpPr>
        <p:spPr>
          <a:xfrm>
            <a:off x="791571" y="101619"/>
            <a:ext cx="10155008" cy="1021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600" b="1" dirty="0" smtClean="0">
                <a:solidFill>
                  <a:schemeClr val="tx2"/>
                </a:solidFill>
              </a:rPr>
              <a:t>RSS Dalarna</a:t>
            </a:r>
            <a:endParaRPr lang="sv-SE" sz="3600" b="1" dirty="0">
              <a:solidFill>
                <a:schemeClr val="tx2"/>
              </a:solidFill>
            </a:endParaRPr>
          </a:p>
          <a:p>
            <a:r>
              <a:rPr lang="sv-SE" sz="3600" b="1" dirty="0" smtClean="0">
                <a:solidFill>
                  <a:schemeClr val="tx2"/>
                </a:solidFill>
              </a:rPr>
              <a:t> </a:t>
            </a:r>
            <a:endParaRPr lang="sv-SE" sz="3600" b="1" dirty="0">
              <a:solidFill>
                <a:schemeClr val="tx2"/>
              </a:solidFill>
            </a:endParaRPr>
          </a:p>
        </p:txBody>
      </p:sp>
      <p:sp>
        <p:nvSpPr>
          <p:cNvPr id="3" name="Rektangel med rundade hörn 2"/>
          <p:cNvSpPr/>
          <p:nvPr/>
        </p:nvSpPr>
        <p:spPr>
          <a:xfrm>
            <a:off x="7928576" y="1309347"/>
            <a:ext cx="3405352" cy="1000850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RSS Dalarna </a:t>
            </a:r>
          </a:p>
        </p:txBody>
      </p:sp>
      <p:sp>
        <p:nvSpPr>
          <p:cNvPr id="45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7928576" y="2528715"/>
            <a:ext cx="3375437" cy="1039193"/>
          </a:xfrm>
          <a:prstGeom prst="roundRect">
            <a:avLst>
              <a:gd name="adj" fmla="val 133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Socialchefsnätverket (SCHNV)</a:t>
            </a:r>
          </a:p>
        </p:txBody>
      </p: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</p:cNvCxnSpPr>
          <p:nvPr/>
        </p:nvCxnSpPr>
        <p:spPr>
          <a:xfrm>
            <a:off x="7855659" y="4246820"/>
            <a:ext cx="1117158" cy="210175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679750" y="2520130"/>
            <a:ext cx="3265872" cy="1087559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Välfärdsrådet</a:t>
            </a:r>
          </a:p>
        </p:txBody>
      </p: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</p:cNvCxnSpPr>
          <p:nvPr/>
        </p:nvCxnSpPr>
        <p:spPr>
          <a:xfrm flipH="1">
            <a:off x="4218523" y="4400757"/>
            <a:ext cx="316307" cy="890765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ruta 27">
            <a:extLst>
              <a:ext uri="{FF2B5EF4-FFF2-40B4-BE49-F238E27FC236}">
                <a16:creationId xmlns:a16="http://schemas.microsoft.com/office/drawing/2014/main" id="{ECD286DD-927E-4CC0-B491-CAA421E653A5}"/>
              </a:ext>
            </a:extLst>
          </p:cNvPr>
          <p:cNvSpPr txBox="1"/>
          <p:nvPr/>
        </p:nvSpPr>
        <p:spPr>
          <a:xfrm>
            <a:off x="4689104" y="4736804"/>
            <a:ext cx="27186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Arbetsgrupper</a:t>
            </a:r>
            <a:endParaRPr lang="sv-SE" b="1" dirty="0"/>
          </a:p>
        </p:txBody>
      </p:sp>
      <p:sp>
        <p:nvSpPr>
          <p:cNvPr id="26" name="Rektangel med rundade hörn på samma sida 25"/>
          <p:cNvSpPr/>
          <p:nvPr/>
        </p:nvSpPr>
        <p:spPr>
          <a:xfrm>
            <a:off x="8759901" y="4519816"/>
            <a:ext cx="132491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Implementering ÖK rehab, </a:t>
            </a:r>
            <a:r>
              <a:rPr lang="sv-SE" sz="1100" dirty="0" err="1" smtClean="0">
                <a:solidFill>
                  <a:schemeClr val="bg1"/>
                </a:solidFill>
              </a:rPr>
              <a:t>hab</a:t>
            </a:r>
            <a:r>
              <a:rPr lang="sv-SE" sz="1100" dirty="0" smtClean="0">
                <a:solidFill>
                  <a:schemeClr val="bg1"/>
                </a:solidFill>
              </a:rPr>
              <a:t>, hjälpmedel</a:t>
            </a:r>
            <a:endParaRPr lang="sv-SE" sz="1100" dirty="0">
              <a:solidFill>
                <a:schemeClr val="bg1"/>
              </a:solidFill>
            </a:endParaRPr>
          </a:p>
        </p:txBody>
      </p:sp>
      <p:sp>
        <p:nvSpPr>
          <p:cNvPr id="29" name="Rektangel med rundade hörn på samma sida 28"/>
          <p:cNvSpPr/>
          <p:nvPr/>
        </p:nvSpPr>
        <p:spPr>
          <a:xfrm>
            <a:off x="3367586" y="5302643"/>
            <a:ext cx="1063439" cy="95193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Utvärdering TN-platserna</a:t>
            </a:r>
            <a:endParaRPr lang="sv-SE" sz="1200" dirty="0"/>
          </a:p>
        </p:txBody>
      </p:sp>
      <p:sp>
        <p:nvSpPr>
          <p:cNvPr id="30" name="Rektangel med rundade hörn på samma sida 29"/>
          <p:cNvSpPr/>
          <p:nvPr/>
        </p:nvSpPr>
        <p:spPr>
          <a:xfrm>
            <a:off x="4931208" y="5209517"/>
            <a:ext cx="1036367" cy="1074222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Styrgrupp God och nära vård</a:t>
            </a:r>
            <a:endParaRPr lang="sv-SE" sz="1200" dirty="0"/>
          </a:p>
        </p:txBody>
      </p:sp>
      <p:sp>
        <p:nvSpPr>
          <p:cNvPr id="32" name="Rektangel med rundade hörn på samma sida 31"/>
          <p:cNvSpPr/>
          <p:nvPr/>
        </p:nvSpPr>
        <p:spPr>
          <a:xfrm>
            <a:off x="8098854" y="5413784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barns och ungas hälsa 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5" name="Rektangel med rundade hörn på samma sida 34"/>
          <p:cNvSpPr/>
          <p:nvPr/>
        </p:nvSpPr>
        <p:spPr>
          <a:xfrm>
            <a:off x="904089" y="4497880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Uppdrag kvinnofrid</a:t>
            </a:r>
            <a:endParaRPr lang="sv-SE" sz="1200" dirty="0"/>
          </a:p>
        </p:txBody>
      </p:sp>
      <p:sp>
        <p:nvSpPr>
          <p:cNvPr id="37" name="Rektangel med rundade hörn på samma sida 36"/>
          <p:cNvSpPr/>
          <p:nvPr/>
        </p:nvSpPr>
        <p:spPr>
          <a:xfrm>
            <a:off x="2059501" y="5142887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BISAM</a:t>
            </a:r>
            <a:endParaRPr lang="sv-SE" sz="1200" dirty="0"/>
          </a:p>
        </p:txBody>
      </p:sp>
      <p:sp>
        <p:nvSpPr>
          <p:cNvPr id="38" name="Rektangel med rundade hörn på samma sida 37"/>
          <p:cNvSpPr/>
          <p:nvPr/>
        </p:nvSpPr>
        <p:spPr>
          <a:xfrm>
            <a:off x="8825804" y="3570919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HVB</a:t>
            </a:r>
            <a:endParaRPr lang="sv-SE" sz="1200" dirty="0"/>
          </a:p>
        </p:txBody>
      </p:sp>
      <p:sp>
        <p:nvSpPr>
          <p:cNvPr id="23" name="Rektangel med rundade hörn på samma sida 22"/>
          <p:cNvSpPr/>
          <p:nvPr/>
        </p:nvSpPr>
        <p:spPr>
          <a:xfrm>
            <a:off x="6637835" y="5391641"/>
            <a:ext cx="1105752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+ VIP missbruk/beroende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4" name="Rektangel med rundade hörn på samma sida 23"/>
          <p:cNvSpPr/>
          <p:nvPr/>
        </p:nvSpPr>
        <p:spPr>
          <a:xfrm>
            <a:off x="9874866" y="5362475"/>
            <a:ext cx="1586254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Uppdrag samverkan syn &amp; hörselinstruktörer?</a:t>
            </a:r>
            <a:endParaRPr lang="sv-SE" sz="1100" dirty="0">
              <a:solidFill>
                <a:schemeClr val="bg1"/>
              </a:solidFill>
            </a:endParaRPr>
          </a:p>
        </p:txBody>
      </p: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</p:cNvCxnSpPr>
          <p:nvPr/>
        </p:nvCxnSpPr>
        <p:spPr>
          <a:xfrm>
            <a:off x="7763014" y="4423604"/>
            <a:ext cx="2425522" cy="169508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ktangel med rundade hörn 35"/>
          <p:cNvSpPr/>
          <p:nvPr/>
        </p:nvSpPr>
        <p:spPr>
          <a:xfrm>
            <a:off x="679750" y="1274069"/>
            <a:ext cx="3538773" cy="11056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Nationell plattform för evidensbaserad praktik i socialtjänsten</a:t>
            </a:r>
          </a:p>
        </p:txBody>
      </p:sp>
      <p:sp>
        <p:nvSpPr>
          <p:cNvPr id="15" name="Högerpil 14"/>
          <p:cNvSpPr/>
          <p:nvPr/>
        </p:nvSpPr>
        <p:spPr>
          <a:xfrm>
            <a:off x="4199900" y="1551637"/>
            <a:ext cx="3728676" cy="48463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0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</TotalTime>
  <Words>1225</Words>
  <Application>Microsoft Office PowerPoint</Application>
  <PresentationFormat>Bredbild</PresentationFormat>
  <Paragraphs>363</Paragraphs>
  <Slides>17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Arial</vt:lpstr>
      <vt:lpstr>Calibri</vt:lpstr>
      <vt:lpstr>VCdag</vt:lpstr>
      <vt:lpstr>Länschefsnätverket 16 april 2021</vt:lpstr>
      <vt:lpstr>Personal- och rekryteringsläget Hälsa och välfärd</vt:lpstr>
      <vt:lpstr>Fortsättning: samordning av kunskapsstyrningsarbetet </vt:lpstr>
      <vt:lpstr>PowerPoint-presentation</vt:lpstr>
      <vt:lpstr>PowerPoint-presentation</vt:lpstr>
      <vt:lpstr>Tydliggör inriktningen</vt:lpstr>
      <vt:lpstr>Tydliggör arbetssätt och uppdrag</vt:lpstr>
      <vt:lpstr>Tydliggör strukturerna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Samordningens syfte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41</cp:revision>
  <dcterms:created xsi:type="dcterms:W3CDTF">2016-11-14T14:16:14Z</dcterms:created>
  <dcterms:modified xsi:type="dcterms:W3CDTF">2021-04-15T18:40:47Z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