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92" r:id="rId6"/>
  </p:sldMasterIdLst>
  <p:notesMasterIdLst>
    <p:notesMasterId r:id="rId9"/>
  </p:notesMasterIdLst>
  <p:handoutMasterIdLst>
    <p:handoutMasterId r:id="rId10"/>
  </p:handoutMasterIdLst>
  <p:sldIdLst>
    <p:sldId id="258" r:id="rId7"/>
    <p:sldId id="263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2C1026F7-0088-4477-B73C-1312E64D82C6}">
          <p14:sldIdLst>
            <p14:sldId id="258"/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2" autoAdjust="0"/>
    <p:restoredTop sz="96433" autoAdjust="0"/>
  </p:normalViewPr>
  <p:slideViewPr>
    <p:cSldViewPr snapToGrid="0">
      <p:cViewPr varScale="1">
        <p:scale>
          <a:sx n="73" d="100"/>
          <a:sy n="73" d="100"/>
        </p:scale>
        <p:origin x="54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presProps" Target="presProps.xml"/><Relationship Id="rId5" Type="http://schemas.openxmlformats.org/officeDocument/2006/relationships/customXml" Target="../customXml/item5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644597-5DDB-44C6-9810-FFAC994937D3}" type="doc">
      <dgm:prSet loTypeId="urn:microsoft.com/office/officeart/2005/8/layout/arrow2" loCatId="process" qsTypeId="urn:microsoft.com/office/officeart/2005/8/quickstyle/3d2" qsCatId="3D" csTypeId="urn:microsoft.com/office/officeart/2005/8/colors/accent0_3" csCatId="mainScheme" phldr="1"/>
      <dgm:spPr/>
    </dgm:pt>
    <dgm:pt modelId="{1296A196-9B60-47BC-A0B7-B47D9D53BEC9}">
      <dgm:prSet phldrT="[Text]" custT="1"/>
      <dgm:spPr/>
      <dgm:t>
        <a:bodyPr/>
        <a:lstStyle/>
        <a:p>
          <a:r>
            <a:rPr lang="sv-SE" sz="1100" dirty="0" smtClean="0"/>
            <a:t>Samla underlag/ Fakta till RD Svar</a:t>
          </a:r>
        </a:p>
        <a:p>
          <a:r>
            <a:rPr lang="sv-SE" sz="1100" dirty="0" smtClean="0"/>
            <a:t>-Överenskommelser från alla VC </a:t>
          </a:r>
          <a:r>
            <a:rPr lang="sv-SE" sz="1100" b="1" dirty="0" smtClean="0"/>
            <a:t>senast 11/12</a:t>
          </a:r>
        </a:p>
        <a:p>
          <a:r>
            <a:rPr lang="sv-SE" sz="1100" dirty="0" smtClean="0"/>
            <a:t>-Särskild inrapportering från VC som var stickprov i granskningen  </a:t>
          </a:r>
          <a:r>
            <a:rPr lang="sv-SE" sz="1100" b="1" dirty="0" smtClean="0"/>
            <a:t>senast </a:t>
          </a:r>
          <a:r>
            <a:rPr lang="sv-SE" sz="1100" b="1" dirty="0" smtClean="0"/>
            <a:t>11/12</a:t>
          </a:r>
        </a:p>
        <a:p>
          <a:r>
            <a:rPr lang="sv-SE" sz="1100" b="1" dirty="0" smtClean="0"/>
            <a:t>-</a:t>
          </a:r>
          <a:r>
            <a:rPr lang="sv-SE" sz="1100" b="0" dirty="0" smtClean="0"/>
            <a:t>Samtal kommunens MAS mm</a:t>
          </a:r>
          <a:endParaRPr lang="sv-SE" sz="1100" b="0" dirty="0"/>
        </a:p>
      </dgm:t>
    </dgm:pt>
    <dgm:pt modelId="{A86E9467-26BB-468D-B533-7C82F4E9C534}" type="parTrans" cxnId="{731171F4-0ED7-47D0-BBC4-1264A76469F3}">
      <dgm:prSet/>
      <dgm:spPr/>
      <dgm:t>
        <a:bodyPr/>
        <a:lstStyle/>
        <a:p>
          <a:endParaRPr lang="sv-SE"/>
        </a:p>
      </dgm:t>
    </dgm:pt>
    <dgm:pt modelId="{745B76EC-5303-4C3E-A0A1-9749D966018E}" type="sibTrans" cxnId="{731171F4-0ED7-47D0-BBC4-1264A76469F3}">
      <dgm:prSet/>
      <dgm:spPr/>
      <dgm:t>
        <a:bodyPr/>
        <a:lstStyle/>
        <a:p>
          <a:endParaRPr lang="sv-SE"/>
        </a:p>
      </dgm:t>
    </dgm:pt>
    <dgm:pt modelId="{88DB8337-8CA5-44D4-A248-ED6AD948B742}">
      <dgm:prSet phldrT="[Text]" custT="1"/>
      <dgm:spPr/>
      <dgm:t>
        <a:bodyPr/>
        <a:lstStyle/>
        <a:p>
          <a:r>
            <a:rPr lang="sv-SE" sz="1100" dirty="0" smtClean="0"/>
            <a:t>Lämna in svar till IVO 15/1</a:t>
          </a:r>
          <a:endParaRPr lang="sv-SE" sz="1100" dirty="0"/>
        </a:p>
      </dgm:t>
    </dgm:pt>
    <dgm:pt modelId="{43A04B58-0B2F-4F98-B856-F354A0D44C02}" type="parTrans" cxnId="{28EFE01B-1724-4F1E-B1D2-990E5661F0A5}">
      <dgm:prSet/>
      <dgm:spPr/>
      <dgm:t>
        <a:bodyPr/>
        <a:lstStyle/>
        <a:p>
          <a:endParaRPr lang="sv-SE"/>
        </a:p>
      </dgm:t>
    </dgm:pt>
    <dgm:pt modelId="{64C8DB8B-7346-4A55-BB1D-DA4358A4DAC8}" type="sibTrans" cxnId="{28EFE01B-1724-4F1E-B1D2-990E5661F0A5}">
      <dgm:prSet/>
      <dgm:spPr/>
      <dgm:t>
        <a:bodyPr/>
        <a:lstStyle/>
        <a:p>
          <a:endParaRPr lang="sv-SE"/>
        </a:p>
      </dgm:t>
    </dgm:pt>
    <dgm:pt modelId="{508CD9AE-9BAB-45A0-B617-FF593BBF3193}">
      <dgm:prSet phldrT="[Text]" custT="1"/>
      <dgm:spPr/>
      <dgm:t>
        <a:bodyPr/>
        <a:lstStyle/>
        <a:p>
          <a:r>
            <a:rPr lang="sv-SE" sz="1100" dirty="0" smtClean="0"/>
            <a:t>Fortsatt förbättringsarbete i Primärvården om uppmärksammande brister</a:t>
          </a:r>
          <a:endParaRPr lang="sv-SE" sz="1100" dirty="0"/>
        </a:p>
      </dgm:t>
    </dgm:pt>
    <dgm:pt modelId="{C6967B67-7ECD-4DD6-A5B3-F34E26DA40E7}" type="parTrans" cxnId="{61DBB473-BD10-4631-BD80-E3B0478A8E72}">
      <dgm:prSet/>
      <dgm:spPr/>
      <dgm:t>
        <a:bodyPr/>
        <a:lstStyle/>
        <a:p>
          <a:endParaRPr lang="sv-SE"/>
        </a:p>
      </dgm:t>
    </dgm:pt>
    <dgm:pt modelId="{2A56686E-FC23-4E4D-A490-ACFC16237341}" type="sibTrans" cxnId="{61DBB473-BD10-4631-BD80-E3B0478A8E72}">
      <dgm:prSet/>
      <dgm:spPr/>
      <dgm:t>
        <a:bodyPr/>
        <a:lstStyle/>
        <a:p>
          <a:endParaRPr lang="sv-SE"/>
        </a:p>
      </dgm:t>
    </dgm:pt>
    <dgm:pt modelId="{E61B45D5-8522-4319-A25F-740E9F029A1E}">
      <dgm:prSet phldrT="[Text]" custT="1"/>
      <dgm:spPr/>
      <dgm:t>
        <a:bodyPr/>
        <a:lstStyle/>
        <a:p>
          <a:r>
            <a:rPr lang="sv-SE" sz="1100" b="1" dirty="0" smtClean="0"/>
            <a:t>Uppdrag till verksamhetschefer att vidta direkta åtgärder</a:t>
          </a:r>
        </a:p>
        <a:p>
          <a:r>
            <a:rPr lang="sv-SE" sz="1100" b="1" dirty="0" smtClean="0"/>
            <a:t> </a:t>
          </a:r>
        </a:p>
        <a:p>
          <a:r>
            <a:rPr lang="sv-SE" sz="1100" dirty="0" smtClean="0"/>
            <a:t>- Säkerställ att varje patient på SÄBO får en individuell bedömning</a:t>
          </a:r>
        </a:p>
        <a:p>
          <a:r>
            <a:rPr lang="sv-SE" sz="1100" dirty="0" smtClean="0"/>
            <a:t>- Säkerställ att rutiner för vård i livets slutskede sker enligt gällande rutiner</a:t>
          </a:r>
        </a:p>
        <a:p>
          <a:r>
            <a:rPr lang="sv-SE" sz="1100" dirty="0" smtClean="0"/>
            <a:t>- Säkerställ att dokumentationen gällande enskild patient finns i patientjournalsystemet enligt gällande rutiner</a:t>
          </a:r>
          <a:endParaRPr lang="sv-SE" sz="1100" dirty="0"/>
        </a:p>
      </dgm:t>
    </dgm:pt>
    <dgm:pt modelId="{B5097ECB-4A67-454D-9442-BE798BBC9A4E}" type="parTrans" cxnId="{736EDC4E-36AE-46A4-B101-E756208F2341}">
      <dgm:prSet/>
      <dgm:spPr/>
      <dgm:t>
        <a:bodyPr/>
        <a:lstStyle/>
        <a:p>
          <a:endParaRPr lang="sv-SE"/>
        </a:p>
      </dgm:t>
    </dgm:pt>
    <dgm:pt modelId="{A2EEEBE1-8F24-4188-8E33-00D9D57A80C2}" type="sibTrans" cxnId="{736EDC4E-36AE-46A4-B101-E756208F2341}">
      <dgm:prSet/>
      <dgm:spPr/>
      <dgm:t>
        <a:bodyPr/>
        <a:lstStyle/>
        <a:p>
          <a:endParaRPr lang="sv-SE"/>
        </a:p>
      </dgm:t>
    </dgm:pt>
    <dgm:pt modelId="{39C4D5C5-C71E-4AAC-91B8-9BCA2650502C}">
      <dgm:prSet phldrT="[Text]" custT="1"/>
      <dgm:spPr/>
      <dgm:t>
        <a:bodyPr/>
        <a:lstStyle/>
        <a:p>
          <a:r>
            <a:rPr lang="sv-SE" sz="1100" dirty="0" smtClean="0"/>
            <a:t>Remissrunda för synpunkter VC v.1 </a:t>
          </a:r>
          <a:r>
            <a:rPr lang="sv-SE" sz="1100" b="1" dirty="0" smtClean="0"/>
            <a:t>Senast 8/1</a:t>
          </a:r>
        </a:p>
        <a:p>
          <a:endParaRPr lang="sv-SE" sz="1100" dirty="0"/>
        </a:p>
      </dgm:t>
    </dgm:pt>
    <dgm:pt modelId="{B7E48B1A-30EF-44F6-93F4-E34B1A4A6599}" type="parTrans" cxnId="{588B7F66-1E83-4DAB-8810-4F6ED5350CDA}">
      <dgm:prSet/>
      <dgm:spPr/>
      <dgm:t>
        <a:bodyPr/>
        <a:lstStyle/>
        <a:p>
          <a:endParaRPr lang="sv-SE"/>
        </a:p>
      </dgm:t>
    </dgm:pt>
    <dgm:pt modelId="{B8A12A8E-BFE4-4F52-85B2-70F307CF4539}" type="sibTrans" cxnId="{588B7F66-1E83-4DAB-8810-4F6ED5350CDA}">
      <dgm:prSet/>
      <dgm:spPr/>
      <dgm:t>
        <a:bodyPr/>
        <a:lstStyle/>
        <a:p>
          <a:endParaRPr lang="sv-SE"/>
        </a:p>
      </dgm:t>
    </dgm:pt>
    <dgm:pt modelId="{132CDD79-B83E-414E-98ED-EA26DD9B3473}" type="pres">
      <dgm:prSet presAssocID="{02644597-5DDB-44C6-9810-FFAC994937D3}" presName="arrowDiagram" presStyleCnt="0">
        <dgm:presLayoutVars>
          <dgm:chMax val="5"/>
          <dgm:dir/>
          <dgm:resizeHandles val="exact"/>
        </dgm:presLayoutVars>
      </dgm:prSet>
      <dgm:spPr/>
    </dgm:pt>
    <dgm:pt modelId="{F323604E-4757-40B3-8E2D-C7BDC4300CCA}" type="pres">
      <dgm:prSet presAssocID="{02644597-5DDB-44C6-9810-FFAC994937D3}" presName="arrow" presStyleLbl="bgShp" presStyleIdx="0" presStyleCnt="1"/>
      <dgm:spPr/>
    </dgm:pt>
    <dgm:pt modelId="{6F7FCA7A-CBD5-41D1-895B-7A03D0CE20F3}" type="pres">
      <dgm:prSet presAssocID="{02644597-5DDB-44C6-9810-FFAC994937D3}" presName="arrowDiagram5" presStyleCnt="0"/>
      <dgm:spPr/>
    </dgm:pt>
    <dgm:pt modelId="{6917950E-D2EB-45D6-9CD8-8B35B316B789}" type="pres">
      <dgm:prSet presAssocID="{E61B45D5-8522-4319-A25F-740E9F029A1E}" presName="bullet5a" presStyleLbl="node1" presStyleIdx="0" presStyleCnt="5"/>
      <dgm:spPr/>
    </dgm:pt>
    <dgm:pt modelId="{31714C48-46A6-42E8-A944-2D0F13BB3D48}" type="pres">
      <dgm:prSet presAssocID="{E61B45D5-8522-4319-A25F-740E9F029A1E}" presName="textBox5a" presStyleLbl="revTx" presStyleIdx="0" presStyleCnt="5" custScaleX="263018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119251D2-C5EB-4AAA-B984-C77DCB350854}" type="pres">
      <dgm:prSet presAssocID="{1296A196-9B60-47BC-A0B7-B47D9D53BEC9}" presName="bullet5b" presStyleLbl="node1" presStyleIdx="1" presStyleCnt="5"/>
      <dgm:spPr/>
    </dgm:pt>
    <dgm:pt modelId="{E1520608-6D15-4112-8842-563C13FF0C73}" type="pres">
      <dgm:prSet presAssocID="{1296A196-9B60-47BC-A0B7-B47D9D53BEC9}" presName="textBox5b" presStyleLbl="revTx" presStyleIdx="1" presStyleCnt="5" custScaleX="247027" custLinFactNeighborX="63389" custLinFactNeighborY="7892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76DBBB68-6377-404A-9735-DF37DE5CB9B5}" type="pres">
      <dgm:prSet presAssocID="{39C4D5C5-C71E-4AAC-91B8-9BCA2650502C}" presName="bullet5c" presStyleLbl="node1" presStyleIdx="2" presStyleCnt="5"/>
      <dgm:spPr/>
    </dgm:pt>
    <dgm:pt modelId="{1B71540F-970D-4C0D-89F8-85C47B1D7A20}" type="pres">
      <dgm:prSet presAssocID="{39C4D5C5-C71E-4AAC-91B8-9BCA2650502C}" presName="textBox5c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7A4E9FAB-1518-483F-8841-D17A093E5BB7}" type="pres">
      <dgm:prSet presAssocID="{88DB8337-8CA5-44D4-A248-ED6AD948B742}" presName="bullet5d" presStyleLbl="node1" presStyleIdx="3" presStyleCnt="5"/>
      <dgm:spPr/>
    </dgm:pt>
    <dgm:pt modelId="{F994F3CD-17AC-48E6-95B4-02F5A0528006}" type="pres">
      <dgm:prSet presAssocID="{88DB8337-8CA5-44D4-A248-ED6AD948B742}" presName="textBox5d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56F98438-2FDE-40AD-911A-22F854A37B77}" type="pres">
      <dgm:prSet presAssocID="{508CD9AE-9BAB-45A0-B617-FF593BBF3193}" presName="bullet5e" presStyleLbl="node1" presStyleIdx="4" presStyleCnt="5"/>
      <dgm:spPr/>
    </dgm:pt>
    <dgm:pt modelId="{E5413022-C10D-4CFF-AD81-E3F673842037}" type="pres">
      <dgm:prSet presAssocID="{508CD9AE-9BAB-45A0-B617-FF593BBF3193}" presName="textBox5e" presStyleLbl="revTx" presStyleIdx="4" presStyleCnt="5" custScaleX="130192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28EFE01B-1724-4F1E-B1D2-990E5661F0A5}" srcId="{02644597-5DDB-44C6-9810-FFAC994937D3}" destId="{88DB8337-8CA5-44D4-A248-ED6AD948B742}" srcOrd="3" destOrd="0" parTransId="{43A04B58-0B2F-4F98-B856-F354A0D44C02}" sibTransId="{64C8DB8B-7346-4A55-BB1D-DA4358A4DAC8}"/>
    <dgm:cxn modelId="{588B7F66-1E83-4DAB-8810-4F6ED5350CDA}" srcId="{02644597-5DDB-44C6-9810-FFAC994937D3}" destId="{39C4D5C5-C71E-4AAC-91B8-9BCA2650502C}" srcOrd="2" destOrd="0" parTransId="{B7E48B1A-30EF-44F6-93F4-E34B1A4A6599}" sibTransId="{B8A12A8E-BFE4-4F52-85B2-70F307CF4539}"/>
    <dgm:cxn modelId="{51EC8191-412F-4EBC-9B35-71A86B692861}" type="presOf" srcId="{88DB8337-8CA5-44D4-A248-ED6AD948B742}" destId="{F994F3CD-17AC-48E6-95B4-02F5A0528006}" srcOrd="0" destOrd="0" presId="urn:microsoft.com/office/officeart/2005/8/layout/arrow2"/>
    <dgm:cxn modelId="{8C4A3A33-805F-478D-A4AC-AB9A386FC305}" type="presOf" srcId="{1296A196-9B60-47BC-A0B7-B47D9D53BEC9}" destId="{E1520608-6D15-4112-8842-563C13FF0C73}" srcOrd="0" destOrd="0" presId="urn:microsoft.com/office/officeart/2005/8/layout/arrow2"/>
    <dgm:cxn modelId="{DB4D25C8-3FCC-43FB-82B5-F1FEC016430F}" type="presOf" srcId="{39C4D5C5-C71E-4AAC-91B8-9BCA2650502C}" destId="{1B71540F-970D-4C0D-89F8-85C47B1D7A20}" srcOrd="0" destOrd="0" presId="urn:microsoft.com/office/officeart/2005/8/layout/arrow2"/>
    <dgm:cxn modelId="{736EDC4E-36AE-46A4-B101-E756208F2341}" srcId="{02644597-5DDB-44C6-9810-FFAC994937D3}" destId="{E61B45D5-8522-4319-A25F-740E9F029A1E}" srcOrd="0" destOrd="0" parTransId="{B5097ECB-4A67-454D-9442-BE798BBC9A4E}" sibTransId="{A2EEEBE1-8F24-4188-8E33-00D9D57A80C2}"/>
    <dgm:cxn modelId="{8C032759-A2C4-4B9D-B992-6EE8F601FA37}" type="presOf" srcId="{508CD9AE-9BAB-45A0-B617-FF593BBF3193}" destId="{E5413022-C10D-4CFF-AD81-E3F673842037}" srcOrd="0" destOrd="0" presId="urn:microsoft.com/office/officeart/2005/8/layout/arrow2"/>
    <dgm:cxn modelId="{731171F4-0ED7-47D0-BBC4-1264A76469F3}" srcId="{02644597-5DDB-44C6-9810-FFAC994937D3}" destId="{1296A196-9B60-47BC-A0B7-B47D9D53BEC9}" srcOrd="1" destOrd="0" parTransId="{A86E9467-26BB-468D-B533-7C82F4E9C534}" sibTransId="{745B76EC-5303-4C3E-A0A1-9749D966018E}"/>
    <dgm:cxn modelId="{61DBB473-BD10-4631-BD80-E3B0478A8E72}" srcId="{02644597-5DDB-44C6-9810-FFAC994937D3}" destId="{508CD9AE-9BAB-45A0-B617-FF593BBF3193}" srcOrd="4" destOrd="0" parTransId="{C6967B67-7ECD-4DD6-A5B3-F34E26DA40E7}" sibTransId="{2A56686E-FC23-4E4D-A490-ACFC16237341}"/>
    <dgm:cxn modelId="{FC402DCA-583D-4B58-A9D0-EE3F66D7EC74}" type="presOf" srcId="{02644597-5DDB-44C6-9810-FFAC994937D3}" destId="{132CDD79-B83E-414E-98ED-EA26DD9B3473}" srcOrd="0" destOrd="0" presId="urn:microsoft.com/office/officeart/2005/8/layout/arrow2"/>
    <dgm:cxn modelId="{4EDA8E74-2DEC-4204-B9FB-DBB8D81D2963}" type="presOf" srcId="{E61B45D5-8522-4319-A25F-740E9F029A1E}" destId="{31714C48-46A6-42E8-A944-2D0F13BB3D48}" srcOrd="0" destOrd="0" presId="urn:microsoft.com/office/officeart/2005/8/layout/arrow2"/>
    <dgm:cxn modelId="{BAA16A12-E992-4FD8-AFF6-220A8A6DA5D5}" type="presParOf" srcId="{132CDD79-B83E-414E-98ED-EA26DD9B3473}" destId="{F323604E-4757-40B3-8E2D-C7BDC4300CCA}" srcOrd="0" destOrd="0" presId="urn:microsoft.com/office/officeart/2005/8/layout/arrow2"/>
    <dgm:cxn modelId="{512E0A0E-B1D2-44E2-A970-196CA40BFF27}" type="presParOf" srcId="{132CDD79-B83E-414E-98ED-EA26DD9B3473}" destId="{6F7FCA7A-CBD5-41D1-895B-7A03D0CE20F3}" srcOrd="1" destOrd="0" presId="urn:microsoft.com/office/officeart/2005/8/layout/arrow2"/>
    <dgm:cxn modelId="{75B1F6F1-4D45-4C65-B484-5638BB152BF0}" type="presParOf" srcId="{6F7FCA7A-CBD5-41D1-895B-7A03D0CE20F3}" destId="{6917950E-D2EB-45D6-9CD8-8B35B316B789}" srcOrd="0" destOrd="0" presId="urn:microsoft.com/office/officeart/2005/8/layout/arrow2"/>
    <dgm:cxn modelId="{72639F19-971C-4D8E-BC75-C25CC8730BC9}" type="presParOf" srcId="{6F7FCA7A-CBD5-41D1-895B-7A03D0CE20F3}" destId="{31714C48-46A6-42E8-A944-2D0F13BB3D48}" srcOrd="1" destOrd="0" presId="urn:microsoft.com/office/officeart/2005/8/layout/arrow2"/>
    <dgm:cxn modelId="{11D4B276-2874-4755-9531-BB4DC0E10700}" type="presParOf" srcId="{6F7FCA7A-CBD5-41D1-895B-7A03D0CE20F3}" destId="{119251D2-C5EB-4AAA-B984-C77DCB350854}" srcOrd="2" destOrd="0" presId="urn:microsoft.com/office/officeart/2005/8/layout/arrow2"/>
    <dgm:cxn modelId="{853E6B87-2EA4-4322-B18C-BB166E6381BB}" type="presParOf" srcId="{6F7FCA7A-CBD5-41D1-895B-7A03D0CE20F3}" destId="{E1520608-6D15-4112-8842-563C13FF0C73}" srcOrd="3" destOrd="0" presId="urn:microsoft.com/office/officeart/2005/8/layout/arrow2"/>
    <dgm:cxn modelId="{5A3106AC-84D9-40BD-B3B1-C338F19603F4}" type="presParOf" srcId="{6F7FCA7A-CBD5-41D1-895B-7A03D0CE20F3}" destId="{76DBBB68-6377-404A-9735-DF37DE5CB9B5}" srcOrd="4" destOrd="0" presId="urn:microsoft.com/office/officeart/2005/8/layout/arrow2"/>
    <dgm:cxn modelId="{84B5F703-7CDC-4C75-A51C-E73C23A43B16}" type="presParOf" srcId="{6F7FCA7A-CBD5-41D1-895B-7A03D0CE20F3}" destId="{1B71540F-970D-4C0D-89F8-85C47B1D7A20}" srcOrd="5" destOrd="0" presId="urn:microsoft.com/office/officeart/2005/8/layout/arrow2"/>
    <dgm:cxn modelId="{01156439-FA62-4E89-BC9F-1CE2C22CF64B}" type="presParOf" srcId="{6F7FCA7A-CBD5-41D1-895B-7A03D0CE20F3}" destId="{7A4E9FAB-1518-483F-8841-D17A093E5BB7}" srcOrd="6" destOrd="0" presId="urn:microsoft.com/office/officeart/2005/8/layout/arrow2"/>
    <dgm:cxn modelId="{4B68855F-7490-4CE6-9C31-A66DBD07EAB7}" type="presParOf" srcId="{6F7FCA7A-CBD5-41D1-895B-7A03D0CE20F3}" destId="{F994F3CD-17AC-48E6-95B4-02F5A0528006}" srcOrd="7" destOrd="0" presId="urn:microsoft.com/office/officeart/2005/8/layout/arrow2"/>
    <dgm:cxn modelId="{3DC43A6C-B22D-4039-A781-A0AE122FE971}" type="presParOf" srcId="{6F7FCA7A-CBD5-41D1-895B-7A03D0CE20F3}" destId="{56F98438-2FDE-40AD-911A-22F854A37B77}" srcOrd="8" destOrd="0" presId="urn:microsoft.com/office/officeart/2005/8/layout/arrow2"/>
    <dgm:cxn modelId="{36BF7CB9-8A86-447C-BAC7-825224FB39BC}" type="presParOf" srcId="{6F7FCA7A-CBD5-41D1-895B-7A03D0CE20F3}" destId="{E5413022-C10D-4CFF-AD81-E3F673842037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23604E-4757-40B3-8E2D-C7BDC4300CCA}">
      <dsp:nvSpPr>
        <dsp:cNvPr id="0" name=""/>
        <dsp:cNvSpPr/>
      </dsp:nvSpPr>
      <dsp:spPr>
        <a:xfrm>
          <a:off x="784443" y="0"/>
          <a:ext cx="7584971" cy="4740607"/>
        </a:xfrm>
        <a:prstGeom prst="swooshArrow">
          <a:avLst>
            <a:gd name="adj1" fmla="val 25000"/>
            <a:gd name="adj2" fmla="val 25000"/>
          </a:avLst>
        </a:prstGeom>
        <a:gradFill rotWithShape="0">
          <a:gsLst>
            <a:gs pos="0">
              <a:schemeClr val="dk2">
                <a:tint val="4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tint val="4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tint val="4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6917950E-D2EB-45D6-9CD8-8B35B316B789}">
      <dsp:nvSpPr>
        <dsp:cNvPr id="0" name=""/>
        <dsp:cNvSpPr/>
      </dsp:nvSpPr>
      <dsp:spPr>
        <a:xfrm>
          <a:off x="1531562" y="3525115"/>
          <a:ext cx="174454" cy="174454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1714C48-46A6-42E8-A944-2D0F13BB3D48}">
      <dsp:nvSpPr>
        <dsp:cNvPr id="0" name=""/>
        <dsp:cNvSpPr/>
      </dsp:nvSpPr>
      <dsp:spPr>
        <a:xfrm>
          <a:off x="808891" y="3612342"/>
          <a:ext cx="2613428" cy="1128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40" tIns="0" rIns="0" bIns="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b="1" kern="1200" dirty="0" smtClean="0"/>
            <a:t>Uppdrag till verksamhetschefer att vidta direkta åtgärder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b="1" kern="1200" dirty="0" smtClean="0"/>
            <a:t> 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dirty="0" smtClean="0"/>
            <a:t>- Säkerställ att varje patient på SÄBO får en individuell bedömning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dirty="0" smtClean="0"/>
            <a:t>- Säkerställ att rutiner för vård i livets slutskede sker enligt gällande rutiner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dirty="0" smtClean="0"/>
            <a:t>- Säkerställ att dokumentationen gällande enskild patient finns i patientjournalsystemet enligt gällande rutiner</a:t>
          </a:r>
          <a:endParaRPr lang="sv-SE" sz="1100" kern="1200" dirty="0"/>
        </a:p>
      </dsp:txBody>
      <dsp:txXfrm>
        <a:off x="808891" y="3612342"/>
        <a:ext cx="2613428" cy="1128264"/>
      </dsp:txXfrm>
    </dsp:sp>
    <dsp:sp modelId="{119251D2-C5EB-4AAA-B984-C77DCB350854}">
      <dsp:nvSpPr>
        <dsp:cNvPr id="0" name=""/>
        <dsp:cNvSpPr/>
      </dsp:nvSpPr>
      <dsp:spPr>
        <a:xfrm>
          <a:off x="2475891" y="2617763"/>
          <a:ext cx="273058" cy="273058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1520608-6D15-4112-8842-563C13FF0C73}">
      <dsp:nvSpPr>
        <dsp:cNvPr id="0" name=""/>
        <dsp:cNvSpPr/>
      </dsp:nvSpPr>
      <dsp:spPr>
        <a:xfrm>
          <a:off x="2484943" y="2754292"/>
          <a:ext cx="3110329" cy="19863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688" tIns="0" rIns="0" bIns="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dirty="0" smtClean="0"/>
            <a:t>Samla underlag/ Fakta till RD Svar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dirty="0" smtClean="0"/>
            <a:t>-Överenskommelser från alla VC </a:t>
          </a:r>
          <a:r>
            <a:rPr lang="sv-SE" sz="1100" b="1" kern="1200" dirty="0" smtClean="0"/>
            <a:t>senast 11/12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dirty="0" smtClean="0"/>
            <a:t>-Särskild inrapportering från VC som var stickprov i granskningen  </a:t>
          </a:r>
          <a:r>
            <a:rPr lang="sv-SE" sz="1100" b="1" kern="1200" dirty="0" smtClean="0"/>
            <a:t>senast </a:t>
          </a:r>
          <a:r>
            <a:rPr lang="sv-SE" sz="1100" b="1" kern="1200" dirty="0" smtClean="0"/>
            <a:t>11/12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b="1" kern="1200" dirty="0" smtClean="0"/>
            <a:t>-</a:t>
          </a:r>
          <a:r>
            <a:rPr lang="sv-SE" sz="1100" b="0" kern="1200" dirty="0" smtClean="0"/>
            <a:t>Samtal kommunens MAS mm</a:t>
          </a:r>
          <a:endParaRPr lang="sv-SE" sz="1100" b="0" kern="1200" dirty="0"/>
        </a:p>
      </dsp:txBody>
      <dsp:txXfrm>
        <a:off x="2484943" y="2754292"/>
        <a:ext cx="3110329" cy="1986314"/>
      </dsp:txXfrm>
    </dsp:sp>
    <dsp:sp modelId="{76DBBB68-6377-404A-9735-DF37DE5CB9B5}">
      <dsp:nvSpPr>
        <dsp:cNvPr id="0" name=""/>
        <dsp:cNvSpPr/>
      </dsp:nvSpPr>
      <dsp:spPr>
        <a:xfrm>
          <a:off x="3689487" y="1894346"/>
          <a:ext cx="364078" cy="364078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B71540F-970D-4C0D-89F8-85C47B1D7A20}">
      <dsp:nvSpPr>
        <dsp:cNvPr id="0" name=""/>
        <dsp:cNvSpPr/>
      </dsp:nvSpPr>
      <dsp:spPr>
        <a:xfrm>
          <a:off x="3871526" y="2076385"/>
          <a:ext cx="1463899" cy="26642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918" tIns="0" rIns="0" bIns="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dirty="0" smtClean="0"/>
            <a:t>Remissrunda för synpunkter VC v.1 </a:t>
          </a:r>
          <a:r>
            <a:rPr lang="sv-SE" sz="1100" b="1" kern="1200" dirty="0" smtClean="0"/>
            <a:t>Senast 8/1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100" kern="1200" dirty="0"/>
        </a:p>
      </dsp:txBody>
      <dsp:txXfrm>
        <a:off x="3871526" y="2076385"/>
        <a:ext cx="1463899" cy="2664221"/>
      </dsp:txXfrm>
    </dsp:sp>
    <dsp:sp modelId="{7A4E9FAB-1518-483F-8841-D17A093E5BB7}">
      <dsp:nvSpPr>
        <dsp:cNvPr id="0" name=""/>
        <dsp:cNvSpPr/>
      </dsp:nvSpPr>
      <dsp:spPr>
        <a:xfrm>
          <a:off x="5100291" y="1329266"/>
          <a:ext cx="470268" cy="470268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994F3CD-17AC-48E6-95B4-02F5A0528006}">
      <dsp:nvSpPr>
        <dsp:cNvPr id="0" name=""/>
        <dsp:cNvSpPr/>
      </dsp:nvSpPr>
      <dsp:spPr>
        <a:xfrm>
          <a:off x="5335425" y="1564400"/>
          <a:ext cx="1516994" cy="31762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9185" tIns="0" rIns="0" bIns="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dirty="0" smtClean="0"/>
            <a:t>Lämna in svar till IVO 15/1</a:t>
          </a:r>
          <a:endParaRPr lang="sv-SE" sz="1100" kern="1200" dirty="0"/>
        </a:p>
      </dsp:txBody>
      <dsp:txXfrm>
        <a:off x="5335425" y="1564400"/>
        <a:ext cx="1516994" cy="3176206"/>
      </dsp:txXfrm>
    </dsp:sp>
    <dsp:sp modelId="{56F98438-2FDE-40AD-911A-22F854A37B77}">
      <dsp:nvSpPr>
        <dsp:cNvPr id="0" name=""/>
        <dsp:cNvSpPr/>
      </dsp:nvSpPr>
      <dsp:spPr>
        <a:xfrm>
          <a:off x="6552813" y="951913"/>
          <a:ext cx="599212" cy="599212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5413022-C10D-4CFF-AD81-E3F673842037}">
      <dsp:nvSpPr>
        <dsp:cNvPr id="0" name=""/>
        <dsp:cNvSpPr/>
      </dsp:nvSpPr>
      <dsp:spPr>
        <a:xfrm>
          <a:off x="6623414" y="1251520"/>
          <a:ext cx="1975005" cy="34890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10" tIns="0" rIns="0" bIns="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dirty="0" smtClean="0"/>
            <a:t>Fortsatt förbättringsarbete i Primärvården om uppmärksammande brister</a:t>
          </a:r>
          <a:endParaRPr lang="sv-SE" sz="1100" kern="1200" dirty="0"/>
        </a:p>
      </dsp:txBody>
      <dsp:txXfrm>
        <a:off x="6623414" y="1251520"/>
        <a:ext cx="1975005" cy="34890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78FD9-274F-45DD-8681-13E82509E9F5}" type="datetimeFigureOut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2020-12-16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D47A8-29E2-4799-924A-9047124D4761}" type="slidenum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040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E94DB4-BC2A-49E2-AD0D-3F1E0B6714A7}" type="datetimeFigureOut">
              <a:rPr lang="sv-SE" smtClean="0"/>
              <a:pPr/>
              <a:t>2020-12-16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F33D500-1297-4EDE-B9F8-A261B42E5E1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904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10701"/>
            <a:ext cx="9144000" cy="3241878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 smtClean="0"/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390071"/>
            <a:ext cx="1016146" cy="96972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F2CD9414-04B3-46F9-A503-B8AD5A3113C5}" type="datetime1">
              <a:rPr lang="sv-SE" smtClean="0"/>
              <a:t>2020-12-16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Arbetsmaterial</a:t>
            </a:r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178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21058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4351337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66E13884-B2AC-48CB-8D2F-9856E7A56EE4}" type="datetime1">
              <a:rPr lang="sv-SE" smtClean="0"/>
              <a:t>2020-12-16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Arbetsmaterial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237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0ED739B8-09C5-45E3-BB73-D555651EB3D9}" type="datetime1">
              <a:rPr lang="sv-SE" smtClean="0"/>
              <a:t>2020-12-16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Arbetsmaterial</a:t>
            </a:r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51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03074" cy="12065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A324B124-5A28-4784-9E25-3AE97EC8EC59}" type="datetime1">
              <a:rPr lang="sv-SE" smtClean="0"/>
              <a:t>2020-12-16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Arbetsmaterial</a:t>
            </a:r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771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19402" cy="123507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1690687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2505075"/>
            <a:ext cx="558702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09253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4" name="Rektangel 13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FCE3D28B-E9C4-4267-B086-8CF39AB24FA1}" type="datetime1">
              <a:rPr lang="sv-SE" smtClean="0"/>
              <a:t>2020-12-16</a:t>
            </a:fld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Arbetsmaterial</a:t>
            </a:r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20" name="Bildobjekt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49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121602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A0BA33FA-147C-49DB-9F68-48FC2E47CE9B}" type="datetime1">
              <a:rPr lang="sv-SE" smtClean="0"/>
              <a:t>2020-12-16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Arbetsmaterial</a:t>
            </a:r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ektangel 8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399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324265E2-B472-4395-A0A3-EF83AF5A0A44}" type="datetime1">
              <a:rPr lang="sv-SE" smtClean="0"/>
              <a:t>2020-12-16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Arbetsmaterial</a:t>
            </a:r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ektangel 7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62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08585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51B2E5E7-3BAB-49CE-8365-53EC0324ACFC}" type="datetime1">
              <a:rPr lang="sv-SE" smtClean="0"/>
              <a:t>2020-12-16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Arbetsmaterial</a:t>
            </a:r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354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085850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0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2E9B5A-AA77-4DC1-B19E-CA447FE860DC}" type="datetime1">
              <a:rPr lang="sv-SE" smtClean="0"/>
              <a:t>2020-12-16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Arbetsmaterial</a:t>
            </a:r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207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86B4A-0B02-4DA7-8FDC-D050C81C2CBB}" type="datetime1">
              <a:rPr lang="sv-SE" smtClean="0"/>
              <a:t>2020-12-16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Arbetsmaterial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DE8C-17E0-4539-9C15-C1E9D2319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20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sz="3600" dirty="0" smtClean="0"/>
              <a:t>IVO- Rapport </a:t>
            </a:r>
            <a:br>
              <a:rPr lang="sv-SE" sz="3600" dirty="0" smtClean="0"/>
            </a:br>
            <a:endParaRPr lang="sv-SE" sz="3600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sv-SE" sz="1800" b="1" dirty="0"/>
              <a:t>Ingen region har tagit sitt fulla ansvar för </a:t>
            </a:r>
            <a:endParaRPr lang="sv-SE" sz="1800" b="1" dirty="0" smtClean="0"/>
          </a:p>
          <a:p>
            <a:r>
              <a:rPr lang="sv-SE" sz="1800" b="1" dirty="0" smtClean="0"/>
              <a:t>individuell </a:t>
            </a:r>
            <a:r>
              <a:rPr lang="sv-SE" sz="1800" b="1" dirty="0"/>
              <a:t>vård och </a:t>
            </a:r>
            <a:r>
              <a:rPr lang="sv-SE" sz="1800" b="1" dirty="0" smtClean="0"/>
              <a:t>behandling</a:t>
            </a:r>
          </a:p>
          <a:p>
            <a:r>
              <a:rPr lang="sv-SE" sz="1800" b="1" dirty="0" smtClean="0"/>
              <a:t>IVO/Covid-19/äldre/SÄBO</a:t>
            </a:r>
          </a:p>
          <a:p>
            <a:r>
              <a:rPr lang="sv-SE" sz="1800" b="1" dirty="0" smtClean="0"/>
              <a:t>Helen Kastemyr </a:t>
            </a:r>
          </a:p>
          <a:p>
            <a:r>
              <a:rPr lang="sv-SE" sz="1800" b="1" dirty="0" smtClean="0"/>
              <a:t>20201216</a:t>
            </a:r>
            <a:endParaRPr lang="sv-SE" sz="1800" b="1" dirty="0" smtClean="0"/>
          </a:p>
          <a:p>
            <a:endParaRPr lang="sv-SE" b="1" dirty="0" smtClean="0"/>
          </a:p>
        </p:txBody>
      </p:sp>
    </p:spTree>
    <p:extLst>
      <p:ext uri="{BB962C8B-B14F-4D97-AF65-F5344CB8AC3E}">
        <p14:creationId xmlns:p14="http://schemas.microsoft.com/office/powerpoint/2010/main" val="192589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Arbetsmaterial</a:t>
            </a:r>
            <a:endParaRPr lang="sv-SE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610364875"/>
              </p:ext>
            </p:extLst>
          </p:nvPr>
        </p:nvGraphicFramePr>
        <p:xfrm>
          <a:off x="-574765" y="697442"/>
          <a:ext cx="9382863" cy="47406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Bildobjekt 3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94" r="9620"/>
          <a:stretch/>
        </p:blipFill>
        <p:spPr>
          <a:xfrm>
            <a:off x="8298646" y="2467851"/>
            <a:ext cx="2759198" cy="18777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ruta 4"/>
          <p:cNvSpPr txBox="1"/>
          <p:nvPr/>
        </p:nvSpPr>
        <p:spPr>
          <a:xfrm>
            <a:off x="8416211" y="982482"/>
            <a:ext cx="27525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 smtClean="0"/>
              <a:t>Sammanhållen god och säker vård och omsorg för </a:t>
            </a:r>
          </a:p>
          <a:p>
            <a:pPr algn="ctr"/>
            <a:r>
              <a:rPr lang="sv-SE" dirty="0" smtClean="0"/>
              <a:t>sköra äldre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6379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Cdag">
  <a:themeElements>
    <a:clrScheme name="Ltd">
      <a:dk1>
        <a:sysClr val="windowText" lastClr="000000"/>
      </a:dk1>
      <a:lt1>
        <a:sysClr val="window" lastClr="FFFFFF"/>
      </a:lt1>
      <a:dk2>
        <a:srgbClr val="F15060"/>
      </a:dk2>
      <a:lt2>
        <a:srgbClr val="E7E6E6"/>
      </a:lt2>
      <a:accent1>
        <a:srgbClr val="00B4E4"/>
      </a:accent1>
      <a:accent2>
        <a:srgbClr val="28B29A"/>
      </a:accent2>
      <a:accent3>
        <a:srgbClr val="FFD378"/>
      </a:accent3>
      <a:accent4>
        <a:srgbClr val="AEDDEF"/>
      </a:accent4>
      <a:accent5>
        <a:srgbClr val="6ACEC3"/>
      </a:accent5>
      <a:accent6>
        <a:srgbClr val="FAE9BA"/>
      </a:accent6>
      <a:hlink>
        <a:srgbClr val="0074A2"/>
      </a:hlink>
      <a:folHlink>
        <a:srgbClr val="0074A2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d_standard.potx" id="{151680F3-6FC2-4960-B137-648106B7FBF2}" vid="{FDF325D6-299B-47C8-B8D0-086DBBEE1ED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Blankett" ma:contentTypeID="0x010100AC92CF2061C10240851FF38CAA99F4B802010010A27C58E3F0514186632C5957A89C4F" ma:contentTypeVersion="130" ma:contentTypeDescription="Skapa ett nytt dokument." ma:contentTypeScope="" ma:versionID="9bf25bd7270ae3ae2d7c31c9d1db3bca">
  <xsd:schema xmlns:xsd="http://www.w3.org/2001/XMLSchema" xmlns:xs="http://www.w3.org/2001/XMLSchema" xmlns:p="http://schemas.microsoft.com/office/2006/metadata/properties" xmlns:ns2="2f901946-e264-40a9-b252-19c7dedd3add" xmlns:ns3="625733c5-0f95-420a-bdd7-9e1f1bc4aabb" targetNamespace="http://schemas.microsoft.com/office/2006/metadata/properties" ma:root="true" ma:fieldsID="241170c2dbcd7254dcf607298c5ee6d2" ns2:_="" ns3:_="">
    <xsd:import namespace="2f901946-e264-40a9-b252-19c7dedd3add"/>
    <xsd:import namespace="625733c5-0f95-420a-bdd7-9e1f1bc4aabb"/>
    <xsd:element name="properties">
      <xsd:complexType>
        <xsd:sequence>
          <xsd:element name="documentManagement">
            <xsd:complexType>
              <xsd:all>
                <xsd:element ref="ns2:LD_Dokumentansvarig"/>
                <xsd:element ref="ns2:LD_Informationsklass"/>
                <xsd:element ref="ns2:LD_ArbetsrumID" minOccurs="0"/>
                <xsd:element ref="ns2:LD_DokumentID" minOccurs="0"/>
                <xsd:element ref="ns2:LD_Faktaagare" minOccurs="0"/>
                <xsd:element ref="ns2:LD_Version" minOccurs="0"/>
                <xsd:element ref="ns2:LD_GranskatAv" minOccurs="0"/>
                <xsd:element ref="ns2:LD_Dokumentstatus" minOccurs="0"/>
                <xsd:element ref="ns2:LD_Publiceringsstatus" minOccurs="0"/>
                <xsd:element ref="ns2:LD_GodkantAv" minOccurs="0"/>
                <xsd:element ref="ns2:LD_GodkantDatum" minOccurs="0"/>
                <xsd:element ref="ns2:LD_Diarienummer" minOccurs="0"/>
                <xsd:element ref="ns2:LD_Beslutsnummer" minOccurs="0"/>
                <xsd:element ref="ns2:l94247903c2249fd91f98a10a58087d0" minOccurs="0"/>
                <xsd:element ref="ns2:b949fc07257b40f7b02b2d246d41368f" minOccurs="0"/>
                <xsd:element ref="ns2:d35d67994db9475aa58636ebfce59533" minOccurs="0"/>
                <xsd:element ref="ns2:TaxCatchAll" minOccurs="0"/>
                <xsd:element ref="ns2:j125def9988a4544907fddb4a09b1af5" minOccurs="0"/>
                <xsd:element ref="ns2:ib8be5378b304cd19503fe0f13c962e4" minOccurs="0"/>
                <xsd:element ref="ns2:ib626626c2604ac096d2606abc0b50e1" minOccurs="0"/>
                <xsd:element ref="ns2:LD_OldDokumentstatus" minOccurs="0"/>
                <xsd:element ref="ns2:TaxCatchAllLabel" minOccurs="0"/>
                <xsd:element ref="ns2:nf66689e3cec4bcc9e3f4977582c706c" minOccurs="0"/>
                <xsd:element ref="ns2:LD_OldPubliceringsstatu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01946-e264-40a9-b252-19c7dedd3add" elementFormDefault="qualified">
    <xsd:import namespace="http://schemas.microsoft.com/office/2006/documentManagement/types"/>
    <xsd:import namespace="http://schemas.microsoft.com/office/infopath/2007/PartnerControls"/>
    <xsd:element name="LD_Dokumentansvarig" ma:index="2" ma:displayName="Dokumentansvarig" ma:list="UserInfo" ma:internalName="LD_Dokumentansvarig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Informationsklass" ma:index="4" ma:displayName="Informationsklass" ma:default="Intern alla" ma:internalName="LD_Informationsklass" ma:readOnly="false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LD_ArbetsrumID" ma:index="8" nillable="true" ma:displayName="ArbetsrumID" ma:hidden="true" ma:internalName="LD_Arbetsrum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DokumentID" ma:index="9" nillable="true" ma:displayName="LD DokumentID" ma:hidden="true" ma:internalName="LD_Dok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Faktaagare" ma:index="10" nillable="true" ma:displayName="Faktaägare" ma:hidden="true" ma:internalName="LD_Faktaagar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Version" ma:index="11" nillable="true" ma:displayName="Version" ma:internalName="LD_Version" ma:readOnly="false">
      <xsd:simpleType>
        <xsd:restriction base="dms:Text"/>
      </xsd:simpleType>
    </xsd:element>
    <xsd:element name="LD_GranskatAv" ma:index="12" nillable="true" ma:displayName="Granskat av" ma:list="UserInfo" ma:internalName="LD_GranskatAv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Dokumentstatus" ma:index="13" nillable="true" ma:displayName="Dokumentstatus" ma:default="Utkast" ma:hidden="true" ma:internalName="LD_Dokumentstatus" ma:readOnly="false">
      <xsd:simpleType>
        <xsd:restriction base="dms:Choice">
          <xsd:enumeration value="Utkast"/>
          <xsd:enumeration value="Granskning pågår"/>
          <xsd:enumeration value="Granskat"/>
          <xsd:enumeration value="Godkännande pågår"/>
          <xsd:enumeration value="Godkänt"/>
          <xsd:enumeration value="Ej godkänt"/>
          <xsd:enumeration value="Publicerat"/>
          <xsd:enumeration value="Godkänt och publicerat"/>
        </xsd:restriction>
      </xsd:simpleType>
    </xsd:element>
    <xsd:element name="LD_Publiceringsstatus" ma:index="14" nillable="true" ma:displayName="Publiceringsstatus" ma:default="Ej publicerat" ma:hidden="true" ma:internalName="LD_Publiceringsstatus" ma:readOnly="false">
      <xsd:simpleType>
        <xsd:restriction base="dms:Choice">
          <xsd:enumeration value="Ej publicerat"/>
          <xsd:enumeration value="Publicering pågår"/>
          <xsd:enumeration value="Publicerat"/>
          <xsd:enumeration value="Avpublicerat"/>
          <xsd:enumeration value="Revidering krävs"/>
          <xsd:enumeration value="Revidering pågår"/>
        </xsd:restriction>
      </xsd:simpleType>
    </xsd:element>
    <xsd:element name="LD_GodkantAv" ma:index="16" nillable="true" ma:displayName="Godkänt av" ma:list="UserInfo" ma:internalName="LD_GodkantAv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GodkantDatum" ma:index="17" nillable="true" ma:displayName="Godkänt datum" ma:internalName="LD_GodkantDatum" ma:readOnly="false">
      <xsd:simpleType>
        <xsd:restriction base="dms:DateTime"/>
      </xsd:simpleType>
    </xsd:element>
    <xsd:element name="LD_Diarienummer" ma:index="18" nillable="true" ma:displayName="Diarienummer" ma:internalName="LD_Diarienummer" ma:readOnly="false">
      <xsd:simpleType>
        <xsd:restriction base="dms:Text"/>
      </xsd:simpleType>
    </xsd:element>
    <xsd:element name="LD_Beslutsnummer" ma:index="19" nillable="true" ma:displayName="Beslutsnummer" ma:internalName="LD_Beslutsnummer" ma:readOnly="false">
      <xsd:simpleType>
        <xsd:restriction base="dms:Text"/>
      </xsd:simpleType>
    </xsd:element>
    <xsd:element name="l94247903c2249fd91f98a10a58087d0" ma:index="22" nillable="true" ma:taxonomy="true" ma:internalName="l94247903c2249fd91f98a10a58087d0" ma:taxonomyFieldName="LD_Dokumenttyp" ma:displayName="Dokumenttyp" ma:readOnly="false" ma:fieldId="{59424790-3c22-49fd-91f9-8a10a58087d0}" ma:sspId="e7769dcc-5dd1-4f02-a71f-f2e47d1eab4e" ma:termSetId="0f652e80-21f1-4db9-823c-0c440e78a02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49fc07257b40f7b02b2d246d41368f" ma:index="24" ma:taxonomy="true" ma:internalName="b949fc07257b40f7b02b2d246d41368f" ma:taxonomyFieldName="LD_GallerForVerksamhet" ma:displayName="Gäller för verksamhet" ma:readOnly="false" ma:default="" ma:fieldId="{b949fc07-257b-40f7-b02b-2d246d41368f}" ma:taxonomyMulti="true" ma:sspId="e7769dcc-5dd1-4f02-a71f-f2e47d1eab4e" ma:termSetId="fdc1c8bc-96b8-4ad1-a7fe-19ec9003abb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35d67994db9475aa58636ebfce59533" ma:index="25" nillable="true" ma:taxonomy="true" ma:internalName="d35d67994db9475aa58636ebfce59533" ma:taxonomyFieldName="LD_Sprak" ma:displayName="Språk" ma:readOnly="false" ma:default="1;#sv - svenska|fc4bf42e-8ca5-492e-bdac-5e5e0115cfa8" ma:fieldId="{d35d6799-4db9-475a-a586-36ebfce59533}" ma:sspId="e7769dcc-5dd1-4f02-a71f-f2e47d1eab4e" ma:termSetId="34bdb1d3-4598-4ab4-b025-869b2700dd5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6" nillable="true" ma:displayName="Taxonomy Catch All Column" ma:hidden="true" ma:list="{5f9eefa9-c519-4751-8e96-f509d56a63cf}" ma:internalName="TaxCatchAll" ma:showField="CatchAllData" ma:web="625733c5-0f95-420a-bdd7-9e1f1bc4aa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j125def9988a4544907fddb4a09b1af5" ma:index="29" nillable="true" ma:taxonomy="true" ma:internalName="j125def9988a4544907fddb4a09b1af5" ma:taxonomyFieldName="LD_Nyckelord" ma:displayName="Nyckelord" ma:readOnly="false" ma:fieldId="{3125def9-988a-4544-907f-ddb4a09b1af5}" ma:taxonomyMulti="true" ma:sspId="e7769dcc-5dd1-4f02-a71f-f2e47d1eab4e" ma:termSetId="4e71d024-632f-4c5c-a02d-6b344a2d3997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8be5378b304cd19503fe0f13c962e4" ma:index="31" nillable="true" ma:taxonomy="true" ma:internalName="ib8be5378b304cd19503fe0f13c962e4" ma:taxonomyFieldName="LD_Dokumentsamling" ma:displayName="Dokumentsamling" ma:readOnly="false" ma:default="" ma:fieldId="{2b8be537-8b30-4cd1-9503-fe0f13c962e4}" ma:taxonomyMulti="true" ma:sspId="e7769dcc-5dd1-4f02-a71f-f2e47d1eab4e" ma:termSetId="616aacf0-f681-4ad1-9a56-1a611ffe041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626626c2604ac096d2606abc0b50e1" ma:index="33" nillable="true" ma:taxonomy="true" ma:internalName="ib626626c2604ac096d2606abc0b50e1" ma:taxonomyFieldName="LD_Process" ma:displayName="Process" ma:readOnly="false" ma:fieldId="{2b626626-c260-4ac0-96d2-606abc0b50e1}" ma:sspId="e7769dcc-5dd1-4f02-a71f-f2e47d1eab4e" ma:termSetId="76f4019a-91e2-4560-b452-ad5219d4307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Dokumentstatus" ma:index="34" nillable="true" ma:displayName="Old Dokumentstatus" ma:hidden="true" ma:internalName="LD_OldDokumentstatus" ma:readOnly="false">
      <xsd:simpleType>
        <xsd:restriction base="dms:Text"/>
      </xsd:simpleType>
    </xsd:element>
    <xsd:element name="TaxCatchAllLabel" ma:index="35" nillable="true" ma:displayName="Taxonomy Catch All Column1" ma:hidden="true" ma:list="{5f9eefa9-c519-4751-8e96-f509d56a63cf}" ma:internalName="TaxCatchAllLabel" ma:readOnly="true" ma:showField="CatchAllDataLabel" ma:web="625733c5-0f95-420a-bdd7-9e1f1bc4aa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nf66689e3cec4bcc9e3f4977582c706c" ma:index="37" nillable="true" ma:taxonomy="true" ma:internalName="nf66689e3cec4bcc9e3f4977582c706c" ma:taxonomyFieldName="LD_Ledningssytem" ma:displayName="Ledningssystem" ma:default="" ma:fieldId="{7f66689e-3cec-4bcc-9e3f-4977582c706c}" ma:sspId="e7769dcc-5dd1-4f02-a71f-f2e47d1eab4e" ma:termSetId="829eac8a-34d8-46a0-90b2-b520bdf7847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Publiceringsstatus" ma:index="38" nillable="true" ma:displayName="Old Publiceringsstatus" ma:hidden="true" ma:internalName="LD_OldPubliceringsstatus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5733c5-0f95-420a-bdd7-9e1f1bc4aabb" elementFormDefault="qualified">
    <xsd:import namespace="http://schemas.microsoft.com/office/2006/documentManagement/types"/>
    <xsd:import namespace="http://schemas.microsoft.com/office/infopath/2007/PartnerControls"/>
    <xsd:element name="_dlc_DocId" ma:index="39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40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41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6" ma:displayName="Innehållstyp"/>
        <xsd:element ref="dc:title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125def9988a4544907fddb4a09b1af5 xmlns="2f901946-e264-40a9-b252-19c7dedd3add">
      <Terms xmlns="http://schemas.microsoft.com/office/infopath/2007/PartnerControls"/>
    </j125def9988a4544907fddb4a09b1af5>
    <d35d67994db9475aa58636ebfce59533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sv - svenska</TermName>
          <TermId xmlns="http://schemas.microsoft.com/office/infopath/2007/PartnerControls">fc4bf42e-8ca5-492e-bdac-5e5e0115cfa8</TermId>
        </TermInfo>
      </Terms>
    </d35d67994db9475aa58636ebfce59533>
    <ib8be5378b304cd19503fe0f13c962e4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powerpointmall</TermName>
          <TermId xmlns="http://schemas.microsoft.com/office/infopath/2007/PartnerControls">8a709a16-dce5-48c9-b324-adb936197cd8</TermId>
        </TermInfo>
      </Terms>
    </ib8be5378b304cd19503fe0f13c962e4>
    <b949fc07257b40f7b02b2d246d41368f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LD</TermName>
          <TermId xmlns="http://schemas.microsoft.com/office/infopath/2007/PartnerControls">30ac7822-68c2-42d2-8d58-accf1e3539f2</TermId>
        </TermInfo>
      </Terms>
    </b949fc07257b40f7b02b2d246d41368f>
    <TaxCatchAll xmlns="2f901946-e264-40a9-b252-19c7dedd3add">
      <Value>13</Value>
      <Value>11</Value>
      <Value>3</Value>
      <Value>73</Value>
      <Value>1</Value>
    </TaxCatchAll>
    <LD_Informationsklass xmlns="2f901946-e264-40a9-b252-19c7dedd3add">Intern alla</LD_Informationsklass>
    <ib626626c2604ac096d2606abc0b50e1 xmlns="2f901946-e264-40a9-b252-19c7dedd3add">
      <Terms xmlns="http://schemas.microsoft.com/office/infopath/2007/PartnerControls"/>
    </ib626626c2604ac096d2606abc0b50e1>
    <LD_Dokumentansvarig xmlns="2f901946-e264-40a9-b252-19c7dedd3add">
      <UserInfo>
        <DisplayName>Jansson Markus /Central förvaltning Kommunikationsenhet /Falun</DisplayName>
        <AccountId>34</AccountId>
        <AccountType/>
      </UserInfo>
    </LD_Dokumentansvarig>
    <l94247903c2249fd91f98a10a58087d0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Standarddokument</TermName>
          <TermId xmlns="http://schemas.microsoft.com/office/infopath/2007/PartnerControls">4d12e0b9-1967-41ec-b4ec-5579d11176b8</TermId>
        </TermInfo>
      </Terms>
    </l94247903c2249fd91f98a10a58087d0>
    <LD_GranskatAv xmlns="2f901946-e264-40a9-b252-19c7dedd3add">
      <UserInfo>
        <DisplayName/>
        <AccountId xsi:nil="true"/>
        <AccountType/>
      </UserInfo>
    </LD_GranskatAv>
    <LD_OldPubliceringsstatus xmlns="2f901946-e264-40a9-b252-19c7dedd3add">Avpublicerat</LD_OldPubliceringsstatus>
    <LD_Publiceringsstatus xmlns="2f901946-e264-40a9-b252-19c7dedd3add">Publicering pågår</LD_Publiceringsstatus>
    <LD_Version xmlns="2f901946-e264-40a9-b252-19c7dedd3add">1.0</LD_Version>
    <LD_ArbetsrumID xmlns="2f901946-e264-40a9-b252-19c7dedd3add">
      <Url xsi:nil="true"/>
      <Description xsi:nil="true"/>
    </LD_ArbetsrumID>
    <LD_Faktaagare xmlns="2f901946-e264-40a9-b252-19c7dedd3add">
      <Url xsi:nil="true"/>
      <Description xsi:nil="true"/>
    </LD_Faktaagare>
    <LD_DokumentID xmlns="2f901946-e264-40a9-b252-19c7dedd3add">
      <Url>http://ar.ltdalarna.se/arbetsrum/OHAR4G8V/_layouts/15/DocIdRedir.aspx?ID=A3WFANPAHJDW-1490602897-36</Url>
      <Description>A3WFANPAHJDW-1490602897-36</Description>
    </LD_DokumentID>
    <LD_Dokumentstatus xmlns="2f901946-e264-40a9-b252-19c7dedd3add">Godkänt</LD_Dokumentstatus>
    <LD_OldDokumentstatus xmlns="2f901946-e264-40a9-b252-19c7dedd3add">Godkännande pågår</LD_OldDokumentstatus>
    <LD_Diarienummer xmlns="2f901946-e264-40a9-b252-19c7dedd3add" xsi:nil="true"/>
    <LD_GodkantDatum xmlns="2f901946-e264-40a9-b252-19c7dedd3add">2019-09-30T12:52:34+00:00</LD_GodkantDatum>
    <LD_GodkantAv xmlns="2f901946-e264-40a9-b252-19c7dedd3add">
      <UserInfo>
        <DisplayName>Hwit Elin /Central förvaltning Kommunikationsenhet /Falun</DisplayName>
        <AccountId>29</AccountId>
        <AccountType/>
      </UserInfo>
    </LD_GodkantAv>
    <LD_Beslutsnummer xmlns="2f901946-e264-40a9-b252-19c7dedd3add" xsi:nil="true"/>
    <nf66689e3cec4bcc9e3f4977582c706c xmlns="2f901946-e264-40a9-b252-19c7dedd3add">
      <Terms xmlns="http://schemas.microsoft.com/office/infopath/2007/PartnerControls"/>
    </nf66689e3cec4bcc9e3f4977582c706c>
    <_dlc_DocId xmlns="625733c5-0f95-420a-bdd7-9e1f1bc4aabb">A3WFANPAHJDW-1421341398-45</_dlc_DocId>
    <_dlc_DocIdUrl xmlns="625733c5-0f95-420a-bdd7-9e1f1bc4aabb">
      <Url>http://ar.ltdalarna.se/arbetsrum/OHAR4G8V/publicerat/_layouts/15/DocIdRedir.aspx?ID=A3WFANPAHJDW-1421341398-45</Url>
      <Description>A3WFANPAHJDW-1421341398-45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haredContentType xmlns="Microsoft.SharePoint.Taxonomy.ContentTypeSync" SourceId="e7769dcc-5dd1-4f02-a71f-f2e47d1eab4e" ContentTypeId="0x010100AC92CF2061C10240851FF38CAA99F4B80201" PreviousValue="false"/>
</file>

<file path=customXml/itemProps1.xml><?xml version="1.0" encoding="utf-8"?>
<ds:datastoreItem xmlns:ds="http://schemas.openxmlformats.org/officeDocument/2006/customXml" ds:itemID="{796BA2FC-CC64-4B01-956B-48A3425A9EAE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80C36B44-24F1-4321-B65D-96F2C3C406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901946-e264-40a9-b252-19c7dedd3add"/>
    <ds:schemaRef ds:uri="625733c5-0f95-420a-bdd7-9e1f1bc4aa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6FB3ADD-DCDF-4A07-9C45-CA476A044990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2f901946-e264-40a9-b252-19c7dedd3add"/>
    <ds:schemaRef ds:uri="http://purl.org/dc/terms/"/>
    <ds:schemaRef ds:uri="625733c5-0f95-420a-bdd7-9e1f1bc4aabb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20024E15-E290-4AB3-AE13-73E4633A1C51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EB908D4C-69A5-4436-ADFD-061832FB1A44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497</TotalTime>
  <Words>126</Words>
  <Application>Microsoft Office PowerPoint</Application>
  <PresentationFormat>Bredbild</PresentationFormat>
  <Paragraphs>21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4" baseType="lpstr">
      <vt:lpstr>Arial</vt:lpstr>
      <vt:lpstr>VCdag</vt:lpstr>
      <vt:lpstr>IVO- Rapport  </vt:lpstr>
      <vt:lpstr>PowerPoint-presentation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 Dalarna - Standard Powerpointmall</dc:title>
  <dc:creator>Jansson Markus /Central förvaltning Kommunikationsenhet /Falun</dc:creator>
  <cp:lastModifiedBy>Borelius Charlotta /1177 Vårdguiden på telefon i Dalarna /Borlänge</cp:lastModifiedBy>
  <cp:revision>35</cp:revision>
  <dcterms:created xsi:type="dcterms:W3CDTF">2016-11-14T14:16:14Z</dcterms:created>
  <dcterms:modified xsi:type="dcterms:W3CDTF">2020-12-16T07:22:48Z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35d67994db9475aa58636ebfce59533">
    <vt:lpwstr>sv - svenska|fc4bf42e-8ca5-492e-bdac-5e5e0115cfa8</vt:lpwstr>
  </property>
  <property fmtid="{D5CDD505-2E9C-101B-9397-08002B2CF9AE}" pid="3" name="ContentTypeId">
    <vt:lpwstr>0x010100AC92CF2061C10240851FF38CAA99F4B802010010A27C58E3F0514186632C5957A89C4F</vt:lpwstr>
  </property>
  <property fmtid="{D5CDD505-2E9C-101B-9397-08002B2CF9AE}" pid="4" name="TaxCatchAll">
    <vt:lpwstr>7;#sv - svenska</vt:lpwstr>
  </property>
  <property fmtid="{D5CDD505-2E9C-101B-9397-08002B2CF9AE}" pid="5" name="LD_GallerForVerksamhet">
    <vt:lpwstr>3;#LD|30ac7822-68c2-42d2-8d58-accf1e3539f2</vt:lpwstr>
  </property>
  <property fmtid="{D5CDD505-2E9C-101B-9397-08002B2CF9AE}" pid="6" name="LD_Process">
    <vt:lpwstr/>
  </property>
  <property fmtid="{D5CDD505-2E9C-101B-9397-08002B2CF9AE}" pid="7" name="LD_Forfattning">
    <vt:lpwstr/>
  </property>
  <property fmtid="{D5CDD505-2E9C-101B-9397-08002B2CF9AE}" pid="8" name="LD_Nyckelord">
    <vt:lpwstr/>
  </property>
  <property fmtid="{D5CDD505-2E9C-101B-9397-08002B2CF9AE}" pid="9" name="LD_Dokumentsamling">
    <vt:lpwstr>73;#powerpointmall|8a709a16-dce5-48c9-b324-adb936197cd8</vt:lpwstr>
  </property>
  <property fmtid="{D5CDD505-2E9C-101B-9397-08002B2CF9AE}" pid="10" name="LD_Dokumenttyp">
    <vt:lpwstr>11;#Standarddokument|4d12e0b9-1967-41ec-b4ec-5579d11176b8</vt:lpwstr>
  </property>
  <property fmtid="{D5CDD505-2E9C-101B-9397-08002B2CF9AE}" pid="11" name="eb7deb89d2814b7b90e1fef0bccd24ec">
    <vt:lpwstr/>
  </property>
  <property fmtid="{D5CDD505-2E9C-101B-9397-08002B2CF9AE}" pid="12" name="c37888536a3e4198892c360a23f46821">
    <vt:lpwstr/>
  </property>
  <property fmtid="{D5CDD505-2E9C-101B-9397-08002B2CF9AE}" pid="13" name="e4631235004c4161a9f23c41f2f2c9d6">
    <vt:lpwstr/>
  </property>
  <property fmtid="{D5CDD505-2E9C-101B-9397-08002B2CF9AE}" pid="14" name="LD_Diagnos">
    <vt:lpwstr/>
  </property>
  <property fmtid="{D5CDD505-2E9C-101B-9397-08002B2CF9AE}" pid="15" name="LD_Sprak">
    <vt:lpwstr>1;#sv - svenska|fc4bf42e-8ca5-492e-bdac-5e5e0115cfa8</vt:lpwstr>
  </property>
  <property fmtid="{D5CDD505-2E9C-101B-9397-08002B2CF9AE}" pid="16" name="LD_MeSHterm">
    <vt:lpwstr/>
  </property>
  <property fmtid="{D5CDD505-2E9C-101B-9397-08002B2CF9AE}" pid="17" name="_dlc_DocIdItemGuid">
    <vt:lpwstr>b1950605-e71d-4556-ba93-ba9f3e2d9387</vt:lpwstr>
  </property>
  <property fmtid="{D5CDD505-2E9C-101B-9397-08002B2CF9AE}" pid="18" name="Granskning">
    <vt:lpwstr/>
  </property>
  <property fmtid="{D5CDD505-2E9C-101B-9397-08002B2CF9AE}" pid="19" name="Order">
    <vt:r8>13100</vt:r8>
  </property>
  <property fmtid="{D5CDD505-2E9C-101B-9397-08002B2CF9AE}" pid="20" name="xd_ProgID">
    <vt:lpwstr/>
  </property>
  <property fmtid="{D5CDD505-2E9C-101B-9397-08002B2CF9AE}" pid="21" name="TemplateUrl">
    <vt:lpwstr/>
  </property>
  <property fmtid="{D5CDD505-2E9C-101B-9397-08002B2CF9AE}" pid="22" name="_CopySource">
    <vt:lpwstr>http://ar.ltdalarna.se/arbetsrum/OHAR4G1Q/4G8V/Lists/informerande/Region Dalarna - Standard Powerpointmall.pptx</vt:lpwstr>
  </property>
  <property fmtid="{D5CDD505-2E9C-101B-9397-08002B2CF9AE}" pid="23" name="Godkännande och publicering">
    <vt:lpwstr>http://ar.ltdalarna.se/arbetsrum/OHAR4G8V/_layouts/15/wrkstat.aspx?List=e2cb74c8-5506-42ab-9948-d2124701e8af&amp;WorkflowInstanceName=2764bc3e-dcb7-4b64-ae73-fd1857e40813, Godkänt</vt:lpwstr>
  </property>
  <property fmtid="{D5CDD505-2E9C-101B-9397-08002B2CF9AE}" pid="24" name="LD_GiltigtTill">
    <vt:filetime>2022-09-30T13:56:29Z</vt:filetime>
  </property>
  <property fmtid="{D5CDD505-2E9C-101B-9397-08002B2CF9AE}" pid="25" name="LD_Ledningssytem">
    <vt:lpwstr/>
  </property>
  <property fmtid="{D5CDD505-2E9C-101B-9397-08002B2CF9AE}" pid="26" name="LD_Gallringsfrist">
    <vt:lpwstr>13;#3 år|8a73ccd2-b425-41f1-973a-0e59e31951c0</vt:lpwstr>
  </property>
  <property fmtid="{D5CDD505-2E9C-101B-9397-08002B2CF9AE}" pid="27" name="eac6bf53512a4c808e5d567ea0a3e5f0">
    <vt:lpwstr>3 år|8a73ccd2-b425-41f1-973a-0e59e31951c0</vt:lpwstr>
  </property>
</Properties>
</file>