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12.xml" ContentType="application/vnd.openxmlformats-officedocument.presentationml.tag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ags/tag14.xml" ContentType="application/vnd.openxmlformats-officedocument.presentationml.tags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ags/tag15.xml" ContentType="application/vnd.openxmlformats-officedocument.presentationml.tags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3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ags/tag16.xml" ContentType="application/vnd.openxmlformats-officedocument.presentationml.tags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4.xml" ContentType="application/vnd.openxmlformats-officedocument.presentationml.notesSl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1" r:id="rId5"/>
    <p:sldMasterId id="2147483682" r:id="rId6"/>
    <p:sldMasterId id="2147483686" r:id="rId7"/>
    <p:sldMasterId id="2147483695" r:id="rId8"/>
    <p:sldMasterId id="2147483705" r:id="rId9"/>
  </p:sldMasterIdLst>
  <p:notesMasterIdLst>
    <p:notesMasterId r:id="rId192"/>
  </p:notesMasterIdLst>
  <p:sldIdLst>
    <p:sldId id="2929" r:id="rId10"/>
    <p:sldId id="2928" r:id="rId11"/>
    <p:sldId id="2761" r:id="rId12"/>
    <p:sldId id="1193" r:id="rId13"/>
    <p:sldId id="2773" r:id="rId14"/>
    <p:sldId id="2794" r:id="rId15"/>
    <p:sldId id="1195" r:id="rId16"/>
    <p:sldId id="1188" r:id="rId17"/>
    <p:sldId id="1189" r:id="rId18"/>
    <p:sldId id="2779" r:id="rId19"/>
    <p:sldId id="2770" r:id="rId20"/>
    <p:sldId id="2762" r:id="rId21"/>
    <p:sldId id="2771" r:id="rId22"/>
    <p:sldId id="2769" r:id="rId23"/>
    <p:sldId id="2774" r:id="rId24"/>
    <p:sldId id="2775" r:id="rId25"/>
    <p:sldId id="1230" r:id="rId26"/>
    <p:sldId id="1180" r:id="rId27"/>
    <p:sldId id="1231" r:id="rId28"/>
    <p:sldId id="1248" r:id="rId29"/>
    <p:sldId id="1250" r:id="rId30"/>
    <p:sldId id="2776" r:id="rId31"/>
    <p:sldId id="1238" r:id="rId32"/>
    <p:sldId id="1226" r:id="rId33"/>
    <p:sldId id="2920" r:id="rId34"/>
    <p:sldId id="1244" r:id="rId35"/>
    <p:sldId id="2777" r:id="rId36"/>
    <p:sldId id="1239" r:id="rId37"/>
    <p:sldId id="1234" r:id="rId38"/>
    <p:sldId id="1243" r:id="rId39"/>
    <p:sldId id="1217" r:id="rId40"/>
    <p:sldId id="1222" r:id="rId41"/>
    <p:sldId id="2778" r:id="rId42"/>
    <p:sldId id="1240" r:id="rId43"/>
    <p:sldId id="1237" r:id="rId44"/>
    <p:sldId id="1235" r:id="rId45"/>
    <p:sldId id="1213" r:id="rId46"/>
    <p:sldId id="1236" r:id="rId47"/>
    <p:sldId id="1218" r:id="rId48"/>
    <p:sldId id="1219" r:id="rId49"/>
    <p:sldId id="1220" r:id="rId50"/>
    <p:sldId id="2763" r:id="rId51"/>
    <p:sldId id="2782" r:id="rId52"/>
    <p:sldId id="2818" r:id="rId53"/>
    <p:sldId id="2788" r:id="rId54"/>
    <p:sldId id="2814" r:id="rId55"/>
    <p:sldId id="2815" r:id="rId56"/>
    <p:sldId id="2816" r:id="rId57"/>
    <p:sldId id="2927" r:id="rId58"/>
    <p:sldId id="2819" r:id="rId59"/>
    <p:sldId id="2820" r:id="rId60"/>
    <p:sldId id="2821" r:id="rId61"/>
    <p:sldId id="2919" r:id="rId62"/>
    <p:sldId id="2822" r:id="rId63"/>
    <p:sldId id="2823" r:id="rId64"/>
    <p:sldId id="2825" r:id="rId65"/>
    <p:sldId id="2826" r:id="rId66"/>
    <p:sldId id="2827" r:id="rId67"/>
    <p:sldId id="2828" r:id="rId68"/>
    <p:sldId id="2829" r:id="rId69"/>
    <p:sldId id="2824" r:id="rId70"/>
    <p:sldId id="2830" r:id="rId71"/>
    <p:sldId id="2831" r:id="rId72"/>
    <p:sldId id="2832" r:id="rId73"/>
    <p:sldId id="2833" r:id="rId74"/>
    <p:sldId id="2834" r:id="rId75"/>
    <p:sldId id="2835" r:id="rId76"/>
    <p:sldId id="2836" r:id="rId77"/>
    <p:sldId id="2837" r:id="rId78"/>
    <p:sldId id="2765" r:id="rId79"/>
    <p:sldId id="2783" r:id="rId80"/>
    <p:sldId id="2795" r:id="rId81"/>
    <p:sldId id="2789" r:id="rId82"/>
    <p:sldId id="2838" r:id="rId83"/>
    <p:sldId id="2839" r:id="rId84"/>
    <p:sldId id="2840" r:id="rId85"/>
    <p:sldId id="2841" r:id="rId86"/>
    <p:sldId id="2796" r:id="rId87"/>
    <p:sldId id="2842" r:id="rId88"/>
    <p:sldId id="2843" r:id="rId89"/>
    <p:sldId id="2921" r:id="rId90"/>
    <p:sldId id="2844" r:id="rId91"/>
    <p:sldId id="2797" r:id="rId92"/>
    <p:sldId id="2845" r:id="rId93"/>
    <p:sldId id="2846" r:id="rId94"/>
    <p:sldId id="2847" r:id="rId95"/>
    <p:sldId id="2848" r:id="rId96"/>
    <p:sldId id="2849" r:id="rId97"/>
    <p:sldId id="2798" r:id="rId98"/>
    <p:sldId id="2850" r:id="rId99"/>
    <p:sldId id="2851" r:id="rId100"/>
    <p:sldId id="2852" r:id="rId101"/>
    <p:sldId id="2853" r:id="rId102"/>
    <p:sldId id="2854" r:id="rId103"/>
    <p:sldId id="2855" r:id="rId104"/>
    <p:sldId id="2856" r:id="rId105"/>
    <p:sldId id="2857" r:id="rId106"/>
    <p:sldId id="2766" r:id="rId107"/>
    <p:sldId id="2785" r:id="rId108"/>
    <p:sldId id="2799" r:id="rId109"/>
    <p:sldId id="2790" r:id="rId110"/>
    <p:sldId id="2858" r:id="rId111"/>
    <p:sldId id="2859" r:id="rId112"/>
    <p:sldId id="2860" r:id="rId113"/>
    <p:sldId id="2861" r:id="rId114"/>
    <p:sldId id="2801" r:id="rId115"/>
    <p:sldId id="2862" r:id="rId116"/>
    <p:sldId id="2863" r:id="rId117"/>
    <p:sldId id="2922" r:id="rId118"/>
    <p:sldId id="2864" r:id="rId119"/>
    <p:sldId id="2802" r:id="rId120"/>
    <p:sldId id="2865" r:id="rId121"/>
    <p:sldId id="2866" r:id="rId122"/>
    <p:sldId id="2867" r:id="rId123"/>
    <p:sldId id="2868" r:id="rId124"/>
    <p:sldId id="2869" r:id="rId125"/>
    <p:sldId id="2803" r:id="rId126"/>
    <p:sldId id="2870" r:id="rId127"/>
    <p:sldId id="2871" r:id="rId128"/>
    <p:sldId id="2872" r:id="rId129"/>
    <p:sldId id="2873" r:id="rId130"/>
    <p:sldId id="2874" r:id="rId131"/>
    <p:sldId id="2875" r:id="rId132"/>
    <p:sldId id="2876" r:id="rId133"/>
    <p:sldId id="2877" r:id="rId134"/>
    <p:sldId id="2764" r:id="rId135"/>
    <p:sldId id="2786" r:id="rId136"/>
    <p:sldId id="2804" r:id="rId137"/>
    <p:sldId id="2791" r:id="rId138"/>
    <p:sldId id="2878" r:id="rId139"/>
    <p:sldId id="2879" r:id="rId140"/>
    <p:sldId id="2880" r:id="rId141"/>
    <p:sldId id="2881" r:id="rId142"/>
    <p:sldId id="2806" r:id="rId143"/>
    <p:sldId id="2882" r:id="rId144"/>
    <p:sldId id="2883" r:id="rId145"/>
    <p:sldId id="2923" r:id="rId146"/>
    <p:sldId id="2884" r:id="rId147"/>
    <p:sldId id="2807" r:id="rId148"/>
    <p:sldId id="2885" r:id="rId149"/>
    <p:sldId id="2886" r:id="rId150"/>
    <p:sldId id="2887" r:id="rId151"/>
    <p:sldId id="2888" r:id="rId152"/>
    <p:sldId id="2889" r:id="rId153"/>
    <p:sldId id="2808" r:id="rId154"/>
    <p:sldId id="2890" r:id="rId155"/>
    <p:sldId id="2891" r:id="rId156"/>
    <p:sldId id="2892" r:id="rId157"/>
    <p:sldId id="2893" r:id="rId158"/>
    <p:sldId id="2894" r:id="rId159"/>
    <p:sldId id="2895" r:id="rId160"/>
    <p:sldId id="2896" r:id="rId161"/>
    <p:sldId id="2897" r:id="rId162"/>
    <p:sldId id="2767" r:id="rId163"/>
    <p:sldId id="2787" r:id="rId164"/>
    <p:sldId id="2809" r:id="rId165"/>
    <p:sldId id="2792" r:id="rId166"/>
    <p:sldId id="2898" r:id="rId167"/>
    <p:sldId id="2899" r:id="rId168"/>
    <p:sldId id="2900" r:id="rId169"/>
    <p:sldId id="2901" r:id="rId170"/>
    <p:sldId id="2811" r:id="rId171"/>
    <p:sldId id="2902" r:id="rId172"/>
    <p:sldId id="2903" r:id="rId173"/>
    <p:sldId id="2924" r:id="rId174"/>
    <p:sldId id="2904" r:id="rId175"/>
    <p:sldId id="2812" r:id="rId176"/>
    <p:sldId id="2905" r:id="rId177"/>
    <p:sldId id="2906" r:id="rId178"/>
    <p:sldId id="2907" r:id="rId179"/>
    <p:sldId id="2908" r:id="rId180"/>
    <p:sldId id="2909" r:id="rId181"/>
    <p:sldId id="2813" r:id="rId182"/>
    <p:sldId id="2910" r:id="rId183"/>
    <p:sldId id="2911" r:id="rId184"/>
    <p:sldId id="2912" r:id="rId185"/>
    <p:sldId id="2913" r:id="rId186"/>
    <p:sldId id="2914" r:id="rId187"/>
    <p:sldId id="2915" r:id="rId188"/>
    <p:sldId id="2916" r:id="rId189"/>
    <p:sldId id="2917" r:id="rId190"/>
    <p:sldId id="2925" r:id="rId191"/>
  </p:sldIdLst>
  <p:sldSz cx="12192000" cy="6858000"/>
  <p:notesSz cx="6858000" cy="9144000"/>
  <p:custDataLst>
    <p:tags r:id="rId19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9CECC78E-6DC9-4B1A-81BD-50EBFCA23BBF}">
          <p14:sldIdLst>
            <p14:sldId id="2929"/>
            <p14:sldId id="2928"/>
          </p14:sldIdLst>
        </p14:section>
        <p14:section name="Arbetets bakgrund och syfte" id="{09C73D7C-9106-45C1-97B7-C9CC1DDAFF0A}">
          <p14:sldIdLst>
            <p14:sldId id="2761"/>
            <p14:sldId id="1193"/>
            <p14:sldId id="2773"/>
            <p14:sldId id="2794"/>
            <p14:sldId id="1195"/>
            <p14:sldId id="1188"/>
            <p14:sldId id="1189"/>
            <p14:sldId id="2779"/>
            <p14:sldId id="2770"/>
          </p14:sldIdLst>
        </p14:section>
        <p14:section name="Övergripande insikter" id="{96271DA2-5DB0-411B-9232-0CE97AACDADA}">
          <p14:sldIdLst>
            <p14:sldId id="2762"/>
            <p14:sldId id="2771"/>
          </p14:sldIdLst>
        </p14:section>
        <p14:section name="Resultat - Äldre" id="{B77F3A6E-F3C7-4C8E-B1A2-56E383D751AC}">
          <p14:sldIdLst>
            <p14:sldId id="2769"/>
            <p14:sldId id="2774"/>
            <p14:sldId id="2775"/>
            <p14:sldId id="1230"/>
            <p14:sldId id="1180"/>
            <p14:sldId id="1231"/>
            <p14:sldId id="1248"/>
            <p14:sldId id="1250"/>
            <p14:sldId id="2776"/>
            <p14:sldId id="1238"/>
            <p14:sldId id="1226"/>
            <p14:sldId id="2920"/>
            <p14:sldId id="1244"/>
            <p14:sldId id="2777"/>
            <p14:sldId id="1239"/>
            <p14:sldId id="1234"/>
            <p14:sldId id="1243"/>
            <p14:sldId id="1217"/>
            <p14:sldId id="1222"/>
            <p14:sldId id="2778"/>
            <p14:sldId id="1240"/>
            <p14:sldId id="1237"/>
            <p14:sldId id="1235"/>
            <p14:sldId id="1213"/>
            <p14:sldId id="1236"/>
            <p14:sldId id="1218"/>
            <p14:sldId id="1219"/>
            <p14:sldId id="1220"/>
          </p14:sldIdLst>
        </p14:section>
        <p14:section name="Resultat - Barn och unga" id="{94D50781-4FE9-47AD-B318-91216A14D097}">
          <p14:sldIdLst>
            <p14:sldId id="2763"/>
            <p14:sldId id="2782"/>
            <p14:sldId id="2818"/>
            <p14:sldId id="2788"/>
            <p14:sldId id="2814"/>
            <p14:sldId id="2815"/>
            <p14:sldId id="2816"/>
            <p14:sldId id="2927"/>
            <p14:sldId id="2819"/>
            <p14:sldId id="2820"/>
            <p14:sldId id="2821"/>
            <p14:sldId id="2919"/>
            <p14:sldId id="2822"/>
            <p14:sldId id="2823"/>
            <p14:sldId id="2825"/>
            <p14:sldId id="2826"/>
            <p14:sldId id="2827"/>
            <p14:sldId id="2828"/>
            <p14:sldId id="2829"/>
            <p14:sldId id="2824"/>
            <p14:sldId id="2830"/>
            <p14:sldId id="2831"/>
            <p14:sldId id="2832"/>
            <p14:sldId id="2833"/>
            <p14:sldId id="2834"/>
            <p14:sldId id="2835"/>
            <p14:sldId id="2836"/>
            <p14:sldId id="2837"/>
          </p14:sldIdLst>
        </p14:section>
        <p14:section name="Resultat - Funktionshinder" id="{A04025E6-D8BC-40E7-BB59-049F9A3B9998}">
          <p14:sldIdLst>
            <p14:sldId id="2765"/>
            <p14:sldId id="2783"/>
            <p14:sldId id="2795"/>
            <p14:sldId id="2789"/>
            <p14:sldId id="2838"/>
            <p14:sldId id="2839"/>
            <p14:sldId id="2840"/>
            <p14:sldId id="2841"/>
            <p14:sldId id="2796"/>
            <p14:sldId id="2842"/>
            <p14:sldId id="2843"/>
            <p14:sldId id="2921"/>
            <p14:sldId id="2844"/>
            <p14:sldId id="2797"/>
            <p14:sldId id="2845"/>
            <p14:sldId id="2846"/>
            <p14:sldId id="2847"/>
            <p14:sldId id="2848"/>
            <p14:sldId id="2849"/>
            <p14:sldId id="2798"/>
            <p14:sldId id="2850"/>
            <p14:sldId id="2851"/>
            <p14:sldId id="2852"/>
            <p14:sldId id="2853"/>
            <p14:sldId id="2854"/>
            <p14:sldId id="2855"/>
            <p14:sldId id="2856"/>
            <p14:sldId id="2857"/>
          </p14:sldIdLst>
        </p14:section>
        <p14:section name="Resultat - Missbruk och beroende" id="{A90FF34A-EE51-419A-96E5-93A18E1B8AF7}">
          <p14:sldIdLst>
            <p14:sldId id="2766"/>
            <p14:sldId id="2785"/>
            <p14:sldId id="2799"/>
            <p14:sldId id="2790"/>
            <p14:sldId id="2858"/>
            <p14:sldId id="2859"/>
            <p14:sldId id="2860"/>
            <p14:sldId id="2861"/>
            <p14:sldId id="2801"/>
            <p14:sldId id="2862"/>
            <p14:sldId id="2863"/>
            <p14:sldId id="2922"/>
            <p14:sldId id="2864"/>
            <p14:sldId id="2802"/>
            <p14:sldId id="2865"/>
            <p14:sldId id="2866"/>
            <p14:sldId id="2867"/>
            <p14:sldId id="2868"/>
            <p14:sldId id="2869"/>
            <p14:sldId id="2803"/>
            <p14:sldId id="2870"/>
            <p14:sldId id="2871"/>
            <p14:sldId id="2872"/>
            <p14:sldId id="2873"/>
            <p14:sldId id="2874"/>
            <p14:sldId id="2875"/>
            <p14:sldId id="2876"/>
            <p14:sldId id="2877"/>
          </p14:sldIdLst>
        </p14:section>
        <p14:section name="Resultat - Socialpsykiatri" id="{D6DFA3F2-A300-48E5-BE2E-8AA71D7E853D}">
          <p14:sldIdLst>
            <p14:sldId id="2764"/>
            <p14:sldId id="2786"/>
            <p14:sldId id="2804"/>
            <p14:sldId id="2791"/>
            <p14:sldId id="2878"/>
            <p14:sldId id="2879"/>
            <p14:sldId id="2880"/>
            <p14:sldId id="2881"/>
            <p14:sldId id="2806"/>
            <p14:sldId id="2882"/>
            <p14:sldId id="2883"/>
            <p14:sldId id="2923"/>
            <p14:sldId id="2884"/>
            <p14:sldId id="2807"/>
            <p14:sldId id="2885"/>
            <p14:sldId id="2886"/>
            <p14:sldId id="2887"/>
            <p14:sldId id="2888"/>
            <p14:sldId id="2889"/>
            <p14:sldId id="2808"/>
            <p14:sldId id="2890"/>
            <p14:sldId id="2891"/>
            <p14:sldId id="2892"/>
            <p14:sldId id="2893"/>
            <p14:sldId id="2894"/>
            <p14:sldId id="2895"/>
            <p14:sldId id="2896"/>
            <p14:sldId id="2897"/>
          </p14:sldIdLst>
        </p14:section>
        <p14:section name="Resultat - Våld i nära relationer" id="{BFF24D90-7954-4993-931D-B3B0D30375ED}">
          <p14:sldIdLst>
            <p14:sldId id="2767"/>
            <p14:sldId id="2787"/>
            <p14:sldId id="2809"/>
            <p14:sldId id="2792"/>
            <p14:sldId id="2898"/>
            <p14:sldId id="2899"/>
            <p14:sldId id="2900"/>
            <p14:sldId id="2901"/>
            <p14:sldId id="2811"/>
            <p14:sldId id="2902"/>
            <p14:sldId id="2903"/>
            <p14:sldId id="2924"/>
            <p14:sldId id="2904"/>
            <p14:sldId id="2812"/>
            <p14:sldId id="2905"/>
            <p14:sldId id="2906"/>
            <p14:sldId id="2907"/>
            <p14:sldId id="2908"/>
            <p14:sldId id="2909"/>
            <p14:sldId id="2813"/>
            <p14:sldId id="2910"/>
            <p14:sldId id="2911"/>
            <p14:sldId id="2912"/>
            <p14:sldId id="2913"/>
            <p14:sldId id="2914"/>
            <p14:sldId id="2915"/>
            <p14:sldId id="2916"/>
            <p14:sldId id="2917"/>
            <p14:sldId id="29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76767"/>
    <a:srgbClr val="635C54"/>
    <a:srgbClr val="F2F2F2"/>
    <a:srgbClr val="D7D1CA"/>
    <a:srgbClr val="E8E8E8"/>
    <a:srgbClr val="FDE8DF"/>
    <a:srgbClr val="FAD4A8"/>
    <a:srgbClr val="FFE59D"/>
    <a:srgbClr val="FAB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6201" autoAdjust="0"/>
  </p:normalViewPr>
  <p:slideViewPr>
    <p:cSldViewPr snapToGrid="0" showGuides="1">
      <p:cViewPr varScale="1">
        <p:scale>
          <a:sx n="107" d="100"/>
          <a:sy n="107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38" Type="http://schemas.openxmlformats.org/officeDocument/2006/relationships/slide" Target="slides/slide129.xml"/><Relationship Id="rId154" Type="http://schemas.openxmlformats.org/officeDocument/2006/relationships/slide" Target="slides/slide145.xml"/><Relationship Id="rId159" Type="http://schemas.openxmlformats.org/officeDocument/2006/relationships/slide" Target="slides/slide150.xml"/><Relationship Id="rId175" Type="http://schemas.openxmlformats.org/officeDocument/2006/relationships/slide" Target="slides/slide166.xml"/><Relationship Id="rId170" Type="http://schemas.openxmlformats.org/officeDocument/2006/relationships/slide" Target="slides/slide161.xml"/><Relationship Id="rId191" Type="http://schemas.openxmlformats.org/officeDocument/2006/relationships/slide" Target="slides/slide182.xml"/><Relationship Id="rId196" Type="http://schemas.openxmlformats.org/officeDocument/2006/relationships/theme" Target="theme/theme1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144" Type="http://schemas.openxmlformats.org/officeDocument/2006/relationships/slide" Target="slides/slide135.xml"/><Relationship Id="rId149" Type="http://schemas.openxmlformats.org/officeDocument/2006/relationships/slide" Target="slides/slide140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60" Type="http://schemas.openxmlformats.org/officeDocument/2006/relationships/slide" Target="slides/slide151.xml"/><Relationship Id="rId165" Type="http://schemas.openxmlformats.org/officeDocument/2006/relationships/slide" Target="slides/slide156.xml"/><Relationship Id="rId181" Type="http://schemas.openxmlformats.org/officeDocument/2006/relationships/slide" Target="slides/slide172.xml"/><Relationship Id="rId186" Type="http://schemas.openxmlformats.org/officeDocument/2006/relationships/slide" Target="slides/slide177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slide" Target="slides/slide13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50" Type="http://schemas.openxmlformats.org/officeDocument/2006/relationships/slide" Target="slides/slide141.xml"/><Relationship Id="rId155" Type="http://schemas.openxmlformats.org/officeDocument/2006/relationships/slide" Target="slides/slide146.xml"/><Relationship Id="rId171" Type="http://schemas.openxmlformats.org/officeDocument/2006/relationships/slide" Target="slides/slide162.xml"/><Relationship Id="rId176" Type="http://schemas.openxmlformats.org/officeDocument/2006/relationships/slide" Target="slides/slide167.xml"/><Relationship Id="rId192" Type="http://schemas.openxmlformats.org/officeDocument/2006/relationships/notesMaster" Target="notesMasters/notesMaster1.xml"/><Relationship Id="rId197" Type="http://schemas.openxmlformats.org/officeDocument/2006/relationships/tableStyles" Target="tableStyles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slide" Target="slides/slide131.xml"/><Relationship Id="rId145" Type="http://schemas.openxmlformats.org/officeDocument/2006/relationships/slide" Target="slides/slide136.xml"/><Relationship Id="rId161" Type="http://schemas.openxmlformats.org/officeDocument/2006/relationships/slide" Target="slides/slide152.xml"/><Relationship Id="rId166" Type="http://schemas.openxmlformats.org/officeDocument/2006/relationships/slide" Target="slides/slide157.xml"/><Relationship Id="rId182" Type="http://schemas.openxmlformats.org/officeDocument/2006/relationships/slide" Target="slides/slide173.xml"/><Relationship Id="rId187" Type="http://schemas.openxmlformats.org/officeDocument/2006/relationships/slide" Target="slides/slide17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51" Type="http://schemas.openxmlformats.org/officeDocument/2006/relationships/slide" Target="slides/slide142.xml"/><Relationship Id="rId156" Type="http://schemas.openxmlformats.org/officeDocument/2006/relationships/slide" Target="slides/slide147.xml"/><Relationship Id="rId177" Type="http://schemas.openxmlformats.org/officeDocument/2006/relationships/slide" Target="slides/slide168.xml"/><Relationship Id="rId172" Type="http://schemas.openxmlformats.org/officeDocument/2006/relationships/slide" Target="slides/slide163.xml"/><Relationship Id="rId193" Type="http://schemas.openxmlformats.org/officeDocument/2006/relationships/tags" Target="tags/tag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slide" Target="slides/slide132.xml"/><Relationship Id="rId146" Type="http://schemas.openxmlformats.org/officeDocument/2006/relationships/slide" Target="slides/slide137.xml"/><Relationship Id="rId167" Type="http://schemas.openxmlformats.org/officeDocument/2006/relationships/slide" Target="slides/slide158.xml"/><Relationship Id="rId188" Type="http://schemas.openxmlformats.org/officeDocument/2006/relationships/slide" Target="slides/slide179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162" Type="http://schemas.openxmlformats.org/officeDocument/2006/relationships/slide" Target="slides/slide153.xml"/><Relationship Id="rId183" Type="http://schemas.openxmlformats.org/officeDocument/2006/relationships/slide" Target="slides/slide174.xml"/><Relationship Id="rId2" Type="http://schemas.openxmlformats.org/officeDocument/2006/relationships/customXml" Target="../customXml/item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157" Type="http://schemas.openxmlformats.org/officeDocument/2006/relationships/slide" Target="slides/slide148.xml"/><Relationship Id="rId178" Type="http://schemas.openxmlformats.org/officeDocument/2006/relationships/slide" Target="slides/slide169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52" Type="http://schemas.openxmlformats.org/officeDocument/2006/relationships/slide" Target="slides/slide143.xml"/><Relationship Id="rId173" Type="http://schemas.openxmlformats.org/officeDocument/2006/relationships/slide" Target="slides/slide164.xml"/><Relationship Id="rId194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147" Type="http://schemas.openxmlformats.org/officeDocument/2006/relationships/slide" Target="slides/slide138.xml"/><Relationship Id="rId168" Type="http://schemas.openxmlformats.org/officeDocument/2006/relationships/slide" Target="slides/slide15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slide" Target="slides/slide133.xml"/><Relationship Id="rId163" Type="http://schemas.openxmlformats.org/officeDocument/2006/relationships/slide" Target="slides/slide154.xml"/><Relationship Id="rId184" Type="http://schemas.openxmlformats.org/officeDocument/2006/relationships/slide" Target="slides/slide175.xml"/><Relationship Id="rId189" Type="http://schemas.openxmlformats.org/officeDocument/2006/relationships/slide" Target="slides/slide180.xml"/><Relationship Id="rId3" Type="http://schemas.openxmlformats.org/officeDocument/2006/relationships/customXml" Target="../customXml/item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158" Type="http://schemas.openxmlformats.org/officeDocument/2006/relationships/slide" Target="slides/slide149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3" Type="http://schemas.openxmlformats.org/officeDocument/2006/relationships/slide" Target="slides/slide144.xml"/><Relationship Id="rId174" Type="http://schemas.openxmlformats.org/officeDocument/2006/relationships/slide" Target="slides/slide165.xml"/><Relationship Id="rId179" Type="http://schemas.openxmlformats.org/officeDocument/2006/relationships/slide" Target="slides/slide170.xml"/><Relationship Id="rId195" Type="http://schemas.openxmlformats.org/officeDocument/2006/relationships/viewProps" Target="viewProps.xml"/><Relationship Id="rId190" Type="http://schemas.openxmlformats.org/officeDocument/2006/relationships/slide" Target="slides/slide181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slide" Target="slides/slide134.xml"/><Relationship Id="rId148" Type="http://schemas.openxmlformats.org/officeDocument/2006/relationships/slide" Target="slides/slide139.xml"/><Relationship Id="rId164" Type="http://schemas.openxmlformats.org/officeDocument/2006/relationships/slide" Target="slides/slide155.xml"/><Relationship Id="rId169" Type="http://schemas.openxmlformats.org/officeDocument/2006/relationships/slide" Target="slides/slide160.xml"/><Relationship Id="rId185" Type="http://schemas.openxmlformats.org/officeDocument/2006/relationships/slide" Target="slides/slide17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80" Type="http://schemas.openxmlformats.org/officeDocument/2006/relationships/slide" Target="slides/slide171.xml"/><Relationship Id="rId26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https://lumell.sharepoint.com/sites/SKR106-Inventeringsocialtjnsinsatser/Shared%20Documents/General/3.%20Analys/Data/Analys_Socialpsykiatri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https://lumell.sharepoint.com/sites/SKR106-Inventeringsocialtjnsinsatser/Shared%20Documents/General/3.%20Analys/Data/Analys_Socialpsykiatri.xlsx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04275770903384"/>
          <c:y val="4.8419494510989383E-2"/>
          <c:w val="0.33188700332725868"/>
          <c:h val="0.95158041735610566"/>
        </c:manualLayout>
      </c:layout>
      <c:pieChart>
        <c:varyColors val="1"/>
        <c:ser>
          <c:idx val="0"/>
          <c:order val="0"/>
          <c:tx>
            <c:strRef>
              <c:f>Sheet1!$A$11</c:f>
              <c:strCache>
                <c:ptCount val="1"/>
                <c:pt idx="0">
                  <c:v>Antal insatser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0F-4930-A0C4-42539D6C3C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0F-4930-A0C4-42539D6C3CCB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0F-4930-A0C4-42539D6C3CC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0F-4930-A0C4-42539D6C3CCB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0F-4930-A0C4-42539D6C3CCB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0F-4930-A0C4-42539D6C3C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Sheet1!$C$10:$H$10</c:f>
              <c:strCache>
                <c:ptCount val="6"/>
                <c:pt idx="0">
                  <c:v>Barn och unga</c:v>
                </c:pt>
                <c:pt idx="1">
                  <c:v>Äldre</c:v>
                </c:pt>
                <c:pt idx="2">
                  <c:v>Funktionshinder</c:v>
                </c:pt>
                <c:pt idx="3">
                  <c:v>Missbruk och beroende</c:v>
                </c:pt>
                <c:pt idx="4">
                  <c:v>Socialpsykiatri</c:v>
                </c:pt>
                <c:pt idx="5">
                  <c:v>Våld i nära relationer</c:v>
                </c:pt>
              </c:strCache>
            </c:strRef>
          </c:cat>
          <c:val>
            <c:numRef>
              <c:f>Sheet1!$C$11:$H$11</c:f>
              <c:numCache>
                <c:formatCode>General</c:formatCode>
                <c:ptCount val="6"/>
                <c:pt idx="0">
                  <c:v>119</c:v>
                </c:pt>
                <c:pt idx="1">
                  <c:v>75</c:v>
                </c:pt>
                <c:pt idx="2">
                  <c:v>57</c:v>
                </c:pt>
                <c:pt idx="3">
                  <c:v>59</c:v>
                </c:pt>
                <c:pt idx="4">
                  <c:v>53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0F-4930-A0C4-42539D6C3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4718107906231E-2"/>
          <c:y val="3.8799778699615838E-2"/>
          <c:w val="0.94511366139990438"/>
          <c:h val="0.778031659730662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övergripande'!$DE$4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övergripande'!$DE$8:$DE$10</c:f>
              <c:numCache>
                <c:formatCode>0%</c:formatCode>
                <c:ptCount val="3"/>
                <c:pt idx="0">
                  <c:v>0.10920177383592018</c:v>
                </c:pt>
                <c:pt idx="1">
                  <c:v>9.5477386934673364E-2</c:v>
                </c:pt>
                <c:pt idx="2">
                  <c:v>3.6518046709129511E-2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A-4C41-9D4D-5ACDB453C279}"/>
            </c:ext>
          </c:extLst>
        </c:ser>
        <c:ser>
          <c:idx val="1"/>
          <c:order val="1"/>
          <c:tx>
            <c:strRef>
              <c:f>'ANALYS övergripande'!$DF$4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övergripande'!$DF$8:$DF$10</c:f>
              <c:numCache>
                <c:formatCode>0%</c:formatCode>
                <c:ptCount val="3"/>
                <c:pt idx="0">
                  <c:v>0.2245011086474501</c:v>
                </c:pt>
                <c:pt idx="1">
                  <c:v>0.15577889447236182</c:v>
                </c:pt>
                <c:pt idx="2">
                  <c:v>0.10488322717622081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A-4C41-9D4D-5ACDB453C279}"/>
            </c:ext>
          </c:extLst>
        </c:ser>
        <c:ser>
          <c:idx val="2"/>
          <c:order val="2"/>
          <c:tx>
            <c:strRef>
              <c:f>'ANALYS övergripande'!$DG$4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övergripande'!$DG$8:$DG$10</c:f>
              <c:numCache>
                <c:formatCode>0%</c:formatCode>
                <c:ptCount val="3"/>
                <c:pt idx="0">
                  <c:v>0.20218957871396895</c:v>
                </c:pt>
                <c:pt idx="1">
                  <c:v>0.22110552763819097</c:v>
                </c:pt>
                <c:pt idx="2">
                  <c:v>0.19193205944798303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BA-4C41-9D4D-5ACDB453C279}"/>
            </c:ext>
          </c:extLst>
        </c:ser>
        <c:ser>
          <c:idx val="3"/>
          <c:order val="3"/>
          <c:tx>
            <c:strRef>
              <c:f>'ANALYS övergripande'!$DH$4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övergripande'!$DH$8:$DH$10</c:f>
              <c:numCache>
                <c:formatCode>0%</c:formatCode>
                <c:ptCount val="3"/>
                <c:pt idx="0">
                  <c:v>0.12888026607538802</c:v>
                </c:pt>
                <c:pt idx="1">
                  <c:v>0.24623115577889448</c:v>
                </c:pt>
                <c:pt idx="2">
                  <c:v>0.35371549893842885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BA-4C41-9D4D-5ACDB453C279}"/>
            </c:ext>
          </c:extLst>
        </c:ser>
        <c:ser>
          <c:idx val="4"/>
          <c:order val="4"/>
          <c:tx>
            <c:strRef>
              <c:f>'ANALYS övergripande'!$DI$4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övergripande'!$DI$8:$DI$10</c:f>
              <c:numCache>
                <c:formatCode>0%</c:formatCode>
                <c:ptCount val="3"/>
                <c:pt idx="0">
                  <c:v>0.33522727272727271</c:v>
                </c:pt>
                <c:pt idx="1">
                  <c:v>0.28140703517587939</c:v>
                </c:pt>
                <c:pt idx="2">
                  <c:v>0.31295116772823778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A-4C41-9D4D-5ACDB453C2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0932735"/>
        <c:axId val="1050927327"/>
      </c:barChart>
      <c:catAx>
        <c:axId val="105093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0927327"/>
        <c:crosses val="autoZero"/>
        <c:auto val="1"/>
        <c:lblAlgn val="ctr"/>
        <c:lblOffset val="100"/>
        <c:noMultiLvlLbl val="0"/>
      </c:catAx>
      <c:valAx>
        <c:axId val="105092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093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692866137303614E-2"/>
          <c:y val="0.91475685842330146"/>
          <c:w val="0.87182771758308097"/>
          <c:h val="6.4079625922362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6635206935953"/>
          <c:y val="7.6111118549908069E-2"/>
          <c:w val="0.72599295050692358"/>
          <c:h val="0.8480024238187496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'ANALYS övergripande'!$CL$28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A7-4F07-A229-2C5065093E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övergripande'!$CK$29:$CK$50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övergripande'!$CL$29:$CL$50</c:f>
              <c:numCache>
                <c:formatCode>0%</c:formatCode>
                <c:ptCount val="22"/>
                <c:pt idx="0">
                  <c:v>0.70612244897959187</c:v>
                </c:pt>
                <c:pt idx="1">
                  <c:v>0.80095923261390889</c:v>
                </c:pt>
                <c:pt idx="2">
                  <c:v>0.37209302325581395</c:v>
                </c:pt>
                <c:pt idx="3">
                  <c:v>0.80528846153846156</c:v>
                </c:pt>
                <c:pt idx="4">
                  <c:v>0.56923076923076921</c:v>
                </c:pt>
                <c:pt idx="5">
                  <c:v>0.78767123287671237</c:v>
                </c:pt>
                <c:pt idx="6">
                  <c:v>0.67294117647058826</c:v>
                </c:pt>
                <c:pt idx="7">
                  <c:v>0.81233933161953731</c:v>
                </c:pt>
                <c:pt idx="8">
                  <c:v>0.78125</c:v>
                </c:pt>
                <c:pt idx="9">
                  <c:v>0.92079207920792083</c:v>
                </c:pt>
                <c:pt idx="10">
                  <c:v>0.81116279069767439</c:v>
                </c:pt>
                <c:pt idx="11">
                  <c:v>0.38997695852534564</c:v>
                </c:pt>
                <c:pt idx="12">
                  <c:v>0.72046109510086453</c:v>
                </c:pt>
                <c:pt idx="13">
                  <c:v>0.5540983606557377</c:v>
                </c:pt>
                <c:pt idx="14">
                  <c:v>0.73693693693693696</c:v>
                </c:pt>
                <c:pt idx="15">
                  <c:v>0.78284182305630023</c:v>
                </c:pt>
                <c:pt idx="16">
                  <c:v>0.80201342281879195</c:v>
                </c:pt>
                <c:pt idx="17">
                  <c:v>0.91666666666666663</c:v>
                </c:pt>
                <c:pt idx="18">
                  <c:v>0.8012508686587908</c:v>
                </c:pt>
                <c:pt idx="19">
                  <c:v>0.75840978593272168</c:v>
                </c:pt>
                <c:pt idx="20">
                  <c:v>0.71167048054919912</c:v>
                </c:pt>
                <c:pt idx="21">
                  <c:v>0.70800627943485084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7-4F07-A229-2C5065093ECD}"/>
            </c:ext>
          </c:extLst>
        </c:ser>
        <c:ser>
          <c:idx val="0"/>
          <c:order val="1"/>
          <c:tx>
            <c:strRef>
              <c:f>'ANALYS övergripande'!$CM$28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A7-4F07-A229-2C5065093ECD}"/>
              </c:ext>
            </c:extLst>
          </c:dPt>
          <c:dLbls>
            <c:dLbl>
              <c:idx val="18"/>
              <c:layout>
                <c:manualLayout>
                  <c:x val="-3.47467350608874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7-4F07-A229-2C5065093ECD}"/>
                </c:ext>
              </c:extLst>
            </c:dLbl>
            <c:dLbl>
              <c:idx val="21"/>
              <c:layout>
                <c:manualLayout>
                  <c:x val="-8.6672681207446781E-17"/>
                  <c:y val="2.3842101874348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A7-4F07-A229-2C5065093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övergripande'!$CK$29:$CK$50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övergripande'!$CM$29:$CM$50</c:f>
              <c:numCache>
                <c:formatCode>0%</c:formatCode>
                <c:ptCount val="22"/>
                <c:pt idx="0">
                  <c:v>1.2244897959183673E-2</c:v>
                </c:pt>
                <c:pt idx="1">
                  <c:v>1.4388489208633094E-2</c:v>
                </c:pt>
                <c:pt idx="2">
                  <c:v>4.6511627906976744E-2</c:v>
                </c:pt>
                <c:pt idx="3">
                  <c:v>0</c:v>
                </c:pt>
                <c:pt idx="4">
                  <c:v>1.5384615384615385E-2</c:v>
                </c:pt>
                <c:pt idx="5">
                  <c:v>6.8493150684931503E-3</c:v>
                </c:pt>
                <c:pt idx="6">
                  <c:v>4.7058823529411761E-3</c:v>
                </c:pt>
                <c:pt idx="7">
                  <c:v>5.1413881748071976E-3</c:v>
                </c:pt>
                <c:pt idx="8">
                  <c:v>0</c:v>
                </c:pt>
                <c:pt idx="9">
                  <c:v>2.4752475247524753E-3</c:v>
                </c:pt>
                <c:pt idx="10">
                  <c:v>1.0232558139534883E-2</c:v>
                </c:pt>
                <c:pt idx="11">
                  <c:v>7.6036866359447008E-2</c:v>
                </c:pt>
                <c:pt idx="12">
                  <c:v>1.1527377521613832E-2</c:v>
                </c:pt>
                <c:pt idx="13">
                  <c:v>9.8360655737704927E-3</c:v>
                </c:pt>
                <c:pt idx="14">
                  <c:v>1.0810810810810811E-2</c:v>
                </c:pt>
                <c:pt idx="15">
                  <c:v>2.4128686327077747E-2</c:v>
                </c:pt>
                <c:pt idx="16">
                  <c:v>0</c:v>
                </c:pt>
                <c:pt idx="17">
                  <c:v>2.5252525252525255E-3</c:v>
                </c:pt>
                <c:pt idx="18">
                  <c:v>3.4746351633078527E-3</c:v>
                </c:pt>
                <c:pt idx="19">
                  <c:v>1.2232415902140673E-2</c:v>
                </c:pt>
                <c:pt idx="20">
                  <c:v>9.1533180778032037E-3</c:v>
                </c:pt>
                <c:pt idx="21">
                  <c:v>1.9525117739403453E-2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7-4F07-A229-2C5065093ECD}"/>
            </c:ext>
          </c:extLst>
        </c:ser>
        <c:ser>
          <c:idx val="2"/>
          <c:order val="2"/>
          <c:tx>
            <c:strRef>
              <c:f>'ANALYS övergripande'!$CN$28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8A7-4F07-A229-2C5065093E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övergripande'!$CK$29:$CK$50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övergripande'!$CN$29:$CN$50</c:f>
              <c:numCache>
                <c:formatCode>0%</c:formatCode>
                <c:ptCount val="22"/>
                <c:pt idx="0">
                  <c:v>0.21224489795918366</c:v>
                </c:pt>
                <c:pt idx="1">
                  <c:v>0.17266187050359713</c:v>
                </c:pt>
                <c:pt idx="2">
                  <c:v>0.55813953488372092</c:v>
                </c:pt>
                <c:pt idx="3">
                  <c:v>0.18509615384615385</c:v>
                </c:pt>
                <c:pt idx="4">
                  <c:v>0.31794871794871793</c:v>
                </c:pt>
                <c:pt idx="5">
                  <c:v>0.11643835616438356</c:v>
                </c:pt>
                <c:pt idx="6">
                  <c:v>0.21176470588235294</c:v>
                </c:pt>
                <c:pt idx="7">
                  <c:v>0.16195372750642673</c:v>
                </c:pt>
                <c:pt idx="8">
                  <c:v>0.14732142857142858</c:v>
                </c:pt>
                <c:pt idx="9">
                  <c:v>6.1881188118811881E-2</c:v>
                </c:pt>
                <c:pt idx="10">
                  <c:v>0.17116279069767443</c:v>
                </c:pt>
                <c:pt idx="11">
                  <c:v>0.48905529953917048</c:v>
                </c:pt>
                <c:pt idx="12">
                  <c:v>0.25648414985590778</c:v>
                </c:pt>
                <c:pt idx="13">
                  <c:v>0.36393442622950822</c:v>
                </c:pt>
                <c:pt idx="14">
                  <c:v>0.23603603603603604</c:v>
                </c:pt>
                <c:pt idx="15">
                  <c:v>0.13404825737265416</c:v>
                </c:pt>
                <c:pt idx="16">
                  <c:v>0.18456375838926176</c:v>
                </c:pt>
                <c:pt idx="17">
                  <c:v>1.5151515151515152E-2</c:v>
                </c:pt>
                <c:pt idx="18">
                  <c:v>0.14523974982626825</c:v>
                </c:pt>
                <c:pt idx="19">
                  <c:v>0.11620795107033639</c:v>
                </c:pt>
                <c:pt idx="20">
                  <c:v>0.27002288329519453</c:v>
                </c:pt>
                <c:pt idx="21">
                  <c:v>0.231063579277865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7-4F07-A229-2C5065093ECD}"/>
            </c:ext>
          </c:extLst>
        </c:ser>
        <c:ser>
          <c:idx val="3"/>
          <c:order val="3"/>
          <c:tx>
            <c:strRef>
              <c:f>'ANALYS övergripande'!$CO$28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övergripande'!$CK$29:$CK$50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övergripande'!$CO$29:$CO$50</c:f>
              <c:numCache>
                <c:formatCode>0%</c:formatCode>
                <c:ptCount val="22"/>
                <c:pt idx="0">
                  <c:v>6.9387755102040816E-2</c:v>
                </c:pt>
                <c:pt idx="1">
                  <c:v>1.1990407673860911E-2</c:v>
                </c:pt>
                <c:pt idx="2">
                  <c:v>2.3255813953488372E-2</c:v>
                </c:pt>
                <c:pt idx="3">
                  <c:v>9.6153846153846159E-3</c:v>
                </c:pt>
                <c:pt idx="4">
                  <c:v>9.7435897435897437E-2</c:v>
                </c:pt>
                <c:pt idx="5">
                  <c:v>8.9041095890410954E-2</c:v>
                </c:pt>
                <c:pt idx="6">
                  <c:v>0.11058823529411765</c:v>
                </c:pt>
                <c:pt idx="7">
                  <c:v>2.056555269922879E-2</c:v>
                </c:pt>
                <c:pt idx="8">
                  <c:v>7.1428571428571425E-2</c:v>
                </c:pt>
                <c:pt idx="9">
                  <c:v>1.4851485148514851E-2</c:v>
                </c:pt>
                <c:pt idx="10">
                  <c:v>7.4418604651162795E-3</c:v>
                </c:pt>
                <c:pt idx="11">
                  <c:v>4.4930875576036866E-2</c:v>
                </c:pt>
                <c:pt idx="12">
                  <c:v>1.1527377521613832E-2</c:v>
                </c:pt>
                <c:pt idx="13">
                  <c:v>7.2131147540983612E-2</c:v>
                </c:pt>
                <c:pt idx="14">
                  <c:v>1.6216216216216217E-2</c:v>
                </c:pt>
                <c:pt idx="15">
                  <c:v>5.8981233243967826E-2</c:v>
                </c:pt>
                <c:pt idx="16">
                  <c:v>1.3422818791946308E-2</c:v>
                </c:pt>
                <c:pt idx="17">
                  <c:v>6.5656565656565663E-2</c:v>
                </c:pt>
                <c:pt idx="18">
                  <c:v>5.0034746351633082E-2</c:v>
                </c:pt>
                <c:pt idx="19">
                  <c:v>0.11314984709480122</c:v>
                </c:pt>
                <c:pt idx="20">
                  <c:v>9.1533180778032037E-3</c:v>
                </c:pt>
                <c:pt idx="21">
                  <c:v>4.1405023547880691E-2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A7-4F07-A229-2C5065093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60249711"/>
        <c:axId val="761994319"/>
      </c:barChart>
      <c:catAx>
        <c:axId val="760249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1994319"/>
        <c:crosses val="autoZero"/>
        <c:auto val="1"/>
        <c:lblAlgn val="ctr"/>
        <c:lblOffset val="100"/>
        <c:noMultiLvlLbl val="0"/>
      </c:catAx>
      <c:valAx>
        <c:axId val="76199431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6024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6635206935953"/>
          <c:y val="7.6111118549908069E-2"/>
          <c:w val="0.72599295050692358"/>
          <c:h val="0.83681392262203136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'ANALYS övergripande'!$CL$79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F70-4EE9-A320-E62E7EB30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övergripande'!$CK$80:$CK$83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övergripande'!$CL$80:$CL$83</c:f>
              <c:numCache>
                <c:formatCode>0%</c:formatCode>
                <c:ptCount val="4"/>
                <c:pt idx="0">
                  <c:v>0.81156121984524354</c:v>
                </c:pt>
                <c:pt idx="1">
                  <c:v>0.73179749715585896</c:v>
                </c:pt>
                <c:pt idx="2">
                  <c:v>0.47195442594215603</c:v>
                </c:pt>
                <c:pt idx="3">
                  <c:v>0.70800627943485084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0-4EE9-A320-E62E7EB30E0B}"/>
            </c:ext>
          </c:extLst>
        </c:ser>
        <c:ser>
          <c:idx val="0"/>
          <c:order val="1"/>
          <c:tx>
            <c:strRef>
              <c:f>'ANALYS övergripande'!$CM$79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F70-4EE9-A320-E62E7EB30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övergripande'!$CK$80:$CK$83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övergripande'!$CM$80:$CM$83</c:f>
              <c:numCache>
                <c:formatCode>0%</c:formatCode>
                <c:ptCount val="4"/>
                <c:pt idx="0">
                  <c:v>1.5703231679563039E-2</c:v>
                </c:pt>
                <c:pt idx="1">
                  <c:v>5.6882821387940841E-3</c:v>
                </c:pt>
                <c:pt idx="2">
                  <c:v>4.8203330411919369E-2</c:v>
                </c:pt>
                <c:pt idx="3">
                  <c:v>1.9525117739403453E-2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0-4EE9-A320-E62E7EB30E0B}"/>
            </c:ext>
          </c:extLst>
        </c:ser>
        <c:ser>
          <c:idx val="2"/>
          <c:order val="2"/>
          <c:tx>
            <c:strRef>
              <c:f>'ANALYS övergripande'!$CN$79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70-4EE9-A320-E62E7EB30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övergripande'!$CK$80:$CK$83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övergripande'!$CN$80:$CN$83</c:f>
              <c:numCache>
                <c:formatCode>0%</c:formatCode>
                <c:ptCount val="4"/>
                <c:pt idx="0">
                  <c:v>0.13290851160673645</c:v>
                </c:pt>
                <c:pt idx="1">
                  <c:v>0.22326507394766781</c:v>
                </c:pt>
                <c:pt idx="2">
                  <c:v>0.43207712532865905</c:v>
                </c:pt>
                <c:pt idx="3">
                  <c:v>0.231063579277865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70-4EE9-A320-E62E7EB30E0B}"/>
            </c:ext>
          </c:extLst>
        </c:ser>
        <c:ser>
          <c:idx val="3"/>
          <c:order val="3"/>
          <c:tx>
            <c:strRef>
              <c:f>'ANALYS övergripande'!$CO$79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övergripande'!$CK$80:$CK$83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övergripande'!$CO$80:$CO$83</c:f>
              <c:numCache>
                <c:formatCode>0%</c:formatCode>
                <c:ptCount val="4"/>
                <c:pt idx="0">
                  <c:v>3.982703686845699E-2</c:v>
                </c:pt>
                <c:pt idx="1">
                  <c:v>3.9249146757679182E-2</c:v>
                </c:pt>
                <c:pt idx="2">
                  <c:v>4.7765118317265556E-2</c:v>
                </c:pt>
                <c:pt idx="3">
                  <c:v>4.1405023547880691E-2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0-4EE9-A320-E62E7EB30E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0249711"/>
        <c:axId val="761994319"/>
      </c:barChart>
      <c:catAx>
        <c:axId val="760249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1994319"/>
        <c:crosses val="autoZero"/>
        <c:auto val="1"/>
        <c:lblAlgn val="ctr"/>
        <c:lblOffset val="100"/>
        <c:noMultiLvlLbl val="0"/>
      </c:catAx>
      <c:valAx>
        <c:axId val="76199431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6024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57404932063067E-2"/>
          <c:y val="0.24232408556557697"/>
          <c:w val="0.91104469755504258"/>
          <c:h val="0.69271845398182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 övergripande'!$Y$4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D3-44EC-A80D-A002587A08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D3-44EC-A80D-A002587A08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D3-44EC-A80D-A002587A08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D3-44EC-A80D-A002587A08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D3-44EC-A80D-A002587A08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övergripande'!$AA$4</c:f>
              <c:numCache>
                <c:formatCode>0%</c:formatCode>
                <c:ptCount val="1"/>
                <c:pt idx="0">
                  <c:v>0.43433951276327282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D3-44EC-A80D-A002587A089D}"/>
            </c:ext>
          </c:extLst>
        </c:ser>
        <c:ser>
          <c:idx val="2"/>
          <c:order val="1"/>
          <c:tx>
            <c:strRef>
              <c:f>'ANALYS övergripande'!$Y$6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övergripande'!$AA$6</c:f>
              <c:numCache>
                <c:formatCode>0%</c:formatCode>
                <c:ptCount val="1"/>
                <c:pt idx="0">
                  <c:v>6.6291371445210134E-2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D3-44EC-A80D-A002587A089D}"/>
            </c:ext>
          </c:extLst>
        </c:ser>
        <c:ser>
          <c:idx val="1"/>
          <c:order val="2"/>
          <c:tx>
            <c:strRef>
              <c:f>'ANALYS övergripande'!$Y$5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274779206437609E-17"/>
                  <c:y val="2.679398380124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D3-44EC-A80D-A002587A08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övergripande'!$AA$5</c:f>
              <c:numCache>
                <c:formatCode>0%</c:formatCode>
                <c:ptCount val="1"/>
                <c:pt idx="0">
                  <c:v>0.46811608269436089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D3-44EC-A80D-A002587A089D}"/>
            </c:ext>
          </c:extLst>
        </c:ser>
        <c:ser>
          <c:idx val="3"/>
          <c:order val="3"/>
          <c:tx>
            <c:strRef>
              <c:f>'ANALYS övergripande'!$Y$7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övergripande'!$AA$7</c:f>
              <c:numCache>
                <c:formatCode>0%</c:formatCode>
                <c:ptCount val="1"/>
                <c:pt idx="0">
                  <c:v>3.1253033097156172E-2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FD3-44EC-A80D-A002587A08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856793184"/>
        <c:axId val="856806496"/>
      </c:barChart>
      <c:catAx>
        <c:axId val="85679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6806496"/>
        <c:crosses val="autoZero"/>
        <c:auto val="1"/>
        <c:lblAlgn val="ctr"/>
        <c:lblOffset val="100"/>
        <c:noMultiLvlLbl val="0"/>
      </c:catAx>
      <c:valAx>
        <c:axId val="85680649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7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57549078486498E-2"/>
          <c:y val="3.6421106200504316E-2"/>
          <c:w val="0.94630163508209053"/>
          <c:h val="0.755218620492594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övergripande'!$BI$52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övergripande'!$BH$56:$BH$58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övergripande'!$BI$56:$BI$58</c:f>
              <c:numCache>
                <c:formatCode>0%</c:formatCode>
                <c:ptCount val="3"/>
                <c:pt idx="0">
                  <c:v>7.508379888268156E-2</c:v>
                </c:pt>
                <c:pt idx="1">
                  <c:v>9.8096632503660325E-2</c:v>
                </c:pt>
                <c:pt idx="2">
                  <c:v>0.10118183703089363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5-4781-94A5-18F64AA994D5}"/>
            </c:ext>
          </c:extLst>
        </c:ser>
        <c:ser>
          <c:idx val="1"/>
          <c:order val="1"/>
          <c:tx>
            <c:strRef>
              <c:f>'ANALYS övergripande'!$BJ$52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övergripande'!$BH$56:$BH$58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övergripande'!$BJ$56:$BJ$58</c:f>
              <c:numCache>
                <c:formatCode>0%</c:formatCode>
                <c:ptCount val="3"/>
                <c:pt idx="0">
                  <c:v>0.18525139664804469</c:v>
                </c:pt>
                <c:pt idx="1">
                  <c:v>0.19033674963396779</c:v>
                </c:pt>
                <c:pt idx="2">
                  <c:v>0.19552145967240306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5-4781-94A5-18F64AA994D5}"/>
            </c:ext>
          </c:extLst>
        </c:ser>
        <c:ser>
          <c:idx val="2"/>
          <c:order val="2"/>
          <c:tx>
            <c:strRef>
              <c:f>'ANALYS övergripande'!$BK$52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övergripande'!$BH$56:$BH$58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övergripande'!$BK$56:$BK$58</c:f>
              <c:numCache>
                <c:formatCode>0%</c:formatCode>
                <c:ptCount val="3"/>
                <c:pt idx="0">
                  <c:v>0.26636871508379889</c:v>
                </c:pt>
                <c:pt idx="1">
                  <c:v>0.19472913616398244</c:v>
                </c:pt>
                <c:pt idx="2">
                  <c:v>0.13124611237818784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C5-4781-94A5-18F64AA994D5}"/>
            </c:ext>
          </c:extLst>
        </c:ser>
        <c:ser>
          <c:idx val="3"/>
          <c:order val="3"/>
          <c:tx>
            <c:strRef>
              <c:f>'ANALYS övergripande'!$BL$52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övergripande'!$BH$56:$BH$58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övergripande'!$BL$56:$BL$58</c:f>
              <c:numCache>
                <c:formatCode>0%</c:formatCode>
                <c:ptCount val="3"/>
                <c:pt idx="0">
                  <c:v>0.25899441340782126</c:v>
                </c:pt>
                <c:pt idx="1">
                  <c:v>0.1595900439238653</c:v>
                </c:pt>
                <c:pt idx="2">
                  <c:v>0.11403690648973668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C5-4781-94A5-18F64AA994D5}"/>
            </c:ext>
          </c:extLst>
        </c:ser>
        <c:ser>
          <c:idx val="4"/>
          <c:order val="4"/>
          <c:tx>
            <c:strRef>
              <c:f>'ANALYS övergripande'!$BM$52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övergripande'!$BH$56:$BH$58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övergripande'!$BM$56:$BM$58</c:f>
              <c:numCache>
                <c:formatCode>0%</c:formatCode>
                <c:ptCount val="3"/>
                <c:pt idx="0">
                  <c:v>0.21430167597765362</c:v>
                </c:pt>
                <c:pt idx="1">
                  <c:v>0.35724743777452417</c:v>
                </c:pt>
                <c:pt idx="2">
                  <c:v>0.45801368442877877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C5-4781-94A5-18F64AA994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971071"/>
        <c:axId val="535973983"/>
      </c:barChart>
      <c:catAx>
        <c:axId val="53597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973983"/>
        <c:crosses val="autoZero"/>
        <c:auto val="1"/>
        <c:lblAlgn val="ctr"/>
        <c:lblOffset val="100"/>
        <c:noMultiLvlLbl val="0"/>
      </c:catAx>
      <c:valAx>
        <c:axId val="53597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97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190328476203314E-2"/>
          <c:y val="0.89018371671522811"/>
          <c:w val="0.85852166694501308"/>
          <c:h val="8.9950225357224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52094900913798"/>
          <c:y val="2.687843616371411E-2"/>
          <c:w val="0.81346703897884998"/>
          <c:h val="0.874804207812447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övergripande'!$X$53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B7F-432C-8A6A-4330FCFC35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övergripande'!$W$54:$W$75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övergripande'!$X$54:$X$75</c:f>
              <c:numCache>
                <c:formatCode>0%</c:formatCode>
                <c:ptCount val="22"/>
                <c:pt idx="0">
                  <c:v>0.37804878048780488</c:v>
                </c:pt>
                <c:pt idx="1">
                  <c:v>0.41805225653206651</c:v>
                </c:pt>
                <c:pt idx="2">
                  <c:v>0.39534883720930231</c:v>
                </c:pt>
                <c:pt idx="3">
                  <c:v>0.42788461538461536</c:v>
                </c:pt>
                <c:pt idx="4">
                  <c:v>0.36945812807881773</c:v>
                </c:pt>
                <c:pt idx="5">
                  <c:v>0.46258503401360546</c:v>
                </c:pt>
                <c:pt idx="6">
                  <c:v>0.43953488372093025</c:v>
                </c:pt>
                <c:pt idx="7">
                  <c:v>0.41388174807197942</c:v>
                </c:pt>
                <c:pt idx="8">
                  <c:v>0.45575221238938052</c:v>
                </c:pt>
                <c:pt idx="9">
                  <c:v>0.43559718969555034</c:v>
                </c:pt>
                <c:pt idx="10">
                  <c:v>0.44642857142857145</c:v>
                </c:pt>
                <c:pt idx="11">
                  <c:v>0.42889263631253516</c:v>
                </c:pt>
                <c:pt idx="12">
                  <c:v>0.4207492795389049</c:v>
                </c:pt>
                <c:pt idx="13">
                  <c:v>0.46405228758169936</c:v>
                </c:pt>
                <c:pt idx="14">
                  <c:v>0.42086330935251798</c:v>
                </c:pt>
                <c:pt idx="15">
                  <c:v>0.49738219895287961</c:v>
                </c:pt>
                <c:pt idx="16">
                  <c:v>0.3825503355704698</c:v>
                </c:pt>
                <c:pt idx="17">
                  <c:v>0.39152119700748128</c:v>
                </c:pt>
                <c:pt idx="18">
                  <c:v>0.47062888735314445</c:v>
                </c:pt>
                <c:pt idx="19">
                  <c:v>0.44207317073170732</c:v>
                </c:pt>
                <c:pt idx="20">
                  <c:v>0.40715883668903802</c:v>
                </c:pt>
                <c:pt idx="21">
                  <c:v>0.43433951276327282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F-432C-8A6A-4330FCFC356F}"/>
            </c:ext>
          </c:extLst>
        </c:ser>
        <c:ser>
          <c:idx val="1"/>
          <c:order val="1"/>
          <c:tx>
            <c:strRef>
              <c:f>'ANALYS övergripande'!$Y$53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7F-432C-8A6A-4330FCFC35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övergripande'!$W$54:$W$75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övergripande'!$Y$54:$Y$75</c:f>
              <c:numCache>
                <c:formatCode>0%</c:formatCode>
                <c:ptCount val="22"/>
                <c:pt idx="0">
                  <c:v>0.52032520325203258</c:v>
                </c:pt>
                <c:pt idx="1">
                  <c:v>0.48693586698337293</c:v>
                </c:pt>
                <c:pt idx="2">
                  <c:v>0.58139534883720934</c:v>
                </c:pt>
                <c:pt idx="3">
                  <c:v>0.50961538461538458</c:v>
                </c:pt>
                <c:pt idx="4">
                  <c:v>0.60098522167487689</c:v>
                </c:pt>
                <c:pt idx="5">
                  <c:v>0.38095238095238093</c:v>
                </c:pt>
                <c:pt idx="6">
                  <c:v>0.46744186046511627</c:v>
                </c:pt>
                <c:pt idx="7">
                  <c:v>0.43187660668380462</c:v>
                </c:pt>
                <c:pt idx="8">
                  <c:v>0.38495575221238937</c:v>
                </c:pt>
                <c:pt idx="9">
                  <c:v>0.44028103044496486</c:v>
                </c:pt>
                <c:pt idx="10">
                  <c:v>0.48496240601503759</c:v>
                </c:pt>
                <c:pt idx="11">
                  <c:v>0.49578414839797641</c:v>
                </c:pt>
                <c:pt idx="12">
                  <c:v>0.50432276657060515</c:v>
                </c:pt>
                <c:pt idx="13">
                  <c:v>0.39215686274509803</c:v>
                </c:pt>
                <c:pt idx="14">
                  <c:v>0.48381294964028776</c:v>
                </c:pt>
                <c:pt idx="15">
                  <c:v>0.25916230366492149</c:v>
                </c:pt>
                <c:pt idx="16">
                  <c:v>0.55033557046979864</c:v>
                </c:pt>
                <c:pt idx="17">
                  <c:v>0.52369077306733169</c:v>
                </c:pt>
                <c:pt idx="18">
                  <c:v>0.44298548721492742</c:v>
                </c:pt>
                <c:pt idx="19">
                  <c:v>0.34146341463414637</c:v>
                </c:pt>
                <c:pt idx="20">
                  <c:v>0.5436241610738255</c:v>
                </c:pt>
                <c:pt idx="21">
                  <c:v>0.46811608269436089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F-432C-8A6A-4330FCFC356F}"/>
            </c:ext>
          </c:extLst>
        </c:ser>
        <c:ser>
          <c:idx val="2"/>
          <c:order val="2"/>
          <c:tx>
            <c:strRef>
              <c:f>'ANALYS övergripande'!$Z$53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7F-432C-8A6A-4330FCFC35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övergripande'!$W$54:$W$75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övergripande'!$Z$54:$Z$75</c:f>
              <c:numCache>
                <c:formatCode>0%</c:formatCode>
                <c:ptCount val="22"/>
                <c:pt idx="0">
                  <c:v>8.943089430894309E-2</c:v>
                </c:pt>
                <c:pt idx="1">
                  <c:v>8.076009501187649E-2</c:v>
                </c:pt>
                <c:pt idx="2">
                  <c:v>2.3255813953488372E-2</c:v>
                </c:pt>
                <c:pt idx="3">
                  <c:v>5.0480769230769232E-2</c:v>
                </c:pt>
                <c:pt idx="4">
                  <c:v>2.9556650246305417E-2</c:v>
                </c:pt>
                <c:pt idx="5">
                  <c:v>7.4829931972789115E-2</c:v>
                </c:pt>
                <c:pt idx="6">
                  <c:v>4.4186046511627906E-2</c:v>
                </c:pt>
                <c:pt idx="7">
                  <c:v>0.12339331619537275</c:v>
                </c:pt>
                <c:pt idx="8">
                  <c:v>0.12389380530973451</c:v>
                </c:pt>
                <c:pt idx="9">
                  <c:v>9.3676814988290405E-2</c:v>
                </c:pt>
                <c:pt idx="10">
                  <c:v>6.2969924812030079E-2</c:v>
                </c:pt>
                <c:pt idx="11">
                  <c:v>4.2720629567172569E-2</c:v>
                </c:pt>
                <c:pt idx="12">
                  <c:v>6.6282420749279536E-2</c:v>
                </c:pt>
                <c:pt idx="13">
                  <c:v>8.1699346405228759E-2</c:v>
                </c:pt>
                <c:pt idx="14">
                  <c:v>8.0935251798561147E-2</c:v>
                </c:pt>
                <c:pt idx="15">
                  <c:v>0.17277486910994763</c:v>
                </c:pt>
                <c:pt idx="16">
                  <c:v>5.7046979865771813E-2</c:v>
                </c:pt>
                <c:pt idx="17">
                  <c:v>5.2369077306733167E-2</c:v>
                </c:pt>
                <c:pt idx="18">
                  <c:v>5.5286800276434005E-2</c:v>
                </c:pt>
                <c:pt idx="19">
                  <c:v>3.9634146341463415E-2</c:v>
                </c:pt>
                <c:pt idx="20">
                  <c:v>4.4742729306487698E-2</c:v>
                </c:pt>
                <c:pt idx="21">
                  <c:v>6.6291371445210134E-2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F-432C-8A6A-4330FCFC356F}"/>
            </c:ext>
          </c:extLst>
        </c:ser>
        <c:ser>
          <c:idx val="3"/>
          <c:order val="3"/>
          <c:tx>
            <c:strRef>
              <c:f>'ANALYS övergripande'!$AA$53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övergripande'!$W$54:$W$75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övergripande'!$AA$54:$AA$75</c:f>
              <c:numCache>
                <c:formatCode>0%</c:formatCode>
                <c:ptCount val="22"/>
                <c:pt idx="0">
                  <c:v>1.2195121951219513E-2</c:v>
                </c:pt>
                <c:pt idx="1">
                  <c:v>1.4251781472684086E-2</c:v>
                </c:pt>
                <c:pt idx="2">
                  <c:v>0</c:v>
                </c:pt>
                <c:pt idx="3">
                  <c:v>1.201923076923077E-2</c:v>
                </c:pt>
                <c:pt idx="4">
                  <c:v>0</c:v>
                </c:pt>
                <c:pt idx="5">
                  <c:v>8.1632653061224483E-2</c:v>
                </c:pt>
                <c:pt idx="6">
                  <c:v>4.8837209302325581E-2</c:v>
                </c:pt>
                <c:pt idx="7">
                  <c:v>3.0848329048843187E-2</c:v>
                </c:pt>
                <c:pt idx="8">
                  <c:v>3.5398230088495575E-2</c:v>
                </c:pt>
                <c:pt idx="9">
                  <c:v>3.0444964871194378E-2</c:v>
                </c:pt>
                <c:pt idx="10">
                  <c:v>5.6390977443609019E-3</c:v>
                </c:pt>
                <c:pt idx="11">
                  <c:v>3.2602585722315905E-2</c:v>
                </c:pt>
                <c:pt idx="12">
                  <c:v>8.6455331412103754E-3</c:v>
                </c:pt>
                <c:pt idx="13">
                  <c:v>6.2091503267973858E-2</c:v>
                </c:pt>
                <c:pt idx="14">
                  <c:v>1.4388489208633094E-2</c:v>
                </c:pt>
                <c:pt idx="15">
                  <c:v>7.0680628272251314E-2</c:v>
                </c:pt>
                <c:pt idx="16">
                  <c:v>1.0067114093959731E-2</c:v>
                </c:pt>
                <c:pt idx="17">
                  <c:v>3.2418952618453865E-2</c:v>
                </c:pt>
                <c:pt idx="18">
                  <c:v>3.1098825155494125E-2</c:v>
                </c:pt>
                <c:pt idx="19">
                  <c:v>0.17682926829268292</c:v>
                </c:pt>
                <c:pt idx="20">
                  <c:v>4.4742729306487695E-3</c:v>
                </c:pt>
                <c:pt idx="21">
                  <c:v>3.1253033097156172E-2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F-432C-8A6A-4330FCFC35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2034865215"/>
        <c:axId val="2034863551"/>
      </c:barChart>
      <c:catAx>
        <c:axId val="2034865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4863551"/>
        <c:crosses val="autoZero"/>
        <c:auto val="1"/>
        <c:lblAlgn val="ctr"/>
        <c:lblOffset val="100"/>
        <c:noMultiLvlLbl val="0"/>
      </c:catAx>
      <c:valAx>
        <c:axId val="2034863551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486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275981779918789E-2"/>
          <c:y val="0.91878710335307046"/>
          <c:w val="0.89999995700783098"/>
          <c:h val="5.6777954679916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23599015849405"/>
          <c:y val="3.3063215827300672E-2"/>
          <c:w val="0.64544690997027998"/>
          <c:h val="0.869742211052659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övergripande'!$X$112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1B-43F0-A427-7B70B2130D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övergripande'!$W$113:$W$116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övergripande'!$X$113:$X$116</c:f>
              <c:numCache>
                <c:formatCode>0%</c:formatCode>
                <c:ptCount val="4"/>
                <c:pt idx="0">
                  <c:v>0.42818428184281843</c:v>
                </c:pt>
                <c:pt idx="1">
                  <c:v>0.45062076749435664</c:v>
                </c:pt>
                <c:pt idx="2">
                  <c:v>0.4212784212784213</c:v>
                </c:pt>
                <c:pt idx="3">
                  <c:v>0.43433951276327282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C-49D2-BA74-AE85F5E36C3F}"/>
            </c:ext>
          </c:extLst>
        </c:ser>
        <c:ser>
          <c:idx val="1"/>
          <c:order val="1"/>
          <c:tx>
            <c:strRef>
              <c:f>'ANALYS övergripande'!$Y$112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1B-43F0-A427-7B70B2130D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övergripande'!$W$113:$W$116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övergripande'!$Y$113:$Y$116</c:f>
              <c:numCache>
                <c:formatCode>0%</c:formatCode>
                <c:ptCount val="4"/>
                <c:pt idx="0">
                  <c:v>0.46115627822944893</c:v>
                </c:pt>
                <c:pt idx="1">
                  <c:v>0.44808126410835214</c:v>
                </c:pt>
                <c:pt idx="2">
                  <c:v>0.51179751179751176</c:v>
                </c:pt>
                <c:pt idx="3">
                  <c:v>0.46811608269436089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C-49D2-BA74-AE85F5E36C3F}"/>
            </c:ext>
          </c:extLst>
        </c:ser>
        <c:ser>
          <c:idx val="2"/>
          <c:order val="2"/>
          <c:tx>
            <c:strRef>
              <c:f>'ANALYS övergripande'!$Z$112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övergripande'!$W$113:$W$116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övergripande'!$Z$113:$Z$116</c:f>
              <c:numCache>
                <c:formatCode>0%</c:formatCode>
                <c:ptCount val="4"/>
                <c:pt idx="0">
                  <c:v>8.717253839205058E-2</c:v>
                </c:pt>
                <c:pt idx="1">
                  <c:v>5.6433408577878104E-2</c:v>
                </c:pt>
                <c:pt idx="2">
                  <c:v>4.1613041613041614E-2</c:v>
                </c:pt>
                <c:pt idx="3">
                  <c:v>6.6291371445210134E-2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8C-49D2-BA74-AE85F5E36C3F}"/>
            </c:ext>
          </c:extLst>
        </c:ser>
        <c:ser>
          <c:idx val="3"/>
          <c:order val="3"/>
          <c:tx>
            <c:strRef>
              <c:f>'ANALYS övergripande'!$AA$112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övergripande'!$W$113:$W$116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övergripande'!$AA$113:$AA$116</c:f>
              <c:numCache>
                <c:formatCode>0%</c:formatCode>
                <c:ptCount val="4"/>
                <c:pt idx="0">
                  <c:v>2.3486901535682024E-2</c:v>
                </c:pt>
                <c:pt idx="1">
                  <c:v>4.4864559819413091E-2</c:v>
                </c:pt>
                <c:pt idx="2">
                  <c:v>2.5311025311025311E-2</c:v>
                </c:pt>
                <c:pt idx="3">
                  <c:v>3.1253033097156172E-2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8C-49D2-BA74-AE85F5E36C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4865215"/>
        <c:axId val="2034863551"/>
      </c:barChart>
      <c:catAx>
        <c:axId val="2034865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4863551"/>
        <c:crosses val="autoZero"/>
        <c:auto val="1"/>
        <c:lblAlgn val="ctr"/>
        <c:lblOffset val="100"/>
        <c:noMultiLvlLbl val="0"/>
      </c:catAx>
      <c:valAx>
        <c:axId val="2034863551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486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932737099749497E-2"/>
          <c:y val="0.89791233127780212"/>
          <c:w val="0.96401227877508933"/>
          <c:h val="0.10208766872219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42405968925071E-2"/>
          <c:y val="0.17820443352636575"/>
          <c:w val="0.30126192138209712"/>
          <c:h val="0.798913501230923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5-4121-B189-DE2D3C6C5F6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25-4121-B189-DE2D3C6C5F6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25-4121-B189-DE2D3C6C5F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25-4121-B189-DE2D3C6C5F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25-4121-B189-DE2D3C6C5F6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 Biståndsbeslut'!$J$3:$J$5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'ANALYS Biståndsbeslut'!$K$3:$K$5</c:f>
              <c:numCache>
                <c:formatCode>General</c:formatCode>
                <c:ptCount val="3"/>
                <c:pt idx="0">
                  <c:v>137</c:v>
                </c:pt>
                <c:pt idx="1">
                  <c:v>27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25-4121-B189-DE2D3C6C5F6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25669095440116"/>
          <c:y val="0.33807044226251171"/>
          <c:w val="0.28522845107579542"/>
          <c:h val="0.42356905045992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 w="381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381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381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0140661209270847"/>
          <c:y val="0.11003135024788568"/>
          <c:w val="0.56274839260537957"/>
          <c:h val="0.8741133416229107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'ANALYS Biståndsbeslut'!$P$3:$X$3</c:f>
              <c:strCache>
                <c:ptCount val="9"/>
                <c:pt idx="0">
                  <c:v>Boendeformer / insatser i boendet:
hemtjänst och hemtjänstinsatser</c:v>
                </c:pt>
                <c:pt idx="1">
                  <c:v>Boendeformer / insatser i boendet:
boende och insatser i boende</c:v>
                </c:pt>
                <c:pt idx="2">
                  <c:v>Individ- och/eller gruppinsatser:
riktade till äldre</c:v>
                </c:pt>
                <c:pt idx="3">
                  <c:v>Individ- och/eller gruppinsatser:
riktade till äldre och anhöriga</c:v>
                </c:pt>
                <c:pt idx="4">
                  <c:v>Individ- och/eller gruppinsatser: 
riktade till anhöriga</c:v>
                </c:pt>
                <c:pt idx="5">
                  <c:v>Utbildningsinsatser /
informationsinsatser</c:v>
                </c:pt>
                <c:pt idx="6">
                  <c:v>Övriga insatser:
hjälpmedel, välfärdsteknik m.m.</c:v>
                </c:pt>
                <c:pt idx="7">
                  <c:v>Övriga insatser:
riktade till äldre</c:v>
                </c:pt>
                <c:pt idx="8">
                  <c:v>Övriga insatser:
riktade till anhöriga</c:v>
                </c:pt>
              </c:strCache>
            </c:strRef>
          </c:cat>
          <c:val>
            <c:numRef>
              <c:f>'ANALYS Biståndsbeslut'!$P$4:$X$4</c:f>
              <c:numCache>
                <c:formatCode>General</c:formatCode>
                <c:ptCount val="9"/>
                <c:pt idx="0">
                  <c:v>58</c:v>
                </c:pt>
                <c:pt idx="1">
                  <c:v>14</c:v>
                </c:pt>
                <c:pt idx="2">
                  <c:v>65</c:v>
                </c:pt>
                <c:pt idx="3">
                  <c:v>57</c:v>
                </c:pt>
                <c:pt idx="4">
                  <c:v>62</c:v>
                </c:pt>
                <c:pt idx="5">
                  <c:v>67</c:v>
                </c:pt>
                <c:pt idx="6">
                  <c:v>86</c:v>
                </c:pt>
                <c:pt idx="7">
                  <c:v>62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0-4C99-86F8-7CF488E58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0249711"/>
        <c:axId val="761994319"/>
      </c:barChart>
      <c:catAx>
        <c:axId val="760249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1994319"/>
        <c:crosses val="autoZero"/>
        <c:auto val="1"/>
        <c:lblAlgn val="ctr"/>
        <c:lblOffset val="100"/>
        <c:noMultiLvlLbl val="0"/>
      </c:catAx>
      <c:valAx>
        <c:axId val="761994319"/>
        <c:scaling>
          <c:orientation val="minMax"/>
          <c:max val="9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 kommuner som</a:t>
                </a:r>
              </a:p>
              <a:p>
                <a:pPr>
                  <a:defRPr/>
                </a:pPr>
                <a:r>
                  <a:rPr lang="sv-SE"/>
                  <a:t>vill ge insats i</a:t>
                </a:r>
              </a:p>
              <a:p>
                <a:pPr>
                  <a:defRPr/>
                </a:pPr>
                <a:r>
                  <a:rPr lang="sv-SE"/>
                  <a:t>respektive kategori</a:t>
                </a:r>
              </a:p>
            </c:rich>
          </c:tx>
          <c:layout>
            <c:manualLayout>
              <c:xMode val="edge"/>
              <c:yMode val="edge"/>
              <c:x val="0.8873147572021044"/>
              <c:y val="4.61273004556550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024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252826567037"/>
          <c:y val="0.17711390719905329"/>
          <c:w val="0.47950720535884794"/>
          <c:h val="0.724260818918893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8-4193-84EE-9778552160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8-4193-84EE-9778552160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88-4193-84EE-9778552160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88-4193-84EE-9778552160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88-4193-84EE-9778552160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'Översikt respondenter'!$H$307:$H$309</c:f>
              <c:strCache>
                <c:ptCount val="3"/>
                <c:pt idx="0">
                  <c:v>Slutförd</c:v>
                </c:pt>
                <c:pt idx="1">
                  <c:v>Påbörjad</c:v>
                </c:pt>
                <c:pt idx="2">
                  <c:v>Ej påbörjad</c:v>
                </c:pt>
              </c:strCache>
            </c:strRef>
          </c:cat>
          <c:val>
            <c:numRef>
              <c:f>'Översikt respondenter'!$J$307:$J$309</c:f>
              <c:numCache>
                <c:formatCode>0%</c:formatCode>
                <c:ptCount val="3"/>
                <c:pt idx="0">
                  <c:v>0.73509933774834435</c:v>
                </c:pt>
                <c:pt idx="1">
                  <c:v>6.9536423841059597E-2</c:v>
                </c:pt>
                <c:pt idx="2">
                  <c:v>0.19536423841059603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88-4193-84EE-9778552160C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98388036607047"/>
          <c:y val="0.21458411530318858"/>
          <c:w val="0.26104234097040979"/>
          <c:h val="0.5881653369327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'Översikt respondenter'!$AB$306:$AB$309</c:f>
              <c:strCache>
                <c:ptCount val="4"/>
                <c:pt idx="0">
                  <c:v>Alla enkäter slutförda</c:v>
                </c:pt>
                <c:pt idx="1">
                  <c:v>Minst hälften av enkäterna slutförda</c:v>
                </c:pt>
                <c:pt idx="2">
                  <c:v>Mindre än hälften av enkäterna slutförda</c:v>
                </c:pt>
                <c:pt idx="3">
                  <c:v>Ingen enkät påbörjad</c:v>
                </c:pt>
              </c:strCache>
            </c:strRef>
          </c:cat>
          <c:val>
            <c:numRef>
              <c:f>'Översikt respondenter'!$AC$306:$AC$309</c:f>
              <c:numCache>
                <c:formatCode>General</c:formatCode>
                <c:ptCount val="4"/>
                <c:pt idx="0">
                  <c:v>128</c:v>
                </c:pt>
                <c:pt idx="1">
                  <c:v>90</c:v>
                </c:pt>
                <c:pt idx="2">
                  <c:v>71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F-4D42-8565-E82B9E795C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8076336"/>
        <c:axId val="828076752"/>
      </c:barChart>
      <c:catAx>
        <c:axId val="828076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8076752"/>
        <c:crosses val="autoZero"/>
        <c:auto val="1"/>
        <c:lblAlgn val="ctr"/>
        <c:lblOffset val="100"/>
        <c:noMultiLvlLbl val="0"/>
      </c:catAx>
      <c:valAx>
        <c:axId val="8280767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807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4745126999823"/>
          <c:y val="7.649396490620726E-2"/>
          <c:w val="0.7139004877660281"/>
          <c:h val="0.889255152404169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4E-4CE6-B3A0-EDFE664BED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genomförande+topp+bott'!$I$27:$I$48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genomförande+topp+bott'!$J$27:$J$48</c:f>
              <c:numCache>
                <c:formatCode>0</c:formatCode>
                <c:ptCount val="22"/>
                <c:pt idx="0">
                  <c:v>32.25</c:v>
                </c:pt>
                <c:pt idx="1">
                  <c:v>31.833333333333332</c:v>
                </c:pt>
                <c:pt idx="2">
                  <c:v>38</c:v>
                </c:pt>
                <c:pt idx="3">
                  <c:v>35.5</c:v>
                </c:pt>
                <c:pt idx="4">
                  <c:v>35.4</c:v>
                </c:pt>
                <c:pt idx="5">
                  <c:v>25.5</c:v>
                </c:pt>
                <c:pt idx="6">
                  <c:v>29.4</c:v>
                </c:pt>
                <c:pt idx="7">
                  <c:v>28.444444444444443</c:v>
                </c:pt>
                <c:pt idx="8">
                  <c:v>28.857142857142858</c:v>
                </c:pt>
                <c:pt idx="9">
                  <c:v>26.2</c:v>
                </c:pt>
                <c:pt idx="10">
                  <c:v>33.25925925925926</c:v>
                </c:pt>
                <c:pt idx="11">
                  <c:v>40.6875</c:v>
                </c:pt>
                <c:pt idx="12">
                  <c:v>33.428571428571431</c:v>
                </c:pt>
                <c:pt idx="13">
                  <c:v>35</c:v>
                </c:pt>
                <c:pt idx="14">
                  <c:v>28.6875</c:v>
                </c:pt>
                <c:pt idx="15">
                  <c:v>23.666666666666668</c:v>
                </c:pt>
                <c:pt idx="16">
                  <c:v>29.666666666666668</c:v>
                </c:pt>
                <c:pt idx="17">
                  <c:v>31.777777777777779</c:v>
                </c:pt>
                <c:pt idx="18">
                  <c:v>33.470588235294116</c:v>
                </c:pt>
                <c:pt idx="19">
                  <c:v>31</c:v>
                </c:pt>
                <c:pt idx="20">
                  <c:v>31.7</c:v>
                </c:pt>
                <c:pt idx="21">
                  <c:v>32.336170212765957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E-4CE6-B3A0-EDFE664BE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1364735"/>
        <c:axId val="751370143"/>
      </c:barChart>
      <c:catAx>
        <c:axId val="7513647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1370143"/>
        <c:crosses val="autoZero"/>
        <c:auto val="1"/>
        <c:lblAlgn val="ctr"/>
        <c:lblOffset val="100"/>
        <c:noMultiLvlLbl val="0"/>
      </c:catAx>
      <c:valAx>
        <c:axId val="7513701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Genomsnittligt antal</a:t>
                </a:r>
              </a:p>
              <a:p>
                <a:pPr algn="l">
                  <a:defRPr/>
                </a:pPr>
                <a:r>
                  <a:rPr lang="sv-SE"/>
                  <a:t>insatser per kommun</a:t>
                </a:r>
              </a:p>
            </c:rich>
          </c:tx>
          <c:layout>
            <c:manualLayout>
              <c:xMode val="edge"/>
              <c:yMode val="edge"/>
              <c:x val="0.88467149051065885"/>
              <c:y val="1.86822996488855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136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50148791963732"/>
          <c:y val="8.945773880477903E-2"/>
          <c:w val="0.57104298597454051"/>
          <c:h val="0.876185665306748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CB-45CF-94B3-0C275000B4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genomförande+topp+bott'!$L$27:$L$30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genomförande+topp+bott'!$M$27:$M$30</c:f>
              <c:numCache>
                <c:formatCode>0</c:formatCode>
                <c:ptCount val="4"/>
                <c:pt idx="0">
                  <c:v>28.71153846153846</c:v>
                </c:pt>
                <c:pt idx="1">
                  <c:v>32.741176470588236</c:v>
                </c:pt>
                <c:pt idx="2">
                  <c:v>39.782608695652172</c:v>
                </c:pt>
                <c:pt idx="3">
                  <c:v>32.336170212765957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B-45CF-94B3-0C275000B4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1364735"/>
        <c:axId val="751370143"/>
      </c:barChart>
      <c:catAx>
        <c:axId val="7513647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1370143"/>
        <c:crosses val="autoZero"/>
        <c:auto val="1"/>
        <c:lblAlgn val="ctr"/>
        <c:lblOffset val="100"/>
        <c:noMultiLvlLbl val="0"/>
      </c:catAx>
      <c:valAx>
        <c:axId val="7513701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Genomsnittligt antal</a:t>
                </a:r>
              </a:p>
              <a:p>
                <a:pPr>
                  <a:defRPr/>
                </a:pPr>
                <a:r>
                  <a:rPr lang="sv-SE"/>
                  <a:t>insatser per kommun</a:t>
                </a:r>
              </a:p>
            </c:rich>
          </c:tx>
          <c:layout>
            <c:manualLayout>
              <c:xMode val="edge"/>
              <c:yMode val="edge"/>
              <c:x val="0.88120973213076703"/>
              <c:y val="4.37265765853281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136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58434283266367E-2"/>
          <c:y val="3.2407407407407406E-2"/>
          <c:w val="0.89246528539670922"/>
          <c:h val="0.890109687520901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17-405E-A743-27A5B60163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17-405E-A743-27A5B60163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17-405E-A743-27A5B60163C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17-405E-A743-27A5B60163C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17-405E-A743-27A5B60163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övergripande'!$BZ$3:$BZ$6</c:f>
              <c:strCache>
                <c:ptCount val="4"/>
                <c:pt idx="0">
                  <c:v>Ges enbart fysiskt</c:v>
                </c:pt>
                <c:pt idx="1">
                  <c:v>Ges både digitalt och fysiskt</c:v>
                </c:pt>
                <c:pt idx="2">
                  <c:v>Ges enbart digitalt</c:v>
                </c:pt>
                <c:pt idx="3">
                  <c:v>Vet ej om insatsen ges fysiskt eller digitalt</c:v>
                </c:pt>
              </c:strCache>
            </c:strRef>
          </c:cat>
          <c:val>
            <c:numRef>
              <c:f>'ANALYS övergripande'!$CB$3:$CB$6</c:f>
              <c:numCache>
                <c:formatCode>0%</c:formatCode>
                <c:ptCount val="4"/>
                <c:pt idx="0">
                  <c:v>0.5916573660714286</c:v>
                </c:pt>
                <c:pt idx="1">
                  <c:v>0.33412388392857145</c:v>
                </c:pt>
                <c:pt idx="2">
                  <c:v>1.8136160714285715E-3</c:v>
                </c:pt>
                <c:pt idx="3">
                  <c:v>7.2405133928571425E-2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17-405E-A743-27A5B601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7464944"/>
        <c:axId val="107442480"/>
      </c:barChart>
      <c:catAx>
        <c:axId val="10746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7442480"/>
        <c:crosses val="autoZero"/>
        <c:auto val="1"/>
        <c:lblAlgn val="ctr"/>
        <c:lblOffset val="100"/>
        <c:noMultiLvlLbl val="0"/>
      </c:catAx>
      <c:valAx>
        <c:axId val="10744248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746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1544805161178"/>
          <c:y val="3.1751825729979477E-2"/>
          <c:w val="0.82083368187955441"/>
          <c:h val="0.866737564682696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övergripande'!$BY$67</c:f>
              <c:strCache>
                <c:ptCount val="1"/>
                <c:pt idx="0">
                  <c:v>Enbart fysisk form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C5-425F-A331-2849F58375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övergripande'!$BX$68:$BX$89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övergripande'!$BY$68:$BY$89</c:f>
              <c:numCache>
                <c:formatCode>0%</c:formatCode>
                <c:ptCount val="22"/>
                <c:pt idx="0">
                  <c:v>0.50393700787401574</c:v>
                </c:pt>
                <c:pt idx="1">
                  <c:v>0.56032171581769441</c:v>
                </c:pt>
                <c:pt idx="2">
                  <c:v>0.47368421052631576</c:v>
                </c:pt>
                <c:pt idx="3">
                  <c:v>0.53846153846153844</c:v>
                </c:pt>
                <c:pt idx="4">
                  <c:v>0.62195121951219512</c:v>
                </c:pt>
                <c:pt idx="5">
                  <c:v>0.68243243243243246</c:v>
                </c:pt>
                <c:pt idx="6">
                  <c:v>0.62199312714776633</c:v>
                </c:pt>
                <c:pt idx="7">
                  <c:v>0.60784313725490191</c:v>
                </c:pt>
                <c:pt idx="8">
                  <c:v>0.40588235294117647</c:v>
                </c:pt>
                <c:pt idx="9">
                  <c:v>0.5703125</c:v>
                </c:pt>
                <c:pt idx="10">
                  <c:v>0.65201900237529686</c:v>
                </c:pt>
                <c:pt idx="11">
                  <c:v>0.54567502021018588</c:v>
                </c:pt>
                <c:pt idx="12">
                  <c:v>0.61777777777777776</c:v>
                </c:pt>
                <c:pt idx="13">
                  <c:v>0.49019607843137253</c:v>
                </c:pt>
                <c:pt idx="14">
                  <c:v>0.60666666666666669</c:v>
                </c:pt>
                <c:pt idx="15">
                  <c:v>0.50545454545454549</c:v>
                </c:pt>
                <c:pt idx="16">
                  <c:v>0.64900662251655628</c:v>
                </c:pt>
                <c:pt idx="17">
                  <c:v>0.57933579335793361</c:v>
                </c:pt>
                <c:pt idx="18">
                  <c:v>0.65692007797270957</c:v>
                </c:pt>
                <c:pt idx="19">
                  <c:v>0.68279569892473113</c:v>
                </c:pt>
                <c:pt idx="20">
                  <c:v>0.54545454545454541</c:v>
                </c:pt>
                <c:pt idx="21">
                  <c:v>0.5916573660714286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5-425F-A331-2849F583758B}"/>
            </c:ext>
          </c:extLst>
        </c:ser>
        <c:ser>
          <c:idx val="1"/>
          <c:order val="1"/>
          <c:tx>
            <c:strRef>
              <c:f>'ANALYS övergripande'!$BZ$67</c:f>
              <c:strCache>
                <c:ptCount val="1"/>
                <c:pt idx="0">
                  <c:v>Enbart digital form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övergripande'!$BX$68:$BX$89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övergripande'!$BZ$68:$BZ$89</c:f>
              <c:numCache>
                <c:formatCode>0%</c:formatCode>
                <c:ptCount val="22"/>
                <c:pt idx="0">
                  <c:v>0</c:v>
                </c:pt>
                <c:pt idx="1">
                  <c:v>8.0428954423592495E-3</c:v>
                </c:pt>
                <c:pt idx="2">
                  <c:v>2.6315789473684209E-2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3.90625E-3</c:v>
                </c:pt>
                <c:pt idx="10">
                  <c:v>4.7505938242280287E-3</c:v>
                </c:pt>
                <c:pt idx="11">
                  <c:v>8.0840743734842356E-4</c:v>
                </c:pt>
                <c:pt idx="12">
                  <c:v>0</c:v>
                </c:pt>
                <c:pt idx="13">
                  <c:v>9.8039215686274508E-3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1.9493177387914229E-3</c:v>
                </c:pt>
                <c:pt idx="19">
                  <c:v>0</c:v>
                </c:pt>
                <c:pt idx="20">
                  <c:v>0</c:v>
                </c:pt>
                <c:pt idx="21">
                  <c:v>1.8136160714285715E-3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5-425F-A331-2849F583758B}"/>
            </c:ext>
          </c:extLst>
        </c:ser>
        <c:ser>
          <c:idx val="2"/>
          <c:order val="2"/>
          <c:tx>
            <c:strRef>
              <c:f>'ANALYS övergripande'!$CA$67</c:f>
              <c:strCache>
                <c:ptCount val="1"/>
                <c:pt idx="0">
                  <c:v>Både fysisk och digital form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C5-425F-A331-2849F58375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övergripande'!$BX$68:$BX$89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övergripande'!$CA$68:$CA$89</c:f>
              <c:numCache>
                <c:formatCode>0%</c:formatCode>
                <c:ptCount val="22"/>
                <c:pt idx="0">
                  <c:v>0.41732283464566927</c:v>
                </c:pt>
                <c:pt idx="1">
                  <c:v>0.33243967828418231</c:v>
                </c:pt>
                <c:pt idx="2">
                  <c:v>0.42105263157894735</c:v>
                </c:pt>
                <c:pt idx="3">
                  <c:v>0.38095238095238093</c:v>
                </c:pt>
                <c:pt idx="4">
                  <c:v>0.32317073170731708</c:v>
                </c:pt>
                <c:pt idx="5">
                  <c:v>0.29729729729729731</c:v>
                </c:pt>
                <c:pt idx="6">
                  <c:v>0.29553264604810997</c:v>
                </c:pt>
                <c:pt idx="7">
                  <c:v>0.35294117647058826</c:v>
                </c:pt>
                <c:pt idx="8">
                  <c:v>0.47647058823529409</c:v>
                </c:pt>
                <c:pt idx="9">
                  <c:v>0.39453125</c:v>
                </c:pt>
                <c:pt idx="10">
                  <c:v>0.27434679334916867</c:v>
                </c:pt>
                <c:pt idx="11">
                  <c:v>0.33953112368633792</c:v>
                </c:pt>
                <c:pt idx="12">
                  <c:v>0.31555555555555553</c:v>
                </c:pt>
                <c:pt idx="13">
                  <c:v>0.43137254901960786</c:v>
                </c:pt>
                <c:pt idx="14">
                  <c:v>0.32</c:v>
                </c:pt>
                <c:pt idx="15">
                  <c:v>0.44727272727272727</c:v>
                </c:pt>
                <c:pt idx="16">
                  <c:v>0.33774834437086093</c:v>
                </c:pt>
                <c:pt idx="17">
                  <c:v>0.36162361623616235</c:v>
                </c:pt>
                <c:pt idx="18">
                  <c:v>0.30409356725146197</c:v>
                </c:pt>
                <c:pt idx="19">
                  <c:v>0.26344086021505375</c:v>
                </c:pt>
                <c:pt idx="20">
                  <c:v>0.32467532467532467</c:v>
                </c:pt>
                <c:pt idx="21">
                  <c:v>0.33412388392857145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C5-425F-A331-2849F583758B}"/>
            </c:ext>
          </c:extLst>
        </c:ser>
        <c:ser>
          <c:idx val="3"/>
          <c:order val="3"/>
          <c:tx>
            <c:strRef>
              <c:f>'ANALYS övergripande'!$CB$67</c:f>
              <c:strCache>
                <c:ptCount val="1"/>
                <c:pt idx="0">
                  <c:v>Vet ej om insats ges i fysisk/digital form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övergripande'!$BX$68:$BX$89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övergripande'!$CB$68:$CB$89</c:f>
              <c:numCache>
                <c:formatCode>0%</c:formatCode>
                <c:ptCount val="22"/>
                <c:pt idx="0">
                  <c:v>7.874015748031496E-2</c:v>
                </c:pt>
                <c:pt idx="1">
                  <c:v>9.9195710455764072E-2</c:v>
                </c:pt>
                <c:pt idx="2">
                  <c:v>7.8947368421052627E-2</c:v>
                </c:pt>
                <c:pt idx="3">
                  <c:v>8.0586080586080591E-2</c:v>
                </c:pt>
                <c:pt idx="4">
                  <c:v>5.4878048780487805E-2</c:v>
                </c:pt>
                <c:pt idx="5">
                  <c:v>2.0270270270270271E-2</c:v>
                </c:pt>
                <c:pt idx="6">
                  <c:v>8.247422680412371E-2</c:v>
                </c:pt>
                <c:pt idx="7">
                  <c:v>3.9215686274509803E-2</c:v>
                </c:pt>
                <c:pt idx="8">
                  <c:v>0.11764705882352941</c:v>
                </c:pt>
                <c:pt idx="9">
                  <c:v>3.125E-2</c:v>
                </c:pt>
                <c:pt idx="10">
                  <c:v>6.8883610451306407E-2</c:v>
                </c:pt>
                <c:pt idx="11">
                  <c:v>0.11398544866612773</c:v>
                </c:pt>
                <c:pt idx="12">
                  <c:v>6.6666666666666666E-2</c:v>
                </c:pt>
                <c:pt idx="13">
                  <c:v>6.8627450980392163E-2</c:v>
                </c:pt>
                <c:pt idx="14">
                  <c:v>7.3333333333333334E-2</c:v>
                </c:pt>
                <c:pt idx="15">
                  <c:v>4.7272727272727272E-2</c:v>
                </c:pt>
                <c:pt idx="16">
                  <c:v>1.3245033112582781E-2</c:v>
                </c:pt>
                <c:pt idx="17">
                  <c:v>5.9040590405904057E-2</c:v>
                </c:pt>
                <c:pt idx="18">
                  <c:v>3.7037037037037035E-2</c:v>
                </c:pt>
                <c:pt idx="19">
                  <c:v>5.3763440860215055E-2</c:v>
                </c:pt>
                <c:pt idx="20">
                  <c:v>0.12987012987012986</c:v>
                </c:pt>
                <c:pt idx="21">
                  <c:v>7.2405133928571425E-2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C5-425F-A331-2849F58375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28079447511509E-2"/>
          <c:y val="3.6478710350945041E-2"/>
          <c:w val="0.93537212144539728"/>
          <c:h val="0.787165134186557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övergripande'!$CX$3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övergripande'!$CW$7:$CW$9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övergripande'!$CX$7:$CX$9</c:f>
              <c:numCache>
                <c:formatCode>0%</c:formatCode>
                <c:ptCount val="3"/>
                <c:pt idx="0">
                  <c:v>0.40556472530063664</c:v>
                </c:pt>
                <c:pt idx="1">
                  <c:v>0.22254697286012526</c:v>
                </c:pt>
                <c:pt idx="2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6-4240-95D6-47E05D37B2A1}"/>
            </c:ext>
          </c:extLst>
        </c:ser>
        <c:ser>
          <c:idx val="1"/>
          <c:order val="1"/>
          <c:tx>
            <c:strRef>
              <c:f>'ANALYS övergripande'!$CY$3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övergripande'!$CW$7:$CW$9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övergripande'!$CY$7:$CY$9</c:f>
              <c:numCache>
                <c:formatCode>0%</c:formatCode>
                <c:ptCount val="3"/>
                <c:pt idx="0">
                  <c:v>0.31101155387880219</c:v>
                </c:pt>
                <c:pt idx="1">
                  <c:v>0.2881002087682672</c:v>
                </c:pt>
                <c:pt idx="2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6-4240-95D6-47E05D37B2A1}"/>
            </c:ext>
          </c:extLst>
        </c:ser>
        <c:ser>
          <c:idx val="2"/>
          <c:order val="2"/>
          <c:tx>
            <c:strRef>
              <c:f>'ANALYS övergripande'!$CZ$3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övergripande'!$CW$7:$CW$9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övergripande'!$CZ$7:$CZ$9</c:f>
              <c:numCache>
                <c:formatCode>0%</c:formatCode>
                <c:ptCount val="3"/>
                <c:pt idx="0">
                  <c:v>9.337420419712332E-2</c:v>
                </c:pt>
                <c:pt idx="1">
                  <c:v>0.18789144050104384</c:v>
                </c:pt>
                <c:pt idx="2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76-4240-95D6-47E05D37B2A1}"/>
            </c:ext>
          </c:extLst>
        </c:ser>
        <c:ser>
          <c:idx val="3"/>
          <c:order val="3"/>
          <c:tx>
            <c:strRef>
              <c:f>'ANALYS övergripande'!$DA$3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övergripande'!$CW$7:$CW$9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övergripande'!$DA$7:$DA$9</c:f>
              <c:numCache>
                <c:formatCode>0%</c:formatCode>
                <c:ptCount val="3"/>
                <c:pt idx="0">
                  <c:v>1.556236736618722E-2</c:v>
                </c:pt>
                <c:pt idx="1">
                  <c:v>9.5198329853862215E-2</c:v>
                </c:pt>
                <c:pt idx="2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76-4240-95D6-47E05D37B2A1}"/>
            </c:ext>
          </c:extLst>
        </c:ser>
        <c:ser>
          <c:idx val="4"/>
          <c:order val="4"/>
          <c:tx>
            <c:strRef>
              <c:f>'ANALYS övergripande'!$DB$3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övergripande'!$CW$7:$CW$9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övergripande'!$DB$7:$DB$9</c:f>
              <c:numCache>
                <c:formatCode>0%</c:formatCode>
                <c:ptCount val="3"/>
                <c:pt idx="0">
                  <c:v>0.17448714925725065</c:v>
                </c:pt>
                <c:pt idx="1">
                  <c:v>0.20626304801670145</c:v>
                </c:pt>
                <c:pt idx="2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76-4240-95D6-47E05D37B2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68841904"/>
        <c:axId val="1868856048"/>
      </c:barChart>
      <c:catAx>
        <c:axId val="18688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8856048"/>
        <c:crosses val="autoZero"/>
        <c:auto val="1"/>
        <c:lblAlgn val="ctr"/>
        <c:lblOffset val="100"/>
        <c:noMultiLvlLbl val="0"/>
      </c:catAx>
      <c:valAx>
        <c:axId val="186885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88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0512186517734"/>
          <c:y val="0.92169454446133325"/>
          <c:w val="0.75760173368566652"/>
          <c:h val="5.8407977165424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88147920315646E-2"/>
          <c:y val="3.2407407407407406E-2"/>
          <c:w val="0.85575519216595353"/>
          <c:h val="0.794472117305161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2-42BE-AAEC-D837575665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2-42BE-AAEC-D837575665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72-42BE-AAEC-D8375756652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72-42BE-AAEC-D8375756652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372-42BE-AAEC-D837575665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övergripande'!$AP$3:$AP$6</c:f>
              <c:strCache>
                <c:ptCount val="4"/>
                <c:pt idx="0">
                  <c:v>Enbart kommunal regi</c:v>
                </c:pt>
                <c:pt idx="1">
                  <c:v>Både kommunal och enskild regi</c:v>
                </c:pt>
                <c:pt idx="2">
                  <c:v>Enbart enskild regi</c:v>
                </c:pt>
                <c:pt idx="3">
                  <c:v>Vet ej om insats ges i kommunal/enskild regi</c:v>
                </c:pt>
              </c:strCache>
            </c:strRef>
          </c:cat>
          <c:val>
            <c:numRef>
              <c:f>'ANALYS övergripande'!$AR$3:$AR$6</c:f>
              <c:numCache>
                <c:formatCode>0%</c:formatCode>
                <c:ptCount val="4"/>
                <c:pt idx="0">
                  <c:v>0.68298789817777161</c:v>
                </c:pt>
                <c:pt idx="1">
                  <c:v>0.18222284045068854</c:v>
                </c:pt>
                <c:pt idx="2">
                  <c:v>0.11267213798859368</c:v>
                </c:pt>
                <c:pt idx="3">
                  <c:v>2.2117123382946167E-2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72-42BE-AAEC-D83757566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7409792"/>
        <c:axId val="107415616"/>
      </c:barChart>
      <c:catAx>
        <c:axId val="10740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7415616"/>
        <c:crosses val="autoZero"/>
        <c:auto val="1"/>
        <c:lblAlgn val="ctr"/>
        <c:lblOffset val="100"/>
        <c:noMultiLvlLbl val="0"/>
      </c:catAx>
      <c:valAx>
        <c:axId val="10741561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740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73081945704847E-2"/>
          <c:y val="3.6084438101757085E-2"/>
          <c:w val="0.94641104210253679"/>
          <c:h val="0.790285356356427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övergripande'!$BO$6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övergripande'!$BN$10:$BN$12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övergripande'!$BO$10:$BO$12</c:f>
              <c:numCache>
                <c:formatCode>0%</c:formatCode>
                <c:ptCount val="3"/>
                <c:pt idx="0">
                  <c:v>0.3219959266802444</c:v>
                </c:pt>
                <c:pt idx="1">
                  <c:v>0.24274809160305344</c:v>
                </c:pt>
                <c:pt idx="2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9-496C-BD75-3299252EAC00}"/>
            </c:ext>
          </c:extLst>
        </c:ser>
        <c:ser>
          <c:idx val="1"/>
          <c:order val="1"/>
          <c:tx>
            <c:strRef>
              <c:f>'ANALYS övergripande'!$BP$6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övergripande'!$BN$10:$BN$12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övergripande'!$BP$10:$BP$12</c:f>
              <c:numCache>
                <c:formatCode>0%</c:formatCode>
                <c:ptCount val="3"/>
                <c:pt idx="0">
                  <c:v>0.28798370672097762</c:v>
                </c:pt>
                <c:pt idx="1">
                  <c:v>0.34274809160305342</c:v>
                </c:pt>
                <c:pt idx="2">
                  <c:v>0.24691358024691357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9-496C-BD75-3299252EAC00}"/>
            </c:ext>
          </c:extLst>
        </c:ser>
        <c:ser>
          <c:idx val="2"/>
          <c:order val="2"/>
          <c:tx>
            <c:strRef>
              <c:f>'ANALYS övergripande'!$BQ$6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övergripande'!$BN$10:$BN$12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övergripande'!$BQ$10:$BQ$12</c:f>
              <c:numCache>
                <c:formatCode>0%</c:formatCode>
                <c:ptCount val="3"/>
                <c:pt idx="0">
                  <c:v>0.12586558044806517</c:v>
                </c:pt>
                <c:pt idx="1">
                  <c:v>0.16183206106870229</c:v>
                </c:pt>
                <c:pt idx="2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9-496C-BD75-3299252EAC00}"/>
            </c:ext>
          </c:extLst>
        </c:ser>
        <c:ser>
          <c:idx val="3"/>
          <c:order val="3"/>
          <c:tx>
            <c:strRef>
              <c:f>'ANALYS övergripande'!$BR$6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2210683548651629E-3"/>
                  <c:y val="-1.3121613855184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79-496C-BD75-3299252EA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övergripande'!$BN$10:$BN$12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övergripande'!$BR$10:$BR$12</c:f>
              <c:numCache>
                <c:formatCode>0%</c:formatCode>
                <c:ptCount val="3"/>
                <c:pt idx="0">
                  <c:v>4.2158859470468435E-2</c:v>
                </c:pt>
                <c:pt idx="1">
                  <c:v>6.6412213740458012E-2</c:v>
                </c:pt>
                <c:pt idx="2">
                  <c:v>7.4074074074074077E-3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79-496C-BD75-3299252EAC00}"/>
            </c:ext>
          </c:extLst>
        </c:ser>
        <c:ser>
          <c:idx val="4"/>
          <c:order val="4"/>
          <c:tx>
            <c:strRef>
              <c:f>'ANALYS övergripande'!$BS$6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övergripande'!$BN$10:$BN$12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övergripande'!$BS$10:$BS$12</c:f>
              <c:numCache>
                <c:formatCode>0%</c:formatCode>
                <c:ptCount val="3"/>
                <c:pt idx="0">
                  <c:v>0.2219959266802444</c:v>
                </c:pt>
                <c:pt idx="1">
                  <c:v>0.18625954198473282</c:v>
                </c:pt>
                <c:pt idx="2">
                  <c:v>0.13456790123456791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9-496C-BD75-3299252EAC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94689888"/>
        <c:axId val="1894704032"/>
      </c:barChart>
      <c:catAx>
        <c:axId val="18946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94704032"/>
        <c:crosses val="autoZero"/>
        <c:auto val="1"/>
        <c:lblAlgn val="ctr"/>
        <c:lblOffset val="100"/>
        <c:noMultiLvlLbl val="0"/>
      </c:catAx>
      <c:valAx>
        <c:axId val="189470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9468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25417259170174"/>
          <c:y val="0.91416165673289895"/>
          <c:w val="0.55749165481659657"/>
          <c:h val="5.959511555673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8197153829007"/>
          <c:y val="3.7524876424740693E-2"/>
          <c:w val="0.79332359240309147"/>
          <c:h val="0.8625646287014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övergripande'!$AQ$51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B3-40F3-B82F-93F6B07AC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övergripande'!$AP$52:$AP$73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övergripande'!$AQ$52:$AQ$73</c:f>
              <c:numCache>
                <c:formatCode>0%</c:formatCode>
                <c:ptCount val="22"/>
                <c:pt idx="0">
                  <c:v>0.78125</c:v>
                </c:pt>
                <c:pt idx="1">
                  <c:v>0.59366754617414252</c:v>
                </c:pt>
                <c:pt idx="2">
                  <c:v>0.73684210526315785</c:v>
                </c:pt>
                <c:pt idx="3">
                  <c:v>0.70967741935483875</c:v>
                </c:pt>
                <c:pt idx="4">
                  <c:v>0.77245508982035926</c:v>
                </c:pt>
                <c:pt idx="5">
                  <c:v>0.76027397260273977</c:v>
                </c:pt>
                <c:pt idx="6">
                  <c:v>0.72164948453608246</c:v>
                </c:pt>
                <c:pt idx="7">
                  <c:v>0.78174603174603174</c:v>
                </c:pt>
                <c:pt idx="8">
                  <c:v>0.57988165680473369</c:v>
                </c:pt>
                <c:pt idx="9">
                  <c:v>0.71264367816091956</c:v>
                </c:pt>
                <c:pt idx="10">
                  <c:v>0.69148936170212771</c:v>
                </c:pt>
                <c:pt idx="11">
                  <c:v>0.5982142857142857</c:v>
                </c:pt>
                <c:pt idx="12">
                  <c:v>0.71238938053097345</c:v>
                </c:pt>
                <c:pt idx="13">
                  <c:v>0.60952380952380958</c:v>
                </c:pt>
                <c:pt idx="14">
                  <c:v>0.73289183222958054</c:v>
                </c:pt>
                <c:pt idx="15">
                  <c:v>0.68727272727272726</c:v>
                </c:pt>
                <c:pt idx="16">
                  <c:v>0.81879194630872487</c:v>
                </c:pt>
                <c:pt idx="17">
                  <c:v>0.76296296296296295</c:v>
                </c:pt>
                <c:pt idx="18">
                  <c:v>0.69970845481049559</c:v>
                </c:pt>
                <c:pt idx="19">
                  <c:v>0.67391304347826086</c:v>
                </c:pt>
                <c:pt idx="20">
                  <c:v>0.6064516129032258</c:v>
                </c:pt>
                <c:pt idx="21">
                  <c:v>0.68298789817777161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3-40F3-B82F-93F6B07AC73A}"/>
            </c:ext>
          </c:extLst>
        </c:ser>
        <c:ser>
          <c:idx val="1"/>
          <c:order val="1"/>
          <c:tx>
            <c:strRef>
              <c:f>'ANALYS övergripande'!$AR$51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8B3-40F3-B82F-93F6B07AC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övergripande'!$AP$52:$AP$73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övergripande'!$AR$52:$AR$73</c:f>
              <c:numCache>
                <c:formatCode>0%</c:formatCode>
                <c:ptCount val="22"/>
                <c:pt idx="0">
                  <c:v>9.375E-2</c:v>
                </c:pt>
                <c:pt idx="1">
                  <c:v>9.498680738786279E-2</c:v>
                </c:pt>
                <c:pt idx="2">
                  <c:v>0.15789473684210525</c:v>
                </c:pt>
                <c:pt idx="3">
                  <c:v>0.13261648745519714</c:v>
                </c:pt>
                <c:pt idx="4">
                  <c:v>8.3832335329341312E-2</c:v>
                </c:pt>
                <c:pt idx="5">
                  <c:v>4.1095890410958902E-2</c:v>
                </c:pt>
                <c:pt idx="6">
                  <c:v>0.14089347079037801</c:v>
                </c:pt>
                <c:pt idx="7">
                  <c:v>7.9365079365079361E-2</c:v>
                </c:pt>
                <c:pt idx="8">
                  <c:v>5.3254437869822487E-2</c:v>
                </c:pt>
                <c:pt idx="9">
                  <c:v>0.11877394636015326</c:v>
                </c:pt>
                <c:pt idx="10">
                  <c:v>0.10756501182033097</c:v>
                </c:pt>
                <c:pt idx="11">
                  <c:v>0.14935064935064934</c:v>
                </c:pt>
                <c:pt idx="12">
                  <c:v>7.9646017699115043E-2</c:v>
                </c:pt>
                <c:pt idx="13">
                  <c:v>0.13333333333333333</c:v>
                </c:pt>
                <c:pt idx="14">
                  <c:v>9.0507726269315678E-2</c:v>
                </c:pt>
                <c:pt idx="15">
                  <c:v>0.12</c:v>
                </c:pt>
                <c:pt idx="16">
                  <c:v>9.3959731543624164E-2</c:v>
                </c:pt>
                <c:pt idx="17">
                  <c:v>0.11481481481481481</c:v>
                </c:pt>
                <c:pt idx="18">
                  <c:v>0.10398445092322643</c:v>
                </c:pt>
                <c:pt idx="19">
                  <c:v>0.11413043478260869</c:v>
                </c:pt>
                <c:pt idx="20">
                  <c:v>0.14193548387096774</c:v>
                </c:pt>
                <c:pt idx="21">
                  <c:v>0.11267213798859368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3-40F3-B82F-93F6B07AC73A}"/>
            </c:ext>
          </c:extLst>
        </c:ser>
        <c:ser>
          <c:idx val="2"/>
          <c:order val="2"/>
          <c:tx>
            <c:strRef>
              <c:f>'ANALYS övergripande'!$AS$51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B3-40F3-B82F-93F6B07AC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övergripande'!$AP$52:$AP$73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övergripande'!$AS$52:$AS$73</c:f>
              <c:numCache>
                <c:formatCode>0%</c:formatCode>
                <c:ptCount val="22"/>
                <c:pt idx="0">
                  <c:v>0.1015625</c:v>
                </c:pt>
                <c:pt idx="1">
                  <c:v>0.25329815303430081</c:v>
                </c:pt>
                <c:pt idx="2">
                  <c:v>7.8947368421052627E-2</c:v>
                </c:pt>
                <c:pt idx="3">
                  <c:v>0.15770609318996415</c:v>
                </c:pt>
                <c:pt idx="4">
                  <c:v>0.1377245508982036</c:v>
                </c:pt>
                <c:pt idx="5">
                  <c:v>0.17123287671232876</c:v>
                </c:pt>
                <c:pt idx="6">
                  <c:v>0.1134020618556701</c:v>
                </c:pt>
                <c:pt idx="7">
                  <c:v>0.13492063492063491</c:v>
                </c:pt>
                <c:pt idx="8">
                  <c:v>0.29585798816568049</c:v>
                </c:pt>
                <c:pt idx="9">
                  <c:v>0.1532567049808429</c:v>
                </c:pt>
                <c:pt idx="10">
                  <c:v>0.17139479905437352</c:v>
                </c:pt>
                <c:pt idx="11">
                  <c:v>0.23376623376623376</c:v>
                </c:pt>
                <c:pt idx="12">
                  <c:v>0.18141592920353983</c:v>
                </c:pt>
                <c:pt idx="13">
                  <c:v>0.17142857142857143</c:v>
                </c:pt>
                <c:pt idx="14">
                  <c:v>0.16556291390728478</c:v>
                </c:pt>
                <c:pt idx="15">
                  <c:v>0.17818181818181819</c:v>
                </c:pt>
                <c:pt idx="16">
                  <c:v>7.3825503355704702E-2</c:v>
                </c:pt>
                <c:pt idx="17">
                  <c:v>0.1037037037037037</c:v>
                </c:pt>
                <c:pt idx="18">
                  <c:v>0.17589893100097181</c:v>
                </c:pt>
                <c:pt idx="19">
                  <c:v>0.20652173913043478</c:v>
                </c:pt>
                <c:pt idx="20">
                  <c:v>0.24193548387096775</c:v>
                </c:pt>
                <c:pt idx="21">
                  <c:v>0.18222284045068854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3-40F3-B82F-93F6B07AC73A}"/>
            </c:ext>
          </c:extLst>
        </c:ser>
        <c:ser>
          <c:idx val="3"/>
          <c:order val="3"/>
          <c:tx>
            <c:strRef>
              <c:f>'ANALYS övergripande'!$AT$51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övergripande'!$AP$52:$AP$73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övergripande'!$AT$52:$AT$73</c:f>
              <c:numCache>
                <c:formatCode>0%</c:formatCode>
                <c:ptCount val="22"/>
                <c:pt idx="0">
                  <c:v>2.34375E-2</c:v>
                </c:pt>
                <c:pt idx="1">
                  <c:v>5.8047493403693931E-2</c:v>
                </c:pt>
                <c:pt idx="2">
                  <c:v>2.6315789473684209E-2</c:v>
                </c:pt>
                <c:pt idx="3">
                  <c:v>0</c:v>
                </c:pt>
                <c:pt idx="4">
                  <c:v>5.9880239520958087E-3</c:v>
                </c:pt>
                <c:pt idx="5">
                  <c:v>2.7397260273972601E-2</c:v>
                </c:pt>
                <c:pt idx="6">
                  <c:v>2.4054982817869417E-2</c:v>
                </c:pt>
                <c:pt idx="7">
                  <c:v>3.968253968253968E-3</c:v>
                </c:pt>
                <c:pt idx="8">
                  <c:v>7.1005917159763315E-2</c:v>
                </c:pt>
                <c:pt idx="9">
                  <c:v>1.532567049808429E-2</c:v>
                </c:pt>
                <c:pt idx="10">
                  <c:v>2.955082742316785E-2</c:v>
                </c:pt>
                <c:pt idx="11">
                  <c:v>1.8668831168831168E-2</c:v>
                </c:pt>
                <c:pt idx="12">
                  <c:v>2.6548672566371681E-2</c:v>
                </c:pt>
                <c:pt idx="13">
                  <c:v>8.5714285714285715E-2</c:v>
                </c:pt>
                <c:pt idx="14">
                  <c:v>1.1037527593818985E-2</c:v>
                </c:pt>
                <c:pt idx="15">
                  <c:v>1.4545454545454545E-2</c:v>
                </c:pt>
                <c:pt idx="16">
                  <c:v>1.3422818791946308E-2</c:v>
                </c:pt>
                <c:pt idx="17">
                  <c:v>1.8518518518518517E-2</c:v>
                </c:pt>
                <c:pt idx="18">
                  <c:v>2.0408163265306121E-2</c:v>
                </c:pt>
                <c:pt idx="19">
                  <c:v>5.434782608695652E-3</c:v>
                </c:pt>
                <c:pt idx="20">
                  <c:v>9.6774193548387101E-3</c:v>
                </c:pt>
                <c:pt idx="21">
                  <c:v>2.2117123382946167E-2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3-40F3-B82F-93F6B07AC7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78440567992636"/>
          <c:y val="1.2110659001032744E-2"/>
          <c:w val="0.61575564158827145"/>
          <c:h val="0.883093758433357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övergripande'!$AQ$96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60-44ED-AC0F-8CEF4904FD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övergripande'!$AP$97:$AP$100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övergripande'!$AQ$97:$AQ$100</c:f>
              <c:numCache>
                <c:formatCode>0%</c:formatCode>
                <c:ptCount val="4"/>
                <c:pt idx="0">
                  <c:v>0.72733636681834091</c:v>
                </c:pt>
                <c:pt idx="1">
                  <c:v>0.68434913468773517</c:v>
                </c:pt>
                <c:pt idx="2">
                  <c:v>0.60513739545997614</c:v>
                </c:pt>
                <c:pt idx="3">
                  <c:v>0.68298789817777161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0-44ED-AC0F-8CEF4904FD13}"/>
            </c:ext>
          </c:extLst>
        </c:ser>
        <c:ser>
          <c:idx val="1"/>
          <c:order val="1"/>
          <c:tx>
            <c:strRef>
              <c:f>'ANALYS övergripande'!$AR$96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560-44ED-AC0F-8CEF4904FD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övergripande'!$AP$97:$AP$100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övergripande'!$AR$97:$AR$100</c:f>
              <c:numCache>
                <c:formatCode>0%</c:formatCode>
                <c:ptCount val="4"/>
                <c:pt idx="0">
                  <c:v>0.10920546027301366</c:v>
                </c:pt>
                <c:pt idx="1">
                  <c:v>0.1000752445447705</c:v>
                </c:pt>
                <c:pt idx="2">
                  <c:v>0.13859020310633213</c:v>
                </c:pt>
                <c:pt idx="3">
                  <c:v>0.11267213798859368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0-44ED-AC0F-8CEF4904FD13}"/>
            </c:ext>
          </c:extLst>
        </c:ser>
        <c:ser>
          <c:idx val="2"/>
          <c:order val="2"/>
          <c:tx>
            <c:strRef>
              <c:f>'ANALYS övergripande'!$AS$96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60-44ED-AC0F-8CEF4904FD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övergripande'!$AP$97:$AP$100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övergripande'!$AS$97:$AS$100</c:f>
              <c:numCache>
                <c:formatCode>0%</c:formatCode>
                <c:ptCount val="4"/>
                <c:pt idx="0">
                  <c:v>0.14980749037451874</c:v>
                </c:pt>
                <c:pt idx="1">
                  <c:v>0.18585402558314523</c:v>
                </c:pt>
                <c:pt idx="2">
                  <c:v>0.23178016726403824</c:v>
                </c:pt>
                <c:pt idx="3">
                  <c:v>0.18222284045068854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0-44ED-AC0F-8CEF4904FD13}"/>
            </c:ext>
          </c:extLst>
        </c:ser>
        <c:ser>
          <c:idx val="3"/>
          <c:order val="3"/>
          <c:tx>
            <c:strRef>
              <c:f>'ANALYS övergripande'!$AT$96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övergripande'!$AP$97:$AP$100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övergripande'!$AT$97:$AT$100</c:f>
              <c:numCache>
                <c:formatCode>0%</c:formatCode>
                <c:ptCount val="4"/>
                <c:pt idx="0">
                  <c:v>1.3650682534126707E-2</c:v>
                </c:pt>
                <c:pt idx="1">
                  <c:v>2.9721595184349133E-2</c:v>
                </c:pt>
                <c:pt idx="2">
                  <c:v>2.4492234169653525E-2</c:v>
                </c:pt>
                <c:pt idx="3">
                  <c:v>2.2117123382946167E-2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60-44ED-AC0F-8CEF4904F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36431621031218E-2"/>
          <c:y val="5.0925925925925923E-2"/>
          <c:w val="0.88444404024389578"/>
          <c:h val="0.75925925925925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7E-45C8-9ECA-16D833BA4C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7E-45C8-9ECA-16D833BA4C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C7E-45C8-9ECA-16D833BA4C2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7E-45C8-9ECA-16D833BA4C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övergripande'!$H$3:$H$6</c:f>
              <c:strCache>
                <c:ptCount val="4"/>
                <c:pt idx="0">
                  <c:v>Enbart med biståndsbeslut</c:v>
                </c:pt>
                <c:pt idx="1">
                  <c:v>Både med och utan biståndsbeslut</c:v>
                </c:pt>
                <c:pt idx="2">
                  <c:v>Enbart utan biståndsbeslut</c:v>
                </c:pt>
                <c:pt idx="3">
                  <c:v>Vet ej om insats ges med/utan biståndsbeslut</c:v>
                </c:pt>
              </c:strCache>
            </c:strRef>
          </c:cat>
          <c:val>
            <c:numRef>
              <c:f>'ANALYS övergripande'!$J$3:$J$6</c:f>
              <c:numCache>
                <c:formatCode>0%</c:formatCode>
                <c:ptCount val="4"/>
                <c:pt idx="0">
                  <c:v>0.58217385314781656</c:v>
                </c:pt>
                <c:pt idx="1">
                  <c:v>0.21104835376773659</c:v>
                </c:pt>
                <c:pt idx="2">
                  <c:v>0.18335858933737428</c:v>
                </c:pt>
                <c:pt idx="3">
                  <c:v>2.3419203747072601E-2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E-45C8-9ECA-16D833BA4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868924367"/>
        <c:axId val="868930191"/>
      </c:barChart>
      <c:catAx>
        <c:axId val="868924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8930191"/>
        <c:crosses val="autoZero"/>
        <c:auto val="1"/>
        <c:lblAlgn val="ctr"/>
        <c:lblOffset val="100"/>
        <c:noMultiLvlLbl val="0"/>
      </c:catAx>
      <c:valAx>
        <c:axId val="868930191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8924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5647094912263"/>
          <c:y val="4.9471478425690739E-2"/>
          <c:w val="0.47351803276635973"/>
          <c:h val="0.950528521574309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7-4B9B-9707-25B681F67B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7-4B9B-9707-25B681F67B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7-4B9B-9707-25B681F67B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7-4B9B-9707-25B681F67B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A7-4B9B-9707-25B681F67B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'Översikt respondenter'!$D$307:$D$309</c:f>
              <c:strCache>
                <c:ptCount val="3"/>
                <c:pt idx="0">
                  <c:v>Slutförd</c:v>
                </c:pt>
                <c:pt idx="1">
                  <c:v>Påbörjad</c:v>
                </c:pt>
                <c:pt idx="2">
                  <c:v>Ej påbörjad</c:v>
                </c:pt>
              </c:strCache>
            </c:strRef>
          </c:cat>
          <c:val>
            <c:numRef>
              <c:f>'Översikt respondenter'!$F$307:$F$309</c:f>
              <c:numCache>
                <c:formatCode>0%</c:formatCode>
                <c:ptCount val="3"/>
                <c:pt idx="0">
                  <c:v>0.76821192052980136</c:v>
                </c:pt>
                <c:pt idx="1">
                  <c:v>7.6158940397350994E-2</c:v>
                </c:pt>
                <c:pt idx="2">
                  <c:v>0.15562913907284767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A7-4B9B-9707-25B681F67B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736197624845845"/>
          <c:y val="0.1168728820238001"/>
          <c:w val="0.32579083117875002"/>
          <c:h val="0.83180061066419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övergripande'!$AD$3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övergripande'!$AD$7:$AD$9</c:f>
              <c:numCache>
                <c:formatCode>0%</c:formatCode>
                <c:ptCount val="3"/>
                <c:pt idx="0">
                  <c:v>0.38689067676289635</c:v>
                </c:pt>
                <c:pt idx="1">
                  <c:v>0.21540469973890339</c:v>
                </c:pt>
                <c:pt idx="2">
                  <c:v>0.29000751314800899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C-48B3-A486-FA8C9E3CC23F}"/>
            </c:ext>
          </c:extLst>
        </c:ser>
        <c:ser>
          <c:idx val="1"/>
          <c:order val="1"/>
          <c:tx>
            <c:strRef>
              <c:f>'ANALYS övergripande'!$AE$3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övergripande'!$AE$7:$AE$9</c:f>
              <c:numCache>
                <c:formatCode>0%</c:formatCode>
                <c:ptCount val="3"/>
                <c:pt idx="0">
                  <c:v>0.29152863227638431</c:v>
                </c:pt>
                <c:pt idx="1">
                  <c:v>0.30221932114882505</c:v>
                </c:pt>
                <c:pt idx="2">
                  <c:v>0.27873779113448532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C-48B3-A486-FA8C9E3CC23F}"/>
            </c:ext>
          </c:extLst>
        </c:ser>
        <c:ser>
          <c:idx val="2"/>
          <c:order val="2"/>
          <c:tx>
            <c:strRef>
              <c:f>'ANALYS övergripande'!$AF$3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övergripande'!$AF$7:$AF$9</c:f>
              <c:numCache>
                <c:formatCode>0%</c:formatCode>
                <c:ptCount val="3"/>
                <c:pt idx="0">
                  <c:v>0.1138192143871273</c:v>
                </c:pt>
                <c:pt idx="1">
                  <c:v>0.16579634464751958</c:v>
                </c:pt>
                <c:pt idx="2">
                  <c:v>0.10443275732531931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C-48B3-A486-FA8C9E3CC23F}"/>
            </c:ext>
          </c:extLst>
        </c:ser>
        <c:ser>
          <c:idx val="3"/>
          <c:order val="3"/>
          <c:tx>
            <c:strRef>
              <c:f>'ANALYS övergripande'!$AG$3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övergripande'!$AG$7:$AG$9</c:f>
              <c:numCache>
                <c:formatCode>0%</c:formatCode>
                <c:ptCount val="3"/>
                <c:pt idx="0">
                  <c:v>2.4136299100804542E-2</c:v>
                </c:pt>
                <c:pt idx="1">
                  <c:v>9.3342036553524799E-2</c:v>
                </c:pt>
                <c:pt idx="2">
                  <c:v>4.1322314049586778E-2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CC-48B3-A486-FA8C9E3CC23F}"/>
            </c:ext>
          </c:extLst>
        </c:ser>
        <c:ser>
          <c:idx val="4"/>
          <c:order val="4"/>
          <c:tx>
            <c:strRef>
              <c:f>'ANALYS övergripande'!$AH$3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övergripande'!$AH$7:$AH$9</c:f>
              <c:numCache>
                <c:formatCode>0%</c:formatCode>
                <c:ptCount val="3"/>
                <c:pt idx="0">
                  <c:v>0.1836251774727875</c:v>
                </c:pt>
                <c:pt idx="1">
                  <c:v>0.22323759791122716</c:v>
                </c:pt>
                <c:pt idx="2">
                  <c:v>0.28549962434259957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CC-48B3-A486-FA8C9E3CC2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97992368"/>
        <c:axId val="1997989456"/>
      </c:barChart>
      <c:catAx>
        <c:axId val="19979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97989456"/>
        <c:crosses val="autoZero"/>
        <c:auto val="1"/>
        <c:lblAlgn val="ctr"/>
        <c:lblOffset val="100"/>
        <c:noMultiLvlLbl val="0"/>
      </c:catAx>
      <c:valAx>
        <c:axId val="199798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979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497110087935"/>
          <c:y val="3.1648537665384564E-2"/>
          <c:w val="0.78314245900144452"/>
          <c:h val="0.86717106476373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övergripande'!$I$52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B-4300-9B27-C4EE78ABA2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övergripande'!$I$53:$I$74</c:f>
              <c:numCache>
                <c:formatCode>0%</c:formatCode>
                <c:ptCount val="22"/>
                <c:pt idx="0">
                  <c:v>0.65625</c:v>
                </c:pt>
                <c:pt idx="1">
                  <c:v>0.61578947368421055</c:v>
                </c:pt>
                <c:pt idx="2">
                  <c:v>0.60526315789473684</c:v>
                </c:pt>
                <c:pt idx="3">
                  <c:v>0.63309352517985606</c:v>
                </c:pt>
                <c:pt idx="4">
                  <c:v>0.57309941520467833</c:v>
                </c:pt>
                <c:pt idx="5">
                  <c:v>0.58783783783783783</c:v>
                </c:pt>
                <c:pt idx="6">
                  <c:v>0.61512027491408938</c:v>
                </c:pt>
                <c:pt idx="7">
                  <c:v>0.5</c:v>
                </c:pt>
                <c:pt idx="8">
                  <c:v>0.54705882352941182</c:v>
                </c:pt>
                <c:pt idx="9">
                  <c:v>0.57471264367816088</c:v>
                </c:pt>
                <c:pt idx="10">
                  <c:v>0.55726092089728452</c:v>
                </c:pt>
                <c:pt idx="11">
                  <c:v>0.57264957264957261</c:v>
                </c:pt>
                <c:pt idx="12">
                  <c:v>0.5491071428571429</c:v>
                </c:pt>
                <c:pt idx="13">
                  <c:v>0.53333333333333333</c:v>
                </c:pt>
                <c:pt idx="14">
                  <c:v>0.64254385964912286</c:v>
                </c:pt>
                <c:pt idx="15">
                  <c:v>0.64</c:v>
                </c:pt>
                <c:pt idx="16">
                  <c:v>0.57638888888888884</c:v>
                </c:pt>
                <c:pt idx="17">
                  <c:v>0.60439560439560436</c:v>
                </c:pt>
                <c:pt idx="18">
                  <c:v>0.57848837209302328</c:v>
                </c:pt>
                <c:pt idx="19">
                  <c:v>0.60752688172043012</c:v>
                </c:pt>
                <c:pt idx="20">
                  <c:v>0.51446945337620575</c:v>
                </c:pt>
                <c:pt idx="21">
                  <c:v>0.58217385314781656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B-4300-9B27-C4EE78ABA223}"/>
            </c:ext>
          </c:extLst>
        </c:ser>
        <c:ser>
          <c:idx val="1"/>
          <c:order val="1"/>
          <c:tx>
            <c:strRef>
              <c:f>'ANALYS övergripande'!$J$52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F2B-4300-9B27-C4EE78ABA2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övergripande'!$J$53:$J$74</c:f>
              <c:numCache>
                <c:formatCode>0%</c:formatCode>
                <c:ptCount val="22"/>
                <c:pt idx="0">
                  <c:v>0.21875</c:v>
                </c:pt>
                <c:pt idx="1">
                  <c:v>0.13157894736842105</c:v>
                </c:pt>
                <c:pt idx="2">
                  <c:v>0.31578947368421051</c:v>
                </c:pt>
                <c:pt idx="3">
                  <c:v>0.1079136690647482</c:v>
                </c:pt>
                <c:pt idx="4">
                  <c:v>0.16374269005847952</c:v>
                </c:pt>
                <c:pt idx="5">
                  <c:v>0.18243243243243243</c:v>
                </c:pt>
                <c:pt idx="6">
                  <c:v>0.17869415807560138</c:v>
                </c:pt>
                <c:pt idx="7">
                  <c:v>0.13779527559055119</c:v>
                </c:pt>
                <c:pt idx="8">
                  <c:v>9.4117647058823528E-2</c:v>
                </c:pt>
                <c:pt idx="9">
                  <c:v>0.18390804597701149</c:v>
                </c:pt>
                <c:pt idx="10">
                  <c:v>0.20661157024793389</c:v>
                </c:pt>
                <c:pt idx="11">
                  <c:v>0.25252525252525254</c:v>
                </c:pt>
                <c:pt idx="12">
                  <c:v>0.15178571428571427</c:v>
                </c:pt>
                <c:pt idx="13">
                  <c:v>8.5714285714285715E-2</c:v>
                </c:pt>
                <c:pt idx="14">
                  <c:v>0.12280701754385964</c:v>
                </c:pt>
                <c:pt idx="15">
                  <c:v>0.16727272727272727</c:v>
                </c:pt>
                <c:pt idx="16">
                  <c:v>0.25694444444444442</c:v>
                </c:pt>
                <c:pt idx="17">
                  <c:v>0.16849816849816851</c:v>
                </c:pt>
                <c:pt idx="18">
                  <c:v>0.18992248062015504</c:v>
                </c:pt>
                <c:pt idx="19">
                  <c:v>0.20430107526881722</c:v>
                </c:pt>
                <c:pt idx="20">
                  <c:v>0.13826366559485531</c:v>
                </c:pt>
                <c:pt idx="21">
                  <c:v>0.18335858933737428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B-4300-9B27-C4EE78ABA223}"/>
            </c:ext>
          </c:extLst>
        </c:ser>
        <c:ser>
          <c:idx val="2"/>
          <c:order val="2"/>
          <c:tx>
            <c:strRef>
              <c:f>'ANALYS övergripande'!$K$52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2B-4300-9B27-C4EE78ABA2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övergripande'!$K$53:$K$74</c:f>
              <c:numCache>
                <c:formatCode>0%</c:formatCode>
                <c:ptCount val="22"/>
                <c:pt idx="0">
                  <c:v>0.109375</c:v>
                </c:pt>
                <c:pt idx="1">
                  <c:v>0.19210526315789472</c:v>
                </c:pt>
                <c:pt idx="2">
                  <c:v>7.8947368421052627E-2</c:v>
                </c:pt>
                <c:pt idx="3">
                  <c:v>0.25899280575539568</c:v>
                </c:pt>
                <c:pt idx="4">
                  <c:v>0.25146198830409355</c:v>
                </c:pt>
                <c:pt idx="5">
                  <c:v>0.21621621621621623</c:v>
                </c:pt>
                <c:pt idx="6">
                  <c:v>0.18556701030927836</c:v>
                </c:pt>
                <c:pt idx="7">
                  <c:v>0.35039370078740156</c:v>
                </c:pt>
                <c:pt idx="8">
                  <c:v>0.27647058823529413</c:v>
                </c:pt>
                <c:pt idx="9">
                  <c:v>0.22605363984674329</c:v>
                </c:pt>
                <c:pt idx="10">
                  <c:v>0.20661157024793389</c:v>
                </c:pt>
                <c:pt idx="11">
                  <c:v>0.15462315462315462</c:v>
                </c:pt>
                <c:pt idx="12">
                  <c:v>0.29017857142857145</c:v>
                </c:pt>
                <c:pt idx="13">
                  <c:v>0.29523809523809524</c:v>
                </c:pt>
                <c:pt idx="14">
                  <c:v>0.22807017543859648</c:v>
                </c:pt>
                <c:pt idx="15">
                  <c:v>0.17454545454545456</c:v>
                </c:pt>
                <c:pt idx="16">
                  <c:v>0.15277777777777779</c:v>
                </c:pt>
                <c:pt idx="17">
                  <c:v>0.20146520146520147</c:v>
                </c:pt>
                <c:pt idx="18">
                  <c:v>0.20736434108527133</c:v>
                </c:pt>
                <c:pt idx="19">
                  <c:v>0.18817204301075269</c:v>
                </c:pt>
                <c:pt idx="20">
                  <c:v>0.31511254019292606</c:v>
                </c:pt>
                <c:pt idx="21">
                  <c:v>0.21104835376773659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B-4300-9B27-C4EE78ABA223}"/>
            </c:ext>
          </c:extLst>
        </c:ser>
        <c:ser>
          <c:idx val="3"/>
          <c:order val="3"/>
          <c:tx>
            <c:strRef>
              <c:f>'ANALYS övergripande'!$L$52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(10)</c:v>
                </c:pt>
                <c:pt idx="7">
                  <c:v>Kalmar län (9)</c:v>
                </c:pt>
                <c:pt idx="8">
                  <c:v>Kronobergs län (7)</c:v>
                </c:pt>
                <c:pt idx="9">
                  <c:v>Norrbottens län (10)</c:v>
                </c:pt>
                <c:pt idx="10">
                  <c:v>Skåne län (27)</c:v>
                </c:pt>
                <c:pt idx="11">
                  <c:v>Stockholms län (32)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(16)</c:v>
                </c:pt>
                <c:pt idx="15">
                  <c:v>Västerbottens län (12)</c:v>
                </c:pt>
                <c:pt idx="16">
                  <c:v>Västernorrlands län (6)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(6)</c:v>
                </c:pt>
                <c:pt idx="20">
                  <c:v>Östergötlands län (10)</c:v>
                </c:pt>
                <c:pt idx="21">
                  <c:v>Nationellt genomsnitt (235)</c:v>
                </c:pt>
              </c:strCache>
            </c:strRef>
          </c:cat>
          <c:val>
            <c:numRef>
              <c:f>'ANALYS övergripande'!$L$53:$L$74</c:f>
              <c:numCache>
                <c:formatCode>0%</c:formatCode>
                <c:ptCount val="22"/>
                <c:pt idx="0">
                  <c:v>1.5625E-2</c:v>
                </c:pt>
                <c:pt idx="1">
                  <c:v>6.0526315789473685E-2</c:v>
                </c:pt>
                <c:pt idx="2">
                  <c:v>0</c:v>
                </c:pt>
                <c:pt idx="3">
                  <c:v>0</c:v>
                </c:pt>
                <c:pt idx="4">
                  <c:v>1.1695906432748537E-2</c:v>
                </c:pt>
                <c:pt idx="5">
                  <c:v>1.3513513513513514E-2</c:v>
                </c:pt>
                <c:pt idx="6">
                  <c:v>2.0618556701030927E-2</c:v>
                </c:pt>
                <c:pt idx="7">
                  <c:v>1.1811023622047244E-2</c:v>
                </c:pt>
                <c:pt idx="8">
                  <c:v>8.2352941176470587E-2</c:v>
                </c:pt>
                <c:pt idx="9">
                  <c:v>1.532567049808429E-2</c:v>
                </c:pt>
                <c:pt idx="10">
                  <c:v>2.9515938606847699E-2</c:v>
                </c:pt>
                <c:pt idx="11">
                  <c:v>2.0202020202020204E-2</c:v>
                </c:pt>
                <c:pt idx="12">
                  <c:v>8.9285714285714281E-3</c:v>
                </c:pt>
                <c:pt idx="13">
                  <c:v>8.5714285714285715E-2</c:v>
                </c:pt>
                <c:pt idx="14">
                  <c:v>6.5789473684210523E-3</c:v>
                </c:pt>
                <c:pt idx="15">
                  <c:v>1.8181818181818181E-2</c:v>
                </c:pt>
                <c:pt idx="16">
                  <c:v>1.3888888888888888E-2</c:v>
                </c:pt>
                <c:pt idx="17">
                  <c:v>2.564102564102564E-2</c:v>
                </c:pt>
                <c:pt idx="18">
                  <c:v>2.4224806201550389E-2</c:v>
                </c:pt>
                <c:pt idx="19">
                  <c:v>0</c:v>
                </c:pt>
                <c:pt idx="20">
                  <c:v>3.215434083601286E-2</c:v>
                </c:pt>
                <c:pt idx="21">
                  <c:v>2.3419203747072601E-2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2B-4300-9B27-C4EE78ABA2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88528922089493"/>
          <c:y val="6.7710001840525211E-2"/>
          <c:w val="0.63824389588715891"/>
          <c:h val="0.834649208411895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övergripande'!$I$106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9-4714-972B-2C04D14C53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övergripande'!$H$107:$H$110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övergripande'!$I$107:$I$110</c:f>
              <c:numCache>
                <c:formatCode>0%</c:formatCode>
                <c:ptCount val="4"/>
                <c:pt idx="0">
                  <c:v>0.5938375350140056</c:v>
                </c:pt>
                <c:pt idx="1">
                  <c:v>0.58548447437336326</c:v>
                </c:pt>
                <c:pt idx="2">
                  <c:v>0.55780346820809246</c:v>
                </c:pt>
                <c:pt idx="3">
                  <c:v>0.58217385314781656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9-4714-972B-2C04D14C53B6}"/>
            </c:ext>
          </c:extLst>
        </c:ser>
        <c:ser>
          <c:idx val="1"/>
          <c:order val="1"/>
          <c:tx>
            <c:strRef>
              <c:f>'ANALYS övergripande'!$J$106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C9-4714-972B-2C04D14C53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övergripande'!$H$107:$H$110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övergripande'!$J$107:$J$110</c:f>
              <c:numCache>
                <c:formatCode>0%</c:formatCode>
                <c:ptCount val="4"/>
                <c:pt idx="0">
                  <c:v>0.17156862745098039</c:v>
                </c:pt>
                <c:pt idx="1">
                  <c:v>0.16460905349794239</c:v>
                </c:pt>
                <c:pt idx="2">
                  <c:v>0.23179190751445086</c:v>
                </c:pt>
                <c:pt idx="3">
                  <c:v>0.18335858933737428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C9-4714-972B-2C04D14C53B6}"/>
            </c:ext>
          </c:extLst>
        </c:ser>
        <c:ser>
          <c:idx val="2"/>
          <c:order val="2"/>
          <c:tx>
            <c:strRef>
              <c:f>'ANALYS övergripande'!$K$106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C9-4714-972B-2C04D14C53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övergripande'!$H$107:$H$110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övergripande'!$K$107:$K$110</c:f>
              <c:numCache>
                <c:formatCode>0%</c:formatCode>
                <c:ptCount val="4"/>
                <c:pt idx="0">
                  <c:v>0.21953781512605042</c:v>
                </c:pt>
                <c:pt idx="1">
                  <c:v>0.21810699588477367</c:v>
                </c:pt>
                <c:pt idx="2">
                  <c:v>0.18612716763005779</c:v>
                </c:pt>
                <c:pt idx="3">
                  <c:v>0.21104835376773659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C9-4714-972B-2C04D14C53B6}"/>
            </c:ext>
          </c:extLst>
        </c:ser>
        <c:ser>
          <c:idx val="3"/>
          <c:order val="3"/>
          <c:tx>
            <c:strRef>
              <c:f>'ANALYS övergripande'!$L$106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övergripande'!$H$107:$H$110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(85)</c:v>
                </c:pt>
                <c:pt idx="2">
                  <c:v>Storstäder och storstadsnära kommuner (46)</c:v>
                </c:pt>
                <c:pt idx="3">
                  <c:v>Nationellt genomsnitt (235)</c:v>
                </c:pt>
              </c:strCache>
            </c:strRef>
          </c:cat>
          <c:val>
            <c:numRef>
              <c:f>'ANALYS övergripande'!$L$107:$L$110</c:f>
              <c:numCache>
                <c:formatCode>0%</c:formatCode>
                <c:ptCount val="4"/>
                <c:pt idx="0">
                  <c:v>1.5056022408963586E-2</c:v>
                </c:pt>
                <c:pt idx="1">
                  <c:v>3.1799476243920689E-2</c:v>
                </c:pt>
                <c:pt idx="2">
                  <c:v>2.4277456647398842E-2</c:v>
                </c:pt>
                <c:pt idx="3">
                  <c:v>2.3419203747072601E-2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9-4714-972B-2C04D14C53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168564821478851E-2"/>
          <c:y val="0.91707877586992625"/>
          <c:w val="0.89999994877466438"/>
          <c:h val="6.8201658512568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250179079177603"/>
          <c:y val="0.1501648784835293"/>
          <c:w val="0.53654253477459612"/>
          <c:h val="0.8474230738468217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B9-40F2-80BC-4F24AAFFC67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B9-40F2-80BC-4F24AAFFC67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B9-40F2-80BC-4F24AAFFC67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B9-40F2-80BC-4F24AAFFC67D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B9-40F2-80BC-4F24AAFFC67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 biståndsbeslut'!$B$4:$B$6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'ANALYS biståndsbeslut'!$C$4:$C$6</c:f>
              <c:numCache>
                <c:formatCode>General</c:formatCode>
                <c:ptCount val="3"/>
                <c:pt idx="0">
                  <c:v>186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B9-40F2-80BC-4F24AAFFC6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27936218938844"/>
          <c:y val="0.34629355912832294"/>
          <c:w val="0.2962633432722494"/>
          <c:h val="0.35441151394400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4040405318284"/>
          <c:y val="6.4690430476199309E-2"/>
          <c:w val="0.81260478462808583"/>
          <c:h val="0.917650671304637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biståndsbeslut'!$J$2:$O$2</c:f>
              <c:strCache>
                <c:ptCount val="6"/>
                <c:pt idx="0">
                  <c:v>Individ- och/eller
gruppinsatser</c:v>
                </c:pt>
                <c:pt idx="1">
                  <c:v>Placeringsinsatser</c:v>
                </c:pt>
                <c:pt idx="2">
                  <c:v>Insatser under
placering till barn</c:v>
                </c:pt>
                <c:pt idx="3">
                  <c:v>Insatser under placering
till vårdnadshavare / familjehem</c:v>
                </c:pt>
                <c:pt idx="4">
                  <c:v>Uppsökande insatser
riktade till barn</c:v>
                </c:pt>
                <c:pt idx="5">
                  <c:v>Övriga insatser</c:v>
                </c:pt>
              </c:strCache>
            </c:strRef>
          </c:cat>
          <c:val>
            <c:numRef>
              <c:f>'ANALYS biståndsbeslut'!$J$3:$O$3</c:f>
              <c:numCache>
                <c:formatCode>General</c:formatCode>
                <c:ptCount val="6"/>
                <c:pt idx="0">
                  <c:v>181</c:v>
                </c:pt>
                <c:pt idx="1">
                  <c:v>5</c:v>
                </c:pt>
                <c:pt idx="2">
                  <c:v>76</c:v>
                </c:pt>
                <c:pt idx="3">
                  <c:v>103</c:v>
                </c:pt>
                <c:pt idx="4">
                  <c:v>172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E-48D8-AEC7-BAF18C07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569951"/>
        <c:axId val="227578687"/>
      </c:barChart>
      <c:catAx>
        <c:axId val="2275699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7578687"/>
        <c:crosses val="autoZero"/>
        <c:auto val="1"/>
        <c:lblAlgn val="ctr"/>
        <c:lblOffset val="100"/>
        <c:noMultiLvlLbl val="0"/>
      </c:catAx>
      <c:valAx>
        <c:axId val="22757868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756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3513782347448"/>
          <c:y val="4.3088094093308285E-2"/>
          <c:w val="0.53011150967899845"/>
          <c:h val="0.937341801938088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8-4093-8944-5D4B87E03A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8-4093-8944-5D4B87E03A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C8-4093-8944-5D4B87E03A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C8-4093-8944-5D4B87E03A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C8-4093-8944-5D4B87E03A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'Översikt respondenter'!$L$307:$L$309</c:f>
              <c:strCache>
                <c:ptCount val="3"/>
                <c:pt idx="0">
                  <c:v>Slutförd</c:v>
                </c:pt>
                <c:pt idx="1">
                  <c:v>Påbörjad</c:v>
                </c:pt>
                <c:pt idx="2">
                  <c:v>Ej påbörjad</c:v>
                </c:pt>
              </c:strCache>
            </c:strRef>
          </c:cat>
          <c:val>
            <c:numRef>
              <c:f>'Översikt respondenter'!$N$307:$N$309</c:f>
              <c:numCache>
                <c:formatCode>0%</c:formatCode>
                <c:ptCount val="3"/>
                <c:pt idx="0">
                  <c:v>0.66225165562913912</c:v>
                </c:pt>
                <c:pt idx="1">
                  <c:v>0.11258278145695365</c:v>
                </c:pt>
                <c:pt idx="2">
                  <c:v>0.2251655629139073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C8-4093-8944-5D4B87E03A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69280443461154"/>
          <c:y val="8.1660159632973225E-3"/>
          <c:w val="0.30639824653130704"/>
          <c:h val="0.85410530186992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5046498920862"/>
          <c:y val="8.60577901636434E-2"/>
          <c:w val="0.70989727104223155"/>
          <c:h val="0.88705600523185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43-43A7-A839-D1F5875944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genomförande+topp+bott'!$H$27:$H$48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genomförande+topp+bott'!$I$27:$I$48</c:f>
              <c:numCache>
                <c:formatCode>_-* #\ ##0_-;\-* #\ ##0_-;_-* "-"??_-;_-@_-</c:formatCode>
                <c:ptCount val="22"/>
                <c:pt idx="0">
                  <c:v>18</c:v>
                </c:pt>
                <c:pt idx="1">
                  <c:v>22.5</c:v>
                </c:pt>
                <c:pt idx="2">
                  <c:v>21</c:v>
                </c:pt>
                <c:pt idx="3">
                  <c:v>15.428571428571429</c:v>
                </c:pt>
                <c:pt idx="4">
                  <c:v>18.666666666666668</c:v>
                </c:pt>
                <c:pt idx="5">
                  <c:v>7.5</c:v>
                </c:pt>
                <c:pt idx="6">
                  <c:v>21.363636363636363</c:v>
                </c:pt>
                <c:pt idx="7">
                  <c:v>20.125</c:v>
                </c:pt>
                <c:pt idx="8">
                  <c:v>17.666666666666668</c:v>
                </c:pt>
                <c:pt idx="9">
                  <c:v>22.833333333333332</c:v>
                </c:pt>
                <c:pt idx="10">
                  <c:v>21.25</c:v>
                </c:pt>
                <c:pt idx="11">
                  <c:v>25.75</c:v>
                </c:pt>
                <c:pt idx="12">
                  <c:v>28.166666666666668</c:v>
                </c:pt>
                <c:pt idx="13">
                  <c:v>28.285714285714285</c:v>
                </c:pt>
                <c:pt idx="14">
                  <c:v>18.53846153846154</c:v>
                </c:pt>
                <c:pt idx="15">
                  <c:v>17.375</c:v>
                </c:pt>
                <c:pt idx="16">
                  <c:v>23.4</c:v>
                </c:pt>
                <c:pt idx="17">
                  <c:v>23.375</c:v>
                </c:pt>
                <c:pt idx="18">
                  <c:v>18.53846153846154</c:v>
                </c:pt>
                <c:pt idx="19">
                  <c:v>18.285714285714285</c:v>
                </c:pt>
                <c:pt idx="20">
                  <c:v>25.727272727272727</c:v>
                </c:pt>
                <c:pt idx="21">
                  <c:v>21.411214953271028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3-43A7-A839-D1F5875944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78112"/>
        <c:axId val="17072704"/>
      </c:barChart>
      <c:catAx>
        <c:axId val="17078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072704"/>
        <c:crosses val="autoZero"/>
        <c:auto val="1"/>
        <c:lblAlgn val="ctr"/>
        <c:lblOffset val="100"/>
        <c:noMultiLvlLbl val="0"/>
      </c:catAx>
      <c:valAx>
        <c:axId val="170727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Genomsnittligt antal</a:t>
                </a:r>
                <a:br>
                  <a:rPr lang="sv-SE"/>
                </a:br>
                <a:r>
                  <a:rPr lang="sv-SE"/>
                  <a:t>insatser per kommun</a:t>
                </a:r>
              </a:p>
            </c:rich>
          </c:tx>
          <c:layout>
            <c:manualLayout>
              <c:xMode val="edge"/>
              <c:yMode val="edge"/>
              <c:x val="0.88273066977653225"/>
              <c:y val="1.29572070383140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0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21453471047494"/>
          <c:y val="9.2570817456235091E-2"/>
          <c:w val="0.55689710983363194"/>
          <c:h val="0.876292008828246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B9-4B99-93DA-65B16A925D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genomförande+topp+bott'!$O$9:$O$12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genomförande+topp+bott'!$P$9:$P$12</c:f>
              <c:numCache>
                <c:formatCode>0</c:formatCode>
                <c:ptCount val="4"/>
                <c:pt idx="0">
                  <c:v>20.048192771084338</c:v>
                </c:pt>
                <c:pt idx="1">
                  <c:v>23.068493150684933</c:v>
                </c:pt>
                <c:pt idx="2">
                  <c:v>25.051282051282051</c:v>
                </c:pt>
                <c:pt idx="3">
                  <c:v>22.179487179487179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9-4B99-93DA-65B16A925D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6192799"/>
        <c:axId val="2026196959"/>
      </c:barChart>
      <c:catAx>
        <c:axId val="20261927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6196959"/>
        <c:crosses val="autoZero"/>
        <c:auto val="1"/>
        <c:lblAlgn val="ctr"/>
        <c:lblOffset val="100"/>
        <c:noMultiLvlLbl val="0"/>
      </c:catAx>
      <c:valAx>
        <c:axId val="202619695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Genomsnittligt antal</a:t>
                </a:r>
                <a:br>
                  <a:rPr lang="sv-SE"/>
                </a:br>
                <a:r>
                  <a:rPr lang="sv-SE"/>
                  <a:t>insatser per kommun</a:t>
                </a:r>
              </a:p>
            </c:rich>
          </c:tx>
          <c:layout>
            <c:manualLayout>
              <c:xMode val="edge"/>
              <c:yMode val="edge"/>
              <c:x val="0.86778285434069824"/>
              <c:y val="6.22743474310360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619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0536955200982"/>
          <c:y val="3.2407407407407406E-2"/>
          <c:w val="0.83736010298987895"/>
          <c:h val="0.92822433654126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5-4CB8-B00D-8938018767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B5-4CB8-B00D-8938018767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B5-4CB8-B00D-8938018767F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B5-4CB8-B00D-8938018767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B5-4CB8-B00D-8938018767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övergripande'!$BW$3:$BW$6</c:f>
              <c:strCache>
                <c:ptCount val="4"/>
                <c:pt idx="0">
                  <c:v>Insatser som bara ges fysiskt</c:v>
                </c:pt>
                <c:pt idx="1">
                  <c:v>Insatser som ges både fysiskt och digitalt</c:v>
                </c:pt>
                <c:pt idx="2">
                  <c:v>Insatser som bara ges digitalt</c:v>
                </c:pt>
                <c:pt idx="3">
                  <c:v>Vet ej om insats ges i fysisk/digital form</c:v>
                </c:pt>
              </c:strCache>
            </c:strRef>
          </c:cat>
          <c:val>
            <c:numRef>
              <c:f>'ANALYS övergripande'!$BY$3:$BY$6</c:f>
              <c:numCache>
                <c:formatCode>0%</c:formatCode>
                <c:ptCount val="4"/>
                <c:pt idx="0">
                  <c:v>0.66371681415929207</c:v>
                </c:pt>
                <c:pt idx="1">
                  <c:v>0.23754075454122031</c:v>
                </c:pt>
                <c:pt idx="2">
                  <c:v>1.6534699580810434E-2</c:v>
                </c:pt>
                <c:pt idx="3">
                  <c:v>8.2207731718677221E-2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B5-4CB8-B00D-893801876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53792047"/>
        <c:axId val="1053792879"/>
      </c:barChart>
      <c:catAx>
        <c:axId val="10537920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3792879"/>
        <c:crosses val="autoZero"/>
        <c:auto val="1"/>
        <c:lblAlgn val="ctr"/>
        <c:lblOffset val="100"/>
        <c:noMultiLvlLbl val="0"/>
      </c:catAx>
      <c:valAx>
        <c:axId val="105379287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379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8714708518451"/>
          <c:y val="3.2598654097944837E-2"/>
          <c:w val="0.81301173043111052"/>
          <c:h val="0.863183425416169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övergripande'!$BD$52</c:f>
              <c:strCache>
                <c:ptCount val="1"/>
                <c:pt idx="0">
                  <c:v>Enbart fysisk form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3-4BF8-A69E-D40E138336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övergripande'!$BC$53:$BC$74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övergripande'!$BD$53:$BD$74</c:f>
              <c:numCache>
                <c:formatCode>0%</c:formatCode>
                <c:ptCount val="22"/>
                <c:pt idx="0">
                  <c:v>0.6470588235294118</c:v>
                </c:pt>
                <c:pt idx="1">
                  <c:v>0.64478764478764483</c:v>
                </c:pt>
                <c:pt idx="2">
                  <c:v>0.76190476190476186</c:v>
                </c:pt>
                <c:pt idx="3">
                  <c:v>0.76635514018691586</c:v>
                </c:pt>
                <c:pt idx="4">
                  <c:v>0.47706422018348627</c:v>
                </c:pt>
                <c:pt idx="5">
                  <c:v>0.56666666666666665</c:v>
                </c:pt>
                <c:pt idx="6">
                  <c:v>0.62616822429906538</c:v>
                </c:pt>
                <c:pt idx="7">
                  <c:v>0.5067567567567568</c:v>
                </c:pt>
                <c:pt idx="8">
                  <c:v>0.75257731958762886</c:v>
                </c:pt>
                <c:pt idx="9">
                  <c:v>0.68014705882352944</c:v>
                </c:pt>
                <c:pt idx="10">
                  <c:v>0.64019851116625315</c:v>
                </c:pt>
                <c:pt idx="11">
                  <c:v>0.65667915106117358</c:v>
                </c:pt>
                <c:pt idx="12">
                  <c:v>0.76923076923076927</c:v>
                </c:pt>
                <c:pt idx="13">
                  <c:v>0.57291666666666663</c:v>
                </c:pt>
                <c:pt idx="14">
                  <c:v>0.70042194092827004</c:v>
                </c:pt>
                <c:pt idx="15">
                  <c:v>0.7769784172661871</c:v>
                </c:pt>
                <c:pt idx="16">
                  <c:v>0.44927536231884058</c:v>
                </c:pt>
                <c:pt idx="17">
                  <c:v>0.69512195121951215</c:v>
                </c:pt>
                <c:pt idx="18">
                  <c:v>0.70506912442396308</c:v>
                </c:pt>
                <c:pt idx="19">
                  <c:v>0.73394495412844041</c:v>
                </c:pt>
                <c:pt idx="20">
                  <c:v>0.70188679245283014</c:v>
                </c:pt>
                <c:pt idx="21">
                  <c:v>0.66371681415929207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3-4BF8-A69E-D40E1383365F}"/>
            </c:ext>
          </c:extLst>
        </c:ser>
        <c:ser>
          <c:idx val="1"/>
          <c:order val="1"/>
          <c:tx>
            <c:strRef>
              <c:f>'ANALYS övergripande'!$BE$52</c:f>
              <c:strCache>
                <c:ptCount val="1"/>
                <c:pt idx="0">
                  <c:v>Enbart digital form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övergripande'!$BC$53:$BC$74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övergripande'!$BE$53:$BE$74</c:f>
              <c:numCache>
                <c:formatCode>0%</c:formatCode>
                <c:ptCount val="22"/>
                <c:pt idx="0">
                  <c:v>0</c:v>
                </c:pt>
                <c:pt idx="1">
                  <c:v>7.7220077220077222E-3</c:v>
                </c:pt>
                <c:pt idx="2">
                  <c:v>0</c:v>
                </c:pt>
                <c:pt idx="3">
                  <c:v>9.3457943925233638E-3</c:v>
                </c:pt>
                <c:pt idx="4">
                  <c:v>1.834862385321101E-2</c:v>
                </c:pt>
                <c:pt idx="5">
                  <c:v>6.6666666666666666E-2</c:v>
                </c:pt>
                <c:pt idx="6">
                  <c:v>4.6728971962616819E-3</c:v>
                </c:pt>
                <c:pt idx="7">
                  <c:v>1.3513513513513514E-2</c:v>
                </c:pt>
                <c:pt idx="8">
                  <c:v>2.0618556701030927E-2</c:v>
                </c:pt>
                <c:pt idx="9">
                  <c:v>1.1029411764705883E-2</c:v>
                </c:pt>
                <c:pt idx="10">
                  <c:v>7.4441687344913151E-3</c:v>
                </c:pt>
                <c:pt idx="11">
                  <c:v>2.7465667915106119E-2</c:v>
                </c:pt>
                <c:pt idx="12">
                  <c:v>1.9230769230769232E-2</c:v>
                </c:pt>
                <c:pt idx="13">
                  <c:v>1.0416666666666666E-2</c:v>
                </c:pt>
                <c:pt idx="14">
                  <c:v>8.4388185654008432E-3</c:v>
                </c:pt>
                <c:pt idx="15">
                  <c:v>2.1582733812949641E-2</c:v>
                </c:pt>
                <c:pt idx="16">
                  <c:v>2.8985507246376812E-2</c:v>
                </c:pt>
                <c:pt idx="17">
                  <c:v>1.2195121951219513E-2</c:v>
                </c:pt>
                <c:pt idx="18">
                  <c:v>9.2165898617511521E-3</c:v>
                </c:pt>
                <c:pt idx="19">
                  <c:v>3.669724770642202E-2</c:v>
                </c:pt>
                <c:pt idx="20">
                  <c:v>3.3962264150943396E-2</c:v>
                </c:pt>
                <c:pt idx="21">
                  <c:v>1.6534699580810434E-2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3-4BF8-A69E-D40E1383365F}"/>
            </c:ext>
          </c:extLst>
        </c:ser>
        <c:ser>
          <c:idx val="2"/>
          <c:order val="2"/>
          <c:tx>
            <c:strRef>
              <c:f>'ANALYS övergripande'!$BF$52</c:f>
              <c:strCache>
                <c:ptCount val="1"/>
                <c:pt idx="0">
                  <c:v>Både fysisk och digital form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53-4BF8-A69E-D40E138336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övergripande'!$BC$53:$BC$74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övergripande'!$BF$53:$BF$74</c:f>
              <c:numCache>
                <c:formatCode>0%</c:formatCode>
                <c:ptCount val="22"/>
                <c:pt idx="0">
                  <c:v>0.19117647058823528</c:v>
                </c:pt>
                <c:pt idx="1">
                  <c:v>0.25868725868725867</c:v>
                </c:pt>
                <c:pt idx="2">
                  <c:v>0.23809523809523808</c:v>
                </c:pt>
                <c:pt idx="3">
                  <c:v>0.12149532710280374</c:v>
                </c:pt>
                <c:pt idx="4">
                  <c:v>0.3577981651376147</c:v>
                </c:pt>
                <c:pt idx="5">
                  <c:v>0.33333333333333331</c:v>
                </c:pt>
                <c:pt idx="6">
                  <c:v>0.22897196261682243</c:v>
                </c:pt>
                <c:pt idx="7">
                  <c:v>0.32432432432432434</c:v>
                </c:pt>
                <c:pt idx="8">
                  <c:v>0.18556701030927836</c:v>
                </c:pt>
                <c:pt idx="9">
                  <c:v>0.21691176470588236</c:v>
                </c:pt>
                <c:pt idx="10">
                  <c:v>0.27295285359801491</c:v>
                </c:pt>
                <c:pt idx="11">
                  <c:v>0.25468164794007492</c:v>
                </c:pt>
                <c:pt idx="12">
                  <c:v>0.20512820512820512</c:v>
                </c:pt>
                <c:pt idx="13">
                  <c:v>0.22395833333333334</c:v>
                </c:pt>
                <c:pt idx="14">
                  <c:v>0.20675105485232068</c:v>
                </c:pt>
                <c:pt idx="15">
                  <c:v>0.1366906474820144</c:v>
                </c:pt>
                <c:pt idx="16">
                  <c:v>0.33333333333333331</c:v>
                </c:pt>
                <c:pt idx="17">
                  <c:v>0.26829268292682928</c:v>
                </c:pt>
                <c:pt idx="18">
                  <c:v>0.20276497695852536</c:v>
                </c:pt>
                <c:pt idx="19">
                  <c:v>0.22018348623853212</c:v>
                </c:pt>
                <c:pt idx="20">
                  <c:v>0.23773584905660378</c:v>
                </c:pt>
                <c:pt idx="21">
                  <c:v>0.23754075454122031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53-4BF8-A69E-D40E1383365F}"/>
            </c:ext>
          </c:extLst>
        </c:ser>
        <c:ser>
          <c:idx val="3"/>
          <c:order val="3"/>
          <c:tx>
            <c:strRef>
              <c:f>'ANALYS övergripande'!$BG$52</c:f>
              <c:strCache>
                <c:ptCount val="1"/>
                <c:pt idx="0">
                  <c:v>Vet ej om insats ges i fysisk/digital form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övergripande'!$BC$53:$BC$74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övergripande'!$BG$53:$BG$74</c:f>
              <c:numCache>
                <c:formatCode>0%</c:formatCode>
                <c:ptCount val="22"/>
                <c:pt idx="0">
                  <c:v>0.16176470588235295</c:v>
                </c:pt>
                <c:pt idx="1">
                  <c:v>8.8803088803088806E-2</c:v>
                </c:pt>
                <c:pt idx="2">
                  <c:v>0</c:v>
                </c:pt>
                <c:pt idx="3">
                  <c:v>0.10280373831775701</c:v>
                </c:pt>
                <c:pt idx="4">
                  <c:v>0.14678899082568808</c:v>
                </c:pt>
                <c:pt idx="5">
                  <c:v>3.3333333333333333E-2</c:v>
                </c:pt>
                <c:pt idx="6">
                  <c:v>0.14018691588785046</c:v>
                </c:pt>
                <c:pt idx="7">
                  <c:v>0.1554054054054054</c:v>
                </c:pt>
                <c:pt idx="8">
                  <c:v>4.1237113402061855E-2</c:v>
                </c:pt>
                <c:pt idx="9">
                  <c:v>9.1911764705882359E-2</c:v>
                </c:pt>
                <c:pt idx="10">
                  <c:v>7.9404466501240695E-2</c:v>
                </c:pt>
                <c:pt idx="11">
                  <c:v>6.117353308364544E-2</c:v>
                </c:pt>
                <c:pt idx="12">
                  <c:v>6.41025641025641E-3</c:v>
                </c:pt>
                <c:pt idx="13">
                  <c:v>0.19270833333333334</c:v>
                </c:pt>
                <c:pt idx="14">
                  <c:v>8.4388185654008435E-2</c:v>
                </c:pt>
                <c:pt idx="15">
                  <c:v>6.4748201438848921E-2</c:v>
                </c:pt>
                <c:pt idx="16">
                  <c:v>0.18840579710144928</c:v>
                </c:pt>
                <c:pt idx="17">
                  <c:v>2.4390243902439025E-2</c:v>
                </c:pt>
                <c:pt idx="18">
                  <c:v>8.294930875576037E-2</c:v>
                </c:pt>
                <c:pt idx="19">
                  <c:v>9.1743119266055051E-3</c:v>
                </c:pt>
                <c:pt idx="20">
                  <c:v>2.6415094339622643E-2</c:v>
                </c:pt>
                <c:pt idx="21">
                  <c:v>8.2207731718677221E-2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53-4BF8-A69E-D40E138336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93655826499665"/>
          <c:y val="6.9548579910984107E-2"/>
          <c:w val="0.70713259526248251"/>
          <c:h val="0.905336133259338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AE-4063-96FE-C0FD598359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Genomsnitt + top + bott'!$A$30:$A$51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Genomsnitt + top + bott'!$B$30:$B$51</c:f>
              <c:numCache>
                <c:formatCode>0</c:formatCode>
                <c:ptCount val="22"/>
                <c:pt idx="0">
                  <c:v>49.4</c:v>
                </c:pt>
                <c:pt idx="1">
                  <c:v>42.545454545454547</c:v>
                </c:pt>
                <c:pt idx="2">
                  <c:v>43</c:v>
                </c:pt>
                <c:pt idx="3">
                  <c:v>43</c:v>
                </c:pt>
                <c:pt idx="4">
                  <c:v>51.25</c:v>
                </c:pt>
                <c:pt idx="5">
                  <c:v>35</c:v>
                </c:pt>
                <c:pt idx="6">
                  <c:v>44.9</c:v>
                </c:pt>
                <c:pt idx="7">
                  <c:v>41</c:v>
                </c:pt>
                <c:pt idx="8">
                  <c:v>46</c:v>
                </c:pt>
                <c:pt idx="9">
                  <c:v>36.333333333333336</c:v>
                </c:pt>
                <c:pt idx="10">
                  <c:v>44.08</c:v>
                </c:pt>
                <c:pt idx="11">
                  <c:v>50.888888888888886</c:v>
                </c:pt>
                <c:pt idx="12">
                  <c:v>44.375</c:v>
                </c:pt>
                <c:pt idx="13">
                  <c:v>44.142857142857146</c:v>
                </c:pt>
                <c:pt idx="14">
                  <c:v>42.071428571428569</c:v>
                </c:pt>
                <c:pt idx="15">
                  <c:v>38.6</c:v>
                </c:pt>
                <c:pt idx="16">
                  <c:v>50</c:v>
                </c:pt>
                <c:pt idx="17">
                  <c:v>49.5</c:v>
                </c:pt>
                <c:pt idx="18">
                  <c:v>41.918918918918919</c:v>
                </c:pt>
                <c:pt idx="19">
                  <c:v>42.5</c:v>
                </c:pt>
                <c:pt idx="20">
                  <c:v>45.5</c:v>
                </c:pt>
                <c:pt idx="21">
                  <c:v>44.29795918367347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E-4063-96FE-C0FD59835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9824656"/>
        <c:axId val="1799825488"/>
      </c:barChart>
      <c:catAx>
        <c:axId val="179982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99825488"/>
        <c:crosses val="autoZero"/>
        <c:auto val="1"/>
        <c:lblAlgn val="ctr"/>
        <c:lblOffset val="100"/>
        <c:noMultiLvlLbl val="0"/>
      </c:catAx>
      <c:valAx>
        <c:axId val="1799825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Genomsnittligt antal</a:t>
                </a:r>
                <a:br>
                  <a:rPr lang="sv-SE" dirty="0"/>
                </a:br>
                <a:r>
                  <a:rPr lang="sv-SE" dirty="0"/>
                  <a:t>insatser per kommun</a:t>
                </a:r>
              </a:p>
            </c:rich>
          </c:tx>
          <c:layout>
            <c:manualLayout>
              <c:xMode val="edge"/>
              <c:yMode val="edge"/>
              <c:x val="0.8798985614543543"/>
              <c:y val="1.25576434148385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9982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37631385969202E-2"/>
          <c:y val="3.7751615647846112E-2"/>
          <c:w val="0.9371079090399298"/>
          <c:h val="0.784085168579483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övergripande'!$CT$4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övergripande'!$CS$8:$CS$10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övergripande'!$CT$8:$CT$10</c:f>
              <c:numCache>
                <c:formatCode>0%</c:formatCode>
                <c:ptCount val="3"/>
                <c:pt idx="0">
                  <c:v>0.45017543859649123</c:v>
                </c:pt>
                <c:pt idx="1">
                  <c:v>0.25784313725490199</c:v>
                </c:pt>
                <c:pt idx="2">
                  <c:v>0.43661971830985913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8-4467-AB0C-E2E4BFF50913}"/>
            </c:ext>
          </c:extLst>
        </c:ser>
        <c:ser>
          <c:idx val="1"/>
          <c:order val="1"/>
          <c:tx>
            <c:strRef>
              <c:f>'ANALYS övergripande'!$CU$4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övergripande'!$CS$8:$CS$10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övergripande'!$CU$8:$CU$10</c:f>
              <c:numCache>
                <c:formatCode>0%</c:formatCode>
                <c:ptCount val="3"/>
                <c:pt idx="0">
                  <c:v>0.2431578947368421</c:v>
                </c:pt>
                <c:pt idx="1">
                  <c:v>0.27745098039215688</c:v>
                </c:pt>
                <c:pt idx="2">
                  <c:v>0.21126760563380281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8-4467-AB0C-E2E4BFF50913}"/>
            </c:ext>
          </c:extLst>
        </c:ser>
        <c:ser>
          <c:idx val="2"/>
          <c:order val="2"/>
          <c:tx>
            <c:strRef>
              <c:f>'ANALYS övergripande'!$CV$4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övergripande'!$CS$8:$CS$10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övergripande'!$CV$8:$CV$10</c:f>
              <c:numCache>
                <c:formatCode>0%</c:formatCode>
                <c:ptCount val="3"/>
                <c:pt idx="0">
                  <c:v>7.8947368421052627E-2</c:v>
                </c:pt>
                <c:pt idx="1">
                  <c:v>9.8039215686274508E-2</c:v>
                </c:pt>
                <c:pt idx="2">
                  <c:v>8.4507042253521125E-2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8-4467-AB0C-E2E4BFF50913}"/>
            </c:ext>
          </c:extLst>
        </c:ser>
        <c:ser>
          <c:idx val="3"/>
          <c:order val="3"/>
          <c:tx>
            <c:strRef>
              <c:f>'ANALYS övergripande'!$CW$4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övergripande'!$CS$8:$CS$10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övergripande'!$CW$8:$CW$10</c:f>
              <c:numCache>
                <c:formatCode>0%</c:formatCode>
                <c:ptCount val="3"/>
                <c:pt idx="0">
                  <c:v>1.5087719298245613E-2</c:v>
                </c:pt>
                <c:pt idx="1">
                  <c:v>3.3333333333333333E-2</c:v>
                </c:pt>
                <c:pt idx="2">
                  <c:v>1.4084507042253521E-2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B8-4467-AB0C-E2E4BFF50913}"/>
            </c:ext>
          </c:extLst>
        </c:ser>
        <c:ser>
          <c:idx val="4"/>
          <c:order val="4"/>
          <c:tx>
            <c:strRef>
              <c:f>'ANALYS övergripande'!$CX$4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övergripande'!$CS$8:$CS$10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övergripande'!$CX$8:$CX$10</c:f>
              <c:numCache>
                <c:formatCode>0%</c:formatCode>
                <c:ptCount val="3"/>
                <c:pt idx="0">
                  <c:v>0.21263157894736842</c:v>
                </c:pt>
                <c:pt idx="1">
                  <c:v>0.33333333333333331</c:v>
                </c:pt>
                <c:pt idx="2">
                  <c:v>0.25352112676056338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B8-4467-AB0C-E2E4BFF509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9184879"/>
        <c:axId val="849195279"/>
      </c:barChart>
      <c:catAx>
        <c:axId val="84918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9195279"/>
        <c:crosses val="autoZero"/>
        <c:auto val="1"/>
        <c:lblAlgn val="ctr"/>
        <c:lblOffset val="100"/>
        <c:noMultiLvlLbl val="0"/>
      </c:catAx>
      <c:valAx>
        <c:axId val="84919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918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436039656635088E-2"/>
          <c:y val="0.91813846428771473"/>
          <c:w val="0.83600811321839907"/>
          <c:h val="6.1537579315440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02946757502188E-2"/>
          <c:y val="3.2407407407407406E-2"/>
          <c:w val="0.88132579870059113"/>
          <c:h val="0.92822433654126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3-4075-99B9-DB64C70063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3-4075-99B9-DB64C70063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3-4075-99B9-DB64C70063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03-4075-99B9-DB64C70063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303-4075-99B9-DB64C70063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övergripande'!$AM$3:$AM$6</c:f>
              <c:strCache>
                <c:ptCount val="4"/>
                <c:pt idx="0">
                  <c:v>Enbart kommunal regi</c:v>
                </c:pt>
                <c:pt idx="1">
                  <c:v>Både kommunal och enskild regi</c:v>
                </c:pt>
                <c:pt idx="2">
                  <c:v>Enbart enskild regi</c:v>
                </c:pt>
                <c:pt idx="3">
                  <c:v>Vet ej om insats ges i kommunal/enskild regi</c:v>
                </c:pt>
              </c:strCache>
            </c:strRef>
          </c:cat>
          <c:val>
            <c:numRef>
              <c:f>'ANALYS övergripande'!$AO$3:$AO$6</c:f>
              <c:numCache>
                <c:formatCode>0%</c:formatCode>
                <c:ptCount val="4"/>
                <c:pt idx="0">
                  <c:v>0.70320055261340086</c:v>
                </c:pt>
                <c:pt idx="1">
                  <c:v>0.19525673497582316</c:v>
                </c:pt>
                <c:pt idx="2">
                  <c:v>5.7333640340778265E-2</c:v>
                </c:pt>
                <c:pt idx="3">
                  <c:v>4.4209072069997697E-2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03-4075-99B9-DB64C7006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975190223"/>
        <c:axId val="975188143"/>
      </c:barChart>
      <c:catAx>
        <c:axId val="9751902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5188143"/>
        <c:crosses val="autoZero"/>
        <c:auto val="1"/>
        <c:lblAlgn val="ctr"/>
        <c:lblOffset val="100"/>
        <c:noMultiLvlLbl val="0"/>
      </c:catAx>
      <c:valAx>
        <c:axId val="97518814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519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1668214525562E-2"/>
          <c:y val="3.615022490930582E-2"/>
          <c:w val="0.94025136613701377"/>
          <c:h val="0.79324408814932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övergripande'!$BL$4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övergripande'!$BK$8:$BK$10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övergripande'!$BL$8:$BL$10</c:f>
              <c:numCache>
                <c:formatCode>0%</c:formatCode>
                <c:ptCount val="3"/>
                <c:pt idx="0">
                  <c:v>0.38867059593975117</c:v>
                </c:pt>
                <c:pt idx="1">
                  <c:v>0.32783018867924529</c:v>
                </c:pt>
                <c:pt idx="2">
                  <c:v>0.56224899598393574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C-467A-A4BD-529DC9791445}"/>
            </c:ext>
          </c:extLst>
        </c:ser>
        <c:ser>
          <c:idx val="1"/>
          <c:order val="1"/>
          <c:tx>
            <c:strRef>
              <c:f>'ANALYS övergripande'!$BM$4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övergripande'!$BK$8:$BK$10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övergripande'!$BM$8:$BM$10</c:f>
              <c:numCache>
                <c:formatCode>0%</c:formatCode>
                <c:ptCount val="3"/>
                <c:pt idx="0">
                  <c:v>0.24394237066142763</c:v>
                </c:pt>
                <c:pt idx="1">
                  <c:v>0.26533018867924529</c:v>
                </c:pt>
                <c:pt idx="2">
                  <c:v>0.13654618473895583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9C-467A-A4BD-529DC9791445}"/>
            </c:ext>
          </c:extLst>
        </c:ser>
        <c:ser>
          <c:idx val="2"/>
          <c:order val="2"/>
          <c:tx>
            <c:strRef>
              <c:f>'ANALYS övergripande'!$BN$4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övergripande'!$BK$8:$BK$10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övergripande'!$BN$8:$BN$10</c:f>
              <c:numCache>
                <c:formatCode>0%</c:formatCode>
                <c:ptCount val="3"/>
                <c:pt idx="0">
                  <c:v>6.2213490504256709E-2</c:v>
                </c:pt>
                <c:pt idx="1">
                  <c:v>0.15330188679245282</c:v>
                </c:pt>
                <c:pt idx="2">
                  <c:v>5.2208835341365459E-2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9C-467A-A4BD-529DC9791445}"/>
            </c:ext>
          </c:extLst>
        </c:ser>
        <c:ser>
          <c:idx val="3"/>
          <c:order val="3"/>
          <c:tx>
            <c:strRef>
              <c:f>'ANALYS övergripande'!$BO$4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övergripande'!$BK$8:$BK$10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övergripande'!$BO$8:$BO$10</c:f>
              <c:numCache>
                <c:formatCode>0%</c:formatCode>
                <c:ptCount val="3"/>
                <c:pt idx="0">
                  <c:v>1.0478061558611657E-2</c:v>
                </c:pt>
                <c:pt idx="1">
                  <c:v>4.716981132075472E-2</c:v>
                </c:pt>
                <c:pt idx="2">
                  <c:v>4.0160642570281124E-2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9C-467A-A4BD-529DC9791445}"/>
            </c:ext>
          </c:extLst>
        </c:ser>
        <c:ser>
          <c:idx val="4"/>
          <c:order val="4"/>
          <c:tx>
            <c:strRef>
              <c:f>'ANALYS övergripande'!$BP$4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övergripande'!$BK$8:$BK$10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övergripande'!$BP$8:$BP$10</c:f>
              <c:numCache>
                <c:formatCode>0%</c:formatCode>
                <c:ptCount val="3"/>
                <c:pt idx="0">
                  <c:v>0.29469548133595286</c:v>
                </c:pt>
                <c:pt idx="1">
                  <c:v>0.20636792452830188</c:v>
                </c:pt>
                <c:pt idx="2">
                  <c:v>0.20883534136546184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9C-467A-A4BD-529DC97914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967743"/>
        <c:axId val="535968575"/>
      </c:barChart>
      <c:catAx>
        <c:axId val="53596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968575"/>
        <c:crosses val="autoZero"/>
        <c:auto val="1"/>
        <c:lblAlgn val="ctr"/>
        <c:lblOffset val="100"/>
        <c:noMultiLvlLbl val="0"/>
      </c:catAx>
      <c:valAx>
        <c:axId val="53596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96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12752393631872"/>
          <c:y val="0.92161095951428174"/>
          <c:w val="0.66899776094057906"/>
          <c:h val="5.8927208662507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25740136805342"/>
          <c:y val="3.2760282437252451E-2"/>
          <c:w val="0.8068491766580933"/>
          <c:h val="0.862505071160398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övergripande'!$AN$52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7C-4BAA-A05D-F8B3A01A4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övergripande'!$AM$53:$AM$74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övergripande'!$AN$53:$AN$74</c:f>
              <c:numCache>
                <c:formatCode>0%</c:formatCode>
                <c:ptCount val="22"/>
                <c:pt idx="0">
                  <c:v>0.82352941176470584</c:v>
                </c:pt>
                <c:pt idx="1">
                  <c:v>0.80534351145038163</c:v>
                </c:pt>
                <c:pt idx="2">
                  <c:v>0.80952380952380953</c:v>
                </c:pt>
                <c:pt idx="3">
                  <c:v>0.85981308411214952</c:v>
                </c:pt>
                <c:pt idx="4">
                  <c:v>0.76851851851851849</c:v>
                </c:pt>
                <c:pt idx="5">
                  <c:v>0.9</c:v>
                </c:pt>
                <c:pt idx="6">
                  <c:v>0.69302325581395352</c:v>
                </c:pt>
                <c:pt idx="7">
                  <c:v>0.79054054054054057</c:v>
                </c:pt>
                <c:pt idx="8">
                  <c:v>0.91666666666666663</c:v>
                </c:pt>
                <c:pt idx="9">
                  <c:v>0.86397058823529416</c:v>
                </c:pt>
                <c:pt idx="10">
                  <c:v>0.71186440677966101</c:v>
                </c:pt>
                <c:pt idx="11">
                  <c:v>0.38347718865598029</c:v>
                </c:pt>
                <c:pt idx="12">
                  <c:v>0.69811320754716977</c:v>
                </c:pt>
                <c:pt idx="13">
                  <c:v>0.6262626262626263</c:v>
                </c:pt>
                <c:pt idx="14">
                  <c:v>0.85593220338983056</c:v>
                </c:pt>
                <c:pt idx="15">
                  <c:v>0.92805755395683454</c:v>
                </c:pt>
                <c:pt idx="16">
                  <c:v>0.6404494382022472</c:v>
                </c:pt>
                <c:pt idx="17">
                  <c:v>0.82424242424242422</c:v>
                </c:pt>
                <c:pt idx="18">
                  <c:v>0.77130044843049328</c:v>
                </c:pt>
                <c:pt idx="19">
                  <c:v>0.7678571428571429</c:v>
                </c:pt>
                <c:pt idx="20">
                  <c:v>0.69811320754716977</c:v>
                </c:pt>
                <c:pt idx="21">
                  <c:v>0.70045871559633033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C-4BAA-A05D-F8B3A01A4CA8}"/>
            </c:ext>
          </c:extLst>
        </c:ser>
        <c:ser>
          <c:idx val="1"/>
          <c:order val="1"/>
          <c:tx>
            <c:strRef>
              <c:f>'ANALYS övergripande'!$AO$52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7C-4BAA-A05D-F8B3A01A4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övergripande'!$AM$53:$AM$74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övergripande'!$AO$53:$AO$74</c:f>
              <c:numCache>
                <c:formatCode>0%</c:formatCode>
                <c:ptCount val="22"/>
                <c:pt idx="0">
                  <c:v>2.9411764705882353E-2</c:v>
                </c:pt>
                <c:pt idx="1">
                  <c:v>4.5801526717557252E-2</c:v>
                </c:pt>
                <c:pt idx="2">
                  <c:v>4.7619047619047616E-2</c:v>
                </c:pt>
                <c:pt idx="3">
                  <c:v>9.3457943925233638E-3</c:v>
                </c:pt>
                <c:pt idx="4">
                  <c:v>1.8518518518518517E-2</c:v>
                </c:pt>
                <c:pt idx="5">
                  <c:v>0</c:v>
                </c:pt>
                <c:pt idx="6">
                  <c:v>4.1860465116279069E-2</c:v>
                </c:pt>
                <c:pt idx="7">
                  <c:v>2.7027027027027029E-2</c:v>
                </c:pt>
                <c:pt idx="8">
                  <c:v>2.0833333333333332E-2</c:v>
                </c:pt>
                <c:pt idx="9">
                  <c:v>2.5735294117647058E-2</c:v>
                </c:pt>
                <c:pt idx="10">
                  <c:v>5.0847457627118647E-2</c:v>
                </c:pt>
                <c:pt idx="11">
                  <c:v>0.15906288532675708</c:v>
                </c:pt>
                <c:pt idx="12">
                  <c:v>5.0314465408805034E-2</c:v>
                </c:pt>
                <c:pt idx="13">
                  <c:v>3.5353535353535352E-2</c:v>
                </c:pt>
                <c:pt idx="14">
                  <c:v>1.6949152542372881E-2</c:v>
                </c:pt>
                <c:pt idx="15">
                  <c:v>1.4388489208633094E-2</c:v>
                </c:pt>
                <c:pt idx="16">
                  <c:v>5.6179775280898875E-2</c:v>
                </c:pt>
                <c:pt idx="17">
                  <c:v>3.6363636363636362E-2</c:v>
                </c:pt>
                <c:pt idx="18">
                  <c:v>2.4663677130044841E-2</c:v>
                </c:pt>
                <c:pt idx="19">
                  <c:v>2.6785714285714284E-2</c:v>
                </c:pt>
                <c:pt idx="20">
                  <c:v>4.9056603773584909E-2</c:v>
                </c:pt>
                <c:pt idx="21">
                  <c:v>5.7110091743119269E-2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C-4BAA-A05D-F8B3A01A4CA8}"/>
            </c:ext>
          </c:extLst>
        </c:ser>
        <c:ser>
          <c:idx val="2"/>
          <c:order val="2"/>
          <c:tx>
            <c:strRef>
              <c:f>'ANALYS övergripande'!$AP$52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7C-4BAA-A05D-F8B3A01A4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övergripande'!$AM$53:$AM$74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övergripande'!$AP$53:$AP$74</c:f>
              <c:numCache>
                <c:formatCode>0%</c:formatCode>
                <c:ptCount val="22"/>
                <c:pt idx="0">
                  <c:v>0.10294117647058823</c:v>
                </c:pt>
                <c:pt idx="1">
                  <c:v>0.1183206106870229</c:v>
                </c:pt>
                <c:pt idx="2">
                  <c:v>9.5238095238095233E-2</c:v>
                </c:pt>
                <c:pt idx="3">
                  <c:v>0.10280373831775701</c:v>
                </c:pt>
                <c:pt idx="4">
                  <c:v>0.16666666666666666</c:v>
                </c:pt>
                <c:pt idx="5">
                  <c:v>0.1</c:v>
                </c:pt>
                <c:pt idx="6">
                  <c:v>0.18604651162790697</c:v>
                </c:pt>
                <c:pt idx="7">
                  <c:v>6.0810810810810814E-2</c:v>
                </c:pt>
                <c:pt idx="8">
                  <c:v>7.2916666666666671E-2</c:v>
                </c:pt>
                <c:pt idx="9">
                  <c:v>5.8823529411764705E-2</c:v>
                </c:pt>
                <c:pt idx="10">
                  <c:v>0.1791767554479419</c:v>
                </c:pt>
                <c:pt idx="11">
                  <c:v>0.42046855733662147</c:v>
                </c:pt>
                <c:pt idx="12">
                  <c:v>0.2389937106918239</c:v>
                </c:pt>
                <c:pt idx="13">
                  <c:v>0.28282828282828282</c:v>
                </c:pt>
                <c:pt idx="14">
                  <c:v>7.2033898305084748E-2</c:v>
                </c:pt>
                <c:pt idx="15">
                  <c:v>4.3165467625899283E-2</c:v>
                </c:pt>
                <c:pt idx="16">
                  <c:v>7.8651685393258425E-2</c:v>
                </c:pt>
                <c:pt idx="17">
                  <c:v>0.12727272727272726</c:v>
                </c:pt>
                <c:pt idx="18">
                  <c:v>0.15022421524663676</c:v>
                </c:pt>
                <c:pt idx="19">
                  <c:v>0.19642857142857142</c:v>
                </c:pt>
                <c:pt idx="20">
                  <c:v>0.20754716981132076</c:v>
                </c:pt>
                <c:pt idx="21">
                  <c:v>0.19449541284403671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C-4BAA-A05D-F8B3A01A4CA8}"/>
            </c:ext>
          </c:extLst>
        </c:ser>
        <c:ser>
          <c:idx val="3"/>
          <c:order val="3"/>
          <c:tx>
            <c:strRef>
              <c:f>'ANALYS övergripande'!$AQ$52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övergripande'!$AM$53:$AM$74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övergripande'!$AQ$53:$AQ$74</c:f>
              <c:numCache>
                <c:formatCode>0%</c:formatCode>
                <c:ptCount val="22"/>
                <c:pt idx="0">
                  <c:v>2.9411764705882353E-2</c:v>
                </c:pt>
                <c:pt idx="1">
                  <c:v>2.6717557251908396E-2</c:v>
                </c:pt>
                <c:pt idx="2">
                  <c:v>4.7619047619047616E-2</c:v>
                </c:pt>
                <c:pt idx="3">
                  <c:v>2.8037383177570093E-2</c:v>
                </c:pt>
                <c:pt idx="4">
                  <c:v>5.5555555555555552E-2</c:v>
                </c:pt>
                <c:pt idx="5">
                  <c:v>0</c:v>
                </c:pt>
                <c:pt idx="6">
                  <c:v>7.9069767441860464E-2</c:v>
                </c:pt>
                <c:pt idx="7">
                  <c:v>0.12162162162162163</c:v>
                </c:pt>
                <c:pt idx="8">
                  <c:v>0</c:v>
                </c:pt>
                <c:pt idx="9">
                  <c:v>5.1470588235294115E-2</c:v>
                </c:pt>
                <c:pt idx="10">
                  <c:v>5.569007263922518E-2</c:v>
                </c:pt>
                <c:pt idx="11">
                  <c:v>3.3292231812577067E-2</c:v>
                </c:pt>
                <c:pt idx="12">
                  <c:v>6.2893081761006293E-3</c:v>
                </c:pt>
                <c:pt idx="13">
                  <c:v>4.0404040404040407E-2</c:v>
                </c:pt>
                <c:pt idx="14">
                  <c:v>5.5084745762711863E-2</c:v>
                </c:pt>
                <c:pt idx="15">
                  <c:v>1.4388489208633094E-2</c:v>
                </c:pt>
                <c:pt idx="16">
                  <c:v>0.1797752808988764</c:v>
                </c:pt>
                <c:pt idx="17">
                  <c:v>0</c:v>
                </c:pt>
                <c:pt idx="18">
                  <c:v>4.708520179372197E-2</c:v>
                </c:pt>
                <c:pt idx="19">
                  <c:v>8.9285714285714281E-3</c:v>
                </c:pt>
                <c:pt idx="20">
                  <c:v>4.5283018867924525E-2</c:v>
                </c:pt>
                <c:pt idx="21">
                  <c:v>4.4036697247706424E-2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7C-4BAA-A05D-F8B3A01A4C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51637280163753"/>
          <c:y val="3.2239327040395165E-2"/>
          <c:w val="0.60184500701769383"/>
          <c:h val="0.864691521333918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övergripande'!$AN$96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D7-4644-B89C-5588975789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övergripande'!$AM$97:$AM$100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övergripande'!$AN$97:$AN$100</c:f>
              <c:numCache>
                <c:formatCode>0%</c:formatCode>
                <c:ptCount val="4"/>
                <c:pt idx="0">
                  <c:v>0.795299938157081</c:v>
                </c:pt>
                <c:pt idx="1">
                  <c:v>0.77546296296296291</c:v>
                </c:pt>
                <c:pt idx="2">
                  <c:v>0.42885771543086171</c:v>
                </c:pt>
                <c:pt idx="3">
                  <c:v>0.70320055261340086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7-4644-B89C-5588975789F3}"/>
            </c:ext>
          </c:extLst>
        </c:ser>
        <c:ser>
          <c:idx val="1"/>
          <c:order val="1"/>
          <c:tx>
            <c:strRef>
              <c:f>'ANALYS övergripande'!$AO$96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ED7-4644-B89C-5588975789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övergripande'!$AM$97:$AM$100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övergripande'!$AO$97:$AO$100</c:f>
              <c:numCache>
                <c:formatCode>0%</c:formatCode>
                <c:ptCount val="4"/>
                <c:pt idx="0">
                  <c:v>3.0921459492888066E-2</c:v>
                </c:pt>
                <c:pt idx="1">
                  <c:v>3.5879629629629629E-2</c:v>
                </c:pt>
                <c:pt idx="2">
                  <c:v>0.13727454909819639</c:v>
                </c:pt>
                <c:pt idx="3">
                  <c:v>5.7333640340778265E-2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7-4644-B89C-5588975789F3}"/>
            </c:ext>
          </c:extLst>
        </c:ser>
        <c:ser>
          <c:idx val="2"/>
          <c:order val="2"/>
          <c:tx>
            <c:strRef>
              <c:f>'ANALYS övergripande'!$AP$96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D7-4644-B89C-5588975789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övergripande'!$AM$97:$AM$100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övergripande'!$AP$97:$AP$100</c:f>
              <c:numCache>
                <c:formatCode>0%</c:formatCode>
                <c:ptCount val="4"/>
                <c:pt idx="0">
                  <c:v>0.11750154607297464</c:v>
                </c:pt>
                <c:pt idx="1">
                  <c:v>0.15625</c:v>
                </c:pt>
                <c:pt idx="2">
                  <c:v>0.38877755511022044</c:v>
                </c:pt>
                <c:pt idx="3">
                  <c:v>0.19525673497582316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D7-4644-B89C-5588975789F3}"/>
            </c:ext>
          </c:extLst>
        </c:ser>
        <c:ser>
          <c:idx val="3"/>
          <c:order val="3"/>
          <c:tx>
            <c:strRef>
              <c:f>'ANALYS övergripande'!$AQ$96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övergripande'!$AM$97:$AM$100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övergripande'!$AQ$97:$AQ$100</c:f>
              <c:numCache>
                <c:formatCode>0%</c:formatCode>
                <c:ptCount val="4"/>
                <c:pt idx="0">
                  <c:v>5.627705627705628E-2</c:v>
                </c:pt>
                <c:pt idx="1">
                  <c:v>3.2407407407407406E-2</c:v>
                </c:pt>
                <c:pt idx="2">
                  <c:v>4.5090180360721446E-2</c:v>
                </c:pt>
                <c:pt idx="3">
                  <c:v>4.4209072069997697E-2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D7-4644-B89C-5588975789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4810006843082E-2"/>
          <c:y val="3.2407407407407406E-2"/>
          <c:w val="0.88650069919069396"/>
          <c:h val="0.92822433654126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E-4220-875E-4962E2D1B6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E-4220-875E-4962E2D1B6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E-4220-875E-4962E2D1B6A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CE-4220-875E-4962E2D1B6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CE-4220-875E-4962E2D1B6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övergripande'!$I$3:$I$6</c:f>
              <c:strCache>
                <c:ptCount val="4"/>
                <c:pt idx="0">
                  <c:v>Enbart med biståndsbeslut</c:v>
                </c:pt>
                <c:pt idx="1">
                  <c:v>Både med och utan biståndsbeslut</c:v>
                </c:pt>
                <c:pt idx="2">
                  <c:v>Enbart utan biståndsbeslut</c:v>
                </c:pt>
                <c:pt idx="3">
                  <c:v>Vet ej om insats ges med/utan biståndsbeslut</c:v>
                </c:pt>
              </c:strCache>
            </c:strRef>
          </c:cat>
          <c:val>
            <c:numRef>
              <c:f>'ANALYS övergripande'!$K$3:$K$6</c:f>
              <c:numCache>
                <c:formatCode>0%</c:formatCode>
                <c:ptCount val="4"/>
                <c:pt idx="0">
                  <c:v>0.66238532110091741</c:v>
                </c:pt>
                <c:pt idx="1">
                  <c:v>5.1376146788990829E-2</c:v>
                </c:pt>
                <c:pt idx="2">
                  <c:v>0.24105504587155963</c:v>
                </c:pt>
                <c:pt idx="3">
                  <c:v>4.5183486238532113E-2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CE-4220-875E-4962E2D1B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517143359"/>
        <c:axId val="1517145023"/>
      </c:barChart>
      <c:catAx>
        <c:axId val="15171433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7145023"/>
        <c:crosses val="autoZero"/>
        <c:auto val="1"/>
        <c:lblAlgn val="ctr"/>
        <c:lblOffset val="100"/>
        <c:noMultiLvlLbl val="0"/>
      </c:catAx>
      <c:valAx>
        <c:axId val="151714502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17143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59181993095432E-2"/>
          <c:y val="3.7381347002187225E-2"/>
          <c:w val="0.9405860202649643"/>
          <c:h val="0.813332751786250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övergripande'!$AF$3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övergripande'!$AE$7:$AE$9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övergripande'!$AF$7:$AF$9</c:f>
              <c:numCache>
                <c:formatCode>0%</c:formatCode>
                <c:ptCount val="3"/>
                <c:pt idx="0">
                  <c:v>0.43698060941828254</c:v>
                </c:pt>
                <c:pt idx="1">
                  <c:v>0.32142857142857145</c:v>
                </c:pt>
                <c:pt idx="2">
                  <c:v>0.26165556612749763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A-4EAE-8A54-5755B4196BBC}"/>
            </c:ext>
          </c:extLst>
        </c:ser>
        <c:ser>
          <c:idx val="1"/>
          <c:order val="1"/>
          <c:tx>
            <c:strRef>
              <c:f>'ANALYS övergripande'!$AG$3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övergripande'!$AE$7:$AE$9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övergripande'!$AG$7:$AG$9</c:f>
              <c:numCache>
                <c:formatCode>0%</c:formatCode>
                <c:ptCount val="3"/>
                <c:pt idx="0">
                  <c:v>0.23753462603878117</c:v>
                </c:pt>
                <c:pt idx="1">
                  <c:v>0.25</c:v>
                </c:pt>
                <c:pt idx="2">
                  <c:v>0.24262607040913417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A-4EAE-8A54-5755B4196BBC}"/>
            </c:ext>
          </c:extLst>
        </c:ser>
        <c:ser>
          <c:idx val="2"/>
          <c:order val="2"/>
          <c:tx>
            <c:strRef>
              <c:f>'ANALYS övergripande'!$AH$3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övergripande'!$AE$7:$AE$9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övergripande'!$AH$7:$AH$9</c:f>
              <c:numCache>
                <c:formatCode>0%</c:formatCode>
                <c:ptCount val="3"/>
                <c:pt idx="0">
                  <c:v>9.4182825484764546E-2</c:v>
                </c:pt>
                <c:pt idx="1">
                  <c:v>4.9107142857142856E-2</c:v>
                </c:pt>
                <c:pt idx="2">
                  <c:v>4.8525214081826834E-2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7A-4EAE-8A54-5755B4196BBC}"/>
            </c:ext>
          </c:extLst>
        </c:ser>
        <c:ser>
          <c:idx val="3"/>
          <c:order val="3"/>
          <c:tx>
            <c:strRef>
              <c:f>'ANALYS övergripande'!$AI$3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övergripande'!$AE$7:$AE$9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övergripande'!$AI$7:$AI$9</c:f>
              <c:numCache>
                <c:formatCode>0%</c:formatCode>
                <c:ptCount val="3"/>
                <c:pt idx="0">
                  <c:v>2.1468144044321329E-2</c:v>
                </c:pt>
                <c:pt idx="1">
                  <c:v>2.2321428571428572E-2</c:v>
                </c:pt>
                <c:pt idx="2">
                  <c:v>1.3320647002854425E-2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7A-4EAE-8A54-5755B4196BBC}"/>
            </c:ext>
          </c:extLst>
        </c:ser>
        <c:ser>
          <c:idx val="4"/>
          <c:order val="4"/>
          <c:tx>
            <c:strRef>
              <c:f>'ANALYS övergripande'!$AJ$3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övergripande'!$AE$7:$AE$9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övergripande'!$AJ$7:$AJ$9</c:f>
              <c:numCache>
                <c:formatCode>0%</c:formatCode>
                <c:ptCount val="3"/>
                <c:pt idx="0">
                  <c:v>0.20983379501385041</c:v>
                </c:pt>
                <c:pt idx="1">
                  <c:v>0.35714285714285715</c:v>
                </c:pt>
                <c:pt idx="2">
                  <c:v>0.43387250237868696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A-4EAE-8A54-5755B4196B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4180672"/>
        <c:axId val="2024170272"/>
      </c:barChart>
      <c:catAx>
        <c:axId val="20241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4170272"/>
        <c:crosses val="autoZero"/>
        <c:auto val="1"/>
        <c:lblAlgn val="ctr"/>
        <c:lblOffset val="100"/>
        <c:noMultiLvlLbl val="0"/>
      </c:catAx>
      <c:valAx>
        <c:axId val="202417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418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56684615754147"/>
          <c:y val="3.1580241845425454E-2"/>
          <c:w val="0.81424790703158789"/>
          <c:h val="0.867457702368992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övergripande'!$J$52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7E-4086-A023-D1131DB0D3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övergripande'!$J$53:$J$74</c:f>
              <c:numCache>
                <c:formatCode>0%</c:formatCode>
                <c:ptCount val="22"/>
                <c:pt idx="0">
                  <c:v>0.63235294117647056</c:v>
                </c:pt>
                <c:pt idx="1">
                  <c:v>0.64885496183206104</c:v>
                </c:pt>
                <c:pt idx="2">
                  <c:v>0.95238095238095233</c:v>
                </c:pt>
                <c:pt idx="3">
                  <c:v>0.69158878504672894</c:v>
                </c:pt>
                <c:pt idx="4">
                  <c:v>0.61111111111111116</c:v>
                </c:pt>
                <c:pt idx="5">
                  <c:v>0.66666666666666663</c:v>
                </c:pt>
                <c:pt idx="6">
                  <c:v>0.62790697674418605</c:v>
                </c:pt>
                <c:pt idx="7">
                  <c:v>0.6283783783783784</c:v>
                </c:pt>
                <c:pt idx="8">
                  <c:v>0.63541666666666663</c:v>
                </c:pt>
                <c:pt idx="9">
                  <c:v>0.72058823529411764</c:v>
                </c:pt>
                <c:pt idx="10">
                  <c:v>0.64891041162227603</c:v>
                </c:pt>
                <c:pt idx="11">
                  <c:v>0.7422934648581998</c:v>
                </c:pt>
                <c:pt idx="12">
                  <c:v>0.71069182389937102</c:v>
                </c:pt>
                <c:pt idx="13">
                  <c:v>0.56060606060606055</c:v>
                </c:pt>
                <c:pt idx="14">
                  <c:v>0.64406779661016944</c:v>
                </c:pt>
                <c:pt idx="15">
                  <c:v>0.65467625899280579</c:v>
                </c:pt>
                <c:pt idx="16">
                  <c:v>0.5730337078651685</c:v>
                </c:pt>
                <c:pt idx="17">
                  <c:v>0.53333333333333333</c:v>
                </c:pt>
                <c:pt idx="18">
                  <c:v>0.67040358744394624</c:v>
                </c:pt>
                <c:pt idx="19">
                  <c:v>0.5982142857142857</c:v>
                </c:pt>
                <c:pt idx="20">
                  <c:v>0.63396226415094337</c:v>
                </c:pt>
                <c:pt idx="21">
                  <c:v>0.66238532110091741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E-4086-A023-D1131DB0D3EC}"/>
            </c:ext>
          </c:extLst>
        </c:ser>
        <c:ser>
          <c:idx val="1"/>
          <c:order val="1"/>
          <c:tx>
            <c:strRef>
              <c:f>'ANALYS övergripande'!$K$52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37E-4086-A023-D1131DB0D3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övergripande'!$K$53:$K$74</c:f>
              <c:numCache>
                <c:formatCode>0%</c:formatCode>
                <c:ptCount val="22"/>
                <c:pt idx="0">
                  <c:v>0.36764705882352944</c:v>
                </c:pt>
                <c:pt idx="1">
                  <c:v>0.27480916030534353</c:v>
                </c:pt>
                <c:pt idx="2">
                  <c:v>4.7619047619047616E-2</c:v>
                </c:pt>
                <c:pt idx="3">
                  <c:v>0.28971962616822428</c:v>
                </c:pt>
                <c:pt idx="4">
                  <c:v>0.28703703703703703</c:v>
                </c:pt>
                <c:pt idx="5">
                  <c:v>0.3</c:v>
                </c:pt>
                <c:pt idx="6">
                  <c:v>0.19534883720930232</c:v>
                </c:pt>
                <c:pt idx="7">
                  <c:v>0.1891891891891892</c:v>
                </c:pt>
                <c:pt idx="8">
                  <c:v>0.32291666666666669</c:v>
                </c:pt>
                <c:pt idx="9">
                  <c:v>0.1875</c:v>
                </c:pt>
                <c:pt idx="10">
                  <c:v>0.23728813559322035</c:v>
                </c:pt>
                <c:pt idx="11">
                  <c:v>0.20468557336621454</c:v>
                </c:pt>
                <c:pt idx="12">
                  <c:v>0.21383647798742139</c:v>
                </c:pt>
                <c:pt idx="13">
                  <c:v>0.35858585858585856</c:v>
                </c:pt>
                <c:pt idx="14">
                  <c:v>0.21610169491525424</c:v>
                </c:pt>
                <c:pt idx="15">
                  <c:v>0.23021582733812951</c:v>
                </c:pt>
                <c:pt idx="16">
                  <c:v>0.1348314606741573</c:v>
                </c:pt>
                <c:pt idx="17">
                  <c:v>0.39393939393939392</c:v>
                </c:pt>
                <c:pt idx="18">
                  <c:v>0.22421524663677131</c:v>
                </c:pt>
                <c:pt idx="19">
                  <c:v>0.33035714285714285</c:v>
                </c:pt>
                <c:pt idx="20">
                  <c:v>0.24150943396226415</c:v>
                </c:pt>
                <c:pt idx="21">
                  <c:v>0.24105504587155963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E-4086-A023-D1131DB0D3EC}"/>
            </c:ext>
          </c:extLst>
        </c:ser>
        <c:ser>
          <c:idx val="2"/>
          <c:order val="2"/>
          <c:tx>
            <c:strRef>
              <c:f>'ANALYS övergripande'!$L$52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7E-4086-A023-D1131DB0D3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övergripande'!$L$53:$L$74</c:f>
              <c:numCache>
                <c:formatCode>0%</c:formatCode>
                <c:ptCount val="22"/>
                <c:pt idx="0">
                  <c:v>0</c:v>
                </c:pt>
                <c:pt idx="1">
                  <c:v>3.4351145038167941E-2</c:v>
                </c:pt>
                <c:pt idx="2">
                  <c:v>0</c:v>
                </c:pt>
                <c:pt idx="3">
                  <c:v>0</c:v>
                </c:pt>
                <c:pt idx="4">
                  <c:v>2.7777777777777776E-2</c:v>
                </c:pt>
                <c:pt idx="5">
                  <c:v>3.3333333333333333E-2</c:v>
                </c:pt>
                <c:pt idx="6">
                  <c:v>0.10697674418604651</c:v>
                </c:pt>
                <c:pt idx="7">
                  <c:v>5.4054054054054057E-2</c:v>
                </c:pt>
                <c:pt idx="8">
                  <c:v>3.125E-2</c:v>
                </c:pt>
                <c:pt idx="9">
                  <c:v>4.0441176470588237E-2</c:v>
                </c:pt>
                <c:pt idx="10">
                  <c:v>6.5375302663438259E-2</c:v>
                </c:pt>
                <c:pt idx="11">
                  <c:v>2.7127003699136867E-2</c:v>
                </c:pt>
                <c:pt idx="12">
                  <c:v>6.9182389937106917E-2</c:v>
                </c:pt>
                <c:pt idx="13">
                  <c:v>6.5656565656565663E-2</c:v>
                </c:pt>
                <c:pt idx="14">
                  <c:v>8.8983050847457626E-2</c:v>
                </c:pt>
                <c:pt idx="15">
                  <c:v>5.7553956834532377E-2</c:v>
                </c:pt>
                <c:pt idx="16">
                  <c:v>6.741573033707865E-2</c:v>
                </c:pt>
                <c:pt idx="17">
                  <c:v>6.6666666666666666E-2</c:v>
                </c:pt>
                <c:pt idx="18">
                  <c:v>4.708520179372197E-2</c:v>
                </c:pt>
                <c:pt idx="19">
                  <c:v>6.25E-2</c:v>
                </c:pt>
                <c:pt idx="20">
                  <c:v>7.1698113207547168E-2</c:v>
                </c:pt>
                <c:pt idx="21">
                  <c:v>5.1376146788990829E-2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7E-4086-A023-D1131DB0D3EC}"/>
            </c:ext>
          </c:extLst>
        </c:ser>
        <c:ser>
          <c:idx val="3"/>
          <c:order val="3"/>
          <c:tx>
            <c:strRef>
              <c:f>'ANALYS övergripande'!$M$52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(4)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(7)</c:v>
                </c:pt>
                <c:pt idx="4">
                  <c:v>Hallands län (6)</c:v>
                </c:pt>
                <c:pt idx="5">
                  <c:v>Jämtlands län (4)</c:v>
                </c:pt>
                <c:pt idx="6">
                  <c:v>Jönköpings län (11)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(20)</c:v>
                </c:pt>
                <c:pt idx="11">
                  <c:v>Stockholms län (32)</c:v>
                </c:pt>
                <c:pt idx="12">
                  <c:v>Södermanlands län (6)</c:v>
                </c:pt>
                <c:pt idx="13">
                  <c:v>Uppsala län (7)</c:v>
                </c:pt>
                <c:pt idx="14">
                  <c:v>Värmlands län (13)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(8)</c:v>
                </c:pt>
                <c:pt idx="18">
                  <c:v>Västra Götalands län (26)</c:v>
                </c:pt>
                <c:pt idx="19">
                  <c:v>Örebro län (7)</c:v>
                </c:pt>
                <c:pt idx="20">
                  <c:v>Östergötlands län (11)</c:v>
                </c:pt>
                <c:pt idx="21">
                  <c:v>Nationellt genomsnitt (214)</c:v>
                </c:pt>
              </c:strCache>
            </c:strRef>
          </c:cat>
          <c:val>
            <c:numRef>
              <c:f>'ANALYS övergripande'!$M$53:$M$74</c:f>
              <c:numCache>
                <c:formatCode>0%</c:formatCode>
                <c:ptCount val="22"/>
                <c:pt idx="0">
                  <c:v>0</c:v>
                </c:pt>
                <c:pt idx="1">
                  <c:v>4.1984732824427481E-2</c:v>
                </c:pt>
                <c:pt idx="2">
                  <c:v>0</c:v>
                </c:pt>
                <c:pt idx="3">
                  <c:v>1.8691588785046728E-2</c:v>
                </c:pt>
                <c:pt idx="4">
                  <c:v>7.407407407407407E-2</c:v>
                </c:pt>
                <c:pt idx="5">
                  <c:v>0</c:v>
                </c:pt>
                <c:pt idx="6">
                  <c:v>6.9767441860465115E-2</c:v>
                </c:pt>
                <c:pt idx="7">
                  <c:v>0.12837837837837837</c:v>
                </c:pt>
                <c:pt idx="8">
                  <c:v>1.0416666666666666E-2</c:v>
                </c:pt>
                <c:pt idx="9">
                  <c:v>5.1470588235294115E-2</c:v>
                </c:pt>
                <c:pt idx="10">
                  <c:v>4.8426150121065374E-2</c:v>
                </c:pt>
                <c:pt idx="11">
                  <c:v>2.5893958076448828E-2</c:v>
                </c:pt>
                <c:pt idx="12">
                  <c:v>6.2893081761006293E-3</c:v>
                </c:pt>
                <c:pt idx="13">
                  <c:v>1.5151515151515152E-2</c:v>
                </c:pt>
                <c:pt idx="14">
                  <c:v>5.0847457627118647E-2</c:v>
                </c:pt>
                <c:pt idx="15">
                  <c:v>5.7553956834532377E-2</c:v>
                </c:pt>
                <c:pt idx="16">
                  <c:v>0.2247191011235955</c:v>
                </c:pt>
                <c:pt idx="17">
                  <c:v>6.0606060606060606E-3</c:v>
                </c:pt>
                <c:pt idx="18">
                  <c:v>5.829596412556054E-2</c:v>
                </c:pt>
                <c:pt idx="19">
                  <c:v>8.9285714285714281E-3</c:v>
                </c:pt>
                <c:pt idx="20">
                  <c:v>5.2830188679245285E-2</c:v>
                </c:pt>
                <c:pt idx="21">
                  <c:v>4.5183486238532113E-2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7E-4086-A023-D1131DB0D3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0275742384353"/>
          <c:y val="4.8005452156347446E-2"/>
          <c:w val="0.68393623934678016"/>
          <c:h val="0.856621969817953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övergripande'!$J$106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6C-4D6D-BAE3-41BFA5D11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övergripande'!$J$107:$J$110</c:f>
              <c:numCache>
                <c:formatCode>0%</c:formatCode>
                <c:ptCount val="4"/>
                <c:pt idx="0">
                  <c:v>0.66193707587908701</c:v>
                </c:pt>
                <c:pt idx="1">
                  <c:v>0.63667820069204151</c:v>
                </c:pt>
                <c:pt idx="2">
                  <c:v>0.70746268656716416</c:v>
                </c:pt>
                <c:pt idx="3">
                  <c:v>0.66238532110091741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C-4D6D-BAE3-41BFA5D11A9F}"/>
            </c:ext>
          </c:extLst>
        </c:ser>
        <c:ser>
          <c:idx val="1"/>
          <c:order val="1"/>
          <c:tx>
            <c:strRef>
              <c:f>'ANALYS övergripande'!$K$106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6C-4D6D-BAE3-41BFA5D11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övergripande'!$K$107:$K$110</c:f>
              <c:numCache>
                <c:formatCode>0%</c:formatCode>
                <c:ptCount val="4"/>
                <c:pt idx="0">
                  <c:v>0.21714990746452806</c:v>
                </c:pt>
                <c:pt idx="1">
                  <c:v>0.27277970011534025</c:v>
                </c:pt>
                <c:pt idx="2">
                  <c:v>0.22487562189054727</c:v>
                </c:pt>
                <c:pt idx="3">
                  <c:v>0.24105504587155963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C-4D6D-BAE3-41BFA5D11A9F}"/>
            </c:ext>
          </c:extLst>
        </c:ser>
        <c:ser>
          <c:idx val="2"/>
          <c:order val="2"/>
          <c:tx>
            <c:strRef>
              <c:f>'ANALYS övergripande'!$L$106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6C-4D6D-BAE3-41BFA5D11A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övergripande'!$L$107:$L$110</c:f>
              <c:numCache>
                <c:formatCode>0%</c:formatCode>
                <c:ptCount val="4"/>
                <c:pt idx="0">
                  <c:v>4.9352251696483655E-2</c:v>
                </c:pt>
                <c:pt idx="1">
                  <c:v>6.1130334486735868E-2</c:v>
                </c:pt>
                <c:pt idx="2">
                  <c:v>3.7810945273631838E-2</c:v>
                </c:pt>
                <c:pt idx="3">
                  <c:v>5.1376146788990829E-2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C-4D6D-BAE3-41BFA5D11A9F}"/>
            </c:ext>
          </c:extLst>
        </c:ser>
        <c:ser>
          <c:idx val="3"/>
          <c:order val="3"/>
          <c:tx>
            <c:strRef>
              <c:f>'ANALYS övergripande'!$M$106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(91)</c:v>
                </c:pt>
                <c:pt idx="1">
                  <c:v>Större städer och kommuner nära större stad (81)</c:v>
                </c:pt>
                <c:pt idx="2">
                  <c:v>Storstäder och storstadsnära kommuner (42)</c:v>
                </c:pt>
                <c:pt idx="3">
                  <c:v>Nationellt genomsnitt (214)</c:v>
                </c:pt>
              </c:strCache>
            </c:strRef>
          </c:cat>
          <c:val>
            <c:numRef>
              <c:f>'ANALYS övergripande'!$M$107:$M$110</c:f>
              <c:numCache>
                <c:formatCode>0%</c:formatCode>
                <c:ptCount val="4"/>
                <c:pt idx="0">
                  <c:v>7.1560764959901296E-2</c:v>
                </c:pt>
                <c:pt idx="1">
                  <c:v>2.9411764705882353E-2</c:v>
                </c:pt>
                <c:pt idx="2">
                  <c:v>2.9850746268656716E-2</c:v>
                </c:pt>
                <c:pt idx="3">
                  <c:v>4.5183486238532113E-2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6C-4D6D-BAE3-41BFA5D11A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02946757502188E-2"/>
          <c:y val="9.4259237082822883E-2"/>
          <c:w val="0.39101872676811961"/>
          <c:h val="0.818940876275895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F-4577-926C-A007551A6F3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F-4577-926C-A007551A6F3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7F-4577-926C-A007551A6F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7F-4577-926C-A007551A6F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7F-4577-926C-A007551A6F3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 biståndsbeslut'!$B$4:$B$6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'ANALYS biståndsbeslut'!$C$4:$C$6</c:f>
              <c:numCache>
                <c:formatCode>General</c:formatCode>
                <c:ptCount val="3"/>
                <c:pt idx="0">
                  <c:v>91</c:v>
                </c:pt>
                <c:pt idx="1">
                  <c:v>53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7F-4577-926C-A007551A6F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04437494518266"/>
          <c:y val="0.34198244457100063"/>
          <c:w val="0.30519462711142176"/>
          <c:h val="0.27952298304658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32009088590692"/>
          <c:y val="9.6364014988680552E-2"/>
          <c:w val="0.56271892221856268"/>
          <c:h val="0.850858975124002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BC-4845-A3EC-95ADC46BBC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Genomsnitt + top + bott'!$J$12:$J$15</c:f>
              <c:strCache>
                <c:ptCount val="4"/>
                <c:pt idx="0">
                  <c:v>Mindre städer/tätorter och landsbygdskommuner (110)</c:v>
                </c:pt>
                <c:pt idx="1">
                  <c:v>Större städer och kommuner nära större stad (86)</c:v>
                </c:pt>
                <c:pt idx="2">
                  <c:v>Storstäder och storstadsnära kommuner (49)</c:v>
                </c:pt>
                <c:pt idx="3">
                  <c:v>Nationellt genomsnitt (245)</c:v>
                </c:pt>
              </c:strCache>
            </c:strRef>
          </c:cat>
          <c:val>
            <c:numRef>
              <c:f>'ANALYS Genomsnitt + top + bott'!$K$12:$K$15</c:f>
              <c:numCache>
                <c:formatCode>0</c:formatCode>
                <c:ptCount val="4"/>
                <c:pt idx="0">
                  <c:v>41.890909090909091</c:v>
                </c:pt>
                <c:pt idx="1">
                  <c:v>44.732558139534881</c:v>
                </c:pt>
                <c:pt idx="2">
                  <c:v>48.938775510204081</c:v>
                </c:pt>
                <c:pt idx="3">
                  <c:v>44.29795918367347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C-4845-A3EC-95ADC46BB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9824656"/>
        <c:axId val="1799825488"/>
      </c:barChart>
      <c:catAx>
        <c:axId val="179982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99825488"/>
        <c:crosses val="autoZero"/>
        <c:auto val="1"/>
        <c:lblAlgn val="ctr"/>
        <c:lblOffset val="100"/>
        <c:noMultiLvlLbl val="0"/>
      </c:catAx>
      <c:valAx>
        <c:axId val="1799825488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Genomsnittligt</a:t>
                </a:r>
              </a:p>
              <a:p>
                <a:pPr>
                  <a:defRPr/>
                </a:pPr>
                <a:r>
                  <a:rPr lang="sv-SE"/>
                  <a:t>antal insatser</a:t>
                </a:r>
              </a:p>
              <a:p>
                <a:pPr>
                  <a:defRPr/>
                </a:pPr>
                <a:r>
                  <a:rPr lang="sv-SE"/>
                  <a:t>per kommun</a:t>
                </a:r>
              </a:p>
            </c:rich>
          </c:tx>
          <c:layout>
            <c:manualLayout>
              <c:xMode val="edge"/>
              <c:yMode val="edge"/>
              <c:x val="0.90923703425564861"/>
              <c:y val="1.24077751808836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9982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biståndsbeslut'!$O$7:$U$7</c:f>
              <c:strCache>
                <c:ptCount val="7"/>
                <c:pt idx="0">
                  <c:v>Boendeform</c:v>
                </c:pt>
                <c:pt idx="1">
                  <c:v>Boendeinsats</c:v>
                </c:pt>
                <c:pt idx="2">
                  <c:v>Individ- och/eller gruppinsatser:
riktade till personer med funktionsnedsättning</c:v>
                </c:pt>
                <c:pt idx="3">
                  <c:v>Individ- och/eller gruppinsatser:
riktade till anhöriga</c:v>
                </c:pt>
                <c:pt idx="4">
                  <c:v>Övriga insatser: sysselsättningsinsatser
till personer med funktionsnedsättning</c:v>
                </c:pt>
                <c:pt idx="5">
                  <c:v>Övriga insatser: riktade till
personer med funktionsnedsättning</c:v>
                </c:pt>
                <c:pt idx="6">
                  <c:v>Övriga insatser:
riktade till anhöriga</c:v>
                </c:pt>
              </c:strCache>
            </c:strRef>
          </c:cat>
          <c:val>
            <c:numRef>
              <c:f>'ANALYS biståndsbeslut'!$O$8:$U$8</c:f>
              <c:numCache>
                <c:formatCode>General</c:formatCode>
                <c:ptCount val="7"/>
                <c:pt idx="0">
                  <c:v>8</c:v>
                </c:pt>
                <c:pt idx="1">
                  <c:v>17</c:v>
                </c:pt>
                <c:pt idx="2">
                  <c:v>55</c:v>
                </c:pt>
                <c:pt idx="3">
                  <c:v>57</c:v>
                </c:pt>
                <c:pt idx="4">
                  <c:v>31</c:v>
                </c:pt>
                <c:pt idx="5">
                  <c:v>45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0-4527-AB2F-026416E537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23424"/>
        <c:axId val="15325920"/>
      </c:barChart>
      <c:catAx>
        <c:axId val="15323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325920"/>
        <c:crosses val="autoZero"/>
        <c:auto val="1"/>
        <c:lblAlgn val="ctr"/>
        <c:lblOffset val="100"/>
        <c:noMultiLvlLbl val="0"/>
      </c:catAx>
      <c:valAx>
        <c:axId val="15325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3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2859425536485"/>
          <c:y val="4.0711430671689787E-2"/>
          <c:w val="0.4693218755768791"/>
          <c:h val="0.897368602407424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C-4609-A390-BB6C2F28E9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C-4609-A390-BB6C2F28E9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C-4609-A390-BB6C2F28E9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C-4609-A390-BB6C2F28E9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C-4609-A390-BB6C2F28E9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'Översikt respondenter'!$P$307:$P$309</c:f>
              <c:strCache>
                <c:ptCount val="3"/>
                <c:pt idx="0">
                  <c:v>Slutförd</c:v>
                </c:pt>
                <c:pt idx="1">
                  <c:v>Påbörjad</c:v>
                </c:pt>
                <c:pt idx="2">
                  <c:v>Ej påbörjad</c:v>
                </c:pt>
              </c:strCache>
            </c:strRef>
          </c:cat>
          <c:val>
            <c:numRef>
              <c:f>'Översikt respondenter'!$R$307:$R$309</c:f>
              <c:numCache>
                <c:formatCode>0%</c:formatCode>
                <c:ptCount val="3"/>
                <c:pt idx="0">
                  <c:v>0.73178807947019864</c:v>
                </c:pt>
                <c:pt idx="1">
                  <c:v>7.9470198675496692E-2</c:v>
                </c:pt>
                <c:pt idx="2">
                  <c:v>0.18874172185430463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EC-4609-A390-BB6C2F28E9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541433892321734"/>
          <c:y val="4.1546901484262704E-2"/>
          <c:w val="0.27476630051272233"/>
          <c:h val="0.80547842315574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2481589187492"/>
          <c:y val="7.6762932267260803E-2"/>
          <c:w val="0.71641953003486569"/>
          <c:h val="0.889434335349237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genomförande+topp+bott'!$H$27:$H$48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genomförande+topp+bott'!$I$27:$I$48</c:f>
              <c:numCache>
                <c:formatCode>_-* #\ ##0_-;\-* #\ ##0_-;_-* "-"??_-;_-@_-</c:formatCode>
                <c:ptCount val="22"/>
                <c:pt idx="0">
                  <c:v>24</c:v>
                </c:pt>
                <c:pt idx="1">
                  <c:v>21.272727272727273</c:v>
                </c:pt>
                <c:pt idx="2">
                  <c:v>18</c:v>
                </c:pt>
                <c:pt idx="3">
                  <c:v>21.555555555555557</c:v>
                </c:pt>
                <c:pt idx="4">
                  <c:v>25.6</c:v>
                </c:pt>
                <c:pt idx="5">
                  <c:v>19.2</c:v>
                </c:pt>
                <c:pt idx="6">
                  <c:v>26.666666666666668</c:v>
                </c:pt>
                <c:pt idx="7">
                  <c:v>20.25</c:v>
                </c:pt>
                <c:pt idx="8">
                  <c:v>22.428571428571427</c:v>
                </c:pt>
                <c:pt idx="9">
                  <c:v>24.25</c:v>
                </c:pt>
                <c:pt idx="10">
                  <c:v>21.8</c:v>
                </c:pt>
                <c:pt idx="11">
                  <c:v>23.555555555555557</c:v>
                </c:pt>
                <c:pt idx="12">
                  <c:v>24.625</c:v>
                </c:pt>
                <c:pt idx="13">
                  <c:v>24.571428571428573</c:v>
                </c:pt>
                <c:pt idx="14">
                  <c:v>25.066666666666666</c:v>
                </c:pt>
                <c:pt idx="15">
                  <c:v>13.888888888888889</c:v>
                </c:pt>
                <c:pt idx="16">
                  <c:v>20.25</c:v>
                </c:pt>
                <c:pt idx="17">
                  <c:v>23.222222222222221</c:v>
                </c:pt>
                <c:pt idx="18">
                  <c:v>22.705882352941178</c:v>
                </c:pt>
                <c:pt idx="19">
                  <c:v>19.625</c:v>
                </c:pt>
                <c:pt idx="20">
                  <c:v>19.444444444444443</c:v>
                </c:pt>
                <c:pt idx="21">
                  <c:v>22.444915254237287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8-48E2-A020-1BACBB05E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45364687"/>
        <c:axId val="945369679"/>
      </c:barChart>
      <c:catAx>
        <c:axId val="9453646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5369679"/>
        <c:crosses val="autoZero"/>
        <c:auto val="1"/>
        <c:lblAlgn val="ctr"/>
        <c:lblOffset val="100"/>
        <c:noMultiLvlLbl val="0"/>
      </c:catAx>
      <c:valAx>
        <c:axId val="94536967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 b="0" i="0" baseline="0" dirty="0">
                    <a:effectLst/>
                  </a:rPr>
                  <a:t>Genomsnittligt</a:t>
                </a:r>
              </a:p>
              <a:p>
                <a:pPr>
                  <a:defRPr/>
                </a:pPr>
                <a:r>
                  <a:rPr lang="sv-SE" sz="1100" b="0" i="0" baseline="0" dirty="0">
                    <a:effectLst/>
                  </a:rPr>
                  <a:t>antal insatser</a:t>
                </a:r>
              </a:p>
              <a:p>
                <a:pPr>
                  <a:defRPr/>
                </a:pPr>
                <a:r>
                  <a:rPr lang="sv-SE" sz="1100" b="0" i="0" baseline="0" dirty="0">
                    <a:effectLst/>
                  </a:rPr>
                  <a:t>per kommun</a:t>
                </a:r>
                <a:endParaRPr lang="sv-S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1724854379177101"/>
              <c:y val="9.218927013682242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5364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60412323047268"/>
          <c:y val="8.4808900350378261E-2"/>
          <c:w val="0.55259314868398202"/>
          <c:h val="0.880834503761149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genomförande+topp+bott'!$O$9:$O$12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genomförande+topp+bott'!$P$9:$P$12</c:f>
              <c:numCache>
                <c:formatCode>_-* #\ ##0_-;\-* #\ ##0_-;_-* "-"??_-;_-@_-</c:formatCode>
                <c:ptCount val="4"/>
                <c:pt idx="0">
                  <c:v>21.278846153846153</c:v>
                </c:pt>
                <c:pt idx="1">
                  <c:v>22.674698795180724</c:v>
                </c:pt>
                <c:pt idx="2">
                  <c:v>24.530612244897959</c:v>
                </c:pt>
                <c:pt idx="3">
                  <c:v>22.444915254237287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D-4538-9AFA-91CBFDE81F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45364687"/>
        <c:axId val="945369679"/>
      </c:barChart>
      <c:catAx>
        <c:axId val="9453646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5369679"/>
        <c:crosses val="autoZero"/>
        <c:auto val="1"/>
        <c:lblAlgn val="ctr"/>
        <c:lblOffset val="100"/>
        <c:noMultiLvlLbl val="0"/>
      </c:catAx>
      <c:valAx>
        <c:axId val="945369679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5364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31373620447544E-2"/>
          <c:y val="3.2407407407407406E-2"/>
          <c:w val="0.90157255661854341"/>
          <c:h val="0.896452934389890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8D-4AFE-9695-6D263782FC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8D-4AFE-9695-6D263782FC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8D-4AFE-9695-6D263782FCB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8D-4AFE-9695-6D263782FC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8D-4AFE-9695-6D263782FC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övergripande'!$BT$3:$BT$6</c:f>
              <c:strCache>
                <c:ptCount val="4"/>
                <c:pt idx="0">
                  <c:v>Insatser som bara ges fysiskt</c:v>
                </c:pt>
                <c:pt idx="1">
                  <c:v>Insatser som ges både fysiskt och digitalt</c:v>
                </c:pt>
                <c:pt idx="2">
                  <c:v>Insatser som bara ges digitalt</c:v>
                </c:pt>
                <c:pt idx="3">
                  <c:v>Vet ej om insats ges i fysisk/digital form</c:v>
                </c:pt>
              </c:strCache>
            </c:strRef>
          </c:cat>
          <c:val>
            <c:numRef>
              <c:f>'ANALYS övergripande'!$BV$3:$BV$6</c:f>
              <c:numCache>
                <c:formatCode>0%</c:formatCode>
                <c:ptCount val="4"/>
                <c:pt idx="0">
                  <c:v>0.61238354037267084</c:v>
                </c:pt>
                <c:pt idx="1">
                  <c:v>0.33152173913043476</c:v>
                </c:pt>
                <c:pt idx="2">
                  <c:v>3.299689440993789E-3</c:v>
                </c:pt>
                <c:pt idx="3">
                  <c:v>5.2795031055900624E-2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8D-4AFE-9695-6D263782F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184358639"/>
        <c:axId val="1184360719"/>
      </c:barChart>
      <c:catAx>
        <c:axId val="11843586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4360719"/>
        <c:crosses val="autoZero"/>
        <c:auto val="1"/>
        <c:lblAlgn val="ctr"/>
        <c:lblOffset val="100"/>
        <c:noMultiLvlLbl val="0"/>
      </c:catAx>
      <c:valAx>
        <c:axId val="1184360719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8435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21860787637349"/>
          <c:y val="3.210032396740703E-2"/>
          <c:w val="0.80000049517824456"/>
          <c:h val="0.865274917330751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övergripande'!$BJ$52</c:f>
              <c:strCache>
                <c:ptCount val="1"/>
                <c:pt idx="0">
                  <c:v>Enbart i fysisk form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6F-4865-994C-093DA936B4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övergripande'!$BI$53:$BI$74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övergripande'!$BJ$53:$BJ$74</c:f>
              <c:numCache>
                <c:formatCode>0%</c:formatCode>
                <c:ptCount val="22"/>
                <c:pt idx="0">
                  <c:v>0.58823529411764708</c:v>
                </c:pt>
                <c:pt idx="1">
                  <c:v>0.68831168831168832</c:v>
                </c:pt>
                <c:pt idx="2">
                  <c:v>0.44444444444444442</c:v>
                </c:pt>
                <c:pt idx="3">
                  <c:v>0.5935828877005348</c:v>
                </c:pt>
                <c:pt idx="4">
                  <c:v>0.6484375</c:v>
                </c:pt>
                <c:pt idx="5">
                  <c:v>0.63157894736842102</c:v>
                </c:pt>
                <c:pt idx="6">
                  <c:v>0.67241379310344829</c:v>
                </c:pt>
                <c:pt idx="7">
                  <c:v>0.72839506172839508</c:v>
                </c:pt>
                <c:pt idx="8">
                  <c:v>0.42105263157894735</c:v>
                </c:pt>
                <c:pt idx="9">
                  <c:v>0.63295880149812733</c:v>
                </c:pt>
                <c:pt idx="10">
                  <c:v>0.57976653696498059</c:v>
                </c:pt>
                <c:pt idx="11">
                  <c:v>0.55218446601941751</c:v>
                </c:pt>
                <c:pt idx="12">
                  <c:v>0.62694300518134716</c:v>
                </c:pt>
                <c:pt idx="13">
                  <c:v>0.70414201183431957</c:v>
                </c:pt>
                <c:pt idx="14">
                  <c:v>0.67934782608695654</c:v>
                </c:pt>
                <c:pt idx="15">
                  <c:v>0.47107438016528924</c:v>
                </c:pt>
                <c:pt idx="16">
                  <c:v>0.4</c:v>
                </c:pt>
                <c:pt idx="17">
                  <c:v>0.65217391304347827</c:v>
                </c:pt>
                <c:pt idx="18">
                  <c:v>0.58970976253298157</c:v>
                </c:pt>
                <c:pt idx="19">
                  <c:v>0.77564102564102566</c:v>
                </c:pt>
                <c:pt idx="20">
                  <c:v>0.71345029239766078</c:v>
                </c:pt>
                <c:pt idx="21">
                  <c:v>0.61238354037267084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F-4865-994C-093DA936B492}"/>
            </c:ext>
          </c:extLst>
        </c:ser>
        <c:ser>
          <c:idx val="1"/>
          <c:order val="1"/>
          <c:tx>
            <c:strRef>
              <c:f>'ANALYS övergripande'!$BK$52</c:f>
              <c:strCache>
                <c:ptCount val="1"/>
                <c:pt idx="0">
                  <c:v>Enbart i digital form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övergripande'!$BI$53:$BI$74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övergripande'!$BK$53:$BK$74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1.3157894736842105E-2</c:v>
                </c:pt>
                <c:pt idx="9">
                  <c:v>0</c:v>
                </c:pt>
                <c:pt idx="10">
                  <c:v>0</c:v>
                </c:pt>
                <c:pt idx="11">
                  <c:v>2.4271844660194173E-3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4.830917874396135E-3</c:v>
                </c:pt>
                <c:pt idx="18">
                  <c:v>7.9155672823219003E-3</c:v>
                </c:pt>
                <c:pt idx="19">
                  <c:v>3.2051282051282048E-2</c:v>
                </c:pt>
                <c:pt idx="20">
                  <c:v>5.8479532163742687E-3</c:v>
                </c:pt>
                <c:pt idx="21">
                  <c:v>3.299689440993789E-3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F-4865-994C-093DA936B492}"/>
            </c:ext>
          </c:extLst>
        </c:ser>
        <c:ser>
          <c:idx val="2"/>
          <c:order val="2"/>
          <c:tx>
            <c:strRef>
              <c:f>'ANALYS övergripande'!$BL$52</c:f>
              <c:strCache>
                <c:ptCount val="1"/>
                <c:pt idx="0">
                  <c:v>Både fysisk och digital form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76F-4865-994C-093DA936B4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övergripande'!$BI$53:$BI$74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övergripande'!$BL$53:$BL$74</c:f>
              <c:numCache>
                <c:formatCode>0%</c:formatCode>
                <c:ptCount val="22"/>
                <c:pt idx="0">
                  <c:v>0.38655462184873951</c:v>
                </c:pt>
                <c:pt idx="1">
                  <c:v>0.2857142857142857</c:v>
                </c:pt>
                <c:pt idx="2">
                  <c:v>0.33333333333333331</c:v>
                </c:pt>
                <c:pt idx="3">
                  <c:v>0.39037433155080214</c:v>
                </c:pt>
                <c:pt idx="4">
                  <c:v>0.296875</c:v>
                </c:pt>
                <c:pt idx="5">
                  <c:v>0.36842105263157893</c:v>
                </c:pt>
                <c:pt idx="6">
                  <c:v>0.26724137931034481</c:v>
                </c:pt>
                <c:pt idx="7">
                  <c:v>0.25925925925925924</c:v>
                </c:pt>
                <c:pt idx="8">
                  <c:v>0.48684210526315791</c:v>
                </c:pt>
                <c:pt idx="9">
                  <c:v>0.32958801498127338</c:v>
                </c:pt>
                <c:pt idx="10">
                  <c:v>0.35019455252918286</c:v>
                </c:pt>
                <c:pt idx="11">
                  <c:v>0.35558252427184467</c:v>
                </c:pt>
                <c:pt idx="12">
                  <c:v>0.33678756476683935</c:v>
                </c:pt>
                <c:pt idx="13">
                  <c:v>0.27810650887573962</c:v>
                </c:pt>
                <c:pt idx="14">
                  <c:v>0.25543478260869568</c:v>
                </c:pt>
                <c:pt idx="15">
                  <c:v>0.52066115702479343</c:v>
                </c:pt>
                <c:pt idx="16">
                  <c:v>0.58750000000000002</c:v>
                </c:pt>
                <c:pt idx="17">
                  <c:v>0.3188405797101449</c:v>
                </c:pt>
                <c:pt idx="18">
                  <c:v>0.32717678100263853</c:v>
                </c:pt>
                <c:pt idx="19">
                  <c:v>0.17948717948717949</c:v>
                </c:pt>
                <c:pt idx="20">
                  <c:v>0.27485380116959063</c:v>
                </c:pt>
                <c:pt idx="21">
                  <c:v>0.33152173913043476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F-4865-994C-093DA936B492}"/>
            </c:ext>
          </c:extLst>
        </c:ser>
        <c:ser>
          <c:idx val="3"/>
          <c:order val="3"/>
          <c:tx>
            <c:strRef>
              <c:f>'ANALYS övergripande'!$BM$52</c:f>
              <c:strCache>
                <c:ptCount val="1"/>
                <c:pt idx="0">
                  <c:v>Vet ej om insats ges i fysisk/digital form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övergripande'!$BI$53:$BI$74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övergripande'!$BM$53:$BM$74</c:f>
              <c:numCache>
                <c:formatCode>0%</c:formatCode>
                <c:ptCount val="22"/>
                <c:pt idx="0">
                  <c:v>2.5210084033613446E-2</c:v>
                </c:pt>
                <c:pt idx="1">
                  <c:v>2.5974025974025976E-2</c:v>
                </c:pt>
                <c:pt idx="2">
                  <c:v>0.22222222222222221</c:v>
                </c:pt>
                <c:pt idx="3">
                  <c:v>1.6042780748663103E-2</c:v>
                </c:pt>
                <c:pt idx="4">
                  <c:v>5.46875E-2</c:v>
                </c:pt>
                <c:pt idx="5">
                  <c:v>0</c:v>
                </c:pt>
                <c:pt idx="6">
                  <c:v>6.0344827586206899E-2</c:v>
                </c:pt>
                <c:pt idx="7">
                  <c:v>1.2345679012345678E-2</c:v>
                </c:pt>
                <c:pt idx="8">
                  <c:v>7.8947368421052627E-2</c:v>
                </c:pt>
                <c:pt idx="9">
                  <c:v>3.7453183520599252E-2</c:v>
                </c:pt>
                <c:pt idx="10">
                  <c:v>7.0038910505836577E-2</c:v>
                </c:pt>
                <c:pt idx="11">
                  <c:v>8.9805825242718448E-2</c:v>
                </c:pt>
                <c:pt idx="12">
                  <c:v>3.6269430051813469E-2</c:v>
                </c:pt>
                <c:pt idx="13">
                  <c:v>1.7751479289940829E-2</c:v>
                </c:pt>
                <c:pt idx="14">
                  <c:v>6.5217391304347824E-2</c:v>
                </c:pt>
                <c:pt idx="15">
                  <c:v>8.2644628099173556E-3</c:v>
                </c:pt>
                <c:pt idx="16">
                  <c:v>1.2500000000000001E-2</c:v>
                </c:pt>
                <c:pt idx="17">
                  <c:v>2.4154589371980676E-2</c:v>
                </c:pt>
                <c:pt idx="18">
                  <c:v>7.5197889182058053E-2</c:v>
                </c:pt>
                <c:pt idx="19">
                  <c:v>1.282051282051282E-2</c:v>
                </c:pt>
                <c:pt idx="20">
                  <c:v>5.8479532163742687E-3</c:v>
                </c:pt>
                <c:pt idx="21">
                  <c:v>5.2795031055900624E-2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6F-4865-994C-093DA936B4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1668214525562E-2"/>
          <c:y val="3.6795875064406625E-2"/>
          <c:w val="0.94025136613701377"/>
          <c:h val="0.789551386737668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övergripande'!$CR$3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övergripande'!$CQ$7:$CQ$9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övergripande'!$CR$7:$CR$9</c:f>
              <c:numCache>
                <c:formatCode>0%</c:formatCode>
                <c:ptCount val="3"/>
                <c:pt idx="0">
                  <c:v>0.41452584839835077</c:v>
                </c:pt>
                <c:pt idx="1">
                  <c:v>0.23594847775175645</c:v>
                </c:pt>
                <c:pt idx="2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8-4069-9A98-3E6976E40316}"/>
            </c:ext>
          </c:extLst>
        </c:ser>
        <c:ser>
          <c:idx val="1"/>
          <c:order val="1"/>
          <c:tx>
            <c:strRef>
              <c:f>'ANALYS övergripande'!$CS$3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övergripande'!$CQ$7:$CQ$9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övergripande'!$CS$7:$CS$9</c:f>
              <c:numCache>
                <c:formatCode>0%</c:formatCode>
                <c:ptCount val="3"/>
                <c:pt idx="0">
                  <c:v>0.30352045670789723</c:v>
                </c:pt>
                <c:pt idx="1">
                  <c:v>0.34543325526932084</c:v>
                </c:pt>
                <c:pt idx="2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8-4069-9A98-3E6976E40316}"/>
            </c:ext>
          </c:extLst>
        </c:ser>
        <c:ser>
          <c:idx val="2"/>
          <c:order val="2"/>
          <c:tx>
            <c:strRef>
              <c:f>'ANALYS övergripande'!$CT$3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övergripande'!$CQ$7:$CQ$9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övergripande'!$CT$7:$CT$9</c:f>
              <c:numCache>
                <c:formatCode>0%</c:formatCode>
                <c:ptCount val="3"/>
                <c:pt idx="0">
                  <c:v>9.7684744687599107E-2</c:v>
                </c:pt>
                <c:pt idx="1">
                  <c:v>0.1522248243559719</c:v>
                </c:pt>
                <c:pt idx="2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8-4069-9A98-3E6976E40316}"/>
            </c:ext>
          </c:extLst>
        </c:ser>
        <c:ser>
          <c:idx val="3"/>
          <c:order val="3"/>
          <c:tx>
            <c:strRef>
              <c:f>'ANALYS övergripande'!$CU$3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övergripande'!$CQ$7:$CQ$9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övergripande'!$CU$7:$CU$9</c:f>
              <c:numCache>
                <c:formatCode>0%</c:formatCode>
                <c:ptCount val="3"/>
                <c:pt idx="0">
                  <c:v>1.1734855692990803E-2</c:v>
                </c:pt>
                <c:pt idx="1">
                  <c:v>1.9320843091334895E-2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48-4069-9A98-3E6976E40316}"/>
            </c:ext>
          </c:extLst>
        </c:ser>
        <c:ser>
          <c:idx val="4"/>
          <c:order val="4"/>
          <c:tx>
            <c:strRef>
              <c:f>'ANALYS övergripande'!$CV$3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övergripande'!$CQ$7:$CQ$9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övergripande'!$CV$7:$CV$9</c:f>
              <c:numCache>
                <c:formatCode>0%</c:formatCode>
                <c:ptCount val="3"/>
                <c:pt idx="0">
                  <c:v>0.17253409451316207</c:v>
                </c:pt>
                <c:pt idx="1">
                  <c:v>0.24707259953161592</c:v>
                </c:pt>
                <c:pt idx="2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8-4069-9A98-3E6976E403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8817855"/>
        <c:axId val="768820351"/>
      </c:barChart>
      <c:catAx>
        <c:axId val="76881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8820351"/>
        <c:crosses val="autoZero"/>
        <c:auto val="1"/>
        <c:lblAlgn val="ctr"/>
        <c:lblOffset val="100"/>
        <c:noMultiLvlLbl val="0"/>
      </c:catAx>
      <c:valAx>
        <c:axId val="76882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881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335107095955463E-2"/>
          <c:y val="0.92021091577251291"/>
          <c:w val="0.81482408280609653"/>
          <c:h val="5.997966024498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408574018499E-2"/>
          <c:y val="3.2407407407407406E-2"/>
          <c:w val="0.91726618329575882"/>
          <c:h val="0.92822433654126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7-4C28-B4EF-FDCD0939EB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7-4C28-B4EF-FDCD0939EB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87-4C28-B4EF-FDCD0939EBE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87-4C28-B4EF-FDCD0939EB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87-4C28-B4EF-FDCD0939EB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övergripande'!$AL$3:$AL$6</c:f>
              <c:strCache>
                <c:ptCount val="4"/>
                <c:pt idx="0">
                  <c:v>Enbart kommunal regi</c:v>
                </c:pt>
                <c:pt idx="1">
                  <c:v>Både kommunal och enskild regi</c:v>
                </c:pt>
                <c:pt idx="2">
                  <c:v>Enbart enskild regi</c:v>
                </c:pt>
                <c:pt idx="3">
                  <c:v>Vet ej om insats ges i kommunal/enskild regi</c:v>
                </c:pt>
              </c:strCache>
            </c:strRef>
          </c:cat>
          <c:val>
            <c:numRef>
              <c:f>'ANALYS övergripande'!$AN$3:$AN$6</c:f>
              <c:numCache>
                <c:formatCode>0%</c:formatCode>
                <c:ptCount val="4"/>
                <c:pt idx="0">
                  <c:v>0.71878015827060415</c:v>
                </c:pt>
                <c:pt idx="1">
                  <c:v>0.17892298784018529</c:v>
                </c:pt>
                <c:pt idx="2">
                  <c:v>7.7398185678440451E-2</c:v>
                </c:pt>
                <c:pt idx="3">
                  <c:v>2.4898668210770122E-2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87-4C28-B4EF-FDCD0939E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740225503"/>
        <c:axId val="1740229247"/>
      </c:barChart>
      <c:catAx>
        <c:axId val="17402255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9247"/>
        <c:crosses val="autoZero"/>
        <c:auto val="1"/>
        <c:lblAlgn val="ctr"/>
        <c:lblOffset val="100"/>
        <c:noMultiLvlLbl val="0"/>
      </c:catAx>
      <c:valAx>
        <c:axId val="1740229247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225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37398610120044E-2"/>
          <c:y val="3.9840370918060947E-2"/>
          <c:w val="0.94025136613701377"/>
          <c:h val="0.787620222266707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övergripande'!$BK$3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övergripande'!$BJ$7:$BJ$9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övergripande'!$BK$7:$BK$9</c:f>
              <c:numCache>
                <c:formatCode>0%</c:formatCode>
                <c:ptCount val="3"/>
                <c:pt idx="0">
                  <c:v>0.35106097233413913</c:v>
                </c:pt>
                <c:pt idx="1">
                  <c:v>0.27184466019417475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B-4880-ABB8-D8BE943F25A7}"/>
            </c:ext>
          </c:extLst>
        </c:ser>
        <c:ser>
          <c:idx val="1"/>
          <c:order val="1"/>
          <c:tx>
            <c:strRef>
              <c:f>'ANALYS övergripande'!$BL$3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övergripande'!$BJ$7:$BJ$9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övergripande'!$BL$7:$BL$9</c:f>
              <c:numCache>
                <c:formatCode>0%</c:formatCode>
                <c:ptCount val="3"/>
                <c:pt idx="0">
                  <c:v>0.30701047542304594</c:v>
                </c:pt>
                <c:pt idx="1">
                  <c:v>0.32686084142394822</c:v>
                </c:pt>
                <c:pt idx="2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B-4880-ABB8-D8BE943F25A7}"/>
            </c:ext>
          </c:extLst>
        </c:ser>
        <c:ser>
          <c:idx val="2"/>
          <c:order val="2"/>
          <c:tx>
            <c:strRef>
              <c:f>'ANALYS övergripande'!$BM$3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övergripande'!$BJ$7:$BJ$9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övergripande'!$BM$7:$BM$9</c:f>
              <c:numCache>
                <c:formatCode>0%</c:formatCode>
                <c:ptCount val="3"/>
                <c:pt idx="0">
                  <c:v>0.10448562986838571</c:v>
                </c:pt>
                <c:pt idx="1">
                  <c:v>0.16936353829557713</c:v>
                </c:pt>
                <c:pt idx="2">
                  <c:v>6.7500000000000004E-2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B-4880-ABB8-D8BE943F25A7}"/>
            </c:ext>
          </c:extLst>
        </c:ser>
        <c:ser>
          <c:idx val="3"/>
          <c:order val="3"/>
          <c:tx>
            <c:strRef>
              <c:f>'ANALYS övergripande'!$BN$3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övergripande'!$BJ$7:$BJ$9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övergripande'!$BN$7:$BN$9</c:f>
              <c:numCache>
                <c:formatCode>0%</c:formatCode>
                <c:ptCount val="3"/>
                <c:pt idx="0">
                  <c:v>1.2892828364222401E-2</c:v>
                </c:pt>
                <c:pt idx="1">
                  <c:v>2.5889967637540454E-2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6B-4880-ABB8-D8BE943F25A7}"/>
            </c:ext>
          </c:extLst>
        </c:ser>
        <c:ser>
          <c:idx val="4"/>
          <c:order val="4"/>
          <c:tx>
            <c:strRef>
              <c:f>'ANALYS övergripande'!$BO$3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övergripande'!$BJ$7:$BJ$9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övergripande'!$BO$7:$BO$9</c:f>
              <c:numCache>
                <c:formatCode>0%</c:formatCode>
                <c:ptCount val="3"/>
                <c:pt idx="0">
                  <c:v>0.22455009401020681</c:v>
                </c:pt>
                <c:pt idx="1">
                  <c:v>0.20604099244875945</c:v>
                </c:pt>
                <c:pt idx="2">
                  <c:v>0.13750000000000001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6B-4880-ABB8-D8BE943F25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4031136"/>
        <c:axId val="494024064"/>
      </c:barChart>
      <c:catAx>
        <c:axId val="4940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4024064"/>
        <c:crosses val="autoZero"/>
        <c:auto val="1"/>
        <c:lblAlgn val="ctr"/>
        <c:lblOffset val="100"/>
        <c:noMultiLvlLbl val="0"/>
      </c:catAx>
      <c:valAx>
        <c:axId val="494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403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1808899941799"/>
          <c:y val="4.3648461477655082E-2"/>
          <c:w val="0.82458078675804469"/>
          <c:h val="0.860471792897788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övergripande'!$AM$52</c:f>
              <c:strCache>
                <c:ptCount val="1"/>
                <c:pt idx="0">
                  <c:v>Enbart i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AB-4C1A-9FE4-5FF800B087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övergripande'!$AL$53:$AL$74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övergripande'!$AM$53:$AM$74</c:f>
              <c:numCache>
                <c:formatCode>0%</c:formatCode>
                <c:ptCount val="22"/>
                <c:pt idx="0">
                  <c:v>0.85833333333333328</c:v>
                </c:pt>
                <c:pt idx="1">
                  <c:v>0.72649572649572647</c:v>
                </c:pt>
                <c:pt idx="2">
                  <c:v>0.94444444444444442</c:v>
                </c:pt>
                <c:pt idx="3">
                  <c:v>0.69518716577540107</c:v>
                </c:pt>
                <c:pt idx="4">
                  <c:v>0.78125</c:v>
                </c:pt>
                <c:pt idx="5">
                  <c:v>0.75789473684210529</c:v>
                </c:pt>
                <c:pt idx="6">
                  <c:v>0.68669527896995708</c:v>
                </c:pt>
                <c:pt idx="7">
                  <c:v>0.87037037037037035</c:v>
                </c:pt>
                <c:pt idx="8">
                  <c:v>0.65161290322580645</c:v>
                </c:pt>
                <c:pt idx="9">
                  <c:v>0.75464684014869887</c:v>
                </c:pt>
                <c:pt idx="10">
                  <c:v>0.69128787878787878</c:v>
                </c:pt>
                <c:pt idx="11">
                  <c:v>0.56815440289505426</c:v>
                </c:pt>
                <c:pt idx="12">
                  <c:v>0.78125</c:v>
                </c:pt>
                <c:pt idx="13">
                  <c:v>0.87647058823529411</c:v>
                </c:pt>
                <c:pt idx="14">
                  <c:v>0.83967391304347827</c:v>
                </c:pt>
                <c:pt idx="15">
                  <c:v>0.78512396694214881</c:v>
                </c:pt>
                <c:pt idx="16">
                  <c:v>0.625</c:v>
                </c:pt>
                <c:pt idx="17">
                  <c:v>0.74038461538461542</c:v>
                </c:pt>
                <c:pt idx="18">
                  <c:v>0.72486772486772488</c:v>
                </c:pt>
                <c:pt idx="19">
                  <c:v>0.78980891719745228</c:v>
                </c:pt>
                <c:pt idx="20">
                  <c:v>0.65497076023391809</c:v>
                </c:pt>
                <c:pt idx="21">
                  <c:v>0.71878015827060415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B-4C1A-9FE4-5FF800B087DC}"/>
            </c:ext>
          </c:extLst>
        </c:ser>
        <c:ser>
          <c:idx val="1"/>
          <c:order val="1"/>
          <c:tx>
            <c:strRef>
              <c:f>'ANALYS övergripande'!$AN$52</c:f>
              <c:strCache>
                <c:ptCount val="1"/>
                <c:pt idx="0">
                  <c:v>Enbart i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AAB-4C1A-9FE4-5FF800B087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övergripande'!$AL$53:$AL$74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övergripande'!$AN$53:$AN$74</c:f>
              <c:numCache>
                <c:formatCode>0%</c:formatCode>
                <c:ptCount val="22"/>
                <c:pt idx="0">
                  <c:v>4.1666666666666664E-2</c:v>
                </c:pt>
                <c:pt idx="1">
                  <c:v>6.8376068376068383E-2</c:v>
                </c:pt>
                <c:pt idx="2">
                  <c:v>0</c:v>
                </c:pt>
                <c:pt idx="3">
                  <c:v>5.3475935828877004E-2</c:v>
                </c:pt>
                <c:pt idx="4">
                  <c:v>7.8125E-2</c:v>
                </c:pt>
                <c:pt idx="5">
                  <c:v>0.12631578947368421</c:v>
                </c:pt>
                <c:pt idx="6">
                  <c:v>7.7253218884120178E-2</c:v>
                </c:pt>
                <c:pt idx="7">
                  <c:v>6.7901234567901231E-2</c:v>
                </c:pt>
                <c:pt idx="8">
                  <c:v>6.4516129032258063E-2</c:v>
                </c:pt>
                <c:pt idx="9">
                  <c:v>5.9479553903345722E-2</c:v>
                </c:pt>
                <c:pt idx="10">
                  <c:v>9.0909090909090912E-2</c:v>
                </c:pt>
                <c:pt idx="11">
                  <c:v>7.840772014475271E-2</c:v>
                </c:pt>
                <c:pt idx="12">
                  <c:v>6.7708333333333329E-2</c:v>
                </c:pt>
                <c:pt idx="13">
                  <c:v>7.0588235294117646E-2</c:v>
                </c:pt>
                <c:pt idx="14">
                  <c:v>4.3478260869565216E-2</c:v>
                </c:pt>
                <c:pt idx="15">
                  <c:v>8.2644628099173556E-2</c:v>
                </c:pt>
                <c:pt idx="16">
                  <c:v>0.1125</c:v>
                </c:pt>
                <c:pt idx="17">
                  <c:v>7.6923076923076927E-2</c:v>
                </c:pt>
                <c:pt idx="18">
                  <c:v>7.6719576719576715E-2</c:v>
                </c:pt>
                <c:pt idx="19">
                  <c:v>8.2802547770700632E-2</c:v>
                </c:pt>
                <c:pt idx="20">
                  <c:v>0.19298245614035087</c:v>
                </c:pt>
                <c:pt idx="21">
                  <c:v>7.7398185678440451E-2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B-4C1A-9FE4-5FF800B087DC}"/>
            </c:ext>
          </c:extLst>
        </c:ser>
        <c:ser>
          <c:idx val="2"/>
          <c:order val="2"/>
          <c:tx>
            <c:strRef>
              <c:f>'ANALYS övergripande'!$AO$52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AB-4C1A-9FE4-5FF800B087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övergripande'!$AL$53:$AL$74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övergripande'!$AO$53:$AO$74</c:f>
              <c:numCache>
                <c:formatCode>0%</c:formatCode>
                <c:ptCount val="22"/>
                <c:pt idx="0">
                  <c:v>7.4999999999999997E-2</c:v>
                </c:pt>
                <c:pt idx="1">
                  <c:v>0.19230769230769232</c:v>
                </c:pt>
                <c:pt idx="2">
                  <c:v>5.5555555555555552E-2</c:v>
                </c:pt>
                <c:pt idx="3">
                  <c:v>0.24598930481283424</c:v>
                </c:pt>
                <c:pt idx="4">
                  <c:v>0.1328125</c:v>
                </c:pt>
                <c:pt idx="5">
                  <c:v>0.11578947368421053</c:v>
                </c:pt>
                <c:pt idx="6">
                  <c:v>0.19742489270386265</c:v>
                </c:pt>
                <c:pt idx="7">
                  <c:v>6.1728395061728392E-2</c:v>
                </c:pt>
                <c:pt idx="8">
                  <c:v>0.20645161290322581</c:v>
                </c:pt>
                <c:pt idx="9">
                  <c:v>0.16728624535315986</c:v>
                </c:pt>
                <c:pt idx="10">
                  <c:v>0.21212121212121213</c:v>
                </c:pt>
                <c:pt idx="11">
                  <c:v>0.29071170084439085</c:v>
                </c:pt>
                <c:pt idx="12">
                  <c:v>0.13541666666666666</c:v>
                </c:pt>
                <c:pt idx="13">
                  <c:v>4.1176470588235294E-2</c:v>
                </c:pt>
                <c:pt idx="14">
                  <c:v>0.10326086956521739</c:v>
                </c:pt>
                <c:pt idx="15">
                  <c:v>0.12396694214876033</c:v>
                </c:pt>
                <c:pt idx="16">
                  <c:v>0.26250000000000001</c:v>
                </c:pt>
                <c:pt idx="17">
                  <c:v>0.17788461538461539</c:v>
                </c:pt>
                <c:pt idx="18">
                  <c:v>0.16666666666666666</c:v>
                </c:pt>
                <c:pt idx="19">
                  <c:v>0.10828025477707007</c:v>
                </c:pt>
                <c:pt idx="20">
                  <c:v>0.14619883040935672</c:v>
                </c:pt>
                <c:pt idx="21">
                  <c:v>0.17892298784018529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B-4C1A-9FE4-5FF800B087DC}"/>
            </c:ext>
          </c:extLst>
        </c:ser>
        <c:ser>
          <c:idx val="3"/>
          <c:order val="3"/>
          <c:tx>
            <c:strRef>
              <c:f>'ANALYS övergripande'!$AP$52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övergripande'!$AL$53:$AL$74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övergripande'!$AP$53:$AP$74</c:f>
              <c:numCache>
                <c:formatCode>0%</c:formatCode>
                <c:ptCount val="22"/>
                <c:pt idx="0">
                  <c:v>2.5000000000000001E-2</c:v>
                </c:pt>
                <c:pt idx="1">
                  <c:v>1.282051282051282E-2</c:v>
                </c:pt>
                <c:pt idx="2">
                  <c:v>0</c:v>
                </c:pt>
                <c:pt idx="3">
                  <c:v>5.3475935828877002E-3</c:v>
                </c:pt>
                <c:pt idx="4">
                  <c:v>7.8125E-3</c:v>
                </c:pt>
                <c:pt idx="5">
                  <c:v>0</c:v>
                </c:pt>
                <c:pt idx="6">
                  <c:v>3.8626609442060089E-2</c:v>
                </c:pt>
                <c:pt idx="7">
                  <c:v>0</c:v>
                </c:pt>
                <c:pt idx="8">
                  <c:v>7.7419354838709681E-2</c:v>
                </c:pt>
                <c:pt idx="9">
                  <c:v>1.858736059479554E-2</c:v>
                </c:pt>
                <c:pt idx="10">
                  <c:v>5.681818181818182E-3</c:v>
                </c:pt>
                <c:pt idx="11">
                  <c:v>6.2726176115802168E-2</c:v>
                </c:pt>
                <c:pt idx="12">
                  <c:v>1.5625E-2</c:v>
                </c:pt>
                <c:pt idx="13">
                  <c:v>1.1764705882352941E-2</c:v>
                </c:pt>
                <c:pt idx="14">
                  <c:v>1.358695652173913E-2</c:v>
                </c:pt>
                <c:pt idx="15">
                  <c:v>8.2644628099173556E-3</c:v>
                </c:pt>
                <c:pt idx="16">
                  <c:v>0</c:v>
                </c:pt>
                <c:pt idx="17">
                  <c:v>4.807692307692308E-3</c:v>
                </c:pt>
                <c:pt idx="18">
                  <c:v>3.1746031746031744E-2</c:v>
                </c:pt>
                <c:pt idx="19">
                  <c:v>1.9108280254777069E-2</c:v>
                </c:pt>
                <c:pt idx="20">
                  <c:v>5.8479532163742687E-3</c:v>
                </c:pt>
                <c:pt idx="21">
                  <c:v>2.4898668210770122E-2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B-4C1A-9FE4-5FF800B087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47474903610004E-2"/>
          <c:y val="0.15668515433296168"/>
          <c:w val="0.91826740331413093"/>
          <c:h val="0.690360514730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 övergripande'!$G$4</c:f>
              <c:strCache>
                <c:ptCount val="1"/>
                <c:pt idx="0">
                  <c:v>Insatser som endast ges fysiskt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A-48CF-B89F-4B3D06B010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A-48CF-B89F-4B3D06B010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FA-48CF-B89F-4B3D06B010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FA-48CF-B89F-4B3D06B0105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FA-48CF-B89F-4B3D06B010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övergripande'!$I$4</c:f>
              <c:numCache>
                <c:formatCode>0%</c:formatCode>
                <c:ptCount val="1"/>
                <c:pt idx="0">
                  <c:v>0.67960297766749378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FA-48CF-B89F-4B3D06B0105A}"/>
            </c:ext>
          </c:extLst>
        </c:ser>
        <c:ser>
          <c:idx val="2"/>
          <c:order val="1"/>
          <c:tx>
            <c:strRef>
              <c:f>'ANALYS övergripande'!$G$6</c:f>
              <c:strCache>
                <c:ptCount val="1"/>
                <c:pt idx="0">
                  <c:v>Insatser som ges både fysiskt och digitalt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övergripande'!$I$6</c:f>
              <c:numCache>
                <c:formatCode>0%</c:formatCode>
                <c:ptCount val="1"/>
                <c:pt idx="0">
                  <c:v>0.21657568238213398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7FA-48CF-B89F-4B3D06B0105A}"/>
            </c:ext>
          </c:extLst>
        </c:ser>
        <c:ser>
          <c:idx val="1"/>
          <c:order val="2"/>
          <c:tx>
            <c:strRef>
              <c:f>'ANALYS övergripande'!$G$5</c:f>
              <c:strCache>
                <c:ptCount val="1"/>
                <c:pt idx="0">
                  <c:v>Insatser som endast ges digitalt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övergripande'!$I$5</c:f>
              <c:numCache>
                <c:formatCode>0%</c:formatCode>
                <c:ptCount val="1"/>
                <c:pt idx="0">
                  <c:v>3.2357320099255585E-2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FA-48CF-B89F-4B3D06B0105A}"/>
            </c:ext>
          </c:extLst>
        </c:ser>
        <c:ser>
          <c:idx val="3"/>
          <c:order val="3"/>
          <c:tx>
            <c:strRef>
              <c:f>'ANALYS övergripande'!$G$7</c:f>
              <c:strCache>
                <c:ptCount val="1"/>
                <c:pt idx="0">
                  <c:v>Vet ej om insatsen ges i fysisk eller digital form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övergripande'!$I$7</c:f>
              <c:numCache>
                <c:formatCode>0%</c:formatCode>
                <c:ptCount val="1"/>
                <c:pt idx="0">
                  <c:v>7.1464019851116625E-2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FA-48CF-B89F-4B3D06B01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766291263"/>
        <c:axId val="766270879"/>
      </c:barChart>
      <c:catAx>
        <c:axId val="7662912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6270879"/>
        <c:crosses val="autoZero"/>
        <c:auto val="1"/>
        <c:lblAlgn val="ctr"/>
        <c:lblOffset val="100"/>
        <c:noMultiLvlLbl val="0"/>
      </c:catAx>
      <c:valAx>
        <c:axId val="766270879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629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30690974132757"/>
          <c:y val="3.210032396740703E-2"/>
          <c:w val="0.623763162827633"/>
          <c:h val="0.86203891974712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övergripande'!$AM$97</c:f>
              <c:strCache>
                <c:ptCount val="1"/>
                <c:pt idx="0">
                  <c:v>Enbart i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1-4D19-AF07-82A1CC3DF3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övergripande'!$AL$98:$AL$101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övergripande'!$AM$98:$AM$101</c:f>
              <c:numCache>
                <c:formatCode>0%</c:formatCode>
                <c:ptCount val="4"/>
                <c:pt idx="0">
                  <c:v>0.78604436229205177</c:v>
                </c:pt>
                <c:pt idx="1">
                  <c:v>0.74580854515954575</c:v>
                </c:pt>
                <c:pt idx="2">
                  <c:v>0.55136986301369861</c:v>
                </c:pt>
                <c:pt idx="3">
                  <c:v>0.71878015827060415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1-4D19-AF07-82A1CC3DF303}"/>
            </c:ext>
          </c:extLst>
        </c:ser>
        <c:ser>
          <c:idx val="1"/>
          <c:order val="1"/>
          <c:tx>
            <c:strRef>
              <c:f>'ANALYS övergripande'!$AN$97</c:f>
              <c:strCache>
                <c:ptCount val="1"/>
                <c:pt idx="0">
                  <c:v>Enbart i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AA1-4D19-AF07-82A1CC3DF3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övergripande'!$AL$98:$AL$101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övergripande'!$AN$98:$AN$101</c:f>
              <c:numCache>
                <c:formatCode>0%</c:formatCode>
                <c:ptCount val="4"/>
                <c:pt idx="0">
                  <c:v>7.2088724584103508E-2</c:v>
                </c:pt>
                <c:pt idx="1">
                  <c:v>7.5175770686857754E-2</c:v>
                </c:pt>
                <c:pt idx="2">
                  <c:v>9.0753424657534248E-2</c:v>
                </c:pt>
                <c:pt idx="3">
                  <c:v>7.7398185678440451E-2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1-4D19-AF07-82A1CC3DF303}"/>
            </c:ext>
          </c:extLst>
        </c:ser>
        <c:ser>
          <c:idx val="2"/>
          <c:order val="2"/>
          <c:tx>
            <c:strRef>
              <c:f>'ANALYS övergripande'!$AO$97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A1-4D19-AF07-82A1CC3DF3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övergripande'!$AL$98:$AL$101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övergripande'!$AO$98:$AO$101</c:f>
              <c:numCache>
                <c:formatCode>0%</c:formatCode>
                <c:ptCount val="4"/>
                <c:pt idx="0">
                  <c:v>0.12754158964879853</c:v>
                </c:pt>
                <c:pt idx="1">
                  <c:v>0.16441319632233639</c:v>
                </c:pt>
                <c:pt idx="2">
                  <c:v>0.2970890410958904</c:v>
                </c:pt>
                <c:pt idx="3">
                  <c:v>0.17892298784018529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1-4D19-AF07-82A1CC3DF303}"/>
            </c:ext>
          </c:extLst>
        </c:ser>
        <c:ser>
          <c:idx val="3"/>
          <c:order val="3"/>
          <c:tx>
            <c:strRef>
              <c:f>'ANALYS övergripande'!$AP$97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övergripande'!$AL$98:$AL$101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övergripande'!$AP$98:$AP$101</c:f>
              <c:numCache>
                <c:formatCode>0%</c:formatCode>
                <c:ptCount val="4"/>
                <c:pt idx="0">
                  <c:v>1.432532347504621E-2</c:v>
                </c:pt>
                <c:pt idx="1">
                  <c:v>1.4602487831260141E-2</c:v>
                </c:pt>
                <c:pt idx="2">
                  <c:v>6.0787671232876712E-2</c:v>
                </c:pt>
                <c:pt idx="3">
                  <c:v>2.4898668210770122E-2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1-4D19-AF07-82A1CC3DF3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9089446248284E-2"/>
          <c:y val="3.2407407407407406E-2"/>
          <c:w val="0.89114661395570105"/>
          <c:h val="0.92822433654126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9B-4EA6-A806-2DE8BF0700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9B-4EA6-A806-2DE8BF0700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9B-4EA6-A806-2DE8BF0700D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9B-4EA6-A806-2DE8BF0700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9B-4EA6-A806-2DE8BF0700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övergripande'!$H$3:$H$6</c:f>
              <c:strCache>
                <c:ptCount val="4"/>
                <c:pt idx="0">
                  <c:v>Enbart med biståndsbeslut</c:v>
                </c:pt>
                <c:pt idx="1">
                  <c:v>Både med och utan biståndsbeslut</c:v>
                </c:pt>
                <c:pt idx="2">
                  <c:v>Enbart utan biståndsbeslut</c:v>
                </c:pt>
                <c:pt idx="3">
                  <c:v>Vet ej om insats ges med/utan biståndsbeslut</c:v>
                </c:pt>
              </c:strCache>
            </c:strRef>
          </c:cat>
          <c:val>
            <c:numRef>
              <c:f>'ANALYS övergripande'!$J$3:$J$6</c:f>
              <c:numCache>
                <c:formatCode>0%</c:formatCode>
                <c:ptCount val="4"/>
                <c:pt idx="0">
                  <c:v>0.56442901234567899</c:v>
                </c:pt>
                <c:pt idx="1">
                  <c:v>0.24942129629629631</c:v>
                </c:pt>
                <c:pt idx="2">
                  <c:v>0.16165123456790123</c:v>
                </c:pt>
                <c:pt idx="3">
                  <c:v>2.4498456790123458E-2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9B-4EA6-A806-2DE8BF070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23503456"/>
        <c:axId val="223502624"/>
      </c:barChart>
      <c:catAx>
        <c:axId val="223503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3502624"/>
        <c:crosses val="autoZero"/>
        <c:auto val="1"/>
        <c:lblAlgn val="ctr"/>
        <c:lblOffset val="100"/>
        <c:noMultiLvlLbl val="0"/>
      </c:catAx>
      <c:valAx>
        <c:axId val="22350262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350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övergripande'!$AD$3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övergripande'!$AD$7:$AD$9</c:f>
              <c:numCache>
                <c:formatCode>0%</c:formatCode>
                <c:ptCount val="3"/>
                <c:pt idx="0">
                  <c:v>0.41415868673050615</c:v>
                </c:pt>
                <c:pt idx="1">
                  <c:v>0.25367362722351122</c:v>
                </c:pt>
                <c:pt idx="2">
                  <c:v>0.25536992840095463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4-47AB-ABA2-BD39C7599B80}"/>
            </c:ext>
          </c:extLst>
        </c:ser>
        <c:ser>
          <c:idx val="1"/>
          <c:order val="1"/>
          <c:tx>
            <c:strRef>
              <c:f>'ANALYS övergripande'!$AE$3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övergripande'!$AE$7:$AE$9</c:f>
              <c:numCache>
                <c:formatCode>0%</c:formatCode>
                <c:ptCount val="3"/>
                <c:pt idx="0">
                  <c:v>0.3112175102599179</c:v>
                </c:pt>
                <c:pt idx="1">
                  <c:v>0.33255993812838358</c:v>
                </c:pt>
                <c:pt idx="2">
                  <c:v>0.27326968973747018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44-47AB-ABA2-BD39C7599B80}"/>
            </c:ext>
          </c:extLst>
        </c:ser>
        <c:ser>
          <c:idx val="2"/>
          <c:order val="2"/>
          <c:tx>
            <c:strRef>
              <c:f>'ANALYS övergripande'!$AF$3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övergripande'!$AF$7:$AF$9</c:f>
              <c:numCache>
                <c:formatCode>0%</c:formatCode>
                <c:ptCount val="3"/>
                <c:pt idx="0">
                  <c:v>0.10157318741450068</c:v>
                </c:pt>
                <c:pt idx="1">
                  <c:v>0.13611755607115236</c:v>
                </c:pt>
                <c:pt idx="2">
                  <c:v>0.11813842482100238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44-47AB-ABA2-BD39C7599B80}"/>
            </c:ext>
          </c:extLst>
        </c:ser>
        <c:ser>
          <c:idx val="3"/>
          <c:order val="3"/>
          <c:tx>
            <c:strRef>
              <c:f>'ANALYS övergripande'!$AG$3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övergripande'!$AG$7:$AG$9</c:f>
              <c:numCache>
                <c:formatCode>0%</c:formatCode>
                <c:ptCount val="3"/>
                <c:pt idx="0">
                  <c:v>9.2339261285909711E-3</c:v>
                </c:pt>
                <c:pt idx="1">
                  <c:v>3.0935808197989172E-2</c:v>
                </c:pt>
                <c:pt idx="2">
                  <c:v>7.1599045346062056E-3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44-47AB-ABA2-BD39C7599B80}"/>
            </c:ext>
          </c:extLst>
        </c:ser>
        <c:ser>
          <c:idx val="4"/>
          <c:order val="4"/>
          <c:tx>
            <c:strRef>
              <c:f>'ANALYS övergripande'!$AH$3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övergripande'!$AC$7:$AC$9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övergripande'!$AH$7:$AH$9</c:f>
              <c:numCache>
                <c:formatCode>0%</c:formatCode>
                <c:ptCount val="3"/>
                <c:pt idx="0">
                  <c:v>0.16381668946648426</c:v>
                </c:pt>
                <c:pt idx="1">
                  <c:v>0.24671307037896364</c:v>
                </c:pt>
                <c:pt idx="2">
                  <c:v>0.34606205250596661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44-47AB-ABA2-BD39C7599B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054303"/>
        <c:axId val="68036415"/>
      </c:barChart>
      <c:catAx>
        <c:axId val="6805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36415"/>
        <c:crosses val="autoZero"/>
        <c:auto val="1"/>
        <c:lblAlgn val="ctr"/>
        <c:lblOffset val="100"/>
        <c:noMultiLvlLbl val="0"/>
      </c:catAx>
      <c:valAx>
        <c:axId val="680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54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55541100482158"/>
          <c:y val="2.2643443764695393E-2"/>
          <c:w val="0.78639012934135999"/>
          <c:h val="0.877818785589320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övergripande'!$I$52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5C-454C-95E7-031624E1B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övergripande'!$I$53:$I$74</c:f>
              <c:numCache>
                <c:formatCode>0%</c:formatCode>
                <c:ptCount val="22"/>
                <c:pt idx="0">
                  <c:v>0.66666666666666663</c:v>
                </c:pt>
                <c:pt idx="1">
                  <c:v>0.67948717948717952</c:v>
                </c:pt>
                <c:pt idx="2">
                  <c:v>0.44444444444444442</c:v>
                </c:pt>
                <c:pt idx="3">
                  <c:v>0.53475935828877008</c:v>
                </c:pt>
                <c:pt idx="4">
                  <c:v>0.6484375</c:v>
                </c:pt>
                <c:pt idx="5">
                  <c:v>0.45263157894736844</c:v>
                </c:pt>
                <c:pt idx="6">
                  <c:v>0.53648068669527893</c:v>
                </c:pt>
                <c:pt idx="7">
                  <c:v>0.59876543209876543</c:v>
                </c:pt>
                <c:pt idx="8">
                  <c:v>0.59354838709677415</c:v>
                </c:pt>
                <c:pt idx="9">
                  <c:v>0.56133828996282531</c:v>
                </c:pt>
                <c:pt idx="10">
                  <c:v>0.52075471698113207</c:v>
                </c:pt>
                <c:pt idx="11">
                  <c:v>0.56212303980699641</c:v>
                </c:pt>
                <c:pt idx="12">
                  <c:v>0.42487046632124353</c:v>
                </c:pt>
                <c:pt idx="13">
                  <c:v>0.55882352941176472</c:v>
                </c:pt>
                <c:pt idx="14">
                  <c:v>0.62771739130434778</c:v>
                </c:pt>
                <c:pt idx="15">
                  <c:v>0.55000000000000004</c:v>
                </c:pt>
                <c:pt idx="16">
                  <c:v>0.6</c:v>
                </c:pt>
                <c:pt idx="17">
                  <c:v>0.57692307692307687</c:v>
                </c:pt>
                <c:pt idx="18">
                  <c:v>0.55408970976253302</c:v>
                </c:pt>
                <c:pt idx="19">
                  <c:v>0.59615384615384615</c:v>
                </c:pt>
                <c:pt idx="20">
                  <c:v>0.53216374269005851</c:v>
                </c:pt>
                <c:pt idx="21">
                  <c:v>0.56442901234567899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C-454C-95E7-031624E1BBEB}"/>
            </c:ext>
          </c:extLst>
        </c:ser>
        <c:ser>
          <c:idx val="1"/>
          <c:order val="1"/>
          <c:tx>
            <c:strRef>
              <c:f>'ANALYS övergripande'!$J$52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5C-454C-95E7-031624E1B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övergripande'!$J$53:$J$74</c:f>
              <c:numCache>
                <c:formatCode>0%</c:formatCode>
                <c:ptCount val="22"/>
                <c:pt idx="0">
                  <c:v>0.15833333333333333</c:v>
                </c:pt>
                <c:pt idx="1">
                  <c:v>9.8290598290598288E-2</c:v>
                </c:pt>
                <c:pt idx="2">
                  <c:v>0.55555555555555558</c:v>
                </c:pt>
                <c:pt idx="3">
                  <c:v>0.17112299465240641</c:v>
                </c:pt>
                <c:pt idx="4">
                  <c:v>0.1484375</c:v>
                </c:pt>
                <c:pt idx="5">
                  <c:v>0.25263157894736843</c:v>
                </c:pt>
                <c:pt idx="6">
                  <c:v>0.18025751072961374</c:v>
                </c:pt>
                <c:pt idx="7">
                  <c:v>0.25308641975308643</c:v>
                </c:pt>
                <c:pt idx="8">
                  <c:v>0.15483870967741936</c:v>
                </c:pt>
                <c:pt idx="9">
                  <c:v>0.11524163568773234</c:v>
                </c:pt>
                <c:pt idx="10">
                  <c:v>0.12830188679245283</c:v>
                </c:pt>
                <c:pt idx="11">
                  <c:v>0.2074788902291918</c:v>
                </c:pt>
                <c:pt idx="12">
                  <c:v>0.30569948186528495</c:v>
                </c:pt>
                <c:pt idx="13">
                  <c:v>0.15294117647058825</c:v>
                </c:pt>
                <c:pt idx="14">
                  <c:v>0.13043478260869565</c:v>
                </c:pt>
                <c:pt idx="15">
                  <c:v>4.1666666666666664E-2</c:v>
                </c:pt>
                <c:pt idx="16">
                  <c:v>0.1</c:v>
                </c:pt>
                <c:pt idx="17">
                  <c:v>0.11057692307692307</c:v>
                </c:pt>
                <c:pt idx="18">
                  <c:v>0.16622691292875991</c:v>
                </c:pt>
                <c:pt idx="19">
                  <c:v>0.20512820512820512</c:v>
                </c:pt>
                <c:pt idx="20">
                  <c:v>3.5087719298245612E-2</c:v>
                </c:pt>
                <c:pt idx="21">
                  <c:v>0.16165123456790123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C-454C-95E7-031624E1BBEB}"/>
            </c:ext>
          </c:extLst>
        </c:ser>
        <c:ser>
          <c:idx val="2"/>
          <c:order val="2"/>
          <c:tx>
            <c:strRef>
              <c:f>'ANALYS övergripande'!$K$52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5C-454C-95E7-031624E1BB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övergripande'!$K$53:$K$74</c:f>
              <c:numCache>
                <c:formatCode>0%</c:formatCode>
                <c:ptCount val="22"/>
                <c:pt idx="0">
                  <c:v>0.15833333333333333</c:v>
                </c:pt>
                <c:pt idx="1">
                  <c:v>0.20512820512820512</c:v>
                </c:pt>
                <c:pt idx="2">
                  <c:v>0</c:v>
                </c:pt>
                <c:pt idx="3">
                  <c:v>0.27807486631016043</c:v>
                </c:pt>
                <c:pt idx="4">
                  <c:v>0.1875</c:v>
                </c:pt>
                <c:pt idx="5">
                  <c:v>0.28421052631578947</c:v>
                </c:pt>
                <c:pt idx="6">
                  <c:v>0.24463519313304721</c:v>
                </c:pt>
                <c:pt idx="7">
                  <c:v>0.14814814814814814</c:v>
                </c:pt>
                <c:pt idx="8">
                  <c:v>0.20645161290322581</c:v>
                </c:pt>
                <c:pt idx="9">
                  <c:v>0.30483271375464682</c:v>
                </c:pt>
                <c:pt idx="10">
                  <c:v>0.34528301886792451</c:v>
                </c:pt>
                <c:pt idx="11">
                  <c:v>0.18697225572979492</c:v>
                </c:pt>
                <c:pt idx="12">
                  <c:v>0.25388601036269431</c:v>
                </c:pt>
                <c:pt idx="13">
                  <c:v>0.27647058823529413</c:v>
                </c:pt>
                <c:pt idx="14">
                  <c:v>0.22554347826086957</c:v>
                </c:pt>
                <c:pt idx="15">
                  <c:v>0.39166666666666666</c:v>
                </c:pt>
                <c:pt idx="16">
                  <c:v>0.3</c:v>
                </c:pt>
                <c:pt idx="17">
                  <c:v>0.30769230769230771</c:v>
                </c:pt>
                <c:pt idx="18">
                  <c:v>0.24406332453825857</c:v>
                </c:pt>
                <c:pt idx="19">
                  <c:v>0.15384615384615385</c:v>
                </c:pt>
                <c:pt idx="20">
                  <c:v>0.391812865497076</c:v>
                </c:pt>
                <c:pt idx="21">
                  <c:v>0.24942129629629631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5C-454C-95E7-031624E1BBEB}"/>
            </c:ext>
          </c:extLst>
        </c:ser>
        <c:ser>
          <c:idx val="3"/>
          <c:order val="3"/>
          <c:tx>
            <c:strRef>
              <c:f>'ANALYS övergripande'!$L$52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övergripande'!$H$53:$H$74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(9)</c:v>
                </c:pt>
                <c:pt idx="4">
                  <c:v>Hallands län (5)</c:v>
                </c:pt>
                <c:pt idx="5">
                  <c:v>Jämtlands län (5)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(7)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(15)</c:v>
                </c:pt>
                <c:pt idx="15">
                  <c:v>Västerbottens län (9)</c:v>
                </c:pt>
                <c:pt idx="16">
                  <c:v>Västernorrlands län (4)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(8)</c:v>
                </c:pt>
                <c:pt idx="20">
                  <c:v>Östergötlands län (9)</c:v>
                </c:pt>
                <c:pt idx="21">
                  <c:v>Nationellt genomsnitt (236)</c:v>
                </c:pt>
              </c:strCache>
            </c:strRef>
          </c:cat>
          <c:val>
            <c:numRef>
              <c:f>'ANALYS övergripande'!$L$53:$L$74</c:f>
              <c:numCache>
                <c:formatCode>0%</c:formatCode>
                <c:ptCount val="22"/>
                <c:pt idx="0">
                  <c:v>1.6666666666666666E-2</c:v>
                </c:pt>
                <c:pt idx="1">
                  <c:v>1.7094017094017096E-2</c:v>
                </c:pt>
                <c:pt idx="2">
                  <c:v>0</c:v>
                </c:pt>
                <c:pt idx="3">
                  <c:v>1.6042780748663103E-2</c:v>
                </c:pt>
                <c:pt idx="4">
                  <c:v>1.5625E-2</c:v>
                </c:pt>
                <c:pt idx="5">
                  <c:v>1.0526315789473684E-2</c:v>
                </c:pt>
                <c:pt idx="6">
                  <c:v>3.8626609442060089E-2</c:v>
                </c:pt>
                <c:pt idx="7">
                  <c:v>0</c:v>
                </c:pt>
                <c:pt idx="8">
                  <c:v>4.5161290322580643E-2</c:v>
                </c:pt>
                <c:pt idx="9">
                  <c:v>1.858736059479554E-2</c:v>
                </c:pt>
                <c:pt idx="10">
                  <c:v>5.6603773584905656E-3</c:v>
                </c:pt>
                <c:pt idx="11">
                  <c:v>4.3425814234016889E-2</c:v>
                </c:pt>
                <c:pt idx="12">
                  <c:v>1.5544041450777202E-2</c:v>
                </c:pt>
                <c:pt idx="13">
                  <c:v>1.1764705882352941E-2</c:v>
                </c:pt>
                <c:pt idx="14">
                  <c:v>1.6304347826086956E-2</c:v>
                </c:pt>
                <c:pt idx="15">
                  <c:v>1.6666666666666666E-2</c:v>
                </c:pt>
                <c:pt idx="16">
                  <c:v>0</c:v>
                </c:pt>
                <c:pt idx="17">
                  <c:v>4.807692307692308E-3</c:v>
                </c:pt>
                <c:pt idx="18">
                  <c:v>3.5620052770448551E-2</c:v>
                </c:pt>
                <c:pt idx="19">
                  <c:v>4.4871794871794872E-2</c:v>
                </c:pt>
                <c:pt idx="20">
                  <c:v>4.0935672514619881E-2</c:v>
                </c:pt>
                <c:pt idx="21">
                  <c:v>2.4498456790123458E-2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5C-454C-95E7-031624E1BB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159970200889734E-2"/>
          <c:y val="0.92027524264812399"/>
          <c:w val="0.89767997484534723"/>
          <c:h val="5.1420452646006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08291242588057"/>
          <c:y val="3.2446274937702919E-2"/>
          <c:w val="0.63659350097010392"/>
          <c:h val="0.860552088348628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övergripande'!$I$107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D8-44EA-AE9E-1509D24062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övergripande'!$H$108:$H$111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övergripande'!$I$108:$I$111</c:f>
              <c:numCache>
                <c:formatCode>0%</c:formatCode>
                <c:ptCount val="4"/>
                <c:pt idx="0">
                  <c:v>0.5743992606284658</c:v>
                </c:pt>
                <c:pt idx="1">
                  <c:v>0.55435370470524603</c:v>
                </c:pt>
                <c:pt idx="2">
                  <c:v>0.56191289496157126</c:v>
                </c:pt>
                <c:pt idx="3">
                  <c:v>0.56442901234567899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8-44EA-AE9E-1509D24062AB}"/>
            </c:ext>
          </c:extLst>
        </c:ser>
        <c:ser>
          <c:idx val="1"/>
          <c:order val="1"/>
          <c:tx>
            <c:strRef>
              <c:f>'ANALYS övergripande'!$J$107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D8-44EA-AE9E-1509D24062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övergripande'!$H$108:$H$111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övergripande'!$J$108:$J$111</c:f>
              <c:numCache>
                <c:formatCode>0%</c:formatCode>
                <c:ptCount val="4"/>
                <c:pt idx="0">
                  <c:v>0.16358595194085027</c:v>
                </c:pt>
                <c:pt idx="1">
                  <c:v>0.15035154137371551</c:v>
                </c:pt>
                <c:pt idx="2">
                  <c:v>0.17591801878736124</c:v>
                </c:pt>
                <c:pt idx="3">
                  <c:v>0.16165123456790123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8-44EA-AE9E-1509D24062AB}"/>
            </c:ext>
          </c:extLst>
        </c:ser>
        <c:ser>
          <c:idx val="2"/>
          <c:order val="2"/>
          <c:tx>
            <c:strRef>
              <c:f>'ANALYS övergripande'!$K$107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D8-44EA-AE9E-1509D24062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övergripande'!$H$108:$H$111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övergripande'!$K$108:$K$111</c:f>
              <c:numCache>
                <c:formatCode>0%</c:formatCode>
                <c:ptCount val="4"/>
                <c:pt idx="0">
                  <c:v>0.25</c:v>
                </c:pt>
                <c:pt idx="1">
                  <c:v>0.27366143861546782</c:v>
                </c:pt>
                <c:pt idx="2">
                  <c:v>0.21007685738684884</c:v>
                </c:pt>
                <c:pt idx="3">
                  <c:v>0.24942129629629631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8-44EA-AE9E-1509D24062AB}"/>
            </c:ext>
          </c:extLst>
        </c:ser>
        <c:ser>
          <c:idx val="3"/>
          <c:order val="3"/>
          <c:tx>
            <c:strRef>
              <c:f>'ANALYS övergripande'!$L$107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övergripande'!$H$108:$H$111</c:f>
              <c:strCache>
                <c:ptCount val="4"/>
                <c:pt idx="0">
                  <c:v>Mindre städer/tätorter och landsbygdskommuner (104)</c:v>
                </c:pt>
                <c:pt idx="1">
                  <c:v>Större städer och kommuner nära större stad (83)</c:v>
                </c:pt>
                <c:pt idx="2">
                  <c:v>Storstäder och storstadsnära kommuner (49)</c:v>
                </c:pt>
                <c:pt idx="3">
                  <c:v>Nationellt genomsnitt (236)</c:v>
                </c:pt>
              </c:strCache>
            </c:strRef>
          </c:cat>
          <c:val>
            <c:numRef>
              <c:f>'ANALYS övergripande'!$L$108:$L$111</c:f>
              <c:numCache>
                <c:formatCode>0%</c:formatCode>
                <c:ptCount val="4"/>
                <c:pt idx="0">
                  <c:v>1.2014787430683918E-2</c:v>
                </c:pt>
                <c:pt idx="1">
                  <c:v>2.1633315305570579E-2</c:v>
                </c:pt>
                <c:pt idx="2">
                  <c:v>5.2092228864218618E-2</c:v>
                </c:pt>
                <c:pt idx="3">
                  <c:v>2.4498456790123458E-2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D8-44EA-AE9E-1509D24062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6070052371E-2"/>
          <c:y val="0.92544463822403444"/>
          <c:w val="0.94237322188168082"/>
          <c:h val="5.6857393628127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02967693378686E-2"/>
          <c:y val="9.3928746371884572E-2"/>
          <c:w val="0.36280625190322852"/>
          <c:h val="0.84526952236819974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D9-46C2-8A2E-8840EA4B2B7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D9-46C2-8A2E-8840EA4B2B7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D9-46C2-8A2E-8840EA4B2B7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D9-46C2-8A2E-8840EA4B2B72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D9-46C2-8A2E-8840EA4B2B7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 biståndsbeslut'!$B$4:$B$6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'ANALYS biståndsbeslut'!$C$4:$C$6</c:f>
              <c:numCache>
                <c:formatCode>General</c:formatCode>
                <c:ptCount val="3"/>
                <c:pt idx="0">
                  <c:v>171</c:v>
                </c:pt>
                <c:pt idx="1">
                  <c:v>22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D9-46C2-8A2E-8840EA4B2B7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214288027478294"/>
          <c:y val="0.27117408374092516"/>
          <c:w val="0.34714649405539993"/>
          <c:h val="0.4799865476425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biståndsbeslut'!$O$2:$T$2</c:f>
              <c:strCache>
                <c:ptCount val="6"/>
                <c:pt idx="0">
                  <c:v>Behandlingshem /
Boendeinsatser</c:v>
                </c:pt>
                <c:pt idx="1">
                  <c:v>Individ- och/eller gruppinsatser:
riktade till individer med missbruk</c:v>
                </c:pt>
                <c:pt idx="2">
                  <c:v>Individ- och/eller gruppinsatser:
riktade till unga med missbruk</c:v>
                </c:pt>
                <c:pt idx="3">
                  <c:v>Individ- och/eller gruppinsatser:
riktade till individer med missbruk och anhöriga</c:v>
                </c:pt>
                <c:pt idx="4">
                  <c:v>Individ- och/eller gruppinsatser:
riktade till anhöriga</c:v>
                </c:pt>
                <c:pt idx="5">
                  <c:v>Övriga insatser</c:v>
                </c:pt>
              </c:strCache>
            </c:strRef>
          </c:cat>
          <c:val>
            <c:numRef>
              <c:f>'ANALYS biståndsbeslut'!$O$3:$T$3</c:f>
              <c:numCache>
                <c:formatCode>General</c:formatCode>
                <c:ptCount val="6"/>
                <c:pt idx="0">
                  <c:v>8</c:v>
                </c:pt>
                <c:pt idx="1">
                  <c:v>154</c:v>
                </c:pt>
                <c:pt idx="2">
                  <c:v>137</c:v>
                </c:pt>
                <c:pt idx="3">
                  <c:v>151</c:v>
                </c:pt>
                <c:pt idx="4">
                  <c:v>163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B-4D17-B2EB-D8D87B4B27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813887"/>
        <c:axId val="93808063"/>
      </c:barChart>
      <c:catAx>
        <c:axId val="938138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808063"/>
        <c:crosses val="autoZero"/>
        <c:auto val="1"/>
        <c:lblAlgn val="ctr"/>
        <c:lblOffset val="100"/>
        <c:noMultiLvlLbl val="0"/>
      </c:catAx>
      <c:valAx>
        <c:axId val="9380806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81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2859425536485"/>
          <c:y val="4.0711430671689787E-2"/>
          <c:w val="0.4693218755768791"/>
          <c:h val="0.897368602407424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C-4609-A390-BB6C2F28E9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C-4609-A390-BB6C2F28E9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C-4609-A390-BB6C2F28E9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C-4609-A390-BB6C2F28E9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C-4609-A390-BB6C2F28E9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'Översikt respondenter'!$P$307:$P$309</c:f>
              <c:strCache>
                <c:ptCount val="3"/>
                <c:pt idx="0">
                  <c:v>Slutförd</c:v>
                </c:pt>
                <c:pt idx="1">
                  <c:v>Påbörjad</c:v>
                </c:pt>
                <c:pt idx="2">
                  <c:v>Ej påbörjad</c:v>
                </c:pt>
              </c:strCache>
            </c:strRef>
          </c:cat>
          <c:val>
            <c:numRef>
              <c:f>'Översikt respondenter'!$R$307:$R$309</c:f>
              <c:numCache>
                <c:formatCode>0%</c:formatCode>
                <c:ptCount val="3"/>
                <c:pt idx="0">
                  <c:v>0.73178807947019864</c:v>
                </c:pt>
                <c:pt idx="1">
                  <c:v>7.9470198675496692E-2</c:v>
                </c:pt>
                <c:pt idx="2">
                  <c:v>0.18874172185430463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EC-4609-A390-BB6C2F28E9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541433892321734"/>
          <c:y val="4.1546901484262704E-2"/>
          <c:w val="0.27476630051272233"/>
          <c:h val="0.80547842315574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2616287298679"/>
          <c:y val="8.5774779066697449E-2"/>
          <c:w val="0.73149577803561483"/>
          <c:h val="0.88019988484481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D8-47CE-8893-52DB18F7CB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genomsnitt+topp+bott'!$H$27:$H$48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genomsnitt+topp+bott'!$I$27:$I$48</c:f>
              <c:numCache>
                <c:formatCode>0</c:formatCode>
                <c:ptCount val="22"/>
                <c:pt idx="0">
                  <c:v>21</c:v>
                </c:pt>
                <c:pt idx="1">
                  <c:v>21.6</c:v>
                </c:pt>
                <c:pt idx="2">
                  <c:v>11</c:v>
                </c:pt>
                <c:pt idx="3">
                  <c:v>17.25</c:v>
                </c:pt>
                <c:pt idx="4">
                  <c:v>17</c:v>
                </c:pt>
                <c:pt idx="5">
                  <c:v>12.5</c:v>
                </c:pt>
                <c:pt idx="6">
                  <c:v>22.666666666666668</c:v>
                </c:pt>
                <c:pt idx="7">
                  <c:v>22.375</c:v>
                </c:pt>
                <c:pt idx="8">
                  <c:v>18.833333333333332</c:v>
                </c:pt>
                <c:pt idx="9">
                  <c:v>16.5</c:v>
                </c:pt>
                <c:pt idx="10">
                  <c:v>17.875</c:v>
                </c:pt>
                <c:pt idx="11">
                  <c:v>20.114285714285714</c:v>
                </c:pt>
                <c:pt idx="12">
                  <c:v>25.285714285714285</c:v>
                </c:pt>
                <c:pt idx="13">
                  <c:v>15.75</c:v>
                </c:pt>
                <c:pt idx="14">
                  <c:v>15.571428571428571</c:v>
                </c:pt>
                <c:pt idx="15">
                  <c:v>14.625</c:v>
                </c:pt>
                <c:pt idx="16">
                  <c:v>12.4</c:v>
                </c:pt>
                <c:pt idx="17">
                  <c:v>18.285714285714285</c:v>
                </c:pt>
                <c:pt idx="18">
                  <c:v>17.580645161290324</c:v>
                </c:pt>
                <c:pt idx="19">
                  <c:v>14.142857142857142</c:v>
                </c:pt>
                <c:pt idx="20">
                  <c:v>15.125</c:v>
                </c:pt>
                <c:pt idx="21">
                  <c:v>18.148148148148149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8-47CE-8893-52DB18F7CB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802207"/>
        <c:axId val="1175802623"/>
      </c:barChart>
      <c:catAx>
        <c:axId val="1175802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5802623"/>
        <c:crosses val="autoZero"/>
        <c:auto val="1"/>
        <c:lblAlgn val="ctr"/>
        <c:lblOffset val="100"/>
        <c:noMultiLvlLbl val="0"/>
      </c:catAx>
      <c:valAx>
        <c:axId val="117580262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 b="0" i="0" baseline="0" dirty="0">
                    <a:effectLst/>
                  </a:rPr>
                  <a:t>Genomsnittligt</a:t>
                </a:r>
              </a:p>
              <a:p>
                <a:pPr>
                  <a:defRPr/>
                </a:pPr>
                <a:r>
                  <a:rPr lang="sv-SE" sz="1100" b="0" i="0" baseline="0" dirty="0">
                    <a:effectLst/>
                  </a:rPr>
                  <a:t>antal insatser</a:t>
                </a:r>
              </a:p>
              <a:p>
                <a:pPr>
                  <a:defRPr/>
                </a:pPr>
                <a:r>
                  <a:rPr lang="sv-SE" sz="1100" b="0" i="0" baseline="0" dirty="0">
                    <a:effectLst/>
                  </a:rPr>
                  <a:t>per kommun</a:t>
                </a:r>
                <a:endParaRPr lang="sv-S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1202897531233551"/>
              <c:y val="1.23728494867215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580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</a:defRPr>
      </a:pPr>
      <a:endParaRPr lang="sv-SE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76923305980593"/>
          <c:y val="8.4547969145267424E-2"/>
          <c:w val="0.53179536917690795"/>
          <c:h val="0.881201139767662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D68-49FF-9431-F9E9F8BBF9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genomsnitt+topp+bott'!$M$9:$M$12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genomsnitt+topp+bott'!$N$9:$N$12</c:f>
              <c:numCache>
                <c:formatCode>0</c:formatCode>
                <c:ptCount val="4"/>
                <c:pt idx="0">
                  <c:v>17.477272727272727</c:v>
                </c:pt>
                <c:pt idx="1">
                  <c:v>17.850000000000001</c:v>
                </c:pt>
                <c:pt idx="2">
                  <c:v>19.875</c:v>
                </c:pt>
                <c:pt idx="3">
                  <c:v>18.148148148148149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8-49FF-9431-F9E9F8BBF9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802207"/>
        <c:axId val="1175802623"/>
      </c:barChart>
      <c:catAx>
        <c:axId val="1175802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5802623"/>
        <c:crosses val="autoZero"/>
        <c:auto val="1"/>
        <c:lblAlgn val="ctr"/>
        <c:lblOffset val="100"/>
        <c:noMultiLvlLbl val="0"/>
      </c:catAx>
      <c:valAx>
        <c:axId val="1175802623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200" b="0" i="0" baseline="0" dirty="0">
                    <a:effectLst/>
                  </a:rPr>
                  <a:t>Genomsnittligt antal</a:t>
                </a:r>
                <a:br>
                  <a:rPr lang="sv-SE" sz="1200" b="0" i="0" baseline="0" dirty="0">
                    <a:effectLst/>
                  </a:rPr>
                </a:br>
                <a:r>
                  <a:rPr lang="sv-SE" sz="1200" b="0" i="0" baseline="0" dirty="0">
                    <a:effectLst/>
                  </a:rPr>
                  <a:t>insatser per kommun</a:t>
                </a:r>
                <a:endParaRPr lang="sv-SE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4136057547101593"/>
              <c:y val="1.55685868577590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580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1543460002152"/>
          <c:y val="3.2598661704762999E-2"/>
          <c:w val="0.81329916662499668"/>
          <c:h val="0.863183393490348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övergripande'!$H$65</c:f>
              <c:strCache>
                <c:ptCount val="1"/>
                <c:pt idx="0">
                  <c:v>Enbart fysisk form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E-46E2-A579-3684818CD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övergripande'!$G$66:$G$87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övergripande'!$H$66:$H$87</c:f>
              <c:numCache>
                <c:formatCode>0%</c:formatCode>
                <c:ptCount val="22"/>
                <c:pt idx="0">
                  <c:v>0.63265306122448983</c:v>
                </c:pt>
                <c:pt idx="1">
                  <c:v>0.73019801980198018</c:v>
                </c:pt>
                <c:pt idx="2">
                  <c:v>0.48837209302325579</c:v>
                </c:pt>
                <c:pt idx="3">
                  <c:v>0.71634615384615385</c:v>
                </c:pt>
                <c:pt idx="4">
                  <c:v>0.65989847715736039</c:v>
                </c:pt>
                <c:pt idx="5">
                  <c:v>0.63698630136986301</c:v>
                </c:pt>
                <c:pt idx="6">
                  <c:v>0.6335697399527187</c:v>
                </c:pt>
                <c:pt idx="7">
                  <c:v>0.65147453083109919</c:v>
                </c:pt>
                <c:pt idx="8">
                  <c:v>0.6785714285714286</c:v>
                </c:pt>
                <c:pt idx="9">
                  <c:v>0.6882793017456359</c:v>
                </c:pt>
                <c:pt idx="10">
                  <c:v>0.68595825426944967</c:v>
                </c:pt>
                <c:pt idx="11">
                  <c:v>0.64098073555166379</c:v>
                </c:pt>
                <c:pt idx="12">
                  <c:v>0.70262390670553931</c:v>
                </c:pt>
                <c:pt idx="13">
                  <c:v>0.65886287625418061</c:v>
                </c:pt>
                <c:pt idx="14">
                  <c:v>0.71507352941176472</c:v>
                </c:pt>
                <c:pt idx="15">
                  <c:v>0.60646900269541781</c:v>
                </c:pt>
                <c:pt idx="16">
                  <c:v>0.76174496644295298</c:v>
                </c:pt>
                <c:pt idx="17">
                  <c:v>0.82070707070707072</c:v>
                </c:pt>
                <c:pt idx="18">
                  <c:v>0.72156315422191208</c:v>
                </c:pt>
                <c:pt idx="19">
                  <c:v>0.54889589905362779</c:v>
                </c:pt>
                <c:pt idx="20">
                  <c:v>0.65057471264367817</c:v>
                </c:pt>
                <c:pt idx="21">
                  <c:v>0.67960297766749378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E-46E2-A579-3684818CDB79}"/>
            </c:ext>
          </c:extLst>
        </c:ser>
        <c:ser>
          <c:idx val="1"/>
          <c:order val="1"/>
          <c:tx>
            <c:strRef>
              <c:f>'ANALYS övergripande'!$I$65</c:f>
              <c:strCache>
                <c:ptCount val="1"/>
                <c:pt idx="0">
                  <c:v>Enbart digital form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E-46E2-A579-3684818CD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övergripande'!$G$66:$G$87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övergripande'!$I$66:$I$87</c:f>
              <c:numCache>
                <c:formatCode>0%</c:formatCode>
                <c:ptCount val="22"/>
                <c:pt idx="0">
                  <c:v>3.6734693877551024E-2</c:v>
                </c:pt>
                <c:pt idx="1">
                  <c:v>1.4851485148514851E-2</c:v>
                </c:pt>
                <c:pt idx="2">
                  <c:v>0.11627906976744186</c:v>
                </c:pt>
                <c:pt idx="3">
                  <c:v>6.0096153846153848E-2</c:v>
                </c:pt>
                <c:pt idx="4">
                  <c:v>2.5380710659898477E-2</c:v>
                </c:pt>
                <c:pt idx="5">
                  <c:v>2.7397260273972601E-2</c:v>
                </c:pt>
                <c:pt idx="6">
                  <c:v>1.1820330969267139E-2</c:v>
                </c:pt>
                <c:pt idx="7">
                  <c:v>2.4128686327077747E-2</c:v>
                </c:pt>
                <c:pt idx="8">
                  <c:v>4.0178571428571432E-2</c:v>
                </c:pt>
                <c:pt idx="9">
                  <c:v>3.7406483790523692E-2</c:v>
                </c:pt>
                <c:pt idx="10">
                  <c:v>3.7001897533206832E-2</c:v>
                </c:pt>
                <c:pt idx="11">
                  <c:v>3.0356100408639813E-2</c:v>
                </c:pt>
                <c:pt idx="12">
                  <c:v>3.7900874635568516E-2</c:v>
                </c:pt>
                <c:pt idx="13">
                  <c:v>1.6722408026755852E-2</c:v>
                </c:pt>
                <c:pt idx="14">
                  <c:v>3.860294117647059E-2</c:v>
                </c:pt>
                <c:pt idx="15">
                  <c:v>2.9649595687331536E-2</c:v>
                </c:pt>
                <c:pt idx="16">
                  <c:v>2.3489932885906041E-2</c:v>
                </c:pt>
                <c:pt idx="17">
                  <c:v>2.0202020202020204E-2</c:v>
                </c:pt>
                <c:pt idx="18">
                  <c:v>3.2100488485694349E-2</c:v>
                </c:pt>
                <c:pt idx="19">
                  <c:v>5.0473186119873815E-2</c:v>
                </c:pt>
                <c:pt idx="20">
                  <c:v>3.6781609195402298E-2</c:v>
                </c:pt>
                <c:pt idx="21">
                  <c:v>3.2357320099255585E-2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E-46E2-A579-3684818CDB79}"/>
            </c:ext>
          </c:extLst>
        </c:ser>
        <c:ser>
          <c:idx val="2"/>
          <c:order val="2"/>
          <c:tx>
            <c:strRef>
              <c:f>'ANALYS övergripande'!$J$65</c:f>
              <c:strCache>
                <c:ptCount val="1"/>
                <c:pt idx="0">
                  <c:v>Både fysisk och digital form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F0E-46E2-A579-3684818CD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övergripande'!$G$66:$G$87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övergripande'!$J$66:$J$87</c:f>
              <c:numCache>
                <c:formatCode>0%</c:formatCode>
                <c:ptCount val="22"/>
                <c:pt idx="0">
                  <c:v>0.2530612244897959</c:v>
                </c:pt>
                <c:pt idx="1">
                  <c:v>0.24752475247524752</c:v>
                </c:pt>
                <c:pt idx="2">
                  <c:v>0.23255813953488372</c:v>
                </c:pt>
                <c:pt idx="3">
                  <c:v>0.21634615384615385</c:v>
                </c:pt>
                <c:pt idx="4">
                  <c:v>0.21827411167512689</c:v>
                </c:pt>
                <c:pt idx="5">
                  <c:v>0.19178082191780821</c:v>
                </c:pt>
                <c:pt idx="6">
                  <c:v>0.20567375886524822</c:v>
                </c:pt>
                <c:pt idx="7">
                  <c:v>0.19571045576407506</c:v>
                </c:pt>
                <c:pt idx="8">
                  <c:v>0.24107142857142858</c:v>
                </c:pt>
                <c:pt idx="9">
                  <c:v>0.22443890274314215</c:v>
                </c:pt>
                <c:pt idx="10">
                  <c:v>0.24952561669829221</c:v>
                </c:pt>
                <c:pt idx="11">
                  <c:v>0.26152948044366608</c:v>
                </c:pt>
                <c:pt idx="12">
                  <c:v>0.19533527696793002</c:v>
                </c:pt>
                <c:pt idx="13">
                  <c:v>0.18394648829431437</c:v>
                </c:pt>
                <c:pt idx="14">
                  <c:v>0.22058823529411764</c:v>
                </c:pt>
                <c:pt idx="15">
                  <c:v>0.24258760107816713</c:v>
                </c:pt>
                <c:pt idx="16">
                  <c:v>0.15436241610738255</c:v>
                </c:pt>
                <c:pt idx="17">
                  <c:v>8.0808080808080815E-2</c:v>
                </c:pt>
                <c:pt idx="18">
                  <c:v>0.1793440334961619</c:v>
                </c:pt>
                <c:pt idx="19">
                  <c:v>0.20820189274447951</c:v>
                </c:pt>
                <c:pt idx="20">
                  <c:v>0.23218390804597702</c:v>
                </c:pt>
                <c:pt idx="21">
                  <c:v>0.21657568238213398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E-46E2-A579-3684818CDB79}"/>
            </c:ext>
          </c:extLst>
        </c:ser>
        <c:ser>
          <c:idx val="3"/>
          <c:order val="3"/>
          <c:tx>
            <c:strRef>
              <c:f>'ANALYS övergripande'!$K$65</c:f>
              <c:strCache>
                <c:ptCount val="1"/>
                <c:pt idx="0">
                  <c:v>Vet ej om insatsen ges i fysisk/digital form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övergripande'!$G$66:$G$87</c:f>
              <c:strCache>
                <c:ptCount val="22"/>
                <c:pt idx="0">
                  <c:v>Blekinge län (5)</c:v>
                </c:pt>
                <c:pt idx="1">
                  <c:v>Dalarnas län (11)</c:v>
                </c:pt>
                <c:pt idx="2">
                  <c:v>Gotlands län (1)</c:v>
                </c:pt>
                <c:pt idx="3">
                  <c:v>Gävleborgs län (10)</c:v>
                </c:pt>
                <c:pt idx="4">
                  <c:v>Hallands län (4)</c:v>
                </c:pt>
                <c:pt idx="5">
                  <c:v>Jämtlands län (5)</c:v>
                </c:pt>
                <c:pt idx="6">
                  <c:v>Jönköpings län (10)</c:v>
                </c:pt>
                <c:pt idx="7">
                  <c:v>Kalmar län (10)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(25)</c:v>
                </c:pt>
                <c:pt idx="11">
                  <c:v>Stockholms län (36)</c:v>
                </c:pt>
                <c:pt idx="12">
                  <c:v>Södermanlands län (8)</c:v>
                </c:pt>
                <c:pt idx="13">
                  <c:v>Uppsala län (7)</c:v>
                </c:pt>
                <c:pt idx="14">
                  <c:v>Värmlands län (14)</c:v>
                </c:pt>
                <c:pt idx="15">
                  <c:v>Västerbottens län (10)</c:v>
                </c:pt>
                <c:pt idx="16">
                  <c:v>Västernorrlands län (6)</c:v>
                </c:pt>
                <c:pt idx="17">
                  <c:v>Västmanlands län (10)</c:v>
                </c:pt>
                <c:pt idx="18">
                  <c:v>Västra Götalands län (37)</c:v>
                </c:pt>
                <c:pt idx="19">
                  <c:v>Örebro län (8)</c:v>
                </c:pt>
                <c:pt idx="20">
                  <c:v>Östergötlands län (10)</c:v>
                </c:pt>
                <c:pt idx="21">
                  <c:v>Nationellt genomsnitt (245)</c:v>
                </c:pt>
              </c:strCache>
            </c:strRef>
          </c:cat>
          <c:val>
            <c:numRef>
              <c:f>'ANALYS övergripande'!$K$66:$K$87</c:f>
              <c:numCache>
                <c:formatCode>0%</c:formatCode>
                <c:ptCount val="22"/>
                <c:pt idx="0">
                  <c:v>7.7551020408163265E-2</c:v>
                </c:pt>
                <c:pt idx="1">
                  <c:v>7.4257425742574254E-3</c:v>
                </c:pt>
                <c:pt idx="2">
                  <c:v>0.16279069767441862</c:v>
                </c:pt>
                <c:pt idx="3">
                  <c:v>7.2115384615384619E-3</c:v>
                </c:pt>
                <c:pt idx="4">
                  <c:v>9.6446700507614211E-2</c:v>
                </c:pt>
                <c:pt idx="5">
                  <c:v>0.14383561643835616</c:v>
                </c:pt>
                <c:pt idx="6">
                  <c:v>0.14893617021276595</c:v>
                </c:pt>
                <c:pt idx="7">
                  <c:v>0.12868632707774799</c:v>
                </c:pt>
                <c:pt idx="8">
                  <c:v>4.0178571428571432E-2</c:v>
                </c:pt>
                <c:pt idx="9">
                  <c:v>4.9875311720698257E-2</c:v>
                </c:pt>
                <c:pt idx="10">
                  <c:v>2.7514231499051234E-2</c:v>
                </c:pt>
                <c:pt idx="11">
                  <c:v>6.713368359603035E-2</c:v>
                </c:pt>
                <c:pt idx="12">
                  <c:v>6.4139941690962099E-2</c:v>
                </c:pt>
                <c:pt idx="13">
                  <c:v>0.14046822742474915</c:v>
                </c:pt>
                <c:pt idx="14">
                  <c:v>2.5735294117647058E-2</c:v>
                </c:pt>
                <c:pt idx="15">
                  <c:v>0.12129380053908356</c:v>
                </c:pt>
                <c:pt idx="16">
                  <c:v>6.0402684563758392E-2</c:v>
                </c:pt>
                <c:pt idx="17">
                  <c:v>7.8282828282828287E-2</c:v>
                </c:pt>
                <c:pt idx="18">
                  <c:v>6.6992323796231684E-2</c:v>
                </c:pt>
                <c:pt idx="19">
                  <c:v>0.19242902208201892</c:v>
                </c:pt>
                <c:pt idx="20">
                  <c:v>8.0459770114942528E-2</c:v>
                </c:pt>
                <c:pt idx="21">
                  <c:v>7.1464019851116625E-2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0E-46E2-A579-3684818CDB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04016"/>
        <c:axId val="1514177808"/>
      </c:barChart>
      <c:catAx>
        <c:axId val="151420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14177808"/>
        <c:crosses val="autoZero"/>
        <c:auto val="1"/>
        <c:lblAlgn val="ctr"/>
        <c:lblOffset val="100"/>
        <c:noMultiLvlLbl val="0"/>
      </c:catAx>
      <c:valAx>
        <c:axId val="151417780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1420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66019505793788E-2"/>
          <c:y val="3.2407407407407406E-2"/>
          <c:w val="0.86691792336295503"/>
          <c:h val="0.92822433654126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4-4D2D-9546-CCE563CE01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4-4D2D-9546-CCE563CE01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F4-4D2D-9546-CCE563CE01D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F4-4D2D-9546-CCE563CE01D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F4-4D2D-9546-CCE563CE01D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övergripande'!$CF$3:$CF$6</c:f>
              <c:strCache>
                <c:ptCount val="4"/>
                <c:pt idx="0">
                  <c:v>Insatser som bara ges fysiskt</c:v>
                </c:pt>
                <c:pt idx="1">
                  <c:v>Insatser som ges både fysiskt och digitalt</c:v>
                </c:pt>
                <c:pt idx="2">
                  <c:v>Insatser som bara ges digitalt</c:v>
                </c:pt>
                <c:pt idx="3">
                  <c:v>Vet ej om insats ges i fysisk/digital form</c:v>
                </c:pt>
              </c:strCache>
            </c:strRef>
          </c:cat>
          <c:val>
            <c:numRef>
              <c:f>'ANALYS övergripande'!$CH$3:$CH$6</c:f>
              <c:numCache>
                <c:formatCode>0%</c:formatCode>
                <c:ptCount val="4"/>
                <c:pt idx="0">
                  <c:v>0.5877073701387</c:v>
                </c:pt>
                <c:pt idx="1">
                  <c:v>0.35110144139243948</c:v>
                </c:pt>
                <c:pt idx="2">
                  <c:v>8.9747076420995369E-3</c:v>
                </c:pt>
                <c:pt idx="3">
                  <c:v>5.2216480826760947E-2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F4-4D2D-9546-CCE563CE0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63214319"/>
        <c:axId val="1063214735"/>
      </c:barChart>
      <c:catAx>
        <c:axId val="1063214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3214735"/>
        <c:crosses val="autoZero"/>
        <c:auto val="1"/>
        <c:lblAlgn val="ctr"/>
        <c:lblOffset val="100"/>
        <c:noMultiLvlLbl val="0"/>
      </c:catAx>
      <c:valAx>
        <c:axId val="1063214735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321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714309875571"/>
          <c:y val="3.2239334480441313E-2"/>
          <c:w val="0.81192744476990564"/>
          <c:h val="0.864691490108039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övergripande'!$DN$26</c:f>
              <c:strCache>
                <c:ptCount val="1"/>
                <c:pt idx="0">
                  <c:v>Enbart i fysisk form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E9-4945-9C83-D2920915AD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övergripande'!$DM$27:$DM$48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övergripande'!$DN$27:$DN$48</c:f>
              <c:numCache>
                <c:formatCode>0%</c:formatCode>
                <c:ptCount val="22"/>
                <c:pt idx="0">
                  <c:v>0.48837209302325579</c:v>
                </c:pt>
                <c:pt idx="1">
                  <c:v>0.63157894736842102</c:v>
                </c:pt>
                <c:pt idx="2">
                  <c:v>0.54545454545454541</c:v>
                </c:pt>
                <c:pt idx="3">
                  <c:v>0.67883211678832112</c:v>
                </c:pt>
                <c:pt idx="4">
                  <c:v>0.41176470588235292</c:v>
                </c:pt>
                <c:pt idx="5">
                  <c:v>0.76</c:v>
                </c:pt>
                <c:pt idx="6">
                  <c:v>0.63076923076923075</c:v>
                </c:pt>
                <c:pt idx="7">
                  <c:v>0.59064327485380119</c:v>
                </c:pt>
                <c:pt idx="8">
                  <c:v>0.44642857142857145</c:v>
                </c:pt>
                <c:pt idx="9">
                  <c:v>0.6436170212765957</c:v>
                </c:pt>
                <c:pt idx="10">
                  <c:v>0.55418719211822665</c:v>
                </c:pt>
                <c:pt idx="11">
                  <c:v>0.56394453004622491</c:v>
                </c:pt>
                <c:pt idx="12">
                  <c:v>0.56395348837209303</c:v>
                </c:pt>
                <c:pt idx="13">
                  <c:v>0.54838709677419351</c:v>
                </c:pt>
                <c:pt idx="14">
                  <c:v>0.580952380952381</c:v>
                </c:pt>
                <c:pt idx="15">
                  <c:v>0.57264957264957261</c:v>
                </c:pt>
                <c:pt idx="16">
                  <c:v>0.55000000000000004</c:v>
                </c:pt>
                <c:pt idx="17">
                  <c:v>0.62903225806451613</c:v>
                </c:pt>
                <c:pt idx="18">
                  <c:v>0.61458333333333337</c:v>
                </c:pt>
                <c:pt idx="19">
                  <c:v>0.71276595744680848</c:v>
                </c:pt>
                <c:pt idx="20">
                  <c:v>0.57024793388429751</c:v>
                </c:pt>
                <c:pt idx="21">
                  <c:v>0.5877073701387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9-4945-9C83-D2920915AD73}"/>
            </c:ext>
          </c:extLst>
        </c:ser>
        <c:ser>
          <c:idx val="1"/>
          <c:order val="1"/>
          <c:tx>
            <c:strRef>
              <c:f>'ANALYS övergripande'!$DO$26</c:f>
              <c:strCache>
                <c:ptCount val="1"/>
                <c:pt idx="0">
                  <c:v>Enbart i digital form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övergripande'!$DM$27:$DM$48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övergripande'!$DO$27:$DO$48</c:f>
              <c:numCache>
                <c:formatCode>0%</c:formatCode>
                <c:ptCount val="22"/>
                <c:pt idx="0">
                  <c:v>0</c:v>
                </c:pt>
                <c:pt idx="1">
                  <c:v>5.263157894736842E-3</c:v>
                </c:pt>
                <c:pt idx="2">
                  <c:v>0</c:v>
                </c:pt>
                <c:pt idx="3">
                  <c:v>7.2992700729927005E-3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5.8479532163742687E-3</c:v>
                </c:pt>
                <c:pt idx="8">
                  <c:v>8.9285714285714281E-3</c:v>
                </c:pt>
                <c:pt idx="9">
                  <c:v>5.3191489361702126E-3</c:v>
                </c:pt>
                <c:pt idx="10">
                  <c:v>2.4630541871921183E-3</c:v>
                </c:pt>
                <c:pt idx="11">
                  <c:v>1.2326656394453005E-2</c:v>
                </c:pt>
                <c:pt idx="12">
                  <c:v>1.1627906976744186E-2</c:v>
                </c:pt>
                <c:pt idx="13">
                  <c:v>1.6129032258064516E-2</c:v>
                </c:pt>
                <c:pt idx="14">
                  <c:v>4.7619047619047623E-3</c:v>
                </c:pt>
                <c:pt idx="15">
                  <c:v>0</c:v>
                </c:pt>
                <c:pt idx="16">
                  <c:v>0</c:v>
                </c:pt>
                <c:pt idx="17">
                  <c:v>2.4193548387096774E-2</c:v>
                </c:pt>
                <c:pt idx="18">
                  <c:v>1.0416666666666666E-2</c:v>
                </c:pt>
                <c:pt idx="19">
                  <c:v>3.1914893617021274E-2</c:v>
                </c:pt>
                <c:pt idx="20">
                  <c:v>3.3057851239669422E-2</c:v>
                </c:pt>
                <c:pt idx="21">
                  <c:v>8.9747076420995369E-3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9-4945-9C83-D2920915AD73}"/>
            </c:ext>
          </c:extLst>
        </c:ser>
        <c:ser>
          <c:idx val="2"/>
          <c:order val="2"/>
          <c:tx>
            <c:strRef>
              <c:f>'ANALYS övergripande'!$DP$26</c:f>
              <c:strCache>
                <c:ptCount val="1"/>
                <c:pt idx="0">
                  <c:v>Både fysisk och digital form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EE9-4945-9C83-D2920915AD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övergripande'!$DM$27:$DM$48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övergripande'!$DP$27:$DP$48</c:f>
              <c:numCache>
                <c:formatCode>0%</c:formatCode>
                <c:ptCount val="22"/>
                <c:pt idx="0">
                  <c:v>0.2558139534883721</c:v>
                </c:pt>
                <c:pt idx="1">
                  <c:v>0.31578947368421051</c:v>
                </c:pt>
                <c:pt idx="2">
                  <c:v>0.45454545454545453</c:v>
                </c:pt>
                <c:pt idx="3">
                  <c:v>0.28467153284671531</c:v>
                </c:pt>
                <c:pt idx="4">
                  <c:v>0.52941176470588236</c:v>
                </c:pt>
                <c:pt idx="5">
                  <c:v>0.18</c:v>
                </c:pt>
                <c:pt idx="6">
                  <c:v>0.25641025641025639</c:v>
                </c:pt>
                <c:pt idx="7">
                  <c:v>0.33918128654970758</c:v>
                </c:pt>
                <c:pt idx="8">
                  <c:v>0.5089285714285714</c:v>
                </c:pt>
                <c:pt idx="9">
                  <c:v>0.31382978723404253</c:v>
                </c:pt>
                <c:pt idx="10">
                  <c:v>0.42610837438423643</c:v>
                </c:pt>
                <c:pt idx="11">
                  <c:v>0.39753466872110937</c:v>
                </c:pt>
                <c:pt idx="12">
                  <c:v>0.39534883720930231</c:v>
                </c:pt>
                <c:pt idx="13">
                  <c:v>0.43548387096774194</c:v>
                </c:pt>
                <c:pt idx="14">
                  <c:v>0.24761904761904763</c:v>
                </c:pt>
                <c:pt idx="15">
                  <c:v>0.37606837606837606</c:v>
                </c:pt>
                <c:pt idx="16">
                  <c:v>0.4</c:v>
                </c:pt>
                <c:pt idx="17">
                  <c:v>0.33064516129032256</c:v>
                </c:pt>
                <c:pt idx="18">
                  <c:v>0.3</c:v>
                </c:pt>
                <c:pt idx="19">
                  <c:v>0.24468085106382978</c:v>
                </c:pt>
                <c:pt idx="20">
                  <c:v>0.36363636363636365</c:v>
                </c:pt>
                <c:pt idx="21">
                  <c:v>0.35110144139243948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9-4945-9C83-D2920915AD73}"/>
            </c:ext>
          </c:extLst>
        </c:ser>
        <c:ser>
          <c:idx val="3"/>
          <c:order val="3"/>
          <c:tx>
            <c:strRef>
              <c:f>'ANALYS övergripande'!$DQ$26</c:f>
              <c:strCache>
                <c:ptCount val="1"/>
                <c:pt idx="0">
                  <c:v>Vet ej om insats ges i fysisk/digital form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övergripande'!$DM$27:$DM$48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övergripande'!$DQ$27:$DQ$48</c:f>
              <c:numCache>
                <c:formatCode>0%</c:formatCode>
                <c:ptCount val="22"/>
                <c:pt idx="0">
                  <c:v>0.2558139534883721</c:v>
                </c:pt>
                <c:pt idx="1">
                  <c:v>4.736842105263158E-2</c:v>
                </c:pt>
                <c:pt idx="2">
                  <c:v>0</c:v>
                </c:pt>
                <c:pt idx="3">
                  <c:v>2.9197080291970802E-2</c:v>
                </c:pt>
                <c:pt idx="4">
                  <c:v>5.8823529411764705E-2</c:v>
                </c:pt>
                <c:pt idx="5">
                  <c:v>0.06</c:v>
                </c:pt>
                <c:pt idx="6">
                  <c:v>0.11282051282051282</c:v>
                </c:pt>
                <c:pt idx="7">
                  <c:v>6.4327485380116955E-2</c:v>
                </c:pt>
                <c:pt idx="8">
                  <c:v>3.5714285714285712E-2</c:v>
                </c:pt>
                <c:pt idx="9">
                  <c:v>3.7234042553191488E-2</c:v>
                </c:pt>
                <c:pt idx="10">
                  <c:v>1.7241379310344827E-2</c:v>
                </c:pt>
                <c:pt idx="11">
                  <c:v>2.6194144838212634E-2</c:v>
                </c:pt>
                <c:pt idx="12">
                  <c:v>2.9069767441860465E-2</c:v>
                </c:pt>
                <c:pt idx="13">
                  <c:v>0</c:v>
                </c:pt>
                <c:pt idx="14">
                  <c:v>0.16666666666666666</c:v>
                </c:pt>
                <c:pt idx="15">
                  <c:v>5.128205128205128E-2</c:v>
                </c:pt>
                <c:pt idx="16">
                  <c:v>0.05</c:v>
                </c:pt>
                <c:pt idx="17">
                  <c:v>1.6129032258064516E-2</c:v>
                </c:pt>
                <c:pt idx="18">
                  <c:v>7.4999999999999997E-2</c:v>
                </c:pt>
                <c:pt idx="19">
                  <c:v>1.0638297872340425E-2</c:v>
                </c:pt>
                <c:pt idx="20">
                  <c:v>3.3057851239669422E-2</c:v>
                </c:pt>
                <c:pt idx="21">
                  <c:v>5.2216480826760947E-2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9-4945-9C83-D2920915AD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6502319"/>
        <c:axId val="1076508975"/>
      </c:barChart>
      <c:catAx>
        <c:axId val="10765023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76508975"/>
        <c:crosses val="autoZero"/>
        <c:auto val="1"/>
        <c:lblAlgn val="ctr"/>
        <c:lblOffset val="100"/>
        <c:noMultiLvlLbl val="0"/>
      </c:catAx>
      <c:valAx>
        <c:axId val="1076508975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7650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39955296245642E-2"/>
          <c:y val="3.9794956746485498E-2"/>
          <c:w val="0.92115100513949943"/>
          <c:h val="0.784677688268138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övergripande'!$DE$4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övergripande'!$DE$8:$DE$10</c:f>
              <c:numCache>
                <c:formatCode>0%</c:formatCode>
                <c:ptCount val="3"/>
                <c:pt idx="0">
                  <c:v>0.43544655252198056</c:v>
                </c:pt>
                <c:pt idx="1">
                  <c:v>0.20526723470178157</c:v>
                </c:pt>
                <c:pt idx="2">
                  <c:v>0.51515151515151514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5-4153-B83E-DC63A585E348}"/>
            </c:ext>
          </c:extLst>
        </c:ser>
        <c:ser>
          <c:idx val="1"/>
          <c:order val="1"/>
          <c:tx>
            <c:strRef>
              <c:f>'ANALYS övergripande'!$DF$4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övergripande'!$DF$8:$DF$10</c:f>
              <c:numCache>
                <c:formatCode>0%</c:formatCode>
                <c:ptCount val="3"/>
                <c:pt idx="0">
                  <c:v>0.29153169828782971</c:v>
                </c:pt>
                <c:pt idx="1">
                  <c:v>0.33927188226181254</c:v>
                </c:pt>
                <c:pt idx="2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5-4153-B83E-DC63A585E348}"/>
            </c:ext>
          </c:extLst>
        </c:ser>
        <c:ser>
          <c:idx val="2"/>
          <c:order val="2"/>
          <c:tx>
            <c:strRef>
              <c:f>'ANALYS övergripande'!$DG$4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övergripande'!$DG$8:$DG$10</c:f>
              <c:numCache>
                <c:formatCode>0%</c:formatCode>
                <c:ptCount val="3"/>
                <c:pt idx="0">
                  <c:v>8.3294770939379911E-2</c:v>
                </c:pt>
                <c:pt idx="1">
                  <c:v>0.15724244771494966</c:v>
                </c:pt>
                <c:pt idx="2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5-4153-B83E-DC63A585E348}"/>
            </c:ext>
          </c:extLst>
        </c:ser>
        <c:ser>
          <c:idx val="3"/>
          <c:order val="3"/>
          <c:tx>
            <c:strRef>
              <c:f>'ANALYS övergripande'!$DH$4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övergripande'!$DH$8:$DH$10</c:f>
              <c:numCache>
                <c:formatCode>0%</c:formatCode>
                <c:ptCount val="3"/>
                <c:pt idx="0">
                  <c:v>8.3294770939379911E-3</c:v>
                </c:pt>
                <c:pt idx="1">
                  <c:v>2.3237800154918668E-2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95-4153-B83E-DC63A585E348}"/>
            </c:ext>
          </c:extLst>
        </c:ser>
        <c:ser>
          <c:idx val="4"/>
          <c:order val="4"/>
          <c:tx>
            <c:strRef>
              <c:f>'ANALYS övergripande'!$DI$4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övergripande'!$DD$8:$DD$10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övergripande'!$DI$8:$DI$10</c:f>
              <c:numCache>
                <c:formatCode>0%</c:formatCode>
                <c:ptCount val="3"/>
                <c:pt idx="0">
                  <c:v>0.18139750115687181</c:v>
                </c:pt>
                <c:pt idx="1">
                  <c:v>0.27498063516653759</c:v>
                </c:pt>
                <c:pt idx="2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95-4153-B83E-DC63A585E3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8559456"/>
        <c:axId val="1808557792"/>
      </c:barChart>
      <c:catAx>
        <c:axId val="18085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08557792"/>
        <c:crosses val="autoZero"/>
        <c:auto val="1"/>
        <c:lblAlgn val="ctr"/>
        <c:lblOffset val="100"/>
        <c:noMultiLvlLbl val="0"/>
      </c:catAx>
      <c:valAx>
        <c:axId val="180855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085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275833250063628E-2"/>
          <c:y val="0.91985624724679738"/>
          <c:w val="0.8670047628576264"/>
          <c:h val="6.0246274379959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16518177442358E-2"/>
          <c:y val="3.2407407407407406E-2"/>
          <c:w val="0.88289925746927578"/>
          <c:h val="0.892507346329727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15-47BC-9DE7-C035BEB964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15-47BC-9DE7-C035BEB964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15-47BC-9DE7-C035BEB964B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15-47BC-9DE7-C035BEB964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15-47BC-9DE7-C035BEB964B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övergripande'!$AN$3:$AN$6</c:f>
              <c:strCache>
                <c:ptCount val="4"/>
                <c:pt idx="0">
                  <c:v>Enbart kommunal regi</c:v>
                </c:pt>
                <c:pt idx="1">
                  <c:v>Både kommunal och enskild regi</c:v>
                </c:pt>
                <c:pt idx="2">
                  <c:v>Enbart enskild regi</c:v>
                </c:pt>
                <c:pt idx="3">
                  <c:v>Vet ej om insats ges i kommunal/enskild regi</c:v>
                </c:pt>
              </c:strCache>
            </c:strRef>
          </c:cat>
          <c:val>
            <c:numRef>
              <c:f>'ANALYS övergripande'!$AP$3:$AP$6</c:f>
              <c:numCache>
                <c:formatCode>0%</c:formatCode>
                <c:ptCount val="4"/>
                <c:pt idx="0">
                  <c:v>0.78114023236962982</c:v>
                </c:pt>
                <c:pt idx="1">
                  <c:v>0.14914887868143745</c:v>
                </c:pt>
                <c:pt idx="2">
                  <c:v>5.0797081869764928E-2</c:v>
                </c:pt>
                <c:pt idx="3">
                  <c:v>1.8913807079167792E-2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15-47BC-9DE7-C035BEB96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740080959"/>
        <c:axId val="1740076799"/>
      </c:barChart>
      <c:catAx>
        <c:axId val="17400809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076799"/>
        <c:crosses val="autoZero"/>
        <c:auto val="1"/>
        <c:lblAlgn val="ctr"/>
        <c:lblOffset val="100"/>
        <c:noMultiLvlLbl val="0"/>
      </c:catAx>
      <c:valAx>
        <c:axId val="1740076799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80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54224197641017E-2"/>
          <c:y val="3.6084447422351278E-2"/>
          <c:w val="0.93861224175558466"/>
          <c:h val="0.790285302187228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övergripande'!$BM$4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övergripande'!$BL$8:$BL$10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övergripande'!$BM$8:$BM$10</c:f>
              <c:numCache>
                <c:formatCode>0%</c:formatCode>
                <c:ptCount val="3"/>
                <c:pt idx="0">
                  <c:v>0.32964372189553787</c:v>
                </c:pt>
                <c:pt idx="1">
                  <c:v>0.3170289855072464</c:v>
                </c:pt>
                <c:pt idx="2">
                  <c:v>0.53723404255319152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B-42AD-B0AC-4B97FA2009C4}"/>
            </c:ext>
          </c:extLst>
        </c:ser>
        <c:ser>
          <c:idx val="1"/>
          <c:order val="1"/>
          <c:tx>
            <c:strRef>
              <c:f>'ANALYS övergripande'!$BN$4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övergripande'!$BL$8:$BL$10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övergripande'!$BN$8:$BN$10</c:f>
              <c:numCache>
                <c:formatCode>0%</c:formatCode>
                <c:ptCount val="3"/>
                <c:pt idx="0">
                  <c:v>0.30370114147353855</c:v>
                </c:pt>
                <c:pt idx="1">
                  <c:v>0.33152173913043476</c:v>
                </c:pt>
                <c:pt idx="2">
                  <c:v>0.1702127659574468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B-42AD-B0AC-4B97FA2009C4}"/>
            </c:ext>
          </c:extLst>
        </c:ser>
        <c:ser>
          <c:idx val="2"/>
          <c:order val="2"/>
          <c:tx>
            <c:strRef>
              <c:f>'ANALYS övergripande'!$BO$4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övergripande'!$BL$8:$BL$10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övergripande'!$BO$8:$BO$10</c:f>
              <c:numCache>
                <c:formatCode>0%</c:formatCode>
                <c:ptCount val="3"/>
                <c:pt idx="0">
                  <c:v>0.1048080249048772</c:v>
                </c:pt>
                <c:pt idx="1">
                  <c:v>0.14673913043478262</c:v>
                </c:pt>
                <c:pt idx="2">
                  <c:v>2.6595744680851064E-2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B-42AD-B0AC-4B97FA2009C4}"/>
            </c:ext>
          </c:extLst>
        </c:ser>
        <c:ser>
          <c:idx val="3"/>
          <c:order val="3"/>
          <c:tx>
            <c:strRef>
              <c:f>'ANALYS övergripande'!$BP$4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övergripande'!$BL$8:$BL$10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övergripande'!$BP$8:$BP$10</c:f>
              <c:numCache>
                <c:formatCode>0%</c:formatCode>
                <c:ptCount val="3"/>
                <c:pt idx="0">
                  <c:v>1.0722933241093047E-2</c:v>
                </c:pt>
                <c:pt idx="1">
                  <c:v>2.1739130434782608E-2</c:v>
                </c:pt>
                <c:pt idx="2">
                  <c:v>2.1276595744680851E-2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1B-42AD-B0AC-4B97FA2009C4}"/>
            </c:ext>
          </c:extLst>
        </c:ser>
        <c:ser>
          <c:idx val="4"/>
          <c:order val="4"/>
          <c:tx>
            <c:strRef>
              <c:f>'ANALYS övergripande'!$BQ$4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övergripande'!$BL$8:$BL$10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övergripande'!$BQ$8:$BQ$10</c:f>
              <c:numCache>
                <c:formatCode>0%</c:formatCode>
                <c:ptCount val="3"/>
                <c:pt idx="0">
                  <c:v>0.25112417848495333</c:v>
                </c:pt>
                <c:pt idx="1">
                  <c:v>0.18297101449275363</c:v>
                </c:pt>
                <c:pt idx="2">
                  <c:v>0.24468085106382978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1B-42AD-B0AC-4B97FA2009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1958159"/>
        <c:axId val="511966479"/>
      </c:barChart>
      <c:catAx>
        <c:axId val="51195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1966479"/>
        <c:crosses val="autoZero"/>
        <c:auto val="1"/>
        <c:lblAlgn val="ctr"/>
        <c:lblOffset val="100"/>
        <c:noMultiLvlLbl val="0"/>
      </c:catAx>
      <c:valAx>
        <c:axId val="51196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195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6085234673446"/>
          <c:y val="0.92072244318313901"/>
          <c:w val="0.76168800353251986"/>
          <c:h val="5.9595130950123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3387925201713"/>
          <c:y val="1.6854154762570385E-2"/>
          <c:w val="0.81051634028134845"/>
          <c:h val="0.90586888424922696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'ANALYS övergripande'!$BV$26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58B-44EA-955F-7728AB53FC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övergripande'!$BU$27:$BU$48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övergripande'!$BV$27:$BV$48</c:f>
              <c:numCache>
                <c:formatCode>0%</c:formatCode>
                <c:ptCount val="22"/>
                <c:pt idx="0">
                  <c:v>0.90697674418604646</c:v>
                </c:pt>
                <c:pt idx="1">
                  <c:v>0.82631578947368423</c:v>
                </c:pt>
                <c:pt idx="2">
                  <c:v>0.81818181818181823</c:v>
                </c:pt>
                <c:pt idx="3">
                  <c:v>0.88321167883211682</c:v>
                </c:pt>
                <c:pt idx="4">
                  <c:v>0.76470588235294112</c:v>
                </c:pt>
                <c:pt idx="5">
                  <c:v>0.94</c:v>
                </c:pt>
                <c:pt idx="6">
                  <c:v>0.81958762886597936</c:v>
                </c:pt>
                <c:pt idx="7">
                  <c:v>0.88304093567251463</c:v>
                </c:pt>
                <c:pt idx="8">
                  <c:v>0.81981981981981977</c:v>
                </c:pt>
                <c:pt idx="9">
                  <c:v>0.91099476439790572</c:v>
                </c:pt>
                <c:pt idx="10">
                  <c:v>0.805352798053528</c:v>
                </c:pt>
                <c:pt idx="11">
                  <c:v>0.50299401197604787</c:v>
                </c:pt>
                <c:pt idx="12">
                  <c:v>0.87790697674418605</c:v>
                </c:pt>
                <c:pt idx="13">
                  <c:v>0.77419354838709675</c:v>
                </c:pt>
                <c:pt idx="14">
                  <c:v>0.89523809523809528</c:v>
                </c:pt>
                <c:pt idx="15">
                  <c:v>0.9145299145299145</c:v>
                </c:pt>
                <c:pt idx="16">
                  <c:v>0.75</c:v>
                </c:pt>
                <c:pt idx="17">
                  <c:v>0.82786885245901642</c:v>
                </c:pt>
                <c:pt idx="18">
                  <c:v>0.81081081081081086</c:v>
                </c:pt>
                <c:pt idx="19">
                  <c:v>0.87234042553191493</c:v>
                </c:pt>
                <c:pt idx="20">
                  <c:v>0.81818181818181823</c:v>
                </c:pt>
                <c:pt idx="21">
                  <c:v>0.78114023236962982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B-44EA-955F-7728AB53FC8C}"/>
            </c:ext>
          </c:extLst>
        </c:ser>
        <c:ser>
          <c:idx val="0"/>
          <c:order val="1"/>
          <c:tx>
            <c:strRef>
              <c:f>'ANALYS övergripande'!$BW$26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8B-44EA-955F-7728AB53FC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övergripande'!$BU$27:$BU$48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övergripande'!$BW$27:$BW$48</c:f>
              <c:numCache>
                <c:formatCode>0%</c:formatCode>
                <c:ptCount val="22"/>
                <c:pt idx="0">
                  <c:v>2.3255813953488372E-2</c:v>
                </c:pt>
                <c:pt idx="1">
                  <c:v>4.736842105263158E-2</c:v>
                </c:pt>
                <c:pt idx="2">
                  <c:v>9.0909090909090912E-2</c:v>
                </c:pt>
                <c:pt idx="3">
                  <c:v>0</c:v>
                </c:pt>
                <c:pt idx="4">
                  <c:v>8.2352941176470587E-2</c:v>
                </c:pt>
                <c:pt idx="5">
                  <c:v>0.02</c:v>
                </c:pt>
                <c:pt idx="6">
                  <c:v>1.0309278350515464E-2</c:v>
                </c:pt>
                <c:pt idx="7">
                  <c:v>2.9239766081871343E-2</c:v>
                </c:pt>
                <c:pt idx="8">
                  <c:v>1.8018018018018018E-2</c:v>
                </c:pt>
                <c:pt idx="9">
                  <c:v>1.5706806282722512E-2</c:v>
                </c:pt>
                <c:pt idx="10">
                  <c:v>6.8126520681265207E-2</c:v>
                </c:pt>
                <c:pt idx="11">
                  <c:v>0.12874251497005987</c:v>
                </c:pt>
                <c:pt idx="12">
                  <c:v>1.1627906976744186E-2</c:v>
                </c:pt>
                <c:pt idx="13">
                  <c:v>6.4516129032258063E-2</c:v>
                </c:pt>
                <c:pt idx="14">
                  <c:v>3.8095238095238099E-2</c:v>
                </c:pt>
                <c:pt idx="15">
                  <c:v>8.5470085470085479E-3</c:v>
                </c:pt>
                <c:pt idx="16">
                  <c:v>8.3333333333333329E-2</c:v>
                </c:pt>
                <c:pt idx="17">
                  <c:v>3.2786885245901641E-2</c:v>
                </c:pt>
                <c:pt idx="18">
                  <c:v>3.5343035343035345E-2</c:v>
                </c:pt>
                <c:pt idx="19">
                  <c:v>1.0638297872340425E-2</c:v>
                </c:pt>
                <c:pt idx="20">
                  <c:v>8.2644628099173556E-3</c:v>
                </c:pt>
                <c:pt idx="21">
                  <c:v>5.0797081869764928E-2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8B-44EA-955F-7728AB53FC8C}"/>
            </c:ext>
          </c:extLst>
        </c:ser>
        <c:ser>
          <c:idx val="2"/>
          <c:order val="2"/>
          <c:tx>
            <c:strRef>
              <c:f>'ANALYS övergripande'!$BX$26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58B-44EA-955F-7728AB53FC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övergripande'!$BU$27:$BU$48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övergripande'!$BX$27:$BX$48</c:f>
              <c:numCache>
                <c:formatCode>0%</c:formatCode>
                <c:ptCount val="22"/>
                <c:pt idx="0">
                  <c:v>2.3255813953488372E-2</c:v>
                </c:pt>
                <c:pt idx="1">
                  <c:v>8.9473684210526316E-2</c:v>
                </c:pt>
                <c:pt idx="2">
                  <c:v>9.0909090909090912E-2</c:v>
                </c:pt>
                <c:pt idx="3">
                  <c:v>8.7591240875912413E-2</c:v>
                </c:pt>
                <c:pt idx="4">
                  <c:v>0.15294117647058825</c:v>
                </c:pt>
                <c:pt idx="5">
                  <c:v>0.04</c:v>
                </c:pt>
                <c:pt idx="6">
                  <c:v>0.15463917525773196</c:v>
                </c:pt>
                <c:pt idx="7">
                  <c:v>8.1871345029239762E-2</c:v>
                </c:pt>
                <c:pt idx="8">
                  <c:v>0.12612612612612611</c:v>
                </c:pt>
                <c:pt idx="9">
                  <c:v>4.712041884816754E-2</c:v>
                </c:pt>
                <c:pt idx="10">
                  <c:v>0.11922141119221411</c:v>
                </c:pt>
                <c:pt idx="11">
                  <c:v>0.35029940119760478</c:v>
                </c:pt>
                <c:pt idx="12">
                  <c:v>8.7209302325581398E-2</c:v>
                </c:pt>
                <c:pt idx="13">
                  <c:v>0.16129032258064516</c:v>
                </c:pt>
                <c:pt idx="14">
                  <c:v>3.8095238095238099E-2</c:v>
                </c:pt>
                <c:pt idx="15">
                  <c:v>4.2735042735042736E-2</c:v>
                </c:pt>
                <c:pt idx="16">
                  <c:v>0.13333333333333333</c:v>
                </c:pt>
                <c:pt idx="17">
                  <c:v>0.12295081967213115</c:v>
                </c:pt>
                <c:pt idx="18">
                  <c:v>0.13513513513513514</c:v>
                </c:pt>
                <c:pt idx="19">
                  <c:v>0.11702127659574468</c:v>
                </c:pt>
                <c:pt idx="20">
                  <c:v>0.15702479338842976</c:v>
                </c:pt>
                <c:pt idx="21">
                  <c:v>0.14914887868143745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8B-44EA-955F-7728AB53FC8C}"/>
            </c:ext>
          </c:extLst>
        </c:ser>
        <c:ser>
          <c:idx val="3"/>
          <c:order val="3"/>
          <c:tx>
            <c:strRef>
              <c:f>'ANALYS övergripande'!$BY$26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övergripande'!$BU$27:$BU$48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övergripande'!$BY$27:$BY$48</c:f>
              <c:numCache>
                <c:formatCode>0%</c:formatCode>
                <c:ptCount val="22"/>
                <c:pt idx="0">
                  <c:v>4.6511627906976744E-2</c:v>
                </c:pt>
                <c:pt idx="1">
                  <c:v>3.6842105263157891E-2</c:v>
                </c:pt>
                <c:pt idx="2">
                  <c:v>0</c:v>
                </c:pt>
                <c:pt idx="3">
                  <c:v>2.9197080291970802E-2</c:v>
                </c:pt>
                <c:pt idx="4">
                  <c:v>0</c:v>
                </c:pt>
                <c:pt idx="5">
                  <c:v>0</c:v>
                </c:pt>
                <c:pt idx="6">
                  <c:v>1.5463917525773196E-2</c:v>
                </c:pt>
                <c:pt idx="7">
                  <c:v>5.8479532163742687E-3</c:v>
                </c:pt>
                <c:pt idx="8">
                  <c:v>3.6036036036036036E-2</c:v>
                </c:pt>
                <c:pt idx="9">
                  <c:v>2.6178010471204188E-2</c:v>
                </c:pt>
                <c:pt idx="10">
                  <c:v>7.2992700729927005E-3</c:v>
                </c:pt>
                <c:pt idx="11">
                  <c:v>1.7964071856287425E-2</c:v>
                </c:pt>
                <c:pt idx="12">
                  <c:v>2.3255813953488372E-2</c:v>
                </c:pt>
                <c:pt idx="13">
                  <c:v>0</c:v>
                </c:pt>
                <c:pt idx="14">
                  <c:v>2.8571428571428571E-2</c:v>
                </c:pt>
                <c:pt idx="15">
                  <c:v>3.4188034188034191E-2</c:v>
                </c:pt>
                <c:pt idx="16">
                  <c:v>3.3333333333333333E-2</c:v>
                </c:pt>
                <c:pt idx="17">
                  <c:v>1.6393442622950821E-2</c:v>
                </c:pt>
                <c:pt idx="18">
                  <c:v>1.8711018711018712E-2</c:v>
                </c:pt>
                <c:pt idx="19">
                  <c:v>0</c:v>
                </c:pt>
                <c:pt idx="20">
                  <c:v>1.6528925619834711E-2</c:v>
                </c:pt>
                <c:pt idx="21">
                  <c:v>1.8913807079167792E-2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8B-44EA-955F-7728AB53FC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0249711"/>
        <c:axId val="761994319"/>
      </c:barChart>
      <c:catAx>
        <c:axId val="760249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1994319"/>
        <c:crosses val="autoZero"/>
        <c:auto val="1"/>
        <c:lblAlgn val="ctr"/>
        <c:lblOffset val="100"/>
        <c:noMultiLvlLbl val="0"/>
      </c:catAx>
      <c:valAx>
        <c:axId val="76199431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6024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642404330038419E-2"/>
          <c:y val="0.9331277305553547"/>
          <c:w val="0.82871519133992311"/>
          <c:h val="5.243961810522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752271175359"/>
          <c:y val="4.6802608683611732E-2"/>
          <c:w val="0.62625388457343856"/>
          <c:h val="0.8722361200216004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'ANALYS övergripande'!$BV$74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C8-49BE-90D0-536D9F740C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övergripande'!$BU$75:$BU$78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övergripande'!$BV$75:$BV$78</c:f>
              <c:numCache>
                <c:formatCode>0%</c:formatCode>
                <c:ptCount val="4"/>
                <c:pt idx="0">
                  <c:v>0.8571428571428571</c:v>
                </c:pt>
                <c:pt idx="1">
                  <c:v>0.843819393042191</c:v>
                </c:pt>
                <c:pt idx="2">
                  <c:v>0.56263982102908272</c:v>
                </c:pt>
                <c:pt idx="3">
                  <c:v>0.78114023236962982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8-49BE-90D0-536D9F740C7D}"/>
            </c:ext>
          </c:extLst>
        </c:ser>
        <c:ser>
          <c:idx val="0"/>
          <c:order val="1"/>
          <c:tx>
            <c:strRef>
              <c:f>'ANALYS övergripande'!$BW$74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C8-49BE-90D0-536D9F740C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övergripande'!$BU$75:$BU$78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övergripande'!$BW$75:$BW$78</c:f>
              <c:numCache>
                <c:formatCode>0%</c:formatCode>
                <c:ptCount val="4"/>
                <c:pt idx="0">
                  <c:v>3.1593406593406592E-2</c:v>
                </c:pt>
                <c:pt idx="1">
                  <c:v>3.0347890451517395E-2</c:v>
                </c:pt>
                <c:pt idx="2">
                  <c:v>0.11297539149888143</c:v>
                </c:pt>
                <c:pt idx="3">
                  <c:v>5.0797081869764928E-2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C8-49BE-90D0-536D9F740C7D}"/>
            </c:ext>
          </c:extLst>
        </c:ser>
        <c:ser>
          <c:idx val="2"/>
          <c:order val="2"/>
          <c:tx>
            <c:strRef>
              <c:f>'ANALYS övergripande'!$BX$74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C8-49BE-90D0-536D9F740C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övergripande'!$BU$75:$BU$78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övergripande'!$BX$75:$BX$78</c:f>
              <c:numCache>
                <c:formatCode>0%</c:formatCode>
                <c:ptCount val="4"/>
                <c:pt idx="0">
                  <c:v>8.4478021978021983E-2</c:v>
                </c:pt>
                <c:pt idx="1">
                  <c:v>0.11472982975573649</c:v>
                </c:pt>
                <c:pt idx="2">
                  <c:v>0.30648769574944074</c:v>
                </c:pt>
                <c:pt idx="3">
                  <c:v>0.14914887868143745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C8-49BE-90D0-536D9F740C7D}"/>
            </c:ext>
          </c:extLst>
        </c:ser>
        <c:ser>
          <c:idx val="3"/>
          <c:order val="3"/>
          <c:tx>
            <c:strRef>
              <c:f>'ANALYS övergripande'!$BY$74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övergripande'!$BU$75:$BU$78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övergripande'!$BY$75:$BY$78</c:f>
              <c:numCache>
                <c:formatCode>0%</c:formatCode>
                <c:ptCount val="4"/>
                <c:pt idx="0">
                  <c:v>2.6785714285714284E-2</c:v>
                </c:pt>
                <c:pt idx="1">
                  <c:v>1.1102886750555145E-2</c:v>
                </c:pt>
                <c:pt idx="2">
                  <c:v>1.7897091722595078E-2</c:v>
                </c:pt>
                <c:pt idx="3">
                  <c:v>1.8913807079167792E-2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8-49BE-90D0-536D9F740C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0249711"/>
        <c:axId val="761994319"/>
      </c:barChart>
      <c:catAx>
        <c:axId val="760249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1994319"/>
        <c:crosses val="autoZero"/>
        <c:auto val="1"/>
        <c:lblAlgn val="ctr"/>
        <c:lblOffset val="100"/>
        <c:noMultiLvlLbl val="0"/>
      </c:catAx>
      <c:valAx>
        <c:axId val="761994319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6024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19774446903034E-2"/>
          <c:y val="3.2407407407407406E-2"/>
          <c:w val="0.89024572443879224"/>
          <c:h val="0.92822433654126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2C-4F43-BDA6-6F518E6BA5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2C-4F43-BDA6-6F518E6BA5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2C-4F43-BDA6-6F518E6BA5B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2C-4F43-BDA6-6F518E6BA5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2C-4F43-BDA6-6F518E6BA5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övergripande'!$I$3:$I$6</c:f>
              <c:strCache>
                <c:ptCount val="4"/>
                <c:pt idx="0">
                  <c:v>Enbart med biståndsbeslut</c:v>
                </c:pt>
                <c:pt idx="1">
                  <c:v>Både med och utan biståndsbeslut</c:v>
                </c:pt>
                <c:pt idx="2">
                  <c:v>Enbart utan biståndsbeslut</c:v>
                </c:pt>
                <c:pt idx="3">
                  <c:v>Vet ej om insats ges med/utan biståndsbeslut</c:v>
                </c:pt>
              </c:strCache>
            </c:strRef>
          </c:cat>
          <c:val>
            <c:numRef>
              <c:f>'ANALYS övergripande'!$K$3:$K$6</c:f>
              <c:numCache>
                <c:formatCode>0%</c:formatCode>
                <c:ptCount val="4"/>
                <c:pt idx="0">
                  <c:v>0.59560792715586497</c:v>
                </c:pt>
                <c:pt idx="1">
                  <c:v>0.10417782538832351</c:v>
                </c:pt>
                <c:pt idx="2">
                  <c:v>0.2704874129619711</c:v>
                </c:pt>
                <c:pt idx="3">
                  <c:v>2.9726834493840386E-2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2C-4F43-BDA6-6F518E6BA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196273151"/>
        <c:axId val="1196291039"/>
      </c:barChart>
      <c:catAx>
        <c:axId val="11962731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6291039"/>
        <c:crosses val="autoZero"/>
        <c:auto val="1"/>
        <c:lblAlgn val="ctr"/>
        <c:lblOffset val="100"/>
        <c:noMultiLvlLbl val="0"/>
      </c:catAx>
      <c:valAx>
        <c:axId val="1196291039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627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1672297327582E-2"/>
          <c:y val="3.6795865498725516E-2"/>
          <c:w val="0.94025136103594031"/>
          <c:h val="0.796154581058088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övergripande'!$AF$4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övergripande'!$AE$8:$AE$10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övergripande'!$AF$8:$AF$10</c:f>
              <c:numCache>
                <c:formatCode>0%</c:formatCode>
                <c:ptCount val="3"/>
                <c:pt idx="0">
                  <c:v>0.3983812949640288</c:v>
                </c:pt>
                <c:pt idx="1">
                  <c:v>0.23136246786632392</c:v>
                </c:pt>
                <c:pt idx="2">
                  <c:v>0.25247524752475248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E-4CF9-BC90-6A875883247C}"/>
            </c:ext>
          </c:extLst>
        </c:ser>
        <c:ser>
          <c:idx val="1"/>
          <c:order val="1"/>
          <c:tx>
            <c:strRef>
              <c:f>'ANALYS övergripande'!$AG$4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övergripande'!$AE$8:$AE$10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övergripande'!$AG$8:$AG$10</c:f>
              <c:numCache>
                <c:formatCode>0%</c:formatCode>
                <c:ptCount val="3"/>
                <c:pt idx="0">
                  <c:v>0.29856115107913667</c:v>
                </c:pt>
                <c:pt idx="1">
                  <c:v>0.35475578406169667</c:v>
                </c:pt>
                <c:pt idx="2">
                  <c:v>0.28613861386138612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E-4CF9-BC90-6A875883247C}"/>
            </c:ext>
          </c:extLst>
        </c:ser>
        <c:ser>
          <c:idx val="2"/>
          <c:order val="2"/>
          <c:tx>
            <c:strRef>
              <c:f>'ANALYS övergripande'!$AH$4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övergripande'!$AE$8:$AE$10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övergripande'!$AH$8:$AH$10</c:f>
              <c:numCache>
                <c:formatCode>0%</c:formatCode>
                <c:ptCount val="3"/>
                <c:pt idx="0">
                  <c:v>0.10656474820143885</c:v>
                </c:pt>
                <c:pt idx="1">
                  <c:v>0.14138817480719795</c:v>
                </c:pt>
                <c:pt idx="2">
                  <c:v>9.405940594059406E-2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E-4CF9-BC90-6A875883247C}"/>
            </c:ext>
          </c:extLst>
        </c:ser>
        <c:ser>
          <c:idx val="3"/>
          <c:order val="3"/>
          <c:tx>
            <c:strRef>
              <c:f>'ANALYS övergripande'!$AI$4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övergripande'!$AE$8:$AE$10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övergripande'!$AI$8:$AI$10</c:f>
              <c:numCache>
                <c:formatCode>0%</c:formatCode>
                <c:ptCount val="3"/>
                <c:pt idx="0">
                  <c:v>1.3938848920863309E-2</c:v>
                </c:pt>
                <c:pt idx="1">
                  <c:v>7.7120822622107968E-3</c:v>
                </c:pt>
                <c:pt idx="2">
                  <c:v>1.3861386138613862E-2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E-4CF9-BC90-6A875883247C}"/>
            </c:ext>
          </c:extLst>
        </c:ser>
        <c:ser>
          <c:idx val="4"/>
          <c:order val="4"/>
          <c:tx>
            <c:strRef>
              <c:f>'ANALYS övergripande'!$AJ$4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övergripande'!$AE$8:$AE$10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övergripande'!$AJ$8:$AJ$10</c:f>
              <c:numCache>
                <c:formatCode>0%</c:formatCode>
                <c:ptCount val="3"/>
                <c:pt idx="0">
                  <c:v>0.18255395683453238</c:v>
                </c:pt>
                <c:pt idx="1">
                  <c:v>0.2647814910025707</c:v>
                </c:pt>
                <c:pt idx="2">
                  <c:v>0.35346534653465345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E-4CF9-BC90-6A87588324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061375"/>
        <c:axId val="68062623"/>
      </c:barChart>
      <c:catAx>
        <c:axId val="6806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62623"/>
        <c:crosses val="autoZero"/>
        <c:auto val="1"/>
        <c:lblAlgn val="ctr"/>
        <c:lblOffset val="100"/>
        <c:noMultiLvlLbl val="0"/>
      </c:catAx>
      <c:valAx>
        <c:axId val="6806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06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6597653429947"/>
          <c:y val="1.9772388448921738E-2"/>
          <c:w val="0.82584410074947134"/>
          <c:h val="0.880893934369459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övergripande'!$J$52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5E-40AC-AE22-8CD35B8AC4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övergripande'!$J$53:$J$74</c:f>
              <c:numCache>
                <c:formatCode>0%</c:formatCode>
                <c:ptCount val="22"/>
                <c:pt idx="0">
                  <c:v>0.53488372093023251</c:v>
                </c:pt>
                <c:pt idx="1">
                  <c:v>0.62051282051282053</c:v>
                </c:pt>
                <c:pt idx="2">
                  <c:v>0.81818181818181823</c:v>
                </c:pt>
                <c:pt idx="3">
                  <c:v>0.5036496350364964</c:v>
                </c:pt>
                <c:pt idx="4">
                  <c:v>0.50588235294117645</c:v>
                </c:pt>
                <c:pt idx="5">
                  <c:v>0.54</c:v>
                </c:pt>
                <c:pt idx="6">
                  <c:v>0.58461538461538465</c:v>
                </c:pt>
                <c:pt idx="7">
                  <c:v>0.64912280701754388</c:v>
                </c:pt>
                <c:pt idx="8">
                  <c:v>0.5982142857142857</c:v>
                </c:pt>
                <c:pt idx="9">
                  <c:v>0.60209424083769636</c:v>
                </c:pt>
                <c:pt idx="10">
                  <c:v>0.54963680387409197</c:v>
                </c:pt>
                <c:pt idx="11">
                  <c:v>0.66765578635014833</c:v>
                </c:pt>
                <c:pt idx="12">
                  <c:v>0.56069364161849711</c:v>
                </c:pt>
                <c:pt idx="13">
                  <c:v>0.64516129032258063</c:v>
                </c:pt>
                <c:pt idx="14">
                  <c:v>0.52380952380952384</c:v>
                </c:pt>
                <c:pt idx="15">
                  <c:v>0.4358974358974359</c:v>
                </c:pt>
                <c:pt idx="16">
                  <c:v>0.45</c:v>
                </c:pt>
                <c:pt idx="17">
                  <c:v>0.64227642276422769</c:v>
                </c:pt>
                <c:pt idx="18">
                  <c:v>0.64097363083164305</c:v>
                </c:pt>
                <c:pt idx="19">
                  <c:v>0.62244897959183676</c:v>
                </c:pt>
                <c:pt idx="20">
                  <c:v>0.55371900826446285</c:v>
                </c:pt>
                <c:pt idx="21">
                  <c:v>0.59560792715586497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E-40AC-AE22-8CD35B8AC49D}"/>
            </c:ext>
          </c:extLst>
        </c:ser>
        <c:ser>
          <c:idx val="1"/>
          <c:order val="1"/>
          <c:tx>
            <c:strRef>
              <c:f>'ANALYS övergripande'!$K$52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E5E-40AC-AE22-8CD35B8AC4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övergripande'!$K$53:$K$74</c:f>
              <c:numCache>
                <c:formatCode>0%</c:formatCode>
                <c:ptCount val="22"/>
                <c:pt idx="0">
                  <c:v>0.20930232558139536</c:v>
                </c:pt>
                <c:pt idx="1">
                  <c:v>0.23589743589743589</c:v>
                </c:pt>
                <c:pt idx="2">
                  <c:v>9.0909090909090912E-2</c:v>
                </c:pt>
                <c:pt idx="3">
                  <c:v>0.35036496350364965</c:v>
                </c:pt>
                <c:pt idx="4">
                  <c:v>0.36470588235294116</c:v>
                </c:pt>
                <c:pt idx="5">
                  <c:v>0.36</c:v>
                </c:pt>
                <c:pt idx="6">
                  <c:v>0.3282051282051282</c:v>
                </c:pt>
                <c:pt idx="7">
                  <c:v>0.26900584795321636</c:v>
                </c:pt>
                <c:pt idx="8">
                  <c:v>0.24107142857142858</c:v>
                </c:pt>
                <c:pt idx="9">
                  <c:v>0.20418848167539266</c:v>
                </c:pt>
                <c:pt idx="10">
                  <c:v>0.31234866828087166</c:v>
                </c:pt>
                <c:pt idx="11">
                  <c:v>0.26112759643916916</c:v>
                </c:pt>
                <c:pt idx="12">
                  <c:v>0.2774566473988439</c:v>
                </c:pt>
                <c:pt idx="13">
                  <c:v>0.30645161290322581</c:v>
                </c:pt>
                <c:pt idx="14">
                  <c:v>0.27619047619047621</c:v>
                </c:pt>
                <c:pt idx="15">
                  <c:v>0.30769230769230771</c:v>
                </c:pt>
                <c:pt idx="16">
                  <c:v>0.38333333333333336</c:v>
                </c:pt>
                <c:pt idx="17">
                  <c:v>0.21951219512195122</c:v>
                </c:pt>
                <c:pt idx="18">
                  <c:v>0.21703853955375255</c:v>
                </c:pt>
                <c:pt idx="19">
                  <c:v>0.31632653061224492</c:v>
                </c:pt>
                <c:pt idx="20">
                  <c:v>0.2231404958677686</c:v>
                </c:pt>
                <c:pt idx="21">
                  <c:v>0.2704874129619711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E-40AC-AE22-8CD35B8AC49D}"/>
            </c:ext>
          </c:extLst>
        </c:ser>
        <c:ser>
          <c:idx val="2"/>
          <c:order val="2"/>
          <c:tx>
            <c:strRef>
              <c:f>'ANALYS övergripande'!$L$52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5E-40AC-AE22-8CD35B8AC4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övergripande'!$L$53:$L$74</c:f>
              <c:numCache>
                <c:formatCode>0%</c:formatCode>
                <c:ptCount val="22"/>
                <c:pt idx="0">
                  <c:v>0.20930232558139536</c:v>
                </c:pt>
                <c:pt idx="1">
                  <c:v>9.2307692307692313E-2</c:v>
                </c:pt>
                <c:pt idx="2">
                  <c:v>9.0909090909090912E-2</c:v>
                </c:pt>
                <c:pt idx="3">
                  <c:v>0.145985401459854</c:v>
                </c:pt>
                <c:pt idx="4">
                  <c:v>0.12941176470588237</c:v>
                </c:pt>
                <c:pt idx="5">
                  <c:v>0.1</c:v>
                </c:pt>
                <c:pt idx="6">
                  <c:v>8.2051282051282051E-2</c:v>
                </c:pt>
                <c:pt idx="7">
                  <c:v>6.4327485380116955E-2</c:v>
                </c:pt>
                <c:pt idx="8">
                  <c:v>0.15178571428571427</c:v>
                </c:pt>
                <c:pt idx="9">
                  <c:v>0.15706806282722513</c:v>
                </c:pt>
                <c:pt idx="10">
                  <c:v>0.13075060532687652</c:v>
                </c:pt>
                <c:pt idx="11">
                  <c:v>5.637982195845697E-2</c:v>
                </c:pt>
                <c:pt idx="12">
                  <c:v>0.13294797687861271</c:v>
                </c:pt>
                <c:pt idx="13">
                  <c:v>4.8387096774193547E-2</c:v>
                </c:pt>
                <c:pt idx="14">
                  <c:v>0.1</c:v>
                </c:pt>
                <c:pt idx="15">
                  <c:v>0.19658119658119658</c:v>
                </c:pt>
                <c:pt idx="16">
                  <c:v>0.15</c:v>
                </c:pt>
                <c:pt idx="17">
                  <c:v>0.10569105691056911</c:v>
                </c:pt>
                <c:pt idx="18">
                  <c:v>8.3164300202839755E-2</c:v>
                </c:pt>
                <c:pt idx="19">
                  <c:v>2.0408163265306121E-2</c:v>
                </c:pt>
                <c:pt idx="20">
                  <c:v>0.19834710743801653</c:v>
                </c:pt>
                <c:pt idx="21">
                  <c:v>0.10417782538832351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5E-40AC-AE22-8CD35B8AC49D}"/>
            </c:ext>
          </c:extLst>
        </c:ser>
        <c:ser>
          <c:idx val="3"/>
          <c:order val="3"/>
          <c:tx>
            <c:strRef>
              <c:f>'ANALYS övergripande'!$M$52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(3)</c:v>
                </c:pt>
                <c:pt idx="1">
                  <c:v>Dalarnas län (10)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(4)</c:v>
                </c:pt>
                <c:pt idx="6">
                  <c:v>Jönköpings län (9)</c:v>
                </c:pt>
                <c:pt idx="7">
                  <c:v>Kalmar län (8)</c:v>
                </c:pt>
                <c:pt idx="8">
                  <c:v>Kronobergs län (6)</c:v>
                </c:pt>
                <c:pt idx="9">
                  <c:v>Norrbottens län (12)</c:v>
                </c:pt>
                <c:pt idx="10">
                  <c:v>Skåne län (24)</c:v>
                </c:pt>
                <c:pt idx="11">
                  <c:v>Stockholms län (35)</c:v>
                </c:pt>
                <c:pt idx="12">
                  <c:v>Södermanlands län (7)</c:v>
                </c:pt>
                <c:pt idx="13">
                  <c:v>Uppsala län (4)</c:v>
                </c:pt>
                <c:pt idx="14">
                  <c:v>Värmlands län (14)</c:v>
                </c:pt>
                <c:pt idx="15">
                  <c:v>Västerbottens län (8)</c:v>
                </c:pt>
                <c:pt idx="16">
                  <c:v>Västernorrlands län (5)</c:v>
                </c:pt>
                <c:pt idx="17">
                  <c:v>Västmanlands län (7)</c:v>
                </c:pt>
                <c:pt idx="18">
                  <c:v>Västra Götalands län (31)</c:v>
                </c:pt>
                <c:pt idx="19">
                  <c:v>Örebro län (7)</c:v>
                </c:pt>
                <c:pt idx="20">
                  <c:v>Östergötlands län (8)</c:v>
                </c:pt>
                <c:pt idx="21">
                  <c:v>Nationellt genomsnitt (216)</c:v>
                </c:pt>
              </c:strCache>
            </c:strRef>
          </c:cat>
          <c:val>
            <c:numRef>
              <c:f>'ANALYS övergripande'!$M$53:$M$74</c:f>
              <c:numCache>
                <c:formatCode>0%</c:formatCode>
                <c:ptCount val="22"/>
                <c:pt idx="0">
                  <c:v>4.6511627906976744E-2</c:v>
                </c:pt>
                <c:pt idx="1">
                  <c:v>5.128205128205128E-2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5.1282051282051282E-3</c:v>
                </c:pt>
                <c:pt idx="7">
                  <c:v>1.7543859649122806E-2</c:v>
                </c:pt>
                <c:pt idx="8">
                  <c:v>8.9285714285714281E-3</c:v>
                </c:pt>
                <c:pt idx="9">
                  <c:v>3.6649214659685861E-2</c:v>
                </c:pt>
                <c:pt idx="10">
                  <c:v>7.2639225181598066E-3</c:v>
                </c:pt>
                <c:pt idx="11">
                  <c:v>1.483679525222552E-2</c:v>
                </c:pt>
                <c:pt idx="12">
                  <c:v>2.8901734104046242E-2</c:v>
                </c:pt>
                <c:pt idx="13">
                  <c:v>0</c:v>
                </c:pt>
                <c:pt idx="14">
                  <c:v>0.1</c:v>
                </c:pt>
                <c:pt idx="15">
                  <c:v>5.9829059829059832E-2</c:v>
                </c:pt>
                <c:pt idx="16">
                  <c:v>1.6666666666666666E-2</c:v>
                </c:pt>
                <c:pt idx="17">
                  <c:v>3.2520325203252036E-2</c:v>
                </c:pt>
                <c:pt idx="18">
                  <c:v>5.8823529411764705E-2</c:v>
                </c:pt>
                <c:pt idx="19">
                  <c:v>4.0816326530612242E-2</c:v>
                </c:pt>
                <c:pt idx="20">
                  <c:v>2.4793388429752067E-2</c:v>
                </c:pt>
                <c:pt idx="21">
                  <c:v>2.9726834493840386E-2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5E-40AC-AE22-8CD35B8AC4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75051401643501E-2"/>
          <c:y val="3.6959435517416692E-2"/>
          <c:w val="0.93943502588212735"/>
          <c:h val="0.7886159267041654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övergripande'!$AA$4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övergripande'!$Z$8:$Z$10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övergripande'!$AA$8:$AA$10</c:f>
              <c:numCache>
                <c:formatCode>0%</c:formatCode>
                <c:ptCount val="3"/>
                <c:pt idx="0">
                  <c:v>8.7045421352417121E-2</c:v>
                </c:pt>
                <c:pt idx="1">
                  <c:v>8.8450962419798357E-2</c:v>
                </c:pt>
                <c:pt idx="2">
                  <c:v>0.27300613496932513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0-475C-8E7A-C892A9584500}"/>
            </c:ext>
          </c:extLst>
        </c:ser>
        <c:ser>
          <c:idx val="1"/>
          <c:order val="1"/>
          <c:tx>
            <c:strRef>
              <c:f>'ANALYS övergripande'!$AB$4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övergripande'!$Z$8:$Z$10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övergripande'!$AB$8:$AB$10</c:f>
              <c:numCache>
                <c:formatCode>0%</c:formatCode>
                <c:ptCount val="3"/>
                <c:pt idx="0">
                  <c:v>0.21673725719293122</c:v>
                </c:pt>
                <c:pt idx="1">
                  <c:v>0.15719523373052247</c:v>
                </c:pt>
                <c:pt idx="2">
                  <c:v>0.19018404907975461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0-475C-8E7A-C892A9584500}"/>
            </c:ext>
          </c:extLst>
        </c:ser>
        <c:ser>
          <c:idx val="2"/>
          <c:order val="2"/>
          <c:tx>
            <c:strRef>
              <c:f>'ANALYS övergripande'!$AC$4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övergripande'!$Z$8:$Z$10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övergripande'!$AC$8:$AC$10</c:f>
              <c:numCache>
                <c:formatCode>0%</c:formatCode>
                <c:ptCount val="3"/>
                <c:pt idx="0">
                  <c:v>0.21980429385132175</c:v>
                </c:pt>
                <c:pt idx="1">
                  <c:v>0.18881759853345553</c:v>
                </c:pt>
                <c:pt idx="2">
                  <c:v>6.7484662576687116E-2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50-475C-8E7A-C892A9584500}"/>
            </c:ext>
          </c:extLst>
        </c:ser>
        <c:ser>
          <c:idx val="3"/>
          <c:order val="3"/>
          <c:tx>
            <c:strRef>
              <c:f>'ANALYS övergripande'!$AD$4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övergripande'!$Z$8:$Z$10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övergripande'!$AD$8:$AD$10</c:f>
              <c:numCache>
                <c:formatCode>0%</c:formatCode>
                <c:ptCount val="3"/>
                <c:pt idx="0">
                  <c:v>0.1806630641156711</c:v>
                </c:pt>
                <c:pt idx="1">
                  <c:v>0.23235563703024747</c:v>
                </c:pt>
                <c:pt idx="2">
                  <c:v>0.15337423312883436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50-475C-8E7A-C892A9584500}"/>
            </c:ext>
          </c:extLst>
        </c:ser>
        <c:ser>
          <c:idx val="4"/>
          <c:order val="4"/>
          <c:tx>
            <c:strRef>
              <c:f>'ANALYS övergripande'!$AE$4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övergripande'!$Z$8:$Z$10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övergripande'!$AE$8:$AE$10</c:f>
              <c:numCache>
                <c:formatCode>0%</c:formatCode>
                <c:ptCount val="3"/>
                <c:pt idx="0">
                  <c:v>0.29574996348765881</c:v>
                </c:pt>
                <c:pt idx="1">
                  <c:v>0.33318056828597614</c:v>
                </c:pt>
                <c:pt idx="2">
                  <c:v>0.31595092024539878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50-475C-8E7A-C892A95845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5769407"/>
        <c:axId val="515767327"/>
      </c:barChart>
      <c:catAx>
        <c:axId val="51576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767327"/>
        <c:crosses val="autoZero"/>
        <c:auto val="1"/>
        <c:lblAlgn val="ctr"/>
        <c:lblOffset val="100"/>
        <c:noMultiLvlLbl val="0"/>
      </c:catAx>
      <c:valAx>
        <c:axId val="51576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76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715068128488594E-2"/>
          <c:y val="0.92180119601078347"/>
          <c:w val="0.8237587838005076"/>
          <c:h val="5.8784202629328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43936961565529"/>
          <c:y val="3.5625540630967345E-2"/>
          <c:w val="0.63237378034610225"/>
          <c:h val="0.846888209756654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övergripande'!$J$106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12-436E-B255-BFE7855D83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övergripande'!$J$107:$J$110</c:f>
              <c:numCache>
                <c:formatCode>0%</c:formatCode>
                <c:ptCount val="4"/>
                <c:pt idx="0">
                  <c:v>0.59411362080766594</c:v>
                </c:pt>
                <c:pt idx="1">
                  <c:v>0.58412931667891255</c:v>
                </c:pt>
                <c:pt idx="2">
                  <c:v>0.61513157894736847</c:v>
                </c:pt>
                <c:pt idx="3">
                  <c:v>0.59560792715586497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2-436E-B255-BFE7855D8307}"/>
            </c:ext>
          </c:extLst>
        </c:ser>
        <c:ser>
          <c:idx val="1"/>
          <c:order val="1"/>
          <c:tx>
            <c:strRef>
              <c:f>'ANALYS övergripande'!$K$106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312-436E-B255-BFE7855D83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övergripande'!$K$107:$K$110</c:f>
              <c:numCache>
                <c:formatCode>0%</c:formatCode>
                <c:ptCount val="4"/>
                <c:pt idx="0">
                  <c:v>0.2518822724161533</c:v>
                </c:pt>
                <c:pt idx="1">
                  <c:v>0.28434974283614989</c:v>
                </c:pt>
                <c:pt idx="2">
                  <c:v>0.27960526315789475</c:v>
                </c:pt>
                <c:pt idx="3">
                  <c:v>0.2704874129619711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2-436E-B255-BFE7855D8307}"/>
            </c:ext>
          </c:extLst>
        </c:ser>
        <c:ser>
          <c:idx val="2"/>
          <c:order val="2"/>
          <c:tx>
            <c:strRef>
              <c:f>'ANALYS övergripande'!$L$106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12-436E-B255-BFE7855D83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övergripande'!$L$107:$L$110</c:f>
              <c:numCache>
                <c:formatCode>0%</c:formatCode>
                <c:ptCount val="4"/>
                <c:pt idx="0">
                  <c:v>0.12594113620807665</c:v>
                </c:pt>
                <c:pt idx="1">
                  <c:v>9.8457016899338723E-2</c:v>
                </c:pt>
                <c:pt idx="2">
                  <c:v>7.7850877192982462E-2</c:v>
                </c:pt>
                <c:pt idx="3">
                  <c:v>0.10417782538832351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2-436E-B255-BFE7855D8307}"/>
            </c:ext>
          </c:extLst>
        </c:ser>
        <c:ser>
          <c:idx val="3"/>
          <c:order val="3"/>
          <c:tx>
            <c:strRef>
              <c:f>'ANALYS övergripande'!$M$106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(88)</c:v>
                </c:pt>
                <c:pt idx="1">
                  <c:v>Större städer och kommuner nära större stad (80)</c:v>
                </c:pt>
                <c:pt idx="2">
                  <c:v>Storstäder och storstadsnära kommuner (48)</c:v>
                </c:pt>
                <c:pt idx="3">
                  <c:v>Nationellt genomsnitt (216)</c:v>
                </c:pt>
              </c:strCache>
            </c:strRef>
          </c:cat>
          <c:val>
            <c:numRef>
              <c:f>'ANALYS övergripande'!$M$107:$M$110</c:f>
              <c:numCache>
                <c:formatCode>0%</c:formatCode>
                <c:ptCount val="4"/>
                <c:pt idx="0">
                  <c:v>2.8062970568104039E-2</c:v>
                </c:pt>
                <c:pt idx="1">
                  <c:v>3.3063923585598821E-2</c:v>
                </c:pt>
                <c:pt idx="2">
                  <c:v>2.7412280701754384E-2</c:v>
                </c:pt>
                <c:pt idx="3">
                  <c:v>2.9726834493840386E-2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2-436E-B255-BFE7855D83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80086318737076E-2"/>
          <c:y val="0"/>
          <c:w val="0.46713311325480722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3-4260-B16E-0B877D3428E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33-4260-B16E-0B877D3428E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33-4260-B16E-0B877D342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33-4260-B16E-0B877D3428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33-4260-B16E-0B877D3428E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 biståndsbeslut'!$G$5:$G$7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'ANALYS biståndsbeslut'!$H$5:$H$7</c:f>
              <c:numCache>
                <c:formatCode>General</c:formatCode>
                <c:ptCount val="3"/>
                <c:pt idx="0">
                  <c:v>117</c:v>
                </c:pt>
                <c:pt idx="1">
                  <c:v>35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33-4260-B16E-0B877D3428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441741274999677"/>
          <c:y val="0.30890849352931493"/>
          <c:w val="0.30974746631385597"/>
          <c:h val="0.42118867756114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 w="381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38100"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381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381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9084516038559693"/>
          <c:y val="5.1440117745081268E-2"/>
          <c:w val="0.62488404067499748"/>
          <c:h val="0.8741133416229107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'ANALYS biståndsbeslut'!$O$3:$S$3</c:f>
              <c:strCache>
                <c:ptCount val="5"/>
                <c:pt idx="0">
                  <c:v>Boendeinsatser</c:v>
                </c:pt>
                <c:pt idx="1">
                  <c:v>Individ- och/eller gruppinsatser:
riktade till personer med behov av socialpsykiatriskt stöd</c:v>
                </c:pt>
                <c:pt idx="2">
                  <c:v>Individ- och/eller gruppinsatser:
riktade till anhöriga</c:v>
                </c:pt>
                <c:pt idx="3">
                  <c:v>Övriga insatser:
riktade till personer med behov av socialpsykiatriskt stöd</c:v>
                </c:pt>
                <c:pt idx="4">
                  <c:v>Övriga insatser:
riktade till anhöriga</c:v>
                </c:pt>
              </c:strCache>
            </c:strRef>
          </c:cat>
          <c:val>
            <c:numRef>
              <c:f>'ANALYS biståndsbeslut'!$O$4:$S$4</c:f>
              <c:numCache>
                <c:formatCode>General</c:formatCode>
                <c:ptCount val="5"/>
                <c:pt idx="0">
                  <c:v>18</c:v>
                </c:pt>
                <c:pt idx="1">
                  <c:v>87</c:v>
                </c:pt>
                <c:pt idx="2">
                  <c:v>74</c:v>
                </c:pt>
                <c:pt idx="3">
                  <c:v>72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F-4EB7-8885-BC2A03190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0249711"/>
        <c:axId val="761994319"/>
      </c:barChart>
      <c:catAx>
        <c:axId val="760249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1994319"/>
        <c:crosses val="autoZero"/>
        <c:auto val="1"/>
        <c:lblAlgn val="ctr"/>
        <c:lblOffset val="100"/>
        <c:noMultiLvlLbl val="0"/>
      </c:catAx>
      <c:valAx>
        <c:axId val="761994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0249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9847857343191"/>
          <c:y val="0.13680726113348332"/>
          <c:w val="0.45589294829922505"/>
          <c:h val="0.860961621170121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8-43AC-924C-E011EA765E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8-43AC-924C-E011EA765E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8-43AC-924C-E011EA765E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38-43AC-924C-E011EA765E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38-43AC-924C-E011EA765E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'Översikt respondenter'!$X$307:$X$309</c:f>
              <c:strCache>
                <c:ptCount val="3"/>
                <c:pt idx="0">
                  <c:v>Slutförd</c:v>
                </c:pt>
                <c:pt idx="1">
                  <c:v>Påbörjad</c:v>
                </c:pt>
                <c:pt idx="2">
                  <c:v>Ej påbörjad</c:v>
                </c:pt>
              </c:strCache>
            </c:strRef>
          </c:cat>
          <c:val>
            <c:numRef>
              <c:f>'Översikt respondenter'!$Z$307:$Z$309</c:f>
              <c:numCache>
                <c:formatCode>0%</c:formatCode>
                <c:ptCount val="3"/>
                <c:pt idx="0">
                  <c:v>0.74172185430463577</c:v>
                </c:pt>
                <c:pt idx="1">
                  <c:v>8.6092715231788075E-2</c:v>
                </c:pt>
                <c:pt idx="2">
                  <c:v>0.17218543046357615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38-43AC-924C-E011EA765E9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72344537887706"/>
          <c:y val="0.13062726255851426"/>
          <c:w val="0.24475785134748765"/>
          <c:h val="0.7876051496840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7790265804079"/>
          <c:y val="7.109155028504488E-2"/>
          <c:w val="0.77136422617396239"/>
          <c:h val="0.894883117549407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genomförande+topp+bott'!$H$27:$H$48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Gävleborgs län (1)</c:v>
                </c:pt>
                <c:pt idx="3">
                  <c:v>Gotlands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genomförande+topp+bott'!$I$27:$I$48</c:f>
              <c:numCache>
                <c:formatCode>0</c:formatCode>
                <c:ptCount val="22"/>
                <c:pt idx="0">
                  <c:v>18.600000000000001</c:v>
                </c:pt>
                <c:pt idx="1">
                  <c:v>16.416666666666668</c:v>
                </c:pt>
                <c:pt idx="2">
                  <c:v>18.625</c:v>
                </c:pt>
                <c:pt idx="3">
                  <c:v>20</c:v>
                </c:pt>
                <c:pt idx="4">
                  <c:v>20.6</c:v>
                </c:pt>
                <c:pt idx="5">
                  <c:v>13.833333333333334</c:v>
                </c:pt>
                <c:pt idx="6">
                  <c:v>18.636363636363637</c:v>
                </c:pt>
                <c:pt idx="7">
                  <c:v>18.555555555555557</c:v>
                </c:pt>
                <c:pt idx="8">
                  <c:v>16.166666666666668</c:v>
                </c:pt>
                <c:pt idx="9">
                  <c:v>17</c:v>
                </c:pt>
                <c:pt idx="10">
                  <c:v>18.535714285714285</c:v>
                </c:pt>
                <c:pt idx="11">
                  <c:v>19.75</c:v>
                </c:pt>
                <c:pt idx="12">
                  <c:v>19.714285714285715</c:v>
                </c:pt>
                <c:pt idx="13">
                  <c:v>18</c:v>
                </c:pt>
                <c:pt idx="14">
                  <c:v>19.0625</c:v>
                </c:pt>
                <c:pt idx="15">
                  <c:v>15.1</c:v>
                </c:pt>
                <c:pt idx="16">
                  <c:v>19.399999999999999</c:v>
                </c:pt>
                <c:pt idx="17">
                  <c:v>18.111111111111111</c:v>
                </c:pt>
                <c:pt idx="18">
                  <c:v>19</c:v>
                </c:pt>
                <c:pt idx="19">
                  <c:v>16.857142857142858</c:v>
                </c:pt>
                <c:pt idx="20">
                  <c:v>15.555555555555555</c:v>
                </c:pt>
                <c:pt idx="21">
                  <c:v>18.25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A-474E-AEA6-04E66C2E37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2371327"/>
        <c:axId val="1202363839"/>
      </c:barChart>
      <c:catAx>
        <c:axId val="12023713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2363839"/>
        <c:crosses val="autoZero"/>
        <c:auto val="1"/>
        <c:lblAlgn val="ctr"/>
        <c:lblOffset val="100"/>
        <c:noMultiLvlLbl val="0"/>
      </c:catAx>
      <c:valAx>
        <c:axId val="120236383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237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genomförande+topp+bott'!$O$9:$O$12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genomförande+topp+bott'!$P$9:$P$12</c:f>
              <c:numCache>
                <c:formatCode>0</c:formatCode>
                <c:ptCount val="4"/>
                <c:pt idx="0">
                  <c:v>17.43</c:v>
                </c:pt>
                <c:pt idx="1">
                  <c:v>18.340659340659339</c:v>
                </c:pt>
                <c:pt idx="2">
                  <c:v>19.755102040816325</c:v>
                </c:pt>
                <c:pt idx="3">
                  <c:v>18.25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F-4BE7-9229-FB5A450641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2371327"/>
        <c:axId val="1202363839"/>
      </c:barChart>
      <c:catAx>
        <c:axId val="12023713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2363839"/>
        <c:crosses val="autoZero"/>
        <c:auto val="1"/>
        <c:lblAlgn val="ctr"/>
        <c:lblOffset val="100"/>
        <c:noMultiLvlLbl val="0"/>
      </c:catAx>
      <c:valAx>
        <c:axId val="1202363839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237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57431742151845E-2"/>
          <c:y val="5.084927277796493E-2"/>
          <c:w val="0.91812271974341242"/>
          <c:h val="0.75868661200103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58-4F06-BB2A-DD92B7E457F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58-4F06-BB2A-DD92B7E457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58-4F06-BB2A-DD92B7E457F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58-4F06-BB2A-DD92B7E457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58-4F06-BB2A-DD92B7E457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övergripande'!$CG$3:$CG$6</c:f>
              <c:strCache>
                <c:ptCount val="4"/>
                <c:pt idx="0">
                  <c:v>Insatser som bara ges fysiskt</c:v>
                </c:pt>
                <c:pt idx="1">
                  <c:v>Insatser som ges både fysiskt och digitalt</c:v>
                </c:pt>
                <c:pt idx="2">
                  <c:v>Insatser som bara ges digitalt</c:v>
                </c:pt>
                <c:pt idx="3">
                  <c:v>Vet ej om insats ges i fysisk/digital form</c:v>
                </c:pt>
              </c:strCache>
            </c:strRef>
          </c:cat>
          <c:val>
            <c:numRef>
              <c:f>'ANALYS övergripande'!$CI$3:$CI$6</c:f>
              <c:numCache>
                <c:formatCode>0%</c:formatCode>
                <c:ptCount val="4"/>
                <c:pt idx="0">
                  <c:v>0.44630071599045346</c:v>
                </c:pt>
                <c:pt idx="1">
                  <c:v>0.50190930787589494</c:v>
                </c:pt>
                <c:pt idx="2">
                  <c:v>6.205250596658711E-3</c:v>
                </c:pt>
                <c:pt idx="3">
                  <c:v>4.5584725536992839E-2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58-4F06-BB2A-DD92B7E45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832316815"/>
        <c:axId val="832317231"/>
      </c:barChart>
      <c:catAx>
        <c:axId val="832316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2317231"/>
        <c:crosses val="autoZero"/>
        <c:auto val="1"/>
        <c:lblAlgn val="ctr"/>
        <c:lblOffset val="100"/>
        <c:noMultiLvlLbl val="0"/>
      </c:catAx>
      <c:valAx>
        <c:axId val="832317231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231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9725596446278"/>
          <c:y val="3.1751832946720106E-2"/>
          <c:w val="0.80791734288871209"/>
          <c:h val="0.86673753439403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övergripande'!$BW$26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C-40EC-BE7C-509D066D23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övergripande'!$BW$27:$BW$48</c:f>
              <c:numCache>
                <c:formatCode>0%</c:formatCode>
                <c:ptCount val="22"/>
                <c:pt idx="0">
                  <c:v>0.75</c:v>
                </c:pt>
                <c:pt idx="1">
                  <c:v>0.76165803108808294</c:v>
                </c:pt>
                <c:pt idx="2">
                  <c:v>0.75</c:v>
                </c:pt>
                <c:pt idx="3">
                  <c:v>0.59310344827586203</c:v>
                </c:pt>
                <c:pt idx="4">
                  <c:v>0.65625</c:v>
                </c:pt>
                <c:pt idx="5">
                  <c:v>0.72289156626506024</c:v>
                </c:pt>
                <c:pt idx="6">
                  <c:v>0.62087912087912089</c:v>
                </c:pt>
                <c:pt idx="7">
                  <c:v>0.68674698795180722</c:v>
                </c:pt>
                <c:pt idx="8">
                  <c:v>0.55208333333333337</c:v>
                </c:pt>
                <c:pt idx="9">
                  <c:v>0.6428571428571429</c:v>
                </c:pt>
                <c:pt idx="10">
                  <c:v>0.6291913214990138</c:v>
                </c:pt>
                <c:pt idx="11">
                  <c:v>0.57902298850574707</c:v>
                </c:pt>
                <c:pt idx="12">
                  <c:v>0.72058823529411764</c:v>
                </c:pt>
                <c:pt idx="13">
                  <c:v>0.66666666666666663</c:v>
                </c:pt>
                <c:pt idx="14">
                  <c:v>0.72757475083056478</c:v>
                </c:pt>
                <c:pt idx="15">
                  <c:v>0.71333333333333337</c:v>
                </c:pt>
                <c:pt idx="16">
                  <c:v>0.6292134831460674</c:v>
                </c:pt>
                <c:pt idx="17">
                  <c:v>0.70270270270270274</c:v>
                </c:pt>
                <c:pt idx="18">
                  <c:v>0.62581699346405228</c:v>
                </c:pt>
                <c:pt idx="19">
                  <c:v>0.67241379310344829</c:v>
                </c:pt>
                <c:pt idx="20">
                  <c:v>0.59420289855072461</c:v>
                </c:pt>
                <c:pt idx="21">
                  <c:v>0.64797728885734562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C-40EC-BE7C-509D066D2384}"/>
            </c:ext>
          </c:extLst>
        </c:ser>
        <c:ser>
          <c:idx val="1"/>
          <c:order val="1"/>
          <c:tx>
            <c:strRef>
              <c:f>'ANALYS övergripande'!$BX$26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9C-40EC-BE7C-509D066D23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övergripande'!$BX$27:$BX$48</c:f>
              <c:numCache>
                <c:formatCode>0%</c:formatCode>
                <c:ptCount val="22"/>
                <c:pt idx="0">
                  <c:v>9.7826086956521743E-2</c:v>
                </c:pt>
                <c:pt idx="1">
                  <c:v>0.10362694300518134</c:v>
                </c:pt>
                <c:pt idx="2">
                  <c:v>0.2</c:v>
                </c:pt>
                <c:pt idx="3">
                  <c:v>0.14482758620689656</c:v>
                </c:pt>
                <c:pt idx="4">
                  <c:v>0.10416666666666667</c:v>
                </c:pt>
                <c:pt idx="5">
                  <c:v>0.12048192771084337</c:v>
                </c:pt>
                <c:pt idx="6">
                  <c:v>0.13186813186813187</c:v>
                </c:pt>
                <c:pt idx="7">
                  <c:v>9.6385542168674704E-2</c:v>
                </c:pt>
                <c:pt idx="8">
                  <c:v>0.17708333333333334</c:v>
                </c:pt>
                <c:pt idx="9">
                  <c:v>0.16666666666666666</c:v>
                </c:pt>
                <c:pt idx="10">
                  <c:v>0.10256410256410256</c:v>
                </c:pt>
                <c:pt idx="11">
                  <c:v>0.13936781609195403</c:v>
                </c:pt>
                <c:pt idx="12">
                  <c:v>9.5588235294117641E-2</c:v>
                </c:pt>
                <c:pt idx="13">
                  <c:v>9.6774193548387094E-2</c:v>
                </c:pt>
                <c:pt idx="14">
                  <c:v>9.3023255813953487E-2</c:v>
                </c:pt>
                <c:pt idx="15">
                  <c:v>0.10666666666666667</c:v>
                </c:pt>
                <c:pt idx="16">
                  <c:v>0.12359550561797752</c:v>
                </c:pt>
                <c:pt idx="17">
                  <c:v>0.13513513513513514</c:v>
                </c:pt>
                <c:pt idx="18">
                  <c:v>0.10620915032679738</c:v>
                </c:pt>
                <c:pt idx="19">
                  <c:v>0.12931034482758622</c:v>
                </c:pt>
                <c:pt idx="20">
                  <c:v>7.9710144927536225E-2</c:v>
                </c:pt>
                <c:pt idx="21">
                  <c:v>0.11734090371421813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C-40EC-BE7C-509D066D2384}"/>
            </c:ext>
          </c:extLst>
        </c:ser>
        <c:ser>
          <c:idx val="2"/>
          <c:order val="2"/>
          <c:tx>
            <c:strRef>
              <c:f>'ANALYS övergripande'!$BY$26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99C-40EC-BE7C-509D066D23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övergripande'!$BY$27:$BY$48</c:f>
              <c:numCache>
                <c:formatCode>0%</c:formatCode>
                <c:ptCount val="22"/>
                <c:pt idx="0">
                  <c:v>0.13043478260869565</c:v>
                </c:pt>
                <c:pt idx="1">
                  <c:v>0.11398963730569948</c:v>
                </c:pt>
                <c:pt idx="2">
                  <c:v>0.05</c:v>
                </c:pt>
                <c:pt idx="3">
                  <c:v>0.25517241379310346</c:v>
                </c:pt>
                <c:pt idx="4">
                  <c:v>0.22916666666666666</c:v>
                </c:pt>
                <c:pt idx="5">
                  <c:v>0.14457831325301204</c:v>
                </c:pt>
                <c:pt idx="6">
                  <c:v>0.21978021978021978</c:v>
                </c:pt>
                <c:pt idx="7">
                  <c:v>0.19879518072289157</c:v>
                </c:pt>
                <c:pt idx="8">
                  <c:v>0.20833333333333334</c:v>
                </c:pt>
                <c:pt idx="9">
                  <c:v>0.17857142857142858</c:v>
                </c:pt>
                <c:pt idx="10">
                  <c:v>0.23865877712031558</c:v>
                </c:pt>
                <c:pt idx="11">
                  <c:v>0.27298850574712646</c:v>
                </c:pt>
                <c:pt idx="12">
                  <c:v>0.16176470588235295</c:v>
                </c:pt>
                <c:pt idx="13">
                  <c:v>0.23655913978494625</c:v>
                </c:pt>
                <c:pt idx="14">
                  <c:v>0.16279069767441862</c:v>
                </c:pt>
                <c:pt idx="15">
                  <c:v>0.16</c:v>
                </c:pt>
                <c:pt idx="16">
                  <c:v>0.2247191011235955</c:v>
                </c:pt>
                <c:pt idx="17">
                  <c:v>0.14864864864864866</c:v>
                </c:pt>
                <c:pt idx="18">
                  <c:v>0.24019607843137256</c:v>
                </c:pt>
                <c:pt idx="19">
                  <c:v>0.17241379310344829</c:v>
                </c:pt>
                <c:pt idx="20">
                  <c:v>0.32608695652173914</c:v>
                </c:pt>
                <c:pt idx="21">
                  <c:v>0.21551928081381594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C-40EC-BE7C-509D066D2384}"/>
            </c:ext>
          </c:extLst>
        </c:ser>
        <c:ser>
          <c:idx val="3"/>
          <c:order val="3"/>
          <c:tx>
            <c:strRef>
              <c:f>'ANALYS övergripande'!$BZ$26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övergripande'!$BZ$27:$BZ$48</c:f>
              <c:numCache>
                <c:formatCode>0%</c:formatCode>
                <c:ptCount val="22"/>
                <c:pt idx="0">
                  <c:v>2.1739130434782608E-2</c:v>
                </c:pt>
                <c:pt idx="1">
                  <c:v>2.072538860103627E-2</c:v>
                </c:pt>
                <c:pt idx="2">
                  <c:v>0</c:v>
                </c:pt>
                <c:pt idx="3">
                  <c:v>6.8965517241379309E-3</c:v>
                </c:pt>
                <c:pt idx="4">
                  <c:v>1.0416666666666666E-2</c:v>
                </c:pt>
                <c:pt idx="5">
                  <c:v>1.2048192771084338E-2</c:v>
                </c:pt>
                <c:pt idx="6">
                  <c:v>2.7472527472527472E-2</c:v>
                </c:pt>
                <c:pt idx="7">
                  <c:v>1.8072289156626505E-2</c:v>
                </c:pt>
                <c:pt idx="8">
                  <c:v>6.25E-2</c:v>
                </c:pt>
                <c:pt idx="9">
                  <c:v>1.1904761904761904E-2</c:v>
                </c:pt>
                <c:pt idx="10">
                  <c:v>2.9585798816568046E-2</c:v>
                </c:pt>
                <c:pt idx="11">
                  <c:v>8.6206896551724137E-3</c:v>
                </c:pt>
                <c:pt idx="12">
                  <c:v>2.2058823529411766E-2</c:v>
                </c:pt>
                <c:pt idx="13">
                  <c:v>0</c:v>
                </c:pt>
                <c:pt idx="14">
                  <c:v>1.6611295681063124E-2</c:v>
                </c:pt>
                <c:pt idx="15">
                  <c:v>0.02</c:v>
                </c:pt>
                <c:pt idx="16">
                  <c:v>2.247191011235955E-2</c:v>
                </c:pt>
                <c:pt idx="17">
                  <c:v>1.3513513513513514E-2</c:v>
                </c:pt>
                <c:pt idx="18">
                  <c:v>2.7777777777777776E-2</c:v>
                </c:pt>
                <c:pt idx="19">
                  <c:v>2.5862068965517241E-2</c:v>
                </c:pt>
                <c:pt idx="20">
                  <c:v>0</c:v>
                </c:pt>
                <c:pt idx="21">
                  <c:v>1.9162526614620298E-2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9C-40EC-BE7C-509D066D23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0494543"/>
        <c:axId val="1190488719"/>
      </c:barChart>
      <c:catAx>
        <c:axId val="11904945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0488719"/>
        <c:crosses val="autoZero"/>
        <c:auto val="1"/>
        <c:lblAlgn val="ctr"/>
        <c:lblOffset val="100"/>
        <c:noMultiLvlLbl val="0"/>
      </c:catAx>
      <c:valAx>
        <c:axId val="1190488719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19049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övergripande'!$DE$3</c:f>
              <c:strCache>
                <c:ptCount val="1"/>
                <c:pt idx="0">
                  <c:v>1-20 individer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övergripande'!$DD$7:$DD$9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övergripande'!$DE$7:$DE$9</c:f>
              <c:numCache>
                <c:formatCode>0%</c:formatCode>
                <c:ptCount val="3"/>
                <c:pt idx="0">
                  <c:v>0.62566844919786091</c:v>
                </c:pt>
                <c:pt idx="1">
                  <c:v>0.43556823585354254</c:v>
                </c:pt>
                <c:pt idx="2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5-458A-8E3F-9B244089F472}"/>
            </c:ext>
          </c:extLst>
        </c:ser>
        <c:ser>
          <c:idx val="1"/>
          <c:order val="1"/>
          <c:tx>
            <c:strRef>
              <c:f>'ANALYS övergripande'!$DF$3</c:f>
              <c:strCache>
                <c:ptCount val="1"/>
                <c:pt idx="0">
                  <c:v>21-100 individer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övergripande'!$DD$7:$DD$9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övergripande'!$DF$7:$DF$9</c:f>
              <c:numCache>
                <c:formatCode>0%</c:formatCode>
                <c:ptCount val="3"/>
                <c:pt idx="0">
                  <c:v>0.21229946524064172</c:v>
                </c:pt>
                <c:pt idx="1">
                  <c:v>0.25249643366619118</c:v>
                </c:pt>
                <c:pt idx="2">
                  <c:v>0.26923076923076922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5-458A-8E3F-9B244089F472}"/>
            </c:ext>
          </c:extLst>
        </c:ser>
        <c:ser>
          <c:idx val="2"/>
          <c:order val="2"/>
          <c:tx>
            <c:strRef>
              <c:f>'ANALYS övergripande'!$DG$3</c:f>
              <c:strCache>
                <c:ptCount val="1"/>
                <c:pt idx="0">
                  <c:v>101-500 individer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övergripande'!$DD$7:$DD$9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övergripande'!$DG$7:$DG$9</c:f>
              <c:numCache>
                <c:formatCode>0%</c:formatCode>
                <c:ptCount val="3"/>
                <c:pt idx="0">
                  <c:v>4.0641711229946524E-2</c:v>
                </c:pt>
                <c:pt idx="1">
                  <c:v>0.13694721825962911</c:v>
                </c:pt>
                <c:pt idx="2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5-458A-8E3F-9B244089F472}"/>
            </c:ext>
          </c:extLst>
        </c:ser>
        <c:ser>
          <c:idx val="3"/>
          <c:order val="3"/>
          <c:tx>
            <c:strRef>
              <c:f>'ANALYS övergripande'!$DH$3</c:f>
              <c:strCache>
                <c:ptCount val="1"/>
                <c:pt idx="0">
                  <c:v>&gt;500 individer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övergripande'!$DD$7:$DD$9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övergripande'!$DH$7:$DH$9</c:f>
              <c:numCache>
                <c:formatCode>0%</c:formatCode>
                <c:ptCount val="3"/>
                <c:pt idx="0">
                  <c:v>4.2780748663101605E-3</c:v>
                </c:pt>
                <c:pt idx="1">
                  <c:v>3.5187826913932477E-2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85-458A-8E3F-9B244089F472}"/>
            </c:ext>
          </c:extLst>
        </c:ser>
        <c:ser>
          <c:idx val="4"/>
          <c:order val="4"/>
          <c:tx>
            <c:strRef>
              <c:f>'ANALYS övergripande'!$DI$3</c:f>
              <c:strCache>
                <c:ptCount val="1"/>
                <c:pt idx="0">
                  <c:v>Vet ej antal/uppgift saknas om antal individer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övergripande'!$DD$7:$DD$9</c:f>
              <c:strCache>
                <c:ptCount val="3"/>
                <c:pt idx="0">
                  <c:v>Insatser som enbart ges i fysisk form</c:v>
                </c:pt>
                <c:pt idx="1">
                  <c:v>Insatser som ges i både fysisk och digital form</c:v>
                </c:pt>
                <c:pt idx="2">
                  <c:v>Insatser som enbart ges i digital form</c:v>
                </c:pt>
              </c:strCache>
            </c:strRef>
          </c:cat>
          <c:val>
            <c:numRef>
              <c:f>'ANALYS övergripande'!$DI$7:$DI$9</c:f>
              <c:numCache>
                <c:formatCode>0%</c:formatCode>
                <c:ptCount val="3"/>
                <c:pt idx="0">
                  <c:v>0.11711229946524064</c:v>
                </c:pt>
                <c:pt idx="1">
                  <c:v>0.13980028530670471</c:v>
                </c:pt>
                <c:pt idx="2">
                  <c:v>0.26923076923076922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85-458A-8E3F-9B244089F4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899871"/>
        <c:axId val="24887391"/>
      </c:barChart>
      <c:catAx>
        <c:axId val="2489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887391"/>
        <c:crosses val="autoZero"/>
        <c:auto val="1"/>
        <c:lblAlgn val="ctr"/>
        <c:lblOffset val="100"/>
        <c:noMultiLvlLbl val="0"/>
      </c:catAx>
      <c:valAx>
        <c:axId val="2488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89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02946757502188E-2"/>
          <c:y val="3.2407407407407406E-2"/>
          <c:w val="0.91764961920073795"/>
          <c:h val="0.807650005842486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F-462D-B1FD-61B0E47184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FF-462D-B1FD-61B0E47184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FF-462D-B1FD-61B0E471846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FF-462D-B1FD-61B0E47184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FF-462D-B1FD-61B0E47184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övergripande'!$AO$3:$AO$6</c:f>
              <c:strCache>
                <c:ptCount val="4"/>
                <c:pt idx="0">
                  <c:v>Enbart kommunal regi</c:v>
                </c:pt>
                <c:pt idx="1">
                  <c:v>Både kommunal och enskild regi</c:v>
                </c:pt>
                <c:pt idx="2">
                  <c:v>Enbart enskild regi</c:v>
                </c:pt>
                <c:pt idx="3">
                  <c:v>Vet ej om insats ges i kommunal/enskild regi</c:v>
                </c:pt>
              </c:strCache>
            </c:strRef>
          </c:cat>
          <c:val>
            <c:numRef>
              <c:f>'ANALYS övergripande'!$AQ$3:$AQ$6</c:f>
              <c:numCache>
                <c:formatCode>0%</c:formatCode>
                <c:ptCount val="4"/>
                <c:pt idx="0">
                  <c:v>0.64797728885734562</c:v>
                </c:pt>
                <c:pt idx="1">
                  <c:v>0.21551928081381594</c:v>
                </c:pt>
                <c:pt idx="2">
                  <c:v>0.11734090371421813</c:v>
                </c:pt>
                <c:pt idx="3">
                  <c:v>1.9162526614620298E-2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FF-462D-B1FD-61B0E4718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48420111"/>
        <c:axId val="1048423439"/>
      </c:barChart>
      <c:catAx>
        <c:axId val="10484201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8423439"/>
        <c:crosses val="autoZero"/>
        <c:auto val="1"/>
        <c:lblAlgn val="ctr"/>
        <c:lblOffset val="100"/>
        <c:noMultiLvlLbl val="0"/>
      </c:catAx>
      <c:valAx>
        <c:axId val="1048423439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842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12123850399288E-2"/>
          <c:y val="0.11929389082055393"/>
          <c:w val="0.92267929646054869"/>
          <c:h val="0.78691677067797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 övergripande'!$BI$4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A-4775-90C3-1246CABE13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A-4775-90C3-1246CABE13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3A-4775-90C3-1246CABE13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3A-4775-90C3-1246CABE13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3A-4775-90C3-1246CABE1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övergripande'!$BK$4</c:f>
              <c:numCache>
                <c:formatCode>0%</c:formatCode>
                <c:ptCount val="1"/>
                <c:pt idx="0">
                  <c:v>0.70800627943485084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3A-4775-90C3-1246CABE138B}"/>
            </c:ext>
          </c:extLst>
        </c:ser>
        <c:ser>
          <c:idx val="2"/>
          <c:order val="1"/>
          <c:tx>
            <c:strRef>
              <c:f>'ANALYS övergripande'!$BI$6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övergripande'!$BK$6</c:f>
              <c:numCache>
                <c:formatCode>0%</c:formatCode>
                <c:ptCount val="1"/>
                <c:pt idx="0">
                  <c:v>0.231063579277865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F3A-4775-90C3-1246CABE138B}"/>
            </c:ext>
          </c:extLst>
        </c:ser>
        <c:ser>
          <c:idx val="1"/>
          <c:order val="2"/>
          <c:tx>
            <c:strRef>
              <c:f>'ANALYS övergripande'!$BI$5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övergripande'!$BK$5</c:f>
              <c:numCache>
                <c:formatCode>0%</c:formatCode>
                <c:ptCount val="1"/>
                <c:pt idx="0">
                  <c:v>1.9525117739403453E-2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3A-4775-90C3-1246CABE138B}"/>
            </c:ext>
          </c:extLst>
        </c:ser>
        <c:ser>
          <c:idx val="3"/>
          <c:order val="3"/>
          <c:tx>
            <c:strRef>
              <c:f>'ANALYS övergripande'!$BI$7</c:f>
              <c:strCache>
                <c:ptCount val="1"/>
                <c:pt idx="0">
                  <c:v>Vet ej om insatsen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'ANALYS övergripande'!$BK$7</c:f>
              <c:numCache>
                <c:formatCode>0%</c:formatCode>
                <c:ptCount val="1"/>
                <c:pt idx="0">
                  <c:v>4.1405023547880691E-2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3A-4775-90C3-1246CABE13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270327247"/>
        <c:axId val="270333487"/>
      </c:barChart>
      <c:catAx>
        <c:axId val="2703272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333487"/>
        <c:crosses val="autoZero"/>
        <c:auto val="1"/>
        <c:lblAlgn val="ctr"/>
        <c:lblOffset val="100"/>
        <c:noMultiLvlLbl val="0"/>
      </c:catAx>
      <c:valAx>
        <c:axId val="270333487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032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3755291499477E-2"/>
          <c:y val="3.6795865498725516E-2"/>
          <c:w val="0.94037369903770007"/>
          <c:h val="0.789551441447179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övergripande'!$BN$3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övergripande'!$BM$7:$BM$9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övergripande'!$BN$7:$BN$9</c:f>
              <c:numCache>
                <c:formatCode>0%</c:formatCode>
                <c:ptCount val="3"/>
                <c:pt idx="0">
                  <c:v>0.49361080686381892</c:v>
                </c:pt>
                <c:pt idx="1">
                  <c:v>0.50164654226125138</c:v>
                </c:pt>
                <c:pt idx="2">
                  <c:v>0.68951612903225812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48BB-AFF2-103C3A0CCD04}"/>
            </c:ext>
          </c:extLst>
        </c:ser>
        <c:ser>
          <c:idx val="1"/>
          <c:order val="1"/>
          <c:tx>
            <c:strRef>
              <c:f>'ANALYS övergripande'!$BO$3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övergripande'!$BM$7:$BM$9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övergripande'!$BO$7:$BO$9</c:f>
              <c:numCache>
                <c:formatCode>0%</c:formatCode>
                <c:ptCount val="3"/>
                <c:pt idx="0">
                  <c:v>0.22818546914932458</c:v>
                </c:pt>
                <c:pt idx="1">
                  <c:v>0.26893523600439079</c:v>
                </c:pt>
                <c:pt idx="2">
                  <c:v>0.15524193548387097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8-48BB-AFF2-103C3A0CCD04}"/>
            </c:ext>
          </c:extLst>
        </c:ser>
        <c:ser>
          <c:idx val="2"/>
          <c:order val="2"/>
          <c:tx>
            <c:strRef>
              <c:f>'ANALYS övergripande'!$BP$3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övergripande'!$BM$7:$BM$9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övergripande'!$BP$7:$BP$9</c:f>
              <c:numCache>
                <c:formatCode>0%</c:formatCode>
                <c:ptCount val="3"/>
                <c:pt idx="0">
                  <c:v>9.8211025921869297E-2</c:v>
                </c:pt>
                <c:pt idx="1">
                  <c:v>9.0010976948408344E-2</c:v>
                </c:pt>
                <c:pt idx="2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8-48BB-AFF2-103C3A0CCD04}"/>
            </c:ext>
          </c:extLst>
        </c:ser>
        <c:ser>
          <c:idx val="3"/>
          <c:order val="3"/>
          <c:tx>
            <c:strRef>
              <c:f>'ANALYS övergripande'!$BQ$3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övergripande'!$BM$7:$BM$9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övergripande'!$BQ$7:$BQ$9</c:f>
              <c:numCache>
                <c:formatCode>0%</c:formatCode>
                <c:ptCount val="3"/>
                <c:pt idx="0">
                  <c:v>2.1175611537057319E-2</c:v>
                </c:pt>
                <c:pt idx="1">
                  <c:v>2.3051591657519209E-2</c:v>
                </c:pt>
                <c:pt idx="2">
                  <c:v>4.0322580645161289E-3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18-48BB-AFF2-103C3A0CCD04}"/>
            </c:ext>
          </c:extLst>
        </c:ser>
        <c:ser>
          <c:idx val="4"/>
          <c:order val="4"/>
          <c:tx>
            <c:strRef>
              <c:f>'ANALYS övergripande'!$BR$3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övergripande'!$BM$7:$BM$9</c:f>
              <c:strCache>
                <c:ptCount val="3"/>
                <c:pt idx="0">
                  <c:v>Insatser som enbart ges i kommunal regi</c:v>
                </c:pt>
                <c:pt idx="1">
                  <c:v>Insatser som ges i både kommunal och enskild regi</c:v>
                </c:pt>
                <c:pt idx="2">
                  <c:v>Insatser som enbart ges i enskild regi</c:v>
                </c:pt>
              </c:strCache>
            </c:strRef>
          </c:cat>
          <c:val>
            <c:numRef>
              <c:f>'ANALYS övergripande'!$BR$7:$BR$9</c:f>
              <c:numCache>
                <c:formatCode>0%</c:formatCode>
                <c:ptCount val="3"/>
                <c:pt idx="0">
                  <c:v>0.15881708652792989</c:v>
                </c:pt>
                <c:pt idx="1">
                  <c:v>0.1163556531284303</c:v>
                </c:pt>
                <c:pt idx="2">
                  <c:v>0.11895161290322581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8-48BB-AFF2-103C3A0CCD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428191"/>
        <c:axId val="203416543"/>
      </c:barChart>
      <c:catAx>
        <c:axId val="20342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416543"/>
        <c:crosses val="autoZero"/>
        <c:auto val="1"/>
        <c:lblAlgn val="ctr"/>
        <c:lblOffset val="100"/>
        <c:noMultiLvlLbl val="0"/>
      </c:catAx>
      <c:valAx>
        <c:axId val="20341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42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4857031687714"/>
          <c:y val="2.6267679837659763E-2"/>
          <c:w val="0.77638532600126109"/>
          <c:h val="0.865255535344737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övergripande'!$BW$26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09-405C-ACCC-B99E17D792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övergripande'!$BW$27:$BW$48</c:f>
              <c:numCache>
                <c:formatCode>0%</c:formatCode>
                <c:ptCount val="22"/>
                <c:pt idx="0">
                  <c:v>0.75</c:v>
                </c:pt>
                <c:pt idx="1">
                  <c:v>0.76165803108808294</c:v>
                </c:pt>
                <c:pt idx="2">
                  <c:v>0.75</c:v>
                </c:pt>
                <c:pt idx="3">
                  <c:v>0.59310344827586203</c:v>
                </c:pt>
                <c:pt idx="4">
                  <c:v>0.65625</c:v>
                </c:pt>
                <c:pt idx="5">
                  <c:v>0.72289156626506024</c:v>
                </c:pt>
                <c:pt idx="6">
                  <c:v>0.62087912087912089</c:v>
                </c:pt>
                <c:pt idx="7">
                  <c:v>0.68674698795180722</c:v>
                </c:pt>
                <c:pt idx="8">
                  <c:v>0.55208333333333337</c:v>
                </c:pt>
                <c:pt idx="9">
                  <c:v>0.6428571428571429</c:v>
                </c:pt>
                <c:pt idx="10">
                  <c:v>0.6291913214990138</c:v>
                </c:pt>
                <c:pt idx="11">
                  <c:v>0.57902298850574707</c:v>
                </c:pt>
                <c:pt idx="12">
                  <c:v>0.72058823529411764</c:v>
                </c:pt>
                <c:pt idx="13">
                  <c:v>0.66666666666666663</c:v>
                </c:pt>
                <c:pt idx="14">
                  <c:v>0.72757475083056478</c:v>
                </c:pt>
                <c:pt idx="15">
                  <c:v>0.71333333333333337</c:v>
                </c:pt>
                <c:pt idx="16">
                  <c:v>0.6292134831460674</c:v>
                </c:pt>
                <c:pt idx="17">
                  <c:v>0.70270270270270274</c:v>
                </c:pt>
                <c:pt idx="18">
                  <c:v>0.62581699346405228</c:v>
                </c:pt>
                <c:pt idx="19">
                  <c:v>0.67241379310344829</c:v>
                </c:pt>
                <c:pt idx="20">
                  <c:v>0.59420289855072461</c:v>
                </c:pt>
                <c:pt idx="21">
                  <c:v>0.64797728885734562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9-405C-ACCC-B99E17D79231}"/>
            </c:ext>
          </c:extLst>
        </c:ser>
        <c:ser>
          <c:idx val="1"/>
          <c:order val="1"/>
          <c:tx>
            <c:strRef>
              <c:f>'ANALYS övergripande'!$BX$26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09-405C-ACCC-B99E17D792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övergripande'!$BX$27:$BX$48</c:f>
              <c:numCache>
                <c:formatCode>0%</c:formatCode>
                <c:ptCount val="22"/>
                <c:pt idx="0">
                  <c:v>9.7826086956521743E-2</c:v>
                </c:pt>
                <c:pt idx="1">
                  <c:v>0.10362694300518134</c:v>
                </c:pt>
                <c:pt idx="2">
                  <c:v>0.2</c:v>
                </c:pt>
                <c:pt idx="3">
                  <c:v>0.14482758620689656</c:v>
                </c:pt>
                <c:pt idx="4">
                  <c:v>0.10416666666666667</c:v>
                </c:pt>
                <c:pt idx="5">
                  <c:v>0.12048192771084337</c:v>
                </c:pt>
                <c:pt idx="6">
                  <c:v>0.13186813186813187</c:v>
                </c:pt>
                <c:pt idx="7">
                  <c:v>9.6385542168674704E-2</c:v>
                </c:pt>
                <c:pt idx="8">
                  <c:v>0.17708333333333334</c:v>
                </c:pt>
                <c:pt idx="9">
                  <c:v>0.16666666666666666</c:v>
                </c:pt>
                <c:pt idx="10">
                  <c:v>0.10256410256410256</c:v>
                </c:pt>
                <c:pt idx="11">
                  <c:v>0.13936781609195403</c:v>
                </c:pt>
                <c:pt idx="12">
                  <c:v>9.5588235294117641E-2</c:v>
                </c:pt>
                <c:pt idx="13">
                  <c:v>9.6774193548387094E-2</c:v>
                </c:pt>
                <c:pt idx="14">
                  <c:v>9.3023255813953487E-2</c:v>
                </c:pt>
                <c:pt idx="15">
                  <c:v>0.10666666666666667</c:v>
                </c:pt>
                <c:pt idx="16">
                  <c:v>0.12359550561797752</c:v>
                </c:pt>
                <c:pt idx="17">
                  <c:v>0.13513513513513514</c:v>
                </c:pt>
                <c:pt idx="18">
                  <c:v>0.10620915032679738</c:v>
                </c:pt>
                <c:pt idx="19">
                  <c:v>0.12931034482758622</c:v>
                </c:pt>
                <c:pt idx="20">
                  <c:v>7.9710144927536225E-2</c:v>
                </c:pt>
                <c:pt idx="21">
                  <c:v>0.11734090371421813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09-405C-ACCC-B99E17D79231}"/>
            </c:ext>
          </c:extLst>
        </c:ser>
        <c:ser>
          <c:idx val="2"/>
          <c:order val="2"/>
          <c:tx>
            <c:strRef>
              <c:f>'ANALYS övergripande'!$BY$26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09-405C-ACCC-B99E17D792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övergripande'!$BY$27:$BY$48</c:f>
              <c:numCache>
                <c:formatCode>0%</c:formatCode>
                <c:ptCount val="22"/>
                <c:pt idx="0">
                  <c:v>0.13043478260869565</c:v>
                </c:pt>
                <c:pt idx="1">
                  <c:v>0.11398963730569948</c:v>
                </c:pt>
                <c:pt idx="2">
                  <c:v>0.05</c:v>
                </c:pt>
                <c:pt idx="3">
                  <c:v>0.25517241379310346</c:v>
                </c:pt>
                <c:pt idx="4">
                  <c:v>0.22916666666666666</c:v>
                </c:pt>
                <c:pt idx="5">
                  <c:v>0.14457831325301204</c:v>
                </c:pt>
                <c:pt idx="6">
                  <c:v>0.21978021978021978</c:v>
                </c:pt>
                <c:pt idx="7">
                  <c:v>0.19879518072289157</c:v>
                </c:pt>
                <c:pt idx="8">
                  <c:v>0.20833333333333334</c:v>
                </c:pt>
                <c:pt idx="9">
                  <c:v>0.17857142857142858</c:v>
                </c:pt>
                <c:pt idx="10">
                  <c:v>0.23865877712031558</c:v>
                </c:pt>
                <c:pt idx="11">
                  <c:v>0.27298850574712646</c:v>
                </c:pt>
                <c:pt idx="12">
                  <c:v>0.16176470588235295</c:v>
                </c:pt>
                <c:pt idx="13">
                  <c:v>0.23655913978494625</c:v>
                </c:pt>
                <c:pt idx="14">
                  <c:v>0.16279069767441862</c:v>
                </c:pt>
                <c:pt idx="15">
                  <c:v>0.16</c:v>
                </c:pt>
                <c:pt idx="16">
                  <c:v>0.2247191011235955</c:v>
                </c:pt>
                <c:pt idx="17">
                  <c:v>0.14864864864864866</c:v>
                </c:pt>
                <c:pt idx="18">
                  <c:v>0.24019607843137256</c:v>
                </c:pt>
                <c:pt idx="19">
                  <c:v>0.17241379310344829</c:v>
                </c:pt>
                <c:pt idx="20">
                  <c:v>0.32608695652173914</c:v>
                </c:pt>
                <c:pt idx="21">
                  <c:v>0.21551928081381594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09-405C-ACCC-B99E17D79231}"/>
            </c:ext>
          </c:extLst>
        </c:ser>
        <c:ser>
          <c:idx val="3"/>
          <c:order val="3"/>
          <c:tx>
            <c:strRef>
              <c:f>'ANALYS övergripande'!$BZ$26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övergripande'!$BV$27:$BV$48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övergripande'!$BZ$27:$BZ$48</c:f>
              <c:numCache>
                <c:formatCode>0%</c:formatCode>
                <c:ptCount val="22"/>
                <c:pt idx="0">
                  <c:v>2.1739130434782608E-2</c:v>
                </c:pt>
                <c:pt idx="1">
                  <c:v>2.072538860103627E-2</c:v>
                </c:pt>
                <c:pt idx="2">
                  <c:v>0</c:v>
                </c:pt>
                <c:pt idx="3">
                  <c:v>6.8965517241379309E-3</c:v>
                </c:pt>
                <c:pt idx="4">
                  <c:v>1.0416666666666666E-2</c:v>
                </c:pt>
                <c:pt idx="5">
                  <c:v>1.2048192771084338E-2</c:v>
                </c:pt>
                <c:pt idx="6">
                  <c:v>2.7472527472527472E-2</c:v>
                </c:pt>
                <c:pt idx="7">
                  <c:v>1.8072289156626505E-2</c:v>
                </c:pt>
                <c:pt idx="8">
                  <c:v>6.25E-2</c:v>
                </c:pt>
                <c:pt idx="9">
                  <c:v>1.1904761904761904E-2</c:v>
                </c:pt>
                <c:pt idx="10">
                  <c:v>2.9585798816568046E-2</c:v>
                </c:pt>
                <c:pt idx="11">
                  <c:v>8.6206896551724137E-3</c:v>
                </c:pt>
                <c:pt idx="12">
                  <c:v>2.2058823529411766E-2</c:v>
                </c:pt>
                <c:pt idx="13">
                  <c:v>0</c:v>
                </c:pt>
                <c:pt idx="14">
                  <c:v>1.6611295681063124E-2</c:v>
                </c:pt>
                <c:pt idx="15">
                  <c:v>0.02</c:v>
                </c:pt>
                <c:pt idx="16">
                  <c:v>2.247191011235955E-2</c:v>
                </c:pt>
                <c:pt idx="17">
                  <c:v>1.3513513513513514E-2</c:v>
                </c:pt>
                <c:pt idx="18">
                  <c:v>2.7777777777777776E-2</c:v>
                </c:pt>
                <c:pt idx="19">
                  <c:v>2.5862068965517241E-2</c:v>
                </c:pt>
                <c:pt idx="20">
                  <c:v>0</c:v>
                </c:pt>
                <c:pt idx="21">
                  <c:v>1.9162526614620298E-2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09-405C-ACCC-B99E17D79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0494543"/>
        <c:axId val="1190488719"/>
      </c:barChart>
      <c:catAx>
        <c:axId val="11904945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0488719"/>
        <c:crosses val="autoZero"/>
        <c:auto val="1"/>
        <c:lblAlgn val="ctr"/>
        <c:lblOffset val="100"/>
        <c:noMultiLvlLbl val="0"/>
      </c:catAx>
      <c:valAx>
        <c:axId val="1190488719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19049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2623147900737"/>
          <c:y val="3.2598654097944837E-2"/>
          <c:w val="0.61229271443482391"/>
          <c:h val="0.859897191732122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övergripande'!$BW$71</c:f>
              <c:strCache>
                <c:ptCount val="1"/>
                <c:pt idx="0">
                  <c:v>Enbart kommunal regi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57-43E5-8E81-9AA2A15C09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övergripande'!$BV$72:$BV$75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övergripande'!$BW$72:$BW$75</c:f>
              <c:numCache>
                <c:formatCode>0%</c:formatCode>
                <c:ptCount val="4"/>
                <c:pt idx="0">
                  <c:v>0.6577698695136418</c:v>
                </c:pt>
                <c:pt idx="1">
                  <c:v>0.66873834679925415</c:v>
                </c:pt>
                <c:pt idx="2">
                  <c:v>0.59442060085836912</c:v>
                </c:pt>
                <c:pt idx="3">
                  <c:v>0.64797728885734562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7-43E5-8E81-9AA2A15C0985}"/>
            </c:ext>
          </c:extLst>
        </c:ser>
        <c:ser>
          <c:idx val="1"/>
          <c:order val="1"/>
          <c:tx>
            <c:strRef>
              <c:f>'ANALYS övergripande'!$BX$71</c:f>
              <c:strCache>
                <c:ptCount val="1"/>
                <c:pt idx="0">
                  <c:v>Enbart enskild regi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E57-43E5-8E81-9AA2A15C09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övergripande'!$BV$72:$BV$75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övergripande'!$BX$72:$BX$75</c:f>
              <c:numCache>
                <c:formatCode>0%</c:formatCode>
                <c:ptCount val="4"/>
                <c:pt idx="0">
                  <c:v>0.11803084223013048</c:v>
                </c:pt>
                <c:pt idx="1">
                  <c:v>0.10006215040397763</c:v>
                </c:pt>
                <c:pt idx="2">
                  <c:v>0.14592274678111589</c:v>
                </c:pt>
                <c:pt idx="3">
                  <c:v>0.11734090371421813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7-43E5-8E81-9AA2A15C0985}"/>
            </c:ext>
          </c:extLst>
        </c:ser>
        <c:ser>
          <c:idx val="2"/>
          <c:order val="2"/>
          <c:tx>
            <c:strRef>
              <c:f>'ANALYS övergripande'!$BY$71</c:f>
              <c:strCache>
                <c:ptCount val="1"/>
                <c:pt idx="0">
                  <c:v>Både kommunal och enskild regi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57-43E5-8E81-9AA2A15C09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övergripande'!$BV$72:$BV$75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övergripande'!$BY$72:$BY$75</c:f>
              <c:numCache>
                <c:formatCode>0%</c:formatCode>
                <c:ptCount val="4"/>
                <c:pt idx="0">
                  <c:v>0.20818505338078291</c:v>
                </c:pt>
                <c:pt idx="1">
                  <c:v>0.20509633312616532</c:v>
                </c:pt>
                <c:pt idx="2">
                  <c:v>0.24678111587982832</c:v>
                </c:pt>
                <c:pt idx="3">
                  <c:v>0.21551928081381594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7-43E5-8E81-9AA2A15C0985}"/>
            </c:ext>
          </c:extLst>
        </c:ser>
        <c:ser>
          <c:idx val="3"/>
          <c:order val="3"/>
          <c:tx>
            <c:strRef>
              <c:f>'ANALYS övergripande'!$BZ$71</c:f>
              <c:strCache>
                <c:ptCount val="1"/>
                <c:pt idx="0">
                  <c:v>Vet ej om insats ges i kommunal/enskild regi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övergripande'!$BV$72:$BV$75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övergripande'!$BZ$72:$BZ$75</c:f>
              <c:numCache>
                <c:formatCode>0%</c:formatCode>
                <c:ptCount val="4"/>
                <c:pt idx="0">
                  <c:v>1.601423487544484E-2</c:v>
                </c:pt>
                <c:pt idx="1">
                  <c:v>2.610316967060286E-2</c:v>
                </c:pt>
                <c:pt idx="2">
                  <c:v>1.2875536480686695E-2</c:v>
                </c:pt>
                <c:pt idx="3">
                  <c:v>1.9162526614620298E-2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57-43E5-8E81-9AA2A15C09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3508864"/>
        <c:axId val="223507616"/>
      </c:barChart>
      <c:catAx>
        <c:axId val="223508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3507616"/>
        <c:crosses val="autoZero"/>
        <c:auto val="1"/>
        <c:lblAlgn val="ctr"/>
        <c:lblOffset val="100"/>
        <c:noMultiLvlLbl val="0"/>
      </c:catAx>
      <c:valAx>
        <c:axId val="223507616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2350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51417025088785E-2"/>
          <c:y val="7.063944274594787E-2"/>
          <c:w val="0.92025663896243193"/>
          <c:h val="0.889992039596449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8B-405F-B719-1B6FAA7C78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8B-405F-B719-1B6FAA7C78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8B-405F-B719-1B6FAA7C78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8B-405F-B719-1B6FAA7C78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8B-405F-B719-1B6FAA7C78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övergripande'!$I$3:$I$6</c:f>
              <c:strCache>
                <c:ptCount val="4"/>
                <c:pt idx="0">
                  <c:v>Enbart med biståndsbeslut</c:v>
                </c:pt>
                <c:pt idx="1">
                  <c:v>Både med och utan biståndsbeslut</c:v>
                </c:pt>
                <c:pt idx="2">
                  <c:v>Enbart utan biståndsbeslut</c:v>
                </c:pt>
                <c:pt idx="3">
                  <c:v>Vet ej om insats ges med/utan biståndsbeslut</c:v>
                </c:pt>
              </c:strCache>
            </c:strRef>
          </c:cat>
          <c:val>
            <c:numRef>
              <c:f>'ANALYS övergripande'!$K$3:$K$6</c:f>
              <c:numCache>
                <c:formatCode>0%</c:formatCode>
                <c:ptCount val="4"/>
                <c:pt idx="0">
                  <c:v>0.50082527705729785</c:v>
                </c:pt>
                <c:pt idx="1">
                  <c:v>0.32798868191464275</c:v>
                </c:pt>
                <c:pt idx="2">
                  <c:v>0.1532657392124499</c:v>
                </c:pt>
                <c:pt idx="3">
                  <c:v>1.7920301815609527E-2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8B-405F-B719-1B6FAA7C7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82954063"/>
        <c:axId val="1082949071"/>
      </c:barChart>
      <c:catAx>
        <c:axId val="10829540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2949071"/>
        <c:crosses val="autoZero"/>
        <c:auto val="1"/>
        <c:lblAlgn val="ctr"/>
        <c:lblOffset val="100"/>
        <c:noMultiLvlLbl val="0"/>
      </c:catAx>
      <c:valAx>
        <c:axId val="1082949071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8295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'ANALYS övergripande'!$AE$3</c:f>
              <c:strCache>
                <c:ptCount val="1"/>
                <c:pt idx="0">
                  <c:v>Antal 1-20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övergripande'!$AD$7:$AD$9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övergripande'!$AE$7:$AE$9</c:f>
              <c:numCache>
                <c:formatCode>0%</c:formatCode>
                <c:ptCount val="3"/>
                <c:pt idx="0">
                  <c:v>0.58804143126177022</c:v>
                </c:pt>
                <c:pt idx="1">
                  <c:v>0.42559309849029475</c:v>
                </c:pt>
                <c:pt idx="2">
                  <c:v>0.48615384615384616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F-4824-967E-DA777E004C18}"/>
            </c:ext>
          </c:extLst>
        </c:ser>
        <c:ser>
          <c:idx val="1"/>
          <c:order val="1"/>
          <c:tx>
            <c:strRef>
              <c:f>'ANALYS övergripande'!$AF$3</c:f>
              <c:strCache>
                <c:ptCount val="1"/>
                <c:pt idx="0">
                  <c:v>Antal 21-100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övergripande'!$AD$7:$AD$9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övergripande'!$AF$7:$AF$9</c:f>
              <c:numCache>
                <c:formatCode>0%</c:formatCode>
                <c:ptCount val="3"/>
                <c:pt idx="0">
                  <c:v>0.21563088512241055</c:v>
                </c:pt>
                <c:pt idx="1">
                  <c:v>0.25521207764198417</c:v>
                </c:pt>
                <c:pt idx="2">
                  <c:v>0.20615384615384616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F-4824-967E-DA777E004C18}"/>
            </c:ext>
          </c:extLst>
        </c:ser>
        <c:ser>
          <c:idx val="2"/>
          <c:order val="2"/>
          <c:tx>
            <c:strRef>
              <c:f>'ANALYS övergripande'!$AG$3</c:f>
              <c:strCache>
                <c:ptCount val="1"/>
                <c:pt idx="0">
                  <c:v>Antal 101-500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övergripande'!$AD$7:$AD$9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övergripande'!$AG$7:$AG$9</c:f>
              <c:numCache>
                <c:formatCode>0%</c:formatCode>
                <c:ptCount val="3"/>
                <c:pt idx="0">
                  <c:v>5.5555555555555552E-2</c:v>
                </c:pt>
                <c:pt idx="1">
                  <c:v>0.13084112149532709</c:v>
                </c:pt>
                <c:pt idx="2">
                  <c:v>0.10461538461538461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2F-4824-967E-DA777E004C18}"/>
            </c:ext>
          </c:extLst>
        </c:ser>
        <c:ser>
          <c:idx val="3"/>
          <c:order val="3"/>
          <c:tx>
            <c:strRef>
              <c:f>'ANALYS övergripande'!$AH$3</c:f>
              <c:strCache>
                <c:ptCount val="1"/>
                <c:pt idx="0">
                  <c:v>Antal &gt;500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övergripande'!$AD$7:$AD$9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övergripande'!$AH$7:$AH$9</c:f>
              <c:numCache>
                <c:formatCode>0%</c:formatCode>
                <c:ptCount val="3"/>
                <c:pt idx="0">
                  <c:v>8.9453860640301315E-3</c:v>
                </c:pt>
                <c:pt idx="1">
                  <c:v>4.1696621135873475E-2</c:v>
                </c:pt>
                <c:pt idx="2">
                  <c:v>7.6923076923076927E-3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2F-4824-967E-DA777E004C18}"/>
            </c:ext>
          </c:extLst>
        </c:ser>
        <c:ser>
          <c:idx val="4"/>
          <c:order val="4"/>
          <c:tx>
            <c:strRef>
              <c:f>'ANALYS övergripande'!$AI$3</c:f>
              <c:strCache>
                <c:ptCount val="1"/>
                <c:pt idx="0">
                  <c:v>Vet ej antal/uppgift saknas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övergripande'!$AD$7:$AD$9</c:f>
              <c:strCache>
                <c:ptCount val="3"/>
                <c:pt idx="0">
                  <c:v>Insatser som enbart ges med biståndsbeslut</c:v>
                </c:pt>
                <c:pt idx="1">
                  <c:v>Insatser som ges både med och utan biståndsbeslut</c:v>
                </c:pt>
                <c:pt idx="2">
                  <c:v>Insatser som enbart ges utan biståndsbeslut</c:v>
                </c:pt>
              </c:strCache>
            </c:strRef>
          </c:cat>
          <c:val>
            <c:numRef>
              <c:f>'ANALYS övergripande'!$AI$7:$AI$9</c:f>
              <c:numCache>
                <c:formatCode>0%</c:formatCode>
                <c:ptCount val="3"/>
                <c:pt idx="0">
                  <c:v>0.13182674199623351</c:v>
                </c:pt>
                <c:pt idx="1">
                  <c:v>0.14665708123652049</c:v>
                </c:pt>
                <c:pt idx="2">
                  <c:v>0.19538461538461538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2F-4824-967E-DA777E004C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4179840"/>
        <c:axId val="2024173600"/>
      </c:barChart>
      <c:catAx>
        <c:axId val="20241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4173600"/>
        <c:crosses val="autoZero"/>
        <c:auto val="1"/>
        <c:lblAlgn val="ctr"/>
        <c:lblOffset val="100"/>
        <c:noMultiLvlLbl val="0"/>
      </c:catAx>
      <c:valAx>
        <c:axId val="20241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417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4496370521715"/>
          <c:y val="3.1762582313857514E-2"/>
          <c:w val="0.81499134304242382"/>
          <c:h val="0.866692419292460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övergripande'!$J$52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0-4F19-A033-C110F1DEDF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övergripande'!$J$53:$J$74</c:f>
              <c:numCache>
                <c:formatCode>0%</c:formatCode>
                <c:ptCount val="22"/>
                <c:pt idx="0">
                  <c:v>0.63043478260869568</c:v>
                </c:pt>
                <c:pt idx="1">
                  <c:v>0.43523316062176165</c:v>
                </c:pt>
                <c:pt idx="2">
                  <c:v>0.25</c:v>
                </c:pt>
                <c:pt idx="3">
                  <c:v>0.53793103448275859</c:v>
                </c:pt>
                <c:pt idx="4">
                  <c:v>0.57731958762886593</c:v>
                </c:pt>
                <c:pt idx="5">
                  <c:v>0.43373493975903615</c:v>
                </c:pt>
                <c:pt idx="6">
                  <c:v>0.58152173913043481</c:v>
                </c:pt>
                <c:pt idx="7">
                  <c:v>0.40718562874251496</c:v>
                </c:pt>
                <c:pt idx="8">
                  <c:v>0.46391752577319589</c:v>
                </c:pt>
                <c:pt idx="9">
                  <c:v>0.43452380952380953</c:v>
                </c:pt>
                <c:pt idx="10">
                  <c:v>0.47047244094488189</c:v>
                </c:pt>
                <c:pt idx="11">
                  <c:v>0.44714285714285712</c:v>
                </c:pt>
                <c:pt idx="12">
                  <c:v>0.46715328467153283</c:v>
                </c:pt>
                <c:pt idx="13">
                  <c:v>0.63440860215053763</c:v>
                </c:pt>
                <c:pt idx="14">
                  <c:v>0.58803986710963452</c:v>
                </c:pt>
                <c:pt idx="15">
                  <c:v>0.46</c:v>
                </c:pt>
                <c:pt idx="16">
                  <c:v>0.6404494382022472</c:v>
                </c:pt>
                <c:pt idx="17">
                  <c:v>0.55405405405405406</c:v>
                </c:pt>
                <c:pt idx="18">
                  <c:v>0.51549755301794453</c:v>
                </c:pt>
                <c:pt idx="19">
                  <c:v>0.5213675213675214</c:v>
                </c:pt>
                <c:pt idx="20">
                  <c:v>0.5539568345323741</c:v>
                </c:pt>
                <c:pt idx="21">
                  <c:v>0.50082527705729785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0-4F19-A033-C110F1DEDFBD}"/>
            </c:ext>
          </c:extLst>
        </c:ser>
        <c:ser>
          <c:idx val="1"/>
          <c:order val="1"/>
          <c:tx>
            <c:strRef>
              <c:f>'ANALYS övergripande'!$K$52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B30-4F19-A033-C110F1DEDF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övergripande'!$K$53:$K$74</c:f>
              <c:numCache>
                <c:formatCode>0%</c:formatCode>
                <c:ptCount val="22"/>
                <c:pt idx="0">
                  <c:v>8.6956521739130432E-2</c:v>
                </c:pt>
                <c:pt idx="1">
                  <c:v>0.16580310880829016</c:v>
                </c:pt>
                <c:pt idx="2">
                  <c:v>0.25</c:v>
                </c:pt>
                <c:pt idx="3">
                  <c:v>0.11724137931034483</c:v>
                </c:pt>
                <c:pt idx="4">
                  <c:v>9.2783505154639179E-2</c:v>
                </c:pt>
                <c:pt idx="5">
                  <c:v>0.25301204819277107</c:v>
                </c:pt>
                <c:pt idx="6">
                  <c:v>7.0652173913043473E-2</c:v>
                </c:pt>
                <c:pt idx="7">
                  <c:v>0.24550898203592814</c:v>
                </c:pt>
                <c:pt idx="8">
                  <c:v>9.2783505154639179E-2</c:v>
                </c:pt>
                <c:pt idx="9">
                  <c:v>0.18452380952380953</c:v>
                </c:pt>
                <c:pt idx="10">
                  <c:v>0.18307086614173229</c:v>
                </c:pt>
                <c:pt idx="11">
                  <c:v>0.19857142857142857</c:v>
                </c:pt>
                <c:pt idx="12">
                  <c:v>0.24817518248175183</c:v>
                </c:pt>
                <c:pt idx="13">
                  <c:v>0.10752688172043011</c:v>
                </c:pt>
                <c:pt idx="14">
                  <c:v>0.10631229235880399</c:v>
                </c:pt>
                <c:pt idx="15">
                  <c:v>5.3333333333333337E-2</c:v>
                </c:pt>
                <c:pt idx="16">
                  <c:v>7.8651685393258425E-2</c:v>
                </c:pt>
                <c:pt idx="17">
                  <c:v>0.1554054054054054</c:v>
                </c:pt>
                <c:pt idx="18">
                  <c:v>0.12561174551386622</c:v>
                </c:pt>
                <c:pt idx="19">
                  <c:v>0.22222222222222221</c:v>
                </c:pt>
                <c:pt idx="20">
                  <c:v>0.1079136690647482</c:v>
                </c:pt>
                <c:pt idx="21">
                  <c:v>0.1532657392124499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0-4F19-A033-C110F1DEDFBD}"/>
            </c:ext>
          </c:extLst>
        </c:ser>
        <c:ser>
          <c:idx val="2"/>
          <c:order val="2"/>
          <c:tx>
            <c:strRef>
              <c:f>'ANALYS övergripande'!$L$52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30-4F19-A033-C110F1DEDF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övergripande'!$L$53:$L$74</c:f>
              <c:numCache>
                <c:formatCode>0%</c:formatCode>
                <c:ptCount val="22"/>
                <c:pt idx="0">
                  <c:v>0.2608695652173913</c:v>
                </c:pt>
                <c:pt idx="1">
                  <c:v>0.37305699481865284</c:v>
                </c:pt>
                <c:pt idx="2">
                  <c:v>0.5</c:v>
                </c:pt>
                <c:pt idx="3">
                  <c:v>0.33793103448275863</c:v>
                </c:pt>
                <c:pt idx="4">
                  <c:v>0.31958762886597936</c:v>
                </c:pt>
                <c:pt idx="5">
                  <c:v>0.28915662650602408</c:v>
                </c:pt>
                <c:pt idx="6">
                  <c:v>0.33695652173913043</c:v>
                </c:pt>
                <c:pt idx="7">
                  <c:v>0.32934131736526945</c:v>
                </c:pt>
                <c:pt idx="8">
                  <c:v>0.42268041237113402</c:v>
                </c:pt>
                <c:pt idx="9">
                  <c:v>0.36904761904761907</c:v>
                </c:pt>
                <c:pt idx="10">
                  <c:v>0.31692913385826771</c:v>
                </c:pt>
                <c:pt idx="11">
                  <c:v>0.34714285714285714</c:v>
                </c:pt>
                <c:pt idx="12">
                  <c:v>0.25547445255474455</c:v>
                </c:pt>
                <c:pt idx="13">
                  <c:v>0.25806451612903225</c:v>
                </c:pt>
                <c:pt idx="14">
                  <c:v>0.27906976744186046</c:v>
                </c:pt>
                <c:pt idx="15">
                  <c:v>0.46666666666666667</c:v>
                </c:pt>
                <c:pt idx="16">
                  <c:v>0.2696629213483146</c:v>
                </c:pt>
                <c:pt idx="17">
                  <c:v>0.29054054054054052</c:v>
                </c:pt>
                <c:pt idx="18">
                  <c:v>0.32952691680261009</c:v>
                </c:pt>
                <c:pt idx="19">
                  <c:v>0.23931623931623933</c:v>
                </c:pt>
                <c:pt idx="20">
                  <c:v>0.33812949640287771</c:v>
                </c:pt>
                <c:pt idx="21">
                  <c:v>0.32798868191464275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0-4F19-A033-C110F1DEDFBD}"/>
            </c:ext>
          </c:extLst>
        </c:ser>
        <c:ser>
          <c:idx val="3"/>
          <c:order val="3"/>
          <c:tx>
            <c:strRef>
              <c:f>'ANALYS övergripande'!$M$52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övergripande'!$I$53:$I$74</c:f>
              <c:strCache>
                <c:ptCount val="22"/>
                <c:pt idx="0">
                  <c:v>Blekinge län (5)</c:v>
                </c:pt>
                <c:pt idx="1">
                  <c:v>Dalarnas län (12)</c:v>
                </c:pt>
                <c:pt idx="2">
                  <c:v>Gotlands län (1)</c:v>
                </c:pt>
                <c:pt idx="3">
                  <c:v>Gävleborgs län (8)</c:v>
                </c:pt>
                <c:pt idx="4">
                  <c:v>Hallands län (5)</c:v>
                </c:pt>
                <c:pt idx="5">
                  <c:v>Jämtlands län (6)</c:v>
                </c:pt>
                <c:pt idx="6">
                  <c:v>Jönköpings län (11)</c:v>
                </c:pt>
                <c:pt idx="7">
                  <c:v>Kalmar län (9)</c:v>
                </c:pt>
                <c:pt idx="8">
                  <c:v>Kronobergs län (6)</c:v>
                </c:pt>
                <c:pt idx="9">
                  <c:v>Norrbottens län (10)</c:v>
                </c:pt>
                <c:pt idx="10">
                  <c:v>Skåne län (28)</c:v>
                </c:pt>
                <c:pt idx="11">
                  <c:v>Stockholms län (36)</c:v>
                </c:pt>
                <c:pt idx="12">
                  <c:v>Södermanlands län (7)</c:v>
                </c:pt>
                <c:pt idx="13">
                  <c:v>Uppsala län (6)</c:v>
                </c:pt>
                <c:pt idx="14">
                  <c:v>Värmlands län (16)</c:v>
                </c:pt>
                <c:pt idx="15">
                  <c:v>Västerbottens län (10)</c:v>
                </c:pt>
                <c:pt idx="16">
                  <c:v>Västernorrlands län (5)</c:v>
                </c:pt>
                <c:pt idx="17">
                  <c:v>Västmanlands län (9)</c:v>
                </c:pt>
                <c:pt idx="18">
                  <c:v>Västra Götalands län (34)</c:v>
                </c:pt>
                <c:pt idx="19">
                  <c:v>Örebro län (7)</c:v>
                </c:pt>
                <c:pt idx="20">
                  <c:v>Östergötlands län (9)</c:v>
                </c:pt>
                <c:pt idx="21">
                  <c:v>Nationellt genomsnitt (240)</c:v>
                </c:pt>
              </c:strCache>
            </c:strRef>
          </c:cat>
          <c:val>
            <c:numRef>
              <c:f>'ANALYS övergripande'!$M$53:$M$74</c:f>
              <c:numCache>
                <c:formatCode>0%</c:formatCode>
                <c:ptCount val="22"/>
                <c:pt idx="0">
                  <c:v>2.1739130434782608E-2</c:v>
                </c:pt>
                <c:pt idx="1">
                  <c:v>2.5906735751295335E-2</c:v>
                </c:pt>
                <c:pt idx="2">
                  <c:v>0</c:v>
                </c:pt>
                <c:pt idx="3">
                  <c:v>6.8965517241379309E-3</c:v>
                </c:pt>
                <c:pt idx="4">
                  <c:v>1.0309278350515464E-2</c:v>
                </c:pt>
                <c:pt idx="5">
                  <c:v>2.4096385542168676E-2</c:v>
                </c:pt>
                <c:pt idx="6">
                  <c:v>1.0869565217391304E-2</c:v>
                </c:pt>
                <c:pt idx="7">
                  <c:v>1.7964071856287425E-2</c:v>
                </c:pt>
                <c:pt idx="8">
                  <c:v>2.0618556701030927E-2</c:v>
                </c:pt>
                <c:pt idx="9">
                  <c:v>1.1904761904761904E-2</c:v>
                </c:pt>
                <c:pt idx="10">
                  <c:v>2.952755905511811E-2</c:v>
                </c:pt>
                <c:pt idx="11">
                  <c:v>7.1428571428571426E-3</c:v>
                </c:pt>
                <c:pt idx="12">
                  <c:v>2.9197080291970802E-2</c:v>
                </c:pt>
                <c:pt idx="13">
                  <c:v>0</c:v>
                </c:pt>
                <c:pt idx="14">
                  <c:v>2.6578073089700997E-2</c:v>
                </c:pt>
                <c:pt idx="15">
                  <c:v>0.02</c:v>
                </c:pt>
                <c:pt idx="16">
                  <c:v>1.1235955056179775E-2</c:v>
                </c:pt>
                <c:pt idx="17">
                  <c:v>0</c:v>
                </c:pt>
                <c:pt idx="18">
                  <c:v>2.936378466557912E-2</c:v>
                </c:pt>
                <c:pt idx="19">
                  <c:v>1.7094017094017096E-2</c:v>
                </c:pt>
                <c:pt idx="20">
                  <c:v>0</c:v>
                </c:pt>
                <c:pt idx="21">
                  <c:v>1.7920301815609527E-2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0-4F19-A033-C110F1DEDF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8376429330847"/>
          <c:y val="3.2691125494374293E-2"/>
          <c:w val="0.62752750882331954"/>
          <c:h val="0.859499767277564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'ANALYS övergripande'!$J$106</c:f>
              <c:strCache>
                <c:ptCount val="1"/>
                <c:pt idx="0">
                  <c:v>Enbart med biståndsbeslut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4B-4407-81B7-BBC48D7F16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övergripande'!$J$107:$J$110</c:f>
              <c:numCache>
                <c:formatCode>0%</c:formatCode>
                <c:ptCount val="4"/>
                <c:pt idx="0">
                  <c:v>0.49466824644549762</c:v>
                </c:pt>
                <c:pt idx="1">
                  <c:v>0.53032178217821779</c:v>
                </c:pt>
                <c:pt idx="2">
                  <c:v>0.46104589114194239</c:v>
                </c:pt>
                <c:pt idx="3">
                  <c:v>0.50082527705729785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B-4407-81B7-BBC48D7F1610}"/>
            </c:ext>
          </c:extLst>
        </c:ser>
        <c:ser>
          <c:idx val="1"/>
          <c:order val="1"/>
          <c:tx>
            <c:strRef>
              <c:f>'ANALYS övergripande'!$K$106</c:f>
              <c:strCache>
                <c:ptCount val="1"/>
                <c:pt idx="0">
                  <c:v>Enbart utan biståndsbeslut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74B-4407-81B7-BBC48D7F16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övergripande'!$K$107:$K$110</c:f>
              <c:numCache>
                <c:formatCode>0%</c:formatCode>
                <c:ptCount val="4"/>
                <c:pt idx="0">
                  <c:v>0.1504739336492891</c:v>
                </c:pt>
                <c:pt idx="1">
                  <c:v>0.13428217821782179</c:v>
                </c:pt>
                <c:pt idx="2">
                  <c:v>0.19103521878335111</c:v>
                </c:pt>
                <c:pt idx="3">
                  <c:v>0.1532657392124499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B-4407-81B7-BBC48D7F1610}"/>
            </c:ext>
          </c:extLst>
        </c:ser>
        <c:ser>
          <c:idx val="2"/>
          <c:order val="2"/>
          <c:tx>
            <c:strRef>
              <c:f>'ANALYS övergripande'!$L$106</c:f>
              <c:strCache>
                <c:ptCount val="1"/>
                <c:pt idx="0">
                  <c:v>Både med och utan biståndsbeslut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4B-4407-81B7-BBC48D7F16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övergripande'!$L$107:$L$110</c:f>
              <c:numCache>
                <c:formatCode>0%</c:formatCode>
                <c:ptCount val="4"/>
                <c:pt idx="0">
                  <c:v>0.34063981042654029</c:v>
                </c:pt>
                <c:pt idx="1">
                  <c:v>0.31188118811881188</c:v>
                </c:pt>
                <c:pt idx="2">
                  <c:v>0.33297758804695837</c:v>
                </c:pt>
                <c:pt idx="3">
                  <c:v>0.32798868191464275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4B-4407-81B7-BBC48D7F1610}"/>
            </c:ext>
          </c:extLst>
        </c:ser>
        <c:ser>
          <c:idx val="3"/>
          <c:order val="3"/>
          <c:tx>
            <c:strRef>
              <c:f>'ANALYS övergripande'!$M$106</c:f>
              <c:strCache>
                <c:ptCount val="1"/>
                <c:pt idx="0">
                  <c:v>Vet ej om insats ges med/utan biståndsbeslut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övergripande'!$I$107:$I$110</c:f>
              <c:strCache>
                <c:ptCount val="4"/>
                <c:pt idx="0">
                  <c:v>Mindre städer/tätorter och landsbygdskommuner (100)</c:v>
                </c:pt>
                <c:pt idx="1">
                  <c:v>Större städer och kommuner nära större stad (91)</c:v>
                </c:pt>
                <c:pt idx="2">
                  <c:v>Storstäder och storstadsnära kommuner (49)</c:v>
                </c:pt>
                <c:pt idx="3">
                  <c:v>Nationellt genomsnitt (240)</c:v>
                </c:pt>
              </c:strCache>
            </c:strRef>
          </c:cat>
          <c:val>
            <c:numRef>
              <c:f>'ANALYS övergripande'!$M$107:$M$110</c:f>
              <c:numCache>
                <c:formatCode>0%</c:formatCode>
                <c:ptCount val="4"/>
                <c:pt idx="0">
                  <c:v>1.4218009478672985E-2</c:v>
                </c:pt>
                <c:pt idx="1">
                  <c:v>2.3514851485148515E-2</c:v>
                </c:pt>
                <c:pt idx="2">
                  <c:v>1.4941302027748132E-2</c:v>
                </c:pt>
                <c:pt idx="3">
                  <c:v>1.7920301815609527E-2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4B-4407-81B7-BBC48D7F16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356464"/>
        <c:axId val="23303248"/>
      </c:barChart>
      <c:catAx>
        <c:axId val="185935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03248"/>
        <c:crosses val="autoZero"/>
        <c:auto val="1"/>
        <c:lblAlgn val="ctr"/>
        <c:lblOffset val="100"/>
        <c:noMultiLvlLbl val="0"/>
      </c:catAx>
      <c:valAx>
        <c:axId val="2330324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935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37912361326576E-2"/>
          <c:y val="7.6208830539539169E-2"/>
          <c:w val="0.54569446477182915"/>
          <c:h val="0.879870995146585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C-400F-ADF3-692AD59D6B86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EC-400F-ADF3-692AD59D6B8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EC-400F-ADF3-692AD59D6B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EC-400F-ADF3-692AD59D6B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EC-400F-ADF3-692AD59D6B8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 biståndsbeslut'!$B$4:$B$6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'ANALYS biståndsbeslut'!$C$4:$C$6</c:f>
              <c:numCache>
                <c:formatCode>General</c:formatCode>
                <c:ptCount val="3"/>
                <c:pt idx="0">
                  <c:v>158</c:v>
                </c:pt>
                <c:pt idx="1">
                  <c:v>30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EC-400F-ADF3-692AD59D6B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68865061824863"/>
          <c:y val="0.27977471347550087"/>
          <c:w val="0.23945578214277499"/>
          <c:h val="0.45648902278823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84161719427493"/>
          <c:y val="8.3120968751660987E-2"/>
          <c:w val="0.77403761539401261"/>
          <c:h val="0.885811051082920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 biståndsbeslut'!$N$6:$R$6</c:f>
              <c:strCache>
                <c:ptCount val="5"/>
                <c:pt idx="0">
                  <c:v>Boendeinsatser:
för våldsutsatta vuxna</c:v>
                </c:pt>
                <c:pt idx="1">
                  <c:v>Boendeinsatser:
för våldsutövande vuxna</c:v>
                </c:pt>
                <c:pt idx="2">
                  <c:v>Individ- och/eller gruppinsatser: 
riktade till våldsutsatta vuxna</c:v>
                </c:pt>
                <c:pt idx="3">
                  <c:v>Individ- och/eller gruppinsatser: 
riktade till våldsutövande vuxna</c:v>
                </c:pt>
                <c:pt idx="4">
                  <c:v>Övriga insatser</c:v>
                </c:pt>
              </c:strCache>
            </c:strRef>
          </c:cat>
          <c:val>
            <c:numRef>
              <c:f>'ANALYS biståndsbeslut'!$N$7:$R$7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141</c:v>
                </c:pt>
                <c:pt idx="3">
                  <c:v>146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3-4810-B246-F6B26B037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2948975"/>
        <c:axId val="1842947727"/>
      </c:barChart>
      <c:catAx>
        <c:axId val="18429489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42947727"/>
        <c:crosses val="autoZero"/>
        <c:auto val="1"/>
        <c:lblAlgn val="ctr"/>
        <c:lblOffset val="100"/>
        <c:noMultiLvlLbl val="0"/>
      </c:catAx>
      <c:valAx>
        <c:axId val="1842947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4294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0.91108</cdr:x>
      <cdr:y>0.00356</cdr:y>
    </cdr:from>
    <cdr:to>
      <cdr:x>1</cdr:x>
      <cdr:y>0.15949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59DFCFF-8744-44AE-990F-A7BB94A39B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619015" y="14488"/>
          <a:ext cx="1036410" cy="63403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9F7D-517D-48B6-9E08-D7F441257710}" type="datetimeFigureOut">
              <a:rPr lang="sv-SE" smtClean="0"/>
              <a:t>2022-12-06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6F025-4475-4D73-92C0-4B7709837C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18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Insatser enligt lag (1993:387) om stöd och service till vissa funktionshindrade omfattas inte.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6F025-4475-4D73-92C0-4B7709837C89}" type="slidenum">
              <a:rPr lang="sv-SE" smtClean="0"/>
              <a:t>70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95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6F025-4475-4D73-92C0-4B7709837C89}" type="slidenum">
              <a:rPr lang="sv-SE" smtClean="0"/>
              <a:t>105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75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6F025-4475-4D73-92C0-4B7709837C89}" type="slidenum">
              <a:rPr lang="sv-SE" smtClean="0"/>
              <a:t>133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75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6F025-4475-4D73-92C0-4B7709837C89}" type="slidenum">
              <a:rPr lang="sv-SE" smtClean="0"/>
              <a:t>161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75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3B93211B-CB54-46DE-A2EC-25DD7E4F2E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145D-17A0-49B2-8C9F-019A7B09F9E0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 not remove" hidden="1">
            <a:extLst>
              <a:ext uri="{FF2B5EF4-FFF2-40B4-BE49-F238E27FC236}">
                <a16:creationId xmlns:a16="http://schemas.microsoft.com/office/drawing/2014/main" id="{34984C55-68E0-4D4D-B0D8-BB9428DCD31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EA7DFC62-DCC0-40B2-9DC5-EBBA879895D0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2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B372-E6CA-4980-8D7F-DD8558C91EEF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5CEE-7E7D-45A7-9E52-96E6228445F4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A7AC62-AE21-48F9-9B9F-8A128DB2D6F4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99D6-830B-4E99-80C8-32D39AE84704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2AA-D208-4E6E-9888-8D1AFBB9959E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8DA3-72F6-4BEC-B418-1A5084B009CE}" type="datetime1">
              <a:rPr lang="sv-SE" smtClean="0"/>
              <a:t>2022-12-06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1719-352F-4FAA-AD34-746021F98B5B}" type="datetime1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7CF6-86F0-40AF-939B-655A2D2C5068}" type="datetime1">
              <a:rPr lang="sv-SE" smtClean="0"/>
              <a:t>2022-12-06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9574-C6D3-476B-800F-A5F085DB6AFB}" type="datetime1">
              <a:rPr lang="sv-SE" smtClean="0"/>
              <a:t>2022-12-06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B80C0BE9-1397-466E-91B5-F2CE52AE38C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E407-A264-4FEF-BBB9-61FA8A86D66A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B9AF505-51BD-4A48-9CF8-BAC13E98FB57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1323DA3F-A134-43B4-A87E-F022F447820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19BDA-ED30-46DC-9F5E-57063527220D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0983D-ABFF-452E-AB18-8CE541B865B4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92375573-086C-4AA2-9CC7-D0F7A493E2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B986C649-EA50-456E-8240-7EC283069212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3F0194-C29A-4D7A-9BBE-79D7795EDF94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1CF7-5242-4893-B1A7-1CFF93898038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F50B-42D7-4396-9234-BAC64200DF55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57DCF5-EB6C-4542-ABCD-FF181B067091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462F-AB67-4136-B782-A05358F22F4A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6106-9CD8-4004-8C1E-3F70CB5AAC30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103705-0156-431E-8BBE-9C325382A014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94D1-7961-432E-8DC1-1CBEBE4BCF55}" type="datetime1">
              <a:rPr lang="sv-SE" smtClean="0"/>
              <a:t>2022-12-06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C757-AB07-409C-BE68-23A37B4E925E}" type="datetime1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04DE-A664-497D-8A0E-DB9396A66B04}" type="datetime1">
              <a:rPr lang="sv-SE" smtClean="0"/>
              <a:t>2022-12-06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D8D2-2471-4691-B8E3-C957C6AE9B43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BFC6-039B-4CA6-AE7D-8D2C22B0126E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C129C6-E4AE-426E-88DB-9FA21309ABE0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FB78-FB30-4A37-BDC8-D649678F16BD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9B48-5C06-4868-91F5-9AAC44F79B3D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DECD-6E50-4E6E-B778-DBAF56BFC244}" type="datetime1">
              <a:rPr lang="sv-SE" smtClean="0"/>
              <a:t>2022-12-06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4E7F-082A-4A06-A8A8-33ACFB9CD86A}" type="datetime1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BB5F-04A7-4D78-9B9D-C6F0442D48CF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893-4437-407B-8DB8-CCA7E0E5C4B0}" type="datetime1">
              <a:rPr lang="sv-SE" smtClean="0"/>
              <a:t>2022-12-06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41E-B088-492E-89BF-36231A8C5AC7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2D3-81CB-46C3-9A46-CCBA262BFA0D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584B35-C1A6-4665-B422-90BE9311820C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6486-A5C3-4FA9-B06C-37C8129FA101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3EDD-075F-4F9F-A4A5-9C14B22EFA02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E33-DD37-4E4C-A1AB-F8723D012EFA}" type="datetime1">
              <a:rPr lang="sv-SE" smtClean="0"/>
              <a:t>2022-12-06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D944-C6A2-47EF-B50E-3423FAFD1195}" type="datetime1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C31A-05E7-41CB-919D-7DF74C2EEB06}" type="datetime1">
              <a:rPr lang="sv-SE" smtClean="0"/>
              <a:t>2022-12-06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F6FB-20C0-4772-B8B2-DB9AC1292AA9}" type="datetime1">
              <a:rPr lang="sv-SE" smtClean="0"/>
              <a:t>2022-12-06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43F-1A16-4BED-B862-4D788F7AE0CE}" type="datetime1">
              <a:rPr lang="sv-SE" smtClean="0"/>
              <a:t>2022-12-06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117398B0-9F8A-4170-B935-39D13E9F939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9D27-82A5-4712-81FE-3A762E7D4FBA}" type="datetime1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 not remove" hidden="1">
            <a:extLst>
              <a:ext uri="{FF2B5EF4-FFF2-40B4-BE49-F238E27FC236}">
                <a16:creationId xmlns:a16="http://schemas.microsoft.com/office/drawing/2014/main" id="{A24F2B45-42F4-40FF-9CE4-6EF28160CE2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D47-D594-4F9A-9036-690A0E3FEA87}" type="datetime1">
              <a:rPr lang="sv-SE" smtClean="0"/>
              <a:t>2022-12-06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D57-5625-42FD-BA7E-5A7BE785838E}" type="datetime1">
              <a:rPr lang="sv-SE" smtClean="0"/>
              <a:t>2022-12-06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EF6C157-5FE8-478B-9928-EBB122C5BD50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717" r:id="rId10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8FEFDF8-17AA-4410-8718-62F3210AFDD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371349-7084-4030-9F16-3775162D71ED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C1726CE-EFCF-4523-AB07-CDBD3144E55D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3AB2B86-A167-4C5B-AD7D-4AC501FF528F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DC51971-1823-4133-BDE3-DBD274D2ACAE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51.svg"/><Relationship Id="rId7" Type="http://schemas.openxmlformats.org/officeDocument/2006/relationships/image" Target="../media/image1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60.png"/><Relationship Id="rId10" Type="http://schemas.openxmlformats.org/officeDocument/2006/relationships/image" Target="../media/image129.png"/><Relationship Id="rId4" Type="http://schemas.openxmlformats.org/officeDocument/2006/relationships/image" Target="../media/image59.png"/><Relationship Id="rId9" Type="http://schemas.openxmlformats.org/officeDocument/2006/relationships/image" Target="../media/image128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59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60.png"/><Relationship Id="rId9" Type="http://schemas.openxmlformats.org/officeDocument/2006/relationships/image" Target="../media/image13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7.svg"/><Relationship Id="rId7" Type="http://schemas.openxmlformats.org/officeDocument/2006/relationships/image" Target="../media/image13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5.png"/><Relationship Id="rId9" Type="http://schemas.openxmlformats.org/officeDocument/2006/relationships/image" Target="../media/image133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6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chart" Target="../charts/chart57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37.svg"/><Relationship Id="rId7" Type="http://schemas.openxmlformats.org/officeDocument/2006/relationships/image" Target="../media/image1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71.png"/><Relationship Id="rId7" Type="http://schemas.openxmlformats.org/officeDocument/2006/relationships/image" Target="../media/image69.png"/><Relationship Id="rId12" Type="http://schemas.openxmlformats.org/officeDocument/2006/relationships/image" Target="../media/image65.png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27.png"/><Relationship Id="rId5" Type="http://schemas.openxmlformats.org/officeDocument/2006/relationships/image" Target="../media/image59.png"/><Relationship Id="rId10" Type="http://schemas.openxmlformats.org/officeDocument/2006/relationships/image" Target="../media/image126.png"/><Relationship Id="rId4" Type="http://schemas.openxmlformats.org/officeDocument/2006/relationships/image" Target="../media/image37.svg"/><Relationship Id="rId9" Type="http://schemas.openxmlformats.org/officeDocument/2006/relationships/image" Target="../media/image70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31.png"/><Relationship Id="rId3" Type="http://schemas.openxmlformats.org/officeDocument/2006/relationships/image" Target="../media/image59.png"/><Relationship Id="rId7" Type="http://schemas.openxmlformats.org/officeDocument/2006/relationships/image" Target="../media/image70.png"/><Relationship Id="rId12" Type="http://schemas.openxmlformats.org/officeDocument/2006/relationships/image" Target="../media/image13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127.png"/><Relationship Id="rId5" Type="http://schemas.openxmlformats.org/officeDocument/2006/relationships/image" Target="../media/image69.png"/><Relationship Id="rId10" Type="http://schemas.openxmlformats.org/officeDocument/2006/relationships/image" Target="../media/image126.png"/><Relationship Id="rId4" Type="http://schemas.openxmlformats.org/officeDocument/2006/relationships/image" Target="../media/image60.pn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2.png"/><Relationship Id="rId3" Type="http://schemas.openxmlformats.org/officeDocument/2006/relationships/image" Target="../media/image37.svg"/><Relationship Id="rId7" Type="http://schemas.openxmlformats.org/officeDocument/2006/relationships/image" Target="../media/image137.png"/><Relationship Id="rId12" Type="http://schemas.openxmlformats.org/officeDocument/2006/relationships/image" Target="../media/image14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140.png"/><Relationship Id="rId5" Type="http://schemas.openxmlformats.org/officeDocument/2006/relationships/image" Target="../media/image136.png"/><Relationship Id="rId10" Type="http://schemas.openxmlformats.org/officeDocument/2006/relationships/chart" Target="../charts/chart66.xml"/><Relationship Id="rId4" Type="http://schemas.openxmlformats.org/officeDocument/2006/relationships/image" Target="../media/image135.png"/><Relationship Id="rId9" Type="http://schemas.openxmlformats.org/officeDocument/2006/relationships/image" Target="../media/image139.png"/><Relationship Id="rId14" Type="http://schemas.openxmlformats.org/officeDocument/2006/relationships/image" Target="../media/image143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svg"/><Relationship Id="rId7" Type="http://schemas.openxmlformats.org/officeDocument/2006/relationships/image" Target="../media/image109.png"/><Relationship Id="rId12" Type="http://schemas.openxmlformats.org/officeDocument/2006/relationships/image" Target="../media/image1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145.png"/><Relationship Id="rId5" Type="http://schemas.openxmlformats.org/officeDocument/2006/relationships/image" Target="../media/image108.png"/><Relationship Id="rId10" Type="http://schemas.openxmlformats.org/officeDocument/2006/relationships/chart" Target="../charts/chart67.xml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sv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9.sv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5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53.png"/><Relationship Id="rId10" Type="http://schemas.openxmlformats.org/officeDocument/2006/relationships/image" Target="../media/image116.png"/><Relationship Id="rId4" Type="http://schemas.openxmlformats.org/officeDocument/2006/relationships/image" Target="../media/image60.png"/><Relationship Id="rId9" Type="http://schemas.openxmlformats.org/officeDocument/2006/relationships/image" Target="../media/image44.sv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9.png"/><Relationship Id="rId7" Type="http://schemas.openxmlformats.org/officeDocument/2006/relationships/image" Target="../media/image37.svg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4.sv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7.svg"/><Relationship Id="rId7" Type="http://schemas.openxmlformats.org/officeDocument/2006/relationships/image" Target="../media/image6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5.png"/><Relationship Id="rId5" Type="http://schemas.openxmlformats.org/officeDocument/2006/relationships/image" Target="../media/image44.svg"/><Relationship Id="rId10" Type="http://schemas.openxmlformats.org/officeDocument/2006/relationships/image" Target="../media/image60.png"/><Relationship Id="rId4" Type="http://schemas.openxmlformats.org/officeDocument/2006/relationships/image" Target="../media/image69.png"/><Relationship Id="rId9" Type="http://schemas.openxmlformats.org/officeDocument/2006/relationships/image" Target="../media/image59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0.png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69.png"/><Relationship Id="rId4" Type="http://schemas.openxmlformats.org/officeDocument/2006/relationships/image" Target="../media/image37.sv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44.svg"/><Relationship Id="rId4" Type="http://schemas.openxmlformats.org/officeDocument/2006/relationships/image" Target="../media/image69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9.png"/><Relationship Id="rId7" Type="http://schemas.openxmlformats.org/officeDocument/2006/relationships/image" Target="../media/image70.png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69.png"/><Relationship Id="rId4" Type="http://schemas.openxmlformats.org/officeDocument/2006/relationships/image" Target="../media/image60.png"/><Relationship Id="rId9" Type="http://schemas.openxmlformats.org/officeDocument/2006/relationships/image" Target="../media/image37.sv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9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69.png"/><Relationship Id="rId4" Type="http://schemas.openxmlformats.org/officeDocument/2006/relationships/image" Target="../media/image60.png"/><Relationship Id="rId9" Type="http://schemas.openxmlformats.org/officeDocument/2006/relationships/image" Target="../media/image37.sv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44.svg"/><Relationship Id="rId17" Type="http://schemas.openxmlformats.org/officeDocument/2006/relationships/image" Target="../media/image45.png"/><Relationship Id="rId2" Type="http://schemas.openxmlformats.org/officeDocument/2006/relationships/chart" Target="../charts/chart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7.sv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75.png"/><Relationship Id="rId7" Type="http://schemas.openxmlformats.org/officeDocument/2006/relationships/image" Target="../media/image44.svg"/><Relationship Id="rId12" Type="http://schemas.openxmlformats.org/officeDocument/2006/relationships/image" Target="../media/image60.png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59.png"/><Relationship Id="rId5" Type="http://schemas.openxmlformats.org/officeDocument/2006/relationships/image" Target="../media/image77.png"/><Relationship Id="rId10" Type="http://schemas.openxmlformats.org/officeDocument/2006/relationships/image" Target="../media/image147.png"/><Relationship Id="rId4" Type="http://schemas.openxmlformats.org/officeDocument/2006/relationships/image" Target="../media/image37.svg"/><Relationship Id="rId9" Type="http://schemas.openxmlformats.org/officeDocument/2006/relationships/image" Target="../media/image146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8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4.png"/><Relationship Id="rId3" Type="http://schemas.openxmlformats.org/officeDocument/2006/relationships/image" Target="../media/image37.svg"/><Relationship Id="rId7" Type="http://schemas.openxmlformats.org/officeDocument/2006/relationships/chart" Target="../charts/chart83.xml"/><Relationship Id="rId12" Type="http://schemas.openxmlformats.org/officeDocument/2006/relationships/image" Target="../media/image6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53.png"/><Relationship Id="rId5" Type="http://schemas.openxmlformats.org/officeDocument/2006/relationships/image" Target="../media/image44.svg"/><Relationship Id="rId10" Type="http://schemas.openxmlformats.org/officeDocument/2006/relationships/image" Target="../media/image152.png"/><Relationship Id="rId4" Type="http://schemas.openxmlformats.org/officeDocument/2006/relationships/image" Target="../media/image149.png"/><Relationship Id="rId9" Type="http://schemas.openxmlformats.org/officeDocument/2006/relationships/image" Target="../media/image67.svg"/><Relationship Id="rId14" Type="http://schemas.openxmlformats.org/officeDocument/2006/relationships/image" Target="../media/image155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1.svg"/><Relationship Id="rId7" Type="http://schemas.openxmlformats.org/officeDocument/2006/relationships/image" Target="../media/image4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5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69.svg"/><Relationship Id="rId5" Type="http://schemas.openxmlformats.org/officeDocument/2006/relationships/image" Target="../media/image69.png"/><Relationship Id="rId10" Type="http://schemas.openxmlformats.org/officeDocument/2006/relationships/image" Target="../media/image157.png"/><Relationship Id="rId4" Type="http://schemas.openxmlformats.org/officeDocument/2006/relationships/image" Target="../media/image60.png"/><Relationship Id="rId9" Type="http://schemas.openxmlformats.org/officeDocument/2006/relationships/image" Target="../media/image67.sv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7.svg"/><Relationship Id="rId7" Type="http://schemas.openxmlformats.org/officeDocument/2006/relationships/image" Target="../media/image15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159.pn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60.png"/><Relationship Id="rId10" Type="http://schemas.openxmlformats.org/officeDocument/2006/relationships/image" Target="../media/image69.svg"/><Relationship Id="rId4" Type="http://schemas.openxmlformats.org/officeDocument/2006/relationships/image" Target="../media/image59.png"/><Relationship Id="rId9" Type="http://schemas.openxmlformats.org/officeDocument/2006/relationships/image" Target="../media/image157.pn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71.png"/><Relationship Id="rId7" Type="http://schemas.openxmlformats.org/officeDocument/2006/relationships/image" Target="../media/image158.pn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7.svg"/><Relationship Id="rId9" Type="http://schemas.openxmlformats.org/officeDocument/2006/relationships/image" Target="../media/image159.png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60.png"/><Relationship Id="rId10" Type="http://schemas.openxmlformats.org/officeDocument/2006/relationships/image" Target="../media/image69.svg"/><Relationship Id="rId4" Type="http://schemas.openxmlformats.org/officeDocument/2006/relationships/image" Target="../media/image59.png"/><Relationship Id="rId9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71.png"/><Relationship Id="rId7" Type="http://schemas.openxmlformats.org/officeDocument/2006/relationships/image" Target="../media/image69.png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9.svg"/><Relationship Id="rId5" Type="http://schemas.openxmlformats.org/officeDocument/2006/relationships/image" Target="../media/image59.png"/><Relationship Id="rId10" Type="http://schemas.openxmlformats.org/officeDocument/2006/relationships/image" Target="../media/image157.png"/><Relationship Id="rId4" Type="http://schemas.openxmlformats.org/officeDocument/2006/relationships/image" Target="../media/image37.svg"/><Relationship Id="rId9" Type="http://schemas.openxmlformats.org/officeDocument/2006/relationships/image" Target="../media/image70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60.png"/><Relationship Id="rId7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44.svg"/><Relationship Id="rId10" Type="http://schemas.openxmlformats.org/officeDocument/2006/relationships/image" Target="../media/image69.svg"/><Relationship Id="rId4" Type="http://schemas.openxmlformats.org/officeDocument/2006/relationships/image" Target="../media/image69.png"/><Relationship Id="rId9" Type="http://schemas.openxmlformats.org/officeDocument/2006/relationships/image" Target="../media/image157.pn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7.png"/><Relationship Id="rId3" Type="http://schemas.openxmlformats.org/officeDocument/2006/relationships/image" Target="../media/image37.svg"/><Relationship Id="rId7" Type="http://schemas.openxmlformats.org/officeDocument/2006/relationships/image" Target="../media/image163.png"/><Relationship Id="rId12" Type="http://schemas.openxmlformats.org/officeDocument/2006/relationships/image" Target="../media/image69.sv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6.png"/><Relationship Id="rId5" Type="http://schemas.openxmlformats.org/officeDocument/2006/relationships/image" Target="../media/image44.svg"/><Relationship Id="rId10" Type="http://schemas.openxmlformats.org/officeDocument/2006/relationships/image" Target="../media/image165.png"/><Relationship Id="rId4" Type="http://schemas.openxmlformats.org/officeDocument/2006/relationships/image" Target="../media/image161.png"/><Relationship Id="rId9" Type="http://schemas.openxmlformats.org/officeDocument/2006/relationships/chart" Target="../charts/chart98.xml"/><Relationship Id="rId14" Type="http://schemas.openxmlformats.org/officeDocument/2006/relationships/image" Target="../media/image67.sv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sv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png"/><Relationship Id="rId3" Type="http://schemas.openxmlformats.org/officeDocument/2006/relationships/image" Target="../media/image53.svg"/><Relationship Id="rId7" Type="http://schemas.openxmlformats.org/officeDocument/2006/relationships/image" Target="../media/image49.svg"/><Relationship Id="rId12" Type="http://schemas.microsoft.com/office/2007/relationships/hdphoto" Target="../media/hdphoto1.wdp"/><Relationship Id="rId17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5.png"/><Relationship Id="rId5" Type="http://schemas.openxmlformats.org/officeDocument/2006/relationships/image" Target="../media/image51.svg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44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53.sv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9.svg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44.sv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44.sv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65.png"/><Relationship Id="rId5" Type="http://schemas.openxmlformats.org/officeDocument/2006/relationships/image" Target="../media/image39.svg"/><Relationship Id="rId10" Type="http://schemas.openxmlformats.org/officeDocument/2006/relationships/image" Target="../media/image37.sv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44.svg"/><Relationship Id="rId12" Type="http://schemas.openxmlformats.org/officeDocument/2006/relationships/image" Target="../media/image5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1.png"/><Relationship Id="rId5" Type="http://schemas.openxmlformats.org/officeDocument/2006/relationships/image" Target="../media/image65.png"/><Relationship Id="rId10" Type="http://schemas.openxmlformats.org/officeDocument/2006/relationships/image" Target="../media/image39.svg"/><Relationship Id="rId4" Type="http://schemas.openxmlformats.org/officeDocument/2006/relationships/image" Target="../media/image37.svg"/><Relationship Id="rId9" Type="http://schemas.openxmlformats.org/officeDocument/2006/relationships/image" Target="../media/image68.png"/><Relationship Id="rId1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65.png"/><Relationship Id="rId3" Type="http://schemas.openxmlformats.org/officeDocument/2006/relationships/image" Target="../media/image71.png"/><Relationship Id="rId7" Type="http://schemas.openxmlformats.org/officeDocument/2006/relationships/image" Target="../media/image69.png"/><Relationship Id="rId12" Type="http://schemas.openxmlformats.org/officeDocument/2006/relationships/image" Target="../media/image6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64.png"/><Relationship Id="rId5" Type="http://schemas.openxmlformats.org/officeDocument/2006/relationships/image" Target="../media/image68.png"/><Relationship Id="rId1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37.svg"/><Relationship Id="rId9" Type="http://schemas.openxmlformats.org/officeDocument/2006/relationships/image" Target="../media/image70.png"/><Relationship Id="rId1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12" Type="http://schemas.openxmlformats.org/officeDocument/2006/relationships/image" Target="../media/image73.png"/><Relationship Id="rId2" Type="http://schemas.openxmlformats.org/officeDocument/2006/relationships/image" Target="../media/image7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39.svg"/><Relationship Id="rId1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68.png"/><Relationship Id="rId9" Type="http://schemas.openxmlformats.org/officeDocument/2006/relationships/image" Target="../media/image63.png"/><Relationship Id="rId1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18" Type="http://schemas.openxmlformats.org/officeDocument/2006/relationships/image" Target="../media/image59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44.svg"/><Relationship Id="rId17" Type="http://schemas.openxmlformats.org/officeDocument/2006/relationships/image" Target="../media/image86.png"/><Relationship Id="rId2" Type="http://schemas.openxmlformats.org/officeDocument/2006/relationships/chart" Target="../charts/chart18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84.png"/><Relationship Id="rId10" Type="http://schemas.openxmlformats.org/officeDocument/2006/relationships/image" Target="../media/image80.png"/><Relationship Id="rId19" Type="http://schemas.openxmlformats.org/officeDocument/2006/relationships/image" Target="../media/image60.png"/><Relationship Id="rId4" Type="http://schemas.openxmlformats.org/officeDocument/2006/relationships/image" Target="../media/image37.sv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88.png"/><Relationship Id="rId3" Type="http://schemas.openxmlformats.org/officeDocument/2006/relationships/image" Target="../media/image37.svg"/><Relationship Id="rId7" Type="http://schemas.openxmlformats.org/officeDocument/2006/relationships/image" Target="../media/image40.png"/><Relationship Id="rId12" Type="http://schemas.openxmlformats.org/officeDocument/2006/relationships/chart" Target="../charts/chart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14" Type="http://schemas.openxmlformats.org/officeDocument/2006/relationships/image" Target="../media/image57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7.svg"/><Relationship Id="rId7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44.sv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3.svg"/><Relationship Id="rId7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44.sv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abiria.com/es/recursos/freebies/checklist-para-proyectos-de-traduccio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90.png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37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93.png"/><Relationship Id="rId7" Type="http://schemas.openxmlformats.org/officeDocument/2006/relationships/image" Target="../media/image8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44.sv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100.png"/><Relationship Id="rId10" Type="http://schemas.openxmlformats.org/officeDocument/2006/relationships/image" Target="../media/image56.png"/><Relationship Id="rId4" Type="http://schemas.openxmlformats.org/officeDocument/2006/relationships/image" Target="../media/image37.svg"/><Relationship Id="rId9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7.svg"/><Relationship Id="rId7" Type="http://schemas.openxmlformats.org/officeDocument/2006/relationships/image" Target="../media/image4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png"/><Relationship Id="rId3" Type="http://schemas.openxmlformats.org/officeDocument/2006/relationships/image" Target="../media/image34.png"/><Relationship Id="rId7" Type="http://schemas.openxmlformats.org/officeDocument/2006/relationships/image" Target="../media/image44.svg"/><Relationship Id="rId12" Type="http://schemas.openxmlformats.org/officeDocument/2006/relationships/image" Target="../media/image57.sv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88.png"/><Relationship Id="rId5" Type="http://schemas.openxmlformats.org/officeDocument/2006/relationships/image" Target="../media/image36.png"/><Relationship Id="rId10" Type="http://schemas.openxmlformats.org/officeDocument/2006/relationships/image" Target="../media/image105.png"/><Relationship Id="rId4" Type="http://schemas.openxmlformats.org/officeDocument/2006/relationships/image" Target="../media/image37.svg"/><Relationship Id="rId9" Type="http://schemas.openxmlformats.org/officeDocument/2006/relationships/image" Target="../media/image104.png"/><Relationship Id="rId14" Type="http://schemas.openxmlformats.org/officeDocument/2006/relationships/image" Target="../media/image53.sv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7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10.png"/><Relationship Id="rId3" Type="http://schemas.openxmlformats.org/officeDocument/2006/relationships/image" Target="../media/image37.svg"/><Relationship Id="rId7" Type="http://schemas.openxmlformats.org/officeDocument/2006/relationships/image" Target="../media/image108.png"/><Relationship Id="rId12" Type="http://schemas.openxmlformats.org/officeDocument/2006/relationships/image" Target="../media/image102.png"/><Relationship Id="rId17" Type="http://schemas.openxmlformats.org/officeDocument/2006/relationships/chart" Target="../charts/chart35.xml"/><Relationship Id="rId2" Type="http://schemas.openxmlformats.org/officeDocument/2006/relationships/image" Target="../media/image34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9.svg"/><Relationship Id="rId15" Type="http://schemas.openxmlformats.org/officeDocument/2006/relationships/image" Target="../media/image111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109.png"/><Relationship Id="rId14" Type="http://schemas.openxmlformats.org/officeDocument/2006/relationships/image" Target="../media/image60.sv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53.svg"/><Relationship Id="rId7" Type="http://schemas.openxmlformats.org/officeDocument/2006/relationships/image" Target="../media/image49.png"/><Relationship Id="rId12" Type="http://schemas.openxmlformats.org/officeDocument/2006/relationships/image" Target="../media/image6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14.png"/><Relationship Id="rId5" Type="http://schemas.openxmlformats.org/officeDocument/2006/relationships/image" Target="../media/image49.svg"/><Relationship Id="rId10" Type="http://schemas.openxmlformats.org/officeDocument/2006/relationships/image" Target="../media/image44.svg"/><Relationship Id="rId4" Type="http://schemas.openxmlformats.org/officeDocument/2006/relationships/image" Target="../media/image53.png"/><Relationship Id="rId9" Type="http://schemas.openxmlformats.org/officeDocument/2006/relationships/image" Target="../media/image11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54.png"/><Relationship Id="rId3" Type="http://schemas.openxmlformats.org/officeDocument/2006/relationships/image" Target="../media/image53.svg"/><Relationship Id="rId7" Type="http://schemas.openxmlformats.org/officeDocument/2006/relationships/image" Target="../media/image51.svg"/><Relationship Id="rId12" Type="http://schemas.openxmlformats.org/officeDocument/2006/relationships/image" Target="../media/image4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60.png"/><Relationship Id="rId10" Type="http://schemas.openxmlformats.org/officeDocument/2006/relationships/image" Target="../media/image116.png"/><Relationship Id="rId4" Type="http://schemas.openxmlformats.org/officeDocument/2006/relationships/image" Target="../media/image59.png"/><Relationship Id="rId9" Type="http://schemas.openxmlformats.org/officeDocument/2006/relationships/image" Target="../media/image44.sv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60.png"/><Relationship Id="rId3" Type="http://schemas.openxmlformats.org/officeDocument/2006/relationships/image" Target="../media/image71.png"/><Relationship Id="rId7" Type="http://schemas.openxmlformats.org/officeDocument/2006/relationships/image" Target="../media/image66.png"/><Relationship Id="rId12" Type="http://schemas.openxmlformats.org/officeDocument/2006/relationships/image" Target="../media/image59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0" Type="http://schemas.openxmlformats.org/officeDocument/2006/relationships/image" Target="../media/image69.png"/><Relationship Id="rId4" Type="http://schemas.openxmlformats.org/officeDocument/2006/relationships/image" Target="../media/image37.sv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4.svg"/><Relationship Id="rId7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70.png"/><Relationship Id="rId9" Type="http://schemas.openxmlformats.org/officeDocument/2006/relationships/image" Target="../media/image6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71.png"/><Relationship Id="rId7" Type="http://schemas.openxmlformats.org/officeDocument/2006/relationships/image" Target="../media/image61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0" Type="http://schemas.openxmlformats.org/officeDocument/2006/relationships/image" Target="../media/image44.svg"/><Relationship Id="rId4" Type="http://schemas.openxmlformats.org/officeDocument/2006/relationships/image" Target="../media/image37.svg"/><Relationship Id="rId9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7.svg"/><Relationship Id="rId7" Type="http://schemas.openxmlformats.org/officeDocument/2006/relationships/image" Target="../media/image53.svg"/><Relationship Id="rId12" Type="http://schemas.openxmlformats.org/officeDocument/2006/relationships/image" Target="../media/image6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59.png"/><Relationship Id="rId5" Type="http://schemas.openxmlformats.org/officeDocument/2006/relationships/image" Target="../media/image39.sv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44.sv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9.svg"/><Relationship Id="rId9" Type="http://schemas.openxmlformats.org/officeDocument/2006/relationships/image" Target="../media/image7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14.png"/><Relationship Id="rId3" Type="http://schemas.openxmlformats.org/officeDocument/2006/relationships/image" Target="../media/image39.svg"/><Relationship Id="rId7" Type="http://schemas.openxmlformats.org/officeDocument/2006/relationships/image" Target="../media/image69.png"/><Relationship Id="rId12" Type="http://schemas.openxmlformats.org/officeDocument/2006/relationships/image" Target="../media/image11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37.svg"/><Relationship Id="rId5" Type="http://schemas.openxmlformats.org/officeDocument/2006/relationships/image" Target="../media/image59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60.sv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59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120.png"/><Relationship Id="rId17" Type="http://schemas.openxmlformats.org/officeDocument/2006/relationships/image" Target="../media/image60.svg"/><Relationship Id="rId2" Type="http://schemas.openxmlformats.org/officeDocument/2006/relationships/chart" Target="../charts/chart50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119.png"/><Relationship Id="rId5" Type="http://schemas.openxmlformats.org/officeDocument/2006/relationships/image" Target="../media/image76.png"/><Relationship Id="rId1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37.svg"/><Relationship Id="rId9" Type="http://schemas.openxmlformats.org/officeDocument/2006/relationships/image" Target="../media/image44.svg"/><Relationship Id="rId14" Type="http://schemas.openxmlformats.org/officeDocument/2006/relationships/image" Target="../media/image6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23.png"/><Relationship Id="rId3" Type="http://schemas.openxmlformats.org/officeDocument/2006/relationships/image" Target="../media/image37.svg"/><Relationship Id="rId7" Type="http://schemas.openxmlformats.org/officeDocument/2006/relationships/image" Target="../media/image109.png"/><Relationship Id="rId12" Type="http://schemas.openxmlformats.org/officeDocument/2006/relationships/image" Target="../media/image1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38.png"/><Relationship Id="rId5" Type="http://schemas.openxmlformats.org/officeDocument/2006/relationships/image" Target="../media/image108.png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Relationship Id="rId14" Type="http://schemas.openxmlformats.org/officeDocument/2006/relationships/chart" Target="../charts/char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8420EE-354B-489C-AD04-9A381B7C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79546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3000"/>
              </a:spcBef>
              <a:spcAft>
                <a:spcPts val="3600"/>
              </a:spcAft>
            </a:pPr>
            <a:r>
              <a:rPr lang="sv-SE" dirty="0"/>
              <a:t>Inventering av socialtjänstens 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038C37-B96F-4667-8712-6312B34B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4757A2A-44DE-49B0-A127-EAFE66B450E3}"/>
              </a:ext>
            </a:extLst>
          </p:cNvPr>
          <p:cNvSpPr txBox="1"/>
          <p:nvPr/>
        </p:nvSpPr>
        <p:spPr>
          <a:xfrm>
            <a:off x="665999" y="4543426"/>
            <a:ext cx="8430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+mj-lt"/>
              </a:rPr>
              <a:t>Analysresultat för sex verksamhetsområden</a:t>
            </a:r>
            <a:br>
              <a:rPr lang="sv-SE" sz="2800" b="1" dirty="0">
                <a:solidFill>
                  <a:schemeClr val="bg1"/>
                </a:solidFill>
                <a:latin typeface="+mj-lt"/>
              </a:rPr>
            </a:br>
            <a:r>
              <a:rPr lang="sv-SE" sz="2800" b="1" dirty="0">
                <a:solidFill>
                  <a:schemeClr val="bg1"/>
                </a:solidFill>
                <a:latin typeface="+mj-lt"/>
              </a:rPr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150732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16B268-B0BA-4A29-9762-55BCA934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85" y="257914"/>
            <a:ext cx="11637637" cy="1231392"/>
          </a:xfrm>
        </p:spPr>
        <p:txBody>
          <a:bodyPr/>
          <a:lstStyle/>
          <a:p>
            <a:r>
              <a:rPr lang="sv-SE" sz="3200" dirty="0"/>
              <a:t>Sammanställningen över kartlagda insatser låg till grund för de sex enkäter som skickades till kommunerna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7491AC-460E-4D7C-B990-F3D4F238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</a:t>
            </a:fld>
            <a:endParaRPr lang="sv-SE"/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8732FD2D-B2C9-4A15-8743-F9434351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352" y="1523717"/>
            <a:ext cx="1991194" cy="22655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C21D8E8E-9A17-4D0C-9EE5-63E6B966D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676" y="2391252"/>
            <a:ext cx="1861395" cy="24121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id="{E9840DAB-4192-4DF7-B563-E0C781E6E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778" y="4094786"/>
            <a:ext cx="2243941" cy="16932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4511EA8-AC3F-46CA-AD1C-2F2286EA36C8}"/>
              </a:ext>
            </a:extLst>
          </p:cNvPr>
          <p:cNvSpPr txBox="1"/>
          <p:nvPr/>
        </p:nvSpPr>
        <p:spPr>
          <a:xfrm>
            <a:off x="475296" y="1321834"/>
            <a:ext cx="821385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dirty="0"/>
              <a:t>Enkäter togs fram för sex olika verksamhetsområden: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/>
              <a:t>Barn och unga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/>
              <a:t>Äldre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/>
              <a:t>Funktionshinder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/>
              <a:t>Missbruk och beroende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/>
              <a:t>Socialpsykiatri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i="1" dirty="0"/>
              <a:t>Våld i när relationer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/>
              <a:t>Enkäterna syftade till att inventera vilka av de kartlagda insatserna som kommunerna erbjudits till invånarna åren 2016-2020. Kommunerna fick även besvara vilka insatser som givits fysiskt/digitalt, i kommunal/enskild regi samt vilka som getts med/utan biståndsbeslut. Slutligen fick kommunerna besvara om de vid en framtida lagändring skulle vilja ge insatser utan biståndsbeslut. </a:t>
            </a:r>
          </a:p>
          <a:p>
            <a:endParaRPr lang="sv-SE" sz="1600" dirty="0"/>
          </a:p>
          <a:p>
            <a:r>
              <a:rPr lang="sv-SE" sz="1600" dirty="0"/>
              <a:t>Enkäterna skickades till samtliga kommuner i Sverige, samt Stockholms stadsdelsområden, 1 oktober 2021. Såväl kommunerna som stadsdelsområdena benämns genomgående som kommuner i denna rapport. Kommunerna hade sex veckors svarstid.</a:t>
            </a:r>
          </a:p>
        </p:txBody>
      </p:sp>
      <p:sp>
        <p:nvSpPr>
          <p:cNvPr id="12" name="textruta 9">
            <a:extLst>
              <a:ext uri="{FF2B5EF4-FFF2-40B4-BE49-F238E27FC236}">
                <a16:creationId xmlns:a16="http://schemas.microsoft.com/office/drawing/2014/main" id="{099E74AF-C30E-4F39-BA89-FAF2B81B2F8A}"/>
              </a:ext>
            </a:extLst>
          </p:cNvPr>
          <p:cNvSpPr txBox="1"/>
          <p:nvPr/>
        </p:nvSpPr>
        <p:spPr>
          <a:xfrm>
            <a:off x="99561" y="5868818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Kartläggningen syftar till att få en översikt över alla typer av insatser som ges av kommunerna utifrån socialtjänstlagen (2001:453), utom försörjningsstöd och arbetsmarknadspolitiska åtgärder. 	Insatser enligt lag (1993:387) om stöd och service till vissa funktionshindrade omfattas inte.</a:t>
            </a:r>
          </a:p>
        </p:txBody>
      </p:sp>
    </p:spTree>
    <p:extLst>
      <p:ext uri="{BB962C8B-B14F-4D97-AF65-F5344CB8AC3E}">
        <p14:creationId xmlns:p14="http://schemas.microsoft.com/office/powerpoint/2010/main" val="19963657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0" y="2645444"/>
            <a:ext cx="12191999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Insatsutbud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100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7D868B-B17B-4141-B46E-7AA83FC9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21609757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BCC54F8-49AB-4FD8-8EB0-94F9950CB877}"/>
              </a:ext>
            </a:extLst>
          </p:cNvPr>
          <p:cNvSpPr/>
          <p:nvPr/>
        </p:nvSpPr>
        <p:spPr>
          <a:xfrm>
            <a:off x="360946" y="1463713"/>
            <a:ext cx="10936705" cy="1764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97DDA9-ED4E-4F2C-B716-221E8AA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101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7B3EC-2B6E-4369-A4E5-0AE729CD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snitt erbjuds 37 procent av de kartlagda insatserna inom området missbruk och beroende – 30 procent erbjuder även andra insatser</a:t>
            </a:r>
          </a:p>
        </p:txBody>
      </p:sp>
      <p:sp>
        <p:nvSpPr>
          <p:cNvPr id="10" name="textruta 8">
            <a:extLst>
              <a:ext uri="{FF2B5EF4-FFF2-40B4-BE49-F238E27FC236}">
                <a16:creationId xmlns:a16="http://schemas.microsoft.com/office/drawing/2014/main" id="{918FBAB5-87F1-4F16-9754-07ABB6F51820}"/>
              </a:ext>
            </a:extLst>
          </p:cNvPr>
          <p:cNvSpPr txBox="1"/>
          <p:nvPr/>
        </p:nvSpPr>
        <p:spPr>
          <a:xfrm>
            <a:off x="150774" y="5889714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  <a:p>
            <a:r>
              <a:rPr lang="sv-SE" sz="1000"/>
              <a:t>*	Av </a:t>
            </a:r>
            <a:r>
              <a:rPr lang="sv-SE" sz="1000" dirty="0"/>
              <a:t>de kommuner som angett att de slutfört enkäten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151BF35-C2C3-4465-8212-079258E8C0CE}"/>
              </a:ext>
            </a:extLst>
          </p:cNvPr>
          <p:cNvSpPr/>
          <p:nvPr/>
        </p:nvSpPr>
        <p:spPr>
          <a:xfrm>
            <a:off x="360947" y="3523343"/>
            <a:ext cx="10936706" cy="2153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1BB5D21-F8A8-48E6-A93F-6D089FBE89FD}"/>
              </a:ext>
            </a:extLst>
          </p:cNvPr>
          <p:cNvSpPr/>
          <p:nvPr/>
        </p:nvSpPr>
        <p:spPr>
          <a:xfrm>
            <a:off x="479563" y="1415196"/>
            <a:ext cx="3406637" cy="179461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22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59 kartlagda insatserna har i genomsnitt erbjudits inom området missbruk och beroende 2016-2020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0CE7AF8-D777-4164-9BBF-8BC03374CCB3}"/>
              </a:ext>
            </a:extLst>
          </p:cNvPr>
          <p:cNvSpPr/>
          <p:nvPr/>
        </p:nvSpPr>
        <p:spPr>
          <a:xfrm>
            <a:off x="7502998" y="1430211"/>
            <a:ext cx="3501190" cy="1764584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    30 %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kommunerna uppger att de ger ytterligare insatser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E098D638-612A-447A-A2D9-27531E70A24E}"/>
              </a:ext>
            </a:extLst>
          </p:cNvPr>
          <p:cNvCxnSpPr>
            <a:cxnSpLocks/>
          </p:cNvCxnSpPr>
          <p:nvPr/>
        </p:nvCxnSpPr>
        <p:spPr>
          <a:xfrm>
            <a:off x="4030580" y="4614109"/>
            <a:ext cx="3621505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CB4215CE-00C2-494F-865E-88A84052310E}"/>
              </a:ext>
            </a:extLst>
          </p:cNvPr>
          <p:cNvSpPr/>
          <p:nvPr/>
        </p:nvSpPr>
        <p:spPr>
          <a:xfrm>
            <a:off x="385009" y="3161294"/>
            <a:ext cx="3501191" cy="2728420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2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</a:t>
            </a:r>
            <a:r>
              <a:rPr lang="sv-SE" sz="1400">
                <a:solidFill>
                  <a:schemeClr val="tx1"/>
                </a:solidFill>
              </a:rPr>
              <a:t>59</a:t>
            </a:r>
            <a:r>
              <a:rPr lang="sv-SE" sz="1400" dirty="0">
                <a:solidFill>
                  <a:schemeClr val="tx1"/>
                </a:solidFill>
              </a:rPr>
              <a:t> kartlagda insatserna erbjuds i den kommun som erbjuder minst antal insatser inom området missbruk och beroende 2016-2020*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8AD0B80D-33E7-45E2-B36F-79DFF848171C}"/>
              </a:ext>
            </a:extLst>
          </p:cNvPr>
          <p:cNvSpPr/>
          <p:nvPr/>
        </p:nvSpPr>
        <p:spPr>
          <a:xfrm>
            <a:off x="7502998" y="3186248"/>
            <a:ext cx="3501190" cy="263915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43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59 kartlagda insatserna erbjuds i den kommun som erbjuder störst antal insatser inom </a:t>
            </a:r>
            <a:r>
              <a:rPr lang="sv-SE" sz="1400">
                <a:solidFill>
                  <a:schemeClr val="tx1"/>
                </a:solidFill>
              </a:rPr>
              <a:t>området missbruk och beroende </a:t>
            </a:r>
            <a:r>
              <a:rPr lang="sv-SE" sz="1400" dirty="0">
                <a:solidFill>
                  <a:schemeClr val="tx1"/>
                </a:solidFill>
              </a:rPr>
              <a:t>2016-2020</a:t>
            </a:r>
          </a:p>
        </p:txBody>
      </p:sp>
      <p:pic>
        <p:nvPicPr>
          <p:cNvPr id="30" name="Bild 29" descr="Märkesfäste1 med hel fyllning">
            <a:extLst>
              <a:ext uri="{FF2B5EF4-FFF2-40B4-BE49-F238E27FC236}">
                <a16:creationId xmlns:a16="http://schemas.microsoft.com/office/drawing/2014/main" id="{8178D44B-576F-43AC-B472-0DEEA926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1492" y="1664369"/>
            <a:ext cx="1375611" cy="137561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CD3F3EE-9EE2-487E-8900-E4884CC5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8204881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39523" y="1556074"/>
            <a:ext cx="11799010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27508" y="1223199"/>
            <a:ext cx="11811025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missbruk/beroende som ges i respektive kommun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Antal insatser som erbjuds inom området missbruk/beroende varierar från 14 till 27 mellan länen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51447A-7E75-4819-B127-11EFBFF7A819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missbruk/beroende. 30 procent av kommunerna uppger att de erbjuder insatser utöver de som ingick i enkäten.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3E692-78A7-4DA8-904B-D8D45FBBCA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003752"/>
              </p:ext>
            </p:extLst>
          </p:nvPr>
        </p:nvGraphicFramePr>
        <p:xfrm>
          <a:off x="239523" y="1529037"/>
          <a:ext cx="11712954" cy="413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2E1CD7C-C42B-4E91-B730-1111C0F4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EC3BF-09F3-4A79-83C9-E60C2A9D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41376976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19075" y="1556074"/>
            <a:ext cx="11819458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19075" y="1223199"/>
            <a:ext cx="11819458" cy="33287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missbruk/beroende som ges per kommun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974551" cy="898518"/>
          </a:xfrm>
        </p:spPr>
        <p:txBody>
          <a:bodyPr anchor="b"/>
          <a:lstStyle/>
          <a:p>
            <a:r>
              <a:rPr lang="sv-SE" sz="2800" dirty="0"/>
              <a:t>I mindre städer/tätorter och landsbygdskommuner erbjuds i snitt fyra färre insatser per kommun än i storstäder/storstadsnära kommuner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D05CE-82B8-49CF-AE8E-F828073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103</a:t>
            </a:fld>
            <a:endParaRPr lang="sv-SE"/>
          </a:p>
        </p:txBody>
      </p:sp>
      <p:sp>
        <p:nvSpPr>
          <p:cNvPr id="11" name="textruta 9">
            <a:extLst>
              <a:ext uri="{FF2B5EF4-FFF2-40B4-BE49-F238E27FC236}">
                <a16:creationId xmlns:a16="http://schemas.microsoft.com/office/drawing/2014/main" id="{524AE620-7C58-4F31-9588-2A0ACD5CE7E3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missbruk/beroende. 30 procent av kommunerna uppger att de erbjuder insatser utöver de som ingick i enkäten.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74C9A5-6826-4DAF-8ECF-52A1F008F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771999"/>
              </p:ext>
            </p:extLst>
          </p:nvPr>
        </p:nvGraphicFramePr>
        <p:xfrm>
          <a:off x="317499" y="1568624"/>
          <a:ext cx="11655425" cy="406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DCE159-0211-4741-AE0B-E5AFE012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21340969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vanligaste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2038533" cy="1223199"/>
          </a:xfrm>
        </p:spPr>
        <p:txBody>
          <a:bodyPr anchor="ctr"/>
          <a:lstStyle/>
          <a:p>
            <a:r>
              <a:rPr lang="sv-SE" sz="2800" dirty="0"/>
              <a:t>De tio vanligaste av de kartlagda insatserna inom området missbruk /beroende ges av 75 till 96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104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90902"/>
            <a:ext cx="6314748" cy="3478783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Hem för vård eller boende (HVB)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Återfallsprevention (ÅP) 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Rådgivning och stöd utan särskild manual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Motiverande samtal (MI)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Rådgivning och stöd utan särskild manual (anhöriga)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Generella enskilda stödsamtal utan särskild manual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Generella enskilda stödsamtal utan särskild manual (anhöriga)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Generella stödsamtal, enskilda samtal utan manual (unga) 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Rådgivning och stöd för familjer eller par utan särskild manual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Boendestöd 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054118" y="2315251"/>
            <a:ext cx="5439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2933700" y="2315251"/>
            <a:ext cx="26302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2023353" y="2670107"/>
            <a:ext cx="35929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075194" y="2670107"/>
            <a:ext cx="5228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3122579" y="3024963"/>
            <a:ext cx="24937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5974367" y="3734675"/>
            <a:ext cx="62368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2313709" y="3379819"/>
            <a:ext cx="330264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180483" y="3379819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15456" y="4111761"/>
            <a:ext cx="48259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4416357" y="4466617"/>
            <a:ext cx="129713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4416357" y="5188086"/>
            <a:ext cx="111754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6128764" y="4466617"/>
            <a:ext cx="469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6136940" y="3024963"/>
            <a:ext cx="4611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4140200" y="4821473"/>
            <a:ext cx="138268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56305" y="5188086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7" name="Table 11">
            <a:extLst>
              <a:ext uri="{FF2B5EF4-FFF2-40B4-BE49-F238E27FC236}">
                <a16:creationId xmlns:a16="http://schemas.microsoft.com/office/drawing/2014/main" id="{44BEAEAE-D2D4-4512-A67D-2D088C3A937D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FC7B8D5-66BC-4911-A472-6205D2958295}"/>
              </a:ext>
            </a:extLst>
          </p:cNvPr>
          <p:cNvCxnSpPr>
            <a:cxnSpLocks/>
          </p:cNvCxnSpPr>
          <p:nvPr/>
        </p:nvCxnSpPr>
        <p:spPr>
          <a:xfrm>
            <a:off x="3797300" y="4111761"/>
            <a:ext cx="17366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77D9C23-3ED8-4A2A-97F7-A733C1E9DBDC}"/>
              </a:ext>
            </a:extLst>
          </p:cNvPr>
          <p:cNvCxnSpPr>
            <a:cxnSpLocks/>
          </p:cNvCxnSpPr>
          <p:nvPr/>
        </p:nvCxnSpPr>
        <p:spPr>
          <a:xfrm>
            <a:off x="6343951" y="5542943"/>
            <a:ext cx="2540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477FFF5F-190E-4EDB-BAA8-1CD8EF332887}"/>
              </a:ext>
            </a:extLst>
          </p:cNvPr>
          <p:cNvCxnSpPr>
            <a:cxnSpLocks/>
          </p:cNvCxnSpPr>
          <p:nvPr/>
        </p:nvCxnSpPr>
        <p:spPr>
          <a:xfrm>
            <a:off x="1647825" y="5542943"/>
            <a:ext cx="412938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9AA9AF23-5C62-4C7B-8D2C-5408B3102E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27427" y="2111416"/>
            <a:ext cx="364387" cy="36438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FB370F-A881-47E2-A1E7-3E64959D17CC}"/>
              </a:ext>
            </a:extLst>
          </p:cNvPr>
          <p:cNvCxnSpPr>
            <a:cxnSpLocks/>
          </p:cNvCxnSpPr>
          <p:nvPr/>
        </p:nvCxnSpPr>
        <p:spPr>
          <a:xfrm>
            <a:off x="6011712" y="4818027"/>
            <a:ext cx="586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BE3C56F-9DB4-43A9-B9CE-A460BABF5599}"/>
              </a:ext>
            </a:extLst>
          </p:cNvPr>
          <p:cNvGrpSpPr/>
          <p:nvPr/>
        </p:nvGrpSpPr>
        <p:grpSpPr>
          <a:xfrm flipH="1">
            <a:off x="5654815" y="2496600"/>
            <a:ext cx="381915" cy="277664"/>
            <a:chOff x="1064474" y="2484079"/>
            <a:chExt cx="510848" cy="420128"/>
          </a:xfrm>
        </p:grpSpPr>
        <p:pic>
          <p:nvPicPr>
            <p:cNvPr id="117" name="Bildobjekt 76">
              <a:extLst>
                <a:ext uri="{FF2B5EF4-FFF2-40B4-BE49-F238E27FC236}">
                  <a16:creationId xmlns:a16="http://schemas.microsoft.com/office/drawing/2014/main" id="{6466F696-F584-4C09-9089-8A411942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8" name="Bildobjekt 86">
              <a:extLst>
                <a:ext uri="{FF2B5EF4-FFF2-40B4-BE49-F238E27FC236}">
                  <a16:creationId xmlns:a16="http://schemas.microsoft.com/office/drawing/2014/main" id="{3C019E5F-4CBF-4F32-8943-DBAD01D10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9" name="Bildobjekt 87">
              <a:extLst>
                <a:ext uri="{FF2B5EF4-FFF2-40B4-BE49-F238E27FC236}">
                  <a16:creationId xmlns:a16="http://schemas.microsoft.com/office/drawing/2014/main" id="{675F0457-773B-4ED6-91EE-BA5CC019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0" name="Bildobjekt 88">
              <a:extLst>
                <a:ext uri="{FF2B5EF4-FFF2-40B4-BE49-F238E27FC236}">
                  <a16:creationId xmlns:a16="http://schemas.microsoft.com/office/drawing/2014/main" id="{7F4AF654-2A19-4383-965D-529C4339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1" name="Bildobjekt 89">
              <a:extLst>
                <a:ext uri="{FF2B5EF4-FFF2-40B4-BE49-F238E27FC236}">
                  <a16:creationId xmlns:a16="http://schemas.microsoft.com/office/drawing/2014/main" id="{E1F4BD3A-AF21-468A-A371-6FF0480F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D1C7456-04BD-4142-8219-3B67626FBDDD}"/>
              </a:ext>
            </a:extLst>
          </p:cNvPr>
          <p:cNvGrpSpPr/>
          <p:nvPr/>
        </p:nvGrpSpPr>
        <p:grpSpPr>
          <a:xfrm flipH="1">
            <a:off x="5693150" y="2865152"/>
            <a:ext cx="381915" cy="277664"/>
            <a:chOff x="1064474" y="2484079"/>
            <a:chExt cx="510848" cy="420128"/>
          </a:xfrm>
        </p:grpSpPr>
        <p:pic>
          <p:nvPicPr>
            <p:cNvPr id="123" name="Bildobjekt 76">
              <a:extLst>
                <a:ext uri="{FF2B5EF4-FFF2-40B4-BE49-F238E27FC236}">
                  <a16:creationId xmlns:a16="http://schemas.microsoft.com/office/drawing/2014/main" id="{D90B342B-E635-44FC-ABE4-05693E1C1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4" name="Bildobjekt 86">
              <a:extLst>
                <a:ext uri="{FF2B5EF4-FFF2-40B4-BE49-F238E27FC236}">
                  <a16:creationId xmlns:a16="http://schemas.microsoft.com/office/drawing/2014/main" id="{44BF59D3-A621-473A-8C1A-E1B8E5BE8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5" name="Bildobjekt 87">
              <a:extLst>
                <a:ext uri="{FF2B5EF4-FFF2-40B4-BE49-F238E27FC236}">
                  <a16:creationId xmlns:a16="http://schemas.microsoft.com/office/drawing/2014/main" id="{16A43C6A-D064-480A-B2AE-BCC0CDD0E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6" name="Bildobjekt 88">
              <a:extLst>
                <a:ext uri="{FF2B5EF4-FFF2-40B4-BE49-F238E27FC236}">
                  <a16:creationId xmlns:a16="http://schemas.microsoft.com/office/drawing/2014/main" id="{59EBE422-369A-473B-B88E-11DCE1398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7" name="Bildobjekt 89">
              <a:extLst>
                <a:ext uri="{FF2B5EF4-FFF2-40B4-BE49-F238E27FC236}">
                  <a16:creationId xmlns:a16="http://schemas.microsoft.com/office/drawing/2014/main" id="{687DA104-95F2-405C-8B16-6BEE0872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5D841C6-070A-48F5-8A7F-16D31A33A075}"/>
              </a:ext>
            </a:extLst>
          </p:cNvPr>
          <p:cNvGrpSpPr/>
          <p:nvPr/>
        </p:nvGrpSpPr>
        <p:grpSpPr>
          <a:xfrm flipH="1">
            <a:off x="5713490" y="3244740"/>
            <a:ext cx="381915" cy="277664"/>
            <a:chOff x="1064474" y="2484079"/>
            <a:chExt cx="510848" cy="420128"/>
          </a:xfrm>
        </p:grpSpPr>
        <p:pic>
          <p:nvPicPr>
            <p:cNvPr id="132" name="Bildobjekt 76">
              <a:extLst>
                <a:ext uri="{FF2B5EF4-FFF2-40B4-BE49-F238E27FC236}">
                  <a16:creationId xmlns:a16="http://schemas.microsoft.com/office/drawing/2014/main" id="{4D0EA678-8909-46AC-B652-34AE32FB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3" name="Bildobjekt 86">
              <a:extLst>
                <a:ext uri="{FF2B5EF4-FFF2-40B4-BE49-F238E27FC236}">
                  <a16:creationId xmlns:a16="http://schemas.microsoft.com/office/drawing/2014/main" id="{F3C529A0-4B20-4924-B29E-3DD8C02FF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4" name="Bildobjekt 87">
              <a:extLst>
                <a:ext uri="{FF2B5EF4-FFF2-40B4-BE49-F238E27FC236}">
                  <a16:creationId xmlns:a16="http://schemas.microsoft.com/office/drawing/2014/main" id="{06E1ECE8-9A20-4DA3-B7DC-B9D804C2B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5" name="Bildobjekt 88">
              <a:extLst>
                <a:ext uri="{FF2B5EF4-FFF2-40B4-BE49-F238E27FC236}">
                  <a16:creationId xmlns:a16="http://schemas.microsoft.com/office/drawing/2014/main" id="{5C8D1E04-51F8-4D40-9309-BC4D41B3C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6" name="Bildobjekt 89">
              <a:extLst>
                <a:ext uri="{FF2B5EF4-FFF2-40B4-BE49-F238E27FC236}">
                  <a16:creationId xmlns:a16="http://schemas.microsoft.com/office/drawing/2014/main" id="{DB913D65-ED58-463D-A3B8-B0F35DED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F94A876-574D-4DC0-B2BD-0EA812694FB2}"/>
              </a:ext>
            </a:extLst>
          </p:cNvPr>
          <p:cNvCxnSpPr>
            <a:cxnSpLocks/>
          </p:cNvCxnSpPr>
          <p:nvPr/>
        </p:nvCxnSpPr>
        <p:spPr>
          <a:xfrm>
            <a:off x="3797300" y="3734675"/>
            <a:ext cx="17366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8" name="Bildobjekt 72">
            <a:extLst>
              <a:ext uri="{FF2B5EF4-FFF2-40B4-BE49-F238E27FC236}">
                <a16:creationId xmlns:a16="http://schemas.microsoft.com/office/drawing/2014/main" id="{D44B1B80-9F6A-4901-B37C-804EF0C8D1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53" y="3589118"/>
            <a:ext cx="265831" cy="265831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D626CF9-683A-4ED4-AEC7-4916B6E46FA9}"/>
              </a:ext>
            </a:extLst>
          </p:cNvPr>
          <p:cNvGrpSpPr/>
          <p:nvPr/>
        </p:nvGrpSpPr>
        <p:grpSpPr>
          <a:xfrm flipH="1">
            <a:off x="5665124" y="3954613"/>
            <a:ext cx="381915" cy="277664"/>
            <a:chOff x="1064474" y="2484079"/>
            <a:chExt cx="510848" cy="420128"/>
          </a:xfrm>
        </p:grpSpPr>
        <p:pic>
          <p:nvPicPr>
            <p:cNvPr id="141" name="Bildobjekt 76">
              <a:extLst>
                <a:ext uri="{FF2B5EF4-FFF2-40B4-BE49-F238E27FC236}">
                  <a16:creationId xmlns:a16="http://schemas.microsoft.com/office/drawing/2014/main" id="{E4F21393-5F18-4D5F-82D9-56EF00B5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42" name="Bildobjekt 86">
              <a:extLst>
                <a:ext uri="{FF2B5EF4-FFF2-40B4-BE49-F238E27FC236}">
                  <a16:creationId xmlns:a16="http://schemas.microsoft.com/office/drawing/2014/main" id="{9E9C1B70-F8F1-46AE-AFFC-242BFB12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43" name="Bildobjekt 87">
              <a:extLst>
                <a:ext uri="{FF2B5EF4-FFF2-40B4-BE49-F238E27FC236}">
                  <a16:creationId xmlns:a16="http://schemas.microsoft.com/office/drawing/2014/main" id="{179579FC-1D18-4C0E-9A1B-89046CF4B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44" name="Bildobjekt 88">
              <a:extLst>
                <a:ext uri="{FF2B5EF4-FFF2-40B4-BE49-F238E27FC236}">
                  <a16:creationId xmlns:a16="http://schemas.microsoft.com/office/drawing/2014/main" id="{48CC5385-C1DF-4416-BD49-75D134AA9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45" name="Bildobjekt 89">
              <a:extLst>
                <a:ext uri="{FF2B5EF4-FFF2-40B4-BE49-F238E27FC236}">
                  <a16:creationId xmlns:a16="http://schemas.microsoft.com/office/drawing/2014/main" id="{04DE31AA-EAD9-4DE9-856D-241056F6A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46" name="Bildobjekt 72">
            <a:extLst>
              <a:ext uri="{FF2B5EF4-FFF2-40B4-BE49-F238E27FC236}">
                <a16:creationId xmlns:a16="http://schemas.microsoft.com/office/drawing/2014/main" id="{6536BE17-7FB7-492F-9509-8C97BE314E7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73" y="4318964"/>
            <a:ext cx="265831" cy="265831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665334E-238D-40F3-8A00-D3947AD8534A}"/>
              </a:ext>
            </a:extLst>
          </p:cNvPr>
          <p:cNvGrpSpPr/>
          <p:nvPr/>
        </p:nvGrpSpPr>
        <p:grpSpPr>
          <a:xfrm>
            <a:off x="5592299" y="5065640"/>
            <a:ext cx="371039" cy="197487"/>
            <a:chOff x="4293327" y="2574351"/>
            <a:chExt cx="671354" cy="378274"/>
          </a:xfrm>
        </p:grpSpPr>
        <p:pic>
          <p:nvPicPr>
            <p:cNvPr id="154" name="Bildobjekt 74">
              <a:extLst>
                <a:ext uri="{FF2B5EF4-FFF2-40B4-BE49-F238E27FC236}">
                  <a16:creationId xmlns:a16="http://schemas.microsoft.com/office/drawing/2014/main" id="{70CAED6A-8115-408B-9D07-DB3DA6FF1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55" name="Bildobjekt 75">
              <a:extLst>
                <a:ext uri="{FF2B5EF4-FFF2-40B4-BE49-F238E27FC236}">
                  <a16:creationId xmlns:a16="http://schemas.microsoft.com/office/drawing/2014/main" id="{D0B61CA0-BC35-4C49-9D3B-FF95FD6E5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pic>
        <p:nvPicPr>
          <p:cNvPr id="156" name="Graphic 155" descr="House with solid fill">
            <a:extLst>
              <a:ext uri="{FF2B5EF4-FFF2-40B4-BE49-F238E27FC236}">
                <a16:creationId xmlns:a16="http://schemas.microsoft.com/office/drawing/2014/main" id="{D2BB5CAD-EC95-4935-9CBA-75C6507937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889469" y="5358463"/>
            <a:ext cx="364387" cy="364387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59CAF37E-9134-4C92-BFB1-9B09E46AE80B}"/>
              </a:ext>
            </a:extLst>
          </p:cNvPr>
          <p:cNvGrpSpPr/>
          <p:nvPr/>
        </p:nvGrpSpPr>
        <p:grpSpPr>
          <a:xfrm>
            <a:off x="5583233" y="4671420"/>
            <a:ext cx="416940" cy="309575"/>
            <a:chOff x="4788194" y="2750342"/>
            <a:chExt cx="532686" cy="3667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61561C7-232F-40CB-AAC2-0F924CD691E4}"/>
                </a:ext>
              </a:extLst>
            </p:cNvPr>
            <p:cNvGrpSpPr/>
            <p:nvPr/>
          </p:nvGrpSpPr>
          <p:grpSpPr>
            <a:xfrm>
              <a:off x="4788194" y="2750342"/>
              <a:ext cx="532686" cy="366703"/>
              <a:chOff x="5852169" y="2809962"/>
              <a:chExt cx="532686" cy="366703"/>
            </a:xfrm>
          </p:grpSpPr>
          <p:pic>
            <p:nvPicPr>
              <p:cNvPr id="84" name="Bildobjekt 86">
                <a:extLst>
                  <a:ext uri="{FF2B5EF4-FFF2-40B4-BE49-F238E27FC236}">
                    <a16:creationId xmlns:a16="http://schemas.microsoft.com/office/drawing/2014/main" id="{012E47CD-6C5B-4F59-827F-D32DBE6AB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9677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85" name="Bildobjekt 87">
                <a:extLst>
                  <a:ext uri="{FF2B5EF4-FFF2-40B4-BE49-F238E27FC236}">
                    <a16:creationId xmlns:a16="http://schemas.microsoft.com/office/drawing/2014/main" id="{D66EA488-4115-4465-A5B3-3E9FD7389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61694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86" name="Bildobjekt 88">
                <a:extLst>
                  <a:ext uri="{FF2B5EF4-FFF2-40B4-BE49-F238E27FC236}">
                    <a16:creationId xmlns:a16="http://schemas.microsoft.com/office/drawing/2014/main" id="{1AC0849B-928B-46EE-AD6E-4638F63B5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52169" y="2815437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87" name="Bildobjekt 89">
                <a:extLst>
                  <a:ext uri="{FF2B5EF4-FFF2-40B4-BE49-F238E27FC236}">
                    <a16:creationId xmlns:a16="http://schemas.microsoft.com/office/drawing/2014/main" id="{52EF9285-8BC7-42C9-991A-20E2C31D4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2781" y="2809962"/>
                <a:ext cx="205178" cy="182760"/>
              </a:xfrm>
              <a:prstGeom prst="rect">
                <a:avLst/>
              </a:prstGeom>
            </p:spPr>
          </p:pic>
        </p:grpSp>
        <p:pic>
          <p:nvPicPr>
            <p:cNvPr id="83" name="Picture 8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CD45F76-A270-426F-B5E2-3D6342C37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92" y="2838449"/>
              <a:ext cx="205237" cy="205237"/>
            </a:xfrm>
            <a:prstGeom prst="rect">
              <a:avLst/>
            </a:prstGeom>
          </p:spPr>
        </p:pic>
      </p:grp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43B324DB-4336-472D-83E0-3CF72413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17267397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minst vanliga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" y="0"/>
            <a:ext cx="12350421" cy="1223199"/>
          </a:xfrm>
        </p:spPr>
        <p:txBody>
          <a:bodyPr anchor="ctr"/>
          <a:lstStyle/>
          <a:p>
            <a:r>
              <a:rPr lang="sv-SE" sz="2800" dirty="0"/>
              <a:t>De tio minst vanliga av de kartlagda insatserna inom området missbruk /beroende ges av noll till fyra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105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92811-B1C9-4BF9-A2B6-24F77D91FB71}"/>
              </a:ext>
            </a:extLst>
          </p:cNvPr>
          <p:cNvSpPr/>
          <p:nvPr/>
        </p:nvSpPr>
        <p:spPr>
          <a:xfrm>
            <a:off x="376052" y="21909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Nätverksterapi (NT)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87B45F-6F14-433C-9249-E7D157383C91}"/>
              </a:ext>
            </a:extLst>
          </p:cNvPr>
          <p:cNvSpPr/>
          <p:nvPr/>
        </p:nvSpPr>
        <p:spPr>
          <a:xfrm>
            <a:off x="376052" y="25492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Coping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skills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training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(CST)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227CCB-2AF1-4FC9-B003-CA7FF20EF168}"/>
              </a:ext>
            </a:extLst>
          </p:cNvPr>
          <p:cNvSpPr/>
          <p:nvPr/>
        </p:nvSpPr>
        <p:spPr>
          <a:xfrm>
            <a:off x="376052" y="2907635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Assertive continuing care (ACC)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8CF135-0373-406F-9DF5-0F7E2BB6C395}"/>
              </a:ext>
            </a:extLst>
          </p:cNvPr>
          <p:cNvSpPr/>
          <p:nvPr/>
        </p:nvSpPr>
        <p:spPr>
          <a:xfrm>
            <a:off x="376052" y="32660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Interaktionell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terapi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(ITP)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555EA0-4512-4314-A37E-E8C28D358D3A}"/>
              </a:ext>
            </a:extLst>
          </p:cNvPr>
          <p:cNvSpPr/>
          <p:nvPr/>
        </p:nvSpPr>
        <p:spPr>
          <a:xfrm>
            <a:off x="376052" y="36243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MATRIX-programmet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2C41FC-CB45-43F9-8C04-AA31F3376401}"/>
              </a:ext>
            </a:extLst>
          </p:cNvPr>
          <p:cNvSpPr/>
          <p:nvPr/>
        </p:nvSpPr>
        <p:spPr>
          <a:xfrm>
            <a:off x="376052" y="3982734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Personanpassad normativ återkoppling (PNF)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F2B482-95CA-4AC3-B96E-6CA2D801F7F0}"/>
              </a:ext>
            </a:extLst>
          </p:cNvPr>
          <p:cNvSpPr/>
          <p:nvPr/>
        </p:nvSpPr>
        <p:spPr>
          <a:xfrm>
            <a:off x="376052" y="43411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Al-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Anon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facilitation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treatment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(AFT)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21B0357-8093-42D2-AC75-EC38B0ECC90E}"/>
              </a:ext>
            </a:extLst>
          </p:cNvPr>
          <p:cNvSpPr/>
          <p:nvPr/>
        </p:nvSpPr>
        <p:spPr>
          <a:xfrm>
            <a:off x="376052" y="4699467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Social behavior network therapy (SBNT)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C0155B-9B0F-40D8-ADBF-73C163CF1D4B}"/>
              </a:ext>
            </a:extLst>
          </p:cNvPr>
          <p:cNvSpPr/>
          <p:nvPr/>
        </p:nvSpPr>
        <p:spPr>
          <a:xfrm>
            <a:off x="376052" y="5057833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Parterapi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form av behavioral couples therapy (BCT)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C7ED0E-97C5-4B23-B085-4F95016F5130}"/>
              </a:ext>
            </a:extLst>
          </p:cNvPr>
          <p:cNvSpPr/>
          <p:nvPr/>
        </p:nvSpPr>
        <p:spPr>
          <a:xfrm>
            <a:off x="376052" y="54162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Förstärkningsmetod,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contingency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management (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CoM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  <a:endParaRPr lang="sv-SE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148009" y="2324776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1819275" y="2324776"/>
            <a:ext cx="375272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2227634" y="2679562"/>
            <a:ext cx="33909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114282" y="2679562"/>
            <a:ext cx="44282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423B3857-22F9-4606-B7DC-6D20D2BA5760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4%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9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231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4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231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4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228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4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230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3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231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3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226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230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0%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0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232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0%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0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232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0%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>
                          <a:effectLst/>
                        </a:rPr>
                        <a:t>0</a:t>
                      </a:r>
                      <a:endParaRPr lang="sv-SE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232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2548647" y="3034348"/>
            <a:ext cx="29507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5914903" y="3743920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2091447" y="3389134"/>
            <a:ext cx="37895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352559" y="3389134"/>
            <a:ext cx="20455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 flipV="1">
            <a:off x="1933575" y="3744599"/>
            <a:ext cx="3454867" cy="2111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76BAEB4-7E77-4389-BE0C-856A27FC0003}"/>
              </a:ext>
            </a:extLst>
          </p:cNvPr>
          <p:cNvCxnSpPr>
            <a:cxnSpLocks/>
          </p:cNvCxnSpPr>
          <p:nvPr/>
        </p:nvCxnSpPr>
        <p:spPr>
          <a:xfrm>
            <a:off x="3385226" y="4105721"/>
            <a:ext cx="22371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48009" y="4105721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2791838" y="4460507"/>
            <a:ext cx="25966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3822970" y="5181345"/>
            <a:ext cx="171093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9BA7F27-B26B-47B1-8BDE-70513CEDFE30}"/>
              </a:ext>
            </a:extLst>
          </p:cNvPr>
          <p:cNvCxnSpPr>
            <a:cxnSpLocks/>
          </p:cNvCxnSpPr>
          <p:nvPr/>
        </p:nvCxnSpPr>
        <p:spPr>
          <a:xfrm>
            <a:off x="3923086" y="5542943"/>
            <a:ext cx="157633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5874600" y="4460507"/>
            <a:ext cx="6825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5975299" y="3034348"/>
            <a:ext cx="5818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6436135" y="4826559"/>
            <a:ext cx="12097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15365" y="5181345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5D75156-FB7E-4D92-8EEE-E7222510EF37}"/>
              </a:ext>
            </a:extLst>
          </p:cNvPr>
          <p:cNvCxnSpPr>
            <a:cxnSpLocks/>
          </p:cNvCxnSpPr>
          <p:nvPr/>
        </p:nvCxnSpPr>
        <p:spPr>
          <a:xfrm>
            <a:off x="6039390" y="5542943"/>
            <a:ext cx="5177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CA7FCF7-4954-40AC-8465-1A259CCA47B7}"/>
              </a:ext>
            </a:extLst>
          </p:cNvPr>
          <p:cNvGrpSpPr/>
          <p:nvPr/>
        </p:nvGrpSpPr>
        <p:grpSpPr>
          <a:xfrm flipH="1">
            <a:off x="5933246" y="3221077"/>
            <a:ext cx="381915" cy="277664"/>
            <a:chOff x="1064474" y="2484079"/>
            <a:chExt cx="510848" cy="420128"/>
          </a:xfrm>
        </p:grpSpPr>
        <p:pic>
          <p:nvPicPr>
            <p:cNvPr id="122" name="Bildobjekt 76">
              <a:extLst>
                <a:ext uri="{FF2B5EF4-FFF2-40B4-BE49-F238E27FC236}">
                  <a16:creationId xmlns:a16="http://schemas.microsoft.com/office/drawing/2014/main" id="{88F42EC5-7054-4FEC-8B91-B87B321C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3" name="Bildobjekt 86">
              <a:extLst>
                <a:ext uri="{FF2B5EF4-FFF2-40B4-BE49-F238E27FC236}">
                  <a16:creationId xmlns:a16="http://schemas.microsoft.com/office/drawing/2014/main" id="{282A35B1-0140-4C82-937C-43A708AA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4" name="Bildobjekt 87">
              <a:extLst>
                <a:ext uri="{FF2B5EF4-FFF2-40B4-BE49-F238E27FC236}">
                  <a16:creationId xmlns:a16="http://schemas.microsoft.com/office/drawing/2014/main" id="{10C6445A-3FFF-4EEF-B308-7F2494D46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5" name="Bildobjekt 88">
              <a:extLst>
                <a:ext uri="{FF2B5EF4-FFF2-40B4-BE49-F238E27FC236}">
                  <a16:creationId xmlns:a16="http://schemas.microsoft.com/office/drawing/2014/main" id="{4597C736-D0DF-436D-9B09-2E8F90BB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6" name="Bildobjekt 89">
              <a:extLst>
                <a:ext uri="{FF2B5EF4-FFF2-40B4-BE49-F238E27FC236}">
                  <a16:creationId xmlns:a16="http://schemas.microsoft.com/office/drawing/2014/main" id="{48DC66C4-DEF6-4314-B35D-82B9416B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D3984E3-F6D5-443F-AC58-3957F230EFD0}"/>
              </a:ext>
            </a:extLst>
          </p:cNvPr>
          <p:cNvGrpSpPr/>
          <p:nvPr/>
        </p:nvGrpSpPr>
        <p:grpSpPr>
          <a:xfrm flipH="1">
            <a:off x="5593384" y="5383652"/>
            <a:ext cx="381915" cy="277664"/>
            <a:chOff x="1064474" y="2484079"/>
            <a:chExt cx="510848" cy="420128"/>
          </a:xfrm>
        </p:grpSpPr>
        <p:pic>
          <p:nvPicPr>
            <p:cNvPr id="202" name="Bildobjekt 76">
              <a:extLst>
                <a:ext uri="{FF2B5EF4-FFF2-40B4-BE49-F238E27FC236}">
                  <a16:creationId xmlns:a16="http://schemas.microsoft.com/office/drawing/2014/main" id="{6A64D760-68B9-4F3C-9E9E-62CAACFAF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203" name="Bildobjekt 86">
              <a:extLst>
                <a:ext uri="{FF2B5EF4-FFF2-40B4-BE49-F238E27FC236}">
                  <a16:creationId xmlns:a16="http://schemas.microsoft.com/office/drawing/2014/main" id="{DBCEF2AF-AE86-423A-9999-B91A8951D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204" name="Bildobjekt 87">
              <a:extLst>
                <a:ext uri="{FF2B5EF4-FFF2-40B4-BE49-F238E27FC236}">
                  <a16:creationId xmlns:a16="http://schemas.microsoft.com/office/drawing/2014/main" id="{E572A0F4-3075-4369-9EDB-18F88F0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205" name="Bildobjekt 88">
              <a:extLst>
                <a:ext uri="{FF2B5EF4-FFF2-40B4-BE49-F238E27FC236}">
                  <a16:creationId xmlns:a16="http://schemas.microsoft.com/office/drawing/2014/main" id="{E0D4CA98-176B-4C0A-BAD9-9509BB4FF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206" name="Bildobjekt 89">
              <a:extLst>
                <a:ext uri="{FF2B5EF4-FFF2-40B4-BE49-F238E27FC236}">
                  <a16:creationId xmlns:a16="http://schemas.microsoft.com/office/drawing/2014/main" id="{DC8A51DD-0135-489B-BC4A-68F39FC8E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697437D-0A29-474F-909D-EF814094C147}"/>
              </a:ext>
            </a:extLst>
          </p:cNvPr>
          <p:cNvCxnSpPr>
            <a:cxnSpLocks/>
          </p:cNvCxnSpPr>
          <p:nvPr/>
        </p:nvCxnSpPr>
        <p:spPr>
          <a:xfrm>
            <a:off x="3044757" y="4826208"/>
            <a:ext cx="29881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5787010-73CA-4BE6-B37E-5479B7F03E02}"/>
              </a:ext>
            </a:extLst>
          </p:cNvPr>
          <p:cNvGrpSpPr/>
          <p:nvPr/>
        </p:nvGrpSpPr>
        <p:grpSpPr>
          <a:xfrm>
            <a:off x="5656019" y="2206189"/>
            <a:ext cx="371039" cy="197487"/>
            <a:chOff x="4293327" y="2574351"/>
            <a:chExt cx="671354" cy="378274"/>
          </a:xfrm>
        </p:grpSpPr>
        <p:pic>
          <p:nvPicPr>
            <p:cNvPr id="156" name="Bildobjekt 74">
              <a:extLst>
                <a:ext uri="{FF2B5EF4-FFF2-40B4-BE49-F238E27FC236}">
                  <a16:creationId xmlns:a16="http://schemas.microsoft.com/office/drawing/2014/main" id="{F9377B94-883A-443C-B5B2-24A973F4D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57" name="Bildobjekt 75">
              <a:extLst>
                <a:ext uri="{FF2B5EF4-FFF2-40B4-BE49-F238E27FC236}">
                  <a16:creationId xmlns:a16="http://schemas.microsoft.com/office/drawing/2014/main" id="{EC58F590-F208-428C-8E12-17A8F91C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pic>
        <p:nvPicPr>
          <p:cNvPr id="158" name="Bildobjekt 72">
            <a:extLst>
              <a:ext uri="{FF2B5EF4-FFF2-40B4-BE49-F238E27FC236}">
                <a16:creationId xmlns:a16="http://schemas.microsoft.com/office/drawing/2014/main" id="{38A5FA66-C07C-4762-86E6-2BBFBCD5688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85" y="2510157"/>
            <a:ext cx="265831" cy="265831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FBB3DC1-CFBC-43D4-8401-C55AC1ED3FFF}"/>
              </a:ext>
            </a:extLst>
          </p:cNvPr>
          <p:cNvGrpSpPr/>
          <p:nvPr/>
        </p:nvGrpSpPr>
        <p:grpSpPr>
          <a:xfrm>
            <a:off x="5462415" y="3616055"/>
            <a:ext cx="371039" cy="197487"/>
            <a:chOff x="4293327" y="2574351"/>
            <a:chExt cx="671354" cy="378274"/>
          </a:xfrm>
        </p:grpSpPr>
        <p:pic>
          <p:nvPicPr>
            <p:cNvPr id="160" name="Bildobjekt 74">
              <a:extLst>
                <a:ext uri="{FF2B5EF4-FFF2-40B4-BE49-F238E27FC236}">
                  <a16:creationId xmlns:a16="http://schemas.microsoft.com/office/drawing/2014/main" id="{5C54DA00-2848-411E-85E2-B26F6CB5D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61" name="Bildobjekt 75">
              <a:extLst>
                <a:ext uri="{FF2B5EF4-FFF2-40B4-BE49-F238E27FC236}">
                  <a16:creationId xmlns:a16="http://schemas.microsoft.com/office/drawing/2014/main" id="{5E6488CA-F2CF-4F47-A312-9B5A4106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pic>
        <p:nvPicPr>
          <p:cNvPr id="162" name="Bildobjekt 72">
            <a:extLst>
              <a:ext uri="{FF2B5EF4-FFF2-40B4-BE49-F238E27FC236}">
                <a16:creationId xmlns:a16="http://schemas.microsoft.com/office/drawing/2014/main" id="{F9E54450-C3C3-4771-B388-B61971146CE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3" y="4337602"/>
            <a:ext cx="265831" cy="265831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83433D2-F610-407F-B7ED-65AA5F3EE6FF}"/>
              </a:ext>
            </a:extLst>
          </p:cNvPr>
          <p:cNvGrpSpPr/>
          <p:nvPr/>
        </p:nvGrpSpPr>
        <p:grpSpPr>
          <a:xfrm>
            <a:off x="6028350" y="4705258"/>
            <a:ext cx="371039" cy="197487"/>
            <a:chOff x="4293327" y="2574351"/>
            <a:chExt cx="671354" cy="378274"/>
          </a:xfrm>
        </p:grpSpPr>
        <p:pic>
          <p:nvPicPr>
            <p:cNvPr id="164" name="Bildobjekt 74">
              <a:extLst>
                <a:ext uri="{FF2B5EF4-FFF2-40B4-BE49-F238E27FC236}">
                  <a16:creationId xmlns:a16="http://schemas.microsoft.com/office/drawing/2014/main" id="{4852D670-2198-4006-8BEE-ED6723439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65" name="Bildobjekt 75">
              <a:extLst>
                <a:ext uri="{FF2B5EF4-FFF2-40B4-BE49-F238E27FC236}">
                  <a16:creationId xmlns:a16="http://schemas.microsoft.com/office/drawing/2014/main" id="{D50F3895-EE38-417A-9F2A-0D6E8F32D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7D60411-984D-46B8-B585-CB33D448F406}"/>
              </a:ext>
            </a:extLst>
          </p:cNvPr>
          <p:cNvGrpSpPr/>
          <p:nvPr/>
        </p:nvGrpSpPr>
        <p:grpSpPr>
          <a:xfrm>
            <a:off x="5570324" y="5065640"/>
            <a:ext cx="371039" cy="197487"/>
            <a:chOff x="4293327" y="2574351"/>
            <a:chExt cx="671354" cy="378274"/>
          </a:xfrm>
        </p:grpSpPr>
        <p:pic>
          <p:nvPicPr>
            <p:cNvPr id="167" name="Bildobjekt 74">
              <a:extLst>
                <a:ext uri="{FF2B5EF4-FFF2-40B4-BE49-F238E27FC236}">
                  <a16:creationId xmlns:a16="http://schemas.microsoft.com/office/drawing/2014/main" id="{ACB54612-42F0-4D5E-8027-AA7DCD50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71" name="Bildobjekt 75">
              <a:extLst>
                <a:ext uri="{FF2B5EF4-FFF2-40B4-BE49-F238E27FC236}">
                  <a16:creationId xmlns:a16="http://schemas.microsoft.com/office/drawing/2014/main" id="{0D438CAE-6BD0-4CE7-96A3-2FEDDE21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C15B76-2B02-4F1D-A3AA-2A11F0483E7B}"/>
              </a:ext>
            </a:extLst>
          </p:cNvPr>
          <p:cNvGrpSpPr/>
          <p:nvPr/>
        </p:nvGrpSpPr>
        <p:grpSpPr>
          <a:xfrm>
            <a:off x="5583496" y="2869131"/>
            <a:ext cx="381915" cy="277664"/>
            <a:chOff x="4788194" y="2750342"/>
            <a:chExt cx="532686" cy="36670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D7639B-7678-462B-8866-30F557B4050C}"/>
                </a:ext>
              </a:extLst>
            </p:cNvPr>
            <p:cNvGrpSpPr/>
            <p:nvPr/>
          </p:nvGrpSpPr>
          <p:grpSpPr>
            <a:xfrm>
              <a:off x="4788194" y="2750342"/>
              <a:ext cx="532686" cy="366703"/>
              <a:chOff x="5852169" y="2809962"/>
              <a:chExt cx="532686" cy="366703"/>
            </a:xfrm>
          </p:grpSpPr>
          <p:pic>
            <p:nvPicPr>
              <p:cNvPr id="77" name="Bildobjekt 86">
                <a:extLst>
                  <a:ext uri="{FF2B5EF4-FFF2-40B4-BE49-F238E27FC236}">
                    <a16:creationId xmlns:a16="http://schemas.microsoft.com/office/drawing/2014/main" id="{5D473739-DDC0-459A-A8DF-4BB298850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9677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78" name="Bildobjekt 87">
                <a:extLst>
                  <a:ext uri="{FF2B5EF4-FFF2-40B4-BE49-F238E27FC236}">
                    <a16:creationId xmlns:a16="http://schemas.microsoft.com/office/drawing/2014/main" id="{EB91CDDF-FD5C-4302-BE74-E0BA9B97F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61694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79" name="Bildobjekt 88">
                <a:extLst>
                  <a:ext uri="{FF2B5EF4-FFF2-40B4-BE49-F238E27FC236}">
                    <a16:creationId xmlns:a16="http://schemas.microsoft.com/office/drawing/2014/main" id="{0654C6B1-9846-4DF0-914E-EB02C59C2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52169" y="2815437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81" name="Bildobjekt 89">
                <a:extLst>
                  <a:ext uri="{FF2B5EF4-FFF2-40B4-BE49-F238E27FC236}">
                    <a16:creationId xmlns:a16="http://schemas.microsoft.com/office/drawing/2014/main" id="{6A213357-E5DF-4DC4-BFE0-722FFA792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2781" y="2809962"/>
                <a:ext cx="205178" cy="182760"/>
              </a:xfrm>
              <a:prstGeom prst="rect">
                <a:avLst/>
              </a:prstGeom>
            </p:spPr>
          </p:pic>
        </p:grpSp>
        <p:pic>
          <p:nvPicPr>
            <p:cNvPr id="76" name="Picture 7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29C471B-9612-4836-8408-B4946D0AC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92" y="2838449"/>
              <a:ext cx="205237" cy="205237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4125671-A108-43E1-92AB-83AE65FA58F9}"/>
              </a:ext>
            </a:extLst>
          </p:cNvPr>
          <p:cNvGrpSpPr/>
          <p:nvPr/>
        </p:nvGrpSpPr>
        <p:grpSpPr>
          <a:xfrm>
            <a:off x="5699608" y="3973885"/>
            <a:ext cx="381915" cy="277664"/>
            <a:chOff x="4788194" y="2750342"/>
            <a:chExt cx="532686" cy="36670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BB365A5-15CA-4F70-A6EE-B8CC526C3E17}"/>
                </a:ext>
              </a:extLst>
            </p:cNvPr>
            <p:cNvGrpSpPr/>
            <p:nvPr/>
          </p:nvGrpSpPr>
          <p:grpSpPr>
            <a:xfrm>
              <a:off x="4788194" y="2750342"/>
              <a:ext cx="532686" cy="366703"/>
              <a:chOff x="5852169" y="2809962"/>
              <a:chExt cx="532686" cy="366703"/>
            </a:xfrm>
          </p:grpSpPr>
          <p:pic>
            <p:nvPicPr>
              <p:cNvPr id="85" name="Bildobjekt 86">
                <a:extLst>
                  <a:ext uri="{FF2B5EF4-FFF2-40B4-BE49-F238E27FC236}">
                    <a16:creationId xmlns:a16="http://schemas.microsoft.com/office/drawing/2014/main" id="{78C95BA0-93EF-44D2-8B68-38AF45C0F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9677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86" name="Bildobjekt 87">
                <a:extLst>
                  <a:ext uri="{FF2B5EF4-FFF2-40B4-BE49-F238E27FC236}">
                    <a16:creationId xmlns:a16="http://schemas.microsoft.com/office/drawing/2014/main" id="{7530D417-386B-470C-8E6D-51A8DC121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61694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87" name="Bildobjekt 88">
                <a:extLst>
                  <a:ext uri="{FF2B5EF4-FFF2-40B4-BE49-F238E27FC236}">
                    <a16:creationId xmlns:a16="http://schemas.microsoft.com/office/drawing/2014/main" id="{EE625AC5-C059-45D5-A716-170E0370E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52169" y="2815437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88" name="Bildobjekt 89">
                <a:extLst>
                  <a:ext uri="{FF2B5EF4-FFF2-40B4-BE49-F238E27FC236}">
                    <a16:creationId xmlns:a16="http://schemas.microsoft.com/office/drawing/2014/main" id="{FA5CF06B-99CA-4BF1-9CED-45E1C695A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2781" y="2809962"/>
                <a:ext cx="205178" cy="182760"/>
              </a:xfrm>
              <a:prstGeom prst="rect">
                <a:avLst/>
              </a:prstGeom>
            </p:spPr>
          </p:pic>
        </p:grpSp>
        <p:pic>
          <p:nvPicPr>
            <p:cNvPr id="84" name="Picture 8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E6EF91C-60BD-4EC2-B1C4-5B9D8D5A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92" y="2838449"/>
              <a:ext cx="205237" cy="205237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CD369F-73E1-4FF5-AF28-D5866C4D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31991690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Fysiska och digitala 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80D4ED9-E586-415A-91BC-CAA91F81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19985641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12">
            <a:extLst>
              <a:ext uri="{FF2B5EF4-FFF2-40B4-BE49-F238E27FC236}">
                <a16:creationId xmlns:a16="http://schemas.microsoft.com/office/drawing/2014/main" id="{0C2F151C-B1E4-4271-BC18-A60242E58756}"/>
              </a:ext>
            </a:extLst>
          </p:cNvPr>
          <p:cNvSpPr/>
          <p:nvPr/>
        </p:nvSpPr>
        <p:spPr>
          <a:xfrm>
            <a:off x="251538" y="1318393"/>
            <a:ext cx="11799010" cy="47361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6FCE6-8DF2-4528-A18C-B66174399241}"/>
              </a:ext>
            </a:extLst>
          </p:cNvPr>
          <p:cNvSpPr txBox="1"/>
          <p:nvPr/>
        </p:nvSpPr>
        <p:spPr>
          <a:xfrm>
            <a:off x="9009033" y="1580620"/>
            <a:ext cx="21868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5152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0" y="136526"/>
            <a:ext cx="11844608" cy="797798"/>
          </a:xfrm>
          <a:noFill/>
        </p:spPr>
        <p:txBody>
          <a:bodyPr/>
          <a:lstStyle/>
          <a:p>
            <a:r>
              <a:rPr lang="sv-SE" sz="2800" dirty="0"/>
              <a:t>33 procent av de kartlagda insatserna inom området missbruk /beroende ges i både digital och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107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05940" y="6070288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 Enkät: Kartläggning av socialtjänstens insatser i Sveriges kommuner (2021)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84413"/>
              </p:ext>
            </p:extLst>
          </p:nvPr>
        </p:nvGraphicFramePr>
        <p:xfrm>
          <a:off x="1831202" y="3877179"/>
          <a:ext cx="1874248" cy="2102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15784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250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Haschavvänjnings-programmet (HAP)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71457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Tolvstegsbehandling, twelve-step facilitation (TSF), Minnesota-modellen (MM)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35925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Återfallsprevention (ÅP)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57338" y="3877177"/>
          <a:ext cx="1874248" cy="2118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2399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44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675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99063" y="3912647"/>
          <a:ext cx="1874248" cy="208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3626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Återfallsprevention (ÅP)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2726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7532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87329" y="4501580"/>
            <a:ext cx="240772" cy="153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460291D-17A4-41E5-A269-C263651982BE}"/>
              </a:ext>
            </a:extLst>
          </p:cNvPr>
          <p:cNvSpPr txBox="1"/>
          <p:nvPr/>
        </p:nvSpPr>
        <p:spPr>
          <a:xfrm>
            <a:off x="2168393" y="3959633"/>
            <a:ext cx="11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fysiskt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05B02C7-3CD0-4AA4-9B13-E32C31D6E30D}"/>
              </a:ext>
            </a:extLst>
          </p:cNvPr>
          <p:cNvSpPr txBox="1"/>
          <p:nvPr/>
        </p:nvSpPr>
        <p:spPr>
          <a:xfrm>
            <a:off x="4493957" y="3969773"/>
            <a:ext cx="1389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Fysiskt och digitalt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CB4A254-EABC-48C0-B6B2-8FACC2364A8C}"/>
              </a:ext>
            </a:extLst>
          </p:cNvPr>
          <p:cNvSpPr txBox="1"/>
          <p:nvPr/>
        </p:nvSpPr>
        <p:spPr>
          <a:xfrm>
            <a:off x="6716703" y="4002921"/>
            <a:ext cx="183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digitalt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E5A124ED-FAC8-4A55-A29D-48CDD3CEEB4E}"/>
              </a:ext>
            </a:extLst>
          </p:cNvPr>
          <p:cNvSpPr/>
          <p:nvPr/>
        </p:nvSpPr>
        <p:spPr>
          <a:xfrm>
            <a:off x="251538" y="106767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fysiska och digitala insatser, samt de tre vanligaste insatserna i respektive kategori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1E8C20-3230-4929-BFB9-1BCA20486B35}"/>
              </a:ext>
            </a:extLst>
          </p:cNvPr>
          <p:cNvSpPr txBox="1"/>
          <p:nvPr/>
        </p:nvSpPr>
        <p:spPr>
          <a:xfrm>
            <a:off x="346206" y="1401682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form</a:t>
            </a:r>
            <a:endParaRPr lang="sv-SE" sz="105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ADB1F4-A145-4455-95CD-099CB4B20511}"/>
              </a:ext>
            </a:extLst>
          </p:cNvPr>
          <p:cNvGrpSpPr/>
          <p:nvPr/>
        </p:nvGrpSpPr>
        <p:grpSpPr>
          <a:xfrm>
            <a:off x="9123856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B8908-68A6-4A6E-9233-A3B71562E952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12">
              <a:extLst>
                <a:ext uri="{FF2B5EF4-FFF2-40B4-BE49-F238E27FC236}">
                  <a16:creationId xmlns:a16="http://schemas.microsoft.com/office/drawing/2014/main" id="{67966D15-37D6-49B6-A992-681A416DDA81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5BA9293E-11CC-48A7-ACC1-BB3E68C4A50C}"/>
              </a:ext>
            </a:extLst>
          </p:cNvPr>
          <p:cNvGraphicFramePr>
            <a:graphicFrameLocks/>
          </p:cNvGraphicFramePr>
          <p:nvPr/>
        </p:nvGraphicFramePr>
        <p:xfrm>
          <a:off x="909325" y="1712729"/>
          <a:ext cx="10776019" cy="224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4" name="Group 83">
            <a:extLst>
              <a:ext uri="{FF2B5EF4-FFF2-40B4-BE49-F238E27FC236}">
                <a16:creationId xmlns:a16="http://schemas.microsoft.com/office/drawing/2014/main" id="{DFD4E1F1-A6CD-4106-AFC7-ECA5DD1ED331}"/>
              </a:ext>
            </a:extLst>
          </p:cNvPr>
          <p:cNvGrpSpPr/>
          <p:nvPr/>
        </p:nvGrpSpPr>
        <p:grpSpPr>
          <a:xfrm flipH="1">
            <a:off x="3804469" y="4420785"/>
            <a:ext cx="381915" cy="277664"/>
            <a:chOff x="1064474" y="2484079"/>
            <a:chExt cx="510848" cy="420128"/>
          </a:xfrm>
        </p:grpSpPr>
        <p:pic>
          <p:nvPicPr>
            <p:cNvPr id="85" name="Bildobjekt 76">
              <a:extLst>
                <a:ext uri="{FF2B5EF4-FFF2-40B4-BE49-F238E27FC236}">
                  <a16:creationId xmlns:a16="http://schemas.microsoft.com/office/drawing/2014/main" id="{4C7C4D63-BFDD-4830-9CFC-309D9287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6" name="Bildobjekt 86">
              <a:extLst>
                <a:ext uri="{FF2B5EF4-FFF2-40B4-BE49-F238E27FC236}">
                  <a16:creationId xmlns:a16="http://schemas.microsoft.com/office/drawing/2014/main" id="{53D90B35-F063-40CE-B5AD-72E3F67F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7">
              <a:extLst>
                <a:ext uri="{FF2B5EF4-FFF2-40B4-BE49-F238E27FC236}">
                  <a16:creationId xmlns:a16="http://schemas.microsoft.com/office/drawing/2014/main" id="{6B1A6015-D9FF-4526-ABA5-8039AD8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EFCD7988-A88E-4AE2-8E18-DE54854A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27396092-861B-4631-9E80-154FBC5F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E0CFD2-B07D-47F0-AA87-CA0171AC2670}"/>
              </a:ext>
            </a:extLst>
          </p:cNvPr>
          <p:cNvGrpSpPr/>
          <p:nvPr/>
        </p:nvGrpSpPr>
        <p:grpSpPr>
          <a:xfrm flipH="1">
            <a:off x="6244381" y="5056816"/>
            <a:ext cx="381915" cy="277664"/>
            <a:chOff x="1064474" y="2484079"/>
            <a:chExt cx="510848" cy="420128"/>
          </a:xfrm>
        </p:grpSpPr>
        <p:pic>
          <p:nvPicPr>
            <p:cNvPr id="91" name="Bildobjekt 76">
              <a:extLst>
                <a:ext uri="{FF2B5EF4-FFF2-40B4-BE49-F238E27FC236}">
                  <a16:creationId xmlns:a16="http://schemas.microsoft.com/office/drawing/2014/main" id="{767E37C0-82AC-4B55-987B-F5146B0E0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2" name="Bildobjekt 86">
              <a:extLst>
                <a:ext uri="{FF2B5EF4-FFF2-40B4-BE49-F238E27FC236}">
                  <a16:creationId xmlns:a16="http://schemas.microsoft.com/office/drawing/2014/main" id="{42D88955-BBF4-4C0B-80D3-194D74E64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7">
              <a:extLst>
                <a:ext uri="{FF2B5EF4-FFF2-40B4-BE49-F238E27FC236}">
                  <a16:creationId xmlns:a16="http://schemas.microsoft.com/office/drawing/2014/main" id="{935003FC-AF13-462E-AE51-D1AFFEA6E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8">
              <a:extLst>
                <a:ext uri="{FF2B5EF4-FFF2-40B4-BE49-F238E27FC236}">
                  <a16:creationId xmlns:a16="http://schemas.microsoft.com/office/drawing/2014/main" id="{957708BC-C440-4F9D-BFED-616D7C4E3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5" name="Bildobjekt 89">
              <a:extLst>
                <a:ext uri="{FF2B5EF4-FFF2-40B4-BE49-F238E27FC236}">
                  <a16:creationId xmlns:a16="http://schemas.microsoft.com/office/drawing/2014/main" id="{D82333F0-D07B-49B7-8A17-38D177291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D789EBD-5DAE-4110-A6FD-0E2D751D070D}"/>
              </a:ext>
            </a:extLst>
          </p:cNvPr>
          <p:cNvGrpSpPr/>
          <p:nvPr/>
        </p:nvGrpSpPr>
        <p:grpSpPr>
          <a:xfrm flipH="1">
            <a:off x="6244381" y="4515866"/>
            <a:ext cx="381915" cy="277664"/>
            <a:chOff x="1064474" y="2484079"/>
            <a:chExt cx="510848" cy="420128"/>
          </a:xfrm>
        </p:grpSpPr>
        <p:pic>
          <p:nvPicPr>
            <p:cNvPr id="97" name="Bildobjekt 76">
              <a:extLst>
                <a:ext uri="{FF2B5EF4-FFF2-40B4-BE49-F238E27FC236}">
                  <a16:creationId xmlns:a16="http://schemas.microsoft.com/office/drawing/2014/main" id="{385CA96B-78B4-4F04-A77B-84F780877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8" name="Bildobjekt 86">
              <a:extLst>
                <a:ext uri="{FF2B5EF4-FFF2-40B4-BE49-F238E27FC236}">
                  <a16:creationId xmlns:a16="http://schemas.microsoft.com/office/drawing/2014/main" id="{998DBD1E-B153-427E-BD55-C6AF868F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9" name="Bildobjekt 87">
              <a:extLst>
                <a:ext uri="{FF2B5EF4-FFF2-40B4-BE49-F238E27FC236}">
                  <a16:creationId xmlns:a16="http://schemas.microsoft.com/office/drawing/2014/main" id="{0C70108D-E7B3-48C9-9168-FA7FDB1D9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0" name="Bildobjekt 88">
              <a:extLst>
                <a:ext uri="{FF2B5EF4-FFF2-40B4-BE49-F238E27FC236}">
                  <a16:creationId xmlns:a16="http://schemas.microsoft.com/office/drawing/2014/main" id="{DB7145A3-6CF5-4FFF-B66D-73A30A52D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1" name="Bildobjekt 89">
              <a:extLst>
                <a:ext uri="{FF2B5EF4-FFF2-40B4-BE49-F238E27FC236}">
                  <a16:creationId xmlns:a16="http://schemas.microsoft.com/office/drawing/2014/main" id="{EE5691FE-9D8F-475F-8924-6D5DE662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EEAFC96-FB5A-4FBF-B3EE-35422723E45A}"/>
              </a:ext>
            </a:extLst>
          </p:cNvPr>
          <p:cNvGrpSpPr/>
          <p:nvPr/>
        </p:nvGrpSpPr>
        <p:grpSpPr>
          <a:xfrm flipH="1">
            <a:off x="3804469" y="4954379"/>
            <a:ext cx="381915" cy="277664"/>
            <a:chOff x="1064474" y="2484079"/>
            <a:chExt cx="510848" cy="420128"/>
          </a:xfrm>
        </p:grpSpPr>
        <p:pic>
          <p:nvPicPr>
            <p:cNvPr id="103" name="Bildobjekt 76">
              <a:extLst>
                <a:ext uri="{FF2B5EF4-FFF2-40B4-BE49-F238E27FC236}">
                  <a16:creationId xmlns:a16="http://schemas.microsoft.com/office/drawing/2014/main" id="{F5E36E86-AA76-4678-8670-A0E3A9EC9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4" name="Bildobjekt 86">
              <a:extLst>
                <a:ext uri="{FF2B5EF4-FFF2-40B4-BE49-F238E27FC236}">
                  <a16:creationId xmlns:a16="http://schemas.microsoft.com/office/drawing/2014/main" id="{21CD53C1-6B47-460E-BE3A-D95BB1755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5" name="Bildobjekt 87">
              <a:extLst>
                <a:ext uri="{FF2B5EF4-FFF2-40B4-BE49-F238E27FC236}">
                  <a16:creationId xmlns:a16="http://schemas.microsoft.com/office/drawing/2014/main" id="{4B6E3DBB-BD55-470F-99D0-55CD3838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6" name="Bildobjekt 88">
              <a:extLst>
                <a:ext uri="{FF2B5EF4-FFF2-40B4-BE49-F238E27FC236}">
                  <a16:creationId xmlns:a16="http://schemas.microsoft.com/office/drawing/2014/main" id="{C7984EC4-C431-4A0E-9DD0-80D7C48DF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7" name="Bildobjekt 89">
              <a:extLst>
                <a:ext uri="{FF2B5EF4-FFF2-40B4-BE49-F238E27FC236}">
                  <a16:creationId xmlns:a16="http://schemas.microsoft.com/office/drawing/2014/main" id="{409B5139-5411-4EB5-B67E-A15877B86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6A2EDF-D16C-4723-9301-973D5545CBDD}"/>
              </a:ext>
            </a:extLst>
          </p:cNvPr>
          <p:cNvGrpSpPr/>
          <p:nvPr/>
        </p:nvGrpSpPr>
        <p:grpSpPr>
          <a:xfrm flipH="1">
            <a:off x="3804469" y="5554812"/>
            <a:ext cx="381915" cy="277664"/>
            <a:chOff x="1064474" y="2484079"/>
            <a:chExt cx="510848" cy="420128"/>
          </a:xfrm>
        </p:grpSpPr>
        <p:pic>
          <p:nvPicPr>
            <p:cNvPr id="109" name="Bildobjekt 76">
              <a:extLst>
                <a:ext uri="{FF2B5EF4-FFF2-40B4-BE49-F238E27FC236}">
                  <a16:creationId xmlns:a16="http://schemas.microsoft.com/office/drawing/2014/main" id="{1A300454-A556-4EA6-90D9-04BEA73C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0" name="Bildobjekt 86">
              <a:extLst>
                <a:ext uri="{FF2B5EF4-FFF2-40B4-BE49-F238E27FC236}">
                  <a16:creationId xmlns:a16="http://schemas.microsoft.com/office/drawing/2014/main" id="{E2F8EB85-6C22-4365-9B3C-D86CE16AF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1" name="Bildobjekt 87">
              <a:extLst>
                <a:ext uri="{FF2B5EF4-FFF2-40B4-BE49-F238E27FC236}">
                  <a16:creationId xmlns:a16="http://schemas.microsoft.com/office/drawing/2014/main" id="{2922A57B-748E-4F29-B294-0CA35435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2" name="Bildobjekt 88">
              <a:extLst>
                <a:ext uri="{FF2B5EF4-FFF2-40B4-BE49-F238E27FC236}">
                  <a16:creationId xmlns:a16="http://schemas.microsoft.com/office/drawing/2014/main" id="{5D691DB1-C200-430C-B413-D87149214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3" name="Bildobjekt 89">
              <a:extLst>
                <a:ext uri="{FF2B5EF4-FFF2-40B4-BE49-F238E27FC236}">
                  <a16:creationId xmlns:a16="http://schemas.microsoft.com/office/drawing/2014/main" id="{0697E1DD-DA0A-4517-AAAC-BBE9FF87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14" name="Bildobjekt 72">
            <a:extLst>
              <a:ext uri="{FF2B5EF4-FFF2-40B4-BE49-F238E27FC236}">
                <a16:creationId xmlns:a16="http://schemas.microsoft.com/office/drawing/2014/main" id="{0EEA73ED-B6D9-4D06-AD64-4BB9B633C7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84" y="5545856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3AECEE-C403-4715-8ECA-071A57EE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B19A35-F5DA-4E17-86C8-481068F432F7}"/>
              </a:ext>
            </a:extLst>
          </p:cNvPr>
          <p:cNvGrpSpPr/>
          <p:nvPr/>
        </p:nvGrpSpPr>
        <p:grpSpPr>
          <a:xfrm flipH="1">
            <a:off x="1432661" y="4515860"/>
            <a:ext cx="381916" cy="277663"/>
            <a:chOff x="1064474" y="2484079"/>
            <a:chExt cx="510848" cy="420128"/>
          </a:xfrm>
        </p:grpSpPr>
        <p:pic>
          <p:nvPicPr>
            <p:cNvPr id="57" name="Bildobjekt 76">
              <a:extLst>
                <a:ext uri="{FF2B5EF4-FFF2-40B4-BE49-F238E27FC236}">
                  <a16:creationId xmlns:a16="http://schemas.microsoft.com/office/drawing/2014/main" id="{A82E7439-1DBF-44DA-A2F6-0AC4187A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8" name="Bildobjekt 86">
              <a:extLst>
                <a:ext uri="{FF2B5EF4-FFF2-40B4-BE49-F238E27FC236}">
                  <a16:creationId xmlns:a16="http://schemas.microsoft.com/office/drawing/2014/main" id="{F3C4C071-C876-4C60-B633-E8DC82DB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9" name="Bildobjekt 87">
              <a:extLst>
                <a:ext uri="{FF2B5EF4-FFF2-40B4-BE49-F238E27FC236}">
                  <a16:creationId xmlns:a16="http://schemas.microsoft.com/office/drawing/2014/main" id="{A98EB2DC-5B13-4BE0-A522-F3AAB0631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0" name="Bildobjekt 88">
              <a:extLst>
                <a:ext uri="{FF2B5EF4-FFF2-40B4-BE49-F238E27FC236}">
                  <a16:creationId xmlns:a16="http://schemas.microsoft.com/office/drawing/2014/main" id="{84FE02EF-C0B5-4BC2-BB45-3446C50CE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1" name="Bildobjekt 89">
              <a:extLst>
                <a:ext uri="{FF2B5EF4-FFF2-40B4-BE49-F238E27FC236}">
                  <a16:creationId xmlns:a16="http://schemas.microsoft.com/office/drawing/2014/main" id="{80EE1889-B6EF-4401-A018-E2AC21CC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8222E2-5930-408B-A1F5-3E2700A737C6}"/>
              </a:ext>
            </a:extLst>
          </p:cNvPr>
          <p:cNvGrpSpPr/>
          <p:nvPr/>
        </p:nvGrpSpPr>
        <p:grpSpPr>
          <a:xfrm flipH="1">
            <a:off x="1432661" y="5049454"/>
            <a:ext cx="381916" cy="277663"/>
            <a:chOff x="1064474" y="2484079"/>
            <a:chExt cx="510848" cy="420128"/>
          </a:xfrm>
        </p:grpSpPr>
        <p:pic>
          <p:nvPicPr>
            <p:cNvPr id="63" name="Bildobjekt 76">
              <a:extLst>
                <a:ext uri="{FF2B5EF4-FFF2-40B4-BE49-F238E27FC236}">
                  <a16:creationId xmlns:a16="http://schemas.microsoft.com/office/drawing/2014/main" id="{2DCF02D1-FBCA-426C-A7AA-01F8A98D9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4" name="Bildobjekt 86">
              <a:extLst>
                <a:ext uri="{FF2B5EF4-FFF2-40B4-BE49-F238E27FC236}">
                  <a16:creationId xmlns:a16="http://schemas.microsoft.com/office/drawing/2014/main" id="{569EAA96-8EBC-4BDC-957D-2A7FA51DE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5" name="Bildobjekt 87">
              <a:extLst>
                <a:ext uri="{FF2B5EF4-FFF2-40B4-BE49-F238E27FC236}">
                  <a16:creationId xmlns:a16="http://schemas.microsoft.com/office/drawing/2014/main" id="{F10C5795-57A0-4D57-9EFD-8B3FC06F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6" name="Bildobjekt 88">
              <a:extLst>
                <a:ext uri="{FF2B5EF4-FFF2-40B4-BE49-F238E27FC236}">
                  <a16:creationId xmlns:a16="http://schemas.microsoft.com/office/drawing/2014/main" id="{A9262D7F-354E-46CB-BC63-0F1F266E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7" name="Bildobjekt 89">
              <a:extLst>
                <a:ext uri="{FF2B5EF4-FFF2-40B4-BE49-F238E27FC236}">
                  <a16:creationId xmlns:a16="http://schemas.microsoft.com/office/drawing/2014/main" id="{3969E1B9-28E5-43B5-B375-A5677BBB4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38DC41-7359-4799-AFB1-82BCF357B913}"/>
              </a:ext>
            </a:extLst>
          </p:cNvPr>
          <p:cNvGrpSpPr/>
          <p:nvPr/>
        </p:nvGrpSpPr>
        <p:grpSpPr>
          <a:xfrm flipH="1">
            <a:off x="1432661" y="5649887"/>
            <a:ext cx="381916" cy="277663"/>
            <a:chOff x="1064474" y="2484079"/>
            <a:chExt cx="510848" cy="420128"/>
          </a:xfrm>
        </p:grpSpPr>
        <p:pic>
          <p:nvPicPr>
            <p:cNvPr id="69" name="Bildobjekt 76">
              <a:extLst>
                <a:ext uri="{FF2B5EF4-FFF2-40B4-BE49-F238E27FC236}">
                  <a16:creationId xmlns:a16="http://schemas.microsoft.com/office/drawing/2014/main" id="{C3DF1E03-A5F5-4109-A200-3122BF84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70" name="Bildobjekt 86">
              <a:extLst>
                <a:ext uri="{FF2B5EF4-FFF2-40B4-BE49-F238E27FC236}">
                  <a16:creationId xmlns:a16="http://schemas.microsoft.com/office/drawing/2014/main" id="{1FF82753-91FF-4D06-9021-B2F79A9E8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7">
              <a:extLst>
                <a:ext uri="{FF2B5EF4-FFF2-40B4-BE49-F238E27FC236}">
                  <a16:creationId xmlns:a16="http://schemas.microsoft.com/office/drawing/2014/main" id="{762E0589-6416-4975-A2C5-0A6F29B61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8">
              <a:extLst>
                <a:ext uri="{FF2B5EF4-FFF2-40B4-BE49-F238E27FC236}">
                  <a16:creationId xmlns:a16="http://schemas.microsoft.com/office/drawing/2014/main" id="{CF4BDFAA-F427-4669-914F-78C5E91E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3" name="Bildobjekt 89">
              <a:extLst>
                <a:ext uri="{FF2B5EF4-FFF2-40B4-BE49-F238E27FC236}">
                  <a16:creationId xmlns:a16="http://schemas.microsoft.com/office/drawing/2014/main" id="{C98ED3C0-704B-43C2-9F77-6D7A2B20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75" name="TextBox 18">
            <a:extLst>
              <a:ext uri="{FF2B5EF4-FFF2-40B4-BE49-F238E27FC236}">
                <a16:creationId xmlns:a16="http://schemas.microsoft.com/office/drawing/2014/main" id="{A2CAD54C-E18D-48D0-BB45-156DFA74ED8F}"/>
              </a:ext>
            </a:extLst>
          </p:cNvPr>
          <p:cNvSpPr txBox="1"/>
          <p:nvPr/>
        </p:nvSpPr>
        <p:spPr>
          <a:xfrm>
            <a:off x="308590" y="4776722"/>
            <a:ext cx="1070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 </a:t>
            </a:r>
            <a:r>
              <a:rPr lang="sv-SE" sz="1050" dirty="0"/>
              <a:t>(boendeformer exkluderade)</a:t>
            </a:r>
          </a:p>
        </p:txBody>
      </p:sp>
    </p:spTree>
    <p:extLst>
      <p:ext uri="{BB962C8B-B14F-4D97-AF65-F5344CB8AC3E}">
        <p14:creationId xmlns:p14="http://schemas.microsoft.com/office/powerpoint/2010/main" val="29088819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enbart fysisk, både fysisk och digital eller enbart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0BC58-C42D-4958-A1C6-71E8C943F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76388"/>
              </p:ext>
            </p:extLst>
          </p:nvPr>
        </p:nvGraphicFramePr>
        <p:xfrm>
          <a:off x="845069" y="1808346"/>
          <a:ext cx="3256730" cy="4013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770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75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Haschavvänjnings-programmet (HAP) (165)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78%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128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8853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Tolvstegsbehandling, twelve-step facilitation (TSF), Minnesota-modellen (MM) (163)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Återfallsprevention (ÅP) (220)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56%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Boendestöd (172)</a:t>
                      </a:r>
                    </a:p>
                  </a:txBody>
                  <a:tcPr marL="45720" marR="4572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60%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104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Daglig sysselsättning (108)</a:t>
                      </a:r>
                    </a:p>
                  </a:txBody>
                  <a:tcPr marL="45720" marR="4572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2" y="136525"/>
            <a:ext cx="11288863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fysisk eller digital form inom området missbruk/beroende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108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789287" y="1573157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fysisk form </a:t>
            </a:r>
            <a:r>
              <a:rPr lang="sv-SE" sz="1050" dirty="0">
                <a:solidFill>
                  <a:schemeClr val="tx1"/>
                </a:solidFill>
              </a:rPr>
              <a:t>(boendeformer exkluderade)</a:t>
            </a:r>
            <a:endParaRPr lang="sv-SE" sz="105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63530" y="1573157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digital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0340" y="1573157"/>
            <a:ext cx="41457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både </a:t>
            </a:r>
            <a:r>
              <a:rPr lang="sv-SE" sz="1050" b="1" dirty="0">
                <a:solidFill>
                  <a:schemeClr val="tx1"/>
                </a:solidFill>
              </a:rPr>
              <a:t>fysisk och digital form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CCB360CA-46F4-40F5-87C4-26E9FD2C53B1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3130A2F-9081-4A57-980B-740A486F1FCA}"/>
              </a:ext>
            </a:extLst>
          </p:cNvPr>
          <p:cNvGraphicFramePr>
            <a:graphicFrameLocks noGrp="1"/>
          </p:cNvGraphicFramePr>
          <p:nvPr/>
        </p:nvGraphicFramePr>
        <p:xfrm>
          <a:off x="8615135" y="1808348"/>
          <a:ext cx="3256730" cy="4023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8178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Återfallsprevention (ÅP) (220)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(218)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91534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(anhöriga) (196)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(172)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6957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(222)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BBE81B2-6D77-4968-B1F4-D14BF166BC99}"/>
              </a:ext>
            </a:extLst>
          </p:cNvPr>
          <p:cNvGraphicFramePr>
            <a:graphicFrameLocks noGrp="1"/>
          </p:cNvGraphicFramePr>
          <p:nvPr/>
        </p:nvGraphicFramePr>
        <p:xfrm>
          <a:off x="4730102" y="1809202"/>
          <a:ext cx="3256730" cy="4035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9873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(218)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 (215)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(197)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(anhöriga) (210)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(anhöriga) (196)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pic>
        <p:nvPicPr>
          <p:cNvPr id="31" name="Graphic 30" descr="House with solid fill">
            <a:extLst>
              <a:ext uri="{FF2B5EF4-FFF2-40B4-BE49-F238E27FC236}">
                <a16:creationId xmlns:a16="http://schemas.microsoft.com/office/drawing/2014/main" id="{271C474D-24D2-46BC-B559-3589437C26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8221" y="4886973"/>
            <a:ext cx="287227" cy="287227"/>
          </a:xfrm>
          <a:prstGeom prst="rect">
            <a:avLst/>
          </a:prstGeom>
        </p:spPr>
      </p:pic>
      <p:pic>
        <p:nvPicPr>
          <p:cNvPr id="116" name="Bildobjekt 72">
            <a:extLst>
              <a:ext uri="{FF2B5EF4-FFF2-40B4-BE49-F238E27FC236}">
                <a16:creationId xmlns:a16="http://schemas.microsoft.com/office/drawing/2014/main" id="{8966DDBF-F446-474F-BF07-3EF5ADA4E0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09" y="4767573"/>
            <a:ext cx="287227" cy="287227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584C3BF-34A2-46B5-9410-3703AA0FEE86}"/>
              </a:ext>
            </a:extLst>
          </p:cNvPr>
          <p:cNvGrpSpPr/>
          <p:nvPr/>
        </p:nvGrpSpPr>
        <p:grpSpPr>
          <a:xfrm flipH="1">
            <a:off x="397425" y="2873542"/>
            <a:ext cx="381916" cy="277663"/>
            <a:chOff x="1064474" y="2484079"/>
            <a:chExt cx="510848" cy="420128"/>
          </a:xfrm>
        </p:grpSpPr>
        <p:pic>
          <p:nvPicPr>
            <p:cNvPr id="126" name="Bildobjekt 76">
              <a:extLst>
                <a:ext uri="{FF2B5EF4-FFF2-40B4-BE49-F238E27FC236}">
                  <a16:creationId xmlns:a16="http://schemas.microsoft.com/office/drawing/2014/main" id="{92A76001-A63C-4254-92AE-3AD5380B5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7" name="Bildobjekt 86">
              <a:extLst>
                <a:ext uri="{FF2B5EF4-FFF2-40B4-BE49-F238E27FC236}">
                  <a16:creationId xmlns:a16="http://schemas.microsoft.com/office/drawing/2014/main" id="{C6E907B5-D551-4C01-B55E-7EC0E4EF4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8" name="Bildobjekt 87">
              <a:extLst>
                <a:ext uri="{FF2B5EF4-FFF2-40B4-BE49-F238E27FC236}">
                  <a16:creationId xmlns:a16="http://schemas.microsoft.com/office/drawing/2014/main" id="{0CDEADB7-29E9-47C1-98EE-788131CE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9" name="Bildobjekt 88">
              <a:extLst>
                <a:ext uri="{FF2B5EF4-FFF2-40B4-BE49-F238E27FC236}">
                  <a16:creationId xmlns:a16="http://schemas.microsoft.com/office/drawing/2014/main" id="{02F0D979-6F43-493C-9F71-AA962588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0" name="Bildobjekt 89">
              <a:extLst>
                <a:ext uri="{FF2B5EF4-FFF2-40B4-BE49-F238E27FC236}">
                  <a16:creationId xmlns:a16="http://schemas.microsoft.com/office/drawing/2014/main" id="{2DD7CA8B-6794-41A8-86E4-CDC43233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DDD794A-8621-4DFB-A905-A7C1A0F8BF3E}"/>
              </a:ext>
            </a:extLst>
          </p:cNvPr>
          <p:cNvGrpSpPr/>
          <p:nvPr/>
        </p:nvGrpSpPr>
        <p:grpSpPr>
          <a:xfrm flipH="1">
            <a:off x="4250169" y="2890589"/>
            <a:ext cx="381915" cy="277664"/>
            <a:chOff x="1064474" y="2484079"/>
            <a:chExt cx="510848" cy="420128"/>
          </a:xfrm>
        </p:grpSpPr>
        <p:pic>
          <p:nvPicPr>
            <p:cNvPr id="132" name="Bildobjekt 76">
              <a:extLst>
                <a:ext uri="{FF2B5EF4-FFF2-40B4-BE49-F238E27FC236}">
                  <a16:creationId xmlns:a16="http://schemas.microsoft.com/office/drawing/2014/main" id="{652BC5BD-FC04-49CA-A2DA-E29F0FB0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3" name="Bildobjekt 86">
              <a:extLst>
                <a:ext uri="{FF2B5EF4-FFF2-40B4-BE49-F238E27FC236}">
                  <a16:creationId xmlns:a16="http://schemas.microsoft.com/office/drawing/2014/main" id="{B4AF97CC-6287-4097-BDBF-FB6D9C2E7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4" name="Bildobjekt 87">
              <a:extLst>
                <a:ext uri="{FF2B5EF4-FFF2-40B4-BE49-F238E27FC236}">
                  <a16:creationId xmlns:a16="http://schemas.microsoft.com/office/drawing/2014/main" id="{227AA489-F4E9-4BFA-95E8-C38FBEAE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5" name="Bildobjekt 88">
              <a:extLst>
                <a:ext uri="{FF2B5EF4-FFF2-40B4-BE49-F238E27FC236}">
                  <a16:creationId xmlns:a16="http://schemas.microsoft.com/office/drawing/2014/main" id="{8B2C55A7-048F-4C9A-8369-33FD649E5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6" name="Bildobjekt 89">
              <a:extLst>
                <a:ext uri="{FF2B5EF4-FFF2-40B4-BE49-F238E27FC236}">
                  <a16:creationId xmlns:a16="http://schemas.microsoft.com/office/drawing/2014/main" id="{A0A856C4-CA4B-46A5-AD1C-D6E8D6C90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8BB912F-588D-4A06-A802-3963BDC3F57E}"/>
              </a:ext>
            </a:extLst>
          </p:cNvPr>
          <p:cNvGrpSpPr/>
          <p:nvPr/>
        </p:nvGrpSpPr>
        <p:grpSpPr>
          <a:xfrm flipH="1">
            <a:off x="8140747" y="3357259"/>
            <a:ext cx="381915" cy="277664"/>
            <a:chOff x="1064474" y="2484079"/>
            <a:chExt cx="510848" cy="420128"/>
          </a:xfrm>
        </p:grpSpPr>
        <p:pic>
          <p:nvPicPr>
            <p:cNvPr id="140" name="Bildobjekt 76">
              <a:extLst>
                <a:ext uri="{FF2B5EF4-FFF2-40B4-BE49-F238E27FC236}">
                  <a16:creationId xmlns:a16="http://schemas.microsoft.com/office/drawing/2014/main" id="{82EC3806-20C6-4150-B178-DBCB36720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41" name="Bildobjekt 86">
              <a:extLst>
                <a:ext uri="{FF2B5EF4-FFF2-40B4-BE49-F238E27FC236}">
                  <a16:creationId xmlns:a16="http://schemas.microsoft.com/office/drawing/2014/main" id="{3F8991E3-A423-49B1-B5BF-3E94885E0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42" name="Bildobjekt 87">
              <a:extLst>
                <a:ext uri="{FF2B5EF4-FFF2-40B4-BE49-F238E27FC236}">
                  <a16:creationId xmlns:a16="http://schemas.microsoft.com/office/drawing/2014/main" id="{B484235C-7613-4B98-A19E-1727ABDF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43" name="Bildobjekt 88">
              <a:extLst>
                <a:ext uri="{FF2B5EF4-FFF2-40B4-BE49-F238E27FC236}">
                  <a16:creationId xmlns:a16="http://schemas.microsoft.com/office/drawing/2014/main" id="{453CBC7F-F9B6-4F2B-B186-57F1E277D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44" name="Bildobjekt 89">
              <a:extLst>
                <a:ext uri="{FF2B5EF4-FFF2-40B4-BE49-F238E27FC236}">
                  <a16:creationId xmlns:a16="http://schemas.microsoft.com/office/drawing/2014/main" id="{9F32A910-0DFB-4069-A0DD-2E17CF48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51" name="Graphic 150" descr="House with solid fill">
            <a:extLst>
              <a:ext uri="{FF2B5EF4-FFF2-40B4-BE49-F238E27FC236}">
                <a16:creationId xmlns:a16="http://schemas.microsoft.com/office/drawing/2014/main" id="{4B35374F-0358-49F9-BDCD-80D4C8CA2F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0674" y="4877663"/>
            <a:ext cx="287227" cy="287227"/>
          </a:xfrm>
          <a:prstGeom prst="rect">
            <a:avLst/>
          </a:prstGeom>
        </p:spPr>
      </p:pic>
      <p:pic>
        <p:nvPicPr>
          <p:cNvPr id="152" name="Graphic 151" descr="House with solid fill">
            <a:extLst>
              <a:ext uri="{FF2B5EF4-FFF2-40B4-BE49-F238E27FC236}">
                <a16:creationId xmlns:a16="http://schemas.microsoft.com/office/drawing/2014/main" id="{E69BB5B5-C9F3-4EE5-A2AD-2DDCA28D2C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0674" y="5430228"/>
            <a:ext cx="287227" cy="287227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B828BB8-2901-4020-AA92-50D3F2DB4EB9}"/>
              </a:ext>
            </a:extLst>
          </p:cNvPr>
          <p:cNvGrpSpPr/>
          <p:nvPr/>
        </p:nvGrpSpPr>
        <p:grpSpPr>
          <a:xfrm flipH="1">
            <a:off x="8140747" y="2804356"/>
            <a:ext cx="381915" cy="277664"/>
            <a:chOff x="1064474" y="2484079"/>
            <a:chExt cx="510848" cy="420128"/>
          </a:xfrm>
        </p:grpSpPr>
        <p:pic>
          <p:nvPicPr>
            <p:cNvPr id="154" name="Bildobjekt 76">
              <a:extLst>
                <a:ext uri="{FF2B5EF4-FFF2-40B4-BE49-F238E27FC236}">
                  <a16:creationId xmlns:a16="http://schemas.microsoft.com/office/drawing/2014/main" id="{FFE618B9-4471-4BD6-BA6C-F8701244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55" name="Bildobjekt 86">
              <a:extLst>
                <a:ext uri="{FF2B5EF4-FFF2-40B4-BE49-F238E27FC236}">
                  <a16:creationId xmlns:a16="http://schemas.microsoft.com/office/drawing/2014/main" id="{0EC52EC6-D511-4D37-A9E2-E2B944E0A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56" name="Bildobjekt 87">
              <a:extLst>
                <a:ext uri="{FF2B5EF4-FFF2-40B4-BE49-F238E27FC236}">
                  <a16:creationId xmlns:a16="http://schemas.microsoft.com/office/drawing/2014/main" id="{58F026CE-127A-452C-8AB6-1E0D7E7C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57" name="Bildobjekt 88">
              <a:extLst>
                <a:ext uri="{FF2B5EF4-FFF2-40B4-BE49-F238E27FC236}">
                  <a16:creationId xmlns:a16="http://schemas.microsoft.com/office/drawing/2014/main" id="{DE4A5144-05EF-47D3-B12A-DD24B19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58" name="Bildobjekt 89">
              <a:extLst>
                <a:ext uri="{FF2B5EF4-FFF2-40B4-BE49-F238E27FC236}">
                  <a16:creationId xmlns:a16="http://schemas.microsoft.com/office/drawing/2014/main" id="{93331F65-C1BB-471E-9D64-95FFB9139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CEBAEF6-A649-45B3-99A6-9A886EC3A54A}"/>
              </a:ext>
            </a:extLst>
          </p:cNvPr>
          <p:cNvGrpSpPr/>
          <p:nvPr/>
        </p:nvGrpSpPr>
        <p:grpSpPr>
          <a:xfrm flipH="1">
            <a:off x="4250169" y="3542695"/>
            <a:ext cx="381915" cy="277664"/>
            <a:chOff x="1064474" y="2484079"/>
            <a:chExt cx="510848" cy="420128"/>
          </a:xfrm>
        </p:grpSpPr>
        <p:pic>
          <p:nvPicPr>
            <p:cNvPr id="160" name="Bildobjekt 76">
              <a:extLst>
                <a:ext uri="{FF2B5EF4-FFF2-40B4-BE49-F238E27FC236}">
                  <a16:creationId xmlns:a16="http://schemas.microsoft.com/office/drawing/2014/main" id="{B063FB08-D389-460D-A6E9-EE4A7FA8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61" name="Bildobjekt 86">
              <a:extLst>
                <a:ext uri="{FF2B5EF4-FFF2-40B4-BE49-F238E27FC236}">
                  <a16:creationId xmlns:a16="http://schemas.microsoft.com/office/drawing/2014/main" id="{67314891-204C-4306-AB00-960DD94B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62" name="Bildobjekt 87">
              <a:extLst>
                <a:ext uri="{FF2B5EF4-FFF2-40B4-BE49-F238E27FC236}">
                  <a16:creationId xmlns:a16="http://schemas.microsoft.com/office/drawing/2014/main" id="{6EC26C06-7E75-4B53-9032-27BC18B89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63" name="Bildobjekt 88">
              <a:extLst>
                <a:ext uri="{FF2B5EF4-FFF2-40B4-BE49-F238E27FC236}">
                  <a16:creationId xmlns:a16="http://schemas.microsoft.com/office/drawing/2014/main" id="{BFB187B7-5A9F-49F9-BB95-70997651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64" name="Bildobjekt 89">
              <a:extLst>
                <a:ext uri="{FF2B5EF4-FFF2-40B4-BE49-F238E27FC236}">
                  <a16:creationId xmlns:a16="http://schemas.microsoft.com/office/drawing/2014/main" id="{4F24EA4E-DAD6-4BDD-BE3C-6AD23529B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34D757F-A386-4806-9F9C-1A387A44E6A9}"/>
              </a:ext>
            </a:extLst>
          </p:cNvPr>
          <p:cNvGrpSpPr/>
          <p:nvPr/>
        </p:nvGrpSpPr>
        <p:grpSpPr>
          <a:xfrm flipH="1">
            <a:off x="4250169" y="4245114"/>
            <a:ext cx="381915" cy="277664"/>
            <a:chOff x="1064474" y="2484079"/>
            <a:chExt cx="510848" cy="420128"/>
          </a:xfrm>
        </p:grpSpPr>
        <p:pic>
          <p:nvPicPr>
            <p:cNvPr id="166" name="Bildobjekt 76">
              <a:extLst>
                <a:ext uri="{FF2B5EF4-FFF2-40B4-BE49-F238E27FC236}">
                  <a16:creationId xmlns:a16="http://schemas.microsoft.com/office/drawing/2014/main" id="{E50D80BC-526C-48A5-B6AB-CF063D9D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67" name="Bildobjekt 86">
              <a:extLst>
                <a:ext uri="{FF2B5EF4-FFF2-40B4-BE49-F238E27FC236}">
                  <a16:creationId xmlns:a16="http://schemas.microsoft.com/office/drawing/2014/main" id="{A8BD5CDD-2755-44BD-A4F0-A398AA114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68" name="Bildobjekt 87">
              <a:extLst>
                <a:ext uri="{FF2B5EF4-FFF2-40B4-BE49-F238E27FC236}">
                  <a16:creationId xmlns:a16="http://schemas.microsoft.com/office/drawing/2014/main" id="{F65EEC90-CA34-4519-8D17-D93551629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69" name="Bildobjekt 88">
              <a:extLst>
                <a:ext uri="{FF2B5EF4-FFF2-40B4-BE49-F238E27FC236}">
                  <a16:creationId xmlns:a16="http://schemas.microsoft.com/office/drawing/2014/main" id="{0A5DEA41-3A90-4A5A-8814-3723FF32A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70" name="Bildobjekt 89">
              <a:extLst>
                <a:ext uri="{FF2B5EF4-FFF2-40B4-BE49-F238E27FC236}">
                  <a16:creationId xmlns:a16="http://schemas.microsoft.com/office/drawing/2014/main" id="{A5677EAF-825A-4582-BABE-1B926C539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71" name="Bildobjekt 72">
            <a:extLst>
              <a:ext uri="{FF2B5EF4-FFF2-40B4-BE49-F238E27FC236}">
                <a16:creationId xmlns:a16="http://schemas.microsoft.com/office/drawing/2014/main" id="{86A4B042-6F8D-413C-825C-B25296F83F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09" y="5438220"/>
            <a:ext cx="287227" cy="287227"/>
          </a:xfrm>
          <a:prstGeom prst="rect">
            <a:avLst/>
          </a:prstGeom>
        </p:spPr>
      </p:pic>
      <p:pic>
        <p:nvPicPr>
          <p:cNvPr id="172" name="Bildobjekt 72">
            <a:extLst>
              <a:ext uri="{FF2B5EF4-FFF2-40B4-BE49-F238E27FC236}">
                <a16:creationId xmlns:a16="http://schemas.microsoft.com/office/drawing/2014/main" id="{8656275B-AE6F-4C56-8023-ABDD7E9A70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99" y="4076385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0886F2-63A5-4798-9DC7-6A43DC1D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786945-7489-4A8C-9278-02067C6ADE11}"/>
              </a:ext>
            </a:extLst>
          </p:cNvPr>
          <p:cNvGrpSpPr/>
          <p:nvPr/>
        </p:nvGrpSpPr>
        <p:grpSpPr>
          <a:xfrm flipH="1">
            <a:off x="397425" y="3656200"/>
            <a:ext cx="381916" cy="277663"/>
            <a:chOff x="1064474" y="2484079"/>
            <a:chExt cx="510848" cy="420128"/>
          </a:xfrm>
        </p:grpSpPr>
        <p:pic>
          <p:nvPicPr>
            <p:cNvPr id="60" name="Bildobjekt 76">
              <a:extLst>
                <a:ext uri="{FF2B5EF4-FFF2-40B4-BE49-F238E27FC236}">
                  <a16:creationId xmlns:a16="http://schemas.microsoft.com/office/drawing/2014/main" id="{E8A5DDC1-745E-4C6A-A532-9225462E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1" name="Bildobjekt 86">
              <a:extLst>
                <a:ext uri="{FF2B5EF4-FFF2-40B4-BE49-F238E27FC236}">
                  <a16:creationId xmlns:a16="http://schemas.microsoft.com/office/drawing/2014/main" id="{FBD381D4-757C-4B36-ADD6-B68172A6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2" name="Bildobjekt 87">
              <a:extLst>
                <a:ext uri="{FF2B5EF4-FFF2-40B4-BE49-F238E27FC236}">
                  <a16:creationId xmlns:a16="http://schemas.microsoft.com/office/drawing/2014/main" id="{BF5214D1-FA74-4E5D-AFB7-AEE8A292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3" name="Bildobjekt 88">
              <a:extLst>
                <a:ext uri="{FF2B5EF4-FFF2-40B4-BE49-F238E27FC236}">
                  <a16:creationId xmlns:a16="http://schemas.microsoft.com/office/drawing/2014/main" id="{6B663CAB-F47A-42CF-ACEE-17DD27865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4" name="Bildobjekt 89">
              <a:extLst>
                <a:ext uri="{FF2B5EF4-FFF2-40B4-BE49-F238E27FC236}">
                  <a16:creationId xmlns:a16="http://schemas.microsoft.com/office/drawing/2014/main" id="{7F1E27E8-953B-434E-AB24-6F2F55B25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360CC93-FE76-4B24-83A5-68132CB2457D}"/>
              </a:ext>
            </a:extLst>
          </p:cNvPr>
          <p:cNvGrpSpPr/>
          <p:nvPr/>
        </p:nvGrpSpPr>
        <p:grpSpPr>
          <a:xfrm flipH="1">
            <a:off x="397425" y="4304340"/>
            <a:ext cx="381916" cy="277663"/>
            <a:chOff x="1064474" y="2484079"/>
            <a:chExt cx="510848" cy="420128"/>
          </a:xfrm>
        </p:grpSpPr>
        <p:pic>
          <p:nvPicPr>
            <p:cNvPr id="66" name="Bildobjekt 76">
              <a:extLst>
                <a:ext uri="{FF2B5EF4-FFF2-40B4-BE49-F238E27FC236}">
                  <a16:creationId xmlns:a16="http://schemas.microsoft.com/office/drawing/2014/main" id="{ECB9B8A5-5880-4142-A5E1-D9AF33BF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7" name="Bildobjekt 86">
              <a:extLst>
                <a:ext uri="{FF2B5EF4-FFF2-40B4-BE49-F238E27FC236}">
                  <a16:creationId xmlns:a16="http://schemas.microsoft.com/office/drawing/2014/main" id="{BE54A12E-366D-431F-A38B-1C757B8CA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8" name="Bildobjekt 87">
              <a:extLst>
                <a:ext uri="{FF2B5EF4-FFF2-40B4-BE49-F238E27FC236}">
                  <a16:creationId xmlns:a16="http://schemas.microsoft.com/office/drawing/2014/main" id="{186841E6-F732-479F-A811-D23A5865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9" name="Bildobjekt 88">
              <a:extLst>
                <a:ext uri="{FF2B5EF4-FFF2-40B4-BE49-F238E27FC236}">
                  <a16:creationId xmlns:a16="http://schemas.microsoft.com/office/drawing/2014/main" id="{23EA21F4-C8BB-4B9F-9437-13A572BB8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9">
              <a:extLst>
                <a:ext uri="{FF2B5EF4-FFF2-40B4-BE49-F238E27FC236}">
                  <a16:creationId xmlns:a16="http://schemas.microsoft.com/office/drawing/2014/main" id="{6E44F13C-4CB0-4C0C-9CD7-8A433BD76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1" name="Group 5">
            <a:extLst>
              <a:ext uri="{FF2B5EF4-FFF2-40B4-BE49-F238E27FC236}">
                <a16:creationId xmlns:a16="http://schemas.microsoft.com/office/drawing/2014/main" id="{45E2B393-1203-4FA8-BA97-90EB3E90A1DE}"/>
              </a:ext>
            </a:extLst>
          </p:cNvPr>
          <p:cNvGrpSpPr/>
          <p:nvPr/>
        </p:nvGrpSpPr>
        <p:grpSpPr>
          <a:xfrm>
            <a:off x="320155" y="5403019"/>
            <a:ext cx="394369" cy="392304"/>
            <a:chOff x="9836559" y="2595470"/>
            <a:chExt cx="515416" cy="498404"/>
          </a:xfrm>
        </p:grpSpPr>
        <p:pic>
          <p:nvPicPr>
            <p:cNvPr id="72" name="Graphic 42" descr="Miscellaneous with solid fill">
              <a:extLst>
                <a:ext uri="{FF2B5EF4-FFF2-40B4-BE49-F238E27FC236}">
                  <a16:creationId xmlns:a16="http://schemas.microsoft.com/office/drawing/2014/main" id="{FD862EBB-EDBB-4211-ADB7-33FF4C509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3" name="Bildobjekt 34">
              <a:extLst>
                <a:ext uri="{FF2B5EF4-FFF2-40B4-BE49-F238E27FC236}">
                  <a16:creationId xmlns:a16="http://schemas.microsoft.com/office/drawing/2014/main" id="{0653C23A-71BF-48FD-AAFE-1CDD3AC3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9169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digitalt respektive fysiskt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Vissa län ger fler insatser inom verksamhetsområde missbruk och beroende digitalt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3B73DA-6A98-4F65-A103-AFE737D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109</a:t>
            </a:fld>
            <a:endParaRPr lang="sv-SE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5DF4D3-CDEE-484C-AA0C-F49C98D9F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220947"/>
              </p:ext>
            </p:extLst>
          </p:nvPr>
        </p:nvGraphicFramePr>
        <p:xfrm>
          <a:off x="239523" y="1559869"/>
          <a:ext cx="11712954" cy="435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A07B81-7260-4464-8EB9-D72D2EBB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208884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FFFD66-CD95-4AC4-83F5-AD98FA4681AC}"/>
              </a:ext>
            </a:extLst>
          </p:cNvPr>
          <p:cNvSpPr/>
          <p:nvPr/>
        </p:nvSpPr>
        <p:spPr>
          <a:xfrm>
            <a:off x="574158" y="1286540"/>
            <a:ext cx="10898372" cy="4486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56D2D63-9A9E-46DA-AD9C-30DB440118FC}"/>
              </a:ext>
            </a:extLst>
          </p:cNvPr>
          <p:cNvSpPr/>
          <p:nvPr/>
        </p:nvSpPr>
        <p:spPr>
          <a:xfrm>
            <a:off x="6096000" y="1945758"/>
            <a:ext cx="5075496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8A254D-99BE-400D-AEF3-9B4A1490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25" y="-16429"/>
            <a:ext cx="11342443" cy="1231392"/>
          </a:xfrm>
        </p:spPr>
        <p:txBody>
          <a:bodyPr anchor="b"/>
          <a:lstStyle/>
          <a:p>
            <a:r>
              <a:rPr lang="sv-SE" sz="3200" dirty="0"/>
              <a:t>En majoritet av Sveriges kommuner besvarade enkäten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28C366E-5D20-42C4-8F93-9D1A74B0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D3A4C9E0-D65E-4DAB-B819-F153F55BBEAD}"/>
              </a:ext>
            </a:extLst>
          </p:cNvPr>
          <p:cNvGraphicFramePr/>
          <p:nvPr/>
        </p:nvGraphicFramePr>
        <p:xfrm>
          <a:off x="6220047" y="2267719"/>
          <a:ext cx="4951449" cy="304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437CA314-ECE3-4102-B64F-272BAC632360}"/>
              </a:ext>
            </a:extLst>
          </p:cNvPr>
          <p:cNvSpPr txBox="1"/>
          <p:nvPr/>
        </p:nvSpPr>
        <p:spPr>
          <a:xfrm>
            <a:off x="5950356" y="1614384"/>
            <a:ext cx="569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b="1" dirty="0"/>
              <a:t>Översikt över inkomna enkätsvar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1D3EC3B-F210-4571-B80D-8E41A256422C}"/>
              </a:ext>
            </a:extLst>
          </p:cNvPr>
          <p:cNvSpPr txBox="1"/>
          <p:nvPr/>
        </p:nvSpPr>
        <p:spPr>
          <a:xfrm>
            <a:off x="696890" y="1529744"/>
            <a:ext cx="498509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ea typeface="Times New Roman" panose="02020603050405020304" pitchFamily="18" charset="0"/>
              </a:rPr>
              <a:t>Svarsfrekvensen för enkäten har varit hög och en majoritet av kommunerna har inkommit med svar. </a:t>
            </a:r>
          </a:p>
          <a:p>
            <a:pPr marL="285750" indent="-285750">
              <a:lnSpc>
                <a:spcPct val="120000"/>
              </a:lnSpc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ea typeface="Times New Roman" panose="02020603050405020304" pitchFamily="18" charset="0"/>
              </a:rPr>
              <a:t>Varje enkät har besvarats av omkring 200 kommuner och totalt har 128 kommuner slutfört samtliga sex enkäter. </a:t>
            </a:r>
          </a:p>
          <a:p>
            <a:pPr marL="285750" indent="-285750">
              <a:lnSpc>
                <a:spcPct val="120000"/>
              </a:lnSpc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effectLst/>
                <a:ea typeface="Times New Roman" panose="02020603050405020304" pitchFamily="18" charset="0"/>
              </a:rPr>
              <a:t>Den enkät som besvarats av minst antal kommuner är verksamhetsområde funktionshinder med </a:t>
            </a:r>
            <a:r>
              <a:rPr lang="sv-SE" sz="1600">
                <a:effectLst/>
                <a:ea typeface="Times New Roman" panose="02020603050405020304" pitchFamily="18" charset="0"/>
              </a:rPr>
              <a:t>200</a:t>
            </a:r>
            <a:r>
              <a:rPr lang="sv-SE" sz="1600" dirty="0">
                <a:effectLst/>
                <a:ea typeface="Times New Roman" panose="02020603050405020304" pitchFamily="18" charset="0"/>
              </a:rPr>
              <a:t> </a:t>
            </a:r>
            <a:r>
              <a:rPr lang="sv-SE" sz="1600" u="sng" dirty="0">
                <a:effectLst/>
                <a:ea typeface="Times New Roman" panose="02020603050405020304" pitchFamily="18" charset="0"/>
              </a:rPr>
              <a:t>slutförda</a:t>
            </a:r>
            <a:r>
              <a:rPr lang="sv-SE" sz="1600" dirty="0">
                <a:effectLst/>
                <a:ea typeface="Times New Roman" panose="02020603050405020304" pitchFamily="18" charset="0"/>
              </a:rPr>
              <a:t> enkäter, eller 67 procent av samtliga kommuner. Enkäten för verksamhetsområde äldre har besvarats av flest kommuner där 232, eller 77 procent, av samtliga kommuner </a:t>
            </a:r>
            <a:r>
              <a:rPr lang="sv-SE" sz="1600" u="sng" dirty="0">
                <a:effectLst/>
                <a:ea typeface="Times New Roman" panose="02020603050405020304" pitchFamily="18" charset="0"/>
              </a:rPr>
              <a:t>slutfört</a:t>
            </a:r>
            <a:r>
              <a:rPr lang="sv-SE" sz="1600" dirty="0">
                <a:effectLst/>
                <a:ea typeface="Times New Roman" panose="02020603050405020304" pitchFamily="18" charset="0"/>
              </a:rPr>
              <a:t> hela enkäten. </a:t>
            </a:r>
          </a:p>
        </p:txBody>
      </p:sp>
      <p:sp>
        <p:nvSpPr>
          <p:cNvPr id="12" name="textruta 8">
            <a:extLst>
              <a:ext uri="{FF2B5EF4-FFF2-40B4-BE49-F238E27FC236}">
                <a16:creationId xmlns:a16="http://schemas.microsoft.com/office/drawing/2014/main" id="{8C35392C-B584-4339-B7FE-3B843EA21F1F}"/>
              </a:ext>
            </a:extLst>
          </p:cNvPr>
          <p:cNvSpPr txBox="1"/>
          <p:nvPr/>
        </p:nvSpPr>
        <p:spPr>
          <a:xfrm>
            <a:off x="574158" y="5894246"/>
            <a:ext cx="11131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</p:spTree>
    <p:extLst>
      <p:ext uri="{BB962C8B-B14F-4D97-AF65-F5344CB8AC3E}">
        <p14:creationId xmlns:p14="http://schemas.microsoft.com/office/powerpoint/2010/main" val="32364014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fysisk respektive digital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110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fysisk eller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1708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fysisk och digital form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3153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fysisk form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17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digital form</a:t>
            </a:r>
            <a:endParaRPr lang="sv-SE" sz="11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CBB3DB5-3C21-44C9-991E-0A77623EEC63}"/>
              </a:ext>
            </a:extLst>
          </p:cNvPr>
          <p:cNvGraphicFramePr>
            <a:graphicFrameLocks/>
          </p:cNvGraphicFramePr>
          <p:nvPr/>
        </p:nvGraphicFramePr>
        <p:xfrm>
          <a:off x="239523" y="2040377"/>
          <a:ext cx="11712954" cy="384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6C895B-52B7-4E7F-B8E9-1142032B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40605322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inom kommunal och enskild regi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001FC6-60BC-461E-B0CF-967D97DC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30605084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12">
            <a:extLst>
              <a:ext uri="{FF2B5EF4-FFF2-40B4-BE49-F238E27FC236}">
                <a16:creationId xmlns:a16="http://schemas.microsoft.com/office/drawing/2014/main" id="{07E118DA-8B1E-4F92-B588-CE996F02EE22}"/>
              </a:ext>
            </a:extLst>
          </p:cNvPr>
          <p:cNvSpPr/>
          <p:nvPr/>
        </p:nvSpPr>
        <p:spPr>
          <a:xfrm>
            <a:off x="251538" y="1198685"/>
            <a:ext cx="11799010" cy="485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ktangel 12">
            <a:extLst>
              <a:ext uri="{FF2B5EF4-FFF2-40B4-BE49-F238E27FC236}">
                <a16:creationId xmlns:a16="http://schemas.microsoft.com/office/drawing/2014/main" id="{0AC046D6-C8FF-401B-9ED3-97D8B7B6E071}"/>
              </a:ext>
            </a:extLst>
          </p:cNvPr>
          <p:cNvSpPr/>
          <p:nvPr/>
        </p:nvSpPr>
        <p:spPr>
          <a:xfrm>
            <a:off x="251538" y="93432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i kommunal eller enskild regi, samt de tre vanligaste insatserna i respektive kategori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68080"/>
            <a:ext cx="11219414" cy="729045"/>
          </a:xfrm>
          <a:noFill/>
        </p:spPr>
        <p:txBody>
          <a:bodyPr/>
          <a:lstStyle/>
          <a:p>
            <a:r>
              <a:rPr lang="sv-SE" sz="2800" dirty="0"/>
              <a:t>72 procent av alla insatser genomförs enbart i kommunal regi inom området missbruk/beroende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112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39523" y="60613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68498" y="3848603"/>
          <a:ext cx="1877841" cy="2100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8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661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(anhörig)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(anhörig)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180660" y="3848600"/>
          <a:ext cx="1877841" cy="2137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8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4748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kommunal och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3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Akutboenden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53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Återfallsprevention (ÅP)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67736" y="4670809"/>
            <a:ext cx="1174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599129" y="3848600"/>
          <a:ext cx="1905816" cy="213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95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974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88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442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Akutboenden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18270" y="4489163"/>
            <a:ext cx="240772" cy="1461596"/>
          </a:xfrm>
          <a:prstGeom prst="leftBrace">
            <a:avLst/>
          </a:prstGeom>
          <a:ln>
            <a:solidFill>
              <a:srgbClr val="67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7676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9009033" y="1525384"/>
            <a:ext cx="21623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5181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26775-77BC-4659-9875-C4F8408EE733}"/>
              </a:ext>
            </a:extLst>
          </p:cNvPr>
          <p:cNvSpPr txBox="1"/>
          <p:nvPr/>
        </p:nvSpPr>
        <p:spPr>
          <a:xfrm>
            <a:off x="267736" y="1233368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regi</a:t>
            </a:r>
            <a:endParaRPr lang="sv-SE" sz="105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4A5951-75B4-4B67-AE2D-3FDC8D27C3C5}"/>
              </a:ext>
            </a:extLst>
          </p:cNvPr>
          <p:cNvGrpSpPr/>
          <p:nvPr/>
        </p:nvGrpSpPr>
        <p:grpSpPr>
          <a:xfrm>
            <a:off x="9018558" y="392136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1031DA-32F8-4488-95CD-BD714AFBF880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12">
              <a:extLst>
                <a:ext uri="{FF2B5EF4-FFF2-40B4-BE49-F238E27FC236}">
                  <a16:creationId xmlns:a16="http://schemas.microsoft.com/office/drawing/2014/main" id="{3B25E6AE-5272-4446-94E7-412E3E00FBE9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pic>
        <p:nvPicPr>
          <p:cNvPr id="22" name="Graphic 21" descr="House with solid fill">
            <a:extLst>
              <a:ext uri="{FF2B5EF4-FFF2-40B4-BE49-F238E27FC236}">
                <a16:creationId xmlns:a16="http://schemas.microsoft.com/office/drawing/2014/main" id="{B40D8C94-A5E2-4C88-9204-2ED018DAF9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40773" y="5598865"/>
            <a:ext cx="287227" cy="287227"/>
          </a:xfrm>
          <a:prstGeom prst="rect">
            <a:avLst/>
          </a:prstGeom>
        </p:spPr>
      </p:pic>
      <p:pic>
        <p:nvPicPr>
          <p:cNvPr id="40" name="Graphic 39" descr="House with solid fill">
            <a:extLst>
              <a:ext uri="{FF2B5EF4-FFF2-40B4-BE49-F238E27FC236}">
                <a16:creationId xmlns:a16="http://schemas.microsoft.com/office/drawing/2014/main" id="{D1F1D3A1-67F8-4717-B46D-9007C8546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22304" y="4489163"/>
            <a:ext cx="287227" cy="287227"/>
          </a:xfrm>
          <a:prstGeom prst="rect">
            <a:avLst/>
          </a:prstGeom>
        </p:spPr>
      </p:pic>
      <p:pic>
        <p:nvPicPr>
          <p:cNvPr id="41" name="Graphic 40" descr="House with solid fill">
            <a:extLst>
              <a:ext uri="{FF2B5EF4-FFF2-40B4-BE49-F238E27FC236}">
                <a16:creationId xmlns:a16="http://schemas.microsoft.com/office/drawing/2014/main" id="{4B9E60A0-402D-4669-BD05-AE653C8027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40773" y="4550140"/>
            <a:ext cx="287227" cy="287227"/>
          </a:xfrm>
          <a:prstGeom prst="rect">
            <a:avLst/>
          </a:prstGeom>
        </p:spPr>
      </p:pic>
      <p:pic>
        <p:nvPicPr>
          <p:cNvPr id="42" name="Graphic 41" descr="House with solid fill">
            <a:extLst>
              <a:ext uri="{FF2B5EF4-FFF2-40B4-BE49-F238E27FC236}">
                <a16:creationId xmlns:a16="http://schemas.microsoft.com/office/drawing/2014/main" id="{9F9E5CBC-EC62-42CB-A0DF-9ECD9BDB6F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40773" y="5102064"/>
            <a:ext cx="287227" cy="287227"/>
          </a:xfrm>
          <a:prstGeom prst="rect">
            <a:avLst/>
          </a:prstGeom>
        </p:spPr>
      </p:pic>
      <p:pic>
        <p:nvPicPr>
          <p:cNvPr id="44" name="Graphic 43" descr="House with solid fill">
            <a:extLst>
              <a:ext uri="{FF2B5EF4-FFF2-40B4-BE49-F238E27FC236}">
                <a16:creationId xmlns:a16="http://schemas.microsoft.com/office/drawing/2014/main" id="{3C2DB36C-DB02-4E45-9F9C-0C6AB2E44B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22304" y="4988517"/>
            <a:ext cx="287227" cy="287227"/>
          </a:xfrm>
          <a:prstGeom prst="rect">
            <a:avLst/>
          </a:prstGeom>
        </p:spPr>
      </p:pic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062A5518-F7A5-4603-8EA8-B757A761ABE9}"/>
              </a:ext>
            </a:extLst>
          </p:cNvPr>
          <p:cNvGraphicFramePr>
            <a:graphicFrameLocks/>
          </p:cNvGraphicFramePr>
          <p:nvPr/>
        </p:nvGraphicFramePr>
        <p:xfrm>
          <a:off x="966961" y="1680229"/>
          <a:ext cx="10538629" cy="219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678A7903-02A5-44E2-909B-5F261840780A}"/>
              </a:ext>
            </a:extLst>
          </p:cNvPr>
          <p:cNvGrpSpPr/>
          <p:nvPr/>
        </p:nvGrpSpPr>
        <p:grpSpPr>
          <a:xfrm flipH="1">
            <a:off x="3774959" y="5559484"/>
            <a:ext cx="381915" cy="277664"/>
            <a:chOff x="1064474" y="2484079"/>
            <a:chExt cx="510848" cy="420128"/>
          </a:xfrm>
        </p:grpSpPr>
        <p:pic>
          <p:nvPicPr>
            <p:cNvPr id="52" name="Bildobjekt 76">
              <a:extLst>
                <a:ext uri="{FF2B5EF4-FFF2-40B4-BE49-F238E27FC236}">
                  <a16:creationId xmlns:a16="http://schemas.microsoft.com/office/drawing/2014/main" id="{FF3B1930-A999-4030-9A58-786386FA5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3" name="Bildobjekt 86">
              <a:extLst>
                <a:ext uri="{FF2B5EF4-FFF2-40B4-BE49-F238E27FC236}">
                  <a16:creationId xmlns:a16="http://schemas.microsoft.com/office/drawing/2014/main" id="{07323CA2-F44D-42CF-BABA-984FCEC3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4" name="Bildobjekt 87">
              <a:extLst>
                <a:ext uri="{FF2B5EF4-FFF2-40B4-BE49-F238E27FC236}">
                  <a16:creationId xmlns:a16="http://schemas.microsoft.com/office/drawing/2014/main" id="{F3923E72-2F14-4418-B9BF-EFEBC420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55" name="Bildobjekt 88">
              <a:extLst>
                <a:ext uri="{FF2B5EF4-FFF2-40B4-BE49-F238E27FC236}">
                  <a16:creationId xmlns:a16="http://schemas.microsoft.com/office/drawing/2014/main" id="{8C06126D-36F2-4D6F-B1A7-27C91D5A7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6" name="Bildobjekt 89">
              <a:extLst>
                <a:ext uri="{FF2B5EF4-FFF2-40B4-BE49-F238E27FC236}">
                  <a16:creationId xmlns:a16="http://schemas.microsoft.com/office/drawing/2014/main" id="{435D27B9-2E95-4811-8383-EF1ADB62E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57" name="Bildobjekt 72">
            <a:extLst>
              <a:ext uri="{FF2B5EF4-FFF2-40B4-BE49-F238E27FC236}">
                <a16:creationId xmlns:a16="http://schemas.microsoft.com/office/drawing/2014/main" id="{60BE2B0D-EB82-431B-AE53-80AED93AA97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42" y="4917554"/>
            <a:ext cx="287227" cy="287227"/>
          </a:xfrm>
          <a:prstGeom prst="rect">
            <a:avLst/>
          </a:prstGeom>
        </p:spPr>
      </p:pic>
      <p:pic>
        <p:nvPicPr>
          <p:cNvPr id="58" name="Bildobjekt 72">
            <a:extLst>
              <a:ext uri="{FF2B5EF4-FFF2-40B4-BE49-F238E27FC236}">
                <a16:creationId xmlns:a16="http://schemas.microsoft.com/office/drawing/2014/main" id="{1CE86DEB-12F5-4876-9C06-1B08D00D89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42" y="5450527"/>
            <a:ext cx="287227" cy="28722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CC48CA0-E17A-4D06-9C0F-0E8ACED5D5C7}"/>
              </a:ext>
            </a:extLst>
          </p:cNvPr>
          <p:cNvGrpSpPr/>
          <p:nvPr/>
        </p:nvGrpSpPr>
        <p:grpSpPr>
          <a:xfrm flipH="1">
            <a:off x="1382253" y="4496384"/>
            <a:ext cx="381915" cy="277664"/>
            <a:chOff x="1064474" y="2484079"/>
            <a:chExt cx="510848" cy="420128"/>
          </a:xfrm>
        </p:grpSpPr>
        <p:pic>
          <p:nvPicPr>
            <p:cNvPr id="60" name="Bildobjekt 76">
              <a:extLst>
                <a:ext uri="{FF2B5EF4-FFF2-40B4-BE49-F238E27FC236}">
                  <a16:creationId xmlns:a16="http://schemas.microsoft.com/office/drawing/2014/main" id="{B56D552E-6856-48F9-98ED-E5824E9C9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1" name="Bildobjekt 86">
              <a:extLst>
                <a:ext uri="{FF2B5EF4-FFF2-40B4-BE49-F238E27FC236}">
                  <a16:creationId xmlns:a16="http://schemas.microsoft.com/office/drawing/2014/main" id="{3E909FFB-7F85-4C0C-80FE-5670605E5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2" name="Bildobjekt 87">
              <a:extLst>
                <a:ext uri="{FF2B5EF4-FFF2-40B4-BE49-F238E27FC236}">
                  <a16:creationId xmlns:a16="http://schemas.microsoft.com/office/drawing/2014/main" id="{AAF8A7C4-FF74-4F23-A923-85A1C8DED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3" name="Bildobjekt 88">
              <a:extLst>
                <a:ext uri="{FF2B5EF4-FFF2-40B4-BE49-F238E27FC236}">
                  <a16:creationId xmlns:a16="http://schemas.microsoft.com/office/drawing/2014/main" id="{6F95F5B7-98C4-4594-B7B6-2180D3A1E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4" name="Bildobjekt 89">
              <a:extLst>
                <a:ext uri="{FF2B5EF4-FFF2-40B4-BE49-F238E27FC236}">
                  <a16:creationId xmlns:a16="http://schemas.microsoft.com/office/drawing/2014/main" id="{BD7AC8CC-05B8-43C6-B6AF-210F6F5BD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285A-AE3F-41C0-BAD8-019539DF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42784922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6B4570-8873-49D0-B637-76FE8C91515B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1785370"/>
          <a:ext cx="3324225" cy="4059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6358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7803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(218)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803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(anhörig) (211)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94843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(anhörig) (197)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(199)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stödsamtal, enskilda samtal utan manual (unga) (192)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112CB0-0D12-4F03-8A57-A40BE1E37D9D}"/>
              </a:ext>
            </a:extLst>
          </p:cNvPr>
          <p:cNvGraphicFramePr>
            <a:graphicFrameLocks noGrp="1"/>
          </p:cNvGraphicFramePr>
          <p:nvPr/>
        </p:nvGraphicFramePr>
        <p:xfrm>
          <a:off x="4721989" y="1781099"/>
          <a:ext cx="3324225" cy="4064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03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9293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7295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674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(164)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674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Akutboenden (163)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809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Återfallsprevention (ÅP) (220)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0674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72920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Tolvstegsbehandling, </a:t>
                      </a:r>
                      <a:r>
                        <a:rPr lang="sv-SE" sz="1050" b="0" i="0" u="none" strike="noStrike" dirty="0" err="1">
                          <a:effectLst/>
                          <a:latin typeface="Arial" panose="020B0604020202020204" pitchFamily="34" charset="0"/>
                        </a:rPr>
                        <a:t>twelve</a:t>
                      </a: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-step </a:t>
                      </a:r>
                      <a:r>
                        <a:rPr lang="sv-SE" sz="1050" b="0" i="0" u="none" strike="noStrike" dirty="0" err="1">
                          <a:effectLst/>
                          <a:latin typeface="Arial" panose="020B0604020202020204" pitchFamily="34" charset="0"/>
                        </a:rPr>
                        <a:t>facilitation</a:t>
                      </a: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 (TSF), Minnesota-modellen (MM) (163)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98C8500-3801-4510-8B5D-CE3E45908BD0}"/>
              </a:ext>
            </a:extLst>
          </p:cNvPr>
          <p:cNvGraphicFramePr>
            <a:graphicFrameLocks noGrp="1"/>
          </p:cNvGraphicFramePr>
          <p:nvPr/>
        </p:nvGraphicFramePr>
        <p:xfrm>
          <a:off x="8605781" y="1793066"/>
          <a:ext cx="3324225" cy="4052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969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52431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7111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Andel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Antal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82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82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(164)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5791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Akutboenden (163)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75851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Tolvstegsbehandling, </a:t>
                      </a:r>
                      <a:r>
                        <a:rPr lang="sv-SE" sz="1050" b="0" i="0" u="none" strike="noStrike" dirty="0" err="1">
                          <a:effectLst/>
                          <a:latin typeface="Arial" panose="020B0604020202020204" pitchFamily="34" charset="0"/>
                        </a:rPr>
                        <a:t>twelve</a:t>
                      </a: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-step </a:t>
                      </a:r>
                      <a:r>
                        <a:rPr lang="sv-SE" sz="1050" b="0" i="0" u="none" strike="noStrike" dirty="0" err="1">
                          <a:effectLst/>
                          <a:latin typeface="Arial" panose="020B0604020202020204" pitchFamily="34" charset="0"/>
                        </a:rPr>
                        <a:t>facilitation</a:t>
                      </a: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 (TSF), Minnesota-modellen (MM) (163)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082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Tränings- och försökslägenhet med boendestöd (156)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kommunal respektive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kommunal eller enskild regi inom området missbruk/beroende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113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3968" y="1531455"/>
            <a:ext cx="3256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kommunal regi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26919" y="1531455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enskild regi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681261" y="1531455"/>
            <a:ext cx="40649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kommunal och enskild regi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9DEFF5DA-BCAE-4351-89BD-4254BDBBB30B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29" name="Graphic 28" descr="House with solid fill">
            <a:extLst>
              <a:ext uri="{FF2B5EF4-FFF2-40B4-BE49-F238E27FC236}">
                <a16:creationId xmlns:a16="http://schemas.microsoft.com/office/drawing/2014/main" id="{1072E598-D3AA-44DB-9B3F-EB4FD54BB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2718364"/>
            <a:ext cx="287227" cy="287227"/>
          </a:xfrm>
          <a:prstGeom prst="rect">
            <a:avLst/>
          </a:prstGeom>
        </p:spPr>
      </p:pic>
      <p:pic>
        <p:nvPicPr>
          <p:cNvPr id="65" name="Graphic 64" descr="House with solid fill">
            <a:extLst>
              <a:ext uri="{FF2B5EF4-FFF2-40B4-BE49-F238E27FC236}">
                <a16:creationId xmlns:a16="http://schemas.microsoft.com/office/drawing/2014/main" id="{43A71A36-2826-4AC5-A8F8-0658623ADF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4699749"/>
            <a:ext cx="287227" cy="287227"/>
          </a:xfrm>
          <a:prstGeom prst="rect">
            <a:avLst/>
          </a:prstGeom>
        </p:spPr>
      </p:pic>
      <p:pic>
        <p:nvPicPr>
          <p:cNvPr id="66" name="Graphic 65" descr="House with solid fill">
            <a:extLst>
              <a:ext uri="{FF2B5EF4-FFF2-40B4-BE49-F238E27FC236}">
                <a16:creationId xmlns:a16="http://schemas.microsoft.com/office/drawing/2014/main" id="{4BF507F3-955C-47D8-9634-BF491F6485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2766939"/>
            <a:ext cx="287227" cy="287227"/>
          </a:xfrm>
          <a:prstGeom prst="rect">
            <a:avLst/>
          </a:prstGeom>
        </p:spPr>
      </p:pic>
      <p:pic>
        <p:nvPicPr>
          <p:cNvPr id="67" name="Graphic 66" descr="House with solid fill">
            <a:extLst>
              <a:ext uri="{FF2B5EF4-FFF2-40B4-BE49-F238E27FC236}">
                <a16:creationId xmlns:a16="http://schemas.microsoft.com/office/drawing/2014/main" id="{C0CF98F3-7012-4E53-87BE-7A518564D8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3349343"/>
            <a:ext cx="287227" cy="287227"/>
          </a:xfrm>
          <a:prstGeom prst="rect">
            <a:avLst/>
          </a:prstGeom>
        </p:spPr>
      </p:pic>
      <p:pic>
        <p:nvPicPr>
          <p:cNvPr id="68" name="Graphic 67" descr="House with solid fill">
            <a:extLst>
              <a:ext uri="{FF2B5EF4-FFF2-40B4-BE49-F238E27FC236}">
                <a16:creationId xmlns:a16="http://schemas.microsoft.com/office/drawing/2014/main" id="{B9AD23B2-FDC9-4936-A340-9C27074A03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4014419"/>
            <a:ext cx="287227" cy="287227"/>
          </a:xfrm>
          <a:prstGeom prst="rect">
            <a:avLst/>
          </a:prstGeom>
        </p:spPr>
      </p:pic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F60368C4-1587-45D1-A0F0-747BCA00A2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5382087"/>
            <a:ext cx="287227" cy="287227"/>
          </a:xfrm>
          <a:prstGeom prst="rect">
            <a:avLst/>
          </a:prstGeom>
        </p:spPr>
      </p:pic>
      <p:pic>
        <p:nvPicPr>
          <p:cNvPr id="77" name="Graphic 76" descr="House with solid fill">
            <a:extLst>
              <a:ext uri="{FF2B5EF4-FFF2-40B4-BE49-F238E27FC236}">
                <a16:creationId xmlns:a16="http://schemas.microsoft.com/office/drawing/2014/main" id="{84EEC1AE-0D36-4D72-B1F9-44CBC1290E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3349342"/>
            <a:ext cx="287227" cy="287227"/>
          </a:xfrm>
          <a:prstGeom prst="rect">
            <a:avLst/>
          </a:prstGeom>
        </p:spPr>
      </p:pic>
      <p:pic>
        <p:nvPicPr>
          <p:cNvPr id="88" name="Bildobjekt 72">
            <a:extLst>
              <a:ext uri="{FF2B5EF4-FFF2-40B4-BE49-F238E27FC236}">
                <a16:creationId xmlns:a16="http://schemas.microsoft.com/office/drawing/2014/main" id="{4CFC12E7-6CD5-43B1-9B69-C603E4CA5A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6" y="3129166"/>
            <a:ext cx="287227" cy="287227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A79CCC4-D0E8-404C-B230-C05339872FF2}"/>
              </a:ext>
            </a:extLst>
          </p:cNvPr>
          <p:cNvGrpSpPr/>
          <p:nvPr/>
        </p:nvGrpSpPr>
        <p:grpSpPr>
          <a:xfrm flipH="1">
            <a:off x="349664" y="2579532"/>
            <a:ext cx="381915" cy="277664"/>
            <a:chOff x="1064474" y="2484079"/>
            <a:chExt cx="510848" cy="420128"/>
          </a:xfrm>
        </p:grpSpPr>
        <p:pic>
          <p:nvPicPr>
            <p:cNvPr id="90" name="Bildobjekt 76">
              <a:extLst>
                <a:ext uri="{FF2B5EF4-FFF2-40B4-BE49-F238E27FC236}">
                  <a16:creationId xmlns:a16="http://schemas.microsoft.com/office/drawing/2014/main" id="{55F5FBAE-08ED-4D93-B8CA-79E48236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1" name="Bildobjekt 86">
              <a:extLst>
                <a:ext uri="{FF2B5EF4-FFF2-40B4-BE49-F238E27FC236}">
                  <a16:creationId xmlns:a16="http://schemas.microsoft.com/office/drawing/2014/main" id="{5D29BF02-1038-480D-AE42-B014375C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2" name="Bildobjekt 87">
              <a:extLst>
                <a:ext uri="{FF2B5EF4-FFF2-40B4-BE49-F238E27FC236}">
                  <a16:creationId xmlns:a16="http://schemas.microsoft.com/office/drawing/2014/main" id="{AD09A240-8E68-4BB8-A272-3B234B534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8">
              <a:extLst>
                <a:ext uri="{FF2B5EF4-FFF2-40B4-BE49-F238E27FC236}">
                  <a16:creationId xmlns:a16="http://schemas.microsoft.com/office/drawing/2014/main" id="{3C23B4DF-65EE-4E1F-B086-1BCEB44A6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9">
              <a:extLst>
                <a:ext uri="{FF2B5EF4-FFF2-40B4-BE49-F238E27FC236}">
                  <a16:creationId xmlns:a16="http://schemas.microsoft.com/office/drawing/2014/main" id="{6E9C44F6-9023-440C-A3F3-6CD64612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F51CAA8-F4A0-42EE-A3B0-95F60914C911}"/>
              </a:ext>
            </a:extLst>
          </p:cNvPr>
          <p:cNvGrpSpPr/>
          <p:nvPr/>
        </p:nvGrpSpPr>
        <p:grpSpPr>
          <a:xfrm flipH="1">
            <a:off x="349664" y="4683129"/>
            <a:ext cx="381915" cy="277664"/>
            <a:chOff x="1064474" y="2484079"/>
            <a:chExt cx="510848" cy="420128"/>
          </a:xfrm>
        </p:grpSpPr>
        <p:pic>
          <p:nvPicPr>
            <p:cNvPr id="108" name="Bildobjekt 76">
              <a:extLst>
                <a:ext uri="{FF2B5EF4-FFF2-40B4-BE49-F238E27FC236}">
                  <a16:creationId xmlns:a16="http://schemas.microsoft.com/office/drawing/2014/main" id="{6BEAE1E2-3B43-4587-845B-F068E199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9" name="Bildobjekt 86">
              <a:extLst>
                <a:ext uri="{FF2B5EF4-FFF2-40B4-BE49-F238E27FC236}">
                  <a16:creationId xmlns:a16="http://schemas.microsoft.com/office/drawing/2014/main" id="{066AC06F-1B00-4433-8B76-A59A46A22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0" name="Bildobjekt 87">
              <a:extLst>
                <a:ext uri="{FF2B5EF4-FFF2-40B4-BE49-F238E27FC236}">
                  <a16:creationId xmlns:a16="http://schemas.microsoft.com/office/drawing/2014/main" id="{3F35D99B-013C-4E1C-85E0-2D6330182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1" name="Bildobjekt 88">
              <a:extLst>
                <a:ext uri="{FF2B5EF4-FFF2-40B4-BE49-F238E27FC236}">
                  <a16:creationId xmlns:a16="http://schemas.microsoft.com/office/drawing/2014/main" id="{E7791D02-A236-4E4D-BB3E-82A05C026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2" name="Bildobjekt 89">
              <a:extLst>
                <a:ext uri="{FF2B5EF4-FFF2-40B4-BE49-F238E27FC236}">
                  <a16:creationId xmlns:a16="http://schemas.microsoft.com/office/drawing/2014/main" id="{29B6661F-A9F0-4BA9-86E1-195713B60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E9E7F16-DCF7-40EE-9593-F5EAA1D25998}"/>
              </a:ext>
            </a:extLst>
          </p:cNvPr>
          <p:cNvGrpSpPr/>
          <p:nvPr/>
        </p:nvGrpSpPr>
        <p:grpSpPr>
          <a:xfrm flipH="1">
            <a:off x="4271989" y="3968484"/>
            <a:ext cx="381915" cy="277664"/>
            <a:chOff x="1064474" y="2484079"/>
            <a:chExt cx="510848" cy="420128"/>
          </a:xfrm>
        </p:grpSpPr>
        <p:pic>
          <p:nvPicPr>
            <p:cNvPr id="120" name="Bildobjekt 76">
              <a:extLst>
                <a:ext uri="{FF2B5EF4-FFF2-40B4-BE49-F238E27FC236}">
                  <a16:creationId xmlns:a16="http://schemas.microsoft.com/office/drawing/2014/main" id="{88D49B67-773A-4382-BF69-F4A2A224F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1" name="Bildobjekt 86">
              <a:extLst>
                <a:ext uri="{FF2B5EF4-FFF2-40B4-BE49-F238E27FC236}">
                  <a16:creationId xmlns:a16="http://schemas.microsoft.com/office/drawing/2014/main" id="{8FFDF08A-47C2-4053-8FE8-7B3FAF102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2" name="Bildobjekt 87">
              <a:extLst>
                <a:ext uri="{FF2B5EF4-FFF2-40B4-BE49-F238E27FC236}">
                  <a16:creationId xmlns:a16="http://schemas.microsoft.com/office/drawing/2014/main" id="{19D34EA4-8F18-447C-9585-57CB7514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3" name="Bildobjekt 88">
              <a:extLst>
                <a:ext uri="{FF2B5EF4-FFF2-40B4-BE49-F238E27FC236}">
                  <a16:creationId xmlns:a16="http://schemas.microsoft.com/office/drawing/2014/main" id="{1598EE82-5426-4E24-BD97-B28CE9FB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4" name="Bildobjekt 89">
              <a:extLst>
                <a:ext uri="{FF2B5EF4-FFF2-40B4-BE49-F238E27FC236}">
                  <a16:creationId xmlns:a16="http://schemas.microsoft.com/office/drawing/2014/main" id="{EC6BFE0E-174C-409B-BB3C-E27863D53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B8C9AE2-E6A1-4CA8-963F-68C7A6FCCFAD}"/>
              </a:ext>
            </a:extLst>
          </p:cNvPr>
          <p:cNvGrpSpPr/>
          <p:nvPr/>
        </p:nvGrpSpPr>
        <p:grpSpPr>
          <a:xfrm flipH="1">
            <a:off x="4271989" y="5297518"/>
            <a:ext cx="381915" cy="277664"/>
            <a:chOff x="1064474" y="2484079"/>
            <a:chExt cx="510848" cy="420128"/>
          </a:xfrm>
        </p:grpSpPr>
        <p:pic>
          <p:nvPicPr>
            <p:cNvPr id="126" name="Bildobjekt 76">
              <a:extLst>
                <a:ext uri="{FF2B5EF4-FFF2-40B4-BE49-F238E27FC236}">
                  <a16:creationId xmlns:a16="http://schemas.microsoft.com/office/drawing/2014/main" id="{1FECFB10-B76B-490A-92B3-DC24F368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7" name="Bildobjekt 86">
              <a:extLst>
                <a:ext uri="{FF2B5EF4-FFF2-40B4-BE49-F238E27FC236}">
                  <a16:creationId xmlns:a16="http://schemas.microsoft.com/office/drawing/2014/main" id="{35222052-950A-46A6-ABD2-7460A9FF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8" name="Bildobjekt 87">
              <a:extLst>
                <a:ext uri="{FF2B5EF4-FFF2-40B4-BE49-F238E27FC236}">
                  <a16:creationId xmlns:a16="http://schemas.microsoft.com/office/drawing/2014/main" id="{1986E462-0A14-4569-A4A1-0DDC2CCAD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9" name="Bildobjekt 88">
              <a:extLst>
                <a:ext uri="{FF2B5EF4-FFF2-40B4-BE49-F238E27FC236}">
                  <a16:creationId xmlns:a16="http://schemas.microsoft.com/office/drawing/2014/main" id="{01B119AF-1015-4356-84C7-A085AB70B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0" name="Bildobjekt 89">
              <a:extLst>
                <a:ext uri="{FF2B5EF4-FFF2-40B4-BE49-F238E27FC236}">
                  <a16:creationId xmlns:a16="http://schemas.microsoft.com/office/drawing/2014/main" id="{1FC21B55-DC17-4B5F-8B1D-BFCB40E7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A7D52C4-A919-4DEF-B1C2-D2EE1D6A623B}"/>
              </a:ext>
            </a:extLst>
          </p:cNvPr>
          <p:cNvGrpSpPr/>
          <p:nvPr/>
        </p:nvGrpSpPr>
        <p:grpSpPr>
          <a:xfrm flipH="1">
            <a:off x="8155473" y="4717011"/>
            <a:ext cx="381915" cy="277664"/>
            <a:chOff x="1064474" y="2484079"/>
            <a:chExt cx="510848" cy="420128"/>
          </a:xfrm>
        </p:grpSpPr>
        <p:pic>
          <p:nvPicPr>
            <p:cNvPr id="132" name="Bildobjekt 76">
              <a:extLst>
                <a:ext uri="{FF2B5EF4-FFF2-40B4-BE49-F238E27FC236}">
                  <a16:creationId xmlns:a16="http://schemas.microsoft.com/office/drawing/2014/main" id="{0E4944C5-57C0-46C4-9276-5857784D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3" name="Bildobjekt 86">
              <a:extLst>
                <a:ext uri="{FF2B5EF4-FFF2-40B4-BE49-F238E27FC236}">
                  <a16:creationId xmlns:a16="http://schemas.microsoft.com/office/drawing/2014/main" id="{4947EB7F-ABD6-409F-B74F-04E42EFFB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4" name="Bildobjekt 87">
              <a:extLst>
                <a:ext uri="{FF2B5EF4-FFF2-40B4-BE49-F238E27FC236}">
                  <a16:creationId xmlns:a16="http://schemas.microsoft.com/office/drawing/2014/main" id="{10EB60AE-F430-46F2-B56B-380BF2D7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5" name="Bildobjekt 88">
              <a:extLst>
                <a:ext uri="{FF2B5EF4-FFF2-40B4-BE49-F238E27FC236}">
                  <a16:creationId xmlns:a16="http://schemas.microsoft.com/office/drawing/2014/main" id="{A3882453-FF25-4263-93F0-EE4773B7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6" name="Bildobjekt 89">
              <a:extLst>
                <a:ext uri="{FF2B5EF4-FFF2-40B4-BE49-F238E27FC236}">
                  <a16:creationId xmlns:a16="http://schemas.microsoft.com/office/drawing/2014/main" id="{28C91280-6BF2-41F8-9967-CD69BDBD9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38" name="Bildobjekt 72">
            <a:extLst>
              <a:ext uri="{FF2B5EF4-FFF2-40B4-BE49-F238E27FC236}">
                <a16:creationId xmlns:a16="http://schemas.microsoft.com/office/drawing/2014/main" id="{B61F924B-9DB4-4783-918F-701AB6B569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6" y="3889729"/>
            <a:ext cx="287227" cy="287227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1EC2A28-D5BF-45F5-A844-C29511853AAB}"/>
              </a:ext>
            </a:extLst>
          </p:cNvPr>
          <p:cNvGrpSpPr/>
          <p:nvPr/>
        </p:nvGrpSpPr>
        <p:grpSpPr>
          <a:xfrm>
            <a:off x="338338" y="5364705"/>
            <a:ext cx="381915" cy="277664"/>
            <a:chOff x="4788194" y="2750342"/>
            <a:chExt cx="532686" cy="36670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0A23F11-BE38-42E9-9D33-FC6E6291ECA1}"/>
                </a:ext>
              </a:extLst>
            </p:cNvPr>
            <p:cNvGrpSpPr/>
            <p:nvPr/>
          </p:nvGrpSpPr>
          <p:grpSpPr>
            <a:xfrm>
              <a:off x="4788194" y="2750342"/>
              <a:ext cx="532686" cy="366703"/>
              <a:chOff x="5852169" y="2809962"/>
              <a:chExt cx="532686" cy="366703"/>
            </a:xfrm>
          </p:grpSpPr>
          <p:pic>
            <p:nvPicPr>
              <p:cNvPr id="57" name="Bildobjekt 86">
                <a:extLst>
                  <a:ext uri="{FF2B5EF4-FFF2-40B4-BE49-F238E27FC236}">
                    <a16:creationId xmlns:a16="http://schemas.microsoft.com/office/drawing/2014/main" id="{96C95F1C-58F6-4AE8-B33E-3570409D2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9677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58" name="Bildobjekt 87">
                <a:extLst>
                  <a:ext uri="{FF2B5EF4-FFF2-40B4-BE49-F238E27FC236}">
                    <a16:creationId xmlns:a16="http://schemas.microsoft.com/office/drawing/2014/main" id="{6D6CCD67-0778-4EB0-B959-C80D4944F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61694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59" name="Bildobjekt 88">
                <a:extLst>
                  <a:ext uri="{FF2B5EF4-FFF2-40B4-BE49-F238E27FC236}">
                    <a16:creationId xmlns:a16="http://schemas.microsoft.com/office/drawing/2014/main" id="{D3BEFC09-CEB1-4952-8783-D6628555A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52169" y="2815437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60" name="Bildobjekt 89">
                <a:extLst>
                  <a:ext uri="{FF2B5EF4-FFF2-40B4-BE49-F238E27FC236}">
                    <a16:creationId xmlns:a16="http://schemas.microsoft.com/office/drawing/2014/main" id="{CC317483-77BB-4255-91D2-E14374840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2781" y="2809962"/>
                <a:ext cx="205178" cy="182760"/>
              </a:xfrm>
              <a:prstGeom prst="rect">
                <a:avLst/>
              </a:prstGeom>
            </p:spPr>
          </p:pic>
        </p:grpSp>
        <p:pic>
          <p:nvPicPr>
            <p:cNvPr id="56" name="Picture 5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81541FC-3324-454D-A838-E8B0C3FA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92" y="2838449"/>
              <a:ext cx="205237" cy="205237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096FE5-1F72-4644-A251-E1FD03F8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34147656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27508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kommunal respektive enskild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114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9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inom missbruk/beroende som ges i kommunal eller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927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i kommunal och enskild regi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3723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kommunal regi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400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enskild regi</a:t>
            </a:r>
            <a:endParaRPr lang="sv-SE" sz="11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EFDCD3B-D52D-4E75-88F8-8B39E994E99D}"/>
              </a:ext>
            </a:extLst>
          </p:cNvPr>
          <p:cNvGraphicFramePr>
            <a:graphicFrameLocks/>
          </p:cNvGraphicFramePr>
          <p:nvPr/>
        </p:nvGraphicFramePr>
        <p:xfrm>
          <a:off x="239523" y="2040376"/>
          <a:ext cx="11712954" cy="387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36387F-E116-44CD-A811-F685607F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40211595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av insatser som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ges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kommunal respektive enskild regi uppdelat på län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Graden av insatser inom missbruk/beroende som genomförs i enbart kommunal regi varierar från 57 till 88 procent mellan länen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E953EA8-1E9C-4E78-AC21-1FCCB3CAF1CD}"/>
              </a:ext>
            </a:extLst>
          </p:cNvPr>
          <p:cNvGraphicFramePr>
            <a:graphicFrameLocks/>
          </p:cNvGraphicFramePr>
          <p:nvPr/>
        </p:nvGraphicFramePr>
        <p:xfrm>
          <a:off x="239523" y="1528671"/>
          <a:ext cx="11712953" cy="436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64C18D4-A44D-4CED-B049-C805BB89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FDD112-7FBD-4DD2-A93B-B6F70600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140794527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14CF4EB3-FFF6-4175-B68D-2C93A61E82B6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712953" cy="1038539"/>
          </a:xfrm>
        </p:spPr>
        <p:txBody>
          <a:bodyPr/>
          <a:lstStyle/>
          <a:p>
            <a:r>
              <a:rPr lang="sv-SE" sz="2800" dirty="0"/>
              <a:t>Det är vanligare att insatser inom missbruk/beroende genomförs i enskild regi i storstäder och storstadsnära kommuner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F25D9-936B-4AAF-8151-A81E2CA5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116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42393F8B-3FED-4274-AD50-0439E53D644A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67909E31-A8DF-4C51-A655-84DCD66355C9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kommunal och enskild regi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57B0E46-80C7-455A-81C4-D9E174A594BE}"/>
              </a:ext>
            </a:extLst>
          </p:cNvPr>
          <p:cNvGraphicFramePr>
            <a:graphicFrameLocks/>
          </p:cNvGraphicFramePr>
          <p:nvPr/>
        </p:nvGraphicFramePr>
        <p:xfrm>
          <a:off x="397398" y="1559869"/>
          <a:ext cx="11555078" cy="435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6E12E3-785D-413A-BDEB-FFE3522C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15313936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som genomförs med eller utan biståndsbeslut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35ADED-D72C-445F-913A-432B6DC2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11194313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12">
            <a:extLst>
              <a:ext uri="{FF2B5EF4-FFF2-40B4-BE49-F238E27FC236}">
                <a16:creationId xmlns:a16="http://schemas.microsoft.com/office/drawing/2014/main" id="{44930954-35BA-4129-AFBC-A5DFD0B1F671}"/>
              </a:ext>
            </a:extLst>
          </p:cNvPr>
          <p:cNvSpPr/>
          <p:nvPr/>
        </p:nvSpPr>
        <p:spPr>
          <a:xfrm>
            <a:off x="251538" y="1267739"/>
            <a:ext cx="11799010" cy="4766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4FACD97D-5547-48B0-9A3D-61745ECF5FE2}"/>
              </a:ext>
            </a:extLst>
          </p:cNvPr>
          <p:cNvGraphicFramePr>
            <a:graphicFrameLocks/>
          </p:cNvGraphicFramePr>
          <p:nvPr/>
        </p:nvGraphicFramePr>
        <p:xfrm>
          <a:off x="832526" y="1632353"/>
          <a:ext cx="11088480" cy="212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8" y="136525"/>
            <a:ext cx="11207399" cy="697555"/>
          </a:xfrm>
          <a:noFill/>
        </p:spPr>
        <p:txBody>
          <a:bodyPr/>
          <a:lstStyle/>
          <a:p>
            <a:r>
              <a:rPr lang="sv-SE" sz="2800" dirty="0"/>
              <a:t>56 procent av de olika insatserna om erbjuds inom området missbruk/beroende genomförs enbart med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118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51538" y="606317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68417" y="3829553"/>
          <a:ext cx="1923255" cy="2194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25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536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med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7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4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844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33192" y="3829553"/>
          <a:ext cx="1927600" cy="2194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6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556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med och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0571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571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273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89638" y="4730466"/>
            <a:ext cx="100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712045" y="3829554"/>
          <a:ext cx="1905816" cy="217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3946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07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(anhörig)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30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(anhörig)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177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för familjer eller par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53381" y="4411704"/>
            <a:ext cx="240772" cy="15699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8942396" y="1561220"/>
            <a:ext cx="20257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5184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BDFB83AC-5FF5-4051-A7B6-65A664FE94D4}"/>
              </a:ext>
            </a:extLst>
          </p:cNvPr>
          <p:cNvSpPr/>
          <p:nvPr/>
        </p:nvSpPr>
        <p:spPr>
          <a:xfrm>
            <a:off x="251538" y="1020048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med respektive utan biståndsbeslut, samt de tre vanligaste insatserna i respektive kategori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2970FF-0E79-429D-B9A9-6C9DFAAD8470}"/>
              </a:ext>
            </a:extLst>
          </p:cNvPr>
          <p:cNvSpPr txBox="1"/>
          <p:nvPr/>
        </p:nvSpPr>
        <p:spPr>
          <a:xfrm>
            <a:off x="251537" y="1378437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med/utan biståndsbeslut</a:t>
            </a:r>
            <a:endParaRPr lang="sv-SE" sz="105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785421-BFE6-4FDF-9BF6-B2BC478EAFAA}"/>
              </a:ext>
            </a:extLst>
          </p:cNvPr>
          <p:cNvGrpSpPr/>
          <p:nvPr/>
        </p:nvGrpSpPr>
        <p:grpSpPr>
          <a:xfrm>
            <a:off x="9191832" y="386421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F1143-A23B-44B6-8FE2-ABAC60155C33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12">
              <a:extLst>
                <a:ext uri="{FF2B5EF4-FFF2-40B4-BE49-F238E27FC236}">
                  <a16:creationId xmlns:a16="http://schemas.microsoft.com/office/drawing/2014/main" id="{A933D47F-BF73-4596-A009-F2655E163F08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pic>
        <p:nvPicPr>
          <p:cNvPr id="79" name="Graphic 78" descr="House with solid fill">
            <a:extLst>
              <a:ext uri="{FF2B5EF4-FFF2-40B4-BE49-F238E27FC236}">
                <a16:creationId xmlns:a16="http://schemas.microsoft.com/office/drawing/2014/main" id="{22157EE6-498B-4EF0-8E58-1736E575AE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3748" y="4462347"/>
            <a:ext cx="287227" cy="287227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CE1332F1-0C21-4998-A55D-79A8473CA17D}"/>
              </a:ext>
            </a:extLst>
          </p:cNvPr>
          <p:cNvGrpSpPr/>
          <p:nvPr/>
        </p:nvGrpSpPr>
        <p:grpSpPr>
          <a:xfrm>
            <a:off x="3815387" y="4966587"/>
            <a:ext cx="381915" cy="277664"/>
            <a:chOff x="1064474" y="2484079"/>
            <a:chExt cx="510848" cy="420128"/>
          </a:xfrm>
        </p:grpSpPr>
        <p:pic>
          <p:nvPicPr>
            <p:cNvPr id="84" name="Bildobjekt 76">
              <a:extLst>
                <a:ext uri="{FF2B5EF4-FFF2-40B4-BE49-F238E27FC236}">
                  <a16:creationId xmlns:a16="http://schemas.microsoft.com/office/drawing/2014/main" id="{35A51DE1-13E6-4977-A287-CAFB50735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5" name="Bildobjekt 86">
              <a:extLst>
                <a:ext uri="{FF2B5EF4-FFF2-40B4-BE49-F238E27FC236}">
                  <a16:creationId xmlns:a16="http://schemas.microsoft.com/office/drawing/2014/main" id="{A37A5326-618D-400E-9B2B-F5CC91B3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6" name="Bildobjekt 87">
              <a:extLst>
                <a:ext uri="{FF2B5EF4-FFF2-40B4-BE49-F238E27FC236}">
                  <a16:creationId xmlns:a16="http://schemas.microsoft.com/office/drawing/2014/main" id="{1722D3BF-AF9F-448D-9F92-681336A77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8">
              <a:extLst>
                <a:ext uri="{FF2B5EF4-FFF2-40B4-BE49-F238E27FC236}">
                  <a16:creationId xmlns:a16="http://schemas.microsoft.com/office/drawing/2014/main" id="{38BC969C-9210-4771-9E7C-152685C82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9">
              <a:extLst>
                <a:ext uri="{FF2B5EF4-FFF2-40B4-BE49-F238E27FC236}">
                  <a16:creationId xmlns:a16="http://schemas.microsoft.com/office/drawing/2014/main" id="{5F4E11C9-7CC0-44C1-B4E7-22BE419D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97FE0D-DC9D-4FCC-9A5E-E85A156A6DF0}"/>
              </a:ext>
            </a:extLst>
          </p:cNvPr>
          <p:cNvGrpSpPr/>
          <p:nvPr/>
        </p:nvGrpSpPr>
        <p:grpSpPr>
          <a:xfrm>
            <a:off x="3815387" y="4466980"/>
            <a:ext cx="381915" cy="277664"/>
            <a:chOff x="1064474" y="2484079"/>
            <a:chExt cx="510848" cy="420128"/>
          </a:xfrm>
        </p:grpSpPr>
        <p:pic>
          <p:nvPicPr>
            <p:cNvPr id="90" name="Bildobjekt 76">
              <a:extLst>
                <a:ext uri="{FF2B5EF4-FFF2-40B4-BE49-F238E27FC236}">
                  <a16:creationId xmlns:a16="http://schemas.microsoft.com/office/drawing/2014/main" id="{4B625C9B-84B7-4455-9EB7-52A39E3D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1" name="Bildobjekt 86">
              <a:extLst>
                <a:ext uri="{FF2B5EF4-FFF2-40B4-BE49-F238E27FC236}">
                  <a16:creationId xmlns:a16="http://schemas.microsoft.com/office/drawing/2014/main" id="{532B3758-0ADD-4BF2-A219-B2A3A251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2" name="Bildobjekt 87">
              <a:extLst>
                <a:ext uri="{FF2B5EF4-FFF2-40B4-BE49-F238E27FC236}">
                  <a16:creationId xmlns:a16="http://schemas.microsoft.com/office/drawing/2014/main" id="{0EF89E1F-C099-413D-8346-BF1F0160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8">
              <a:extLst>
                <a:ext uri="{FF2B5EF4-FFF2-40B4-BE49-F238E27FC236}">
                  <a16:creationId xmlns:a16="http://schemas.microsoft.com/office/drawing/2014/main" id="{6780F466-D208-48A9-9FBF-67C05C0F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9">
              <a:extLst>
                <a:ext uri="{FF2B5EF4-FFF2-40B4-BE49-F238E27FC236}">
                  <a16:creationId xmlns:a16="http://schemas.microsoft.com/office/drawing/2014/main" id="{B966D74B-9CC3-4A24-9F70-4FE5EDD4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930683-3D1B-45FB-9276-BC43888CBDEC}"/>
              </a:ext>
            </a:extLst>
          </p:cNvPr>
          <p:cNvGrpSpPr/>
          <p:nvPr/>
        </p:nvGrpSpPr>
        <p:grpSpPr>
          <a:xfrm>
            <a:off x="1416220" y="5063895"/>
            <a:ext cx="287227" cy="287227"/>
            <a:chOff x="9836559" y="2595470"/>
            <a:chExt cx="515416" cy="498404"/>
          </a:xfrm>
        </p:grpSpPr>
        <p:pic>
          <p:nvPicPr>
            <p:cNvPr id="102" name="Graphic 42" descr="Miscellaneous with solid fill">
              <a:extLst>
                <a:ext uri="{FF2B5EF4-FFF2-40B4-BE49-F238E27FC236}">
                  <a16:creationId xmlns:a16="http://schemas.microsoft.com/office/drawing/2014/main" id="{E3F1B120-6E02-4466-83F8-651F1BC0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3" name="Bildobjekt 82">
              <a:extLst>
                <a:ext uri="{FF2B5EF4-FFF2-40B4-BE49-F238E27FC236}">
                  <a16:creationId xmlns:a16="http://schemas.microsoft.com/office/drawing/2014/main" id="{8F1B1EEE-04EE-4F21-89DD-1D11768CF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05" name="Graphic 104" descr="House with solid fill">
            <a:extLst>
              <a:ext uri="{FF2B5EF4-FFF2-40B4-BE49-F238E27FC236}">
                <a16:creationId xmlns:a16="http://schemas.microsoft.com/office/drawing/2014/main" id="{43055B0D-3A8C-4503-9536-CF5435C050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3748" y="5572779"/>
            <a:ext cx="287227" cy="287227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BEDB909-44F2-41A8-8427-E1DB3B493F46}"/>
              </a:ext>
            </a:extLst>
          </p:cNvPr>
          <p:cNvGrpSpPr/>
          <p:nvPr/>
        </p:nvGrpSpPr>
        <p:grpSpPr>
          <a:xfrm>
            <a:off x="3815387" y="5547734"/>
            <a:ext cx="381915" cy="277664"/>
            <a:chOff x="1064474" y="2484079"/>
            <a:chExt cx="510848" cy="420128"/>
          </a:xfrm>
        </p:grpSpPr>
        <p:pic>
          <p:nvPicPr>
            <p:cNvPr id="107" name="Bildobjekt 76">
              <a:extLst>
                <a:ext uri="{FF2B5EF4-FFF2-40B4-BE49-F238E27FC236}">
                  <a16:creationId xmlns:a16="http://schemas.microsoft.com/office/drawing/2014/main" id="{9C4F5AC9-7E5F-470C-B345-53CF91F14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8" name="Bildobjekt 86">
              <a:extLst>
                <a:ext uri="{FF2B5EF4-FFF2-40B4-BE49-F238E27FC236}">
                  <a16:creationId xmlns:a16="http://schemas.microsoft.com/office/drawing/2014/main" id="{1169F2E4-A175-4965-BCC7-35FC918F6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9" name="Bildobjekt 87">
              <a:extLst>
                <a:ext uri="{FF2B5EF4-FFF2-40B4-BE49-F238E27FC236}">
                  <a16:creationId xmlns:a16="http://schemas.microsoft.com/office/drawing/2014/main" id="{26B7D241-EDE1-4E4B-AD44-DFE1D26D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0" name="Bildobjekt 88">
              <a:extLst>
                <a:ext uri="{FF2B5EF4-FFF2-40B4-BE49-F238E27FC236}">
                  <a16:creationId xmlns:a16="http://schemas.microsoft.com/office/drawing/2014/main" id="{F5217790-53E0-4DE0-BC75-F13713D3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1" name="Bildobjekt 89">
              <a:extLst>
                <a:ext uri="{FF2B5EF4-FFF2-40B4-BE49-F238E27FC236}">
                  <a16:creationId xmlns:a16="http://schemas.microsoft.com/office/drawing/2014/main" id="{627EC17C-39CA-45A6-BB0B-3046F289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2DF4300-5771-43D2-8F9A-0F6A380C3717}"/>
              </a:ext>
            </a:extLst>
          </p:cNvPr>
          <p:cNvGrpSpPr/>
          <p:nvPr/>
        </p:nvGrpSpPr>
        <p:grpSpPr>
          <a:xfrm>
            <a:off x="6306287" y="5583352"/>
            <a:ext cx="371039" cy="197487"/>
            <a:chOff x="4293327" y="2574351"/>
            <a:chExt cx="671354" cy="378274"/>
          </a:xfrm>
        </p:grpSpPr>
        <p:pic>
          <p:nvPicPr>
            <p:cNvPr id="113" name="Bildobjekt 74">
              <a:extLst>
                <a:ext uri="{FF2B5EF4-FFF2-40B4-BE49-F238E27FC236}">
                  <a16:creationId xmlns:a16="http://schemas.microsoft.com/office/drawing/2014/main" id="{7AB178BF-7F8F-4BDA-9210-232FC3C86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14" name="Bildobjekt 75">
              <a:extLst>
                <a:ext uri="{FF2B5EF4-FFF2-40B4-BE49-F238E27FC236}">
                  <a16:creationId xmlns:a16="http://schemas.microsoft.com/office/drawing/2014/main" id="{91B467C1-3665-49D6-8A20-5B644A19A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pic>
        <p:nvPicPr>
          <p:cNvPr id="115" name="Bildobjekt 72">
            <a:extLst>
              <a:ext uri="{FF2B5EF4-FFF2-40B4-BE49-F238E27FC236}">
                <a16:creationId xmlns:a16="http://schemas.microsoft.com/office/drawing/2014/main" id="{45CAA745-BAEB-4F65-B592-69CDEB6A6D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82" y="4330689"/>
            <a:ext cx="287227" cy="287227"/>
          </a:xfrm>
          <a:prstGeom prst="rect">
            <a:avLst/>
          </a:prstGeom>
        </p:spPr>
      </p:pic>
      <p:pic>
        <p:nvPicPr>
          <p:cNvPr id="116" name="Bildobjekt 72">
            <a:extLst>
              <a:ext uri="{FF2B5EF4-FFF2-40B4-BE49-F238E27FC236}">
                <a16:creationId xmlns:a16="http://schemas.microsoft.com/office/drawing/2014/main" id="{21D2EDCC-D14B-45ED-9CF4-CA34009F634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82" y="4899106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C15FBB-6CFC-4914-971D-C2BE260D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298091389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1FCE48-C038-4F79-97CE-51E303FDAE14}"/>
              </a:ext>
            </a:extLst>
          </p:cNvPr>
          <p:cNvGraphicFramePr>
            <a:graphicFrameLocks noGrp="1"/>
          </p:cNvGraphicFramePr>
          <p:nvPr/>
        </p:nvGraphicFramePr>
        <p:xfrm>
          <a:off x="4771340" y="1840894"/>
          <a:ext cx="3256727" cy="4044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054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8676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(218)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1914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 (217)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80986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(198)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8044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stödsamtal, enskilda samtal utan manual (192)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74297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för familjer eller par utan särskild manual (164)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81F011-EF7B-446B-AE60-E8360AFFA10A}"/>
              </a:ext>
            </a:extLst>
          </p:cNvPr>
          <p:cNvGraphicFramePr>
            <a:graphicFrameLocks noGrp="1"/>
          </p:cNvGraphicFramePr>
          <p:nvPr/>
        </p:nvGraphicFramePr>
        <p:xfrm>
          <a:off x="846929" y="1812795"/>
          <a:ext cx="3256728" cy="4080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08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93479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2184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5252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 (173)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379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(174)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Återfallsprevention (ÅP) (221)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(164)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80115BD-8699-4A61-8E17-207BD17AB2E0}"/>
              </a:ext>
            </a:extLst>
          </p:cNvPr>
          <p:cNvGraphicFramePr>
            <a:graphicFrameLocks noGrp="1"/>
          </p:cNvGraphicFramePr>
          <p:nvPr/>
        </p:nvGraphicFramePr>
        <p:xfrm>
          <a:off x="8695749" y="1812799"/>
          <a:ext cx="3256728" cy="4048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97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0615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16577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72583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(anhörig) (211)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6705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(anhörig) (197)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89936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för familjer eller par utan särskild manual (174)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48878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gruppsamtal utan särskild manual (89)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72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Arial" panose="020B0604020202020204" pitchFamily="34" charset="0"/>
                        </a:rPr>
                        <a:t>Community Reinforcement Approach and Family Training (CRAFT) (93)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med respektive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9" y="136525"/>
            <a:ext cx="10962860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med och utan biståndsbeslut inom området missbruk/beroende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119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6560" y="1554155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med biståndsbeslut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675727" y="1551185"/>
            <a:ext cx="3176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utan biståndsbeslut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2100" y="1554155"/>
            <a:ext cx="4145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med och utan biståndsbeslut</a:t>
            </a:r>
          </a:p>
        </p:txBody>
      </p:sp>
      <p:sp>
        <p:nvSpPr>
          <p:cNvPr id="20" name="textruta 8">
            <a:extLst>
              <a:ext uri="{FF2B5EF4-FFF2-40B4-BE49-F238E27FC236}">
                <a16:creationId xmlns:a16="http://schemas.microsoft.com/office/drawing/2014/main" id="{34D51C9E-CA50-4F67-8832-D496CC6B8512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67" name="Bildobjekt 72">
            <a:extLst>
              <a:ext uri="{FF2B5EF4-FFF2-40B4-BE49-F238E27FC236}">
                <a16:creationId xmlns:a16="http://schemas.microsoft.com/office/drawing/2014/main" id="{0D028FCC-F9DE-4C7E-B3FF-83E399C589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76" y="5484853"/>
            <a:ext cx="287227" cy="28722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BF5D741B-562E-45C9-8E38-E6B0144F16CA}"/>
              </a:ext>
            </a:extLst>
          </p:cNvPr>
          <p:cNvGrpSpPr/>
          <p:nvPr/>
        </p:nvGrpSpPr>
        <p:grpSpPr>
          <a:xfrm>
            <a:off x="8222081" y="4747245"/>
            <a:ext cx="381915" cy="277664"/>
            <a:chOff x="1064474" y="2484079"/>
            <a:chExt cx="510848" cy="420128"/>
          </a:xfrm>
        </p:grpSpPr>
        <p:pic>
          <p:nvPicPr>
            <p:cNvPr id="61" name="Bildobjekt 76">
              <a:extLst>
                <a:ext uri="{FF2B5EF4-FFF2-40B4-BE49-F238E27FC236}">
                  <a16:creationId xmlns:a16="http://schemas.microsoft.com/office/drawing/2014/main" id="{8BFBA62A-C5F3-4A44-B428-3FA9461BD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2" name="Bildobjekt 86">
              <a:extLst>
                <a:ext uri="{FF2B5EF4-FFF2-40B4-BE49-F238E27FC236}">
                  <a16:creationId xmlns:a16="http://schemas.microsoft.com/office/drawing/2014/main" id="{4E7AFF90-FF23-4926-870C-9A5075E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7">
              <a:extLst>
                <a:ext uri="{FF2B5EF4-FFF2-40B4-BE49-F238E27FC236}">
                  <a16:creationId xmlns:a16="http://schemas.microsoft.com/office/drawing/2014/main" id="{E9EC03A5-134B-4D88-9421-BBCB198B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8">
              <a:extLst>
                <a:ext uri="{FF2B5EF4-FFF2-40B4-BE49-F238E27FC236}">
                  <a16:creationId xmlns:a16="http://schemas.microsoft.com/office/drawing/2014/main" id="{00EF2128-8646-493A-8FCD-1FEFFAEEA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9">
              <a:extLst>
                <a:ext uri="{FF2B5EF4-FFF2-40B4-BE49-F238E27FC236}">
                  <a16:creationId xmlns:a16="http://schemas.microsoft.com/office/drawing/2014/main" id="{4DD8F81A-5101-40CA-B54F-C02097A4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706F6B-02A1-4BDB-8886-D0298DEE7233}"/>
              </a:ext>
            </a:extLst>
          </p:cNvPr>
          <p:cNvGrpSpPr/>
          <p:nvPr/>
        </p:nvGrpSpPr>
        <p:grpSpPr>
          <a:xfrm>
            <a:off x="434568" y="3608377"/>
            <a:ext cx="287227" cy="287227"/>
            <a:chOff x="9836559" y="2595470"/>
            <a:chExt cx="515416" cy="498404"/>
          </a:xfrm>
        </p:grpSpPr>
        <p:pic>
          <p:nvPicPr>
            <p:cNvPr id="78" name="Graphic 42" descr="Miscellaneous with solid fill">
              <a:extLst>
                <a:ext uri="{FF2B5EF4-FFF2-40B4-BE49-F238E27FC236}">
                  <a16:creationId xmlns:a16="http://schemas.microsoft.com/office/drawing/2014/main" id="{D47183D2-A15A-4D61-AD74-C1D8B0AC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9" name="Bildobjekt 82">
              <a:extLst>
                <a:ext uri="{FF2B5EF4-FFF2-40B4-BE49-F238E27FC236}">
                  <a16:creationId xmlns:a16="http://schemas.microsoft.com/office/drawing/2014/main" id="{E912C1E5-2CCC-46CA-8A59-6B1DBB413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80" name="Graphic 79" descr="House with solid fill">
            <a:extLst>
              <a:ext uri="{FF2B5EF4-FFF2-40B4-BE49-F238E27FC236}">
                <a16:creationId xmlns:a16="http://schemas.microsoft.com/office/drawing/2014/main" id="{8372C4D2-1EF9-4820-BC53-5843A78C84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4431" y="2827250"/>
            <a:ext cx="287227" cy="28722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7B26A37-88CC-4CDC-B5C4-5022BCDDE907}"/>
              </a:ext>
            </a:extLst>
          </p:cNvPr>
          <p:cNvGrpSpPr/>
          <p:nvPr/>
        </p:nvGrpSpPr>
        <p:grpSpPr>
          <a:xfrm>
            <a:off x="4296294" y="3465412"/>
            <a:ext cx="381915" cy="277664"/>
            <a:chOff x="1064474" y="2484079"/>
            <a:chExt cx="510848" cy="420128"/>
          </a:xfrm>
        </p:grpSpPr>
        <p:pic>
          <p:nvPicPr>
            <p:cNvPr id="85" name="Bildobjekt 76">
              <a:extLst>
                <a:ext uri="{FF2B5EF4-FFF2-40B4-BE49-F238E27FC236}">
                  <a16:creationId xmlns:a16="http://schemas.microsoft.com/office/drawing/2014/main" id="{90E9D074-FA38-4D58-B6EE-A739CF5A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6" name="Bildobjekt 86">
              <a:extLst>
                <a:ext uri="{FF2B5EF4-FFF2-40B4-BE49-F238E27FC236}">
                  <a16:creationId xmlns:a16="http://schemas.microsoft.com/office/drawing/2014/main" id="{98D55809-38D2-4FDD-BDCC-72760B49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7">
              <a:extLst>
                <a:ext uri="{FF2B5EF4-FFF2-40B4-BE49-F238E27FC236}">
                  <a16:creationId xmlns:a16="http://schemas.microsoft.com/office/drawing/2014/main" id="{DC9180DF-525E-4FBB-B88A-7BE8CBD9D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DEC391AF-E748-42E7-969D-FBD0CAE0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9E5DAC28-2178-46B6-A4F3-54DAC4E7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94B229-BD61-46D2-A31D-03FA5680ECDA}"/>
              </a:ext>
            </a:extLst>
          </p:cNvPr>
          <p:cNvGrpSpPr/>
          <p:nvPr/>
        </p:nvGrpSpPr>
        <p:grpSpPr>
          <a:xfrm>
            <a:off x="4296294" y="2858799"/>
            <a:ext cx="381915" cy="277664"/>
            <a:chOff x="1064474" y="2484079"/>
            <a:chExt cx="510848" cy="420128"/>
          </a:xfrm>
        </p:grpSpPr>
        <p:pic>
          <p:nvPicPr>
            <p:cNvPr id="103" name="Bildobjekt 76">
              <a:extLst>
                <a:ext uri="{FF2B5EF4-FFF2-40B4-BE49-F238E27FC236}">
                  <a16:creationId xmlns:a16="http://schemas.microsoft.com/office/drawing/2014/main" id="{960118E6-A29D-4606-84DA-48E08A32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4" name="Bildobjekt 86">
              <a:extLst>
                <a:ext uri="{FF2B5EF4-FFF2-40B4-BE49-F238E27FC236}">
                  <a16:creationId xmlns:a16="http://schemas.microsoft.com/office/drawing/2014/main" id="{B00758CF-A1D1-4BCE-9C5F-80AD3B219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5" name="Bildobjekt 87">
              <a:extLst>
                <a:ext uri="{FF2B5EF4-FFF2-40B4-BE49-F238E27FC236}">
                  <a16:creationId xmlns:a16="http://schemas.microsoft.com/office/drawing/2014/main" id="{91F78928-A9A1-42E1-94C8-1F513148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6" name="Bildobjekt 88">
              <a:extLst>
                <a:ext uri="{FF2B5EF4-FFF2-40B4-BE49-F238E27FC236}">
                  <a16:creationId xmlns:a16="http://schemas.microsoft.com/office/drawing/2014/main" id="{3B4A019A-D294-45F0-8B89-58BBCBA0C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7" name="Bildobjekt 89">
              <a:extLst>
                <a:ext uri="{FF2B5EF4-FFF2-40B4-BE49-F238E27FC236}">
                  <a16:creationId xmlns:a16="http://schemas.microsoft.com/office/drawing/2014/main" id="{1C39AAA6-8759-4DAA-9AA3-6993787D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30" name="Graphic 129" descr="House with solid fill">
            <a:extLst>
              <a:ext uri="{FF2B5EF4-FFF2-40B4-BE49-F238E27FC236}">
                <a16:creationId xmlns:a16="http://schemas.microsoft.com/office/drawing/2014/main" id="{B35752A5-9893-4885-81A6-951FF493500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4431" y="4126337"/>
            <a:ext cx="287227" cy="287227"/>
          </a:xfrm>
          <a:prstGeom prst="rect">
            <a:avLst/>
          </a:prstGeom>
        </p:spPr>
      </p:pic>
      <p:pic>
        <p:nvPicPr>
          <p:cNvPr id="131" name="Graphic 130" descr="House with solid fill">
            <a:extLst>
              <a:ext uri="{FF2B5EF4-FFF2-40B4-BE49-F238E27FC236}">
                <a16:creationId xmlns:a16="http://schemas.microsoft.com/office/drawing/2014/main" id="{681BE8DF-4EBD-4012-B4A3-B77E0C60A06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4431" y="5428898"/>
            <a:ext cx="287227" cy="287227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ADCF6E9-A575-4FFC-88E7-157DBDFA55F9}"/>
              </a:ext>
            </a:extLst>
          </p:cNvPr>
          <p:cNvGrpSpPr/>
          <p:nvPr/>
        </p:nvGrpSpPr>
        <p:grpSpPr>
          <a:xfrm>
            <a:off x="8222081" y="4069627"/>
            <a:ext cx="371039" cy="197487"/>
            <a:chOff x="4293327" y="2574351"/>
            <a:chExt cx="671354" cy="378274"/>
          </a:xfrm>
        </p:grpSpPr>
        <p:pic>
          <p:nvPicPr>
            <p:cNvPr id="134" name="Bildobjekt 74">
              <a:extLst>
                <a:ext uri="{FF2B5EF4-FFF2-40B4-BE49-F238E27FC236}">
                  <a16:creationId xmlns:a16="http://schemas.microsoft.com/office/drawing/2014/main" id="{74DA6687-6FC0-47FC-A214-83DBAB646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35" name="Bildobjekt 75">
              <a:extLst>
                <a:ext uri="{FF2B5EF4-FFF2-40B4-BE49-F238E27FC236}">
                  <a16:creationId xmlns:a16="http://schemas.microsoft.com/office/drawing/2014/main" id="{1436B508-5C2C-4C2B-B7D7-1E0902AC3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04BC56-232D-41C9-BBFD-3A902790F9E1}"/>
              </a:ext>
            </a:extLst>
          </p:cNvPr>
          <p:cNvGrpSpPr/>
          <p:nvPr/>
        </p:nvGrpSpPr>
        <p:grpSpPr>
          <a:xfrm>
            <a:off x="4296294" y="4025744"/>
            <a:ext cx="381915" cy="277664"/>
            <a:chOff x="1064474" y="2484079"/>
            <a:chExt cx="510848" cy="420128"/>
          </a:xfrm>
        </p:grpSpPr>
        <p:pic>
          <p:nvPicPr>
            <p:cNvPr id="137" name="Bildobjekt 76">
              <a:extLst>
                <a:ext uri="{FF2B5EF4-FFF2-40B4-BE49-F238E27FC236}">
                  <a16:creationId xmlns:a16="http://schemas.microsoft.com/office/drawing/2014/main" id="{67FA7652-A12C-47E7-AF37-1E1BC7FCA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8" name="Bildobjekt 86">
              <a:extLst>
                <a:ext uri="{FF2B5EF4-FFF2-40B4-BE49-F238E27FC236}">
                  <a16:creationId xmlns:a16="http://schemas.microsoft.com/office/drawing/2014/main" id="{BE04C1AC-0CBF-46ED-9850-FB73BEF51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9" name="Bildobjekt 87">
              <a:extLst>
                <a:ext uri="{FF2B5EF4-FFF2-40B4-BE49-F238E27FC236}">
                  <a16:creationId xmlns:a16="http://schemas.microsoft.com/office/drawing/2014/main" id="{C0F49233-6074-469D-A0BE-5385082EB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40" name="Bildobjekt 88">
              <a:extLst>
                <a:ext uri="{FF2B5EF4-FFF2-40B4-BE49-F238E27FC236}">
                  <a16:creationId xmlns:a16="http://schemas.microsoft.com/office/drawing/2014/main" id="{099647FF-0201-497C-A4B3-EE8BFD5E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41" name="Bildobjekt 89">
              <a:extLst>
                <a:ext uri="{FF2B5EF4-FFF2-40B4-BE49-F238E27FC236}">
                  <a16:creationId xmlns:a16="http://schemas.microsoft.com/office/drawing/2014/main" id="{F93A9721-3668-4C16-AEC9-E4E1E9C6A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48" name="Bildobjekt 72">
            <a:extLst>
              <a:ext uri="{FF2B5EF4-FFF2-40B4-BE49-F238E27FC236}">
                <a16:creationId xmlns:a16="http://schemas.microsoft.com/office/drawing/2014/main" id="{96911FE6-FAEE-4B51-B578-7EAA62B847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76" y="2709956"/>
            <a:ext cx="287227" cy="287227"/>
          </a:xfrm>
          <a:prstGeom prst="rect">
            <a:avLst/>
          </a:prstGeom>
        </p:spPr>
      </p:pic>
      <p:pic>
        <p:nvPicPr>
          <p:cNvPr id="149" name="Bildobjekt 72">
            <a:extLst>
              <a:ext uri="{FF2B5EF4-FFF2-40B4-BE49-F238E27FC236}">
                <a16:creationId xmlns:a16="http://schemas.microsoft.com/office/drawing/2014/main" id="{4E33FA06-C522-4CA9-8615-43ED2AE963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76" y="3239461"/>
            <a:ext cx="287227" cy="287227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CA5982A-1C3E-47FF-8BA9-2B22CCD37520}"/>
              </a:ext>
            </a:extLst>
          </p:cNvPr>
          <p:cNvGrpSpPr/>
          <p:nvPr/>
        </p:nvGrpSpPr>
        <p:grpSpPr>
          <a:xfrm>
            <a:off x="4294268" y="5412441"/>
            <a:ext cx="371039" cy="197487"/>
            <a:chOff x="4293327" y="2574351"/>
            <a:chExt cx="671354" cy="378274"/>
          </a:xfrm>
        </p:grpSpPr>
        <p:pic>
          <p:nvPicPr>
            <p:cNvPr id="155" name="Bildobjekt 74">
              <a:extLst>
                <a:ext uri="{FF2B5EF4-FFF2-40B4-BE49-F238E27FC236}">
                  <a16:creationId xmlns:a16="http://schemas.microsoft.com/office/drawing/2014/main" id="{E49CF059-1191-41F6-B500-E6807C9DE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56" name="Bildobjekt 75">
              <a:extLst>
                <a:ext uri="{FF2B5EF4-FFF2-40B4-BE49-F238E27FC236}">
                  <a16:creationId xmlns:a16="http://schemas.microsoft.com/office/drawing/2014/main" id="{03AE6A91-9CDB-4ABF-BF27-6DFC59ABD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AA8AFC0-669B-48FA-A7DE-8EF722D8DEDD}"/>
              </a:ext>
            </a:extLst>
          </p:cNvPr>
          <p:cNvGrpSpPr/>
          <p:nvPr/>
        </p:nvGrpSpPr>
        <p:grpSpPr>
          <a:xfrm>
            <a:off x="360500" y="4845964"/>
            <a:ext cx="381915" cy="277664"/>
            <a:chOff x="1064474" y="2484079"/>
            <a:chExt cx="510848" cy="420128"/>
          </a:xfrm>
        </p:grpSpPr>
        <p:pic>
          <p:nvPicPr>
            <p:cNvPr id="158" name="Bildobjekt 76">
              <a:extLst>
                <a:ext uri="{FF2B5EF4-FFF2-40B4-BE49-F238E27FC236}">
                  <a16:creationId xmlns:a16="http://schemas.microsoft.com/office/drawing/2014/main" id="{EB92D1DB-9ADB-4CBA-9C98-31669D5D0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59" name="Bildobjekt 86">
              <a:extLst>
                <a:ext uri="{FF2B5EF4-FFF2-40B4-BE49-F238E27FC236}">
                  <a16:creationId xmlns:a16="http://schemas.microsoft.com/office/drawing/2014/main" id="{5AC54D78-F7FF-4463-BA0C-CCBD979CF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60" name="Bildobjekt 87">
              <a:extLst>
                <a:ext uri="{FF2B5EF4-FFF2-40B4-BE49-F238E27FC236}">
                  <a16:creationId xmlns:a16="http://schemas.microsoft.com/office/drawing/2014/main" id="{ACF384E4-7B0A-4B64-A011-7FC55F4A1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61" name="Bildobjekt 88">
              <a:extLst>
                <a:ext uri="{FF2B5EF4-FFF2-40B4-BE49-F238E27FC236}">
                  <a16:creationId xmlns:a16="http://schemas.microsoft.com/office/drawing/2014/main" id="{C0F805AD-FC03-46B5-B3B4-31B4B3D15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62" name="Bildobjekt 89">
              <a:extLst>
                <a:ext uri="{FF2B5EF4-FFF2-40B4-BE49-F238E27FC236}">
                  <a16:creationId xmlns:a16="http://schemas.microsoft.com/office/drawing/2014/main" id="{78B0190C-2DC5-43FE-BE62-BAF80E6ED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C5341F-A9D2-49F8-A073-CBE78C467BF8}"/>
              </a:ext>
            </a:extLst>
          </p:cNvPr>
          <p:cNvGrpSpPr/>
          <p:nvPr/>
        </p:nvGrpSpPr>
        <p:grpSpPr>
          <a:xfrm>
            <a:off x="4293120" y="4722444"/>
            <a:ext cx="381915" cy="277664"/>
            <a:chOff x="4788194" y="2750342"/>
            <a:chExt cx="532686" cy="36670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39F41DD-B034-41AA-AC6C-AC26FFAE50DD}"/>
                </a:ext>
              </a:extLst>
            </p:cNvPr>
            <p:cNvGrpSpPr/>
            <p:nvPr/>
          </p:nvGrpSpPr>
          <p:grpSpPr>
            <a:xfrm>
              <a:off x="4788194" y="2750342"/>
              <a:ext cx="532686" cy="366703"/>
              <a:chOff x="5852169" y="2809962"/>
              <a:chExt cx="532686" cy="366703"/>
            </a:xfrm>
          </p:grpSpPr>
          <p:pic>
            <p:nvPicPr>
              <p:cNvPr id="66" name="Bildobjekt 86">
                <a:extLst>
                  <a:ext uri="{FF2B5EF4-FFF2-40B4-BE49-F238E27FC236}">
                    <a16:creationId xmlns:a16="http://schemas.microsoft.com/office/drawing/2014/main" id="{CCB71D32-9F73-4DE5-B8D8-2A079FE49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9677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68" name="Bildobjekt 87">
                <a:extLst>
                  <a:ext uri="{FF2B5EF4-FFF2-40B4-BE49-F238E27FC236}">
                    <a16:creationId xmlns:a16="http://schemas.microsoft.com/office/drawing/2014/main" id="{5C7247CB-D37F-4680-B51F-FDCA0B9D1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61694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73" name="Bildobjekt 88">
                <a:extLst>
                  <a:ext uri="{FF2B5EF4-FFF2-40B4-BE49-F238E27FC236}">
                    <a16:creationId xmlns:a16="http://schemas.microsoft.com/office/drawing/2014/main" id="{45E37699-945C-4292-8662-10087F27E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52169" y="2815437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74" name="Bildobjekt 89">
                <a:extLst>
                  <a:ext uri="{FF2B5EF4-FFF2-40B4-BE49-F238E27FC236}">
                    <a16:creationId xmlns:a16="http://schemas.microsoft.com/office/drawing/2014/main" id="{646657FD-DDC9-4924-A578-31121D3CA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2781" y="2809962"/>
                <a:ext cx="205178" cy="182760"/>
              </a:xfrm>
              <a:prstGeom prst="rect">
                <a:avLst/>
              </a:prstGeom>
            </p:spPr>
          </p:pic>
        </p:grpSp>
        <p:pic>
          <p:nvPicPr>
            <p:cNvPr id="65" name="Picture 6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25BFF79-0034-4BFE-BE6D-5C32847E4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92" y="2838449"/>
              <a:ext cx="205237" cy="205237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ACE92A-2948-486B-8771-D2463C7E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115931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2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Övergripande insikter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</a:t>
            </a:fld>
            <a:endParaRPr lang="sv-SE"/>
          </a:p>
        </p:txBody>
      </p:sp>
      <p:pic>
        <p:nvPicPr>
          <p:cNvPr id="1026" name="Picture 2" descr="person holding magnifying glass during sunset">
            <a:extLst>
              <a:ext uri="{FF2B5EF4-FFF2-40B4-BE49-F238E27FC236}">
                <a16:creationId xmlns:a16="http://schemas.microsoft.com/office/drawing/2014/main" id="{860DFA9A-0A08-4A7E-A1FA-4FCE927AD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7911"/>
          <a:stretch/>
        </p:blipFill>
        <p:spPr bwMode="auto">
          <a:xfrm>
            <a:off x="7714327" y="1250185"/>
            <a:ext cx="4477673" cy="45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9386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med respektive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120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med eller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1293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med och utan biståndsbeslut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2924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med biståndsbeslut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838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utan biståndsbeslut</a:t>
            </a:r>
            <a:endParaRPr lang="sv-SE" sz="11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22DB9E9-441A-4672-90BE-B221E973A39B}"/>
              </a:ext>
            </a:extLst>
          </p:cNvPr>
          <p:cNvGraphicFramePr>
            <a:graphicFrameLocks/>
          </p:cNvGraphicFramePr>
          <p:nvPr/>
        </p:nvGraphicFramePr>
        <p:xfrm>
          <a:off x="321013" y="2040375"/>
          <a:ext cx="11631464" cy="385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D72A87-8B5E-4D0F-B658-C19ABEE0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3931823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CDBBE7B1-5171-41FD-96D7-AA11D8D093EB}"/>
              </a:ext>
            </a:extLst>
          </p:cNvPr>
          <p:cNvSpPr/>
          <p:nvPr/>
        </p:nvSpPr>
        <p:spPr>
          <a:xfrm>
            <a:off x="227507" y="1367917"/>
            <a:ext cx="11811025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D4ECC74-A280-4C2F-B99D-592B9FA0FA5B}"/>
              </a:ext>
            </a:extLst>
          </p:cNvPr>
          <p:cNvGraphicFramePr>
            <a:graphicFrameLocks/>
          </p:cNvGraphicFramePr>
          <p:nvPr/>
        </p:nvGraphicFramePr>
        <p:xfrm>
          <a:off x="239523" y="1406137"/>
          <a:ext cx="11799010" cy="448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ktangel 12">
            <a:extLst>
              <a:ext uri="{FF2B5EF4-FFF2-40B4-BE49-F238E27FC236}">
                <a16:creationId xmlns:a16="http://schemas.microsoft.com/office/drawing/2014/main" id="{84179E66-CE19-4B03-824A-891CDFC710D6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929906"/>
          </a:xfrm>
        </p:spPr>
        <p:txBody>
          <a:bodyPr/>
          <a:lstStyle/>
          <a:p>
            <a:r>
              <a:rPr lang="sv-SE" sz="2800" dirty="0">
                <a:cs typeface="Arial"/>
              </a:rPr>
              <a:t>Andelen insatser som ges enbart utan biståndsbeslut inom missbruk/beroende varierar från fyra till 56 procent mellan länen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121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D3E02D12-3D41-465D-8414-B26F17DC3FF8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7CAE9C-7275-482B-9817-981B1615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5555743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1ACFD4CE-D342-4ED8-8C13-78519F2A4F97}"/>
              </a:ext>
            </a:extLst>
          </p:cNvPr>
          <p:cNvSpPr/>
          <p:nvPr/>
        </p:nvSpPr>
        <p:spPr>
          <a:xfrm>
            <a:off x="239523" y="1524226"/>
            <a:ext cx="11799010" cy="43876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5FF9A66-FB91-41F5-BFD6-E66CEDC50B92}"/>
              </a:ext>
            </a:extLst>
          </p:cNvPr>
          <p:cNvSpPr/>
          <p:nvPr/>
        </p:nvSpPr>
        <p:spPr>
          <a:xfrm>
            <a:off x="239523" y="1184521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928792"/>
          </a:xfrm>
        </p:spPr>
        <p:txBody>
          <a:bodyPr/>
          <a:lstStyle/>
          <a:p>
            <a:r>
              <a:rPr lang="sv-SE" sz="2800" dirty="0"/>
              <a:t>Andelen av de kartlagda insatserna som ges med respektive utan biståndsbeslut skiljer sig inte mellan stad och landsbygd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122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E0FAF335-FE2C-412E-8CE8-DF89ABA13BD9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DBFBBDF-ED3A-4793-833F-ABAA094E4A3C}"/>
              </a:ext>
            </a:extLst>
          </p:cNvPr>
          <p:cNvGraphicFramePr>
            <a:graphicFrameLocks/>
          </p:cNvGraphicFramePr>
          <p:nvPr/>
        </p:nvGraphicFramePr>
        <p:xfrm>
          <a:off x="340468" y="1524226"/>
          <a:ext cx="11089532" cy="430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81B2B6-D1C1-40FB-AB69-9B6E5565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357851971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D34C160A-DA4E-43BB-A8A8-C96E1E1B0F3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F3421D5B-3DD4-465E-B1C9-E60C1EF5E882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Andel kommuner som vill ge insatser inom området missbruk och beroende utan biståndsbeslut, givet att en lagändring möjliggjorde detta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891687"/>
          </a:xfrm>
        </p:spPr>
        <p:txBody>
          <a:bodyPr/>
          <a:lstStyle/>
          <a:p>
            <a:r>
              <a:rPr lang="sv-SE" sz="2800" dirty="0"/>
              <a:t>Cirka 75 procent av svarande kommuner vill ge insatser utan biståndsbeslut inom området missbruk/beroende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123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8B352-7F3C-4EA3-9FCB-D202AE817AB8}"/>
              </a:ext>
            </a:extLst>
          </p:cNvPr>
          <p:cNvSpPr txBox="1"/>
          <p:nvPr/>
        </p:nvSpPr>
        <p:spPr>
          <a:xfrm>
            <a:off x="9856566" y="5356055"/>
            <a:ext cx="2204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</a:rPr>
              <a:t>100 % = 233 kommuner som besvarat frågan</a:t>
            </a:r>
            <a:endParaRPr lang="sv-SE" sz="1400" dirty="0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F94F9AD4-803A-4112-9522-2C6D0D0AC429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1CE66-0A94-400D-901C-6AAFA4BC4A3F}"/>
              </a:ext>
            </a:extLst>
          </p:cNvPr>
          <p:cNvSpPr txBox="1"/>
          <p:nvPr/>
        </p:nvSpPr>
        <p:spPr>
          <a:xfrm>
            <a:off x="360119" y="1520940"/>
            <a:ext cx="766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v-SE" sz="1400" b="1" dirty="0"/>
              <a:t>Om det sker en lagändring som möjliggör att kommunen erbjuder insatser utan biståndsbeslut, skulle ni vilja ge någon eller några insatser utan biståndsbeslut?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C4E3E3C-1816-4686-B126-26BDCBB0F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244758"/>
              </p:ext>
            </p:extLst>
          </p:nvPr>
        </p:nvGraphicFramePr>
        <p:xfrm>
          <a:off x="360119" y="2238460"/>
          <a:ext cx="7966726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6A2B4F-04BB-48DA-8B36-9D067CF3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32319981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F697A688-0EF0-4A4C-A11A-E826CF8EBEEB}"/>
              </a:ext>
            </a:extLst>
          </p:cNvPr>
          <p:cNvSpPr/>
          <p:nvPr/>
        </p:nvSpPr>
        <p:spPr>
          <a:xfrm>
            <a:off x="239523" y="1367916"/>
            <a:ext cx="11799010" cy="4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515284" cy="1231392"/>
          </a:xfrm>
        </p:spPr>
        <p:txBody>
          <a:bodyPr/>
          <a:lstStyle/>
          <a:p>
            <a:r>
              <a:rPr lang="sv-SE" sz="2800" dirty="0"/>
              <a:t>I fyra av de kartlagda insatskategorierna inom missbruk/beroende vill över 130 kommuner ge insatser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124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AE1D8B7C-2098-47EA-B6E6-D58F41C4667C}"/>
              </a:ext>
            </a:extLst>
          </p:cNvPr>
          <p:cNvSpPr txBox="1"/>
          <p:nvPr/>
        </p:nvSpPr>
        <p:spPr>
          <a:xfrm>
            <a:off x="216967" y="598347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69BEE52-4059-4B81-B8A5-23EE165AC0A7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Antal kommuner som skulle vilja ge insatser utan biståndsbeslut i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respektive insatskategorin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A3014EF5-F75C-41CD-A016-BB9D22F4AF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476" y="1870057"/>
            <a:ext cx="449521" cy="449521"/>
          </a:xfrm>
          <a:prstGeom prst="rect">
            <a:avLst/>
          </a:prstGeom>
        </p:spPr>
      </p:pic>
      <p:pic>
        <p:nvPicPr>
          <p:cNvPr id="13" name="Bildobjekt 72">
            <a:extLst>
              <a:ext uri="{FF2B5EF4-FFF2-40B4-BE49-F238E27FC236}">
                <a16:creationId xmlns:a16="http://schemas.microsoft.com/office/drawing/2014/main" id="{AF5F1C74-B03D-41A6-B38F-BADB321850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0" y="4573263"/>
            <a:ext cx="304917" cy="3049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74C48-19E6-4E89-8E11-2E9681B437C1}"/>
              </a:ext>
            </a:extLst>
          </p:cNvPr>
          <p:cNvGrpSpPr/>
          <p:nvPr/>
        </p:nvGrpSpPr>
        <p:grpSpPr>
          <a:xfrm>
            <a:off x="447939" y="5183036"/>
            <a:ext cx="432586" cy="440133"/>
            <a:chOff x="9836559" y="2595470"/>
            <a:chExt cx="515416" cy="498404"/>
          </a:xfrm>
        </p:grpSpPr>
        <p:pic>
          <p:nvPicPr>
            <p:cNvPr id="22" name="Graphic 42" descr="Miscellaneous with solid fill">
              <a:extLst>
                <a:ext uri="{FF2B5EF4-FFF2-40B4-BE49-F238E27FC236}">
                  <a16:creationId xmlns:a16="http://schemas.microsoft.com/office/drawing/2014/main" id="{3E1DDB4A-8293-4AF0-808E-CD9B0B07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3" name="Bildobjekt 82">
              <a:extLst>
                <a:ext uri="{FF2B5EF4-FFF2-40B4-BE49-F238E27FC236}">
                  <a16:creationId xmlns:a16="http://schemas.microsoft.com/office/drawing/2014/main" id="{CF0F54E3-56C1-4D13-98C5-900ED6F0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2E7DAE-D61B-4ACE-B5A7-BEAB7A1D6F1A}"/>
              </a:ext>
            </a:extLst>
          </p:cNvPr>
          <p:cNvGrpSpPr/>
          <p:nvPr/>
        </p:nvGrpSpPr>
        <p:grpSpPr>
          <a:xfrm>
            <a:off x="386576" y="2559725"/>
            <a:ext cx="482421" cy="339705"/>
            <a:chOff x="1064474" y="2484079"/>
            <a:chExt cx="510848" cy="420128"/>
          </a:xfrm>
        </p:grpSpPr>
        <p:pic>
          <p:nvPicPr>
            <p:cNvPr id="34" name="Bildobjekt 76">
              <a:extLst>
                <a:ext uri="{FF2B5EF4-FFF2-40B4-BE49-F238E27FC236}">
                  <a16:creationId xmlns:a16="http://schemas.microsoft.com/office/drawing/2014/main" id="{177DA429-A7BD-4D54-8DD6-AEB28902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5" name="Bildobjekt 86">
              <a:extLst>
                <a:ext uri="{FF2B5EF4-FFF2-40B4-BE49-F238E27FC236}">
                  <a16:creationId xmlns:a16="http://schemas.microsoft.com/office/drawing/2014/main" id="{D7F23B5A-1EDB-4A9E-AB0D-3719E777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6" name="Bildobjekt 87">
              <a:extLst>
                <a:ext uri="{FF2B5EF4-FFF2-40B4-BE49-F238E27FC236}">
                  <a16:creationId xmlns:a16="http://schemas.microsoft.com/office/drawing/2014/main" id="{9622B1BE-83F7-46DF-84AA-AC49A6E54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7" name="Bildobjekt 88">
              <a:extLst>
                <a:ext uri="{FF2B5EF4-FFF2-40B4-BE49-F238E27FC236}">
                  <a16:creationId xmlns:a16="http://schemas.microsoft.com/office/drawing/2014/main" id="{AF5BB2AF-8384-4996-817E-B26BD5E6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8" name="Bildobjekt 89">
              <a:extLst>
                <a:ext uri="{FF2B5EF4-FFF2-40B4-BE49-F238E27FC236}">
                  <a16:creationId xmlns:a16="http://schemas.microsoft.com/office/drawing/2014/main" id="{A305178F-F9DA-44E5-934B-339B733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9598D10-DD80-40D5-A0DB-C8F8A63C9B9E}"/>
              </a:ext>
            </a:extLst>
          </p:cNvPr>
          <p:cNvGraphicFramePr>
            <a:graphicFrameLocks/>
          </p:cNvGraphicFramePr>
          <p:nvPr/>
        </p:nvGraphicFramePr>
        <p:xfrm>
          <a:off x="1082363" y="1486882"/>
          <a:ext cx="10260088" cy="427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1904F08D-F483-4E55-8BFA-F55E16826351}"/>
              </a:ext>
            </a:extLst>
          </p:cNvPr>
          <p:cNvGrpSpPr/>
          <p:nvPr/>
        </p:nvGrpSpPr>
        <p:grpSpPr>
          <a:xfrm>
            <a:off x="398590" y="3838483"/>
            <a:ext cx="458530" cy="290145"/>
            <a:chOff x="4293327" y="2574351"/>
            <a:chExt cx="671354" cy="378274"/>
          </a:xfrm>
        </p:grpSpPr>
        <p:pic>
          <p:nvPicPr>
            <p:cNvPr id="30" name="Bildobjekt 74">
              <a:extLst>
                <a:ext uri="{FF2B5EF4-FFF2-40B4-BE49-F238E27FC236}">
                  <a16:creationId xmlns:a16="http://schemas.microsoft.com/office/drawing/2014/main" id="{5FD1335F-4795-49BF-9FD2-74C4AED7C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31" name="Bildobjekt 75">
              <a:extLst>
                <a:ext uri="{FF2B5EF4-FFF2-40B4-BE49-F238E27FC236}">
                  <a16:creationId xmlns:a16="http://schemas.microsoft.com/office/drawing/2014/main" id="{533B250C-D3E4-4D35-A26C-7B3EC14A4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63760B-E6F7-4069-A7A9-7C6C88C145A9}"/>
              </a:ext>
            </a:extLst>
          </p:cNvPr>
          <p:cNvGrpSpPr/>
          <p:nvPr/>
        </p:nvGrpSpPr>
        <p:grpSpPr>
          <a:xfrm>
            <a:off x="395703" y="3274176"/>
            <a:ext cx="482421" cy="339705"/>
            <a:chOff x="4788194" y="2750342"/>
            <a:chExt cx="532686" cy="3667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704C610-5A11-45AB-B9A0-83552452DBAE}"/>
                </a:ext>
              </a:extLst>
            </p:cNvPr>
            <p:cNvGrpSpPr/>
            <p:nvPr/>
          </p:nvGrpSpPr>
          <p:grpSpPr>
            <a:xfrm>
              <a:off x="4788194" y="2750342"/>
              <a:ext cx="532686" cy="366703"/>
              <a:chOff x="5852169" y="2809962"/>
              <a:chExt cx="532686" cy="366703"/>
            </a:xfrm>
          </p:grpSpPr>
          <p:pic>
            <p:nvPicPr>
              <p:cNvPr id="27" name="Bildobjekt 86">
                <a:extLst>
                  <a:ext uri="{FF2B5EF4-FFF2-40B4-BE49-F238E27FC236}">
                    <a16:creationId xmlns:a16="http://schemas.microsoft.com/office/drawing/2014/main" id="{0B3663DD-2C75-4B73-B8DB-3D826AFE2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9677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32" name="Bildobjekt 87">
                <a:extLst>
                  <a:ext uri="{FF2B5EF4-FFF2-40B4-BE49-F238E27FC236}">
                    <a16:creationId xmlns:a16="http://schemas.microsoft.com/office/drawing/2014/main" id="{8B4D8ABE-F21A-46D3-8BE4-E1C989D56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61694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39" name="Bildobjekt 88">
                <a:extLst>
                  <a:ext uri="{FF2B5EF4-FFF2-40B4-BE49-F238E27FC236}">
                    <a16:creationId xmlns:a16="http://schemas.microsoft.com/office/drawing/2014/main" id="{B414223A-E2E9-4B76-A7F8-A57A9BA8C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52169" y="2815437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40" name="Bildobjekt 89">
                <a:extLst>
                  <a:ext uri="{FF2B5EF4-FFF2-40B4-BE49-F238E27FC236}">
                    <a16:creationId xmlns:a16="http://schemas.microsoft.com/office/drawing/2014/main" id="{6538B21F-FE55-476E-9A06-FB655894C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2781" y="2809962"/>
                <a:ext cx="205178" cy="182760"/>
              </a:xfrm>
              <a:prstGeom prst="rect">
                <a:avLst/>
              </a:prstGeom>
            </p:spPr>
          </p:pic>
        </p:grpSp>
        <p:pic>
          <p:nvPicPr>
            <p:cNvPr id="26" name="Picture 2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A92DE27-0AA8-4ECC-A692-81461197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92" y="2838449"/>
              <a:ext cx="205237" cy="205237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068FC6-B7E1-41C3-88D1-39EF935A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22194231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2">
            <a:extLst>
              <a:ext uri="{FF2B5EF4-FFF2-40B4-BE49-F238E27FC236}">
                <a16:creationId xmlns:a16="http://schemas.microsoft.com/office/drawing/2014/main" id="{21375CCA-7973-4DEB-8CA6-169C429E7C6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12">
            <a:extLst>
              <a:ext uri="{FF2B5EF4-FFF2-40B4-BE49-F238E27FC236}">
                <a16:creationId xmlns:a16="http://schemas.microsoft.com/office/drawing/2014/main" id="{DE8F4216-9B43-45B5-8859-E82E7662BC85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Exempel på insatser som kommunerna vill genomföra utan biståndsbeslut utifrån fritextsvar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173116" cy="908082"/>
          </a:xfrm>
        </p:spPr>
        <p:txBody>
          <a:bodyPr/>
          <a:lstStyle/>
          <a:p>
            <a:r>
              <a:rPr lang="sv-SE" sz="2800"/>
              <a:t>Exempel på insatser som önskas genomföras utan biståndsbeslut inom området missbruk/beroende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125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9D33E-6DA9-4F8D-A5EA-D462F741A5DA}"/>
              </a:ext>
            </a:extLst>
          </p:cNvPr>
          <p:cNvSpPr/>
          <p:nvPr/>
        </p:nvSpPr>
        <p:spPr>
          <a:xfrm>
            <a:off x="1623836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Akut boende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D49F-FFDB-46C2-8208-B16BC16F7D7B}"/>
              </a:ext>
            </a:extLst>
          </p:cNvPr>
          <p:cNvSpPr/>
          <p:nvPr/>
        </p:nvSpPr>
        <p:spPr>
          <a:xfrm>
            <a:off x="4742248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Öppenvårds-behandling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DF6A7-D99B-40C3-8655-D9592D2E8833}"/>
              </a:ext>
            </a:extLst>
          </p:cNvPr>
          <p:cNvSpPr/>
          <p:nvPr/>
        </p:nvSpPr>
        <p:spPr>
          <a:xfrm>
            <a:off x="7860660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Återfallsprevention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5F2C4-77E2-41D4-82A1-B409DDF73684}"/>
              </a:ext>
            </a:extLst>
          </p:cNvPr>
          <p:cNvSpPr/>
          <p:nvPr/>
        </p:nvSpPr>
        <p:spPr>
          <a:xfrm>
            <a:off x="1623836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Sysselsättningstöd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46A5B-9656-44FD-B7BA-66D84F6CEFFC}"/>
              </a:ext>
            </a:extLst>
          </p:cNvPr>
          <p:cNvSpPr/>
          <p:nvPr/>
        </p:nvSpPr>
        <p:spPr>
          <a:xfrm>
            <a:off x="7860660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Motiverande samtal (MI)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C84D7-DE74-41DE-96B6-84D91431E4CA}"/>
              </a:ext>
            </a:extLst>
          </p:cNvPr>
          <p:cNvSpPr/>
          <p:nvPr/>
        </p:nvSpPr>
        <p:spPr>
          <a:xfrm>
            <a:off x="4742248" y="467251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Träffpunkt/träfflokal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F44E1-D7EA-4C87-AE05-6AEBE7F02983}"/>
              </a:ext>
            </a:extLst>
          </p:cNvPr>
          <p:cNvSpPr/>
          <p:nvPr/>
        </p:nvSpPr>
        <p:spPr>
          <a:xfrm>
            <a:off x="1623836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Anhöriggrupper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79E11-C946-4E39-9FFB-D9E73C26F7A9}"/>
              </a:ext>
            </a:extLst>
          </p:cNvPr>
          <p:cNvSpPr/>
          <p:nvPr/>
        </p:nvSpPr>
        <p:spPr>
          <a:xfrm>
            <a:off x="4742248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Anhörigutbildningar (exempelvis CRAFT)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A37EE7-8DF8-41CA-8785-0E0657A23BF9}"/>
              </a:ext>
            </a:extLst>
          </p:cNvPr>
          <p:cNvSpPr/>
          <p:nvPr/>
        </p:nvSpPr>
        <p:spPr>
          <a:xfrm>
            <a:off x="7860660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Rådgivning och stödsamtal</a:t>
            </a:r>
          </a:p>
        </p:txBody>
      </p:sp>
      <p:sp>
        <p:nvSpPr>
          <p:cNvPr id="19" name="textruta 8">
            <a:extLst>
              <a:ext uri="{FF2B5EF4-FFF2-40B4-BE49-F238E27FC236}">
                <a16:creationId xmlns:a16="http://schemas.microsoft.com/office/drawing/2014/main" id="{1CEE6F93-E27A-4480-AEAD-94F4F9F2C0B3}"/>
              </a:ext>
            </a:extLst>
          </p:cNvPr>
          <p:cNvSpPr txBox="1"/>
          <p:nvPr/>
        </p:nvSpPr>
        <p:spPr>
          <a:xfrm>
            <a:off x="153467" y="60310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/>
              <a:t>Källa:	Enkät: Kartläggning av socialtjänstens insatser i Sveriges kommuner (2021) 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52403E-B8CB-4218-8074-5AFEB703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36836119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7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Resultat för verksamhetsområde socialpsykiatri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126</a:t>
            </a:fld>
            <a:endParaRPr lang="sv-SE"/>
          </a:p>
        </p:txBody>
      </p:sp>
      <p:pic>
        <p:nvPicPr>
          <p:cNvPr id="9" name="Picture 2" descr="a woman rests her head on another person's shoulder">
            <a:extLst>
              <a:ext uri="{FF2B5EF4-FFF2-40B4-BE49-F238E27FC236}">
                <a16:creationId xmlns:a16="http://schemas.microsoft.com/office/drawing/2014/main" id="{C6865577-7DEA-4C57-AF3C-EBE6C17B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-207" r="18582" b="207"/>
          <a:stretch/>
        </p:blipFill>
        <p:spPr bwMode="auto">
          <a:xfrm>
            <a:off x="7714326" y="1250185"/>
            <a:ext cx="4477674" cy="45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A4B79A4-C372-4CAA-A478-601E923A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394754363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B8A7C8DA-1D48-4E85-A02D-5B95384BFDAC}"/>
              </a:ext>
            </a:extLst>
          </p:cNvPr>
          <p:cNvSpPr/>
          <p:nvPr/>
        </p:nvSpPr>
        <p:spPr>
          <a:xfrm>
            <a:off x="344442" y="1384925"/>
            <a:ext cx="4605726" cy="4777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6F68E4-65C6-4280-BE4A-1B013347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9" y="283476"/>
            <a:ext cx="11651146" cy="1231392"/>
          </a:xfrm>
        </p:spPr>
        <p:txBody>
          <a:bodyPr/>
          <a:lstStyle/>
          <a:p>
            <a:r>
              <a:rPr lang="sv-SE" sz="2800" dirty="0"/>
              <a:t>Enkäten för verksamhetsområde socialpsykiatri besvarades av 231 kommuner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D04BCC-F952-47C1-A0AD-1576A5BF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127</a:t>
            </a:fld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EF3C50E-B112-4BF9-88E6-11A3FD665756}"/>
              </a:ext>
            </a:extLst>
          </p:cNvPr>
          <p:cNvGrpSpPr/>
          <p:nvPr/>
        </p:nvGrpSpPr>
        <p:grpSpPr>
          <a:xfrm>
            <a:off x="845246" y="3123897"/>
            <a:ext cx="3883697" cy="2061103"/>
            <a:chOff x="664232" y="1033545"/>
            <a:chExt cx="3003096" cy="189720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2A20855-118B-44B6-ABF1-6353862852EF}"/>
                </a:ext>
              </a:extLst>
            </p:cNvPr>
            <p:cNvSpPr/>
            <p:nvPr/>
          </p:nvSpPr>
          <p:spPr>
            <a:xfrm>
              <a:off x="664232" y="1238137"/>
              <a:ext cx="3003096" cy="1692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A5EFFA2-4A15-4A0C-889C-C227B706847C}"/>
                </a:ext>
              </a:extLst>
            </p:cNvPr>
            <p:cNvSpPr txBox="1"/>
            <p:nvPr/>
          </p:nvSpPr>
          <p:spPr>
            <a:xfrm>
              <a:off x="664232" y="1033545"/>
              <a:ext cx="2120720" cy="53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Inkomna svar </a:t>
              </a:r>
              <a:r>
                <a:rPr lang="sv-SE" sz="1600" b="1"/>
                <a:t>enkät socialpsykiatri</a:t>
              </a:r>
              <a:endParaRPr lang="sv-SE" sz="1600" b="1" dirty="0"/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C7310DFC-40F5-4FAD-88D1-409754B6E367}"/>
              </a:ext>
            </a:extLst>
          </p:cNvPr>
          <p:cNvSpPr txBox="1"/>
          <p:nvPr/>
        </p:nvSpPr>
        <p:spPr>
          <a:xfrm>
            <a:off x="474112" y="1481609"/>
            <a:ext cx="434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Enkäten inom verksamhetsområde socialpsykiatri besvarades av totalt 231 kommuner. Av dessa fullföljde 208 kommuner (69 %) hela enkäten.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E39778-7A85-4EFD-B7E3-006FA87D94E8}"/>
              </a:ext>
            </a:extLst>
          </p:cNvPr>
          <p:cNvSpPr/>
          <p:nvPr/>
        </p:nvSpPr>
        <p:spPr>
          <a:xfrm>
            <a:off x="5110389" y="1384925"/>
            <a:ext cx="6734046" cy="4777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589D47F-FB0D-45A8-97C1-589A035A239D}"/>
              </a:ext>
            </a:extLst>
          </p:cNvPr>
          <p:cNvSpPr txBox="1"/>
          <p:nvPr/>
        </p:nvSpPr>
        <p:spPr>
          <a:xfrm>
            <a:off x="5159410" y="1459074"/>
            <a:ext cx="668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Vid redovisning av resultat används de kategorier av insatser som ingick i enkäten:</a:t>
            </a:r>
          </a:p>
        </p:txBody>
      </p:sp>
      <p:pic>
        <p:nvPicPr>
          <p:cNvPr id="23" name="Graphic 10" descr="House with solid fill">
            <a:extLst>
              <a:ext uri="{FF2B5EF4-FFF2-40B4-BE49-F238E27FC236}">
                <a16:creationId xmlns:a16="http://schemas.microsoft.com/office/drawing/2014/main" id="{A06806BE-8A8E-47D1-8B3A-756EA81BBB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94375" y="2421450"/>
            <a:ext cx="510847" cy="510847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791E9A32-0856-41CD-9A3E-2E5C5D03D2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05" y="2428905"/>
            <a:ext cx="420127" cy="420127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89305EAA-D66D-46E6-8BFC-CD355005CA39}"/>
              </a:ext>
            </a:extLst>
          </p:cNvPr>
          <p:cNvGrpSpPr/>
          <p:nvPr/>
        </p:nvGrpSpPr>
        <p:grpSpPr>
          <a:xfrm>
            <a:off x="5948011" y="4391627"/>
            <a:ext cx="602942" cy="559652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1A89C379-2BF7-4765-9B04-CD720461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9E24303-D675-4F17-AA66-397BE5D4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aphicFrame>
        <p:nvGraphicFramePr>
          <p:cNvPr id="39" name="Table 24">
            <a:extLst>
              <a:ext uri="{FF2B5EF4-FFF2-40B4-BE49-F238E27FC236}">
                <a16:creationId xmlns:a16="http://schemas.microsoft.com/office/drawing/2014/main" id="{75D9BE22-FAD3-4124-8CAE-89DA6E75A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53736"/>
              </p:ext>
            </p:extLst>
          </p:nvPr>
        </p:nvGraphicFramePr>
        <p:xfrm>
          <a:off x="5450971" y="3005820"/>
          <a:ext cx="6222219" cy="107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073">
                  <a:extLst>
                    <a:ext uri="{9D8B030D-6E8A-4147-A177-3AD203B41FA5}">
                      <a16:colId xmlns:a16="http://schemas.microsoft.com/office/drawing/2014/main" val="3910782198"/>
                    </a:ext>
                  </a:extLst>
                </a:gridCol>
                <a:gridCol w="2074073">
                  <a:extLst>
                    <a:ext uri="{9D8B030D-6E8A-4147-A177-3AD203B41FA5}">
                      <a16:colId xmlns:a16="http://schemas.microsoft.com/office/drawing/2014/main" val="2431141423"/>
                    </a:ext>
                  </a:extLst>
                </a:gridCol>
                <a:gridCol w="2074073">
                  <a:extLst>
                    <a:ext uri="{9D8B030D-6E8A-4147-A177-3AD203B41FA5}">
                      <a16:colId xmlns:a16="http://schemas.microsoft.com/office/drawing/2014/main" val="125237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Boendeform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individer med behov av socialpsykiatriskt stöd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anhöriga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pSp>
        <p:nvGrpSpPr>
          <p:cNvPr id="40" name="Group 29">
            <a:extLst>
              <a:ext uri="{FF2B5EF4-FFF2-40B4-BE49-F238E27FC236}">
                <a16:creationId xmlns:a16="http://schemas.microsoft.com/office/drawing/2014/main" id="{4D12CD69-9AB7-4650-AF73-8FF2C3AF9E69}"/>
              </a:ext>
            </a:extLst>
          </p:cNvPr>
          <p:cNvGrpSpPr/>
          <p:nvPr/>
        </p:nvGrpSpPr>
        <p:grpSpPr>
          <a:xfrm>
            <a:off x="7993635" y="2411551"/>
            <a:ext cx="607664" cy="420128"/>
            <a:chOff x="1064474" y="2484079"/>
            <a:chExt cx="510848" cy="420128"/>
          </a:xfrm>
        </p:grpSpPr>
        <p:pic>
          <p:nvPicPr>
            <p:cNvPr id="41" name="Bildobjekt 76">
              <a:extLst>
                <a:ext uri="{FF2B5EF4-FFF2-40B4-BE49-F238E27FC236}">
                  <a16:creationId xmlns:a16="http://schemas.microsoft.com/office/drawing/2014/main" id="{0066920B-324E-48FF-9826-6847C0B0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2" name="Bildobjekt 86">
              <a:extLst>
                <a:ext uri="{FF2B5EF4-FFF2-40B4-BE49-F238E27FC236}">
                  <a16:creationId xmlns:a16="http://schemas.microsoft.com/office/drawing/2014/main" id="{03C8D01B-1CEC-42CB-9FD7-91AC8170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7">
              <a:extLst>
                <a:ext uri="{FF2B5EF4-FFF2-40B4-BE49-F238E27FC236}">
                  <a16:creationId xmlns:a16="http://schemas.microsoft.com/office/drawing/2014/main" id="{6B980625-6F75-4E63-A6FC-860D14BB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8">
              <a:extLst>
                <a:ext uri="{FF2B5EF4-FFF2-40B4-BE49-F238E27FC236}">
                  <a16:creationId xmlns:a16="http://schemas.microsoft.com/office/drawing/2014/main" id="{1C65E2D9-BF9A-47A8-B388-FB92F43A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9">
              <a:extLst>
                <a:ext uri="{FF2B5EF4-FFF2-40B4-BE49-F238E27FC236}">
                  <a16:creationId xmlns:a16="http://schemas.microsoft.com/office/drawing/2014/main" id="{8454A91A-8D57-4CA8-83CC-2EB868BD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47" name="Table 24">
            <a:extLst>
              <a:ext uri="{FF2B5EF4-FFF2-40B4-BE49-F238E27FC236}">
                <a16:creationId xmlns:a16="http://schemas.microsoft.com/office/drawing/2014/main" id="{92CC0A76-F705-480C-95B5-006A00A1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89619"/>
              </p:ext>
            </p:extLst>
          </p:nvPr>
        </p:nvGraphicFramePr>
        <p:xfrm>
          <a:off x="5444251" y="5026833"/>
          <a:ext cx="4302868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434">
                  <a:extLst>
                    <a:ext uri="{9D8B030D-6E8A-4147-A177-3AD203B41FA5}">
                      <a16:colId xmlns:a16="http://schemas.microsoft.com/office/drawing/2014/main" val="715589115"/>
                    </a:ext>
                  </a:extLst>
                </a:gridCol>
                <a:gridCol w="2151434">
                  <a:extLst>
                    <a:ext uri="{9D8B030D-6E8A-4147-A177-3AD203B41FA5}">
                      <a16:colId xmlns:a16="http://schemas.microsoft.com/office/drawing/2014/main" val="319924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</a:t>
                      </a:r>
                    </a:p>
                    <a:p>
                      <a:pPr algn="l" rtl="0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insatser: riktade till anhöriga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E773316-5CAB-45CE-A808-E0A3CF15F474}"/>
              </a:ext>
            </a:extLst>
          </p:cNvPr>
          <p:cNvGraphicFramePr>
            <a:graphicFrameLocks/>
          </p:cNvGraphicFramePr>
          <p:nvPr/>
        </p:nvGraphicFramePr>
        <p:xfrm>
          <a:off x="292517" y="3708673"/>
          <a:ext cx="4242843" cy="211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5209523B-6B79-4598-8274-1C1F2804E6B9}"/>
              </a:ext>
            </a:extLst>
          </p:cNvPr>
          <p:cNvGrpSpPr/>
          <p:nvPr/>
        </p:nvGrpSpPr>
        <p:grpSpPr>
          <a:xfrm>
            <a:off x="8089326" y="4381899"/>
            <a:ext cx="602942" cy="559652"/>
            <a:chOff x="11183003" y="2574351"/>
            <a:chExt cx="527798" cy="492193"/>
          </a:xfrm>
        </p:grpSpPr>
        <p:pic>
          <p:nvPicPr>
            <p:cNvPr id="38" name="Graphic 37" descr="Miscellaneous with solid fill">
              <a:extLst>
                <a:ext uri="{FF2B5EF4-FFF2-40B4-BE49-F238E27FC236}">
                  <a16:creationId xmlns:a16="http://schemas.microsoft.com/office/drawing/2014/main" id="{BF7DE287-475E-4C13-AB29-790537163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59" name="Bildobjekt 83">
              <a:extLst>
                <a:ext uri="{FF2B5EF4-FFF2-40B4-BE49-F238E27FC236}">
                  <a16:creationId xmlns:a16="http://schemas.microsoft.com/office/drawing/2014/main" id="{3FC8129E-52C3-4B62-A924-F04D9C330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FB35C3-7911-4711-8D14-75182637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4050658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0" y="2645444"/>
            <a:ext cx="12191999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Insatsutbud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2EBE8F-2DC9-44F7-AA6A-F371E5CF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231462365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BCC54F8-49AB-4FD8-8EB0-94F9950CB877}"/>
              </a:ext>
            </a:extLst>
          </p:cNvPr>
          <p:cNvSpPr/>
          <p:nvPr/>
        </p:nvSpPr>
        <p:spPr>
          <a:xfrm>
            <a:off x="360946" y="1463713"/>
            <a:ext cx="10936705" cy="1764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97DDA9-ED4E-4F2C-B716-221E8AA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129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7B3EC-2B6E-4369-A4E5-0AE729CD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snitt erbjuds cirka en tredjedel av de kartlagda insatserna inom området socialpsykiatri – 17 procent erbjuder även andra insatser</a:t>
            </a:r>
          </a:p>
        </p:txBody>
      </p:sp>
      <p:sp>
        <p:nvSpPr>
          <p:cNvPr id="10" name="textruta 8">
            <a:extLst>
              <a:ext uri="{FF2B5EF4-FFF2-40B4-BE49-F238E27FC236}">
                <a16:creationId xmlns:a16="http://schemas.microsoft.com/office/drawing/2014/main" id="{918FBAB5-87F1-4F16-9754-07ABB6F51820}"/>
              </a:ext>
            </a:extLst>
          </p:cNvPr>
          <p:cNvSpPr txBox="1"/>
          <p:nvPr/>
        </p:nvSpPr>
        <p:spPr>
          <a:xfrm>
            <a:off x="150774" y="5889714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  <a:p>
            <a:r>
              <a:rPr lang="sv-SE" sz="1000"/>
              <a:t>*	Av </a:t>
            </a:r>
            <a:r>
              <a:rPr lang="sv-SE" sz="1000" dirty="0"/>
              <a:t>de kommuner som angett att de slutfört enkäten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151BF35-C2C3-4465-8212-079258E8C0CE}"/>
              </a:ext>
            </a:extLst>
          </p:cNvPr>
          <p:cNvSpPr/>
          <p:nvPr/>
        </p:nvSpPr>
        <p:spPr>
          <a:xfrm>
            <a:off x="360947" y="3523343"/>
            <a:ext cx="10936706" cy="2153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1BB5D21-F8A8-48E6-A93F-6D089FBE89FD}"/>
              </a:ext>
            </a:extLst>
          </p:cNvPr>
          <p:cNvSpPr/>
          <p:nvPr/>
        </p:nvSpPr>
        <p:spPr>
          <a:xfrm>
            <a:off x="479563" y="1415196"/>
            <a:ext cx="3406637" cy="179461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18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53 kartlagda insatserna har i genomsnitt erbjudits inom området </a:t>
            </a:r>
            <a:r>
              <a:rPr lang="sv-SE" sz="1400">
                <a:solidFill>
                  <a:schemeClr val="tx1"/>
                </a:solidFill>
              </a:rPr>
              <a:t>socialpsykiatri</a:t>
            </a:r>
            <a:r>
              <a:rPr lang="sv-SE" sz="1400" dirty="0">
                <a:solidFill>
                  <a:schemeClr val="tx1"/>
                </a:solidFill>
              </a:rPr>
              <a:t> 2016-2020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0CE7AF8-D777-4164-9BBF-8BC03374CCB3}"/>
              </a:ext>
            </a:extLst>
          </p:cNvPr>
          <p:cNvSpPr/>
          <p:nvPr/>
        </p:nvSpPr>
        <p:spPr>
          <a:xfrm>
            <a:off x="7502998" y="1430211"/>
            <a:ext cx="3501190" cy="1764584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    17 %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kommunerna uppger att de ger ytterligare insatser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E098D638-612A-447A-A2D9-27531E70A24E}"/>
              </a:ext>
            </a:extLst>
          </p:cNvPr>
          <p:cNvCxnSpPr>
            <a:cxnSpLocks/>
          </p:cNvCxnSpPr>
          <p:nvPr/>
        </p:nvCxnSpPr>
        <p:spPr>
          <a:xfrm>
            <a:off x="4030580" y="4614109"/>
            <a:ext cx="3621505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CB4215CE-00C2-494F-865E-88A84052310E}"/>
              </a:ext>
            </a:extLst>
          </p:cNvPr>
          <p:cNvSpPr/>
          <p:nvPr/>
        </p:nvSpPr>
        <p:spPr>
          <a:xfrm>
            <a:off x="385009" y="3161294"/>
            <a:ext cx="3501191" cy="2728420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3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53 kartlagda insatserna erbjuds i den kommun som erbjuder minst antal insatser inom området socialpsykiatri 2016-2020*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8AD0B80D-33E7-45E2-B36F-79DFF848171C}"/>
              </a:ext>
            </a:extLst>
          </p:cNvPr>
          <p:cNvSpPr/>
          <p:nvPr/>
        </p:nvSpPr>
        <p:spPr>
          <a:xfrm>
            <a:off x="7502998" y="3186248"/>
            <a:ext cx="3501190" cy="263915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44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53 kartlagda insatserna erbjuds i den kommun som erbjuder störst antal insatser inom området socialpsykiatri 2016-2020</a:t>
            </a:r>
          </a:p>
        </p:txBody>
      </p:sp>
      <p:pic>
        <p:nvPicPr>
          <p:cNvPr id="30" name="Bild 29" descr="Märkesfäste1 med hel fyllning">
            <a:extLst>
              <a:ext uri="{FF2B5EF4-FFF2-40B4-BE49-F238E27FC236}">
                <a16:creationId xmlns:a16="http://schemas.microsoft.com/office/drawing/2014/main" id="{8178D44B-576F-43AC-B472-0DEEA926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1492" y="1664369"/>
            <a:ext cx="1375611" cy="137561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83C289C-5573-4141-A3AE-1830E797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45515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FEAACA3-ABD4-44E6-B9B1-B2A9E3E8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0F11A5D-AF80-4B4F-9912-141401F2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97" y="345212"/>
            <a:ext cx="11732303" cy="1231392"/>
          </a:xfrm>
        </p:spPr>
        <p:txBody>
          <a:bodyPr/>
          <a:lstStyle/>
          <a:p>
            <a:r>
              <a:rPr lang="sv-SE" sz="3200" dirty="0"/>
              <a:t>Vid analys av resultaten från de sex verksamhetsområdena framträder ett antal gemensamma teman</a:t>
            </a:r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E2FDA028-8DE1-4986-9176-A58280535F2E}"/>
              </a:ext>
            </a:extLst>
          </p:cNvPr>
          <p:cNvGrpSpPr/>
          <p:nvPr/>
        </p:nvGrpSpPr>
        <p:grpSpPr>
          <a:xfrm>
            <a:off x="583158" y="1363296"/>
            <a:ext cx="5512841" cy="1434451"/>
            <a:chOff x="583158" y="1363296"/>
            <a:chExt cx="5512841" cy="143445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C3959A-C766-4067-979A-488F41617FCF}"/>
                </a:ext>
              </a:extLst>
            </p:cNvPr>
            <p:cNvSpPr/>
            <p:nvPr/>
          </p:nvSpPr>
          <p:spPr>
            <a:xfrm>
              <a:off x="583158" y="1735683"/>
              <a:ext cx="5512841" cy="1062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624BD48A-8EA7-4954-A952-BC8526B9C6E7}"/>
                </a:ext>
              </a:extLst>
            </p:cNvPr>
            <p:cNvSpPr/>
            <p:nvPr/>
          </p:nvSpPr>
          <p:spPr>
            <a:xfrm>
              <a:off x="2835989" y="1363296"/>
              <a:ext cx="839972" cy="8399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AFFB3665-3CF1-495C-9D3E-47A92875D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57" y="1413252"/>
              <a:ext cx="370637" cy="370637"/>
            </a:xfrm>
            <a:prstGeom prst="rect">
              <a:avLst/>
            </a:prstGeom>
          </p:spPr>
        </p:pic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7281684D-E890-4DBA-9AF3-20F742ADCD1A}"/>
                </a:ext>
              </a:extLst>
            </p:cNvPr>
            <p:cNvSpPr txBox="1"/>
            <p:nvPr/>
          </p:nvSpPr>
          <p:spPr>
            <a:xfrm>
              <a:off x="583159" y="1813461"/>
              <a:ext cx="54790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/>
                <a:t>Det finns stora variationer i antal insatser som genomförs i kommunerna </a:t>
              </a:r>
              <a:r>
                <a:rPr lang="sv-SE" sz="1400" dirty="0"/>
                <a:t>– oavsett verksamhetsområde. Variationerna är störst inom området barn och unga. Överlag genomförs fler insatser i storstäder och storstadsnära kommuner. </a:t>
              </a:r>
              <a:endParaRPr lang="sv-SE" sz="1400" b="1" dirty="0"/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37100DD2-70CA-4295-BBE2-AC81B7847247}"/>
              </a:ext>
            </a:extLst>
          </p:cNvPr>
          <p:cNvGrpSpPr/>
          <p:nvPr/>
        </p:nvGrpSpPr>
        <p:grpSpPr>
          <a:xfrm>
            <a:off x="549403" y="2917813"/>
            <a:ext cx="5546596" cy="1436665"/>
            <a:chOff x="549403" y="2875525"/>
            <a:chExt cx="5546596" cy="1436665"/>
          </a:xfrm>
        </p:grpSpPr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C75BB4A1-8150-4F33-89F2-E3530CCB199F}"/>
                </a:ext>
              </a:extLst>
            </p:cNvPr>
            <p:cNvSpPr/>
            <p:nvPr/>
          </p:nvSpPr>
          <p:spPr>
            <a:xfrm>
              <a:off x="583158" y="3250126"/>
              <a:ext cx="5512841" cy="1062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Ellips 53">
              <a:extLst>
                <a:ext uri="{FF2B5EF4-FFF2-40B4-BE49-F238E27FC236}">
                  <a16:creationId xmlns:a16="http://schemas.microsoft.com/office/drawing/2014/main" id="{A12272F1-ED7A-4F49-B38B-2C39FE311C6C}"/>
                </a:ext>
              </a:extLst>
            </p:cNvPr>
            <p:cNvSpPr/>
            <p:nvPr/>
          </p:nvSpPr>
          <p:spPr>
            <a:xfrm>
              <a:off x="2835989" y="2875525"/>
              <a:ext cx="839972" cy="8399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1" name="Bildobjekt 70">
              <a:extLst>
                <a:ext uri="{FF2B5EF4-FFF2-40B4-BE49-F238E27FC236}">
                  <a16:creationId xmlns:a16="http://schemas.microsoft.com/office/drawing/2014/main" id="{AFE503B9-D21F-471C-BF21-CED5CDCB5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924" y="2956826"/>
              <a:ext cx="392539" cy="392539"/>
            </a:xfrm>
            <a:prstGeom prst="rect">
              <a:avLst/>
            </a:prstGeom>
          </p:spPr>
        </p:pic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C712384E-8B8B-41C9-A92C-5B6682EB7194}"/>
                </a:ext>
              </a:extLst>
            </p:cNvPr>
            <p:cNvSpPr txBox="1"/>
            <p:nvPr/>
          </p:nvSpPr>
          <p:spPr>
            <a:xfrm>
              <a:off x="549403" y="3294552"/>
              <a:ext cx="55128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/>
                <a:t>Den sammanställning av insatser som genomförts fångar en stor del av insatsutbudet. </a:t>
              </a:r>
              <a:r>
                <a:rPr lang="sv-SE" sz="1400" dirty="0"/>
                <a:t>Dock finns inom alla områden kommuner som anger att de ger ytterligare insatser. Andelen som ger ytterligare insatser är störst inom barn och unga (40 %).</a:t>
              </a:r>
              <a:endParaRPr lang="sv-SE" sz="14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3C324896-E7CA-4958-9742-90D294F2C29F}"/>
              </a:ext>
            </a:extLst>
          </p:cNvPr>
          <p:cNvGrpSpPr/>
          <p:nvPr/>
        </p:nvGrpSpPr>
        <p:grpSpPr>
          <a:xfrm>
            <a:off x="583158" y="4416823"/>
            <a:ext cx="5512841" cy="1488936"/>
            <a:chOff x="583158" y="4416823"/>
            <a:chExt cx="5512841" cy="1488936"/>
          </a:xfrm>
        </p:grpSpPr>
        <p:grpSp>
          <p:nvGrpSpPr>
            <p:cNvPr id="87" name="Grupp 86">
              <a:extLst>
                <a:ext uri="{FF2B5EF4-FFF2-40B4-BE49-F238E27FC236}">
                  <a16:creationId xmlns:a16="http://schemas.microsoft.com/office/drawing/2014/main" id="{30C04E64-A4B4-4B88-8453-E1894AE5A65F}"/>
                </a:ext>
              </a:extLst>
            </p:cNvPr>
            <p:cNvGrpSpPr/>
            <p:nvPr/>
          </p:nvGrpSpPr>
          <p:grpSpPr>
            <a:xfrm>
              <a:off x="583158" y="4416823"/>
              <a:ext cx="5512841" cy="1488936"/>
              <a:chOff x="583158" y="4416823"/>
              <a:chExt cx="5512841" cy="1488936"/>
            </a:xfrm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CE0E771E-B0F5-439F-A56E-9EF0C4BAA2A8}"/>
                  </a:ext>
                </a:extLst>
              </p:cNvPr>
              <p:cNvSpPr/>
              <p:nvPr/>
            </p:nvSpPr>
            <p:spPr>
              <a:xfrm>
                <a:off x="583158" y="4843695"/>
                <a:ext cx="5512841" cy="10620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Ellips 56">
                <a:extLst>
                  <a:ext uri="{FF2B5EF4-FFF2-40B4-BE49-F238E27FC236}">
                    <a16:creationId xmlns:a16="http://schemas.microsoft.com/office/drawing/2014/main" id="{7E738A56-5637-466A-906F-1A9C830FEC6E}"/>
                  </a:ext>
                </a:extLst>
              </p:cNvPr>
              <p:cNvSpPr/>
              <p:nvPr/>
            </p:nvSpPr>
            <p:spPr>
              <a:xfrm>
                <a:off x="2835989" y="4416823"/>
                <a:ext cx="839972" cy="83997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12A570E5-CBEC-4DE7-9E77-736E44464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0718" y="4577676"/>
                <a:ext cx="370210" cy="370210"/>
              </a:xfrm>
              <a:prstGeom prst="rect">
                <a:avLst/>
              </a:prstGeom>
            </p:spPr>
          </p:pic>
        </p:grp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9FE15343-F092-4D05-87B0-4E367BD49357}"/>
                </a:ext>
              </a:extLst>
            </p:cNvPr>
            <p:cNvSpPr txBox="1"/>
            <p:nvPr/>
          </p:nvSpPr>
          <p:spPr>
            <a:xfrm>
              <a:off x="583159" y="4916471"/>
              <a:ext cx="55128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/>
                <a:t>Relativt få insatser erbjuds endast digitalt. </a:t>
              </a:r>
              <a:r>
                <a:rPr lang="sv-SE" sz="1400" dirty="0"/>
                <a:t>Dock ges en del av insatserna både i fysisk och digital form. Rådgivning och stöd eller stödsamtal utan särskild manual genomförs ofta i både fysisk och digital form.</a:t>
              </a:r>
              <a:endParaRPr lang="sv-SE" sz="14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284C34B3-FE5A-441A-9F05-59981A321F94}"/>
              </a:ext>
            </a:extLst>
          </p:cNvPr>
          <p:cNvGrpSpPr/>
          <p:nvPr/>
        </p:nvGrpSpPr>
        <p:grpSpPr>
          <a:xfrm>
            <a:off x="6344447" y="1363296"/>
            <a:ext cx="5524074" cy="1432701"/>
            <a:chOff x="6344447" y="1363296"/>
            <a:chExt cx="5524074" cy="1432701"/>
          </a:xfrm>
        </p:grpSpPr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BF814864-6C2B-4B25-B079-195F87975D5D}"/>
                </a:ext>
              </a:extLst>
            </p:cNvPr>
            <p:cNvGrpSpPr/>
            <p:nvPr/>
          </p:nvGrpSpPr>
          <p:grpSpPr>
            <a:xfrm>
              <a:off x="6355680" y="1363296"/>
              <a:ext cx="5512841" cy="1432701"/>
              <a:chOff x="6355680" y="1329754"/>
              <a:chExt cx="5512841" cy="1432701"/>
            </a:xfrm>
          </p:grpSpPr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B9449410-2416-4D45-96C2-7BF6AEDDBBE8}"/>
                  </a:ext>
                </a:extLst>
              </p:cNvPr>
              <p:cNvSpPr/>
              <p:nvPr/>
            </p:nvSpPr>
            <p:spPr>
              <a:xfrm>
                <a:off x="6355680" y="1700391"/>
                <a:ext cx="5512841" cy="10620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Ellips 59">
                <a:extLst>
                  <a:ext uri="{FF2B5EF4-FFF2-40B4-BE49-F238E27FC236}">
                    <a16:creationId xmlns:a16="http://schemas.microsoft.com/office/drawing/2014/main" id="{FAFF2C61-C02D-4470-A7C2-CA2919D5C5E4}"/>
                  </a:ext>
                </a:extLst>
              </p:cNvPr>
              <p:cNvSpPr/>
              <p:nvPr/>
            </p:nvSpPr>
            <p:spPr>
              <a:xfrm>
                <a:off x="8692114" y="1329754"/>
                <a:ext cx="839972" cy="83997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34" name="Bildobjekt 33">
                <a:extLst>
                  <a:ext uri="{FF2B5EF4-FFF2-40B4-BE49-F238E27FC236}">
                    <a16:creationId xmlns:a16="http://schemas.microsoft.com/office/drawing/2014/main" id="{31627727-33B4-416E-B40E-1B29EF792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5512" y="1352481"/>
                <a:ext cx="453175" cy="453175"/>
              </a:xfrm>
              <a:prstGeom prst="rect">
                <a:avLst/>
              </a:prstGeom>
            </p:spPr>
          </p:pic>
        </p:grpSp>
        <p:sp>
          <p:nvSpPr>
            <p:cNvPr id="91" name="textruta 90">
              <a:extLst>
                <a:ext uri="{FF2B5EF4-FFF2-40B4-BE49-F238E27FC236}">
                  <a16:creationId xmlns:a16="http://schemas.microsoft.com/office/drawing/2014/main" id="{C62F56A8-F40B-48FC-AF83-2322318A80AD}"/>
                </a:ext>
              </a:extLst>
            </p:cNvPr>
            <p:cNvSpPr txBox="1"/>
            <p:nvPr/>
          </p:nvSpPr>
          <p:spPr>
            <a:xfrm>
              <a:off x="6344447" y="1812323"/>
              <a:ext cx="55128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/>
                <a:t>Majoriteten av insatserna genomförs i kommunal regi. </a:t>
              </a:r>
              <a:r>
                <a:rPr lang="sv-SE" sz="1400" dirty="0"/>
                <a:t>Inom vissa verksamhetsområden är enskilda utförare vanligare, exv. inom våld i nära relationer. Det är också vanligare med enskilda utförare i storstäder eller storstadsnära kommuner.</a:t>
              </a:r>
              <a:endParaRPr lang="sv-SE" sz="14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6FE84413-1C44-4CDC-8AED-2B073292CD89}"/>
              </a:ext>
            </a:extLst>
          </p:cNvPr>
          <p:cNvGrpSpPr/>
          <p:nvPr/>
        </p:nvGrpSpPr>
        <p:grpSpPr>
          <a:xfrm>
            <a:off x="6355680" y="2952609"/>
            <a:ext cx="5543466" cy="1417664"/>
            <a:chOff x="6355680" y="2952609"/>
            <a:chExt cx="5543466" cy="1417664"/>
          </a:xfrm>
        </p:grpSpPr>
        <p:grpSp>
          <p:nvGrpSpPr>
            <p:cNvPr id="85" name="Grupp 84">
              <a:extLst>
                <a:ext uri="{FF2B5EF4-FFF2-40B4-BE49-F238E27FC236}">
                  <a16:creationId xmlns:a16="http://schemas.microsoft.com/office/drawing/2014/main" id="{97AD4575-0348-4A34-A5D8-CC639B48AAA4}"/>
                </a:ext>
              </a:extLst>
            </p:cNvPr>
            <p:cNvGrpSpPr/>
            <p:nvPr/>
          </p:nvGrpSpPr>
          <p:grpSpPr>
            <a:xfrm>
              <a:off x="6364868" y="2952609"/>
              <a:ext cx="5512841" cy="1417664"/>
              <a:chOff x="6355680" y="2870007"/>
              <a:chExt cx="5512841" cy="1417664"/>
            </a:xfrm>
          </p:grpSpPr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DD75D797-1FCD-4AB9-B3D9-01FBB993F819}"/>
                  </a:ext>
                </a:extLst>
              </p:cNvPr>
              <p:cNvSpPr/>
              <p:nvPr/>
            </p:nvSpPr>
            <p:spPr>
              <a:xfrm>
                <a:off x="6355680" y="3225607"/>
                <a:ext cx="5512841" cy="10620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Ellips 62">
                <a:extLst>
                  <a:ext uri="{FF2B5EF4-FFF2-40B4-BE49-F238E27FC236}">
                    <a16:creationId xmlns:a16="http://schemas.microsoft.com/office/drawing/2014/main" id="{AE176497-18B8-499B-9D0A-04564DEDC6CC}"/>
                  </a:ext>
                </a:extLst>
              </p:cNvPr>
              <p:cNvSpPr/>
              <p:nvPr/>
            </p:nvSpPr>
            <p:spPr>
              <a:xfrm>
                <a:off x="8658327" y="2870007"/>
                <a:ext cx="839972" cy="83997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75" name="Bildobjekt 74">
                <a:extLst>
                  <a:ext uri="{FF2B5EF4-FFF2-40B4-BE49-F238E27FC236}">
                    <a16:creationId xmlns:a16="http://schemas.microsoft.com/office/drawing/2014/main" id="{51BF3915-C3C5-4E3E-AA57-EBC4FAB61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0459" y="2926714"/>
                <a:ext cx="363279" cy="363279"/>
              </a:xfrm>
              <a:prstGeom prst="rect">
                <a:avLst/>
              </a:prstGeom>
            </p:spPr>
          </p:pic>
        </p:grpSp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777EF871-99D1-4B9B-80DB-10E92B93048B}"/>
                </a:ext>
              </a:extLst>
            </p:cNvPr>
            <p:cNvSpPr txBox="1"/>
            <p:nvPr/>
          </p:nvSpPr>
          <p:spPr>
            <a:xfrm>
              <a:off x="6355680" y="3369333"/>
              <a:ext cx="5543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/>
                <a:t>Inom samtliga verksamhetsområden ges insatser utan biståndsbeslut. </a:t>
              </a:r>
              <a:r>
                <a:rPr lang="sv-SE" sz="1400" dirty="0"/>
                <a:t>Andel insatser som enbart ges utan biståndsbeslut varierar mellan verksamhetsområden och är högst för äldre. En typ av insats som ofta ges utan biståndsbeslut är generella stödsamtal.</a:t>
              </a:r>
              <a:endParaRPr lang="sv-SE" sz="14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82E52012-0E45-4B75-986F-87C212E7FF8A}"/>
              </a:ext>
            </a:extLst>
          </p:cNvPr>
          <p:cNvGrpSpPr/>
          <p:nvPr/>
        </p:nvGrpSpPr>
        <p:grpSpPr>
          <a:xfrm>
            <a:off x="6355680" y="4415345"/>
            <a:ext cx="5543466" cy="1483528"/>
            <a:chOff x="6355680" y="4415345"/>
            <a:chExt cx="5543466" cy="1483528"/>
          </a:xfrm>
        </p:grpSpPr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791FEBD3-DC36-41F8-9746-80556FFFD169}"/>
                </a:ext>
              </a:extLst>
            </p:cNvPr>
            <p:cNvGrpSpPr/>
            <p:nvPr/>
          </p:nvGrpSpPr>
          <p:grpSpPr>
            <a:xfrm>
              <a:off x="6355680" y="4415345"/>
              <a:ext cx="5512841" cy="1483528"/>
              <a:chOff x="6355680" y="4406176"/>
              <a:chExt cx="5512841" cy="148352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454E392F-075F-4FCA-AB61-245088442B6F}"/>
                  </a:ext>
                </a:extLst>
              </p:cNvPr>
              <p:cNvSpPr/>
              <p:nvPr/>
            </p:nvSpPr>
            <p:spPr>
              <a:xfrm>
                <a:off x="6355680" y="4827640"/>
                <a:ext cx="5512841" cy="10620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6" name="Ellips 65">
                <a:extLst>
                  <a:ext uri="{FF2B5EF4-FFF2-40B4-BE49-F238E27FC236}">
                    <a16:creationId xmlns:a16="http://schemas.microsoft.com/office/drawing/2014/main" id="{0422CB2B-CB71-46B9-BE90-53C4946AF848}"/>
                  </a:ext>
                </a:extLst>
              </p:cNvPr>
              <p:cNvSpPr/>
              <p:nvPr/>
            </p:nvSpPr>
            <p:spPr>
              <a:xfrm>
                <a:off x="8692113" y="4406176"/>
                <a:ext cx="839972" cy="83997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81" name="Grupp 80">
                <a:extLst>
                  <a:ext uri="{FF2B5EF4-FFF2-40B4-BE49-F238E27FC236}">
                    <a16:creationId xmlns:a16="http://schemas.microsoft.com/office/drawing/2014/main" id="{1A26629D-CA7B-4BE0-A6F9-096653460680}"/>
                  </a:ext>
                </a:extLst>
              </p:cNvPr>
              <p:cNvGrpSpPr/>
              <p:nvPr/>
            </p:nvGrpSpPr>
            <p:grpSpPr>
              <a:xfrm>
                <a:off x="8944348" y="4497773"/>
                <a:ext cx="396756" cy="396756"/>
                <a:chOff x="-771886" y="136525"/>
                <a:chExt cx="6858000" cy="6858000"/>
              </a:xfrm>
            </p:grpSpPr>
            <p:pic>
              <p:nvPicPr>
                <p:cNvPr id="77" name="Bildobjekt 76">
                  <a:extLst>
                    <a:ext uri="{FF2B5EF4-FFF2-40B4-BE49-F238E27FC236}">
                      <a16:creationId xmlns:a16="http://schemas.microsoft.com/office/drawing/2014/main" id="{57E1EB41-C9C9-4568-8944-DFE80F2FA8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1886" y="136525"/>
                  <a:ext cx="6858000" cy="6858000"/>
                </a:xfrm>
                <a:prstGeom prst="rect">
                  <a:avLst/>
                </a:prstGeom>
              </p:spPr>
            </p:pic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051CD862-60F8-4CD8-B53F-23DFE39C4403}"/>
                    </a:ext>
                  </a:extLst>
                </p:cNvPr>
                <p:cNvSpPr/>
                <p:nvPr/>
              </p:nvSpPr>
              <p:spPr>
                <a:xfrm>
                  <a:off x="1933575" y="520995"/>
                  <a:ext cx="3276378" cy="2273729"/>
                </a:xfrm>
                <a:prstGeom prst="rect">
                  <a:avLst/>
                </a:prstGeom>
                <a:solidFill>
                  <a:srgbClr val="6767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pic>
              <p:nvPicPr>
                <p:cNvPr id="80" name="Bild 79" descr="Utropstecken med hel fyllning">
                  <a:extLst>
                    <a:ext uri="{FF2B5EF4-FFF2-40B4-BE49-F238E27FC236}">
                      <a16:creationId xmlns:a16="http://schemas.microsoft.com/office/drawing/2014/main" id="{B7A4DE89-49AB-4CE4-A5C7-09060B231C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567" y="455673"/>
                  <a:ext cx="2531861" cy="2531861"/>
                </a:xfrm>
                <a:prstGeom prst="rect">
                  <a:avLst/>
                </a:prstGeom>
              </p:spPr>
            </p:pic>
          </p:grpSp>
        </p:grp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35E4F539-7279-455A-9881-1932F1522B20}"/>
                </a:ext>
              </a:extLst>
            </p:cNvPr>
            <p:cNvSpPr txBox="1"/>
            <p:nvPr/>
          </p:nvSpPr>
          <p:spPr>
            <a:xfrm>
              <a:off x="6386306" y="4890787"/>
              <a:ext cx="55128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/>
                <a:t>Det finns en efterfrågan på att ge insatser utan biståndsbeslut givet en framtida lagändring. </a:t>
              </a:r>
              <a:r>
                <a:rPr lang="sv-SE" sz="1400" dirty="0"/>
                <a:t>Andel kommuner som vill ge insatser utan biståndsbeslut är högst inom området barn och unga (81 %) och lägst inom området funktionshinder (45 %).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8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39523" y="1556074"/>
            <a:ext cx="11799010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27508" y="1223199"/>
            <a:ext cx="11811025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området socialpsykiatri som ges i respektive kommun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Antal insatser som erbjuds inom området socialpsykiatri varierar från 11 till 25 mellan länen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51447A-7E75-4819-B127-11EFBFF7A819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socialpsykiatri. 40 procent av kommunerna uppger att de erbjuder insatser utöver de som ingick i enkäten.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D503423-4791-4A98-AE29-B778896F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03205-F74C-444E-BECB-C630E9C6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7E196B0-6F5F-4AA7-9CB8-C72249C4E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16799"/>
              </p:ext>
            </p:extLst>
          </p:nvPr>
        </p:nvGraphicFramePr>
        <p:xfrm>
          <a:off x="227508" y="1529037"/>
          <a:ext cx="11799010" cy="410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0243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19075" y="1556074"/>
            <a:ext cx="11819458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19075" y="1223199"/>
            <a:ext cx="11819458" cy="33287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socialpsykiatri som ges per kommun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mindre städer/tätorter och landsbygdskommuner erbjuds i snitt tre färre insatser per kommun än i storstäder/storstadsnära kommuner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D05CE-82B8-49CF-AE8E-F828073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131</a:t>
            </a:fld>
            <a:endParaRPr lang="sv-SE"/>
          </a:p>
        </p:txBody>
      </p:sp>
      <p:sp>
        <p:nvSpPr>
          <p:cNvPr id="11" name="textruta 9">
            <a:extLst>
              <a:ext uri="{FF2B5EF4-FFF2-40B4-BE49-F238E27FC236}">
                <a16:creationId xmlns:a16="http://schemas.microsoft.com/office/drawing/2014/main" id="{524AE620-7C58-4F31-9588-2A0ACD5CE7E3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socialpsykiatri. 40 procent av kommunerna uppger att de erbjuder insatser utöver de som ingick i enkäten.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FEDD9B-99FC-4649-9A82-166B673B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8F4575A-61C5-4378-90CD-B661F239BB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060901"/>
              </p:ext>
            </p:extLst>
          </p:nvPr>
        </p:nvGraphicFramePr>
        <p:xfrm>
          <a:off x="219075" y="1556075"/>
          <a:ext cx="11753850" cy="407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35617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vanligaste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1885065" cy="1223199"/>
          </a:xfrm>
        </p:spPr>
        <p:txBody>
          <a:bodyPr anchor="ctr"/>
          <a:lstStyle/>
          <a:p>
            <a:r>
              <a:rPr lang="sv-SE" sz="2800" dirty="0"/>
              <a:t>De tio vanligaste av de kartlagda insatserna inom området socialpsykiatri ges av 66 till 99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132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90902"/>
            <a:ext cx="6314748" cy="3478783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Boendestöd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Kontaktperson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Sysselsättning för personer med psykisk funktionsnedsättning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Personligt ombud för personer med psykisk funktionsnedsättning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Träffpunkter, mötesplatser, café och liknande för personer med psykisk funktionsnedsättning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Ledsagning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Trygghetslarm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Hemtjänst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Rådgivning och stöd utan särskild manual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Motiverande samtal (MI) 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054118" y="2315251"/>
            <a:ext cx="5439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1290746" y="2315251"/>
            <a:ext cx="427316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1572849" y="2670107"/>
            <a:ext cx="40435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075194" y="2670107"/>
            <a:ext cx="5228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4381995" y="3024963"/>
            <a:ext cx="123435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6519865" y="3734675"/>
            <a:ext cx="781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2313709" y="3379819"/>
            <a:ext cx="330264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180483" y="3379819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15456" y="4111761"/>
            <a:ext cx="48259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1439694" y="4466617"/>
            <a:ext cx="417665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3122579" y="5188086"/>
            <a:ext cx="241132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6128764" y="4466617"/>
            <a:ext cx="469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6136940" y="3024963"/>
            <a:ext cx="4611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1157591" y="4821473"/>
            <a:ext cx="436529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56305" y="5188086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7" name="Table 11">
            <a:extLst>
              <a:ext uri="{FF2B5EF4-FFF2-40B4-BE49-F238E27FC236}">
                <a16:creationId xmlns:a16="http://schemas.microsoft.com/office/drawing/2014/main" id="{44BEAEAE-D2D4-4512-A67D-2D088C3A937D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FC7B8D5-66BC-4911-A472-6205D2958295}"/>
              </a:ext>
            </a:extLst>
          </p:cNvPr>
          <p:cNvCxnSpPr>
            <a:cxnSpLocks/>
          </p:cNvCxnSpPr>
          <p:nvPr/>
        </p:nvCxnSpPr>
        <p:spPr>
          <a:xfrm>
            <a:off x="1290746" y="4111761"/>
            <a:ext cx="42431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77D9C23-3ED8-4A2A-97F7-A733C1E9DBDC}"/>
              </a:ext>
            </a:extLst>
          </p:cNvPr>
          <p:cNvCxnSpPr>
            <a:cxnSpLocks/>
          </p:cNvCxnSpPr>
          <p:nvPr/>
        </p:nvCxnSpPr>
        <p:spPr>
          <a:xfrm>
            <a:off x="6343951" y="5542943"/>
            <a:ext cx="2540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477FFF5F-190E-4EDB-BAA8-1CD8EF332887}"/>
              </a:ext>
            </a:extLst>
          </p:cNvPr>
          <p:cNvCxnSpPr>
            <a:cxnSpLocks/>
          </p:cNvCxnSpPr>
          <p:nvPr/>
        </p:nvCxnSpPr>
        <p:spPr>
          <a:xfrm>
            <a:off x="2101932" y="5542943"/>
            <a:ext cx="367528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63BC0BC-1715-4F12-A955-5E21A3B556CF}"/>
              </a:ext>
            </a:extLst>
          </p:cNvPr>
          <p:cNvGrpSpPr/>
          <p:nvPr/>
        </p:nvGrpSpPr>
        <p:grpSpPr>
          <a:xfrm>
            <a:off x="5687851" y="2519126"/>
            <a:ext cx="375746" cy="320161"/>
            <a:chOff x="9836559" y="2595470"/>
            <a:chExt cx="515416" cy="498404"/>
          </a:xfrm>
        </p:grpSpPr>
        <p:pic>
          <p:nvPicPr>
            <p:cNvPr id="244" name="Graphic 42" descr="Miscellaneous with solid fill">
              <a:extLst>
                <a:ext uri="{FF2B5EF4-FFF2-40B4-BE49-F238E27FC236}">
                  <a16:creationId xmlns:a16="http://schemas.microsoft.com/office/drawing/2014/main" id="{A202E1F9-EA89-445C-A345-DCCA675F9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45" name="Bildobjekt 82">
              <a:extLst>
                <a:ext uri="{FF2B5EF4-FFF2-40B4-BE49-F238E27FC236}">
                  <a16:creationId xmlns:a16="http://schemas.microsoft.com/office/drawing/2014/main" id="{9385770F-1E61-401F-9359-136460EA4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A237CA9-5D39-419A-8ECF-27ED797C9713}"/>
              </a:ext>
            </a:extLst>
          </p:cNvPr>
          <p:cNvGrpSpPr/>
          <p:nvPr/>
        </p:nvGrpSpPr>
        <p:grpSpPr>
          <a:xfrm>
            <a:off x="6180787" y="3604522"/>
            <a:ext cx="375746" cy="320161"/>
            <a:chOff x="9836559" y="2595470"/>
            <a:chExt cx="515416" cy="498404"/>
          </a:xfrm>
        </p:grpSpPr>
        <p:pic>
          <p:nvPicPr>
            <p:cNvPr id="248" name="Graphic 42" descr="Miscellaneous with solid fill">
              <a:extLst>
                <a:ext uri="{FF2B5EF4-FFF2-40B4-BE49-F238E27FC236}">
                  <a16:creationId xmlns:a16="http://schemas.microsoft.com/office/drawing/2014/main" id="{BCAC3317-80C9-4C38-89FE-0FCB38912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49" name="Bildobjekt 82">
              <a:extLst>
                <a:ext uri="{FF2B5EF4-FFF2-40B4-BE49-F238E27FC236}">
                  <a16:creationId xmlns:a16="http://schemas.microsoft.com/office/drawing/2014/main" id="{965D3550-A180-44C8-B9C1-30E666B60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250" name="Graphic 249" descr="House with solid fill">
            <a:extLst>
              <a:ext uri="{FF2B5EF4-FFF2-40B4-BE49-F238E27FC236}">
                <a16:creationId xmlns:a16="http://schemas.microsoft.com/office/drawing/2014/main" id="{173C1171-AE46-4A2A-B85B-626ABE5D99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5580513" y="4629518"/>
            <a:ext cx="364387" cy="364387"/>
          </a:xfrm>
          <a:prstGeom prst="rect">
            <a:avLst/>
          </a:prstGeom>
        </p:spPr>
      </p:pic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9AA9AF23-5C62-4C7B-8D2C-5408B3102E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5627427" y="2111416"/>
            <a:ext cx="364387" cy="364387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9C6573F-91A9-4F2E-87D8-02871DBE8BEB}"/>
              </a:ext>
            </a:extLst>
          </p:cNvPr>
          <p:cNvGrpSpPr/>
          <p:nvPr/>
        </p:nvGrpSpPr>
        <p:grpSpPr>
          <a:xfrm>
            <a:off x="5696222" y="2888148"/>
            <a:ext cx="375746" cy="320161"/>
            <a:chOff x="9836559" y="2595470"/>
            <a:chExt cx="515416" cy="498404"/>
          </a:xfrm>
        </p:grpSpPr>
        <p:pic>
          <p:nvPicPr>
            <p:cNvPr id="75" name="Graphic 42" descr="Miscellaneous with solid fill">
              <a:extLst>
                <a:ext uri="{FF2B5EF4-FFF2-40B4-BE49-F238E27FC236}">
                  <a16:creationId xmlns:a16="http://schemas.microsoft.com/office/drawing/2014/main" id="{386BC0EA-B513-4077-96A4-1EA4D994F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6" name="Bildobjekt 82">
              <a:extLst>
                <a:ext uri="{FF2B5EF4-FFF2-40B4-BE49-F238E27FC236}">
                  <a16:creationId xmlns:a16="http://schemas.microsoft.com/office/drawing/2014/main" id="{43D1BBF4-05D7-44CE-98CD-90B8BD6E8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D6FC32-8D3E-4E39-9A96-B3655228ECD1}"/>
              </a:ext>
            </a:extLst>
          </p:cNvPr>
          <p:cNvGrpSpPr/>
          <p:nvPr/>
        </p:nvGrpSpPr>
        <p:grpSpPr>
          <a:xfrm>
            <a:off x="5705074" y="3247862"/>
            <a:ext cx="375746" cy="320161"/>
            <a:chOff x="9836559" y="2595470"/>
            <a:chExt cx="515416" cy="498404"/>
          </a:xfrm>
        </p:grpSpPr>
        <p:pic>
          <p:nvPicPr>
            <p:cNvPr id="78" name="Graphic 42" descr="Miscellaneous with solid fill">
              <a:extLst>
                <a:ext uri="{FF2B5EF4-FFF2-40B4-BE49-F238E27FC236}">
                  <a16:creationId xmlns:a16="http://schemas.microsoft.com/office/drawing/2014/main" id="{4FAA8EA6-9982-4A07-8DD7-4F86D698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9" name="Bildobjekt 82">
              <a:extLst>
                <a:ext uri="{FF2B5EF4-FFF2-40B4-BE49-F238E27FC236}">
                  <a16:creationId xmlns:a16="http://schemas.microsoft.com/office/drawing/2014/main" id="{C1A92EC3-7F52-41CE-B2AF-332FCE48B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814D835-8862-4BB8-A117-29E022E3D795}"/>
              </a:ext>
            </a:extLst>
          </p:cNvPr>
          <p:cNvGrpSpPr/>
          <p:nvPr/>
        </p:nvGrpSpPr>
        <p:grpSpPr>
          <a:xfrm>
            <a:off x="5668539" y="3955638"/>
            <a:ext cx="375746" cy="320161"/>
            <a:chOff x="9836559" y="2595470"/>
            <a:chExt cx="515416" cy="498404"/>
          </a:xfrm>
        </p:grpSpPr>
        <p:pic>
          <p:nvPicPr>
            <p:cNvPr id="83" name="Graphic 42" descr="Miscellaneous with solid fill">
              <a:extLst>
                <a:ext uri="{FF2B5EF4-FFF2-40B4-BE49-F238E27FC236}">
                  <a16:creationId xmlns:a16="http://schemas.microsoft.com/office/drawing/2014/main" id="{C7FDFC40-F960-41B6-9001-037DE63C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4" name="Bildobjekt 82">
              <a:extLst>
                <a:ext uri="{FF2B5EF4-FFF2-40B4-BE49-F238E27FC236}">
                  <a16:creationId xmlns:a16="http://schemas.microsoft.com/office/drawing/2014/main" id="{EB125436-D874-42C4-A30F-B1A15423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33F47E1-A412-4D89-BC74-5FFD1776238B}"/>
              </a:ext>
            </a:extLst>
          </p:cNvPr>
          <p:cNvGrpSpPr/>
          <p:nvPr/>
        </p:nvGrpSpPr>
        <p:grpSpPr>
          <a:xfrm>
            <a:off x="5687995" y="4287105"/>
            <a:ext cx="375746" cy="320161"/>
            <a:chOff x="9836559" y="2595470"/>
            <a:chExt cx="515416" cy="498404"/>
          </a:xfrm>
        </p:grpSpPr>
        <p:pic>
          <p:nvPicPr>
            <p:cNvPr id="89" name="Graphic 42" descr="Miscellaneous with solid fill">
              <a:extLst>
                <a:ext uri="{FF2B5EF4-FFF2-40B4-BE49-F238E27FC236}">
                  <a16:creationId xmlns:a16="http://schemas.microsoft.com/office/drawing/2014/main" id="{EB6E8029-DCCE-476D-A3B2-AED7269C9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90" name="Bildobjekt 82">
              <a:extLst>
                <a:ext uri="{FF2B5EF4-FFF2-40B4-BE49-F238E27FC236}">
                  <a16:creationId xmlns:a16="http://schemas.microsoft.com/office/drawing/2014/main" id="{BA5C2653-4479-4635-A2CF-080DBA21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FB370F-A881-47E2-A1E7-3E64959D17CC}"/>
              </a:ext>
            </a:extLst>
          </p:cNvPr>
          <p:cNvCxnSpPr>
            <a:cxnSpLocks/>
          </p:cNvCxnSpPr>
          <p:nvPr/>
        </p:nvCxnSpPr>
        <p:spPr>
          <a:xfrm>
            <a:off x="6011712" y="4818027"/>
            <a:ext cx="586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1A782E-7C2A-4881-837F-AC1373D575C1}"/>
              </a:ext>
            </a:extLst>
          </p:cNvPr>
          <p:cNvGrpSpPr/>
          <p:nvPr/>
        </p:nvGrpSpPr>
        <p:grpSpPr>
          <a:xfrm flipH="1">
            <a:off x="5640573" y="5050506"/>
            <a:ext cx="381915" cy="277664"/>
            <a:chOff x="1064474" y="2484079"/>
            <a:chExt cx="510848" cy="420128"/>
          </a:xfrm>
        </p:grpSpPr>
        <p:pic>
          <p:nvPicPr>
            <p:cNvPr id="99" name="Bildobjekt 76">
              <a:extLst>
                <a:ext uri="{FF2B5EF4-FFF2-40B4-BE49-F238E27FC236}">
                  <a16:creationId xmlns:a16="http://schemas.microsoft.com/office/drawing/2014/main" id="{51A6186B-7673-4CC6-946A-801E2E496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0" name="Bildobjekt 86">
              <a:extLst>
                <a:ext uri="{FF2B5EF4-FFF2-40B4-BE49-F238E27FC236}">
                  <a16:creationId xmlns:a16="http://schemas.microsoft.com/office/drawing/2014/main" id="{4ADF546F-6599-45C2-870C-09215805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1" name="Bildobjekt 87">
              <a:extLst>
                <a:ext uri="{FF2B5EF4-FFF2-40B4-BE49-F238E27FC236}">
                  <a16:creationId xmlns:a16="http://schemas.microsoft.com/office/drawing/2014/main" id="{7469BC2D-9F9C-4DFE-8E05-509E7FC5E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2" name="Bildobjekt 88">
              <a:extLst>
                <a:ext uri="{FF2B5EF4-FFF2-40B4-BE49-F238E27FC236}">
                  <a16:creationId xmlns:a16="http://schemas.microsoft.com/office/drawing/2014/main" id="{96F7E4D2-E466-4B52-A3F7-57D6395AF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3" name="Bildobjekt 89">
              <a:extLst>
                <a:ext uri="{FF2B5EF4-FFF2-40B4-BE49-F238E27FC236}">
                  <a16:creationId xmlns:a16="http://schemas.microsoft.com/office/drawing/2014/main" id="{14A7E86D-4134-46C3-8537-31653106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8579903-1F5A-4FBA-BD10-BB5709DD47F0}"/>
              </a:ext>
            </a:extLst>
          </p:cNvPr>
          <p:cNvGrpSpPr/>
          <p:nvPr/>
        </p:nvGrpSpPr>
        <p:grpSpPr>
          <a:xfrm flipH="1">
            <a:off x="5910749" y="5382130"/>
            <a:ext cx="381915" cy="277664"/>
            <a:chOff x="1064474" y="2484079"/>
            <a:chExt cx="510848" cy="420128"/>
          </a:xfrm>
        </p:grpSpPr>
        <p:pic>
          <p:nvPicPr>
            <p:cNvPr id="105" name="Bildobjekt 76">
              <a:extLst>
                <a:ext uri="{FF2B5EF4-FFF2-40B4-BE49-F238E27FC236}">
                  <a16:creationId xmlns:a16="http://schemas.microsoft.com/office/drawing/2014/main" id="{E4952862-39FD-4DE1-AB6D-373A2D8E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6" name="Bildobjekt 86">
              <a:extLst>
                <a:ext uri="{FF2B5EF4-FFF2-40B4-BE49-F238E27FC236}">
                  <a16:creationId xmlns:a16="http://schemas.microsoft.com/office/drawing/2014/main" id="{A6FAC3F5-2332-46B0-B460-36CBD78C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2" name="Bildobjekt 87">
              <a:extLst>
                <a:ext uri="{FF2B5EF4-FFF2-40B4-BE49-F238E27FC236}">
                  <a16:creationId xmlns:a16="http://schemas.microsoft.com/office/drawing/2014/main" id="{9605CE99-E354-4FAB-A03E-27C635DB8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3" name="Bildobjekt 88">
              <a:extLst>
                <a:ext uri="{FF2B5EF4-FFF2-40B4-BE49-F238E27FC236}">
                  <a16:creationId xmlns:a16="http://schemas.microsoft.com/office/drawing/2014/main" id="{EFA222D1-8315-40FF-98D8-87A551F5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4" name="Bildobjekt 89">
              <a:extLst>
                <a:ext uri="{FF2B5EF4-FFF2-40B4-BE49-F238E27FC236}">
                  <a16:creationId xmlns:a16="http://schemas.microsoft.com/office/drawing/2014/main" id="{5A9F11FE-EA15-404D-AC31-3671F8580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88C31F4A-4805-4AF9-BE62-6AEEDB1D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267851891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minst vanliga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9779"/>
            <a:ext cx="11726630" cy="1223199"/>
          </a:xfrm>
        </p:spPr>
        <p:txBody>
          <a:bodyPr anchor="ctr"/>
          <a:lstStyle/>
          <a:p>
            <a:r>
              <a:rPr lang="sv-SE" sz="2800" dirty="0"/>
              <a:t>De tio minst vanliga insatserna inom området socialpsykiatri ges av noll till fyra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133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92811-B1C9-4BF9-A2B6-24F77D91FB71}"/>
              </a:ext>
            </a:extLst>
          </p:cNvPr>
          <p:cNvSpPr/>
          <p:nvPr/>
        </p:nvSpPr>
        <p:spPr>
          <a:xfrm>
            <a:off x="376052" y="21909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Hemvårdsbidrag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87B45F-6F14-433C-9249-E7D157383C91}"/>
              </a:ext>
            </a:extLst>
          </p:cNvPr>
          <p:cNvSpPr/>
          <p:nvPr/>
        </p:nvSpPr>
        <p:spPr>
          <a:xfrm>
            <a:off x="376052" y="25492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Musikterapi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227CCB-2AF1-4FC9-B003-CA7FF20EF168}"/>
              </a:ext>
            </a:extLst>
          </p:cNvPr>
          <p:cNvSpPr/>
          <p:nvPr/>
        </p:nvSpPr>
        <p:spPr>
          <a:xfrm>
            <a:off x="376052" y="2907635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Assertive Community Treatment (ACT)-team </a:t>
            </a:r>
            <a:endParaRPr lang="sv-SE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8CF135-0373-406F-9DF5-0F7E2BB6C395}"/>
              </a:ext>
            </a:extLst>
          </p:cNvPr>
          <p:cNvSpPr/>
          <p:nvPr/>
        </p:nvSpPr>
        <p:spPr>
          <a:xfrm>
            <a:off x="376052" y="32660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Illness Management and Recovery (IMR) </a:t>
            </a:r>
            <a:endParaRPr lang="sv-SE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555EA0-4512-4314-A37E-E8C28D358D3A}"/>
              </a:ext>
            </a:extLst>
          </p:cNvPr>
          <p:cNvSpPr/>
          <p:nvPr/>
        </p:nvSpPr>
        <p:spPr>
          <a:xfrm>
            <a:off x="376052" y="36243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Bildterapi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2C41FC-CB45-43F9-8C04-AA31F3376401}"/>
              </a:ext>
            </a:extLst>
          </p:cNvPr>
          <p:cNvSpPr/>
          <p:nvPr/>
        </p:nvSpPr>
        <p:spPr>
          <a:xfrm>
            <a:off x="376052" y="3982734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Återhämtningsskola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F2B482-95CA-4AC3-B96E-6CA2D801F7F0}"/>
              </a:ext>
            </a:extLst>
          </p:cNvPr>
          <p:cNvSpPr/>
          <p:nvPr/>
        </p:nvSpPr>
        <p:spPr>
          <a:xfrm>
            <a:off x="376052" y="43411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Integrerad psykologisk terapi – kognitiv träning (IPT-K)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21B0357-8093-42D2-AC75-EC38B0ECC90E}"/>
              </a:ext>
            </a:extLst>
          </p:cNvPr>
          <p:cNvSpPr/>
          <p:nvPr/>
        </p:nvSpPr>
        <p:spPr>
          <a:xfrm>
            <a:off x="376052" y="4699467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Anpassat föräldrastöd till personer som har schizofreni eller schizofreniliknande tillstånd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C0155B-9B0F-40D8-ADBF-73C163CF1D4B}"/>
              </a:ext>
            </a:extLst>
          </p:cNvPr>
          <p:cNvSpPr/>
          <p:nvPr/>
        </p:nvSpPr>
        <p:spPr>
          <a:xfrm>
            <a:off x="376052" y="5057833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Narrative enhancement and cognitive therapy (NECT)-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metoden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sv-SE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C7ED0E-97C5-4B23-B085-4F95016F5130}"/>
              </a:ext>
            </a:extLst>
          </p:cNvPr>
          <p:cNvSpPr/>
          <p:nvPr/>
        </p:nvSpPr>
        <p:spPr>
          <a:xfrm>
            <a:off x="376052" y="54162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Psykodynamisk psykoterapi (PDT)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  <a:endParaRPr lang="sv-SE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148009" y="2324776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1543050" y="2324776"/>
            <a:ext cx="402895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1446389" y="2679562"/>
            <a:ext cx="417214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114282" y="2679562"/>
            <a:ext cx="44282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423B3857-22F9-4606-B7DC-6D20D2BA5760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3276600" y="3034348"/>
            <a:ext cx="222281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5914903" y="3743920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3124200" y="3389134"/>
            <a:ext cx="26771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315161" y="3389134"/>
            <a:ext cx="24194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 flipV="1">
            <a:off x="1172367" y="3744599"/>
            <a:ext cx="4216075" cy="2576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76BAEB4-7E77-4389-BE0C-856A27FC0003}"/>
              </a:ext>
            </a:extLst>
          </p:cNvPr>
          <p:cNvCxnSpPr>
            <a:cxnSpLocks/>
          </p:cNvCxnSpPr>
          <p:nvPr/>
        </p:nvCxnSpPr>
        <p:spPr>
          <a:xfrm>
            <a:off x="1819275" y="4105721"/>
            <a:ext cx="380309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48009" y="4105721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3924300" y="4460507"/>
            <a:ext cx="14641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4462755" y="5181345"/>
            <a:ext cx="10711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9BA7F27-B26B-47B1-8BDE-70513CEDFE30}"/>
              </a:ext>
            </a:extLst>
          </p:cNvPr>
          <p:cNvCxnSpPr>
            <a:cxnSpLocks/>
          </p:cNvCxnSpPr>
          <p:nvPr/>
        </p:nvCxnSpPr>
        <p:spPr>
          <a:xfrm>
            <a:off x="2695575" y="5542943"/>
            <a:ext cx="280384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5914903" y="4460507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5975299" y="3034348"/>
            <a:ext cx="5818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6436135" y="4826559"/>
            <a:ext cx="12097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15365" y="5181345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5D75156-FB7E-4D92-8EEE-E7222510EF37}"/>
              </a:ext>
            </a:extLst>
          </p:cNvPr>
          <p:cNvCxnSpPr>
            <a:cxnSpLocks/>
          </p:cNvCxnSpPr>
          <p:nvPr/>
        </p:nvCxnSpPr>
        <p:spPr>
          <a:xfrm>
            <a:off x="6039390" y="5542943"/>
            <a:ext cx="5177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CA7FCF7-4954-40AC-8465-1A259CCA47B7}"/>
              </a:ext>
            </a:extLst>
          </p:cNvPr>
          <p:cNvGrpSpPr/>
          <p:nvPr/>
        </p:nvGrpSpPr>
        <p:grpSpPr>
          <a:xfrm flipH="1">
            <a:off x="5933246" y="3221077"/>
            <a:ext cx="381915" cy="277664"/>
            <a:chOff x="1064474" y="2484079"/>
            <a:chExt cx="510848" cy="420128"/>
          </a:xfrm>
        </p:grpSpPr>
        <p:pic>
          <p:nvPicPr>
            <p:cNvPr id="122" name="Bildobjekt 76">
              <a:extLst>
                <a:ext uri="{FF2B5EF4-FFF2-40B4-BE49-F238E27FC236}">
                  <a16:creationId xmlns:a16="http://schemas.microsoft.com/office/drawing/2014/main" id="{88F42EC5-7054-4FEC-8B91-B87B321C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3" name="Bildobjekt 86">
              <a:extLst>
                <a:ext uri="{FF2B5EF4-FFF2-40B4-BE49-F238E27FC236}">
                  <a16:creationId xmlns:a16="http://schemas.microsoft.com/office/drawing/2014/main" id="{282A35B1-0140-4C82-937C-43A708AA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4" name="Bildobjekt 87">
              <a:extLst>
                <a:ext uri="{FF2B5EF4-FFF2-40B4-BE49-F238E27FC236}">
                  <a16:creationId xmlns:a16="http://schemas.microsoft.com/office/drawing/2014/main" id="{10C6445A-3FFF-4EEF-B308-7F2494D46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5" name="Bildobjekt 88">
              <a:extLst>
                <a:ext uri="{FF2B5EF4-FFF2-40B4-BE49-F238E27FC236}">
                  <a16:creationId xmlns:a16="http://schemas.microsoft.com/office/drawing/2014/main" id="{4597C736-D0DF-436D-9B09-2E8F90BB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6" name="Bildobjekt 89">
              <a:extLst>
                <a:ext uri="{FF2B5EF4-FFF2-40B4-BE49-F238E27FC236}">
                  <a16:creationId xmlns:a16="http://schemas.microsoft.com/office/drawing/2014/main" id="{48DC66C4-DEF6-4314-B35D-82B9416B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5504634-EFE2-4ECF-8316-4DF0BFAEE151}"/>
              </a:ext>
            </a:extLst>
          </p:cNvPr>
          <p:cNvGrpSpPr/>
          <p:nvPr/>
        </p:nvGrpSpPr>
        <p:grpSpPr>
          <a:xfrm>
            <a:off x="5532600" y="3583839"/>
            <a:ext cx="375746" cy="320161"/>
            <a:chOff x="9836559" y="2595470"/>
            <a:chExt cx="515416" cy="498404"/>
          </a:xfrm>
        </p:grpSpPr>
        <p:pic>
          <p:nvPicPr>
            <p:cNvPr id="128" name="Graphic 42" descr="Miscellaneous with solid fill">
              <a:extLst>
                <a:ext uri="{FF2B5EF4-FFF2-40B4-BE49-F238E27FC236}">
                  <a16:creationId xmlns:a16="http://schemas.microsoft.com/office/drawing/2014/main" id="{4C29E3E4-441E-43E1-AFC7-ABEAC255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29" name="Bildobjekt 82">
              <a:extLst>
                <a:ext uri="{FF2B5EF4-FFF2-40B4-BE49-F238E27FC236}">
                  <a16:creationId xmlns:a16="http://schemas.microsoft.com/office/drawing/2014/main" id="{016A4F31-0E6E-4672-ABBA-1716B7F6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3AF74D4-E888-4E3C-A161-4596375AC71F}"/>
              </a:ext>
            </a:extLst>
          </p:cNvPr>
          <p:cNvGrpSpPr/>
          <p:nvPr/>
        </p:nvGrpSpPr>
        <p:grpSpPr>
          <a:xfrm flipH="1">
            <a:off x="5602162" y="5001684"/>
            <a:ext cx="381915" cy="277664"/>
            <a:chOff x="1064474" y="2484079"/>
            <a:chExt cx="510848" cy="420128"/>
          </a:xfrm>
        </p:grpSpPr>
        <p:pic>
          <p:nvPicPr>
            <p:cNvPr id="187" name="Bildobjekt 76">
              <a:extLst>
                <a:ext uri="{FF2B5EF4-FFF2-40B4-BE49-F238E27FC236}">
                  <a16:creationId xmlns:a16="http://schemas.microsoft.com/office/drawing/2014/main" id="{F4CF18A1-4E1D-4250-95D4-CC9F8BB6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88" name="Bildobjekt 86">
              <a:extLst>
                <a:ext uri="{FF2B5EF4-FFF2-40B4-BE49-F238E27FC236}">
                  <a16:creationId xmlns:a16="http://schemas.microsoft.com/office/drawing/2014/main" id="{9C1A9FE6-187D-427E-8140-06E7889C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93" name="Bildobjekt 87">
              <a:extLst>
                <a:ext uri="{FF2B5EF4-FFF2-40B4-BE49-F238E27FC236}">
                  <a16:creationId xmlns:a16="http://schemas.microsoft.com/office/drawing/2014/main" id="{770FD7B1-4263-42BD-8846-0741B168B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94" name="Bildobjekt 88">
              <a:extLst>
                <a:ext uri="{FF2B5EF4-FFF2-40B4-BE49-F238E27FC236}">
                  <a16:creationId xmlns:a16="http://schemas.microsoft.com/office/drawing/2014/main" id="{8828257C-DCAB-477A-A5EE-345E0CE52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95" name="Bildobjekt 89">
              <a:extLst>
                <a:ext uri="{FF2B5EF4-FFF2-40B4-BE49-F238E27FC236}">
                  <a16:creationId xmlns:a16="http://schemas.microsoft.com/office/drawing/2014/main" id="{02E1E814-0717-4DB7-990E-A8593F373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D3984E3-F6D5-443F-AC58-3957F230EFD0}"/>
              </a:ext>
            </a:extLst>
          </p:cNvPr>
          <p:cNvGrpSpPr/>
          <p:nvPr/>
        </p:nvGrpSpPr>
        <p:grpSpPr>
          <a:xfrm flipH="1">
            <a:off x="5593384" y="5383652"/>
            <a:ext cx="381915" cy="277664"/>
            <a:chOff x="1064474" y="2484079"/>
            <a:chExt cx="510848" cy="420128"/>
          </a:xfrm>
        </p:grpSpPr>
        <p:pic>
          <p:nvPicPr>
            <p:cNvPr id="202" name="Bildobjekt 76">
              <a:extLst>
                <a:ext uri="{FF2B5EF4-FFF2-40B4-BE49-F238E27FC236}">
                  <a16:creationId xmlns:a16="http://schemas.microsoft.com/office/drawing/2014/main" id="{6A64D760-68B9-4F3C-9E9E-62CAACFAF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203" name="Bildobjekt 86">
              <a:extLst>
                <a:ext uri="{FF2B5EF4-FFF2-40B4-BE49-F238E27FC236}">
                  <a16:creationId xmlns:a16="http://schemas.microsoft.com/office/drawing/2014/main" id="{DBCEF2AF-AE86-423A-9999-B91A8951D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204" name="Bildobjekt 87">
              <a:extLst>
                <a:ext uri="{FF2B5EF4-FFF2-40B4-BE49-F238E27FC236}">
                  <a16:creationId xmlns:a16="http://schemas.microsoft.com/office/drawing/2014/main" id="{E572A0F4-3075-4369-9EDB-18F88F0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205" name="Bildobjekt 88">
              <a:extLst>
                <a:ext uri="{FF2B5EF4-FFF2-40B4-BE49-F238E27FC236}">
                  <a16:creationId xmlns:a16="http://schemas.microsoft.com/office/drawing/2014/main" id="{E0D4CA98-176B-4C0A-BAD9-9509BB4FF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206" name="Bildobjekt 89">
              <a:extLst>
                <a:ext uri="{FF2B5EF4-FFF2-40B4-BE49-F238E27FC236}">
                  <a16:creationId xmlns:a16="http://schemas.microsoft.com/office/drawing/2014/main" id="{DC8A51DD-0135-489B-BC4A-68F39FC8E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6F966BB-C9A6-4916-A7EB-168BF4864A82}"/>
              </a:ext>
            </a:extLst>
          </p:cNvPr>
          <p:cNvGrpSpPr/>
          <p:nvPr/>
        </p:nvGrpSpPr>
        <p:grpSpPr>
          <a:xfrm>
            <a:off x="5686237" y="2155080"/>
            <a:ext cx="376189" cy="360866"/>
            <a:chOff x="11183003" y="2574351"/>
            <a:chExt cx="527798" cy="492193"/>
          </a:xfrm>
        </p:grpSpPr>
        <p:pic>
          <p:nvPicPr>
            <p:cNvPr id="100" name="Graphic 99" descr="Miscellaneous with solid fill">
              <a:extLst>
                <a:ext uri="{FF2B5EF4-FFF2-40B4-BE49-F238E27FC236}">
                  <a16:creationId xmlns:a16="http://schemas.microsoft.com/office/drawing/2014/main" id="{4DA3B5F7-A9BB-4C4D-B049-2A2E2FF4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101" name="Bildobjekt 83">
              <a:extLst>
                <a:ext uri="{FF2B5EF4-FFF2-40B4-BE49-F238E27FC236}">
                  <a16:creationId xmlns:a16="http://schemas.microsoft.com/office/drawing/2014/main" id="{DE139B6D-30B8-4C5D-B8D1-685A5ADDC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6C676-CFBD-4157-AD8A-C704792961ED}"/>
              </a:ext>
            </a:extLst>
          </p:cNvPr>
          <p:cNvGrpSpPr/>
          <p:nvPr/>
        </p:nvGrpSpPr>
        <p:grpSpPr>
          <a:xfrm>
            <a:off x="5685376" y="2517133"/>
            <a:ext cx="375746" cy="320161"/>
            <a:chOff x="9836559" y="2595470"/>
            <a:chExt cx="515416" cy="498404"/>
          </a:xfrm>
        </p:grpSpPr>
        <p:pic>
          <p:nvPicPr>
            <p:cNvPr id="104" name="Graphic 42" descr="Miscellaneous with solid fill">
              <a:extLst>
                <a:ext uri="{FF2B5EF4-FFF2-40B4-BE49-F238E27FC236}">
                  <a16:creationId xmlns:a16="http://schemas.microsoft.com/office/drawing/2014/main" id="{964908CC-5DDC-47AD-BF8A-595BD46EE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5" name="Bildobjekt 82">
              <a:extLst>
                <a:ext uri="{FF2B5EF4-FFF2-40B4-BE49-F238E27FC236}">
                  <a16:creationId xmlns:a16="http://schemas.microsoft.com/office/drawing/2014/main" id="{74BF5C0A-9247-4CB2-8208-4BCED5DC8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AB782BB-EBCB-4CA5-AA43-4158119C5315}"/>
              </a:ext>
            </a:extLst>
          </p:cNvPr>
          <p:cNvGrpSpPr/>
          <p:nvPr/>
        </p:nvGrpSpPr>
        <p:grpSpPr>
          <a:xfrm>
            <a:off x="5582692" y="2924229"/>
            <a:ext cx="375746" cy="320161"/>
            <a:chOff x="9836559" y="2595470"/>
            <a:chExt cx="515416" cy="498404"/>
          </a:xfrm>
        </p:grpSpPr>
        <p:pic>
          <p:nvPicPr>
            <p:cNvPr id="115" name="Graphic 42" descr="Miscellaneous with solid fill">
              <a:extLst>
                <a:ext uri="{FF2B5EF4-FFF2-40B4-BE49-F238E27FC236}">
                  <a16:creationId xmlns:a16="http://schemas.microsoft.com/office/drawing/2014/main" id="{0B1B973D-FC50-4669-ADB2-C71765F9D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16" name="Bildobjekt 82">
              <a:extLst>
                <a:ext uri="{FF2B5EF4-FFF2-40B4-BE49-F238E27FC236}">
                  <a16:creationId xmlns:a16="http://schemas.microsoft.com/office/drawing/2014/main" id="{4D1C8358-791D-4D39-9D69-A9CB10CE7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134A142-C22B-478B-BEC0-4DBD6A7ABE20}"/>
              </a:ext>
            </a:extLst>
          </p:cNvPr>
          <p:cNvGrpSpPr/>
          <p:nvPr/>
        </p:nvGrpSpPr>
        <p:grpSpPr>
          <a:xfrm>
            <a:off x="5695911" y="3965228"/>
            <a:ext cx="375746" cy="320161"/>
            <a:chOff x="9836559" y="2595470"/>
            <a:chExt cx="515416" cy="498404"/>
          </a:xfrm>
        </p:grpSpPr>
        <p:pic>
          <p:nvPicPr>
            <p:cNvPr id="140" name="Graphic 42" descr="Miscellaneous with solid fill">
              <a:extLst>
                <a:ext uri="{FF2B5EF4-FFF2-40B4-BE49-F238E27FC236}">
                  <a16:creationId xmlns:a16="http://schemas.microsoft.com/office/drawing/2014/main" id="{6445C99F-81AB-4FEE-98BF-2D95FC6A3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41" name="Bildobjekt 82">
              <a:extLst>
                <a:ext uri="{FF2B5EF4-FFF2-40B4-BE49-F238E27FC236}">
                  <a16:creationId xmlns:a16="http://schemas.microsoft.com/office/drawing/2014/main" id="{56F30F64-6752-4D7D-A98A-8D3E89C7C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697437D-0A29-474F-909D-EF814094C147}"/>
              </a:ext>
            </a:extLst>
          </p:cNvPr>
          <p:cNvCxnSpPr>
            <a:cxnSpLocks/>
          </p:cNvCxnSpPr>
          <p:nvPr/>
        </p:nvCxnSpPr>
        <p:spPr>
          <a:xfrm>
            <a:off x="5936246" y="4826208"/>
            <a:ext cx="9666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F44B22C-009A-4A1E-A458-E8B3DF3DAB8D}"/>
              </a:ext>
            </a:extLst>
          </p:cNvPr>
          <p:cNvGrpSpPr/>
          <p:nvPr/>
        </p:nvGrpSpPr>
        <p:grpSpPr>
          <a:xfrm>
            <a:off x="6115513" y="4688118"/>
            <a:ext cx="376189" cy="360866"/>
            <a:chOff x="11183003" y="2574351"/>
            <a:chExt cx="527798" cy="492193"/>
          </a:xfrm>
        </p:grpSpPr>
        <p:pic>
          <p:nvPicPr>
            <p:cNvPr id="144" name="Graphic 143" descr="Miscellaneous with solid fill">
              <a:extLst>
                <a:ext uri="{FF2B5EF4-FFF2-40B4-BE49-F238E27FC236}">
                  <a16:creationId xmlns:a16="http://schemas.microsoft.com/office/drawing/2014/main" id="{D0339061-114F-4425-860C-CA4A7DFC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145" name="Bildobjekt 83">
              <a:extLst>
                <a:ext uri="{FF2B5EF4-FFF2-40B4-BE49-F238E27FC236}">
                  <a16:creationId xmlns:a16="http://schemas.microsoft.com/office/drawing/2014/main" id="{3705C31D-F901-4F42-A625-5E266E7C1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64D308F-EE9B-4BCC-A4DE-CD503678DFAB}"/>
              </a:ext>
            </a:extLst>
          </p:cNvPr>
          <p:cNvGrpSpPr/>
          <p:nvPr/>
        </p:nvGrpSpPr>
        <p:grpSpPr>
          <a:xfrm flipH="1">
            <a:off x="5526431" y="4325769"/>
            <a:ext cx="381915" cy="277664"/>
            <a:chOff x="1064474" y="2484079"/>
            <a:chExt cx="510848" cy="420128"/>
          </a:xfrm>
        </p:grpSpPr>
        <p:pic>
          <p:nvPicPr>
            <p:cNvPr id="147" name="Bildobjekt 76">
              <a:extLst>
                <a:ext uri="{FF2B5EF4-FFF2-40B4-BE49-F238E27FC236}">
                  <a16:creationId xmlns:a16="http://schemas.microsoft.com/office/drawing/2014/main" id="{DC264B52-827F-46F4-B5DF-31B3BE16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48" name="Bildobjekt 86">
              <a:extLst>
                <a:ext uri="{FF2B5EF4-FFF2-40B4-BE49-F238E27FC236}">
                  <a16:creationId xmlns:a16="http://schemas.microsoft.com/office/drawing/2014/main" id="{A73518BE-204C-4C11-B132-54BB4C98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49" name="Bildobjekt 87">
              <a:extLst>
                <a:ext uri="{FF2B5EF4-FFF2-40B4-BE49-F238E27FC236}">
                  <a16:creationId xmlns:a16="http://schemas.microsoft.com/office/drawing/2014/main" id="{506EDC77-36A6-486F-A47E-B8FEF5152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50" name="Bildobjekt 88">
              <a:extLst>
                <a:ext uri="{FF2B5EF4-FFF2-40B4-BE49-F238E27FC236}">
                  <a16:creationId xmlns:a16="http://schemas.microsoft.com/office/drawing/2014/main" id="{F1D26AF3-B6E7-4A0A-930E-045649A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51" name="Bildobjekt 89">
              <a:extLst>
                <a:ext uri="{FF2B5EF4-FFF2-40B4-BE49-F238E27FC236}">
                  <a16:creationId xmlns:a16="http://schemas.microsoft.com/office/drawing/2014/main" id="{3535154A-4C6A-44CC-8D78-BEA05FD67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7FA9D0-1EE5-43EF-89D5-79A7569E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16274365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Fysiska och digitala 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134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097778-016F-48EE-99B8-DBE97BB7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8335510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12">
            <a:extLst>
              <a:ext uri="{FF2B5EF4-FFF2-40B4-BE49-F238E27FC236}">
                <a16:creationId xmlns:a16="http://schemas.microsoft.com/office/drawing/2014/main" id="{0C2F151C-B1E4-4271-BC18-A60242E58756}"/>
              </a:ext>
            </a:extLst>
          </p:cNvPr>
          <p:cNvSpPr/>
          <p:nvPr/>
        </p:nvSpPr>
        <p:spPr>
          <a:xfrm>
            <a:off x="251538" y="1318393"/>
            <a:ext cx="11799010" cy="47361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6FCE6-8DF2-4528-A18C-B66174399241}"/>
              </a:ext>
            </a:extLst>
          </p:cNvPr>
          <p:cNvSpPr txBox="1"/>
          <p:nvPr/>
        </p:nvSpPr>
        <p:spPr>
          <a:xfrm>
            <a:off x="9009033" y="1580620"/>
            <a:ext cx="21868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3677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0" y="136526"/>
            <a:ext cx="11328835" cy="797798"/>
          </a:xfrm>
          <a:noFill/>
        </p:spPr>
        <p:txBody>
          <a:bodyPr/>
          <a:lstStyle/>
          <a:p>
            <a:r>
              <a:rPr lang="sv-SE" sz="2800" dirty="0"/>
              <a:t>35 procent av insatserna inom området socialpsykiatri ges i både digital och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135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05940" y="6070288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 Enkät: Kartläggning av socialtjänstens insatser i Sveriges kommuner (2021)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850658" y="3877179"/>
          <a:ext cx="1874248" cy="2119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15784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250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71457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35925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Ledsagning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67066" y="3877177"/>
          <a:ext cx="1874248" cy="2118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2399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44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675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för personer med psykisk funktionsnedsättning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60151" y="3912647"/>
          <a:ext cx="1874248" cy="208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3626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2726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anhöriggrupper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7532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Annan trygghetsskapande insats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87329" y="4501580"/>
            <a:ext cx="240772" cy="153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460291D-17A4-41E5-A269-C263651982BE}"/>
              </a:ext>
            </a:extLst>
          </p:cNvPr>
          <p:cNvSpPr txBox="1"/>
          <p:nvPr/>
        </p:nvSpPr>
        <p:spPr>
          <a:xfrm>
            <a:off x="2155790" y="3979245"/>
            <a:ext cx="11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fysiskt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05B02C7-3CD0-4AA4-9B13-E32C31D6E30D}"/>
              </a:ext>
            </a:extLst>
          </p:cNvPr>
          <p:cNvSpPr txBox="1"/>
          <p:nvPr/>
        </p:nvSpPr>
        <p:spPr>
          <a:xfrm>
            <a:off x="4490215" y="3979370"/>
            <a:ext cx="1389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Fysiskt och digitalt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CB4A254-EABC-48C0-B6B2-8FACC2364A8C}"/>
              </a:ext>
            </a:extLst>
          </p:cNvPr>
          <p:cNvSpPr txBox="1"/>
          <p:nvPr/>
        </p:nvSpPr>
        <p:spPr>
          <a:xfrm>
            <a:off x="6618425" y="4018415"/>
            <a:ext cx="183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digitalt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E5A124ED-FAC8-4A55-A29D-48CDD3CEEB4E}"/>
              </a:ext>
            </a:extLst>
          </p:cNvPr>
          <p:cNvSpPr/>
          <p:nvPr/>
        </p:nvSpPr>
        <p:spPr>
          <a:xfrm>
            <a:off x="251538" y="106767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fysiska och digitala insatser, samt de tre vanligaste insatserna i respektive kategori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1E8C20-3230-4929-BFB9-1BCA20486B35}"/>
              </a:ext>
            </a:extLst>
          </p:cNvPr>
          <p:cNvSpPr txBox="1"/>
          <p:nvPr/>
        </p:nvSpPr>
        <p:spPr>
          <a:xfrm>
            <a:off x="346206" y="1430866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form</a:t>
            </a:r>
            <a:endParaRPr lang="sv-SE" sz="105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ADB1F4-A145-4455-95CD-099CB4B20511}"/>
              </a:ext>
            </a:extLst>
          </p:cNvPr>
          <p:cNvGrpSpPr/>
          <p:nvPr/>
        </p:nvGrpSpPr>
        <p:grpSpPr>
          <a:xfrm>
            <a:off x="9065488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B8908-68A6-4A6E-9233-A3B71562E952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12">
              <a:extLst>
                <a:ext uri="{FF2B5EF4-FFF2-40B4-BE49-F238E27FC236}">
                  <a16:creationId xmlns:a16="http://schemas.microsoft.com/office/drawing/2014/main" id="{67966D15-37D6-49B6-A992-681A416DDA81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65910A94-0038-4A5F-80F5-6EAF6D5F10EA}"/>
              </a:ext>
            </a:extLst>
          </p:cNvPr>
          <p:cNvGraphicFramePr>
            <a:graphicFrameLocks/>
          </p:cNvGraphicFramePr>
          <p:nvPr/>
        </p:nvGraphicFramePr>
        <p:xfrm>
          <a:off x="819150" y="1696656"/>
          <a:ext cx="11083806" cy="220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67AAA72F-00C5-4FEB-A3D4-8E3C8AB5D08C}"/>
              </a:ext>
            </a:extLst>
          </p:cNvPr>
          <p:cNvGrpSpPr/>
          <p:nvPr/>
        </p:nvGrpSpPr>
        <p:grpSpPr>
          <a:xfrm>
            <a:off x="3939926" y="5572615"/>
            <a:ext cx="287227" cy="287227"/>
            <a:chOff x="9836559" y="2595470"/>
            <a:chExt cx="515416" cy="498404"/>
          </a:xfrm>
        </p:grpSpPr>
        <p:pic>
          <p:nvPicPr>
            <p:cNvPr id="57" name="Graphic 42" descr="Miscellaneous with solid fill">
              <a:extLst>
                <a:ext uri="{FF2B5EF4-FFF2-40B4-BE49-F238E27FC236}">
                  <a16:creationId xmlns:a16="http://schemas.microsoft.com/office/drawing/2014/main" id="{55A2BB49-F945-4D2B-85DC-766E3623D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58" name="Bildobjekt 82">
              <a:extLst>
                <a:ext uri="{FF2B5EF4-FFF2-40B4-BE49-F238E27FC236}">
                  <a16:creationId xmlns:a16="http://schemas.microsoft.com/office/drawing/2014/main" id="{BD43FF86-BC75-4F8D-923A-6CEEBE83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340544-FA6F-4679-AA9F-EE5D48A31918}"/>
              </a:ext>
            </a:extLst>
          </p:cNvPr>
          <p:cNvGrpSpPr/>
          <p:nvPr/>
        </p:nvGrpSpPr>
        <p:grpSpPr>
          <a:xfrm>
            <a:off x="6318499" y="4493325"/>
            <a:ext cx="287227" cy="287227"/>
            <a:chOff x="9836559" y="2595470"/>
            <a:chExt cx="515416" cy="498404"/>
          </a:xfrm>
        </p:grpSpPr>
        <p:pic>
          <p:nvPicPr>
            <p:cNvPr id="60" name="Graphic 42" descr="Miscellaneous with solid fill">
              <a:extLst>
                <a:ext uri="{FF2B5EF4-FFF2-40B4-BE49-F238E27FC236}">
                  <a16:creationId xmlns:a16="http://schemas.microsoft.com/office/drawing/2014/main" id="{4215151E-1880-4DF3-B298-C5850C449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1" name="Bildobjekt 82">
              <a:extLst>
                <a:ext uri="{FF2B5EF4-FFF2-40B4-BE49-F238E27FC236}">
                  <a16:creationId xmlns:a16="http://schemas.microsoft.com/office/drawing/2014/main" id="{C94B00F8-2BA3-41AF-82F3-FDC8C1D1B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22EDCA-C66D-447C-BF23-119A813AF460}"/>
              </a:ext>
            </a:extLst>
          </p:cNvPr>
          <p:cNvGrpSpPr/>
          <p:nvPr/>
        </p:nvGrpSpPr>
        <p:grpSpPr>
          <a:xfrm>
            <a:off x="1501524" y="4533443"/>
            <a:ext cx="287227" cy="287227"/>
            <a:chOff x="9836559" y="2595470"/>
            <a:chExt cx="515416" cy="498404"/>
          </a:xfrm>
        </p:grpSpPr>
        <p:pic>
          <p:nvPicPr>
            <p:cNvPr id="63" name="Graphic 42" descr="Miscellaneous with solid fill">
              <a:extLst>
                <a:ext uri="{FF2B5EF4-FFF2-40B4-BE49-F238E27FC236}">
                  <a16:creationId xmlns:a16="http://schemas.microsoft.com/office/drawing/2014/main" id="{50C1B045-732F-43B9-A830-CE64FA972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4" name="Bildobjekt 82">
              <a:extLst>
                <a:ext uri="{FF2B5EF4-FFF2-40B4-BE49-F238E27FC236}">
                  <a16:creationId xmlns:a16="http://schemas.microsoft.com/office/drawing/2014/main" id="{DA89E4F5-140E-4B7D-8CA5-67A5FE832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35DE21A-4E70-43FB-B382-12FD77540B17}"/>
              </a:ext>
            </a:extLst>
          </p:cNvPr>
          <p:cNvGrpSpPr/>
          <p:nvPr/>
        </p:nvGrpSpPr>
        <p:grpSpPr>
          <a:xfrm>
            <a:off x="1488218" y="5197847"/>
            <a:ext cx="287227" cy="287227"/>
            <a:chOff x="9836559" y="2595470"/>
            <a:chExt cx="515416" cy="498404"/>
          </a:xfrm>
        </p:grpSpPr>
        <p:pic>
          <p:nvPicPr>
            <p:cNvPr id="66" name="Graphic 42" descr="Miscellaneous with solid fill">
              <a:extLst>
                <a:ext uri="{FF2B5EF4-FFF2-40B4-BE49-F238E27FC236}">
                  <a16:creationId xmlns:a16="http://schemas.microsoft.com/office/drawing/2014/main" id="{6200C1E7-0134-4086-8743-B4CA5589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7" name="Bildobjekt 82">
              <a:extLst>
                <a:ext uri="{FF2B5EF4-FFF2-40B4-BE49-F238E27FC236}">
                  <a16:creationId xmlns:a16="http://schemas.microsoft.com/office/drawing/2014/main" id="{106F35B0-7CC0-40C1-A19F-EDF45D852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0835EC0-04DE-48FF-84D7-BAF199CB542A}"/>
              </a:ext>
            </a:extLst>
          </p:cNvPr>
          <p:cNvGrpSpPr/>
          <p:nvPr/>
        </p:nvGrpSpPr>
        <p:grpSpPr>
          <a:xfrm>
            <a:off x="1479852" y="5692071"/>
            <a:ext cx="287227" cy="287227"/>
            <a:chOff x="9836559" y="2595470"/>
            <a:chExt cx="515416" cy="498404"/>
          </a:xfrm>
        </p:grpSpPr>
        <p:pic>
          <p:nvPicPr>
            <p:cNvPr id="69" name="Graphic 42" descr="Miscellaneous with solid fill">
              <a:extLst>
                <a:ext uri="{FF2B5EF4-FFF2-40B4-BE49-F238E27FC236}">
                  <a16:creationId xmlns:a16="http://schemas.microsoft.com/office/drawing/2014/main" id="{F66AF91D-4753-4F06-A6D7-725E3F9F2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0" name="Bildobjekt 82">
              <a:extLst>
                <a:ext uri="{FF2B5EF4-FFF2-40B4-BE49-F238E27FC236}">
                  <a16:creationId xmlns:a16="http://schemas.microsoft.com/office/drawing/2014/main" id="{A184AC22-C54F-490C-AC40-96D3A055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71" name="Graphic 70" descr="House with solid fill">
            <a:extLst>
              <a:ext uri="{FF2B5EF4-FFF2-40B4-BE49-F238E27FC236}">
                <a16:creationId xmlns:a16="http://schemas.microsoft.com/office/drawing/2014/main" id="{E1ABA945-EE3B-4B43-B4CD-C46D7F5D927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85045" y="4426434"/>
            <a:ext cx="287227" cy="28722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E7A051F-D959-4698-BF8D-CB7B5E04AFA5}"/>
              </a:ext>
            </a:extLst>
          </p:cNvPr>
          <p:cNvGrpSpPr/>
          <p:nvPr/>
        </p:nvGrpSpPr>
        <p:grpSpPr>
          <a:xfrm>
            <a:off x="3939926" y="4946168"/>
            <a:ext cx="287227" cy="287227"/>
            <a:chOff x="9836559" y="2595470"/>
            <a:chExt cx="515416" cy="498404"/>
          </a:xfrm>
        </p:grpSpPr>
        <p:pic>
          <p:nvPicPr>
            <p:cNvPr id="73" name="Graphic 42" descr="Miscellaneous with solid fill">
              <a:extLst>
                <a:ext uri="{FF2B5EF4-FFF2-40B4-BE49-F238E27FC236}">
                  <a16:creationId xmlns:a16="http://schemas.microsoft.com/office/drawing/2014/main" id="{103FFCDF-BEF8-4A9C-8F5A-80043991C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4" name="Bildobjekt 82">
              <a:extLst>
                <a:ext uri="{FF2B5EF4-FFF2-40B4-BE49-F238E27FC236}">
                  <a16:creationId xmlns:a16="http://schemas.microsoft.com/office/drawing/2014/main" id="{F5C7E830-04AF-4B78-A738-33AE73067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75" name="Bildobjekt 72">
            <a:extLst>
              <a:ext uri="{FF2B5EF4-FFF2-40B4-BE49-F238E27FC236}">
                <a16:creationId xmlns:a16="http://schemas.microsoft.com/office/drawing/2014/main" id="{C4D132F3-56DA-4313-86DB-5F8B54818C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35" y="4970475"/>
            <a:ext cx="287227" cy="287227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AF592-E7CA-4389-B286-45797AD7E1D0}"/>
              </a:ext>
            </a:extLst>
          </p:cNvPr>
          <p:cNvGrpSpPr/>
          <p:nvPr/>
        </p:nvGrpSpPr>
        <p:grpSpPr>
          <a:xfrm>
            <a:off x="6318499" y="5572615"/>
            <a:ext cx="287227" cy="287227"/>
            <a:chOff x="9836559" y="2595470"/>
            <a:chExt cx="515416" cy="498404"/>
          </a:xfrm>
        </p:grpSpPr>
        <p:pic>
          <p:nvPicPr>
            <p:cNvPr id="77" name="Graphic 42" descr="Miscellaneous with solid fill">
              <a:extLst>
                <a:ext uri="{FF2B5EF4-FFF2-40B4-BE49-F238E27FC236}">
                  <a16:creationId xmlns:a16="http://schemas.microsoft.com/office/drawing/2014/main" id="{295243CD-53DC-4800-8DDD-647DE4E69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8" name="Bildobjekt 82">
              <a:extLst>
                <a:ext uri="{FF2B5EF4-FFF2-40B4-BE49-F238E27FC236}">
                  <a16:creationId xmlns:a16="http://schemas.microsoft.com/office/drawing/2014/main" id="{DE96A363-F22B-410A-A43F-B1559BD21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6B5C53-1147-4C8C-96D5-B18F724F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29457C0F-0B0E-451D-AE3B-8DC341814A33}"/>
              </a:ext>
            </a:extLst>
          </p:cNvPr>
          <p:cNvSpPr txBox="1"/>
          <p:nvPr/>
        </p:nvSpPr>
        <p:spPr>
          <a:xfrm>
            <a:off x="308590" y="4776722"/>
            <a:ext cx="1070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 </a:t>
            </a:r>
            <a:r>
              <a:rPr lang="sv-SE" sz="1050" dirty="0"/>
              <a:t>(boendeformer exkluderade)</a:t>
            </a:r>
          </a:p>
        </p:txBody>
      </p:sp>
    </p:spTree>
    <p:extLst>
      <p:ext uri="{BB962C8B-B14F-4D97-AF65-F5344CB8AC3E}">
        <p14:creationId xmlns:p14="http://schemas.microsoft.com/office/powerpoint/2010/main" val="393900019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enbart fysisk, både fysisk och digital eller enbart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0BC58-C42D-4958-A1C6-71E8C943F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706898"/>
              </p:ext>
            </p:extLst>
          </p:nvPr>
        </p:nvGraphicFramePr>
        <p:xfrm>
          <a:off x="845069" y="1808346"/>
          <a:ext cx="3256730" cy="4023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770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75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 (185)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8853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 (161)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Ledsagning (142)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Hemtjänst (136)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Boendestöd (206)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41%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2" y="136525"/>
            <a:ext cx="11288863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fysisk eller digital form inom området socialpsykiatri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136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789287" y="1573157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fysisk form </a:t>
            </a:r>
            <a:r>
              <a:rPr lang="sv-SE" sz="1050" dirty="0">
                <a:solidFill>
                  <a:schemeClr val="tx1"/>
                </a:solidFill>
              </a:rPr>
              <a:t>(boendeformer exkluderade)</a:t>
            </a:r>
            <a:endParaRPr lang="sv-SE" sz="105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63530" y="1573157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digital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0340" y="1573157"/>
            <a:ext cx="41457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både </a:t>
            </a:r>
            <a:r>
              <a:rPr lang="sv-SE" sz="1050" b="1" dirty="0">
                <a:solidFill>
                  <a:schemeClr val="tx1"/>
                </a:solidFill>
              </a:rPr>
              <a:t>fysisk och digital form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CCB360CA-46F4-40F5-87C4-26E9FD2C53B1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3130A2F-9081-4A57-980B-740A486F1FCA}"/>
              </a:ext>
            </a:extLst>
          </p:cNvPr>
          <p:cNvGraphicFramePr>
            <a:graphicFrameLocks noGrp="1"/>
          </p:cNvGraphicFramePr>
          <p:nvPr/>
        </p:nvGraphicFramePr>
        <p:xfrm>
          <a:off x="8615135" y="1808348"/>
          <a:ext cx="3256730" cy="4025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8178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 (142)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anhöriggrupper utan särskild manual (68)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91534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Annan trygghetsskapande insats (47)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Hemvårdsbidrag (8)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6957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för personer med psykisk funktionsnedsättning (169)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BBE81B2-6D77-4968-B1F4-D14BF166BC99}"/>
              </a:ext>
            </a:extLst>
          </p:cNvPr>
          <p:cNvGraphicFramePr>
            <a:graphicFrameLocks noGrp="1"/>
          </p:cNvGraphicFramePr>
          <p:nvPr/>
        </p:nvGraphicFramePr>
        <p:xfrm>
          <a:off x="4730102" y="1809202"/>
          <a:ext cx="3256730" cy="4035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9873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(206)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för personer med psykisk funktionsnedsättning (169)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 (189)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(132)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(133)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pic>
        <p:nvPicPr>
          <p:cNvPr id="31" name="Graphic 30" descr="House with solid fill">
            <a:extLst>
              <a:ext uri="{FF2B5EF4-FFF2-40B4-BE49-F238E27FC236}">
                <a16:creationId xmlns:a16="http://schemas.microsoft.com/office/drawing/2014/main" id="{271C474D-24D2-46BC-B559-3589437C26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304" y="4886973"/>
            <a:ext cx="287227" cy="28722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BEA4373-4718-4AE9-BA71-F0AE2E96902E}"/>
              </a:ext>
            </a:extLst>
          </p:cNvPr>
          <p:cNvGrpSpPr/>
          <p:nvPr/>
        </p:nvGrpSpPr>
        <p:grpSpPr>
          <a:xfrm>
            <a:off x="8157370" y="5450717"/>
            <a:ext cx="287227" cy="287227"/>
            <a:chOff x="9836559" y="2595470"/>
            <a:chExt cx="515416" cy="498404"/>
          </a:xfrm>
        </p:grpSpPr>
        <p:pic>
          <p:nvPicPr>
            <p:cNvPr id="62" name="Graphic 42" descr="Miscellaneous with solid fill">
              <a:extLst>
                <a:ext uri="{FF2B5EF4-FFF2-40B4-BE49-F238E27FC236}">
                  <a16:creationId xmlns:a16="http://schemas.microsoft.com/office/drawing/2014/main" id="{A0A0C1B7-9FAB-488B-95B5-98A44D31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3" name="Bildobjekt 82">
              <a:extLst>
                <a:ext uri="{FF2B5EF4-FFF2-40B4-BE49-F238E27FC236}">
                  <a16:creationId xmlns:a16="http://schemas.microsoft.com/office/drawing/2014/main" id="{370A607C-D366-4D24-9955-5DE12D66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9448F4E-8DBB-47C2-B7F8-BB6CBDFAA71E}"/>
              </a:ext>
            </a:extLst>
          </p:cNvPr>
          <p:cNvGrpSpPr/>
          <p:nvPr/>
        </p:nvGrpSpPr>
        <p:grpSpPr>
          <a:xfrm>
            <a:off x="8200362" y="4856469"/>
            <a:ext cx="360000" cy="360000"/>
            <a:chOff x="11183003" y="2574351"/>
            <a:chExt cx="527798" cy="492193"/>
          </a:xfrm>
        </p:grpSpPr>
        <p:pic>
          <p:nvPicPr>
            <p:cNvPr id="71" name="Graphic 70" descr="Miscellaneous with solid fill">
              <a:extLst>
                <a:ext uri="{FF2B5EF4-FFF2-40B4-BE49-F238E27FC236}">
                  <a16:creationId xmlns:a16="http://schemas.microsoft.com/office/drawing/2014/main" id="{4779941B-3DC2-4B9E-AB97-27F81B4D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72" name="Bildobjekt 83">
              <a:extLst>
                <a:ext uri="{FF2B5EF4-FFF2-40B4-BE49-F238E27FC236}">
                  <a16:creationId xmlns:a16="http://schemas.microsoft.com/office/drawing/2014/main" id="{A51961B7-90F0-4A82-B4E6-CDF789A63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pic>
        <p:nvPicPr>
          <p:cNvPr id="73" name="Graphic 72" descr="House with solid fill">
            <a:extLst>
              <a:ext uri="{FF2B5EF4-FFF2-40B4-BE49-F238E27FC236}">
                <a16:creationId xmlns:a16="http://schemas.microsoft.com/office/drawing/2014/main" id="{1C366813-BE3F-47D5-9102-7B04F78956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8683" y="5390160"/>
            <a:ext cx="287227" cy="287227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CFEEE65-F8ED-4C8B-B8F2-20998887637E}"/>
              </a:ext>
            </a:extLst>
          </p:cNvPr>
          <p:cNvGrpSpPr/>
          <p:nvPr/>
        </p:nvGrpSpPr>
        <p:grpSpPr>
          <a:xfrm>
            <a:off x="4316157" y="4164808"/>
            <a:ext cx="287227" cy="287227"/>
            <a:chOff x="9836559" y="2595470"/>
            <a:chExt cx="515416" cy="498404"/>
          </a:xfrm>
        </p:grpSpPr>
        <p:pic>
          <p:nvPicPr>
            <p:cNvPr id="75" name="Graphic 42" descr="Miscellaneous with solid fill">
              <a:extLst>
                <a:ext uri="{FF2B5EF4-FFF2-40B4-BE49-F238E27FC236}">
                  <a16:creationId xmlns:a16="http://schemas.microsoft.com/office/drawing/2014/main" id="{717E8FA4-C059-4ADD-B29C-3C1D2F433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6" name="Bildobjekt 82">
              <a:extLst>
                <a:ext uri="{FF2B5EF4-FFF2-40B4-BE49-F238E27FC236}">
                  <a16:creationId xmlns:a16="http://schemas.microsoft.com/office/drawing/2014/main" id="{7BEAAFCF-A564-4E87-812B-AC448E475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74BDE8-FCF4-4A69-A63F-F12F5716E090}"/>
              </a:ext>
            </a:extLst>
          </p:cNvPr>
          <p:cNvGrpSpPr/>
          <p:nvPr/>
        </p:nvGrpSpPr>
        <p:grpSpPr>
          <a:xfrm flipH="1">
            <a:off x="4269908" y="5354718"/>
            <a:ext cx="381915" cy="277664"/>
            <a:chOff x="1064474" y="2484079"/>
            <a:chExt cx="510848" cy="420128"/>
          </a:xfrm>
        </p:grpSpPr>
        <p:pic>
          <p:nvPicPr>
            <p:cNvPr id="81" name="Bildobjekt 76">
              <a:extLst>
                <a:ext uri="{FF2B5EF4-FFF2-40B4-BE49-F238E27FC236}">
                  <a16:creationId xmlns:a16="http://schemas.microsoft.com/office/drawing/2014/main" id="{8909449F-D61E-4FFD-B4FA-AC0C2C44D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2" name="Bildobjekt 86">
              <a:extLst>
                <a:ext uri="{FF2B5EF4-FFF2-40B4-BE49-F238E27FC236}">
                  <a16:creationId xmlns:a16="http://schemas.microsoft.com/office/drawing/2014/main" id="{3E0EC172-9931-48A8-88A4-6D27E5611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3" name="Bildobjekt 87">
              <a:extLst>
                <a:ext uri="{FF2B5EF4-FFF2-40B4-BE49-F238E27FC236}">
                  <a16:creationId xmlns:a16="http://schemas.microsoft.com/office/drawing/2014/main" id="{61FCA40F-CBBB-46B0-B513-DCA05E2E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4" name="Bildobjekt 88">
              <a:extLst>
                <a:ext uri="{FF2B5EF4-FFF2-40B4-BE49-F238E27FC236}">
                  <a16:creationId xmlns:a16="http://schemas.microsoft.com/office/drawing/2014/main" id="{264085A7-9DD1-4B5E-A481-1F43DF167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5" name="Bildobjekt 89">
              <a:extLst>
                <a:ext uri="{FF2B5EF4-FFF2-40B4-BE49-F238E27FC236}">
                  <a16:creationId xmlns:a16="http://schemas.microsoft.com/office/drawing/2014/main" id="{492ADAEE-7071-4FD1-8DCE-2724A510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7977AD2-D939-4175-830A-598F07268CF1}"/>
              </a:ext>
            </a:extLst>
          </p:cNvPr>
          <p:cNvGrpSpPr/>
          <p:nvPr/>
        </p:nvGrpSpPr>
        <p:grpSpPr>
          <a:xfrm>
            <a:off x="8182788" y="2805754"/>
            <a:ext cx="287227" cy="287227"/>
            <a:chOff x="9836559" y="2595470"/>
            <a:chExt cx="515416" cy="498404"/>
          </a:xfrm>
        </p:grpSpPr>
        <p:pic>
          <p:nvPicPr>
            <p:cNvPr id="93" name="Graphic 42" descr="Miscellaneous with solid fill">
              <a:extLst>
                <a:ext uri="{FF2B5EF4-FFF2-40B4-BE49-F238E27FC236}">
                  <a16:creationId xmlns:a16="http://schemas.microsoft.com/office/drawing/2014/main" id="{981890CB-8C7C-45C7-9B04-2C1BB657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94" name="Bildobjekt 82">
              <a:extLst>
                <a:ext uri="{FF2B5EF4-FFF2-40B4-BE49-F238E27FC236}">
                  <a16:creationId xmlns:a16="http://schemas.microsoft.com/office/drawing/2014/main" id="{EEC072FC-0BF7-4402-9BC3-453FCAAE9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3826C-08FC-4187-81AA-972D78068CAF}"/>
              </a:ext>
            </a:extLst>
          </p:cNvPr>
          <p:cNvGrpSpPr/>
          <p:nvPr/>
        </p:nvGrpSpPr>
        <p:grpSpPr>
          <a:xfrm>
            <a:off x="411864" y="2830172"/>
            <a:ext cx="287227" cy="287227"/>
            <a:chOff x="9836559" y="2595470"/>
            <a:chExt cx="515416" cy="498404"/>
          </a:xfrm>
        </p:grpSpPr>
        <p:pic>
          <p:nvPicPr>
            <p:cNvPr id="57" name="Graphic 42" descr="Miscellaneous with solid fill">
              <a:extLst>
                <a:ext uri="{FF2B5EF4-FFF2-40B4-BE49-F238E27FC236}">
                  <a16:creationId xmlns:a16="http://schemas.microsoft.com/office/drawing/2014/main" id="{045FAEBA-C197-442B-940B-60389D1EE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58" name="Bildobjekt 82">
              <a:extLst>
                <a:ext uri="{FF2B5EF4-FFF2-40B4-BE49-F238E27FC236}">
                  <a16:creationId xmlns:a16="http://schemas.microsoft.com/office/drawing/2014/main" id="{068519D3-0ADA-4FA1-9226-0F6F2098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24D8E8-E662-4AFD-80FD-E99157CF9279}"/>
              </a:ext>
            </a:extLst>
          </p:cNvPr>
          <p:cNvGrpSpPr/>
          <p:nvPr/>
        </p:nvGrpSpPr>
        <p:grpSpPr>
          <a:xfrm>
            <a:off x="421626" y="3533773"/>
            <a:ext cx="287227" cy="287227"/>
            <a:chOff x="9836559" y="2595470"/>
            <a:chExt cx="515416" cy="498404"/>
          </a:xfrm>
        </p:grpSpPr>
        <p:pic>
          <p:nvPicPr>
            <p:cNvPr id="64" name="Graphic 42" descr="Miscellaneous with solid fill">
              <a:extLst>
                <a:ext uri="{FF2B5EF4-FFF2-40B4-BE49-F238E27FC236}">
                  <a16:creationId xmlns:a16="http://schemas.microsoft.com/office/drawing/2014/main" id="{85503248-AD8E-4A98-BA81-B4150452A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2" name="Bildobjekt 82">
              <a:extLst>
                <a:ext uri="{FF2B5EF4-FFF2-40B4-BE49-F238E27FC236}">
                  <a16:creationId xmlns:a16="http://schemas.microsoft.com/office/drawing/2014/main" id="{D19038C0-2AE4-47E9-8C86-44231BC1D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164F624-0A97-4555-B4BE-534F4BF524AA}"/>
              </a:ext>
            </a:extLst>
          </p:cNvPr>
          <p:cNvGrpSpPr/>
          <p:nvPr/>
        </p:nvGrpSpPr>
        <p:grpSpPr>
          <a:xfrm>
            <a:off x="411864" y="4314747"/>
            <a:ext cx="287227" cy="287227"/>
            <a:chOff x="9836559" y="2595470"/>
            <a:chExt cx="515416" cy="498404"/>
          </a:xfrm>
        </p:grpSpPr>
        <p:pic>
          <p:nvPicPr>
            <p:cNvPr id="104" name="Graphic 42" descr="Miscellaneous with solid fill">
              <a:extLst>
                <a:ext uri="{FF2B5EF4-FFF2-40B4-BE49-F238E27FC236}">
                  <a16:creationId xmlns:a16="http://schemas.microsoft.com/office/drawing/2014/main" id="{5943EF08-F581-4B89-9589-AD2092CAB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5" name="Bildobjekt 82">
              <a:extLst>
                <a:ext uri="{FF2B5EF4-FFF2-40B4-BE49-F238E27FC236}">
                  <a16:creationId xmlns:a16="http://schemas.microsoft.com/office/drawing/2014/main" id="{5163B90A-7390-4DA5-A20B-A454A6F84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06" name="Graphic 105" descr="House with solid fill">
            <a:extLst>
              <a:ext uri="{FF2B5EF4-FFF2-40B4-BE49-F238E27FC236}">
                <a16:creationId xmlns:a16="http://schemas.microsoft.com/office/drawing/2014/main" id="{186B1E4D-41FB-46E9-92A9-ADD41DB431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3361" y="2888916"/>
            <a:ext cx="287227" cy="287227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F7DE1B5-43ED-4ECD-9247-7012381DD209}"/>
              </a:ext>
            </a:extLst>
          </p:cNvPr>
          <p:cNvGrpSpPr/>
          <p:nvPr/>
        </p:nvGrpSpPr>
        <p:grpSpPr>
          <a:xfrm>
            <a:off x="4324504" y="3497250"/>
            <a:ext cx="287227" cy="287227"/>
            <a:chOff x="9836559" y="2595470"/>
            <a:chExt cx="515416" cy="498404"/>
          </a:xfrm>
        </p:grpSpPr>
        <p:pic>
          <p:nvPicPr>
            <p:cNvPr id="108" name="Graphic 42" descr="Miscellaneous with solid fill">
              <a:extLst>
                <a:ext uri="{FF2B5EF4-FFF2-40B4-BE49-F238E27FC236}">
                  <a16:creationId xmlns:a16="http://schemas.microsoft.com/office/drawing/2014/main" id="{F59C8DD3-57F7-40A8-9A19-9B8C89E63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9" name="Bildobjekt 82">
              <a:extLst>
                <a:ext uri="{FF2B5EF4-FFF2-40B4-BE49-F238E27FC236}">
                  <a16:creationId xmlns:a16="http://schemas.microsoft.com/office/drawing/2014/main" id="{C0026657-226B-4E2E-A421-96B6E8D71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58D956D-9F34-427A-91E6-1A9559BA4B1B}"/>
              </a:ext>
            </a:extLst>
          </p:cNvPr>
          <p:cNvGrpSpPr/>
          <p:nvPr/>
        </p:nvGrpSpPr>
        <p:grpSpPr>
          <a:xfrm flipH="1">
            <a:off x="4268658" y="4780205"/>
            <a:ext cx="381915" cy="277664"/>
            <a:chOff x="1064474" y="2484079"/>
            <a:chExt cx="510848" cy="420128"/>
          </a:xfrm>
        </p:grpSpPr>
        <p:pic>
          <p:nvPicPr>
            <p:cNvPr id="111" name="Bildobjekt 76">
              <a:extLst>
                <a:ext uri="{FF2B5EF4-FFF2-40B4-BE49-F238E27FC236}">
                  <a16:creationId xmlns:a16="http://schemas.microsoft.com/office/drawing/2014/main" id="{165AB70C-75AE-4FA1-9C28-9EE28E67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2" name="Bildobjekt 86">
              <a:extLst>
                <a:ext uri="{FF2B5EF4-FFF2-40B4-BE49-F238E27FC236}">
                  <a16:creationId xmlns:a16="http://schemas.microsoft.com/office/drawing/2014/main" id="{D2FF216F-B1C9-424C-B45F-A6553A49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3" name="Bildobjekt 87">
              <a:extLst>
                <a:ext uri="{FF2B5EF4-FFF2-40B4-BE49-F238E27FC236}">
                  <a16:creationId xmlns:a16="http://schemas.microsoft.com/office/drawing/2014/main" id="{C94816AD-A176-40C7-AB15-06F202A41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4" name="Bildobjekt 88">
              <a:extLst>
                <a:ext uri="{FF2B5EF4-FFF2-40B4-BE49-F238E27FC236}">
                  <a16:creationId xmlns:a16="http://schemas.microsoft.com/office/drawing/2014/main" id="{DFDCE846-6B1A-4ED1-9C57-BA2BF789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5" name="Bildobjekt 89">
              <a:extLst>
                <a:ext uri="{FF2B5EF4-FFF2-40B4-BE49-F238E27FC236}">
                  <a16:creationId xmlns:a16="http://schemas.microsoft.com/office/drawing/2014/main" id="{A8616E1E-D309-4227-9E14-8AD2901E9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16" name="Bildobjekt 72">
            <a:extLst>
              <a:ext uri="{FF2B5EF4-FFF2-40B4-BE49-F238E27FC236}">
                <a16:creationId xmlns:a16="http://schemas.microsoft.com/office/drawing/2014/main" id="{8966DDBF-F446-474F-BF07-3EF5ADA4E08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04" y="3386548"/>
            <a:ext cx="287227" cy="28722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B53AFC9-1164-4871-9D60-968DE3AE6178}"/>
              </a:ext>
            </a:extLst>
          </p:cNvPr>
          <p:cNvGrpSpPr/>
          <p:nvPr/>
        </p:nvGrpSpPr>
        <p:grpSpPr>
          <a:xfrm>
            <a:off x="8198904" y="4138663"/>
            <a:ext cx="287227" cy="287227"/>
            <a:chOff x="9836559" y="2595470"/>
            <a:chExt cx="515416" cy="498404"/>
          </a:xfrm>
        </p:grpSpPr>
        <p:pic>
          <p:nvPicPr>
            <p:cNvPr id="119" name="Graphic 42" descr="Miscellaneous with solid fill">
              <a:extLst>
                <a:ext uri="{FF2B5EF4-FFF2-40B4-BE49-F238E27FC236}">
                  <a16:creationId xmlns:a16="http://schemas.microsoft.com/office/drawing/2014/main" id="{19CCA062-1662-4F53-9853-01D083F9C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20" name="Bildobjekt 82">
              <a:extLst>
                <a:ext uri="{FF2B5EF4-FFF2-40B4-BE49-F238E27FC236}">
                  <a16:creationId xmlns:a16="http://schemas.microsoft.com/office/drawing/2014/main" id="{19668C51-23F7-44C1-A2F5-399FCEC60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50A04F-F20C-4C4F-839A-0735026F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412290112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digitalt respektive fysiskt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Vissa län ger fler insatser inom verksamhetsområde socialpsykiatri digitalt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3B73DA-6A98-4F65-A103-AFE737D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137</a:t>
            </a:fld>
            <a:endParaRPr lang="sv-SE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A1AAFA8-C31C-46AE-8919-BB03DE788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089417"/>
              </p:ext>
            </p:extLst>
          </p:nvPr>
        </p:nvGraphicFramePr>
        <p:xfrm>
          <a:off x="239523" y="1559870"/>
          <a:ext cx="11712953" cy="433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243BD-D587-4244-A36D-646B233D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04376589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fysiskt respektive digital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138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fysisk eller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1291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fysisk och digital form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2161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fysisk form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33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digital form</a:t>
            </a:r>
            <a:endParaRPr lang="sv-SE" sz="11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B5E7D16-E40E-4CD4-8CAD-1022007E9FE0}"/>
              </a:ext>
            </a:extLst>
          </p:cNvPr>
          <p:cNvGraphicFramePr>
            <a:graphicFrameLocks/>
          </p:cNvGraphicFramePr>
          <p:nvPr/>
        </p:nvGraphicFramePr>
        <p:xfrm>
          <a:off x="227507" y="2057399"/>
          <a:ext cx="11799009" cy="382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01B493-6A22-4337-B133-5B3CE9AE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307127452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inom kommunal och enskild regi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139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48B8C9-44F4-43A7-8584-83C1889F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341335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4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Resultat för verksamhetsområde äldre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</a:t>
            </a:fld>
            <a:endParaRPr lang="sv-SE"/>
          </a:p>
        </p:txBody>
      </p:sp>
      <p:pic>
        <p:nvPicPr>
          <p:cNvPr id="10242" name="Picture 2" descr="grayscale photography of woman standing">
            <a:extLst>
              <a:ext uri="{FF2B5EF4-FFF2-40B4-BE49-F238E27FC236}">
                <a16:creationId xmlns:a16="http://schemas.microsoft.com/office/drawing/2014/main" id="{C07CF69E-7E07-4E22-9D43-A0ABCDB17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11073" r="-2020" b="22502"/>
          <a:stretch/>
        </p:blipFill>
        <p:spPr bwMode="auto">
          <a:xfrm>
            <a:off x="7727990" y="1271040"/>
            <a:ext cx="4569915" cy="45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4623ED-B330-44DB-840E-C303AC16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91174200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12">
            <a:extLst>
              <a:ext uri="{FF2B5EF4-FFF2-40B4-BE49-F238E27FC236}">
                <a16:creationId xmlns:a16="http://schemas.microsoft.com/office/drawing/2014/main" id="{07E118DA-8B1E-4F92-B588-CE996F02EE22}"/>
              </a:ext>
            </a:extLst>
          </p:cNvPr>
          <p:cNvSpPr/>
          <p:nvPr/>
        </p:nvSpPr>
        <p:spPr>
          <a:xfrm>
            <a:off x="251538" y="1198685"/>
            <a:ext cx="11799010" cy="485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B2529552-9E46-46DD-A119-B1E55EDE09F5}"/>
              </a:ext>
            </a:extLst>
          </p:cNvPr>
          <p:cNvGraphicFramePr>
            <a:graphicFrameLocks/>
          </p:cNvGraphicFramePr>
          <p:nvPr/>
        </p:nvGraphicFramePr>
        <p:xfrm>
          <a:off x="752474" y="1504522"/>
          <a:ext cx="11013551" cy="248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ktangel 12">
            <a:extLst>
              <a:ext uri="{FF2B5EF4-FFF2-40B4-BE49-F238E27FC236}">
                <a16:creationId xmlns:a16="http://schemas.microsoft.com/office/drawing/2014/main" id="{0AC046D6-C8FF-401B-9ED3-97D8B7B6E071}"/>
              </a:ext>
            </a:extLst>
          </p:cNvPr>
          <p:cNvSpPr/>
          <p:nvPr/>
        </p:nvSpPr>
        <p:spPr>
          <a:xfrm>
            <a:off x="251538" y="93432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i kommunal eller enskild regi, samt de tre vanligaste insatserna i respektive kategori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2" y="68080"/>
            <a:ext cx="11811025" cy="729045"/>
          </a:xfrm>
          <a:noFill/>
        </p:spPr>
        <p:txBody>
          <a:bodyPr/>
          <a:lstStyle/>
          <a:p>
            <a:r>
              <a:rPr lang="sv-SE" sz="2800" dirty="0"/>
              <a:t>78 procent av insatserna inom området socialpsykiatri genomförs enbart i kommunal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140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39523" y="60613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68498" y="3848603"/>
          <a:ext cx="1877841" cy="211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8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661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190388" y="3848600"/>
          <a:ext cx="1877841" cy="2154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8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4748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kommunal och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Gruppboende, gruppbostad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3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Hemtjänst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53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67736" y="4670809"/>
            <a:ext cx="1174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08857" y="3848600"/>
          <a:ext cx="1905816" cy="213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95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974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88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Korttidsplats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442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18270" y="4489163"/>
            <a:ext cx="240772" cy="1461596"/>
          </a:xfrm>
          <a:prstGeom prst="leftBrace">
            <a:avLst/>
          </a:prstGeom>
          <a:ln>
            <a:solidFill>
              <a:srgbClr val="67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7676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9009033" y="1525384"/>
            <a:ext cx="21623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3701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26775-77BC-4659-9875-C4F8408EE733}"/>
              </a:ext>
            </a:extLst>
          </p:cNvPr>
          <p:cNvSpPr txBox="1"/>
          <p:nvPr/>
        </p:nvSpPr>
        <p:spPr>
          <a:xfrm>
            <a:off x="267736" y="1233368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regi</a:t>
            </a:r>
            <a:endParaRPr lang="sv-SE" sz="105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4A5951-75B4-4B67-AE2D-3FDC8D27C3C5}"/>
              </a:ext>
            </a:extLst>
          </p:cNvPr>
          <p:cNvGrpSpPr/>
          <p:nvPr/>
        </p:nvGrpSpPr>
        <p:grpSpPr>
          <a:xfrm>
            <a:off x="9038014" y="392136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1031DA-32F8-4488-95CD-BD714AFBF880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12">
              <a:extLst>
                <a:ext uri="{FF2B5EF4-FFF2-40B4-BE49-F238E27FC236}">
                  <a16:creationId xmlns:a16="http://schemas.microsoft.com/office/drawing/2014/main" id="{3B25E6AE-5272-4446-94E7-412E3E00FBE9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pic>
        <p:nvPicPr>
          <p:cNvPr id="22" name="Graphic 21" descr="House with solid fill">
            <a:extLst>
              <a:ext uri="{FF2B5EF4-FFF2-40B4-BE49-F238E27FC236}">
                <a16:creationId xmlns:a16="http://schemas.microsoft.com/office/drawing/2014/main" id="{B40D8C94-A5E2-4C88-9204-2ED018DAF9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5598865"/>
            <a:ext cx="287227" cy="287227"/>
          </a:xfrm>
          <a:prstGeom prst="rect">
            <a:avLst/>
          </a:prstGeom>
        </p:spPr>
      </p:pic>
      <p:pic>
        <p:nvPicPr>
          <p:cNvPr id="24" name="Graphic 23" descr="House with solid fill">
            <a:extLst>
              <a:ext uri="{FF2B5EF4-FFF2-40B4-BE49-F238E27FC236}">
                <a16:creationId xmlns:a16="http://schemas.microsoft.com/office/drawing/2014/main" id="{624C9CB6-B3C1-489D-99A8-4BF428C656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25047" y="5115544"/>
            <a:ext cx="287227" cy="28722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A294E22-00CC-46CD-A2CB-AC09411518F7}"/>
              </a:ext>
            </a:extLst>
          </p:cNvPr>
          <p:cNvGrpSpPr/>
          <p:nvPr/>
        </p:nvGrpSpPr>
        <p:grpSpPr>
          <a:xfrm>
            <a:off x="1461418" y="4600675"/>
            <a:ext cx="287227" cy="287227"/>
            <a:chOff x="9836559" y="2595470"/>
            <a:chExt cx="515416" cy="498404"/>
          </a:xfrm>
        </p:grpSpPr>
        <p:pic>
          <p:nvPicPr>
            <p:cNvPr id="35" name="Graphic 42" descr="Miscellaneous with solid fill">
              <a:extLst>
                <a:ext uri="{FF2B5EF4-FFF2-40B4-BE49-F238E27FC236}">
                  <a16:creationId xmlns:a16="http://schemas.microsoft.com/office/drawing/2014/main" id="{DB3BBA3C-0B4C-473C-8D61-F8A7DE6A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6" name="Bildobjekt 82">
              <a:extLst>
                <a:ext uri="{FF2B5EF4-FFF2-40B4-BE49-F238E27FC236}">
                  <a16:creationId xmlns:a16="http://schemas.microsoft.com/office/drawing/2014/main" id="{5A4FA243-E456-46CA-AAF4-07EEAB59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D3416B-84C2-4F86-8BCC-51325C3E48CE}"/>
              </a:ext>
            </a:extLst>
          </p:cNvPr>
          <p:cNvGrpSpPr/>
          <p:nvPr/>
        </p:nvGrpSpPr>
        <p:grpSpPr>
          <a:xfrm>
            <a:off x="1461418" y="5655483"/>
            <a:ext cx="287227" cy="287227"/>
            <a:chOff x="9836559" y="2595470"/>
            <a:chExt cx="515416" cy="498404"/>
          </a:xfrm>
        </p:grpSpPr>
        <p:pic>
          <p:nvPicPr>
            <p:cNvPr id="38" name="Graphic 42" descr="Miscellaneous with solid fill">
              <a:extLst>
                <a:ext uri="{FF2B5EF4-FFF2-40B4-BE49-F238E27FC236}">
                  <a16:creationId xmlns:a16="http://schemas.microsoft.com/office/drawing/2014/main" id="{A39A894E-AD6D-4113-BE46-8DD0D05F5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9" name="Bildobjekt 82">
              <a:extLst>
                <a:ext uri="{FF2B5EF4-FFF2-40B4-BE49-F238E27FC236}">
                  <a16:creationId xmlns:a16="http://schemas.microsoft.com/office/drawing/2014/main" id="{FDA4C87A-3040-4425-B2A1-0373B568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40" name="Graphic 39" descr="House with solid fill">
            <a:extLst>
              <a:ext uri="{FF2B5EF4-FFF2-40B4-BE49-F238E27FC236}">
                <a16:creationId xmlns:a16="http://schemas.microsoft.com/office/drawing/2014/main" id="{D1F1D3A1-67F8-4717-B46D-9007C85463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2304" y="4489163"/>
            <a:ext cx="287227" cy="287227"/>
          </a:xfrm>
          <a:prstGeom prst="rect">
            <a:avLst/>
          </a:prstGeom>
        </p:spPr>
      </p:pic>
      <p:pic>
        <p:nvPicPr>
          <p:cNvPr id="41" name="Graphic 40" descr="House with solid fill">
            <a:extLst>
              <a:ext uri="{FF2B5EF4-FFF2-40B4-BE49-F238E27FC236}">
                <a16:creationId xmlns:a16="http://schemas.microsoft.com/office/drawing/2014/main" id="{4B9E60A0-402D-4669-BD05-AE653C8027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4550140"/>
            <a:ext cx="287227" cy="287227"/>
          </a:xfrm>
          <a:prstGeom prst="rect">
            <a:avLst/>
          </a:prstGeom>
        </p:spPr>
      </p:pic>
      <p:pic>
        <p:nvPicPr>
          <p:cNvPr id="42" name="Graphic 41" descr="House with solid fill">
            <a:extLst>
              <a:ext uri="{FF2B5EF4-FFF2-40B4-BE49-F238E27FC236}">
                <a16:creationId xmlns:a16="http://schemas.microsoft.com/office/drawing/2014/main" id="{9F9E5CBC-EC62-42CB-A0DF-9ECD9BDB6F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5102064"/>
            <a:ext cx="287227" cy="287227"/>
          </a:xfrm>
          <a:prstGeom prst="rect">
            <a:avLst/>
          </a:prstGeom>
        </p:spPr>
      </p:pic>
      <p:pic>
        <p:nvPicPr>
          <p:cNvPr id="44" name="Graphic 43" descr="House with solid fill">
            <a:extLst>
              <a:ext uri="{FF2B5EF4-FFF2-40B4-BE49-F238E27FC236}">
                <a16:creationId xmlns:a16="http://schemas.microsoft.com/office/drawing/2014/main" id="{3C2DB36C-DB02-4E45-9F9C-0C6AB2E44B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2304" y="4988517"/>
            <a:ext cx="287227" cy="28722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544E3BA-06F8-4449-9CF3-8081678F8BDA}"/>
              </a:ext>
            </a:extLst>
          </p:cNvPr>
          <p:cNvGrpSpPr/>
          <p:nvPr/>
        </p:nvGrpSpPr>
        <p:grpSpPr>
          <a:xfrm>
            <a:off x="3829262" y="5592010"/>
            <a:ext cx="287227" cy="287227"/>
            <a:chOff x="9836559" y="2595470"/>
            <a:chExt cx="515416" cy="498404"/>
          </a:xfrm>
        </p:grpSpPr>
        <p:pic>
          <p:nvPicPr>
            <p:cNvPr id="47" name="Graphic 42" descr="Miscellaneous with solid fill">
              <a:extLst>
                <a:ext uri="{FF2B5EF4-FFF2-40B4-BE49-F238E27FC236}">
                  <a16:creationId xmlns:a16="http://schemas.microsoft.com/office/drawing/2014/main" id="{E464C556-3674-408B-8A9B-ACC2E8FE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48" name="Bildobjekt 82">
              <a:extLst>
                <a:ext uri="{FF2B5EF4-FFF2-40B4-BE49-F238E27FC236}">
                  <a16:creationId xmlns:a16="http://schemas.microsoft.com/office/drawing/2014/main" id="{7BACFB2B-629C-44F1-AA57-053F52EB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E06C4C-B6EB-45E7-9590-082781D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265733037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6B4570-8873-49D0-B637-76FE8C91515B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1785371"/>
          <a:ext cx="3324225" cy="4064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70153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242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 (190)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242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(207)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104637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 (161)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72791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för personer med psykisk funktionsnedsättning (170)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72791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 (186)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112CB0-0D12-4F03-8A57-A40BE1E37D9D}"/>
              </a:ext>
            </a:extLst>
          </p:cNvPr>
          <p:cNvGraphicFramePr>
            <a:graphicFrameLocks noGrp="1"/>
          </p:cNvGraphicFramePr>
          <p:nvPr/>
        </p:nvGraphicFramePr>
        <p:xfrm>
          <a:off x="4721989" y="1781099"/>
          <a:ext cx="3324225" cy="4064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03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9293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75306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62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Gruppboende, gruppbostad (119)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62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Hemtjänst (138)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8060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 (186)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62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(76)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62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(207)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98C8500-3801-4510-8B5D-CE3E45908BD0}"/>
              </a:ext>
            </a:extLst>
          </p:cNvPr>
          <p:cNvGraphicFramePr>
            <a:graphicFrameLocks noGrp="1"/>
          </p:cNvGraphicFramePr>
          <p:nvPr/>
        </p:nvGraphicFramePr>
        <p:xfrm>
          <a:off x="8605781" y="1793066"/>
          <a:ext cx="3324225" cy="4052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969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52431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7111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Andel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Antal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82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(96)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82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Korttidsplats (92)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5791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(76)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75851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för personer med psykisk funktionsnedsättning (170)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082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Gruppboende, gruppbostad (119)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kommunal respektive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kommunal eller enskild regi inom området socialpsykiatri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141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3968" y="1531455"/>
            <a:ext cx="3256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kommunal regi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26919" y="1531455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enskild regi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681261" y="1531455"/>
            <a:ext cx="40649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kommunal och enskild regi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9DEFF5DA-BCAE-4351-89BD-4254BDBBB30B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29" name="Graphic 28" descr="House with solid fill">
            <a:extLst>
              <a:ext uri="{FF2B5EF4-FFF2-40B4-BE49-F238E27FC236}">
                <a16:creationId xmlns:a16="http://schemas.microsoft.com/office/drawing/2014/main" id="{1072E598-D3AA-44DB-9B3F-EB4FD54BB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2718364"/>
            <a:ext cx="287227" cy="28722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D7E4993-8EB4-4A7B-803F-99B0A4400DBC}"/>
              </a:ext>
            </a:extLst>
          </p:cNvPr>
          <p:cNvGrpSpPr/>
          <p:nvPr/>
        </p:nvGrpSpPr>
        <p:grpSpPr>
          <a:xfrm>
            <a:off x="434637" y="2608412"/>
            <a:ext cx="287227" cy="287227"/>
            <a:chOff x="9836559" y="2595470"/>
            <a:chExt cx="515416" cy="498404"/>
          </a:xfrm>
        </p:grpSpPr>
        <p:pic>
          <p:nvPicPr>
            <p:cNvPr id="36" name="Graphic 42" descr="Miscellaneous with solid fill">
              <a:extLst>
                <a:ext uri="{FF2B5EF4-FFF2-40B4-BE49-F238E27FC236}">
                  <a16:creationId xmlns:a16="http://schemas.microsoft.com/office/drawing/2014/main" id="{75B0312E-5DA0-467A-9563-0E08C481B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54" name="Bildobjekt 82">
              <a:extLst>
                <a:ext uri="{FF2B5EF4-FFF2-40B4-BE49-F238E27FC236}">
                  <a16:creationId xmlns:a16="http://schemas.microsoft.com/office/drawing/2014/main" id="{693AA8AA-F123-4B67-8FBD-70004761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4151CC7-7E72-450E-ACAC-ACCFCFD2267D}"/>
              </a:ext>
            </a:extLst>
          </p:cNvPr>
          <p:cNvGrpSpPr/>
          <p:nvPr/>
        </p:nvGrpSpPr>
        <p:grpSpPr>
          <a:xfrm>
            <a:off x="432523" y="3765170"/>
            <a:ext cx="287227" cy="287227"/>
            <a:chOff x="9836559" y="2595470"/>
            <a:chExt cx="515416" cy="498404"/>
          </a:xfrm>
        </p:grpSpPr>
        <p:pic>
          <p:nvPicPr>
            <p:cNvPr id="56" name="Graphic 42" descr="Miscellaneous with solid fill">
              <a:extLst>
                <a:ext uri="{FF2B5EF4-FFF2-40B4-BE49-F238E27FC236}">
                  <a16:creationId xmlns:a16="http://schemas.microsoft.com/office/drawing/2014/main" id="{E6BBE3E4-A8B3-4D71-A31C-957789273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57" name="Bildobjekt 82">
              <a:extLst>
                <a:ext uri="{FF2B5EF4-FFF2-40B4-BE49-F238E27FC236}">
                  <a16:creationId xmlns:a16="http://schemas.microsoft.com/office/drawing/2014/main" id="{55CA240A-5A19-4022-9C41-79C7746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65" name="Graphic 64" descr="House with solid fill">
            <a:extLst>
              <a:ext uri="{FF2B5EF4-FFF2-40B4-BE49-F238E27FC236}">
                <a16:creationId xmlns:a16="http://schemas.microsoft.com/office/drawing/2014/main" id="{43A71A36-2826-4AC5-A8F8-0658623ADF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4783614"/>
            <a:ext cx="287227" cy="287227"/>
          </a:xfrm>
          <a:prstGeom prst="rect">
            <a:avLst/>
          </a:prstGeom>
        </p:spPr>
      </p:pic>
      <p:pic>
        <p:nvPicPr>
          <p:cNvPr id="66" name="Graphic 65" descr="House with solid fill">
            <a:extLst>
              <a:ext uri="{FF2B5EF4-FFF2-40B4-BE49-F238E27FC236}">
                <a16:creationId xmlns:a16="http://schemas.microsoft.com/office/drawing/2014/main" id="{4BF507F3-955C-47D8-9634-BF491F6485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2766939"/>
            <a:ext cx="287227" cy="287227"/>
          </a:xfrm>
          <a:prstGeom prst="rect">
            <a:avLst/>
          </a:prstGeom>
        </p:spPr>
      </p:pic>
      <p:pic>
        <p:nvPicPr>
          <p:cNvPr id="67" name="Graphic 66" descr="House with solid fill">
            <a:extLst>
              <a:ext uri="{FF2B5EF4-FFF2-40B4-BE49-F238E27FC236}">
                <a16:creationId xmlns:a16="http://schemas.microsoft.com/office/drawing/2014/main" id="{C0CF98F3-7012-4E53-87BE-7A518564D8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3349343"/>
            <a:ext cx="287227" cy="287227"/>
          </a:xfrm>
          <a:prstGeom prst="rect">
            <a:avLst/>
          </a:prstGeom>
        </p:spPr>
      </p:pic>
      <p:pic>
        <p:nvPicPr>
          <p:cNvPr id="68" name="Graphic 67" descr="House with solid fill">
            <a:extLst>
              <a:ext uri="{FF2B5EF4-FFF2-40B4-BE49-F238E27FC236}">
                <a16:creationId xmlns:a16="http://schemas.microsoft.com/office/drawing/2014/main" id="{B9AD23B2-FDC9-4936-A340-9C27074A03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4014419"/>
            <a:ext cx="287227" cy="28722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267FD34E-02FE-43B3-858B-394EBB7D6AC3}"/>
              </a:ext>
            </a:extLst>
          </p:cNvPr>
          <p:cNvGrpSpPr/>
          <p:nvPr/>
        </p:nvGrpSpPr>
        <p:grpSpPr>
          <a:xfrm>
            <a:off x="8232145" y="4777709"/>
            <a:ext cx="287227" cy="287227"/>
            <a:chOff x="9836559" y="2595470"/>
            <a:chExt cx="515416" cy="498404"/>
          </a:xfrm>
        </p:grpSpPr>
        <p:pic>
          <p:nvPicPr>
            <p:cNvPr id="70" name="Graphic 42" descr="Miscellaneous with solid fill">
              <a:extLst>
                <a:ext uri="{FF2B5EF4-FFF2-40B4-BE49-F238E27FC236}">
                  <a16:creationId xmlns:a16="http://schemas.microsoft.com/office/drawing/2014/main" id="{7D32E89F-B842-4526-A627-F914896A9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1" name="Bildobjekt 82">
              <a:extLst>
                <a:ext uri="{FF2B5EF4-FFF2-40B4-BE49-F238E27FC236}">
                  <a16:creationId xmlns:a16="http://schemas.microsoft.com/office/drawing/2014/main" id="{42E73D31-CE15-42B4-83DF-88230988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F60368C4-1587-45D1-A0F0-747BCA00A2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5382087"/>
            <a:ext cx="287227" cy="287227"/>
          </a:xfrm>
          <a:prstGeom prst="rect">
            <a:avLst/>
          </a:prstGeom>
        </p:spPr>
      </p:pic>
      <p:pic>
        <p:nvPicPr>
          <p:cNvPr id="76" name="Graphic 75" descr="House with solid fill">
            <a:extLst>
              <a:ext uri="{FF2B5EF4-FFF2-40B4-BE49-F238E27FC236}">
                <a16:creationId xmlns:a16="http://schemas.microsoft.com/office/drawing/2014/main" id="{3D176672-848C-47F6-BD19-5F5672A184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5401052"/>
            <a:ext cx="287227" cy="287227"/>
          </a:xfrm>
          <a:prstGeom prst="rect">
            <a:avLst/>
          </a:prstGeom>
        </p:spPr>
      </p:pic>
      <p:pic>
        <p:nvPicPr>
          <p:cNvPr id="77" name="Graphic 76" descr="House with solid fill">
            <a:extLst>
              <a:ext uri="{FF2B5EF4-FFF2-40B4-BE49-F238E27FC236}">
                <a16:creationId xmlns:a16="http://schemas.microsoft.com/office/drawing/2014/main" id="{84EEC1AE-0D36-4D72-B1F9-44CBC1290E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3349342"/>
            <a:ext cx="287227" cy="287227"/>
          </a:xfrm>
          <a:prstGeom prst="rect">
            <a:avLst/>
          </a:prstGeom>
        </p:spPr>
      </p:pic>
      <p:pic>
        <p:nvPicPr>
          <p:cNvPr id="78" name="Graphic 77" descr="House with solid fill">
            <a:extLst>
              <a:ext uri="{FF2B5EF4-FFF2-40B4-BE49-F238E27FC236}">
                <a16:creationId xmlns:a16="http://schemas.microsoft.com/office/drawing/2014/main" id="{1220A2CA-8419-4DB8-B644-E4F3141A01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4300" y="3004853"/>
            <a:ext cx="287227" cy="28722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C661ECA4-5D7D-4ADC-89F0-4BC70D27B69C}"/>
              </a:ext>
            </a:extLst>
          </p:cNvPr>
          <p:cNvGrpSpPr/>
          <p:nvPr/>
        </p:nvGrpSpPr>
        <p:grpSpPr>
          <a:xfrm>
            <a:off x="434637" y="4596294"/>
            <a:ext cx="287227" cy="287227"/>
            <a:chOff x="9836559" y="2595470"/>
            <a:chExt cx="515416" cy="498404"/>
          </a:xfrm>
        </p:grpSpPr>
        <p:pic>
          <p:nvPicPr>
            <p:cNvPr id="80" name="Graphic 42" descr="Miscellaneous with solid fill">
              <a:extLst>
                <a:ext uri="{FF2B5EF4-FFF2-40B4-BE49-F238E27FC236}">
                  <a16:creationId xmlns:a16="http://schemas.microsoft.com/office/drawing/2014/main" id="{0D323555-8498-4321-8F8F-DCC4E117A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1" name="Bildobjekt 82">
              <a:extLst>
                <a:ext uri="{FF2B5EF4-FFF2-40B4-BE49-F238E27FC236}">
                  <a16:creationId xmlns:a16="http://schemas.microsoft.com/office/drawing/2014/main" id="{534BFD25-D232-44AF-BEB3-1D59C9CB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25512DE-8533-4DB3-81C5-24E8639217D2}"/>
              </a:ext>
            </a:extLst>
          </p:cNvPr>
          <p:cNvGrpSpPr/>
          <p:nvPr/>
        </p:nvGrpSpPr>
        <p:grpSpPr>
          <a:xfrm>
            <a:off x="427511" y="5382086"/>
            <a:ext cx="287227" cy="287227"/>
            <a:chOff x="9836559" y="2595470"/>
            <a:chExt cx="515416" cy="498404"/>
          </a:xfrm>
        </p:grpSpPr>
        <p:pic>
          <p:nvPicPr>
            <p:cNvPr id="83" name="Graphic 42" descr="Miscellaneous with solid fill">
              <a:extLst>
                <a:ext uri="{FF2B5EF4-FFF2-40B4-BE49-F238E27FC236}">
                  <a16:creationId xmlns:a16="http://schemas.microsoft.com/office/drawing/2014/main" id="{8FF5F2F8-6089-4D68-B0AE-67BFE45A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4" name="Bildobjekt 82">
              <a:extLst>
                <a:ext uri="{FF2B5EF4-FFF2-40B4-BE49-F238E27FC236}">
                  <a16:creationId xmlns:a16="http://schemas.microsoft.com/office/drawing/2014/main" id="{1F3A4371-5A40-4FE9-B0F6-D4DC582E5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23B0C0-4714-4FE0-8C08-08A0FAF0B067}"/>
              </a:ext>
            </a:extLst>
          </p:cNvPr>
          <p:cNvGrpSpPr/>
          <p:nvPr/>
        </p:nvGrpSpPr>
        <p:grpSpPr>
          <a:xfrm>
            <a:off x="4334086" y="4158032"/>
            <a:ext cx="287227" cy="287227"/>
            <a:chOff x="9836559" y="2595470"/>
            <a:chExt cx="515416" cy="498404"/>
          </a:xfrm>
        </p:grpSpPr>
        <p:pic>
          <p:nvPicPr>
            <p:cNvPr id="86" name="Graphic 42" descr="Miscellaneous with solid fill">
              <a:extLst>
                <a:ext uri="{FF2B5EF4-FFF2-40B4-BE49-F238E27FC236}">
                  <a16:creationId xmlns:a16="http://schemas.microsoft.com/office/drawing/2014/main" id="{C7E30537-183D-4556-94D1-4AEEAF5E4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7" name="Bildobjekt 82">
              <a:extLst>
                <a:ext uri="{FF2B5EF4-FFF2-40B4-BE49-F238E27FC236}">
                  <a16:creationId xmlns:a16="http://schemas.microsoft.com/office/drawing/2014/main" id="{764B3EF2-629F-48B8-AB63-7B3C9EAE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C02D6F-FA17-452B-AE72-92BEF805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37696436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kommunal respektive enskild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142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kommunal eller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552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i kommunal och enskild regi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2891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kommunal regi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188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enskild regi</a:t>
            </a:r>
            <a:endParaRPr lang="sv-SE" sz="11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07E679F-CB4E-4AC6-AEA6-EE1C20FF4DCB}"/>
              </a:ext>
            </a:extLst>
          </p:cNvPr>
          <p:cNvGraphicFramePr>
            <a:graphicFrameLocks/>
          </p:cNvGraphicFramePr>
          <p:nvPr/>
        </p:nvGraphicFramePr>
        <p:xfrm>
          <a:off x="314325" y="2040377"/>
          <a:ext cx="11638151" cy="387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AD3216-7498-4499-87C2-9349E187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20443902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av insatser som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ges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kommunal respektive enskild regi uppdelat på län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Andel insatser inom socialpsykiatri som genomförs i enbart kommunal regi varierar från 50 till 94 procent mellan länen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6E6E5D-1DBD-4A98-8462-2F5D6D2B9DDE}"/>
              </a:ext>
            </a:extLst>
          </p:cNvPr>
          <p:cNvGraphicFramePr>
            <a:graphicFrameLocks/>
          </p:cNvGraphicFramePr>
          <p:nvPr/>
        </p:nvGraphicFramePr>
        <p:xfrm>
          <a:off x="409575" y="1541731"/>
          <a:ext cx="11385026" cy="439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A713E8C-D791-48DC-9116-545D9C92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BA6117-8CEF-44FA-8E38-0F4FB7A4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2998571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14CF4EB3-FFF6-4175-B68D-2C93A61E82B6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712953" cy="1038539"/>
          </a:xfrm>
        </p:spPr>
        <p:txBody>
          <a:bodyPr/>
          <a:lstStyle/>
          <a:p>
            <a:r>
              <a:rPr lang="sv-SE" sz="2800" dirty="0"/>
              <a:t>Det är vanligare att insatser inom socialpsykiatri genomförs i enskild regi i storstäder och storstadsnära kommuner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F25D9-936B-4AAF-8151-A81E2CA5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144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42393F8B-3FED-4274-AD50-0439E53D644A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67909E31-A8DF-4C51-A655-84DCD66355C9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kommunal och enskild regi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F2C7A13-8EAF-40F1-93DE-FE00B897581E}"/>
              </a:ext>
            </a:extLst>
          </p:cNvPr>
          <p:cNvGraphicFramePr>
            <a:graphicFrameLocks/>
          </p:cNvGraphicFramePr>
          <p:nvPr/>
        </p:nvGraphicFramePr>
        <p:xfrm>
          <a:off x="352425" y="1512102"/>
          <a:ext cx="11600051" cy="433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D82700-F5E7-4AC2-88FD-423287EC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265076343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som genomförs med eller utan biståndsbeslut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145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594919-AE87-4EBC-803E-C2AA4689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41880959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12">
            <a:extLst>
              <a:ext uri="{FF2B5EF4-FFF2-40B4-BE49-F238E27FC236}">
                <a16:creationId xmlns:a16="http://schemas.microsoft.com/office/drawing/2014/main" id="{44930954-35BA-4129-AFBC-A5DFD0B1F671}"/>
              </a:ext>
            </a:extLst>
          </p:cNvPr>
          <p:cNvSpPr/>
          <p:nvPr/>
        </p:nvSpPr>
        <p:spPr>
          <a:xfrm>
            <a:off x="251538" y="1287785"/>
            <a:ext cx="11799010" cy="4766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8" y="136525"/>
            <a:ext cx="11702809" cy="697555"/>
          </a:xfrm>
          <a:noFill/>
        </p:spPr>
        <p:txBody>
          <a:bodyPr/>
          <a:lstStyle/>
          <a:p>
            <a:r>
              <a:rPr lang="sv-SE" sz="2800" dirty="0"/>
              <a:t>27 procent av insatserna inom området socialpsykiatri genomförs enbart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146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51538" y="606317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78145" y="3829553"/>
          <a:ext cx="1923255" cy="2207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25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536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med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7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4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844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42920" y="3829553"/>
          <a:ext cx="1927600" cy="2198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6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556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med och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0571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571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273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89638" y="4730466"/>
            <a:ext cx="100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721773" y="3829554"/>
          <a:ext cx="1905816" cy="220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3946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07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för personer med psykisk funktionsnedsättning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30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177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53381" y="4411704"/>
            <a:ext cx="240772" cy="15699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8942396" y="1561220"/>
            <a:ext cx="20257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3734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BDFB83AC-5FF5-4051-A7B6-65A664FE94D4}"/>
              </a:ext>
            </a:extLst>
          </p:cNvPr>
          <p:cNvSpPr/>
          <p:nvPr/>
        </p:nvSpPr>
        <p:spPr>
          <a:xfrm>
            <a:off x="251538" y="1020048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med respektive utan biståndsbeslut, samt de tre vanligaste insatserna i respektive kategori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2970FF-0E79-429D-B9A9-6C9DFAAD8470}"/>
              </a:ext>
            </a:extLst>
          </p:cNvPr>
          <p:cNvSpPr txBox="1"/>
          <p:nvPr/>
        </p:nvSpPr>
        <p:spPr>
          <a:xfrm>
            <a:off x="251537" y="1378437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med/utan biståndsbeslut</a:t>
            </a:r>
            <a:endParaRPr lang="sv-SE" sz="105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785421-BFE6-4FDF-9BF6-B2BC478EAFAA}"/>
              </a:ext>
            </a:extLst>
          </p:cNvPr>
          <p:cNvGrpSpPr/>
          <p:nvPr/>
        </p:nvGrpSpPr>
        <p:grpSpPr>
          <a:xfrm>
            <a:off x="9191832" y="386421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F1143-A23B-44B6-8FE2-ABAC60155C33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12">
              <a:extLst>
                <a:ext uri="{FF2B5EF4-FFF2-40B4-BE49-F238E27FC236}">
                  <a16:creationId xmlns:a16="http://schemas.microsoft.com/office/drawing/2014/main" id="{A933D47F-BF73-4596-A009-F2655E163F08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FA51873F-4E9F-4738-8400-CFBFAAFF37C2}"/>
              </a:ext>
            </a:extLst>
          </p:cNvPr>
          <p:cNvGraphicFramePr>
            <a:graphicFrameLocks/>
          </p:cNvGraphicFramePr>
          <p:nvPr/>
        </p:nvGraphicFramePr>
        <p:xfrm>
          <a:off x="870305" y="1663910"/>
          <a:ext cx="11084042" cy="217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0" name="Group 69">
            <a:extLst>
              <a:ext uri="{FF2B5EF4-FFF2-40B4-BE49-F238E27FC236}">
                <a16:creationId xmlns:a16="http://schemas.microsoft.com/office/drawing/2014/main" id="{36256045-88EA-4472-9226-2C689BAD7F4F}"/>
              </a:ext>
            </a:extLst>
          </p:cNvPr>
          <p:cNvGrpSpPr/>
          <p:nvPr/>
        </p:nvGrpSpPr>
        <p:grpSpPr>
          <a:xfrm>
            <a:off x="6291121" y="4966139"/>
            <a:ext cx="381915" cy="277664"/>
            <a:chOff x="1064474" y="2484079"/>
            <a:chExt cx="510848" cy="420128"/>
          </a:xfrm>
        </p:grpSpPr>
        <p:pic>
          <p:nvPicPr>
            <p:cNvPr id="71" name="Bildobjekt 76">
              <a:extLst>
                <a:ext uri="{FF2B5EF4-FFF2-40B4-BE49-F238E27FC236}">
                  <a16:creationId xmlns:a16="http://schemas.microsoft.com/office/drawing/2014/main" id="{29D740DE-67A1-478B-9945-D026CCAFE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72" name="Bildobjekt 86">
              <a:extLst>
                <a:ext uri="{FF2B5EF4-FFF2-40B4-BE49-F238E27FC236}">
                  <a16:creationId xmlns:a16="http://schemas.microsoft.com/office/drawing/2014/main" id="{0CA94804-E535-42A1-9313-4CC8CCD6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3" name="Bildobjekt 87">
              <a:extLst>
                <a:ext uri="{FF2B5EF4-FFF2-40B4-BE49-F238E27FC236}">
                  <a16:creationId xmlns:a16="http://schemas.microsoft.com/office/drawing/2014/main" id="{3BCB071A-0B92-4AB0-902A-EA050D72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4" name="Bildobjekt 88">
              <a:extLst>
                <a:ext uri="{FF2B5EF4-FFF2-40B4-BE49-F238E27FC236}">
                  <a16:creationId xmlns:a16="http://schemas.microsoft.com/office/drawing/2014/main" id="{21F2E18E-3038-4393-8108-566FC7A61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5" name="Bildobjekt 89">
              <a:extLst>
                <a:ext uri="{FF2B5EF4-FFF2-40B4-BE49-F238E27FC236}">
                  <a16:creationId xmlns:a16="http://schemas.microsoft.com/office/drawing/2014/main" id="{268ABF6B-E106-41D3-90F3-A50D68E25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652EDF-C21C-42CD-90A3-4D78F1A2571F}"/>
              </a:ext>
            </a:extLst>
          </p:cNvPr>
          <p:cNvGrpSpPr/>
          <p:nvPr/>
        </p:nvGrpSpPr>
        <p:grpSpPr>
          <a:xfrm>
            <a:off x="1427504" y="5119217"/>
            <a:ext cx="287227" cy="287227"/>
            <a:chOff x="9836559" y="2595470"/>
            <a:chExt cx="515416" cy="498404"/>
          </a:xfrm>
        </p:grpSpPr>
        <p:pic>
          <p:nvPicPr>
            <p:cNvPr id="77" name="Graphic 42" descr="Miscellaneous with solid fill">
              <a:extLst>
                <a:ext uri="{FF2B5EF4-FFF2-40B4-BE49-F238E27FC236}">
                  <a16:creationId xmlns:a16="http://schemas.microsoft.com/office/drawing/2014/main" id="{CCA03A61-B056-4099-8D18-5E31B5277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8" name="Bildobjekt 82">
              <a:extLst>
                <a:ext uri="{FF2B5EF4-FFF2-40B4-BE49-F238E27FC236}">
                  <a16:creationId xmlns:a16="http://schemas.microsoft.com/office/drawing/2014/main" id="{8872F93F-A3C5-4031-9B4C-DB6332F53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79" name="Graphic 78" descr="House with solid fill">
            <a:extLst>
              <a:ext uri="{FF2B5EF4-FFF2-40B4-BE49-F238E27FC236}">
                <a16:creationId xmlns:a16="http://schemas.microsoft.com/office/drawing/2014/main" id="{22157EE6-498B-4EF0-8E58-1736E575AE9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83748" y="4462347"/>
            <a:ext cx="287227" cy="287227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DA899388-A7E7-4CA6-BC2E-8E66971F5BA8}"/>
              </a:ext>
            </a:extLst>
          </p:cNvPr>
          <p:cNvGrpSpPr/>
          <p:nvPr/>
        </p:nvGrpSpPr>
        <p:grpSpPr>
          <a:xfrm>
            <a:off x="1427504" y="5654732"/>
            <a:ext cx="287227" cy="287227"/>
            <a:chOff x="9836559" y="2595470"/>
            <a:chExt cx="515416" cy="498404"/>
          </a:xfrm>
        </p:grpSpPr>
        <p:pic>
          <p:nvPicPr>
            <p:cNvPr id="81" name="Graphic 42" descr="Miscellaneous with solid fill">
              <a:extLst>
                <a:ext uri="{FF2B5EF4-FFF2-40B4-BE49-F238E27FC236}">
                  <a16:creationId xmlns:a16="http://schemas.microsoft.com/office/drawing/2014/main" id="{BF4DCE67-C106-446D-B14C-A16ECEBDD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2" name="Bildobjekt 82">
              <a:extLst>
                <a:ext uri="{FF2B5EF4-FFF2-40B4-BE49-F238E27FC236}">
                  <a16:creationId xmlns:a16="http://schemas.microsoft.com/office/drawing/2014/main" id="{6B28365E-76FE-44EC-88A0-CB0CC9937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E1332F1-0C21-4998-A55D-79A8473CA17D}"/>
              </a:ext>
            </a:extLst>
          </p:cNvPr>
          <p:cNvGrpSpPr/>
          <p:nvPr/>
        </p:nvGrpSpPr>
        <p:grpSpPr>
          <a:xfrm>
            <a:off x="3834843" y="4966587"/>
            <a:ext cx="381915" cy="277664"/>
            <a:chOff x="1064474" y="2484079"/>
            <a:chExt cx="510848" cy="420128"/>
          </a:xfrm>
        </p:grpSpPr>
        <p:pic>
          <p:nvPicPr>
            <p:cNvPr id="84" name="Bildobjekt 76">
              <a:extLst>
                <a:ext uri="{FF2B5EF4-FFF2-40B4-BE49-F238E27FC236}">
                  <a16:creationId xmlns:a16="http://schemas.microsoft.com/office/drawing/2014/main" id="{35A51DE1-13E6-4977-A287-CAFB50735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5" name="Bildobjekt 86">
              <a:extLst>
                <a:ext uri="{FF2B5EF4-FFF2-40B4-BE49-F238E27FC236}">
                  <a16:creationId xmlns:a16="http://schemas.microsoft.com/office/drawing/2014/main" id="{A37A5326-618D-400E-9B2B-F5CC91B3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6" name="Bildobjekt 87">
              <a:extLst>
                <a:ext uri="{FF2B5EF4-FFF2-40B4-BE49-F238E27FC236}">
                  <a16:creationId xmlns:a16="http://schemas.microsoft.com/office/drawing/2014/main" id="{1722D3BF-AF9F-448D-9F92-681336A77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8">
              <a:extLst>
                <a:ext uri="{FF2B5EF4-FFF2-40B4-BE49-F238E27FC236}">
                  <a16:creationId xmlns:a16="http://schemas.microsoft.com/office/drawing/2014/main" id="{38BC969C-9210-4771-9E7C-152685C82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9">
              <a:extLst>
                <a:ext uri="{FF2B5EF4-FFF2-40B4-BE49-F238E27FC236}">
                  <a16:creationId xmlns:a16="http://schemas.microsoft.com/office/drawing/2014/main" id="{5F4E11C9-7CC0-44C1-B4E7-22BE419D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97FE0D-DC9D-4FCC-9A5E-E85A156A6DF0}"/>
              </a:ext>
            </a:extLst>
          </p:cNvPr>
          <p:cNvGrpSpPr/>
          <p:nvPr/>
        </p:nvGrpSpPr>
        <p:grpSpPr>
          <a:xfrm>
            <a:off x="3834843" y="4466980"/>
            <a:ext cx="381915" cy="277664"/>
            <a:chOff x="1064474" y="2484079"/>
            <a:chExt cx="510848" cy="420128"/>
          </a:xfrm>
        </p:grpSpPr>
        <p:pic>
          <p:nvPicPr>
            <p:cNvPr id="90" name="Bildobjekt 76">
              <a:extLst>
                <a:ext uri="{FF2B5EF4-FFF2-40B4-BE49-F238E27FC236}">
                  <a16:creationId xmlns:a16="http://schemas.microsoft.com/office/drawing/2014/main" id="{4B625C9B-84B7-4455-9EB7-52A39E3D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1" name="Bildobjekt 86">
              <a:extLst>
                <a:ext uri="{FF2B5EF4-FFF2-40B4-BE49-F238E27FC236}">
                  <a16:creationId xmlns:a16="http://schemas.microsoft.com/office/drawing/2014/main" id="{532B3758-0ADD-4BF2-A219-B2A3A251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2" name="Bildobjekt 87">
              <a:extLst>
                <a:ext uri="{FF2B5EF4-FFF2-40B4-BE49-F238E27FC236}">
                  <a16:creationId xmlns:a16="http://schemas.microsoft.com/office/drawing/2014/main" id="{0EF89E1F-C099-413D-8346-BF1F0160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8">
              <a:extLst>
                <a:ext uri="{FF2B5EF4-FFF2-40B4-BE49-F238E27FC236}">
                  <a16:creationId xmlns:a16="http://schemas.microsoft.com/office/drawing/2014/main" id="{6780F466-D208-48A9-9FBF-67C05C0F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9">
              <a:extLst>
                <a:ext uri="{FF2B5EF4-FFF2-40B4-BE49-F238E27FC236}">
                  <a16:creationId xmlns:a16="http://schemas.microsoft.com/office/drawing/2014/main" id="{B966D74B-9CC3-4A24-9F70-4FE5EDD4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3FC238-69A9-45DD-9D86-E6F791CF11DD}"/>
              </a:ext>
            </a:extLst>
          </p:cNvPr>
          <p:cNvGrpSpPr/>
          <p:nvPr/>
        </p:nvGrpSpPr>
        <p:grpSpPr>
          <a:xfrm>
            <a:off x="6331267" y="4398729"/>
            <a:ext cx="287227" cy="287227"/>
            <a:chOff x="9836559" y="2595470"/>
            <a:chExt cx="515416" cy="498404"/>
          </a:xfrm>
        </p:grpSpPr>
        <p:pic>
          <p:nvPicPr>
            <p:cNvPr id="96" name="Graphic 42" descr="Miscellaneous with solid fill">
              <a:extLst>
                <a:ext uri="{FF2B5EF4-FFF2-40B4-BE49-F238E27FC236}">
                  <a16:creationId xmlns:a16="http://schemas.microsoft.com/office/drawing/2014/main" id="{8C1C703D-C942-4EA3-A382-38543C65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97" name="Bildobjekt 82">
              <a:extLst>
                <a:ext uri="{FF2B5EF4-FFF2-40B4-BE49-F238E27FC236}">
                  <a16:creationId xmlns:a16="http://schemas.microsoft.com/office/drawing/2014/main" id="{22A8146B-8611-4553-8B8A-7D847164C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52332E0-5277-4346-A58C-F5B5248CE0B7}"/>
              </a:ext>
            </a:extLst>
          </p:cNvPr>
          <p:cNvGrpSpPr/>
          <p:nvPr/>
        </p:nvGrpSpPr>
        <p:grpSpPr>
          <a:xfrm>
            <a:off x="6331267" y="5629417"/>
            <a:ext cx="287227" cy="287227"/>
            <a:chOff x="9836559" y="2595470"/>
            <a:chExt cx="515416" cy="498404"/>
          </a:xfrm>
        </p:grpSpPr>
        <p:pic>
          <p:nvPicPr>
            <p:cNvPr id="99" name="Graphic 42" descr="Miscellaneous with solid fill">
              <a:extLst>
                <a:ext uri="{FF2B5EF4-FFF2-40B4-BE49-F238E27FC236}">
                  <a16:creationId xmlns:a16="http://schemas.microsoft.com/office/drawing/2014/main" id="{B35C8965-0A72-4FB8-BF0F-12D8422D2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0" name="Bildobjekt 82">
              <a:extLst>
                <a:ext uri="{FF2B5EF4-FFF2-40B4-BE49-F238E27FC236}">
                  <a16:creationId xmlns:a16="http://schemas.microsoft.com/office/drawing/2014/main" id="{17762527-57BA-41A1-B816-E63C59FD5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930683-3D1B-45FB-9276-BC43888CBDEC}"/>
              </a:ext>
            </a:extLst>
          </p:cNvPr>
          <p:cNvGrpSpPr/>
          <p:nvPr/>
        </p:nvGrpSpPr>
        <p:grpSpPr>
          <a:xfrm>
            <a:off x="3897528" y="5616632"/>
            <a:ext cx="287227" cy="287227"/>
            <a:chOff x="9836559" y="2595470"/>
            <a:chExt cx="515416" cy="498404"/>
          </a:xfrm>
        </p:grpSpPr>
        <p:pic>
          <p:nvPicPr>
            <p:cNvPr id="102" name="Graphic 42" descr="Miscellaneous with solid fill">
              <a:extLst>
                <a:ext uri="{FF2B5EF4-FFF2-40B4-BE49-F238E27FC236}">
                  <a16:creationId xmlns:a16="http://schemas.microsoft.com/office/drawing/2014/main" id="{E3F1B120-6E02-4466-83F8-651F1BC0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3" name="Bildobjekt 82">
              <a:extLst>
                <a:ext uri="{FF2B5EF4-FFF2-40B4-BE49-F238E27FC236}">
                  <a16:creationId xmlns:a16="http://schemas.microsoft.com/office/drawing/2014/main" id="{8F1B1EEE-04EE-4F21-89DD-1D11768CF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F0DDA5-D13B-4ED7-94C9-2228F755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389015495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1FCE48-C038-4F79-97CE-51E303FDAE14}"/>
              </a:ext>
            </a:extLst>
          </p:cNvPr>
          <p:cNvGraphicFramePr>
            <a:graphicFrameLocks noGrp="1"/>
          </p:cNvGraphicFramePr>
          <p:nvPr/>
        </p:nvGraphicFramePr>
        <p:xfrm>
          <a:off x="4771340" y="1840893"/>
          <a:ext cx="3256727" cy="404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0199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421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(135)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820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(115)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90199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 (162)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421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 (139)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7820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 (187)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81F011-EF7B-446B-AE60-E8360AFFA10A}"/>
              </a:ext>
            </a:extLst>
          </p:cNvPr>
          <p:cNvGraphicFramePr>
            <a:graphicFrameLocks noGrp="1"/>
          </p:cNvGraphicFramePr>
          <p:nvPr/>
        </p:nvGraphicFramePr>
        <p:xfrm>
          <a:off x="846929" y="1812795"/>
          <a:ext cx="3256728" cy="4072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08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93479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2184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5095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13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(207)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13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 (191)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3660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för personer med psykisk funktionsnedsättning (187)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13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Hemtjänst (139)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13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Ledsagning (143)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80115BD-8699-4A61-8E17-207BD17AB2E0}"/>
              </a:ext>
            </a:extLst>
          </p:cNvPr>
          <p:cNvGraphicFramePr>
            <a:graphicFrameLocks noGrp="1"/>
          </p:cNvGraphicFramePr>
          <p:nvPr/>
        </p:nvGraphicFramePr>
        <p:xfrm>
          <a:off x="8695749" y="1812797"/>
          <a:ext cx="3256728" cy="4075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97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0615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16577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984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7289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för personer med psykisk funktionsnedsättning (171)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100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(135)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10478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för personer med psykisk funktionsnedsättning (162)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6948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 utan särskild manual (112)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41002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anhöriggrupper utan särskild manual (71)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med respektive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9" y="136525"/>
            <a:ext cx="10962860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med och utan biståndsbeslut inom området socialpsykiatri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147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6560" y="1554155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med biståndsbeslut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675727" y="1551185"/>
            <a:ext cx="3176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utan biståndsbeslut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2100" y="1554155"/>
            <a:ext cx="4145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med och utan biståndsbeslut</a:t>
            </a:r>
          </a:p>
        </p:txBody>
      </p:sp>
      <p:sp>
        <p:nvSpPr>
          <p:cNvPr id="20" name="textruta 8">
            <a:extLst>
              <a:ext uri="{FF2B5EF4-FFF2-40B4-BE49-F238E27FC236}">
                <a16:creationId xmlns:a16="http://schemas.microsoft.com/office/drawing/2014/main" id="{34D51C9E-CA50-4F67-8832-D496CC6B8512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67" name="Bildobjekt 72">
            <a:extLst>
              <a:ext uri="{FF2B5EF4-FFF2-40B4-BE49-F238E27FC236}">
                <a16:creationId xmlns:a16="http://schemas.microsoft.com/office/drawing/2014/main" id="{0D028FCC-F9DE-4C7E-B3FF-83E399C589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76" y="5484853"/>
            <a:ext cx="287227" cy="28722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BF5D741B-562E-45C9-8E38-E6B0144F16CA}"/>
              </a:ext>
            </a:extLst>
          </p:cNvPr>
          <p:cNvGrpSpPr/>
          <p:nvPr/>
        </p:nvGrpSpPr>
        <p:grpSpPr>
          <a:xfrm>
            <a:off x="8208296" y="3442848"/>
            <a:ext cx="381915" cy="277664"/>
            <a:chOff x="1064474" y="2484079"/>
            <a:chExt cx="510848" cy="420128"/>
          </a:xfrm>
        </p:grpSpPr>
        <p:pic>
          <p:nvPicPr>
            <p:cNvPr id="61" name="Bildobjekt 76">
              <a:extLst>
                <a:ext uri="{FF2B5EF4-FFF2-40B4-BE49-F238E27FC236}">
                  <a16:creationId xmlns:a16="http://schemas.microsoft.com/office/drawing/2014/main" id="{8BFBA62A-C5F3-4A44-B428-3FA9461BD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2" name="Bildobjekt 86">
              <a:extLst>
                <a:ext uri="{FF2B5EF4-FFF2-40B4-BE49-F238E27FC236}">
                  <a16:creationId xmlns:a16="http://schemas.microsoft.com/office/drawing/2014/main" id="{4E7AFF90-FF23-4926-870C-9A5075E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7">
              <a:extLst>
                <a:ext uri="{FF2B5EF4-FFF2-40B4-BE49-F238E27FC236}">
                  <a16:creationId xmlns:a16="http://schemas.microsoft.com/office/drawing/2014/main" id="{E9EC03A5-134B-4D88-9421-BBCB198B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8">
              <a:extLst>
                <a:ext uri="{FF2B5EF4-FFF2-40B4-BE49-F238E27FC236}">
                  <a16:creationId xmlns:a16="http://schemas.microsoft.com/office/drawing/2014/main" id="{00EF2128-8646-493A-8FCD-1FEFFAEEA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9">
              <a:extLst>
                <a:ext uri="{FF2B5EF4-FFF2-40B4-BE49-F238E27FC236}">
                  <a16:creationId xmlns:a16="http://schemas.microsoft.com/office/drawing/2014/main" id="{4DD8F81A-5101-40CA-B54F-C02097A4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706F6B-02A1-4BDB-8886-D0298DEE7233}"/>
              </a:ext>
            </a:extLst>
          </p:cNvPr>
          <p:cNvGrpSpPr/>
          <p:nvPr/>
        </p:nvGrpSpPr>
        <p:grpSpPr>
          <a:xfrm>
            <a:off x="448187" y="3491740"/>
            <a:ext cx="287227" cy="287227"/>
            <a:chOff x="9836559" y="2595470"/>
            <a:chExt cx="515416" cy="498404"/>
          </a:xfrm>
        </p:grpSpPr>
        <p:pic>
          <p:nvPicPr>
            <p:cNvPr id="78" name="Graphic 42" descr="Miscellaneous with solid fill">
              <a:extLst>
                <a:ext uri="{FF2B5EF4-FFF2-40B4-BE49-F238E27FC236}">
                  <a16:creationId xmlns:a16="http://schemas.microsoft.com/office/drawing/2014/main" id="{D47183D2-A15A-4D61-AD74-C1D8B0AC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9" name="Bildobjekt 82">
              <a:extLst>
                <a:ext uri="{FF2B5EF4-FFF2-40B4-BE49-F238E27FC236}">
                  <a16:creationId xmlns:a16="http://schemas.microsoft.com/office/drawing/2014/main" id="{E912C1E5-2CCC-46CA-8A59-6B1DBB413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80" name="Graphic 79" descr="House with solid fill">
            <a:extLst>
              <a:ext uri="{FF2B5EF4-FFF2-40B4-BE49-F238E27FC236}">
                <a16:creationId xmlns:a16="http://schemas.microsoft.com/office/drawing/2014/main" id="{8372C4D2-1EF9-4820-BC53-5843A78C84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4431" y="2827250"/>
            <a:ext cx="287227" cy="287227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8E51A522-EC72-48B2-866D-23E3339C6346}"/>
              </a:ext>
            </a:extLst>
          </p:cNvPr>
          <p:cNvGrpSpPr/>
          <p:nvPr/>
        </p:nvGrpSpPr>
        <p:grpSpPr>
          <a:xfrm>
            <a:off x="448187" y="4164415"/>
            <a:ext cx="287227" cy="287227"/>
            <a:chOff x="9836559" y="2595470"/>
            <a:chExt cx="515416" cy="498404"/>
          </a:xfrm>
        </p:grpSpPr>
        <p:pic>
          <p:nvPicPr>
            <p:cNvPr id="82" name="Graphic 42" descr="Miscellaneous with solid fill">
              <a:extLst>
                <a:ext uri="{FF2B5EF4-FFF2-40B4-BE49-F238E27FC236}">
                  <a16:creationId xmlns:a16="http://schemas.microsoft.com/office/drawing/2014/main" id="{EE7833E0-C23F-49DD-A736-AE1182588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3" name="Bildobjekt 82">
              <a:extLst>
                <a:ext uri="{FF2B5EF4-FFF2-40B4-BE49-F238E27FC236}">
                  <a16:creationId xmlns:a16="http://schemas.microsoft.com/office/drawing/2014/main" id="{C744B5AA-5A1E-4F22-954A-6F51532A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7B26A37-88CC-4CDC-B5C4-5022BCDDE907}"/>
              </a:ext>
            </a:extLst>
          </p:cNvPr>
          <p:cNvGrpSpPr/>
          <p:nvPr/>
        </p:nvGrpSpPr>
        <p:grpSpPr>
          <a:xfrm>
            <a:off x="4296294" y="3465412"/>
            <a:ext cx="381915" cy="277664"/>
            <a:chOff x="1064474" y="2484079"/>
            <a:chExt cx="510848" cy="420128"/>
          </a:xfrm>
        </p:grpSpPr>
        <p:pic>
          <p:nvPicPr>
            <p:cNvPr id="85" name="Bildobjekt 76">
              <a:extLst>
                <a:ext uri="{FF2B5EF4-FFF2-40B4-BE49-F238E27FC236}">
                  <a16:creationId xmlns:a16="http://schemas.microsoft.com/office/drawing/2014/main" id="{90E9D074-FA38-4D58-B6EE-A739CF5A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6" name="Bildobjekt 86">
              <a:extLst>
                <a:ext uri="{FF2B5EF4-FFF2-40B4-BE49-F238E27FC236}">
                  <a16:creationId xmlns:a16="http://schemas.microsoft.com/office/drawing/2014/main" id="{98D55809-38D2-4FDD-BDCC-72760B49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7">
              <a:extLst>
                <a:ext uri="{FF2B5EF4-FFF2-40B4-BE49-F238E27FC236}">
                  <a16:creationId xmlns:a16="http://schemas.microsoft.com/office/drawing/2014/main" id="{DC9180DF-525E-4FBB-B88A-7BE8CBD9D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DEC391AF-E748-42E7-969D-FBD0CAE0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9E5DAC28-2178-46B6-A4F3-54DAC4E7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94B229-BD61-46D2-A31D-03FA5680ECDA}"/>
              </a:ext>
            </a:extLst>
          </p:cNvPr>
          <p:cNvGrpSpPr/>
          <p:nvPr/>
        </p:nvGrpSpPr>
        <p:grpSpPr>
          <a:xfrm>
            <a:off x="4296294" y="2965805"/>
            <a:ext cx="381915" cy="277664"/>
            <a:chOff x="1064474" y="2484079"/>
            <a:chExt cx="510848" cy="420128"/>
          </a:xfrm>
        </p:grpSpPr>
        <p:pic>
          <p:nvPicPr>
            <p:cNvPr id="103" name="Bildobjekt 76">
              <a:extLst>
                <a:ext uri="{FF2B5EF4-FFF2-40B4-BE49-F238E27FC236}">
                  <a16:creationId xmlns:a16="http://schemas.microsoft.com/office/drawing/2014/main" id="{960118E6-A29D-4606-84DA-48E08A32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4" name="Bildobjekt 86">
              <a:extLst>
                <a:ext uri="{FF2B5EF4-FFF2-40B4-BE49-F238E27FC236}">
                  <a16:creationId xmlns:a16="http://schemas.microsoft.com/office/drawing/2014/main" id="{B00758CF-A1D1-4BCE-9C5F-80AD3B219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5" name="Bildobjekt 87">
              <a:extLst>
                <a:ext uri="{FF2B5EF4-FFF2-40B4-BE49-F238E27FC236}">
                  <a16:creationId xmlns:a16="http://schemas.microsoft.com/office/drawing/2014/main" id="{91F78928-A9A1-42E1-94C8-1F513148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6" name="Bildobjekt 88">
              <a:extLst>
                <a:ext uri="{FF2B5EF4-FFF2-40B4-BE49-F238E27FC236}">
                  <a16:creationId xmlns:a16="http://schemas.microsoft.com/office/drawing/2014/main" id="{3B4A019A-D294-45F0-8B89-58BBCBA0C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7" name="Bildobjekt 89">
              <a:extLst>
                <a:ext uri="{FF2B5EF4-FFF2-40B4-BE49-F238E27FC236}">
                  <a16:creationId xmlns:a16="http://schemas.microsoft.com/office/drawing/2014/main" id="{1C39AAA6-8759-4DAA-9AA3-6993787D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157EDCC-6C77-46C2-8A40-508E871EBC29}"/>
              </a:ext>
            </a:extLst>
          </p:cNvPr>
          <p:cNvGrpSpPr/>
          <p:nvPr/>
        </p:nvGrpSpPr>
        <p:grpSpPr>
          <a:xfrm>
            <a:off x="4296294" y="4881421"/>
            <a:ext cx="381915" cy="277664"/>
            <a:chOff x="1064474" y="2484079"/>
            <a:chExt cx="510848" cy="420128"/>
          </a:xfrm>
        </p:grpSpPr>
        <p:pic>
          <p:nvPicPr>
            <p:cNvPr id="109" name="Bildobjekt 76">
              <a:extLst>
                <a:ext uri="{FF2B5EF4-FFF2-40B4-BE49-F238E27FC236}">
                  <a16:creationId xmlns:a16="http://schemas.microsoft.com/office/drawing/2014/main" id="{7FDBE950-D508-4D9A-95AB-1C12B89B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0" name="Bildobjekt 86">
              <a:extLst>
                <a:ext uri="{FF2B5EF4-FFF2-40B4-BE49-F238E27FC236}">
                  <a16:creationId xmlns:a16="http://schemas.microsoft.com/office/drawing/2014/main" id="{2EC5EF18-7CFB-4CE2-B816-D69BF069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1" name="Bildobjekt 87">
              <a:extLst>
                <a:ext uri="{FF2B5EF4-FFF2-40B4-BE49-F238E27FC236}">
                  <a16:creationId xmlns:a16="http://schemas.microsoft.com/office/drawing/2014/main" id="{2CD64406-8251-4BE5-A2FA-7E3B84579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2" name="Bildobjekt 88">
              <a:extLst>
                <a:ext uri="{FF2B5EF4-FFF2-40B4-BE49-F238E27FC236}">
                  <a16:creationId xmlns:a16="http://schemas.microsoft.com/office/drawing/2014/main" id="{A4B8AD0B-E053-4258-A479-0CDAF27B7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3" name="Bildobjekt 89">
              <a:extLst>
                <a:ext uri="{FF2B5EF4-FFF2-40B4-BE49-F238E27FC236}">
                  <a16:creationId xmlns:a16="http://schemas.microsoft.com/office/drawing/2014/main" id="{74888F63-FC67-47BB-A0A6-5BF9472D1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9F28A9-122D-46E6-B5E6-392764B9D92A}"/>
              </a:ext>
            </a:extLst>
          </p:cNvPr>
          <p:cNvGrpSpPr/>
          <p:nvPr/>
        </p:nvGrpSpPr>
        <p:grpSpPr>
          <a:xfrm>
            <a:off x="8248442" y="2852578"/>
            <a:ext cx="287227" cy="287227"/>
            <a:chOff x="9836559" y="2595470"/>
            <a:chExt cx="515416" cy="498404"/>
          </a:xfrm>
        </p:grpSpPr>
        <p:pic>
          <p:nvPicPr>
            <p:cNvPr id="115" name="Graphic 42" descr="Miscellaneous with solid fill">
              <a:extLst>
                <a:ext uri="{FF2B5EF4-FFF2-40B4-BE49-F238E27FC236}">
                  <a16:creationId xmlns:a16="http://schemas.microsoft.com/office/drawing/2014/main" id="{87AF9408-842C-458E-B85C-25B78CBE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16" name="Bildobjekt 82">
              <a:extLst>
                <a:ext uri="{FF2B5EF4-FFF2-40B4-BE49-F238E27FC236}">
                  <a16:creationId xmlns:a16="http://schemas.microsoft.com/office/drawing/2014/main" id="{F769F250-A8E2-4B0A-865F-F6C256E8E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59" name="Graphic 58" descr="House with solid fill">
            <a:extLst>
              <a:ext uri="{FF2B5EF4-FFF2-40B4-BE49-F238E27FC236}">
                <a16:creationId xmlns:a16="http://schemas.microsoft.com/office/drawing/2014/main" id="{7E9AF59A-2C59-473F-8F78-EA288BB39A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4431" y="4814688"/>
            <a:ext cx="287227" cy="28722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991859D7-16ED-46AB-8F5C-9F9C447B8CF2}"/>
              </a:ext>
            </a:extLst>
          </p:cNvPr>
          <p:cNvGrpSpPr/>
          <p:nvPr/>
        </p:nvGrpSpPr>
        <p:grpSpPr>
          <a:xfrm>
            <a:off x="448187" y="5445812"/>
            <a:ext cx="287227" cy="287227"/>
            <a:chOff x="9836559" y="2595470"/>
            <a:chExt cx="515416" cy="498404"/>
          </a:xfrm>
        </p:grpSpPr>
        <p:pic>
          <p:nvPicPr>
            <p:cNvPr id="64" name="Graphic 42" descr="Miscellaneous with solid fill">
              <a:extLst>
                <a:ext uri="{FF2B5EF4-FFF2-40B4-BE49-F238E27FC236}">
                  <a16:creationId xmlns:a16="http://schemas.microsoft.com/office/drawing/2014/main" id="{6A54A781-DBBD-4927-8A43-5EE13858E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5" name="Bildobjekt 82">
              <a:extLst>
                <a:ext uri="{FF2B5EF4-FFF2-40B4-BE49-F238E27FC236}">
                  <a16:creationId xmlns:a16="http://schemas.microsoft.com/office/drawing/2014/main" id="{3AE1626C-5CE8-447A-9554-5C15F6520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0B44B8-3D8B-4460-8E39-3E8FE0478CD3}"/>
              </a:ext>
            </a:extLst>
          </p:cNvPr>
          <p:cNvGrpSpPr/>
          <p:nvPr/>
        </p:nvGrpSpPr>
        <p:grpSpPr>
          <a:xfrm>
            <a:off x="4358390" y="5431182"/>
            <a:ext cx="287227" cy="287227"/>
            <a:chOff x="9836559" y="2595470"/>
            <a:chExt cx="515416" cy="498404"/>
          </a:xfrm>
        </p:grpSpPr>
        <p:pic>
          <p:nvPicPr>
            <p:cNvPr id="74" name="Graphic 42" descr="Miscellaneous with solid fill">
              <a:extLst>
                <a:ext uri="{FF2B5EF4-FFF2-40B4-BE49-F238E27FC236}">
                  <a16:creationId xmlns:a16="http://schemas.microsoft.com/office/drawing/2014/main" id="{F22595E8-356C-4F27-AD14-4522B17BA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5" name="Bildobjekt 82">
              <a:extLst>
                <a:ext uri="{FF2B5EF4-FFF2-40B4-BE49-F238E27FC236}">
                  <a16:creationId xmlns:a16="http://schemas.microsoft.com/office/drawing/2014/main" id="{253C5026-C941-4C0E-92A6-3F194A121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91788FA-FBBF-43FA-9A1C-66BD4A1240DB}"/>
              </a:ext>
            </a:extLst>
          </p:cNvPr>
          <p:cNvGrpSpPr/>
          <p:nvPr/>
        </p:nvGrpSpPr>
        <p:grpSpPr>
          <a:xfrm>
            <a:off x="8248442" y="4136606"/>
            <a:ext cx="287227" cy="287227"/>
            <a:chOff x="9836559" y="2595470"/>
            <a:chExt cx="515416" cy="498404"/>
          </a:xfrm>
        </p:grpSpPr>
        <p:pic>
          <p:nvPicPr>
            <p:cNvPr id="124" name="Graphic 42" descr="Miscellaneous with solid fill">
              <a:extLst>
                <a:ext uri="{FF2B5EF4-FFF2-40B4-BE49-F238E27FC236}">
                  <a16:creationId xmlns:a16="http://schemas.microsoft.com/office/drawing/2014/main" id="{924AD136-4223-4647-BD7E-354196F8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25" name="Bildobjekt 82">
              <a:extLst>
                <a:ext uri="{FF2B5EF4-FFF2-40B4-BE49-F238E27FC236}">
                  <a16:creationId xmlns:a16="http://schemas.microsoft.com/office/drawing/2014/main" id="{FD131CA4-9866-491D-AB1E-2E093FDD8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8D2F313-AA7F-4F95-B137-025295B81765}"/>
              </a:ext>
            </a:extLst>
          </p:cNvPr>
          <p:cNvGrpSpPr/>
          <p:nvPr/>
        </p:nvGrpSpPr>
        <p:grpSpPr>
          <a:xfrm>
            <a:off x="4358979" y="4153557"/>
            <a:ext cx="287227" cy="287227"/>
            <a:chOff x="9836559" y="2595470"/>
            <a:chExt cx="515416" cy="498404"/>
          </a:xfrm>
        </p:grpSpPr>
        <p:pic>
          <p:nvPicPr>
            <p:cNvPr id="127" name="Graphic 42" descr="Miscellaneous with solid fill">
              <a:extLst>
                <a:ext uri="{FF2B5EF4-FFF2-40B4-BE49-F238E27FC236}">
                  <a16:creationId xmlns:a16="http://schemas.microsoft.com/office/drawing/2014/main" id="{3871C554-F4FF-403D-801D-CD954163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28" name="Bildobjekt 82">
              <a:extLst>
                <a:ext uri="{FF2B5EF4-FFF2-40B4-BE49-F238E27FC236}">
                  <a16:creationId xmlns:a16="http://schemas.microsoft.com/office/drawing/2014/main" id="{795FC551-909B-4C2E-9064-2EE5CFFC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29" name="Bildobjekt 72">
            <a:extLst>
              <a:ext uri="{FF2B5EF4-FFF2-40B4-BE49-F238E27FC236}">
                <a16:creationId xmlns:a16="http://schemas.microsoft.com/office/drawing/2014/main" id="{BDB546FD-0B5A-4F35-8901-ED35DF03E9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76" y="4916031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4F52BA-560C-4B39-BBFA-4C20ABD8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7270341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kommunal respektive enskild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148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med eller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389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med och utan biståndsbeslut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2224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med biståndsbeslut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1010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utan biståndsbeslut</a:t>
            </a:r>
            <a:endParaRPr lang="sv-SE" sz="11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8371AB5-B0F9-4FDF-86BD-8D265F2E2FC1}"/>
              </a:ext>
            </a:extLst>
          </p:cNvPr>
          <p:cNvGraphicFramePr>
            <a:graphicFrameLocks/>
          </p:cNvGraphicFramePr>
          <p:nvPr/>
        </p:nvGraphicFramePr>
        <p:xfrm>
          <a:off x="239523" y="2040376"/>
          <a:ext cx="11712953" cy="384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A2F795-8FA2-47DE-8A2F-3CE6EB84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351665182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CDBBE7B1-5171-41FD-96D7-AA11D8D093EB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84179E66-CE19-4B03-824A-891CDFC710D6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929906"/>
          </a:xfrm>
        </p:spPr>
        <p:txBody>
          <a:bodyPr/>
          <a:lstStyle/>
          <a:p>
            <a:r>
              <a:rPr lang="sv-SE" sz="2800" dirty="0">
                <a:cs typeface="Arial"/>
              </a:rPr>
              <a:t>Andelen insatser som ges enbart med biståndsbeslut inom socialpsykiatri varierar från 44 till 82 procent mellan länen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149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D3E02D12-3D41-465D-8414-B26F17DC3FF8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4E479A2-8BDE-484F-9608-CB173F79A70E}"/>
              </a:ext>
            </a:extLst>
          </p:cNvPr>
          <p:cNvGraphicFramePr>
            <a:graphicFrameLocks/>
          </p:cNvGraphicFramePr>
          <p:nvPr/>
        </p:nvGraphicFramePr>
        <p:xfrm>
          <a:off x="239523" y="1415682"/>
          <a:ext cx="11555078" cy="449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744AA1-ACC7-4D07-B2CE-3EE189CF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312373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B8A7C8DA-1D48-4E85-A02D-5B95384BFDAC}"/>
              </a:ext>
            </a:extLst>
          </p:cNvPr>
          <p:cNvSpPr/>
          <p:nvPr/>
        </p:nvSpPr>
        <p:spPr>
          <a:xfrm>
            <a:off x="344442" y="1384925"/>
            <a:ext cx="4605726" cy="4777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6F68E4-65C6-4280-BE4A-1B013347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9" y="283476"/>
            <a:ext cx="11651146" cy="1231392"/>
          </a:xfrm>
        </p:spPr>
        <p:txBody>
          <a:bodyPr/>
          <a:lstStyle/>
          <a:p>
            <a:r>
              <a:rPr lang="sv-SE" sz="2800" dirty="0"/>
              <a:t>Enkäten för verksamhetsområde äldre besvarades av 255 kommuner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D04BCC-F952-47C1-A0AD-1576A5BF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</a:t>
            </a:fld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EF3C50E-B112-4BF9-88E6-11A3FD665756}"/>
              </a:ext>
            </a:extLst>
          </p:cNvPr>
          <p:cNvGrpSpPr/>
          <p:nvPr/>
        </p:nvGrpSpPr>
        <p:grpSpPr>
          <a:xfrm>
            <a:off x="597406" y="3123897"/>
            <a:ext cx="4150061" cy="2663292"/>
            <a:chOff x="472588" y="1033545"/>
            <a:chExt cx="3209064" cy="2451507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2A20855-118B-44B6-ABF1-6353862852EF}"/>
                </a:ext>
              </a:extLst>
            </p:cNvPr>
            <p:cNvSpPr/>
            <p:nvPr/>
          </p:nvSpPr>
          <p:spPr>
            <a:xfrm>
              <a:off x="664232" y="1238137"/>
              <a:ext cx="3003096" cy="1692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8" name="Chart 17">
              <a:extLst>
                <a:ext uri="{FF2B5EF4-FFF2-40B4-BE49-F238E27FC236}">
                  <a16:creationId xmlns:a16="http://schemas.microsoft.com/office/drawing/2014/main" id="{B50934DF-6C33-4249-B381-179CF04E60B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9251854"/>
                </p:ext>
              </p:extLst>
            </p:nvPr>
          </p:nvGraphicFramePr>
          <p:xfrm>
            <a:off x="472588" y="1321389"/>
            <a:ext cx="3209064" cy="2163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A5EFFA2-4A15-4A0C-889C-C227B706847C}"/>
                </a:ext>
              </a:extLst>
            </p:cNvPr>
            <p:cNvSpPr txBox="1"/>
            <p:nvPr/>
          </p:nvSpPr>
          <p:spPr>
            <a:xfrm>
              <a:off x="664232" y="1033545"/>
              <a:ext cx="2120720" cy="31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Inkomna svar enkät äldre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C7310DFC-40F5-4FAD-88D1-409754B6E367}"/>
              </a:ext>
            </a:extLst>
          </p:cNvPr>
          <p:cNvSpPr txBox="1"/>
          <p:nvPr/>
        </p:nvSpPr>
        <p:spPr>
          <a:xfrm>
            <a:off x="474112" y="1481609"/>
            <a:ext cx="434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Enkäten inom verksamhetsområde äldre besvarades av totalt 255 kommuner. Av dessa fullföljde 232 kommuner (77 %) hela enkäten.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E39778-7A85-4EFD-B7E3-006FA87D94E8}"/>
              </a:ext>
            </a:extLst>
          </p:cNvPr>
          <p:cNvSpPr/>
          <p:nvPr/>
        </p:nvSpPr>
        <p:spPr>
          <a:xfrm>
            <a:off x="5110389" y="1384925"/>
            <a:ext cx="6734046" cy="4777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589D47F-FB0D-45A8-97C1-589A035A239D}"/>
              </a:ext>
            </a:extLst>
          </p:cNvPr>
          <p:cNvSpPr txBox="1"/>
          <p:nvPr/>
        </p:nvSpPr>
        <p:spPr>
          <a:xfrm>
            <a:off x="5159410" y="1459074"/>
            <a:ext cx="668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Vid redovisning av resultat används de kategorier av insatser som ingick i enkäten:</a:t>
            </a:r>
          </a:p>
        </p:txBody>
      </p:sp>
      <p:pic>
        <p:nvPicPr>
          <p:cNvPr id="23" name="Graphic 10" descr="House with solid fill">
            <a:extLst>
              <a:ext uri="{FF2B5EF4-FFF2-40B4-BE49-F238E27FC236}">
                <a16:creationId xmlns:a16="http://schemas.microsoft.com/office/drawing/2014/main" id="{A06806BE-8A8E-47D1-8B3A-756EA81BBB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41265" y="2051795"/>
            <a:ext cx="510847" cy="510847"/>
          </a:xfrm>
          <a:prstGeom prst="rect">
            <a:avLst/>
          </a:prstGeom>
        </p:spPr>
      </p:pic>
      <p:pic>
        <p:nvPicPr>
          <p:cNvPr id="24" name="Graphic 21" descr="Home1 with solid fill">
            <a:extLst>
              <a:ext uri="{FF2B5EF4-FFF2-40B4-BE49-F238E27FC236}">
                <a16:creationId xmlns:a16="http://schemas.microsoft.com/office/drawing/2014/main" id="{4F1E980C-B4A8-4F56-BE6F-59E47783FB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36007" y="2059335"/>
            <a:ext cx="510848" cy="510848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791E9A32-0856-41CD-9A3E-2E5C5D03D2A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48" y="3541179"/>
            <a:ext cx="420127" cy="420127"/>
          </a:xfrm>
          <a:prstGeom prst="rect">
            <a:avLst/>
          </a:prstGeom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078BE89A-EB68-4835-8899-F539ADB86298}"/>
              </a:ext>
            </a:extLst>
          </p:cNvPr>
          <p:cNvGrpSpPr/>
          <p:nvPr/>
        </p:nvGrpSpPr>
        <p:grpSpPr>
          <a:xfrm>
            <a:off x="5755754" y="3562105"/>
            <a:ext cx="671354" cy="378274"/>
            <a:chOff x="4293327" y="2574351"/>
            <a:chExt cx="671354" cy="378274"/>
          </a:xfrm>
        </p:grpSpPr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C212ACF7-E76F-4371-BD1A-B8A5209E3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9598C451-5F4E-415A-8A10-4C333AC1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4F414620-BD2D-4E98-B31A-89EF1930DDB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31" y="3472127"/>
            <a:ext cx="558231" cy="558231"/>
          </a:xfrm>
          <a:prstGeom prst="rect">
            <a:avLst/>
          </a:prstGeom>
        </p:spPr>
      </p:pic>
      <p:grpSp>
        <p:nvGrpSpPr>
          <p:cNvPr id="30" name="Group 1">
            <a:extLst>
              <a:ext uri="{FF2B5EF4-FFF2-40B4-BE49-F238E27FC236}">
                <a16:creationId xmlns:a16="http://schemas.microsoft.com/office/drawing/2014/main" id="{BD0F7FD4-48D2-41D9-B98C-CF22F1FE0B33}"/>
              </a:ext>
            </a:extLst>
          </p:cNvPr>
          <p:cNvGrpSpPr/>
          <p:nvPr/>
        </p:nvGrpSpPr>
        <p:grpSpPr>
          <a:xfrm>
            <a:off x="5892503" y="4985596"/>
            <a:ext cx="637824" cy="607146"/>
            <a:chOff x="8493241" y="2631285"/>
            <a:chExt cx="473927" cy="482658"/>
          </a:xfrm>
        </p:grpSpPr>
        <p:pic>
          <p:nvPicPr>
            <p:cNvPr id="31" name="Graphic 40" descr="Miscellaneous with solid fill">
              <a:extLst>
                <a:ext uri="{FF2B5EF4-FFF2-40B4-BE49-F238E27FC236}">
                  <a16:creationId xmlns:a16="http://schemas.microsoft.com/office/drawing/2014/main" id="{F5C12833-CA71-4993-B5A2-13F92E60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EECCAE24-D08C-4EB6-B814-A6AD4C0DD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33" name="Group 5">
            <a:extLst>
              <a:ext uri="{FF2B5EF4-FFF2-40B4-BE49-F238E27FC236}">
                <a16:creationId xmlns:a16="http://schemas.microsoft.com/office/drawing/2014/main" id="{89305EAA-D66D-46E6-8BFC-CD355005CA39}"/>
              </a:ext>
            </a:extLst>
          </p:cNvPr>
          <p:cNvGrpSpPr/>
          <p:nvPr/>
        </p:nvGrpSpPr>
        <p:grpSpPr>
          <a:xfrm>
            <a:off x="8041264" y="4975693"/>
            <a:ext cx="693661" cy="626953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1A89C379-2BF7-4765-9B04-CD720461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9E24303-D675-4F17-AA66-397BE5D4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C60FEA1E-2BA2-46FD-914A-955B178BD944}"/>
              </a:ext>
            </a:extLst>
          </p:cNvPr>
          <p:cNvGrpSpPr/>
          <p:nvPr/>
        </p:nvGrpSpPr>
        <p:grpSpPr>
          <a:xfrm>
            <a:off x="10199130" y="4979599"/>
            <a:ext cx="710325" cy="619140"/>
            <a:chOff x="11183003" y="2574351"/>
            <a:chExt cx="527798" cy="492193"/>
          </a:xfrm>
        </p:grpSpPr>
        <p:pic>
          <p:nvPicPr>
            <p:cNvPr id="37" name="Graphic 42" descr="Miscellaneous with solid fill">
              <a:extLst>
                <a:ext uri="{FF2B5EF4-FFF2-40B4-BE49-F238E27FC236}">
                  <a16:creationId xmlns:a16="http://schemas.microsoft.com/office/drawing/2014/main" id="{ECE8D716-E843-4F1E-AAE8-6B9F24CCF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898FCB99-C448-45A7-B9A9-6DBF7DD5C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aphicFrame>
        <p:nvGraphicFramePr>
          <p:cNvPr id="39" name="Table 24">
            <a:extLst>
              <a:ext uri="{FF2B5EF4-FFF2-40B4-BE49-F238E27FC236}">
                <a16:creationId xmlns:a16="http://schemas.microsoft.com/office/drawing/2014/main" id="{75D9BE22-FAD3-4124-8CAE-89DA6E75A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43683"/>
              </p:ext>
            </p:extLst>
          </p:nvPr>
        </p:nvGraphicFramePr>
        <p:xfrm>
          <a:off x="5198039" y="2723717"/>
          <a:ext cx="6685026" cy="64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8342">
                  <a:extLst>
                    <a:ext uri="{9D8B030D-6E8A-4147-A177-3AD203B41FA5}">
                      <a16:colId xmlns:a16="http://schemas.microsoft.com/office/drawing/2014/main" val="3910782198"/>
                    </a:ext>
                  </a:extLst>
                </a:gridCol>
                <a:gridCol w="2228342">
                  <a:extLst>
                    <a:ext uri="{9D8B030D-6E8A-4147-A177-3AD203B41FA5}">
                      <a16:colId xmlns:a16="http://schemas.microsoft.com/office/drawing/2014/main" val="2431141423"/>
                    </a:ext>
                  </a:extLst>
                </a:gridCol>
                <a:gridCol w="2228342">
                  <a:extLst>
                    <a:ext uri="{9D8B030D-6E8A-4147-A177-3AD203B41FA5}">
                      <a16:colId xmlns:a16="http://schemas.microsoft.com/office/drawing/2014/main" val="125237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Boendeformer / insatser i boendet: hemtjänst och hemtjänst-insatser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Boendeformer / insatser i boendet: boende och insatser i boendet 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äldre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pSp>
        <p:nvGrpSpPr>
          <p:cNvPr id="40" name="Group 29">
            <a:extLst>
              <a:ext uri="{FF2B5EF4-FFF2-40B4-BE49-F238E27FC236}">
                <a16:creationId xmlns:a16="http://schemas.microsoft.com/office/drawing/2014/main" id="{4D12CD69-9AB7-4650-AF73-8FF2C3AF9E69}"/>
              </a:ext>
            </a:extLst>
          </p:cNvPr>
          <p:cNvGrpSpPr/>
          <p:nvPr/>
        </p:nvGrpSpPr>
        <p:grpSpPr>
          <a:xfrm>
            <a:off x="10094802" y="2113577"/>
            <a:ext cx="607664" cy="420128"/>
            <a:chOff x="1064474" y="2484079"/>
            <a:chExt cx="510848" cy="420128"/>
          </a:xfrm>
        </p:grpSpPr>
        <p:pic>
          <p:nvPicPr>
            <p:cNvPr id="41" name="Bildobjekt 76">
              <a:extLst>
                <a:ext uri="{FF2B5EF4-FFF2-40B4-BE49-F238E27FC236}">
                  <a16:creationId xmlns:a16="http://schemas.microsoft.com/office/drawing/2014/main" id="{0066920B-324E-48FF-9826-6847C0B0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2" name="Bildobjekt 86">
              <a:extLst>
                <a:ext uri="{FF2B5EF4-FFF2-40B4-BE49-F238E27FC236}">
                  <a16:creationId xmlns:a16="http://schemas.microsoft.com/office/drawing/2014/main" id="{03C8D01B-1CEC-42CB-9FD7-91AC8170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7">
              <a:extLst>
                <a:ext uri="{FF2B5EF4-FFF2-40B4-BE49-F238E27FC236}">
                  <a16:creationId xmlns:a16="http://schemas.microsoft.com/office/drawing/2014/main" id="{6B980625-6F75-4E63-A6FC-860D14BB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8">
              <a:extLst>
                <a:ext uri="{FF2B5EF4-FFF2-40B4-BE49-F238E27FC236}">
                  <a16:creationId xmlns:a16="http://schemas.microsoft.com/office/drawing/2014/main" id="{1C65E2D9-BF9A-47A8-B388-FB92F43A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9">
              <a:extLst>
                <a:ext uri="{FF2B5EF4-FFF2-40B4-BE49-F238E27FC236}">
                  <a16:creationId xmlns:a16="http://schemas.microsoft.com/office/drawing/2014/main" id="{8454A91A-8D57-4CA8-83CC-2EB868BD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47" name="Table 24">
            <a:extLst>
              <a:ext uri="{FF2B5EF4-FFF2-40B4-BE49-F238E27FC236}">
                <a16:creationId xmlns:a16="http://schemas.microsoft.com/office/drawing/2014/main" id="{92CC0A76-F705-480C-95B5-006A00A1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35885"/>
              </p:ext>
            </p:extLst>
          </p:nvPr>
        </p:nvGraphicFramePr>
        <p:xfrm>
          <a:off x="5101321" y="4122991"/>
          <a:ext cx="6781743" cy="64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581">
                  <a:extLst>
                    <a:ext uri="{9D8B030D-6E8A-4147-A177-3AD203B41FA5}">
                      <a16:colId xmlns:a16="http://schemas.microsoft.com/office/drawing/2014/main" val="715589115"/>
                    </a:ext>
                  </a:extLst>
                </a:gridCol>
                <a:gridCol w="2260581">
                  <a:extLst>
                    <a:ext uri="{9D8B030D-6E8A-4147-A177-3AD203B41FA5}">
                      <a16:colId xmlns:a16="http://schemas.microsoft.com/office/drawing/2014/main" val="319924551"/>
                    </a:ext>
                  </a:extLst>
                </a:gridCol>
                <a:gridCol w="2260581">
                  <a:extLst>
                    <a:ext uri="{9D8B030D-6E8A-4147-A177-3AD203B41FA5}">
                      <a16:colId xmlns:a16="http://schemas.microsoft.com/office/drawing/2014/main" val="121430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äldre och anhöriga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anhöriga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Utbildningsinsatser / informationsinsatser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aphicFrame>
        <p:nvGraphicFramePr>
          <p:cNvPr id="48" name="Table 24">
            <a:extLst>
              <a:ext uri="{FF2B5EF4-FFF2-40B4-BE49-F238E27FC236}">
                <a16:creationId xmlns:a16="http://schemas.microsoft.com/office/drawing/2014/main" id="{172293DA-F90A-4719-A730-07B2B6A60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1143"/>
              </p:ext>
            </p:extLst>
          </p:nvPr>
        </p:nvGraphicFramePr>
        <p:xfrm>
          <a:off x="5071759" y="5550569"/>
          <a:ext cx="6772674" cy="64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558">
                  <a:extLst>
                    <a:ext uri="{9D8B030D-6E8A-4147-A177-3AD203B41FA5}">
                      <a16:colId xmlns:a16="http://schemas.microsoft.com/office/drawing/2014/main" val="2588669564"/>
                    </a:ext>
                  </a:extLst>
                </a:gridCol>
                <a:gridCol w="2257558">
                  <a:extLst>
                    <a:ext uri="{9D8B030D-6E8A-4147-A177-3AD203B41FA5}">
                      <a16:colId xmlns:a16="http://schemas.microsoft.com/office/drawing/2014/main" val="1606224603"/>
                    </a:ext>
                  </a:extLst>
                </a:gridCol>
                <a:gridCol w="2257558">
                  <a:extLst>
                    <a:ext uri="{9D8B030D-6E8A-4147-A177-3AD203B41FA5}">
                      <a16:colId xmlns:a16="http://schemas.microsoft.com/office/drawing/2014/main" val="319030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insatser: hjälpmedel, välfärdsteknik m.m. 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insatser: riktade till äldre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insatser: riktade till anhöriga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99EE4EB-D907-495B-BB16-57E1D2EC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44637469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1ACFD4CE-D342-4ED8-8C13-78519F2A4F97}"/>
              </a:ext>
            </a:extLst>
          </p:cNvPr>
          <p:cNvSpPr/>
          <p:nvPr/>
        </p:nvSpPr>
        <p:spPr>
          <a:xfrm>
            <a:off x="239523" y="1729737"/>
            <a:ext cx="11799010" cy="41821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5FF9A66-FB91-41F5-BFD6-E66CEDC50B92}"/>
              </a:ext>
            </a:extLst>
          </p:cNvPr>
          <p:cNvSpPr/>
          <p:nvPr/>
        </p:nvSpPr>
        <p:spPr>
          <a:xfrm>
            <a:off x="227508" y="1397527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928792"/>
          </a:xfrm>
        </p:spPr>
        <p:txBody>
          <a:bodyPr/>
          <a:lstStyle/>
          <a:p>
            <a:r>
              <a:rPr lang="sv-SE" sz="2800" dirty="0"/>
              <a:t>Andelen av de kartlagda insatserna som erbjuds med respektive utan biståndsbeslut skiljer sig inte mellan stad och landsbygd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150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E0FAF335-FE2C-412E-8CE8-DF89ABA13BD9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7E0BFBD-99AB-4099-BFD0-2F33B6C443D4}"/>
              </a:ext>
            </a:extLst>
          </p:cNvPr>
          <p:cNvGraphicFramePr>
            <a:graphicFrameLocks/>
          </p:cNvGraphicFramePr>
          <p:nvPr/>
        </p:nvGraphicFramePr>
        <p:xfrm>
          <a:off x="239523" y="1784997"/>
          <a:ext cx="11712954" cy="404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D3AD87-09F1-4848-893F-B5F2A6B3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8778220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D34C160A-DA4E-43BB-A8A8-C96E1E1B0F3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F3421D5B-3DD4-465E-B1C9-E60C1EF5E882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Andel kommuner som vill ge insatser utan biståndsbeslut, givet att en lagändring möjliggjorde detta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891687"/>
          </a:xfrm>
        </p:spPr>
        <p:txBody>
          <a:bodyPr/>
          <a:lstStyle/>
          <a:p>
            <a:r>
              <a:rPr lang="sv-SE" sz="2800" dirty="0"/>
              <a:t>Mer än hälften av svarande kommuner vill ge insatser utan biståndsbeslut inom området socialpsykiatri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151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8B352-7F3C-4EA3-9FCB-D202AE817AB8}"/>
              </a:ext>
            </a:extLst>
          </p:cNvPr>
          <p:cNvSpPr txBox="1"/>
          <p:nvPr/>
        </p:nvSpPr>
        <p:spPr>
          <a:xfrm>
            <a:off x="9833918" y="5368123"/>
            <a:ext cx="2204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</a:rPr>
              <a:t>100 % = 210 kommuner som besvarat frågan</a:t>
            </a:r>
            <a:endParaRPr lang="sv-SE" sz="1400" dirty="0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F94F9AD4-803A-4112-9522-2C6D0D0AC429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1CE66-0A94-400D-901C-6AAFA4BC4A3F}"/>
              </a:ext>
            </a:extLst>
          </p:cNvPr>
          <p:cNvSpPr txBox="1"/>
          <p:nvPr/>
        </p:nvSpPr>
        <p:spPr>
          <a:xfrm>
            <a:off x="340242" y="1548689"/>
            <a:ext cx="7634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v-SE" sz="1400" b="1" dirty="0"/>
              <a:t>Om det sker en lagändring som möjliggör att kommunen erbjuder insatser utan biståndsbeslut, skulle ni vilja ge någon eller några insatser utan biståndsbeslut?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AFD8A89-914D-4CF1-8F6D-1CE5931B0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216221"/>
              </p:ext>
            </p:extLst>
          </p:nvPr>
        </p:nvGraphicFramePr>
        <p:xfrm>
          <a:off x="340242" y="2335955"/>
          <a:ext cx="7785100" cy="329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3F2397-65D6-4245-ACC7-2C7745D6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10874267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F697A688-0EF0-4A4C-A11A-E826CF8EBEEB}"/>
              </a:ext>
            </a:extLst>
          </p:cNvPr>
          <p:cNvSpPr/>
          <p:nvPr/>
        </p:nvSpPr>
        <p:spPr>
          <a:xfrm>
            <a:off x="239523" y="1367916"/>
            <a:ext cx="11799010" cy="4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98289545-0BB7-4392-8E6F-CF062B3B7352}"/>
              </a:ext>
            </a:extLst>
          </p:cNvPr>
          <p:cNvGraphicFramePr>
            <a:graphicFrameLocks/>
          </p:cNvGraphicFramePr>
          <p:nvPr/>
        </p:nvGraphicFramePr>
        <p:xfrm>
          <a:off x="239523" y="1486880"/>
          <a:ext cx="11515284" cy="437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515284" cy="1231392"/>
          </a:xfrm>
        </p:spPr>
        <p:txBody>
          <a:bodyPr/>
          <a:lstStyle/>
          <a:p>
            <a:r>
              <a:rPr lang="sv-SE" sz="2800" dirty="0"/>
              <a:t>87 kommuner vill genomföra individ- och gruppinsatser riktade till personer med behov av socialpsykiatrisk stöd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152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AE1D8B7C-2098-47EA-B6E6-D58F41C4667C}"/>
              </a:ext>
            </a:extLst>
          </p:cNvPr>
          <p:cNvSpPr txBox="1"/>
          <p:nvPr/>
        </p:nvSpPr>
        <p:spPr>
          <a:xfrm>
            <a:off x="216967" y="598347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69BEE52-4059-4B81-B8A5-23EE165AC0A7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Antal kommuner som skulle vilja ge insatser utan biståndsbeslut i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respektive insatskategorin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A3014EF5-F75C-41CD-A016-BB9D22F4AF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9476" y="1948421"/>
            <a:ext cx="371157" cy="371157"/>
          </a:xfrm>
          <a:prstGeom prst="rect">
            <a:avLst/>
          </a:prstGeom>
        </p:spPr>
      </p:pic>
      <p:pic>
        <p:nvPicPr>
          <p:cNvPr id="13" name="Bildobjekt 72">
            <a:extLst>
              <a:ext uri="{FF2B5EF4-FFF2-40B4-BE49-F238E27FC236}">
                <a16:creationId xmlns:a16="http://schemas.microsoft.com/office/drawing/2014/main" id="{AF5F1C74-B03D-41A6-B38F-BADB321850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3" y="3520071"/>
            <a:ext cx="260352" cy="2603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74C48-19E6-4E89-8E11-2E9681B437C1}"/>
              </a:ext>
            </a:extLst>
          </p:cNvPr>
          <p:cNvGrpSpPr/>
          <p:nvPr/>
        </p:nvGrpSpPr>
        <p:grpSpPr>
          <a:xfrm>
            <a:off x="488555" y="4327002"/>
            <a:ext cx="432586" cy="440133"/>
            <a:chOff x="9836559" y="2595470"/>
            <a:chExt cx="515416" cy="498404"/>
          </a:xfrm>
        </p:grpSpPr>
        <p:pic>
          <p:nvPicPr>
            <p:cNvPr id="22" name="Graphic 42" descr="Miscellaneous with solid fill">
              <a:extLst>
                <a:ext uri="{FF2B5EF4-FFF2-40B4-BE49-F238E27FC236}">
                  <a16:creationId xmlns:a16="http://schemas.microsoft.com/office/drawing/2014/main" id="{3E1DDB4A-8293-4AF0-808E-CD9B0B07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3" name="Bildobjekt 82">
              <a:extLst>
                <a:ext uri="{FF2B5EF4-FFF2-40B4-BE49-F238E27FC236}">
                  <a16:creationId xmlns:a16="http://schemas.microsoft.com/office/drawing/2014/main" id="{CF0F54E3-56C1-4D13-98C5-900ED6F0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AE7B4A-83F7-4465-8016-C63DA299C6CF}"/>
              </a:ext>
            </a:extLst>
          </p:cNvPr>
          <p:cNvGrpSpPr/>
          <p:nvPr/>
        </p:nvGrpSpPr>
        <p:grpSpPr>
          <a:xfrm>
            <a:off x="488555" y="5056303"/>
            <a:ext cx="432586" cy="440133"/>
            <a:chOff x="11183003" y="2574351"/>
            <a:chExt cx="527798" cy="492193"/>
          </a:xfrm>
        </p:grpSpPr>
        <p:pic>
          <p:nvPicPr>
            <p:cNvPr id="25" name="Graphic 24" descr="Miscellaneous with solid fill">
              <a:extLst>
                <a:ext uri="{FF2B5EF4-FFF2-40B4-BE49-F238E27FC236}">
                  <a16:creationId xmlns:a16="http://schemas.microsoft.com/office/drawing/2014/main" id="{32909A9D-8B0B-4026-A673-68593C35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26" name="Bildobjekt 83">
              <a:extLst>
                <a:ext uri="{FF2B5EF4-FFF2-40B4-BE49-F238E27FC236}">
                  <a16:creationId xmlns:a16="http://schemas.microsoft.com/office/drawing/2014/main" id="{8681903B-8ACD-4EA7-8AC4-65900AD4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2E7DAE-D61B-4ACE-B5A7-BEAB7A1D6F1A}"/>
              </a:ext>
            </a:extLst>
          </p:cNvPr>
          <p:cNvGrpSpPr/>
          <p:nvPr/>
        </p:nvGrpSpPr>
        <p:grpSpPr>
          <a:xfrm>
            <a:off x="434201" y="2759750"/>
            <a:ext cx="381915" cy="277664"/>
            <a:chOff x="1064474" y="2484079"/>
            <a:chExt cx="510848" cy="420128"/>
          </a:xfrm>
        </p:grpSpPr>
        <p:pic>
          <p:nvPicPr>
            <p:cNvPr id="34" name="Bildobjekt 76">
              <a:extLst>
                <a:ext uri="{FF2B5EF4-FFF2-40B4-BE49-F238E27FC236}">
                  <a16:creationId xmlns:a16="http://schemas.microsoft.com/office/drawing/2014/main" id="{177DA429-A7BD-4D54-8DD6-AEB28902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5" name="Bildobjekt 86">
              <a:extLst>
                <a:ext uri="{FF2B5EF4-FFF2-40B4-BE49-F238E27FC236}">
                  <a16:creationId xmlns:a16="http://schemas.microsoft.com/office/drawing/2014/main" id="{D7F23B5A-1EDB-4A9E-AB0D-3719E777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6" name="Bildobjekt 87">
              <a:extLst>
                <a:ext uri="{FF2B5EF4-FFF2-40B4-BE49-F238E27FC236}">
                  <a16:creationId xmlns:a16="http://schemas.microsoft.com/office/drawing/2014/main" id="{9622B1BE-83F7-46DF-84AA-AC49A6E54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7" name="Bildobjekt 88">
              <a:extLst>
                <a:ext uri="{FF2B5EF4-FFF2-40B4-BE49-F238E27FC236}">
                  <a16:creationId xmlns:a16="http://schemas.microsoft.com/office/drawing/2014/main" id="{AF5BB2AF-8384-4996-817E-B26BD5E6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8" name="Bildobjekt 89">
              <a:extLst>
                <a:ext uri="{FF2B5EF4-FFF2-40B4-BE49-F238E27FC236}">
                  <a16:creationId xmlns:a16="http://schemas.microsoft.com/office/drawing/2014/main" id="{A305178F-F9DA-44E5-934B-339B733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7E121B-5369-4597-BDDC-777BDAF8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221049803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2">
            <a:extLst>
              <a:ext uri="{FF2B5EF4-FFF2-40B4-BE49-F238E27FC236}">
                <a16:creationId xmlns:a16="http://schemas.microsoft.com/office/drawing/2014/main" id="{21375CCA-7973-4DEB-8CA6-169C429E7C6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12">
            <a:extLst>
              <a:ext uri="{FF2B5EF4-FFF2-40B4-BE49-F238E27FC236}">
                <a16:creationId xmlns:a16="http://schemas.microsoft.com/office/drawing/2014/main" id="{DE8F4216-9B43-45B5-8859-E82E7662BC85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Exempel på insatser som kommunerna vill genomföra utan biståndsbeslut utifrån fritextsvar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173116" cy="908082"/>
          </a:xfrm>
        </p:spPr>
        <p:txBody>
          <a:bodyPr/>
          <a:lstStyle/>
          <a:p>
            <a:r>
              <a:rPr lang="sv-SE" sz="2800"/>
              <a:t>Exempel på insatser som önskas genomföras utan biståndsbeslut inom området socialpsykiatri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153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9D33E-6DA9-4F8D-A5EA-D462F741A5DA}"/>
              </a:ext>
            </a:extLst>
          </p:cNvPr>
          <p:cNvSpPr/>
          <p:nvPr/>
        </p:nvSpPr>
        <p:spPr>
          <a:xfrm>
            <a:off x="1623836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Aktivitetsgrupper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D49F-FFDB-46C2-8208-B16BC16F7D7B}"/>
              </a:ext>
            </a:extLst>
          </p:cNvPr>
          <p:cNvSpPr/>
          <p:nvPr/>
        </p:nvSpPr>
        <p:spPr>
          <a:xfrm>
            <a:off x="4742248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Stödsamtal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DF6A7-D99B-40C3-8655-D9592D2E8833}"/>
              </a:ext>
            </a:extLst>
          </p:cNvPr>
          <p:cNvSpPr/>
          <p:nvPr/>
        </p:nvSpPr>
        <p:spPr>
          <a:xfrm>
            <a:off x="7860660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Sysselsättning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5F2C4-77E2-41D4-82A1-B409DDF73684}"/>
              </a:ext>
            </a:extLst>
          </p:cNvPr>
          <p:cNvSpPr/>
          <p:nvPr/>
        </p:nvSpPr>
        <p:spPr>
          <a:xfrm>
            <a:off x="1623836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Boendestöd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46A5B-9656-44FD-B7BA-66D84F6CEFFC}"/>
              </a:ext>
            </a:extLst>
          </p:cNvPr>
          <p:cNvSpPr/>
          <p:nvPr/>
        </p:nvSpPr>
        <p:spPr>
          <a:xfrm>
            <a:off x="7860660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Anhörigstöd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C84D7-DE74-41DE-96B6-84D91431E4CA}"/>
              </a:ext>
            </a:extLst>
          </p:cNvPr>
          <p:cNvSpPr/>
          <p:nvPr/>
        </p:nvSpPr>
        <p:spPr>
          <a:xfrm>
            <a:off x="4742248" y="467251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Personligt ombud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F44E1-D7EA-4C87-AE05-6AEBE7F02983}"/>
              </a:ext>
            </a:extLst>
          </p:cNvPr>
          <p:cNvSpPr/>
          <p:nvPr/>
        </p:nvSpPr>
        <p:spPr>
          <a:xfrm>
            <a:off x="1623836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Träffpunkter/ mötesplatser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79E11-C946-4E39-9FFB-D9E73C26F7A9}"/>
              </a:ext>
            </a:extLst>
          </p:cNvPr>
          <p:cNvSpPr/>
          <p:nvPr/>
        </p:nvSpPr>
        <p:spPr>
          <a:xfrm>
            <a:off x="4742248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Öppen dagverksamhet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A37EE7-8DF8-41CA-8785-0E0657A23BF9}"/>
              </a:ext>
            </a:extLst>
          </p:cNvPr>
          <p:cNvSpPr/>
          <p:nvPr/>
        </p:nvSpPr>
        <p:spPr>
          <a:xfrm>
            <a:off x="7860660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Trygghetslarm</a:t>
            </a:r>
          </a:p>
        </p:txBody>
      </p:sp>
      <p:sp>
        <p:nvSpPr>
          <p:cNvPr id="19" name="textruta 8">
            <a:extLst>
              <a:ext uri="{FF2B5EF4-FFF2-40B4-BE49-F238E27FC236}">
                <a16:creationId xmlns:a16="http://schemas.microsoft.com/office/drawing/2014/main" id="{1CEE6F93-E27A-4480-AEAD-94F4F9F2C0B3}"/>
              </a:ext>
            </a:extLst>
          </p:cNvPr>
          <p:cNvSpPr txBox="1"/>
          <p:nvPr/>
        </p:nvSpPr>
        <p:spPr>
          <a:xfrm>
            <a:off x="153467" y="60310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/>
              <a:t>Källa:	Enkät: Kartläggning av socialtjänstens insatser i Sveriges kommuner (2021) 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EF9CBE-6F8A-48AA-AEF8-130F52C6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Socialpsykiatri</a:t>
            </a:r>
          </a:p>
        </p:txBody>
      </p:sp>
    </p:spTree>
    <p:extLst>
      <p:ext uri="{BB962C8B-B14F-4D97-AF65-F5344CB8AC3E}">
        <p14:creationId xmlns:p14="http://schemas.microsoft.com/office/powerpoint/2010/main" val="9281287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8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Resultat för verksamhetsområde våld i nära relationer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154</a:t>
            </a:fld>
            <a:endParaRPr lang="sv-SE"/>
          </a:p>
        </p:txBody>
      </p:sp>
      <p:pic>
        <p:nvPicPr>
          <p:cNvPr id="3074" name="Picture 2" descr="close-up photography of person lifting hands">
            <a:extLst>
              <a:ext uri="{FF2B5EF4-FFF2-40B4-BE49-F238E27FC236}">
                <a16:creationId xmlns:a16="http://schemas.microsoft.com/office/drawing/2014/main" id="{7D5422EE-D5B8-4A7B-93DB-B7000994D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-659" r="15287" b="659"/>
          <a:stretch/>
        </p:blipFill>
        <p:spPr bwMode="auto">
          <a:xfrm>
            <a:off x="7714327" y="1236314"/>
            <a:ext cx="4477673" cy="45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3942E5-D992-48EA-920D-45A905CC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21666650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B8A7C8DA-1D48-4E85-A02D-5B95384BFDAC}"/>
              </a:ext>
            </a:extLst>
          </p:cNvPr>
          <p:cNvSpPr/>
          <p:nvPr/>
        </p:nvSpPr>
        <p:spPr>
          <a:xfrm>
            <a:off x="344442" y="1384925"/>
            <a:ext cx="4605726" cy="4777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6F68E4-65C6-4280-BE4A-1B013347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9" y="283476"/>
            <a:ext cx="11651146" cy="1231392"/>
          </a:xfrm>
        </p:spPr>
        <p:txBody>
          <a:bodyPr/>
          <a:lstStyle/>
          <a:p>
            <a:r>
              <a:rPr lang="sv-SE" sz="2800" dirty="0"/>
              <a:t>Enkäten för verksamhetsområde våld i nära relationer besvarades av 250 kommuner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D04BCC-F952-47C1-A0AD-1576A5BF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155</a:t>
            </a:fld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EF3C50E-B112-4BF9-88E6-11A3FD665756}"/>
              </a:ext>
            </a:extLst>
          </p:cNvPr>
          <p:cNvGrpSpPr/>
          <p:nvPr/>
        </p:nvGrpSpPr>
        <p:grpSpPr>
          <a:xfrm>
            <a:off x="845246" y="3123897"/>
            <a:ext cx="3883697" cy="2061103"/>
            <a:chOff x="664232" y="1033545"/>
            <a:chExt cx="3003096" cy="189720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2A20855-118B-44B6-ABF1-6353862852EF}"/>
                </a:ext>
              </a:extLst>
            </p:cNvPr>
            <p:cNvSpPr/>
            <p:nvPr/>
          </p:nvSpPr>
          <p:spPr>
            <a:xfrm>
              <a:off x="664232" y="1238137"/>
              <a:ext cx="3003096" cy="1692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A5EFFA2-4A15-4A0C-889C-C227B706847C}"/>
                </a:ext>
              </a:extLst>
            </p:cNvPr>
            <p:cNvSpPr txBox="1"/>
            <p:nvPr/>
          </p:nvSpPr>
          <p:spPr>
            <a:xfrm>
              <a:off x="664232" y="1033545"/>
              <a:ext cx="2120720" cy="53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Inkomna svar enkät våld i nära relationer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C7310DFC-40F5-4FAD-88D1-409754B6E367}"/>
              </a:ext>
            </a:extLst>
          </p:cNvPr>
          <p:cNvSpPr txBox="1"/>
          <p:nvPr/>
        </p:nvSpPr>
        <p:spPr>
          <a:xfrm>
            <a:off x="474112" y="1481609"/>
            <a:ext cx="434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Enkäten inom verksamhetsområde våld i nära relationer besvarades av totalt 250 kommuner. Av dessa fullföljde 224 kommuner (74 %) hela enkäten.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E39778-7A85-4EFD-B7E3-006FA87D94E8}"/>
              </a:ext>
            </a:extLst>
          </p:cNvPr>
          <p:cNvSpPr/>
          <p:nvPr/>
        </p:nvSpPr>
        <p:spPr>
          <a:xfrm>
            <a:off x="5110389" y="1384925"/>
            <a:ext cx="6734046" cy="4777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589D47F-FB0D-45A8-97C1-589A035A239D}"/>
              </a:ext>
            </a:extLst>
          </p:cNvPr>
          <p:cNvSpPr txBox="1"/>
          <p:nvPr/>
        </p:nvSpPr>
        <p:spPr>
          <a:xfrm>
            <a:off x="5159410" y="1459074"/>
            <a:ext cx="668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Vid redovisning av resultat används de kategorier av insatser som ingick i enkäten:</a:t>
            </a:r>
          </a:p>
        </p:txBody>
      </p:sp>
      <p:pic>
        <p:nvPicPr>
          <p:cNvPr id="23" name="Graphic 10" descr="House with solid fill">
            <a:extLst>
              <a:ext uri="{FF2B5EF4-FFF2-40B4-BE49-F238E27FC236}">
                <a16:creationId xmlns:a16="http://schemas.microsoft.com/office/drawing/2014/main" id="{A06806BE-8A8E-47D1-8B3A-756EA81BBB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94375" y="2421450"/>
            <a:ext cx="510847" cy="510847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89305EAA-D66D-46E6-8BFC-CD355005CA39}"/>
              </a:ext>
            </a:extLst>
          </p:cNvPr>
          <p:cNvGrpSpPr/>
          <p:nvPr/>
        </p:nvGrpSpPr>
        <p:grpSpPr>
          <a:xfrm>
            <a:off x="8183185" y="4497852"/>
            <a:ext cx="607180" cy="521835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1A89C379-2BF7-4765-9B04-CD720461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9E24303-D675-4F17-AA66-397BE5D4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aphicFrame>
        <p:nvGraphicFramePr>
          <p:cNvPr id="39" name="Table 24">
            <a:extLst>
              <a:ext uri="{FF2B5EF4-FFF2-40B4-BE49-F238E27FC236}">
                <a16:creationId xmlns:a16="http://schemas.microsoft.com/office/drawing/2014/main" id="{75D9BE22-FAD3-4124-8CAE-89DA6E75A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57583"/>
              </p:ext>
            </p:extLst>
          </p:nvPr>
        </p:nvGraphicFramePr>
        <p:xfrm>
          <a:off x="5450971" y="3005820"/>
          <a:ext cx="6222219" cy="64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073">
                  <a:extLst>
                    <a:ext uri="{9D8B030D-6E8A-4147-A177-3AD203B41FA5}">
                      <a16:colId xmlns:a16="http://schemas.microsoft.com/office/drawing/2014/main" val="3910782198"/>
                    </a:ext>
                  </a:extLst>
                </a:gridCol>
                <a:gridCol w="2074073">
                  <a:extLst>
                    <a:ext uri="{9D8B030D-6E8A-4147-A177-3AD203B41FA5}">
                      <a16:colId xmlns:a16="http://schemas.microsoft.com/office/drawing/2014/main" val="2431141423"/>
                    </a:ext>
                  </a:extLst>
                </a:gridCol>
                <a:gridCol w="2074073">
                  <a:extLst>
                    <a:ext uri="{9D8B030D-6E8A-4147-A177-3AD203B41FA5}">
                      <a16:colId xmlns:a16="http://schemas.microsoft.com/office/drawing/2014/main" val="125237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Boendeinsatser: för våldsutsatta vuxna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Boendeinsatser: för våldsutövande vuxna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våldsutsatta vuxna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aphicFrame>
        <p:nvGraphicFramePr>
          <p:cNvPr id="47" name="Table 24">
            <a:extLst>
              <a:ext uri="{FF2B5EF4-FFF2-40B4-BE49-F238E27FC236}">
                <a16:creationId xmlns:a16="http://schemas.microsoft.com/office/drawing/2014/main" id="{92CC0A76-F705-480C-95B5-006A00A1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1026"/>
              </p:ext>
            </p:extLst>
          </p:nvPr>
        </p:nvGraphicFramePr>
        <p:xfrm>
          <a:off x="5444251" y="5026833"/>
          <a:ext cx="4302868" cy="859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434">
                  <a:extLst>
                    <a:ext uri="{9D8B030D-6E8A-4147-A177-3AD203B41FA5}">
                      <a16:colId xmlns:a16="http://schemas.microsoft.com/office/drawing/2014/main" val="715589115"/>
                    </a:ext>
                  </a:extLst>
                </a:gridCol>
                <a:gridCol w="2151434">
                  <a:extLst>
                    <a:ext uri="{9D8B030D-6E8A-4147-A177-3AD203B41FA5}">
                      <a16:colId xmlns:a16="http://schemas.microsoft.com/office/drawing/2014/main" val="319924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våldsutövande vuxna</a:t>
                      </a:r>
                    </a:p>
                    <a:p>
                      <a:pPr algn="l" rtl="0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947B06D6-3285-47DF-90A5-F4F86DCD0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703202"/>
              </p:ext>
            </p:extLst>
          </p:nvPr>
        </p:nvGraphicFramePr>
        <p:xfrm>
          <a:off x="184222" y="3458184"/>
          <a:ext cx="4399818" cy="232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1" name="Graphic 30" descr="House with solid fill">
            <a:extLst>
              <a:ext uri="{FF2B5EF4-FFF2-40B4-BE49-F238E27FC236}">
                <a16:creationId xmlns:a16="http://schemas.microsoft.com/office/drawing/2014/main" id="{E6A00A8D-C5F1-4FD4-9690-4D6199C17AB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025919" y="2421450"/>
            <a:ext cx="510847" cy="51084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4FF2450-A0BD-4098-A045-620131AFD91F}"/>
              </a:ext>
            </a:extLst>
          </p:cNvPr>
          <p:cNvGrpSpPr/>
          <p:nvPr/>
        </p:nvGrpSpPr>
        <p:grpSpPr>
          <a:xfrm>
            <a:off x="5882061" y="4497852"/>
            <a:ext cx="523161" cy="366703"/>
            <a:chOff x="8225194" y="2798324"/>
            <a:chExt cx="523161" cy="366703"/>
          </a:xfrm>
        </p:grpSpPr>
        <p:pic>
          <p:nvPicPr>
            <p:cNvPr id="53" name="Bildobjekt 86">
              <a:extLst>
                <a:ext uri="{FF2B5EF4-FFF2-40B4-BE49-F238E27FC236}">
                  <a16:creationId xmlns:a16="http://schemas.microsoft.com/office/drawing/2014/main" id="{D140B397-EE1C-427F-92CD-BBB0B524B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54" name="Bildobjekt 87">
              <a:extLst>
                <a:ext uri="{FF2B5EF4-FFF2-40B4-BE49-F238E27FC236}">
                  <a16:creationId xmlns:a16="http://schemas.microsoft.com/office/drawing/2014/main" id="{4B9E2BEE-89B5-47B2-834A-3FC5E017A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55" name="Bildobjekt 88">
              <a:extLst>
                <a:ext uri="{FF2B5EF4-FFF2-40B4-BE49-F238E27FC236}">
                  <a16:creationId xmlns:a16="http://schemas.microsoft.com/office/drawing/2014/main" id="{B46C3B58-49F3-4337-9FE3-A7122653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56" name="Bildobjekt 89">
              <a:extLst>
                <a:ext uri="{FF2B5EF4-FFF2-40B4-BE49-F238E27FC236}">
                  <a16:creationId xmlns:a16="http://schemas.microsoft.com/office/drawing/2014/main" id="{0EA34F98-620F-4843-B202-7F2E0B1B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57" name="Graphic 56" descr="User with solid fill">
              <a:extLst>
                <a:ext uri="{FF2B5EF4-FFF2-40B4-BE49-F238E27FC236}">
                  <a16:creationId xmlns:a16="http://schemas.microsoft.com/office/drawing/2014/main" id="{94E48D33-A4BA-4026-825B-27E29B51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FD45C8-9A29-4785-BEE4-5A4C25D10B25}"/>
              </a:ext>
            </a:extLst>
          </p:cNvPr>
          <p:cNvGrpSpPr/>
          <p:nvPr/>
        </p:nvGrpSpPr>
        <p:grpSpPr>
          <a:xfrm>
            <a:off x="10024409" y="2544878"/>
            <a:ext cx="510847" cy="357294"/>
            <a:chOff x="5861694" y="2809962"/>
            <a:chExt cx="523161" cy="366703"/>
          </a:xfrm>
        </p:grpSpPr>
        <p:pic>
          <p:nvPicPr>
            <p:cNvPr id="36" name="Bildobjekt 76">
              <a:extLst>
                <a:ext uri="{FF2B5EF4-FFF2-40B4-BE49-F238E27FC236}">
                  <a16:creationId xmlns:a16="http://schemas.microsoft.com/office/drawing/2014/main" id="{9801F0BE-F9C1-45D5-BDC1-D7E1AEBC6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76863" y="2888188"/>
              <a:ext cx="270052" cy="240545"/>
            </a:xfrm>
            <a:prstGeom prst="rect">
              <a:avLst/>
            </a:prstGeom>
          </p:spPr>
        </p:pic>
        <p:pic>
          <p:nvPicPr>
            <p:cNvPr id="48" name="Bildobjekt 86">
              <a:extLst>
                <a:ext uri="{FF2B5EF4-FFF2-40B4-BE49-F238E27FC236}">
                  <a16:creationId xmlns:a16="http://schemas.microsoft.com/office/drawing/2014/main" id="{34C31CEE-9C8E-4FC4-B687-13390415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79677" y="2993905"/>
              <a:ext cx="205178" cy="182760"/>
            </a:xfrm>
            <a:prstGeom prst="rect">
              <a:avLst/>
            </a:prstGeom>
          </p:spPr>
        </p:pic>
        <p:pic>
          <p:nvPicPr>
            <p:cNvPr id="49" name="Bildobjekt 87">
              <a:extLst>
                <a:ext uri="{FF2B5EF4-FFF2-40B4-BE49-F238E27FC236}">
                  <a16:creationId xmlns:a16="http://schemas.microsoft.com/office/drawing/2014/main" id="{B2F0768A-E277-4157-92B9-5033A3010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61694" y="2993905"/>
              <a:ext cx="205178" cy="182760"/>
            </a:xfrm>
            <a:prstGeom prst="rect">
              <a:avLst/>
            </a:prstGeom>
          </p:spPr>
        </p:pic>
        <p:pic>
          <p:nvPicPr>
            <p:cNvPr id="50" name="Bildobjekt 88">
              <a:extLst>
                <a:ext uri="{FF2B5EF4-FFF2-40B4-BE49-F238E27FC236}">
                  <a16:creationId xmlns:a16="http://schemas.microsoft.com/office/drawing/2014/main" id="{EC9F85D7-A188-41AE-906C-21ED89385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61694" y="2815437"/>
              <a:ext cx="205178" cy="182760"/>
            </a:xfrm>
            <a:prstGeom prst="rect">
              <a:avLst/>
            </a:prstGeom>
          </p:spPr>
        </p:pic>
        <p:pic>
          <p:nvPicPr>
            <p:cNvPr id="51" name="Bildobjekt 89">
              <a:extLst>
                <a:ext uri="{FF2B5EF4-FFF2-40B4-BE49-F238E27FC236}">
                  <a16:creationId xmlns:a16="http://schemas.microsoft.com/office/drawing/2014/main" id="{0D7B4254-58C2-43E0-A64E-9E6C07D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56906" y="2809962"/>
              <a:ext cx="205178" cy="182760"/>
            </a:xfrm>
            <a:prstGeom prst="rect">
              <a:avLst/>
            </a:prstGeom>
          </p:spPr>
        </p:pic>
      </p:grp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8E88CC5-5721-49CD-B4A9-E175A4BB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412748179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0" y="2645444"/>
            <a:ext cx="12191999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Insatsutbud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156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61B03E-D865-4D83-9C3E-3249230F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15926753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BCC54F8-49AB-4FD8-8EB0-94F9950CB877}"/>
              </a:ext>
            </a:extLst>
          </p:cNvPr>
          <p:cNvSpPr/>
          <p:nvPr/>
        </p:nvSpPr>
        <p:spPr>
          <a:xfrm>
            <a:off x="360946" y="1463713"/>
            <a:ext cx="10936705" cy="1764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97DDA9-ED4E-4F2C-B716-221E8AA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157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7B3EC-2B6E-4369-A4E5-0AE729CD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snitt erbjuds 40 procent av kartlagda insatserna inom området våld i nära relationer – 24 procent erbjuder även andra insatser</a:t>
            </a:r>
          </a:p>
        </p:txBody>
      </p:sp>
      <p:sp>
        <p:nvSpPr>
          <p:cNvPr id="10" name="textruta 8">
            <a:extLst>
              <a:ext uri="{FF2B5EF4-FFF2-40B4-BE49-F238E27FC236}">
                <a16:creationId xmlns:a16="http://schemas.microsoft.com/office/drawing/2014/main" id="{918FBAB5-87F1-4F16-9754-07ABB6F51820}"/>
              </a:ext>
            </a:extLst>
          </p:cNvPr>
          <p:cNvSpPr txBox="1"/>
          <p:nvPr/>
        </p:nvSpPr>
        <p:spPr>
          <a:xfrm>
            <a:off x="150774" y="5889714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  <a:p>
            <a:r>
              <a:rPr lang="sv-SE" sz="1000"/>
              <a:t>*	Av </a:t>
            </a:r>
            <a:r>
              <a:rPr lang="sv-SE" sz="1000" dirty="0"/>
              <a:t>de kommuner som angett att de slutfört enkäten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151BF35-C2C3-4465-8212-079258E8C0CE}"/>
              </a:ext>
            </a:extLst>
          </p:cNvPr>
          <p:cNvSpPr/>
          <p:nvPr/>
        </p:nvSpPr>
        <p:spPr>
          <a:xfrm>
            <a:off x="360947" y="3523343"/>
            <a:ext cx="10936706" cy="2153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1BB5D21-F8A8-48E6-A93F-6D089FBE89FD}"/>
              </a:ext>
            </a:extLst>
          </p:cNvPr>
          <p:cNvSpPr/>
          <p:nvPr/>
        </p:nvSpPr>
        <p:spPr>
          <a:xfrm>
            <a:off x="479563" y="1415196"/>
            <a:ext cx="3406637" cy="179461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18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46 kartlagda insatserna har i genomsnitt erbjudits inom området våld i nära relationer 2016-2020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0CE7AF8-D777-4164-9BBF-8BC03374CCB3}"/>
              </a:ext>
            </a:extLst>
          </p:cNvPr>
          <p:cNvSpPr/>
          <p:nvPr/>
        </p:nvSpPr>
        <p:spPr>
          <a:xfrm>
            <a:off x="7502998" y="1430211"/>
            <a:ext cx="3501190" cy="1764584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    24 %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kommunerna uppger att de ger ytterligare insatser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E098D638-612A-447A-A2D9-27531E70A24E}"/>
              </a:ext>
            </a:extLst>
          </p:cNvPr>
          <p:cNvCxnSpPr>
            <a:cxnSpLocks/>
          </p:cNvCxnSpPr>
          <p:nvPr/>
        </p:nvCxnSpPr>
        <p:spPr>
          <a:xfrm>
            <a:off x="4030580" y="4614109"/>
            <a:ext cx="3621505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CB4215CE-00C2-494F-865E-88A84052310E}"/>
              </a:ext>
            </a:extLst>
          </p:cNvPr>
          <p:cNvSpPr/>
          <p:nvPr/>
        </p:nvSpPr>
        <p:spPr>
          <a:xfrm>
            <a:off x="385009" y="3161294"/>
            <a:ext cx="3501191" cy="2728420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4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46 kartlagda insatserna erbjuds i den kommun som erbjuder minst antal insatser inom området våld i nära relationer 2016-2020*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8AD0B80D-33E7-45E2-B36F-79DFF848171C}"/>
              </a:ext>
            </a:extLst>
          </p:cNvPr>
          <p:cNvSpPr/>
          <p:nvPr/>
        </p:nvSpPr>
        <p:spPr>
          <a:xfrm>
            <a:off x="7502998" y="3186248"/>
            <a:ext cx="3501190" cy="263915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33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46 kartlagda insatserna erbjuds i den kommun som erbjuder störst antal insatser inom området våld i nära relationer 2016-2020</a:t>
            </a:r>
          </a:p>
        </p:txBody>
      </p:sp>
      <p:pic>
        <p:nvPicPr>
          <p:cNvPr id="30" name="Bild 29" descr="Märkesfäste1 med hel fyllning">
            <a:extLst>
              <a:ext uri="{FF2B5EF4-FFF2-40B4-BE49-F238E27FC236}">
                <a16:creationId xmlns:a16="http://schemas.microsoft.com/office/drawing/2014/main" id="{8178D44B-576F-43AC-B472-0DEEA926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1492" y="1664369"/>
            <a:ext cx="1375611" cy="137561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CC54BB-DED9-4A75-B17C-84FD3B6A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76829491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27508" y="1529036"/>
            <a:ext cx="11799010" cy="4132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27509" y="1223199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våld i nära relationer som ges i respektive kommun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Antal insatser som erbjuds inom området våld i nära relationer varierar från 14 till 21 mellan länen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51447A-7E75-4819-B127-11EFBFF7A819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våld i nära relationer. 24 procent av kommunerna uppger att de erbjuder insatser utöver de som ingick i enkäten.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2A8A156-0FF5-4C1B-83CA-9FC356DDBD92}"/>
              </a:ext>
            </a:extLst>
          </p:cNvPr>
          <p:cNvGraphicFramePr>
            <a:graphicFrameLocks/>
          </p:cNvGraphicFramePr>
          <p:nvPr/>
        </p:nvGraphicFramePr>
        <p:xfrm>
          <a:off x="311285" y="1561042"/>
          <a:ext cx="11653207" cy="409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824D84B-72A1-42D9-BEC2-536EB8F5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0619E-7018-4AE4-8B86-7EAD0AAC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7592974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19075" y="1556074"/>
            <a:ext cx="11819458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19075" y="1223199"/>
            <a:ext cx="11819458" cy="33287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våld i nära relationer som ges per kommun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2041226" cy="898518"/>
          </a:xfrm>
        </p:spPr>
        <p:txBody>
          <a:bodyPr anchor="b"/>
          <a:lstStyle/>
          <a:p>
            <a:r>
              <a:rPr lang="sv-SE" sz="2800" dirty="0"/>
              <a:t>Inom området våld i nära relationer skiljer sig antalet genomförda insatser med tre insatser per kommun mellan landsbygd och storstad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D05CE-82B8-49CF-AE8E-F828073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159</a:t>
            </a:fld>
            <a:endParaRPr lang="sv-SE"/>
          </a:p>
        </p:txBody>
      </p:sp>
      <p:sp>
        <p:nvSpPr>
          <p:cNvPr id="11" name="textruta 9">
            <a:extLst>
              <a:ext uri="{FF2B5EF4-FFF2-40B4-BE49-F238E27FC236}">
                <a16:creationId xmlns:a16="http://schemas.microsoft.com/office/drawing/2014/main" id="{524AE620-7C58-4F31-9588-2A0ACD5CE7E3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våld i nära relationer. 24 procent av kommunerna uppger att de erbjuder insatser utöver de som ingick i enkäten.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5C223A-D6AC-4EAC-ADE3-652921DC34BE}"/>
              </a:ext>
            </a:extLst>
          </p:cNvPr>
          <p:cNvGraphicFramePr>
            <a:graphicFrameLocks/>
          </p:cNvGraphicFramePr>
          <p:nvPr/>
        </p:nvGraphicFramePr>
        <p:xfrm>
          <a:off x="291830" y="1597808"/>
          <a:ext cx="11546732" cy="395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7AFD1A-D4AB-44D4-B32D-03197155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244182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0" y="2645444"/>
            <a:ext cx="12191999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Insatsutbud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4A7111-C297-465D-9F55-097ED8F7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59064948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vanligaste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1885065" cy="1223199"/>
          </a:xfrm>
        </p:spPr>
        <p:txBody>
          <a:bodyPr anchor="ctr"/>
          <a:lstStyle/>
          <a:p>
            <a:r>
              <a:rPr lang="sv-SE" sz="2800" dirty="0"/>
              <a:t>De tio vanligaste av de kartlagda insatserna inom området våld i nära relationer ges av över 80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160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90902"/>
            <a:ext cx="6314748" cy="3478783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Skyddat boende för våldsutsatta kvinnor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Råd och stöd från socialsekreteraren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Stöd i andra myndighetskontakter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Generella enskilda stödsamtal utan särskild manual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Stöd vid akut behov av ekonomiskt bistånd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Säkerhetsplanering, genomgång av säkerhet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Stöd vid byte av bostadsort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Skyddat boende med kompetens om hedersrelaterat våld 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Motiverande samtal (MI)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Tillfälligt boende 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054118" y="2315251"/>
            <a:ext cx="5439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3122579" y="2315251"/>
            <a:ext cx="244133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2862470" y="2670107"/>
            <a:ext cx="275388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075194" y="2670107"/>
            <a:ext cx="5228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2663687" y="3024963"/>
            <a:ext cx="295266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5974367" y="3734675"/>
            <a:ext cx="62368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3797300" y="3379819"/>
            <a:ext cx="18190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180483" y="3379819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095405" y="4111761"/>
            <a:ext cx="5026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2226365" y="4466617"/>
            <a:ext cx="34871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2047461" y="5188086"/>
            <a:ext cx="348644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6128764" y="4466617"/>
            <a:ext cx="469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6136940" y="3024963"/>
            <a:ext cx="4611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4140019" y="4821473"/>
            <a:ext cx="138286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56305" y="5188086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7" name="Table 11">
            <a:extLst>
              <a:ext uri="{FF2B5EF4-FFF2-40B4-BE49-F238E27FC236}">
                <a16:creationId xmlns:a16="http://schemas.microsoft.com/office/drawing/2014/main" id="{44BEAEAE-D2D4-4512-A67D-2D088C3A937D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FC7B8D5-66BC-4911-A472-6205D2958295}"/>
              </a:ext>
            </a:extLst>
          </p:cNvPr>
          <p:cNvCxnSpPr>
            <a:cxnSpLocks/>
          </p:cNvCxnSpPr>
          <p:nvPr/>
        </p:nvCxnSpPr>
        <p:spPr>
          <a:xfrm>
            <a:off x="3359426" y="4111761"/>
            <a:ext cx="228376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77D9C23-3ED8-4A2A-97F7-A733C1E9DBDC}"/>
              </a:ext>
            </a:extLst>
          </p:cNvPr>
          <p:cNvCxnSpPr>
            <a:cxnSpLocks/>
          </p:cNvCxnSpPr>
          <p:nvPr/>
        </p:nvCxnSpPr>
        <p:spPr>
          <a:xfrm>
            <a:off x="6343951" y="5542943"/>
            <a:ext cx="2540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477FFF5F-190E-4EDB-BAA8-1CD8EF332887}"/>
              </a:ext>
            </a:extLst>
          </p:cNvPr>
          <p:cNvCxnSpPr>
            <a:cxnSpLocks/>
          </p:cNvCxnSpPr>
          <p:nvPr/>
        </p:nvCxnSpPr>
        <p:spPr>
          <a:xfrm>
            <a:off x="1590261" y="5542943"/>
            <a:ext cx="41869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9AA9AF23-5C62-4C7B-8D2C-5408B3102E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26822" y="2091050"/>
            <a:ext cx="364387" cy="36438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FB370F-A881-47E2-A1E7-3E64959D17CC}"/>
              </a:ext>
            </a:extLst>
          </p:cNvPr>
          <p:cNvCxnSpPr>
            <a:cxnSpLocks/>
          </p:cNvCxnSpPr>
          <p:nvPr/>
        </p:nvCxnSpPr>
        <p:spPr>
          <a:xfrm>
            <a:off x="6011712" y="4818027"/>
            <a:ext cx="5863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BE3C56F-9DB4-43A9-B9CE-A460BABF5599}"/>
              </a:ext>
            </a:extLst>
          </p:cNvPr>
          <p:cNvGrpSpPr/>
          <p:nvPr/>
        </p:nvGrpSpPr>
        <p:grpSpPr>
          <a:xfrm flipH="1">
            <a:off x="5654815" y="2496600"/>
            <a:ext cx="381915" cy="277664"/>
            <a:chOff x="1064474" y="2484079"/>
            <a:chExt cx="510848" cy="420128"/>
          </a:xfrm>
        </p:grpSpPr>
        <p:pic>
          <p:nvPicPr>
            <p:cNvPr id="117" name="Bildobjekt 76">
              <a:extLst>
                <a:ext uri="{FF2B5EF4-FFF2-40B4-BE49-F238E27FC236}">
                  <a16:creationId xmlns:a16="http://schemas.microsoft.com/office/drawing/2014/main" id="{6466F696-F584-4C09-9089-8A411942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8" name="Bildobjekt 86">
              <a:extLst>
                <a:ext uri="{FF2B5EF4-FFF2-40B4-BE49-F238E27FC236}">
                  <a16:creationId xmlns:a16="http://schemas.microsoft.com/office/drawing/2014/main" id="{3C019E5F-4CBF-4F32-8943-DBAD01D10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9" name="Bildobjekt 87">
              <a:extLst>
                <a:ext uri="{FF2B5EF4-FFF2-40B4-BE49-F238E27FC236}">
                  <a16:creationId xmlns:a16="http://schemas.microsoft.com/office/drawing/2014/main" id="{675F0457-773B-4ED6-91EE-BA5CC019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0" name="Bildobjekt 88">
              <a:extLst>
                <a:ext uri="{FF2B5EF4-FFF2-40B4-BE49-F238E27FC236}">
                  <a16:creationId xmlns:a16="http://schemas.microsoft.com/office/drawing/2014/main" id="{7F4AF654-2A19-4383-965D-529C4339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1" name="Bildobjekt 89">
              <a:extLst>
                <a:ext uri="{FF2B5EF4-FFF2-40B4-BE49-F238E27FC236}">
                  <a16:creationId xmlns:a16="http://schemas.microsoft.com/office/drawing/2014/main" id="{E1F4BD3A-AF21-468A-A371-6FF0480F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D1C7456-04BD-4142-8219-3B67626FBDDD}"/>
              </a:ext>
            </a:extLst>
          </p:cNvPr>
          <p:cNvGrpSpPr/>
          <p:nvPr/>
        </p:nvGrpSpPr>
        <p:grpSpPr>
          <a:xfrm flipH="1">
            <a:off x="5693150" y="2865152"/>
            <a:ext cx="381915" cy="277664"/>
            <a:chOff x="1064474" y="2484079"/>
            <a:chExt cx="510848" cy="420128"/>
          </a:xfrm>
        </p:grpSpPr>
        <p:pic>
          <p:nvPicPr>
            <p:cNvPr id="123" name="Bildobjekt 76">
              <a:extLst>
                <a:ext uri="{FF2B5EF4-FFF2-40B4-BE49-F238E27FC236}">
                  <a16:creationId xmlns:a16="http://schemas.microsoft.com/office/drawing/2014/main" id="{D90B342B-E635-44FC-ABE4-05693E1C1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4" name="Bildobjekt 86">
              <a:extLst>
                <a:ext uri="{FF2B5EF4-FFF2-40B4-BE49-F238E27FC236}">
                  <a16:creationId xmlns:a16="http://schemas.microsoft.com/office/drawing/2014/main" id="{44BF59D3-A621-473A-8C1A-E1B8E5BE8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5" name="Bildobjekt 87">
              <a:extLst>
                <a:ext uri="{FF2B5EF4-FFF2-40B4-BE49-F238E27FC236}">
                  <a16:creationId xmlns:a16="http://schemas.microsoft.com/office/drawing/2014/main" id="{16A43C6A-D064-480A-B2AE-BCC0CDD0E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6" name="Bildobjekt 88">
              <a:extLst>
                <a:ext uri="{FF2B5EF4-FFF2-40B4-BE49-F238E27FC236}">
                  <a16:creationId xmlns:a16="http://schemas.microsoft.com/office/drawing/2014/main" id="{59EBE422-369A-473B-B88E-11DCE1398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7" name="Bildobjekt 89">
              <a:extLst>
                <a:ext uri="{FF2B5EF4-FFF2-40B4-BE49-F238E27FC236}">
                  <a16:creationId xmlns:a16="http://schemas.microsoft.com/office/drawing/2014/main" id="{687DA104-95F2-405C-8B16-6BEE0872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5D841C6-070A-48F5-8A7F-16D31A33A075}"/>
              </a:ext>
            </a:extLst>
          </p:cNvPr>
          <p:cNvGrpSpPr/>
          <p:nvPr/>
        </p:nvGrpSpPr>
        <p:grpSpPr>
          <a:xfrm flipH="1">
            <a:off x="5713490" y="3244740"/>
            <a:ext cx="381915" cy="277664"/>
            <a:chOff x="1064474" y="2484079"/>
            <a:chExt cx="510848" cy="420128"/>
          </a:xfrm>
        </p:grpSpPr>
        <p:pic>
          <p:nvPicPr>
            <p:cNvPr id="132" name="Bildobjekt 76">
              <a:extLst>
                <a:ext uri="{FF2B5EF4-FFF2-40B4-BE49-F238E27FC236}">
                  <a16:creationId xmlns:a16="http://schemas.microsoft.com/office/drawing/2014/main" id="{4D0EA678-8909-46AC-B652-34AE32FB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3" name="Bildobjekt 86">
              <a:extLst>
                <a:ext uri="{FF2B5EF4-FFF2-40B4-BE49-F238E27FC236}">
                  <a16:creationId xmlns:a16="http://schemas.microsoft.com/office/drawing/2014/main" id="{F3C529A0-4B20-4924-B29E-3DD8C02FF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4" name="Bildobjekt 87">
              <a:extLst>
                <a:ext uri="{FF2B5EF4-FFF2-40B4-BE49-F238E27FC236}">
                  <a16:creationId xmlns:a16="http://schemas.microsoft.com/office/drawing/2014/main" id="{06E1ECE8-9A20-4DA3-B7DC-B9D804C2B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5" name="Bildobjekt 88">
              <a:extLst>
                <a:ext uri="{FF2B5EF4-FFF2-40B4-BE49-F238E27FC236}">
                  <a16:creationId xmlns:a16="http://schemas.microsoft.com/office/drawing/2014/main" id="{5C8D1E04-51F8-4D40-9309-BC4D41B3C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6" name="Bildobjekt 89">
              <a:extLst>
                <a:ext uri="{FF2B5EF4-FFF2-40B4-BE49-F238E27FC236}">
                  <a16:creationId xmlns:a16="http://schemas.microsoft.com/office/drawing/2014/main" id="{DB913D65-ED58-463D-A3B8-B0F35DED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F94A876-574D-4DC0-B2BD-0EA812694FB2}"/>
              </a:ext>
            </a:extLst>
          </p:cNvPr>
          <p:cNvCxnSpPr>
            <a:cxnSpLocks/>
          </p:cNvCxnSpPr>
          <p:nvPr/>
        </p:nvCxnSpPr>
        <p:spPr>
          <a:xfrm>
            <a:off x="3210339" y="3734675"/>
            <a:ext cx="232356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6" name="Graphic 155" descr="House with solid fill">
            <a:extLst>
              <a:ext uri="{FF2B5EF4-FFF2-40B4-BE49-F238E27FC236}">
                <a16:creationId xmlns:a16="http://schemas.microsoft.com/office/drawing/2014/main" id="{D2BB5CAD-EC95-4935-9CBA-75C6507937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889469" y="5358463"/>
            <a:ext cx="364387" cy="364387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FF52138-A68C-44C7-A582-8A3DE23096F8}"/>
              </a:ext>
            </a:extLst>
          </p:cNvPr>
          <p:cNvGrpSpPr/>
          <p:nvPr/>
        </p:nvGrpSpPr>
        <p:grpSpPr>
          <a:xfrm>
            <a:off x="5643186" y="3606708"/>
            <a:ext cx="287227" cy="287227"/>
            <a:chOff x="9836559" y="2595470"/>
            <a:chExt cx="515416" cy="498404"/>
          </a:xfrm>
        </p:grpSpPr>
        <p:pic>
          <p:nvPicPr>
            <p:cNvPr id="172" name="Graphic 42" descr="Miscellaneous with solid fill">
              <a:extLst>
                <a:ext uri="{FF2B5EF4-FFF2-40B4-BE49-F238E27FC236}">
                  <a16:creationId xmlns:a16="http://schemas.microsoft.com/office/drawing/2014/main" id="{B88ECAE2-01B0-4259-944A-6B96C816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73" name="Bildobjekt 82">
              <a:extLst>
                <a:ext uri="{FF2B5EF4-FFF2-40B4-BE49-F238E27FC236}">
                  <a16:creationId xmlns:a16="http://schemas.microsoft.com/office/drawing/2014/main" id="{A17317C3-FDC8-498A-9B44-7FBDC9905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4D3CF6C-8B99-4359-AEE2-5C7D675FFAC6}"/>
              </a:ext>
            </a:extLst>
          </p:cNvPr>
          <p:cNvGrpSpPr/>
          <p:nvPr/>
        </p:nvGrpSpPr>
        <p:grpSpPr>
          <a:xfrm>
            <a:off x="5692234" y="3973933"/>
            <a:ext cx="287227" cy="287227"/>
            <a:chOff x="9836559" y="2595470"/>
            <a:chExt cx="515416" cy="498404"/>
          </a:xfrm>
        </p:grpSpPr>
        <p:pic>
          <p:nvPicPr>
            <p:cNvPr id="176" name="Graphic 42" descr="Miscellaneous with solid fill">
              <a:extLst>
                <a:ext uri="{FF2B5EF4-FFF2-40B4-BE49-F238E27FC236}">
                  <a16:creationId xmlns:a16="http://schemas.microsoft.com/office/drawing/2014/main" id="{789B9A3A-845C-4D1A-A5B2-6ADBF810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77" name="Bildobjekt 82">
              <a:extLst>
                <a:ext uri="{FF2B5EF4-FFF2-40B4-BE49-F238E27FC236}">
                  <a16:creationId xmlns:a16="http://schemas.microsoft.com/office/drawing/2014/main" id="{06DA3C55-0E0E-40E9-9E33-1A8DDA0F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78" name="Graphic 177" descr="House with solid fill">
            <a:extLst>
              <a:ext uri="{FF2B5EF4-FFF2-40B4-BE49-F238E27FC236}">
                <a16:creationId xmlns:a16="http://schemas.microsoft.com/office/drawing/2014/main" id="{D5749296-3828-4195-9AC1-7C695244D0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750756" y="4255265"/>
            <a:ext cx="364387" cy="364387"/>
          </a:xfrm>
          <a:prstGeom prst="rect">
            <a:avLst/>
          </a:prstGeom>
        </p:spPr>
      </p:pic>
      <p:pic>
        <p:nvPicPr>
          <p:cNvPr id="179" name="Graphic 178" descr="House with solid fill">
            <a:extLst>
              <a:ext uri="{FF2B5EF4-FFF2-40B4-BE49-F238E27FC236}">
                <a16:creationId xmlns:a16="http://schemas.microsoft.com/office/drawing/2014/main" id="{08EFA4E5-2CA8-4C9E-92F9-17312EF70C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580828" y="4642096"/>
            <a:ext cx="364387" cy="364387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9B0FE7F-9D40-4AE1-828C-449EA610BF43}"/>
              </a:ext>
            </a:extLst>
          </p:cNvPr>
          <p:cNvGrpSpPr/>
          <p:nvPr/>
        </p:nvGrpSpPr>
        <p:grpSpPr>
          <a:xfrm flipH="1">
            <a:off x="5623100" y="5053194"/>
            <a:ext cx="381915" cy="277664"/>
            <a:chOff x="1064474" y="2484079"/>
            <a:chExt cx="510848" cy="420128"/>
          </a:xfrm>
        </p:grpSpPr>
        <p:pic>
          <p:nvPicPr>
            <p:cNvPr id="185" name="Bildobjekt 76">
              <a:extLst>
                <a:ext uri="{FF2B5EF4-FFF2-40B4-BE49-F238E27FC236}">
                  <a16:creationId xmlns:a16="http://schemas.microsoft.com/office/drawing/2014/main" id="{698C258F-335D-42F6-A3C0-2DEF66441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86" name="Bildobjekt 86">
              <a:extLst>
                <a:ext uri="{FF2B5EF4-FFF2-40B4-BE49-F238E27FC236}">
                  <a16:creationId xmlns:a16="http://schemas.microsoft.com/office/drawing/2014/main" id="{3AF989A7-B0C8-4CF9-95F4-42AEAC4E1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87" name="Bildobjekt 87">
              <a:extLst>
                <a:ext uri="{FF2B5EF4-FFF2-40B4-BE49-F238E27FC236}">
                  <a16:creationId xmlns:a16="http://schemas.microsoft.com/office/drawing/2014/main" id="{75356E54-A4C9-4703-A3EA-A053E32B9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88" name="Bildobjekt 88">
              <a:extLst>
                <a:ext uri="{FF2B5EF4-FFF2-40B4-BE49-F238E27FC236}">
                  <a16:creationId xmlns:a16="http://schemas.microsoft.com/office/drawing/2014/main" id="{AAA0F4DC-9EA3-42B2-A1E2-1521F1509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91" name="Bildobjekt 89">
              <a:extLst>
                <a:ext uri="{FF2B5EF4-FFF2-40B4-BE49-F238E27FC236}">
                  <a16:creationId xmlns:a16="http://schemas.microsoft.com/office/drawing/2014/main" id="{B19354EA-F8E9-46DB-AEE8-1305479A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B6C9327-C266-4E23-819B-ECC8CEEE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63483838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minst vanliga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1839455" cy="1223199"/>
          </a:xfrm>
        </p:spPr>
        <p:txBody>
          <a:bodyPr anchor="ctr"/>
          <a:lstStyle/>
          <a:p>
            <a:r>
              <a:rPr lang="sv-SE" sz="2800" dirty="0"/>
              <a:t>De tio minst vanliga insatserna inom området våld i nära relationer ges av noll till sex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161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92811-B1C9-4BF9-A2B6-24F77D91FB71}"/>
              </a:ext>
            </a:extLst>
          </p:cNvPr>
          <p:cNvSpPr/>
          <p:nvPr/>
        </p:nvSpPr>
        <p:spPr>
          <a:xfrm>
            <a:off x="376052" y="21909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Psykodynamisk terapi (PDT) (våldsutövare)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87B45F-6F14-433C-9249-E7D157383C91}"/>
              </a:ext>
            </a:extLst>
          </p:cNvPr>
          <p:cNvSpPr/>
          <p:nvPr/>
        </p:nvSpPr>
        <p:spPr>
          <a:xfrm>
            <a:off x="376052" y="25492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Viktig intressant person (VIP)-programmet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227CCB-2AF1-4FC9-B003-CA7FF20EF168}"/>
              </a:ext>
            </a:extLst>
          </p:cNvPr>
          <p:cNvSpPr/>
          <p:nvPr/>
        </p:nvSpPr>
        <p:spPr>
          <a:xfrm>
            <a:off x="376052" y="2907635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Korttidsboende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korttidsplats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våldsutövare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8CF135-0373-406F-9DF5-0F7E2BB6C395}"/>
              </a:ext>
            </a:extLst>
          </p:cNvPr>
          <p:cNvSpPr/>
          <p:nvPr/>
        </p:nvSpPr>
        <p:spPr>
          <a:xfrm>
            <a:off x="376052" y="32660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Schyssta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Relationer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Våldspreventiv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gruppverksamhet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555EA0-4512-4314-A37E-E8C28D358D3A}"/>
              </a:ext>
            </a:extLst>
          </p:cNvPr>
          <p:cNvSpPr/>
          <p:nvPr/>
        </p:nvSpPr>
        <p:spPr>
          <a:xfrm>
            <a:off x="376052" y="36243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Preventing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domestic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violence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Predov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2C41FC-CB45-43F9-8C04-AA31F3376401}"/>
              </a:ext>
            </a:extLst>
          </p:cNvPr>
          <p:cNvSpPr/>
          <p:nvPr/>
        </p:nvSpPr>
        <p:spPr>
          <a:xfrm>
            <a:off x="376052" y="3982734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Internetbehandling mot våld i nära relationer (IVIN)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F2B482-95CA-4AC3-B96E-6CA2D801F7F0}"/>
              </a:ext>
            </a:extLst>
          </p:cNvPr>
          <p:cNvSpPr/>
          <p:nvPr/>
        </p:nvSpPr>
        <p:spPr>
          <a:xfrm>
            <a:off x="376052" y="43411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Duluthmodellen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21B0357-8093-42D2-AC75-EC38B0ECC90E}"/>
              </a:ext>
            </a:extLst>
          </p:cNvPr>
          <p:cNvSpPr/>
          <p:nvPr/>
        </p:nvSpPr>
        <p:spPr>
          <a:xfrm>
            <a:off x="376052" y="4699467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Terapi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byggd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på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Core Conflictual Relationship Theme (CCRT)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C0155B-9B0F-40D8-ADBF-73C163CF1D4B}"/>
              </a:ext>
            </a:extLst>
          </p:cNvPr>
          <p:cNvSpPr/>
          <p:nvPr/>
        </p:nvSpPr>
        <p:spPr>
          <a:xfrm>
            <a:off x="376052" y="5057833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Caring Dads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C7ED0E-97C5-4B23-B085-4F95016F5130}"/>
              </a:ext>
            </a:extLst>
          </p:cNvPr>
          <p:cNvSpPr/>
          <p:nvPr/>
        </p:nvSpPr>
        <p:spPr>
          <a:xfrm>
            <a:off x="376052" y="54162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Process-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Psychodynamic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Treatment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(PPT)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  <a:endParaRPr lang="sv-SE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148009" y="2324776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3140765" y="2324776"/>
            <a:ext cx="243123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3140765" y="2679562"/>
            <a:ext cx="24777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114282" y="2679562"/>
            <a:ext cx="44282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423B3857-22F9-4606-B7DC-6D20D2BA5760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6%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14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230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6%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13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235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4%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9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236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3%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6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233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5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230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5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230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3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231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231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229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0%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1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effectLst/>
                        </a:rPr>
                        <a:t>231</a:t>
                      </a:r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3280404" y="3034348"/>
            <a:ext cx="22190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5914903" y="3743920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3963787" y="3389134"/>
            <a:ext cx="201151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352559" y="3389134"/>
            <a:ext cx="20455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>
            <a:off x="2964083" y="3744599"/>
            <a:ext cx="242435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76BAEB4-7E77-4389-BE0C-856A27FC0003}"/>
              </a:ext>
            </a:extLst>
          </p:cNvPr>
          <p:cNvCxnSpPr>
            <a:cxnSpLocks/>
          </p:cNvCxnSpPr>
          <p:nvPr/>
        </p:nvCxnSpPr>
        <p:spPr>
          <a:xfrm>
            <a:off x="3637722" y="4105721"/>
            <a:ext cx="19846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48009" y="4105721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1540565" y="4460507"/>
            <a:ext cx="384787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1381539" y="5181345"/>
            <a:ext cx="415236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9BA7F27-B26B-47B1-8BDE-70513CEDFE30}"/>
              </a:ext>
            </a:extLst>
          </p:cNvPr>
          <p:cNvCxnSpPr>
            <a:cxnSpLocks/>
          </p:cNvCxnSpPr>
          <p:nvPr/>
        </p:nvCxnSpPr>
        <p:spPr>
          <a:xfrm>
            <a:off x="3140765" y="5542943"/>
            <a:ext cx="23586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5874600" y="4460507"/>
            <a:ext cx="6825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5975299" y="3034348"/>
            <a:ext cx="5818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6436135" y="4826559"/>
            <a:ext cx="12097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15365" y="5181345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5D75156-FB7E-4D92-8EEE-E7222510EF37}"/>
              </a:ext>
            </a:extLst>
          </p:cNvPr>
          <p:cNvCxnSpPr>
            <a:cxnSpLocks/>
          </p:cNvCxnSpPr>
          <p:nvPr/>
        </p:nvCxnSpPr>
        <p:spPr>
          <a:xfrm>
            <a:off x="6039390" y="5542943"/>
            <a:ext cx="5177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697437D-0A29-474F-909D-EF814094C147}"/>
              </a:ext>
            </a:extLst>
          </p:cNvPr>
          <p:cNvCxnSpPr>
            <a:cxnSpLocks/>
          </p:cNvCxnSpPr>
          <p:nvPr/>
        </p:nvCxnSpPr>
        <p:spPr>
          <a:xfrm>
            <a:off x="4379651" y="4826208"/>
            <a:ext cx="16532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E1067FC-225F-4620-8F8E-05A8AFD5C05D}"/>
              </a:ext>
            </a:extLst>
          </p:cNvPr>
          <p:cNvGrpSpPr/>
          <p:nvPr/>
        </p:nvGrpSpPr>
        <p:grpSpPr>
          <a:xfrm flipH="1">
            <a:off x="5695804" y="2533400"/>
            <a:ext cx="381915" cy="277664"/>
            <a:chOff x="1064474" y="2484079"/>
            <a:chExt cx="510848" cy="420128"/>
          </a:xfrm>
        </p:grpSpPr>
        <p:pic>
          <p:nvPicPr>
            <p:cNvPr id="191" name="Bildobjekt 76">
              <a:extLst>
                <a:ext uri="{FF2B5EF4-FFF2-40B4-BE49-F238E27FC236}">
                  <a16:creationId xmlns:a16="http://schemas.microsoft.com/office/drawing/2014/main" id="{A76A7698-E3DD-40B6-AD58-E2361A449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97" name="Bildobjekt 86">
              <a:extLst>
                <a:ext uri="{FF2B5EF4-FFF2-40B4-BE49-F238E27FC236}">
                  <a16:creationId xmlns:a16="http://schemas.microsoft.com/office/drawing/2014/main" id="{ECE6EEC2-FC83-49D6-8CDB-34BCC39E7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98" name="Bildobjekt 87">
              <a:extLst>
                <a:ext uri="{FF2B5EF4-FFF2-40B4-BE49-F238E27FC236}">
                  <a16:creationId xmlns:a16="http://schemas.microsoft.com/office/drawing/2014/main" id="{21527B6C-299F-43EE-BE0D-F30DEEADD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99" name="Bildobjekt 88">
              <a:extLst>
                <a:ext uri="{FF2B5EF4-FFF2-40B4-BE49-F238E27FC236}">
                  <a16:creationId xmlns:a16="http://schemas.microsoft.com/office/drawing/2014/main" id="{5B303934-DAA5-46C5-ADF5-FC5987E3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207" name="Bildobjekt 89">
              <a:extLst>
                <a:ext uri="{FF2B5EF4-FFF2-40B4-BE49-F238E27FC236}">
                  <a16:creationId xmlns:a16="http://schemas.microsoft.com/office/drawing/2014/main" id="{CE9E6B76-C86D-4CCD-BCAD-12970CDDE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0B679CB-9C5A-40DF-879E-A1738E8DE4AA}"/>
              </a:ext>
            </a:extLst>
          </p:cNvPr>
          <p:cNvGrpSpPr/>
          <p:nvPr/>
        </p:nvGrpSpPr>
        <p:grpSpPr>
          <a:xfrm>
            <a:off x="6030681" y="3259648"/>
            <a:ext cx="287227" cy="287227"/>
            <a:chOff x="9836559" y="2595470"/>
            <a:chExt cx="515416" cy="498404"/>
          </a:xfrm>
        </p:grpSpPr>
        <p:pic>
          <p:nvPicPr>
            <p:cNvPr id="209" name="Graphic 42" descr="Miscellaneous with solid fill">
              <a:extLst>
                <a:ext uri="{FF2B5EF4-FFF2-40B4-BE49-F238E27FC236}">
                  <a16:creationId xmlns:a16="http://schemas.microsoft.com/office/drawing/2014/main" id="{5107E672-EDFF-4056-9CCB-958694379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10" name="Bildobjekt 82">
              <a:extLst>
                <a:ext uri="{FF2B5EF4-FFF2-40B4-BE49-F238E27FC236}">
                  <a16:creationId xmlns:a16="http://schemas.microsoft.com/office/drawing/2014/main" id="{7EAFB31C-4C5D-42D9-8172-F29412C57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211" name="Graphic 210" descr="House with solid fill">
            <a:extLst>
              <a:ext uri="{FF2B5EF4-FFF2-40B4-BE49-F238E27FC236}">
                <a16:creationId xmlns:a16="http://schemas.microsoft.com/office/drawing/2014/main" id="{8A82E3DA-6002-4C2C-896C-E6B3BA2439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97213" y="2887460"/>
            <a:ext cx="374933" cy="374933"/>
          </a:xfrm>
          <a:prstGeom prst="rect">
            <a:avLst/>
          </a:prstGeom>
        </p:spPr>
      </p:pic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0C2F723-2F66-41DE-870D-7B21F479CEED}"/>
              </a:ext>
            </a:extLst>
          </p:cNvPr>
          <p:cNvGrpSpPr/>
          <p:nvPr/>
        </p:nvGrpSpPr>
        <p:grpSpPr>
          <a:xfrm>
            <a:off x="5686814" y="2155386"/>
            <a:ext cx="381915" cy="277664"/>
            <a:chOff x="8225194" y="2798324"/>
            <a:chExt cx="523161" cy="366703"/>
          </a:xfrm>
        </p:grpSpPr>
        <p:pic>
          <p:nvPicPr>
            <p:cNvPr id="213" name="Bildobjekt 86">
              <a:extLst>
                <a:ext uri="{FF2B5EF4-FFF2-40B4-BE49-F238E27FC236}">
                  <a16:creationId xmlns:a16="http://schemas.microsoft.com/office/drawing/2014/main" id="{E28E7E95-B15A-4143-AE9A-DCB933FE0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14" name="Bildobjekt 87">
              <a:extLst>
                <a:ext uri="{FF2B5EF4-FFF2-40B4-BE49-F238E27FC236}">
                  <a16:creationId xmlns:a16="http://schemas.microsoft.com/office/drawing/2014/main" id="{16C2CA10-F48D-4799-839E-0203C4060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15" name="Bildobjekt 88">
              <a:extLst>
                <a:ext uri="{FF2B5EF4-FFF2-40B4-BE49-F238E27FC236}">
                  <a16:creationId xmlns:a16="http://schemas.microsoft.com/office/drawing/2014/main" id="{5516A33B-367A-4BA7-A3D5-9B3C805FF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16" name="Bildobjekt 89">
              <a:extLst>
                <a:ext uri="{FF2B5EF4-FFF2-40B4-BE49-F238E27FC236}">
                  <a16:creationId xmlns:a16="http://schemas.microsoft.com/office/drawing/2014/main" id="{CE2FA850-F8AF-4431-B804-C914460D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17" name="Graphic 216" descr="User with solid fill">
              <a:extLst>
                <a:ext uri="{FF2B5EF4-FFF2-40B4-BE49-F238E27FC236}">
                  <a16:creationId xmlns:a16="http://schemas.microsoft.com/office/drawing/2014/main" id="{6FA13ECC-F6E6-4101-874E-0BD235D1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82D8FBF-E314-476B-919B-7AFE112F6A49}"/>
              </a:ext>
            </a:extLst>
          </p:cNvPr>
          <p:cNvGrpSpPr/>
          <p:nvPr/>
        </p:nvGrpSpPr>
        <p:grpSpPr>
          <a:xfrm>
            <a:off x="5472592" y="3612277"/>
            <a:ext cx="381915" cy="277664"/>
            <a:chOff x="8225194" y="2798324"/>
            <a:chExt cx="523161" cy="366703"/>
          </a:xfrm>
        </p:grpSpPr>
        <p:pic>
          <p:nvPicPr>
            <p:cNvPr id="219" name="Bildobjekt 86">
              <a:extLst>
                <a:ext uri="{FF2B5EF4-FFF2-40B4-BE49-F238E27FC236}">
                  <a16:creationId xmlns:a16="http://schemas.microsoft.com/office/drawing/2014/main" id="{173FECF4-0A58-4962-99C6-7666A5091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20" name="Bildobjekt 87">
              <a:extLst>
                <a:ext uri="{FF2B5EF4-FFF2-40B4-BE49-F238E27FC236}">
                  <a16:creationId xmlns:a16="http://schemas.microsoft.com/office/drawing/2014/main" id="{ECDD2F63-7AEA-4107-87FD-24FA40BF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21" name="Bildobjekt 88">
              <a:extLst>
                <a:ext uri="{FF2B5EF4-FFF2-40B4-BE49-F238E27FC236}">
                  <a16:creationId xmlns:a16="http://schemas.microsoft.com/office/drawing/2014/main" id="{F36A60B7-7CF8-404B-B8A6-ADA8C6785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22" name="Bildobjekt 89">
              <a:extLst>
                <a:ext uri="{FF2B5EF4-FFF2-40B4-BE49-F238E27FC236}">
                  <a16:creationId xmlns:a16="http://schemas.microsoft.com/office/drawing/2014/main" id="{CE6E7276-D6A9-4DC9-8088-4BE1349EF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23" name="Graphic 222" descr="User with solid fill">
              <a:extLst>
                <a:ext uri="{FF2B5EF4-FFF2-40B4-BE49-F238E27FC236}">
                  <a16:creationId xmlns:a16="http://schemas.microsoft.com/office/drawing/2014/main" id="{3E4B6E55-CE52-46A6-90BD-9E3936FFE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26D35A0-D4CA-4337-B0B0-A5A805429D3B}"/>
              </a:ext>
            </a:extLst>
          </p:cNvPr>
          <p:cNvGrpSpPr/>
          <p:nvPr/>
        </p:nvGrpSpPr>
        <p:grpSpPr>
          <a:xfrm>
            <a:off x="5705800" y="3966889"/>
            <a:ext cx="381915" cy="277664"/>
            <a:chOff x="8225194" y="2798324"/>
            <a:chExt cx="523161" cy="366703"/>
          </a:xfrm>
        </p:grpSpPr>
        <p:pic>
          <p:nvPicPr>
            <p:cNvPr id="225" name="Bildobjekt 86">
              <a:extLst>
                <a:ext uri="{FF2B5EF4-FFF2-40B4-BE49-F238E27FC236}">
                  <a16:creationId xmlns:a16="http://schemas.microsoft.com/office/drawing/2014/main" id="{51B32B62-8197-44D9-BEDF-5E2DD8EF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26" name="Bildobjekt 87">
              <a:extLst>
                <a:ext uri="{FF2B5EF4-FFF2-40B4-BE49-F238E27FC236}">
                  <a16:creationId xmlns:a16="http://schemas.microsoft.com/office/drawing/2014/main" id="{9E1F7773-9617-4560-8E48-1E0ADF57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27" name="Bildobjekt 88">
              <a:extLst>
                <a:ext uri="{FF2B5EF4-FFF2-40B4-BE49-F238E27FC236}">
                  <a16:creationId xmlns:a16="http://schemas.microsoft.com/office/drawing/2014/main" id="{0F764599-5323-4C53-A0ED-8FC5DC0A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28" name="Bildobjekt 89">
              <a:extLst>
                <a:ext uri="{FF2B5EF4-FFF2-40B4-BE49-F238E27FC236}">
                  <a16:creationId xmlns:a16="http://schemas.microsoft.com/office/drawing/2014/main" id="{D7FC5C36-8981-42C3-A258-84A4B470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29" name="Graphic 228" descr="User with solid fill">
              <a:extLst>
                <a:ext uri="{FF2B5EF4-FFF2-40B4-BE49-F238E27FC236}">
                  <a16:creationId xmlns:a16="http://schemas.microsoft.com/office/drawing/2014/main" id="{8A8DC0E2-760B-4EF2-B474-D91EAA24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A4FD6B7-AE53-4EBF-B934-264098703AFB}"/>
              </a:ext>
            </a:extLst>
          </p:cNvPr>
          <p:cNvGrpSpPr/>
          <p:nvPr/>
        </p:nvGrpSpPr>
        <p:grpSpPr>
          <a:xfrm>
            <a:off x="5452807" y="4329010"/>
            <a:ext cx="381915" cy="277664"/>
            <a:chOff x="8225194" y="2798324"/>
            <a:chExt cx="523161" cy="366703"/>
          </a:xfrm>
        </p:grpSpPr>
        <p:pic>
          <p:nvPicPr>
            <p:cNvPr id="231" name="Bildobjekt 86">
              <a:extLst>
                <a:ext uri="{FF2B5EF4-FFF2-40B4-BE49-F238E27FC236}">
                  <a16:creationId xmlns:a16="http://schemas.microsoft.com/office/drawing/2014/main" id="{CC1B5FE2-ECB0-4699-A7A2-EB97A3614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32" name="Bildobjekt 87">
              <a:extLst>
                <a:ext uri="{FF2B5EF4-FFF2-40B4-BE49-F238E27FC236}">
                  <a16:creationId xmlns:a16="http://schemas.microsoft.com/office/drawing/2014/main" id="{AF5A2711-ADBC-4983-8F33-0F5E7F2BB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33" name="Bildobjekt 88">
              <a:extLst>
                <a:ext uri="{FF2B5EF4-FFF2-40B4-BE49-F238E27FC236}">
                  <a16:creationId xmlns:a16="http://schemas.microsoft.com/office/drawing/2014/main" id="{0AC7ADF9-5F55-4AB4-A658-AA6CC174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34" name="Bildobjekt 89">
              <a:extLst>
                <a:ext uri="{FF2B5EF4-FFF2-40B4-BE49-F238E27FC236}">
                  <a16:creationId xmlns:a16="http://schemas.microsoft.com/office/drawing/2014/main" id="{CCC2E56F-BC26-4201-A13A-E2C976E65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35" name="Graphic 234" descr="User with solid fill">
              <a:extLst>
                <a:ext uri="{FF2B5EF4-FFF2-40B4-BE49-F238E27FC236}">
                  <a16:creationId xmlns:a16="http://schemas.microsoft.com/office/drawing/2014/main" id="{CF85EC4C-0B25-41A6-8776-1FE29F4CC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3DD0EE4-4D72-4745-B078-8003BDBD893A}"/>
              </a:ext>
            </a:extLst>
          </p:cNvPr>
          <p:cNvGrpSpPr/>
          <p:nvPr/>
        </p:nvGrpSpPr>
        <p:grpSpPr>
          <a:xfrm>
            <a:off x="6045048" y="4679991"/>
            <a:ext cx="381915" cy="277664"/>
            <a:chOff x="8225194" y="2798324"/>
            <a:chExt cx="523161" cy="366703"/>
          </a:xfrm>
        </p:grpSpPr>
        <p:pic>
          <p:nvPicPr>
            <p:cNvPr id="237" name="Bildobjekt 86">
              <a:extLst>
                <a:ext uri="{FF2B5EF4-FFF2-40B4-BE49-F238E27FC236}">
                  <a16:creationId xmlns:a16="http://schemas.microsoft.com/office/drawing/2014/main" id="{C80A97F8-A6D4-417E-9C16-FA75F28DF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38" name="Bildobjekt 87">
              <a:extLst>
                <a:ext uri="{FF2B5EF4-FFF2-40B4-BE49-F238E27FC236}">
                  <a16:creationId xmlns:a16="http://schemas.microsoft.com/office/drawing/2014/main" id="{5938D68A-5739-4EC8-92A2-21AAFE042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39" name="Bildobjekt 88">
              <a:extLst>
                <a:ext uri="{FF2B5EF4-FFF2-40B4-BE49-F238E27FC236}">
                  <a16:creationId xmlns:a16="http://schemas.microsoft.com/office/drawing/2014/main" id="{A5256498-3E78-4E82-A32B-95D79175C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40" name="Bildobjekt 89">
              <a:extLst>
                <a:ext uri="{FF2B5EF4-FFF2-40B4-BE49-F238E27FC236}">
                  <a16:creationId xmlns:a16="http://schemas.microsoft.com/office/drawing/2014/main" id="{FAB78418-5589-4AAA-B150-2F4A04AD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41" name="Graphic 240" descr="User with solid fill">
              <a:extLst>
                <a:ext uri="{FF2B5EF4-FFF2-40B4-BE49-F238E27FC236}">
                  <a16:creationId xmlns:a16="http://schemas.microsoft.com/office/drawing/2014/main" id="{1D4C08BE-9100-4DD9-9B84-2323A4CA1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6A5D143-CE9E-4433-BE42-AB43979C7930}"/>
              </a:ext>
            </a:extLst>
          </p:cNvPr>
          <p:cNvGrpSpPr/>
          <p:nvPr/>
        </p:nvGrpSpPr>
        <p:grpSpPr>
          <a:xfrm>
            <a:off x="5605854" y="5041193"/>
            <a:ext cx="381915" cy="277664"/>
            <a:chOff x="8225194" y="2798324"/>
            <a:chExt cx="523161" cy="366703"/>
          </a:xfrm>
        </p:grpSpPr>
        <p:pic>
          <p:nvPicPr>
            <p:cNvPr id="243" name="Bildobjekt 86">
              <a:extLst>
                <a:ext uri="{FF2B5EF4-FFF2-40B4-BE49-F238E27FC236}">
                  <a16:creationId xmlns:a16="http://schemas.microsoft.com/office/drawing/2014/main" id="{11E14306-0BA5-4B8B-B2A1-F252A7EB7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44" name="Bildobjekt 87">
              <a:extLst>
                <a:ext uri="{FF2B5EF4-FFF2-40B4-BE49-F238E27FC236}">
                  <a16:creationId xmlns:a16="http://schemas.microsoft.com/office/drawing/2014/main" id="{35FD893E-7960-4A73-8320-612AB27D6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45" name="Bildobjekt 88">
              <a:extLst>
                <a:ext uri="{FF2B5EF4-FFF2-40B4-BE49-F238E27FC236}">
                  <a16:creationId xmlns:a16="http://schemas.microsoft.com/office/drawing/2014/main" id="{2C9EEF52-6F81-4D72-92CE-A0AEA5C84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46" name="Bildobjekt 89">
              <a:extLst>
                <a:ext uri="{FF2B5EF4-FFF2-40B4-BE49-F238E27FC236}">
                  <a16:creationId xmlns:a16="http://schemas.microsoft.com/office/drawing/2014/main" id="{D8569410-470F-400C-8168-B18E7FFBB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47" name="Graphic 246" descr="User with solid fill">
              <a:extLst>
                <a:ext uri="{FF2B5EF4-FFF2-40B4-BE49-F238E27FC236}">
                  <a16:creationId xmlns:a16="http://schemas.microsoft.com/office/drawing/2014/main" id="{0F3A829E-8245-4F8E-BBB6-3AD47779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294F865-61D6-42E3-948B-CD342B13914E}"/>
              </a:ext>
            </a:extLst>
          </p:cNvPr>
          <p:cNvGrpSpPr/>
          <p:nvPr/>
        </p:nvGrpSpPr>
        <p:grpSpPr>
          <a:xfrm>
            <a:off x="5595600" y="5382701"/>
            <a:ext cx="381915" cy="277664"/>
            <a:chOff x="8225194" y="2798324"/>
            <a:chExt cx="523161" cy="366703"/>
          </a:xfrm>
        </p:grpSpPr>
        <p:pic>
          <p:nvPicPr>
            <p:cNvPr id="249" name="Bildobjekt 86">
              <a:extLst>
                <a:ext uri="{FF2B5EF4-FFF2-40B4-BE49-F238E27FC236}">
                  <a16:creationId xmlns:a16="http://schemas.microsoft.com/office/drawing/2014/main" id="{3246B262-0B32-4C48-8AEF-379F94927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50" name="Bildobjekt 87">
              <a:extLst>
                <a:ext uri="{FF2B5EF4-FFF2-40B4-BE49-F238E27FC236}">
                  <a16:creationId xmlns:a16="http://schemas.microsoft.com/office/drawing/2014/main" id="{1B92EDE7-D519-4544-9F10-AD47E337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51" name="Bildobjekt 88">
              <a:extLst>
                <a:ext uri="{FF2B5EF4-FFF2-40B4-BE49-F238E27FC236}">
                  <a16:creationId xmlns:a16="http://schemas.microsoft.com/office/drawing/2014/main" id="{A919CD88-A7BD-4231-944B-2896501D9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52" name="Bildobjekt 89">
              <a:extLst>
                <a:ext uri="{FF2B5EF4-FFF2-40B4-BE49-F238E27FC236}">
                  <a16:creationId xmlns:a16="http://schemas.microsoft.com/office/drawing/2014/main" id="{FA80B23F-C917-4B6F-AED6-9D44B07D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53" name="Graphic 252" descr="User with solid fill">
              <a:extLst>
                <a:ext uri="{FF2B5EF4-FFF2-40B4-BE49-F238E27FC236}">
                  <a16:creationId xmlns:a16="http://schemas.microsoft.com/office/drawing/2014/main" id="{99DA4661-FC48-4CD2-A3FA-FBA4E35D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38680E-BD73-4AC0-986C-73AAE064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35197185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Fysiska och digitala 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162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5A6863-4BF0-45A5-9943-80D46DA4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05905127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12">
            <a:extLst>
              <a:ext uri="{FF2B5EF4-FFF2-40B4-BE49-F238E27FC236}">
                <a16:creationId xmlns:a16="http://schemas.microsoft.com/office/drawing/2014/main" id="{0C2F151C-B1E4-4271-BC18-A60242E58756}"/>
              </a:ext>
            </a:extLst>
          </p:cNvPr>
          <p:cNvSpPr/>
          <p:nvPr/>
        </p:nvSpPr>
        <p:spPr>
          <a:xfrm>
            <a:off x="251538" y="1318393"/>
            <a:ext cx="11799010" cy="47361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6FCE6-8DF2-4528-A18C-B66174399241}"/>
              </a:ext>
            </a:extLst>
          </p:cNvPr>
          <p:cNvSpPr txBox="1"/>
          <p:nvPr/>
        </p:nvSpPr>
        <p:spPr>
          <a:xfrm>
            <a:off x="9009033" y="1580620"/>
            <a:ext cx="21868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4190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0" y="136526"/>
            <a:ext cx="11328835" cy="797798"/>
          </a:xfrm>
          <a:noFill/>
        </p:spPr>
        <p:txBody>
          <a:bodyPr/>
          <a:lstStyle/>
          <a:p>
            <a:r>
              <a:rPr lang="sv-SE" sz="2800" dirty="0"/>
              <a:t>Hälften av de kartlagda insatserna inom området våld i nära relationer ges i både digital och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163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05940" y="6070288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 Enkät: Kartläggning av socialtjänstens insatser i Sveriges kommuner (2021)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83728"/>
              </p:ext>
            </p:extLst>
          </p:nvPr>
        </p:nvGraphicFramePr>
        <p:xfrm>
          <a:off x="1831202" y="3877179"/>
          <a:ext cx="1874248" cy="212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15784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2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5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Stöd till boende inom kommunen, som inte är förtur</a:t>
                      </a:r>
                      <a:endParaRPr lang="sv-SE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46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5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Stöd vid byte av bostadsort</a:t>
                      </a:r>
                      <a:endParaRPr lang="sv-SE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35925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5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Generella enskilda stödsamtal utan särskild manual</a:t>
                      </a:r>
                      <a:endParaRPr lang="sv-SE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57338" y="3877177"/>
          <a:ext cx="1874248" cy="2118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2399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44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i andra myndighetskontakter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675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99063" y="3912647"/>
          <a:ext cx="1874248" cy="208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3626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akut behov av ekonomiskt bistånd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2726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Partnerkontakt / säkerhetskontakt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7532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Förtur i bostadskön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87329" y="4501580"/>
            <a:ext cx="240772" cy="153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460291D-17A4-41E5-A269-C263651982BE}"/>
              </a:ext>
            </a:extLst>
          </p:cNvPr>
          <p:cNvSpPr txBox="1"/>
          <p:nvPr/>
        </p:nvSpPr>
        <p:spPr>
          <a:xfrm>
            <a:off x="2168393" y="3959633"/>
            <a:ext cx="11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fysiskt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05B02C7-3CD0-4AA4-9B13-E32C31D6E30D}"/>
              </a:ext>
            </a:extLst>
          </p:cNvPr>
          <p:cNvSpPr txBox="1"/>
          <p:nvPr/>
        </p:nvSpPr>
        <p:spPr>
          <a:xfrm>
            <a:off x="4493957" y="3969773"/>
            <a:ext cx="1389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Fysiskt och digitalt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CB4A254-EABC-48C0-B6B2-8FACC2364A8C}"/>
              </a:ext>
            </a:extLst>
          </p:cNvPr>
          <p:cNvSpPr txBox="1"/>
          <p:nvPr/>
        </p:nvSpPr>
        <p:spPr>
          <a:xfrm>
            <a:off x="6716703" y="4002921"/>
            <a:ext cx="183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digitalt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E5A124ED-FAC8-4A55-A29D-48CDD3CEEB4E}"/>
              </a:ext>
            </a:extLst>
          </p:cNvPr>
          <p:cNvSpPr/>
          <p:nvPr/>
        </p:nvSpPr>
        <p:spPr>
          <a:xfrm>
            <a:off x="251538" y="106767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fysiska och digitala insatser, samt de tre vanligaste insatserna i respektive kategori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1E8C20-3230-4929-BFB9-1BCA20486B35}"/>
              </a:ext>
            </a:extLst>
          </p:cNvPr>
          <p:cNvSpPr txBox="1"/>
          <p:nvPr/>
        </p:nvSpPr>
        <p:spPr>
          <a:xfrm>
            <a:off x="346206" y="1391954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form</a:t>
            </a:r>
            <a:endParaRPr lang="sv-SE" sz="105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ADB1F4-A145-4455-95CD-099CB4B20511}"/>
              </a:ext>
            </a:extLst>
          </p:cNvPr>
          <p:cNvGrpSpPr/>
          <p:nvPr/>
        </p:nvGrpSpPr>
        <p:grpSpPr>
          <a:xfrm>
            <a:off x="9133584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B8908-68A6-4A6E-9233-A3B71562E952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12">
              <a:extLst>
                <a:ext uri="{FF2B5EF4-FFF2-40B4-BE49-F238E27FC236}">
                  <a16:creationId xmlns:a16="http://schemas.microsoft.com/office/drawing/2014/main" id="{67966D15-37D6-49B6-A992-681A416DDA81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pic>
        <p:nvPicPr>
          <p:cNvPr id="81" name="Graphic 80" descr="House with solid fill">
            <a:extLst>
              <a:ext uri="{FF2B5EF4-FFF2-40B4-BE49-F238E27FC236}">
                <a16:creationId xmlns:a16="http://schemas.microsoft.com/office/drawing/2014/main" id="{45FBCA16-CB0F-4288-8CEF-C51146F851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30349" y="4444945"/>
            <a:ext cx="287227" cy="287227"/>
          </a:xfrm>
          <a:prstGeom prst="rect">
            <a:avLst/>
          </a:prstGeom>
        </p:spPr>
      </p:pic>
      <p:pic>
        <p:nvPicPr>
          <p:cNvPr id="82" name="Graphic 81" descr="House with solid fill">
            <a:extLst>
              <a:ext uri="{FF2B5EF4-FFF2-40B4-BE49-F238E27FC236}">
                <a16:creationId xmlns:a16="http://schemas.microsoft.com/office/drawing/2014/main" id="{055BDA88-8BA9-4A91-8DE7-CA045C106E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30349" y="5067002"/>
            <a:ext cx="287227" cy="28722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DFD4E1F1-A6CD-4106-AFC7-ECA5DD1ED331}"/>
              </a:ext>
            </a:extLst>
          </p:cNvPr>
          <p:cNvGrpSpPr/>
          <p:nvPr/>
        </p:nvGrpSpPr>
        <p:grpSpPr>
          <a:xfrm flipH="1">
            <a:off x="3804469" y="4420785"/>
            <a:ext cx="381915" cy="277664"/>
            <a:chOff x="1064474" y="2484079"/>
            <a:chExt cx="510848" cy="420128"/>
          </a:xfrm>
        </p:grpSpPr>
        <p:pic>
          <p:nvPicPr>
            <p:cNvPr id="85" name="Bildobjekt 76">
              <a:extLst>
                <a:ext uri="{FF2B5EF4-FFF2-40B4-BE49-F238E27FC236}">
                  <a16:creationId xmlns:a16="http://schemas.microsoft.com/office/drawing/2014/main" id="{4C7C4D63-BFDD-4830-9CFC-309D9287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6" name="Bildobjekt 86">
              <a:extLst>
                <a:ext uri="{FF2B5EF4-FFF2-40B4-BE49-F238E27FC236}">
                  <a16:creationId xmlns:a16="http://schemas.microsoft.com/office/drawing/2014/main" id="{53D90B35-F063-40CE-B5AD-72E3F67F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7">
              <a:extLst>
                <a:ext uri="{FF2B5EF4-FFF2-40B4-BE49-F238E27FC236}">
                  <a16:creationId xmlns:a16="http://schemas.microsoft.com/office/drawing/2014/main" id="{6B1A6015-D9FF-4526-ABA5-8039AD8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EFCD7988-A88E-4AE2-8E18-DE54854A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27396092-861B-4631-9E80-154FBC5F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EEAFC96-FB5A-4FBF-B3EE-35422723E45A}"/>
              </a:ext>
            </a:extLst>
          </p:cNvPr>
          <p:cNvGrpSpPr/>
          <p:nvPr/>
        </p:nvGrpSpPr>
        <p:grpSpPr>
          <a:xfrm flipH="1">
            <a:off x="3804469" y="4954379"/>
            <a:ext cx="381915" cy="277664"/>
            <a:chOff x="1064474" y="2484079"/>
            <a:chExt cx="510848" cy="420128"/>
          </a:xfrm>
        </p:grpSpPr>
        <p:pic>
          <p:nvPicPr>
            <p:cNvPr id="103" name="Bildobjekt 76">
              <a:extLst>
                <a:ext uri="{FF2B5EF4-FFF2-40B4-BE49-F238E27FC236}">
                  <a16:creationId xmlns:a16="http://schemas.microsoft.com/office/drawing/2014/main" id="{F5E36E86-AA76-4678-8670-A0E3A9EC9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4" name="Bildobjekt 86">
              <a:extLst>
                <a:ext uri="{FF2B5EF4-FFF2-40B4-BE49-F238E27FC236}">
                  <a16:creationId xmlns:a16="http://schemas.microsoft.com/office/drawing/2014/main" id="{21CD53C1-6B47-460E-BE3A-D95BB1755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5" name="Bildobjekt 87">
              <a:extLst>
                <a:ext uri="{FF2B5EF4-FFF2-40B4-BE49-F238E27FC236}">
                  <a16:creationId xmlns:a16="http://schemas.microsoft.com/office/drawing/2014/main" id="{4B6E3DBB-BD55-470F-99D0-55CD3838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6" name="Bildobjekt 88">
              <a:extLst>
                <a:ext uri="{FF2B5EF4-FFF2-40B4-BE49-F238E27FC236}">
                  <a16:creationId xmlns:a16="http://schemas.microsoft.com/office/drawing/2014/main" id="{C7984EC4-C431-4A0E-9DD0-80D7C48DF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7" name="Bildobjekt 89">
              <a:extLst>
                <a:ext uri="{FF2B5EF4-FFF2-40B4-BE49-F238E27FC236}">
                  <a16:creationId xmlns:a16="http://schemas.microsoft.com/office/drawing/2014/main" id="{409B5139-5411-4EB5-B67E-A15877B86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6A2EDF-D16C-4723-9301-973D5545CBDD}"/>
              </a:ext>
            </a:extLst>
          </p:cNvPr>
          <p:cNvGrpSpPr/>
          <p:nvPr/>
        </p:nvGrpSpPr>
        <p:grpSpPr>
          <a:xfrm flipH="1">
            <a:off x="3804469" y="5554812"/>
            <a:ext cx="381915" cy="277664"/>
            <a:chOff x="1064474" y="2484079"/>
            <a:chExt cx="510848" cy="420128"/>
          </a:xfrm>
        </p:grpSpPr>
        <p:pic>
          <p:nvPicPr>
            <p:cNvPr id="109" name="Bildobjekt 76">
              <a:extLst>
                <a:ext uri="{FF2B5EF4-FFF2-40B4-BE49-F238E27FC236}">
                  <a16:creationId xmlns:a16="http://schemas.microsoft.com/office/drawing/2014/main" id="{1A300454-A556-4EA6-90D9-04BEA73C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0" name="Bildobjekt 86">
              <a:extLst>
                <a:ext uri="{FF2B5EF4-FFF2-40B4-BE49-F238E27FC236}">
                  <a16:creationId xmlns:a16="http://schemas.microsoft.com/office/drawing/2014/main" id="{E2F8EB85-6C22-4365-9B3C-D86CE16AF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1" name="Bildobjekt 87">
              <a:extLst>
                <a:ext uri="{FF2B5EF4-FFF2-40B4-BE49-F238E27FC236}">
                  <a16:creationId xmlns:a16="http://schemas.microsoft.com/office/drawing/2014/main" id="{2922A57B-748E-4F29-B294-0CA35435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2" name="Bildobjekt 88">
              <a:extLst>
                <a:ext uri="{FF2B5EF4-FFF2-40B4-BE49-F238E27FC236}">
                  <a16:creationId xmlns:a16="http://schemas.microsoft.com/office/drawing/2014/main" id="{5D691DB1-C200-430C-B413-D87149214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3" name="Bildobjekt 89">
              <a:extLst>
                <a:ext uri="{FF2B5EF4-FFF2-40B4-BE49-F238E27FC236}">
                  <a16:creationId xmlns:a16="http://schemas.microsoft.com/office/drawing/2014/main" id="{0697E1DD-DA0A-4517-AAAC-BBE9FF87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31CFB439-4E83-4109-8DAE-24A994729FD4}"/>
              </a:ext>
            </a:extLst>
          </p:cNvPr>
          <p:cNvGraphicFramePr>
            <a:graphicFrameLocks/>
          </p:cNvGraphicFramePr>
          <p:nvPr/>
        </p:nvGraphicFramePr>
        <p:xfrm>
          <a:off x="943585" y="1621179"/>
          <a:ext cx="10610648" cy="268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9E73654-1B8A-469F-8D08-CBB061C88D68}"/>
              </a:ext>
            </a:extLst>
          </p:cNvPr>
          <p:cNvGrpSpPr/>
          <p:nvPr/>
        </p:nvGrpSpPr>
        <p:grpSpPr>
          <a:xfrm flipH="1">
            <a:off x="6259120" y="5023450"/>
            <a:ext cx="381915" cy="277664"/>
            <a:chOff x="1064474" y="2484079"/>
            <a:chExt cx="510848" cy="420128"/>
          </a:xfrm>
        </p:grpSpPr>
        <p:pic>
          <p:nvPicPr>
            <p:cNvPr id="118" name="Bildobjekt 76">
              <a:extLst>
                <a:ext uri="{FF2B5EF4-FFF2-40B4-BE49-F238E27FC236}">
                  <a16:creationId xmlns:a16="http://schemas.microsoft.com/office/drawing/2014/main" id="{3A17CE82-239B-4464-BF6D-94E959B73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9" name="Bildobjekt 86">
              <a:extLst>
                <a:ext uri="{FF2B5EF4-FFF2-40B4-BE49-F238E27FC236}">
                  <a16:creationId xmlns:a16="http://schemas.microsoft.com/office/drawing/2014/main" id="{393B8E95-9F66-4EB2-91DF-A92D975F7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0" name="Bildobjekt 87">
              <a:extLst>
                <a:ext uri="{FF2B5EF4-FFF2-40B4-BE49-F238E27FC236}">
                  <a16:creationId xmlns:a16="http://schemas.microsoft.com/office/drawing/2014/main" id="{CC1138E4-A2DD-44C3-8683-1290E9EE1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1" name="Bildobjekt 88">
              <a:extLst>
                <a:ext uri="{FF2B5EF4-FFF2-40B4-BE49-F238E27FC236}">
                  <a16:creationId xmlns:a16="http://schemas.microsoft.com/office/drawing/2014/main" id="{0D1F9AB0-88B6-49CB-9FE5-93F4FF84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2" name="Bildobjekt 89">
              <a:extLst>
                <a:ext uri="{FF2B5EF4-FFF2-40B4-BE49-F238E27FC236}">
                  <a16:creationId xmlns:a16="http://schemas.microsoft.com/office/drawing/2014/main" id="{554291A5-FBA3-4E18-A0DA-D04A93D41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42A827D-7E71-465F-804B-3B2CFFD6E6CE}"/>
              </a:ext>
            </a:extLst>
          </p:cNvPr>
          <p:cNvGrpSpPr/>
          <p:nvPr/>
        </p:nvGrpSpPr>
        <p:grpSpPr>
          <a:xfrm>
            <a:off x="6289869" y="4513907"/>
            <a:ext cx="369520" cy="341068"/>
            <a:chOff x="9836559" y="2595470"/>
            <a:chExt cx="515416" cy="498404"/>
          </a:xfrm>
        </p:grpSpPr>
        <p:pic>
          <p:nvPicPr>
            <p:cNvPr id="124" name="Graphic 42" descr="Miscellaneous with solid fill">
              <a:extLst>
                <a:ext uri="{FF2B5EF4-FFF2-40B4-BE49-F238E27FC236}">
                  <a16:creationId xmlns:a16="http://schemas.microsoft.com/office/drawing/2014/main" id="{2B4BF536-B516-414B-9805-093631F03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25" name="Bildobjekt 82">
              <a:extLst>
                <a:ext uri="{FF2B5EF4-FFF2-40B4-BE49-F238E27FC236}">
                  <a16:creationId xmlns:a16="http://schemas.microsoft.com/office/drawing/2014/main" id="{6B9E1F43-1458-4D4A-A1F7-9104F3DEC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26" name="Graphic 125" descr="House with solid fill">
            <a:extLst>
              <a:ext uri="{FF2B5EF4-FFF2-40B4-BE49-F238E27FC236}">
                <a16:creationId xmlns:a16="http://schemas.microsoft.com/office/drawing/2014/main" id="{7987ACFB-D919-4A05-81FE-8CE0C37290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91058" y="5652758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9D8A22-745A-4F9E-A07E-18FD7D04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20C5CC-FA68-4CDE-A4AA-C93788ED4C96}"/>
              </a:ext>
            </a:extLst>
          </p:cNvPr>
          <p:cNvGrpSpPr/>
          <p:nvPr/>
        </p:nvGrpSpPr>
        <p:grpSpPr>
          <a:xfrm flipH="1">
            <a:off x="1416974" y="5584034"/>
            <a:ext cx="381916" cy="277663"/>
            <a:chOff x="1064474" y="2484079"/>
            <a:chExt cx="510848" cy="420128"/>
          </a:xfrm>
        </p:grpSpPr>
        <p:pic>
          <p:nvPicPr>
            <p:cNvPr id="54" name="Bildobjekt 76">
              <a:extLst>
                <a:ext uri="{FF2B5EF4-FFF2-40B4-BE49-F238E27FC236}">
                  <a16:creationId xmlns:a16="http://schemas.microsoft.com/office/drawing/2014/main" id="{85E13C71-1CFE-425F-9CB0-DA5625B3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5" name="Bildobjekt 86">
              <a:extLst>
                <a:ext uri="{FF2B5EF4-FFF2-40B4-BE49-F238E27FC236}">
                  <a16:creationId xmlns:a16="http://schemas.microsoft.com/office/drawing/2014/main" id="{1E429C1D-6C1D-4BC8-8CF1-657BB1342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6" name="Bildobjekt 87">
              <a:extLst>
                <a:ext uri="{FF2B5EF4-FFF2-40B4-BE49-F238E27FC236}">
                  <a16:creationId xmlns:a16="http://schemas.microsoft.com/office/drawing/2014/main" id="{CE09DC3E-EAA9-44D2-B545-03B9EA50D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57" name="Bildobjekt 88">
              <a:extLst>
                <a:ext uri="{FF2B5EF4-FFF2-40B4-BE49-F238E27FC236}">
                  <a16:creationId xmlns:a16="http://schemas.microsoft.com/office/drawing/2014/main" id="{D3BBCC90-A8F4-4E16-9F39-1F3E5C0D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8" name="Bildobjekt 89">
              <a:extLst>
                <a:ext uri="{FF2B5EF4-FFF2-40B4-BE49-F238E27FC236}">
                  <a16:creationId xmlns:a16="http://schemas.microsoft.com/office/drawing/2014/main" id="{327A3BDE-A1C4-4191-BAEB-A17629009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60" name="TextBox 18">
            <a:extLst>
              <a:ext uri="{FF2B5EF4-FFF2-40B4-BE49-F238E27FC236}">
                <a16:creationId xmlns:a16="http://schemas.microsoft.com/office/drawing/2014/main" id="{9623E0FE-368D-4948-9B7D-471885EAC79E}"/>
              </a:ext>
            </a:extLst>
          </p:cNvPr>
          <p:cNvSpPr txBox="1"/>
          <p:nvPr/>
        </p:nvSpPr>
        <p:spPr>
          <a:xfrm>
            <a:off x="308590" y="4776722"/>
            <a:ext cx="1070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 </a:t>
            </a:r>
            <a:r>
              <a:rPr lang="sv-SE" sz="1050" dirty="0"/>
              <a:t>(boendeformer exkluderade)</a:t>
            </a:r>
          </a:p>
        </p:txBody>
      </p:sp>
    </p:spTree>
    <p:extLst>
      <p:ext uri="{BB962C8B-B14F-4D97-AF65-F5344CB8AC3E}">
        <p14:creationId xmlns:p14="http://schemas.microsoft.com/office/powerpoint/2010/main" val="221385483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enbart fysisk, både fysisk och digital eller enbart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0BC58-C42D-4958-A1C6-71E8C943F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58373"/>
              </p:ext>
            </p:extLst>
          </p:nvPr>
        </p:nvGraphicFramePr>
        <p:xfrm>
          <a:off x="845069" y="1808346"/>
          <a:ext cx="3256730" cy="4038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770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75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Stöd till boende inom kommunen, som inte är förtur (152)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8853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Stöd vid byte av bostadsort (200)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44%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Generella enskilda stödsamtal utan särskild manual (214)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31%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Säkerhetsplanering, genomgång av säkerhet (208)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61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Stöd vid akut behov av ekonomiskt bistånd (212)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2" y="136525"/>
            <a:ext cx="11288863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fysisk eller digital form inom området våld i nära relationer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164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789287" y="1573157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fysisk form </a:t>
            </a:r>
            <a:r>
              <a:rPr lang="sv-SE" sz="1050" dirty="0">
                <a:solidFill>
                  <a:schemeClr val="tx1"/>
                </a:solidFill>
              </a:rPr>
              <a:t>(boendeformer exkluderade)</a:t>
            </a:r>
            <a:endParaRPr lang="sv-SE" sz="105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63530" y="1573157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digital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0340" y="1573157"/>
            <a:ext cx="41457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både </a:t>
            </a:r>
            <a:r>
              <a:rPr lang="sv-SE" sz="1050" b="1" dirty="0">
                <a:solidFill>
                  <a:schemeClr val="tx1"/>
                </a:solidFill>
              </a:rPr>
              <a:t>fysisk och digital form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CCB360CA-46F4-40F5-87C4-26E9FD2C53B1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3130A2F-9081-4A57-980B-740A486F1FCA}"/>
              </a:ext>
            </a:extLst>
          </p:cNvPr>
          <p:cNvGraphicFramePr>
            <a:graphicFrameLocks noGrp="1"/>
          </p:cNvGraphicFramePr>
          <p:nvPr/>
        </p:nvGraphicFramePr>
        <p:xfrm>
          <a:off x="8615135" y="1808348"/>
          <a:ext cx="3256730" cy="4025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8178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akut behov av ekonomiskt bistånd (212)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Partnerkontakt / säkerhetskontakt (61)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91534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Förtur i bostadskön (106)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i andra myndighetskontakter (221)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6957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Internetbehandling mot våld i nära relationer (IVIN) (4)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BBE81B2-6D77-4968-B1F4-D14BF166BC99}"/>
              </a:ext>
            </a:extLst>
          </p:cNvPr>
          <p:cNvGraphicFramePr>
            <a:graphicFrameLocks noGrp="1"/>
          </p:cNvGraphicFramePr>
          <p:nvPr/>
        </p:nvGraphicFramePr>
        <p:xfrm>
          <a:off x="4730102" y="1809202"/>
          <a:ext cx="3256730" cy="4035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9873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i andra myndighetskontakter (221)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(214)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akut behov av ekonomiskt bistånd (212)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74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 (188)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pic>
        <p:nvPicPr>
          <p:cNvPr id="121" name="Graphic 120" descr="House with solid fill">
            <a:extLst>
              <a:ext uri="{FF2B5EF4-FFF2-40B4-BE49-F238E27FC236}">
                <a16:creationId xmlns:a16="http://schemas.microsoft.com/office/drawing/2014/main" id="{87F8B1F9-D003-464E-BE53-9AD9ED77AE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8221" y="2858927"/>
            <a:ext cx="287227" cy="287227"/>
          </a:xfrm>
          <a:prstGeom prst="rect">
            <a:avLst/>
          </a:prstGeom>
        </p:spPr>
      </p:pic>
      <p:pic>
        <p:nvPicPr>
          <p:cNvPr id="122" name="Graphic 121" descr="House with solid fill">
            <a:extLst>
              <a:ext uri="{FF2B5EF4-FFF2-40B4-BE49-F238E27FC236}">
                <a16:creationId xmlns:a16="http://schemas.microsoft.com/office/drawing/2014/main" id="{F9D3C487-0D7E-4BE6-AFCF-F6E6EFCB77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8221" y="3602768"/>
            <a:ext cx="287227" cy="287227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DDD794A-8621-4DFB-A905-A7C1A0F8BF3E}"/>
              </a:ext>
            </a:extLst>
          </p:cNvPr>
          <p:cNvGrpSpPr/>
          <p:nvPr/>
        </p:nvGrpSpPr>
        <p:grpSpPr>
          <a:xfrm flipH="1">
            <a:off x="4250169" y="2890589"/>
            <a:ext cx="381915" cy="277664"/>
            <a:chOff x="1064474" y="2484079"/>
            <a:chExt cx="510848" cy="420128"/>
          </a:xfrm>
        </p:grpSpPr>
        <p:pic>
          <p:nvPicPr>
            <p:cNvPr id="132" name="Bildobjekt 76">
              <a:extLst>
                <a:ext uri="{FF2B5EF4-FFF2-40B4-BE49-F238E27FC236}">
                  <a16:creationId xmlns:a16="http://schemas.microsoft.com/office/drawing/2014/main" id="{652BC5BD-FC04-49CA-A2DA-E29F0FB0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3" name="Bildobjekt 86">
              <a:extLst>
                <a:ext uri="{FF2B5EF4-FFF2-40B4-BE49-F238E27FC236}">
                  <a16:creationId xmlns:a16="http://schemas.microsoft.com/office/drawing/2014/main" id="{B4AF97CC-6287-4097-BDBF-FB6D9C2E7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4" name="Bildobjekt 87">
              <a:extLst>
                <a:ext uri="{FF2B5EF4-FFF2-40B4-BE49-F238E27FC236}">
                  <a16:creationId xmlns:a16="http://schemas.microsoft.com/office/drawing/2014/main" id="{227AA489-F4E9-4BFA-95E8-C38FBEAE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5" name="Bildobjekt 88">
              <a:extLst>
                <a:ext uri="{FF2B5EF4-FFF2-40B4-BE49-F238E27FC236}">
                  <a16:creationId xmlns:a16="http://schemas.microsoft.com/office/drawing/2014/main" id="{8B2C55A7-048F-4C9A-8369-33FD649E5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6" name="Bildobjekt 89">
              <a:extLst>
                <a:ext uri="{FF2B5EF4-FFF2-40B4-BE49-F238E27FC236}">
                  <a16:creationId xmlns:a16="http://schemas.microsoft.com/office/drawing/2014/main" id="{A0A856C4-CA4B-46A5-AD1C-D6E8D6C90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8BB912F-588D-4A06-A802-3963BDC3F57E}"/>
              </a:ext>
            </a:extLst>
          </p:cNvPr>
          <p:cNvGrpSpPr/>
          <p:nvPr/>
        </p:nvGrpSpPr>
        <p:grpSpPr>
          <a:xfrm flipH="1">
            <a:off x="8140747" y="3357259"/>
            <a:ext cx="381915" cy="277664"/>
            <a:chOff x="1064474" y="2484079"/>
            <a:chExt cx="510848" cy="420128"/>
          </a:xfrm>
        </p:grpSpPr>
        <p:pic>
          <p:nvPicPr>
            <p:cNvPr id="140" name="Bildobjekt 76">
              <a:extLst>
                <a:ext uri="{FF2B5EF4-FFF2-40B4-BE49-F238E27FC236}">
                  <a16:creationId xmlns:a16="http://schemas.microsoft.com/office/drawing/2014/main" id="{82EC3806-20C6-4150-B178-DBCB36720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41" name="Bildobjekt 86">
              <a:extLst>
                <a:ext uri="{FF2B5EF4-FFF2-40B4-BE49-F238E27FC236}">
                  <a16:creationId xmlns:a16="http://schemas.microsoft.com/office/drawing/2014/main" id="{3F8991E3-A423-49B1-B5BF-3E94885E0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42" name="Bildobjekt 87">
              <a:extLst>
                <a:ext uri="{FF2B5EF4-FFF2-40B4-BE49-F238E27FC236}">
                  <a16:creationId xmlns:a16="http://schemas.microsoft.com/office/drawing/2014/main" id="{B484235C-7613-4B98-A19E-1727ABDF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43" name="Bildobjekt 88">
              <a:extLst>
                <a:ext uri="{FF2B5EF4-FFF2-40B4-BE49-F238E27FC236}">
                  <a16:creationId xmlns:a16="http://schemas.microsoft.com/office/drawing/2014/main" id="{453CBC7F-F9B6-4F2B-B186-57F1E277D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44" name="Bildobjekt 89">
              <a:extLst>
                <a:ext uri="{FF2B5EF4-FFF2-40B4-BE49-F238E27FC236}">
                  <a16:creationId xmlns:a16="http://schemas.microsoft.com/office/drawing/2014/main" id="{9F32A910-0DFB-4069-A0DD-2E17CF48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CEBAEF6-A649-45B3-99A6-9A886EC3A54A}"/>
              </a:ext>
            </a:extLst>
          </p:cNvPr>
          <p:cNvGrpSpPr/>
          <p:nvPr/>
        </p:nvGrpSpPr>
        <p:grpSpPr>
          <a:xfrm flipH="1">
            <a:off x="4250169" y="3542695"/>
            <a:ext cx="381915" cy="277664"/>
            <a:chOff x="1064474" y="2484079"/>
            <a:chExt cx="510848" cy="420128"/>
          </a:xfrm>
        </p:grpSpPr>
        <p:pic>
          <p:nvPicPr>
            <p:cNvPr id="160" name="Bildobjekt 76">
              <a:extLst>
                <a:ext uri="{FF2B5EF4-FFF2-40B4-BE49-F238E27FC236}">
                  <a16:creationId xmlns:a16="http://schemas.microsoft.com/office/drawing/2014/main" id="{B063FB08-D389-460D-A6E9-EE4A7FA8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61" name="Bildobjekt 86">
              <a:extLst>
                <a:ext uri="{FF2B5EF4-FFF2-40B4-BE49-F238E27FC236}">
                  <a16:creationId xmlns:a16="http://schemas.microsoft.com/office/drawing/2014/main" id="{67314891-204C-4306-AB00-960DD94B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62" name="Bildobjekt 87">
              <a:extLst>
                <a:ext uri="{FF2B5EF4-FFF2-40B4-BE49-F238E27FC236}">
                  <a16:creationId xmlns:a16="http://schemas.microsoft.com/office/drawing/2014/main" id="{6EC26C06-7E75-4B53-9032-27BC18B89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63" name="Bildobjekt 88">
              <a:extLst>
                <a:ext uri="{FF2B5EF4-FFF2-40B4-BE49-F238E27FC236}">
                  <a16:creationId xmlns:a16="http://schemas.microsoft.com/office/drawing/2014/main" id="{BFB187B7-5A9F-49F9-BB95-70997651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64" name="Bildobjekt 89">
              <a:extLst>
                <a:ext uri="{FF2B5EF4-FFF2-40B4-BE49-F238E27FC236}">
                  <a16:creationId xmlns:a16="http://schemas.microsoft.com/office/drawing/2014/main" id="{4F24EA4E-DAD6-4BDD-BE3C-6AD23529B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34D757F-A386-4806-9F9C-1A387A44E6A9}"/>
              </a:ext>
            </a:extLst>
          </p:cNvPr>
          <p:cNvGrpSpPr/>
          <p:nvPr/>
        </p:nvGrpSpPr>
        <p:grpSpPr>
          <a:xfrm flipH="1">
            <a:off x="4250169" y="4167291"/>
            <a:ext cx="381915" cy="277664"/>
            <a:chOff x="1064474" y="2484079"/>
            <a:chExt cx="510848" cy="420128"/>
          </a:xfrm>
        </p:grpSpPr>
        <p:pic>
          <p:nvPicPr>
            <p:cNvPr id="166" name="Bildobjekt 76">
              <a:extLst>
                <a:ext uri="{FF2B5EF4-FFF2-40B4-BE49-F238E27FC236}">
                  <a16:creationId xmlns:a16="http://schemas.microsoft.com/office/drawing/2014/main" id="{E50D80BC-526C-48A5-B6AB-CF063D9D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67" name="Bildobjekt 86">
              <a:extLst>
                <a:ext uri="{FF2B5EF4-FFF2-40B4-BE49-F238E27FC236}">
                  <a16:creationId xmlns:a16="http://schemas.microsoft.com/office/drawing/2014/main" id="{A8BD5CDD-2755-44BD-A4F0-A398AA114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68" name="Bildobjekt 87">
              <a:extLst>
                <a:ext uri="{FF2B5EF4-FFF2-40B4-BE49-F238E27FC236}">
                  <a16:creationId xmlns:a16="http://schemas.microsoft.com/office/drawing/2014/main" id="{F65EEC90-CA34-4519-8D17-D93551629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69" name="Bildobjekt 88">
              <a:extLst>
                <a:ext uri="{FF2B5EF4-FFF2-40B4-BE49-F238E27FC236}">
                  <a16:creationId xmlns:a16="http://schemas.microsoft.com/office/drawing/2014/main" id="{0A5DEA41-3A90-4A5A-8814-3723FF32A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70" name="Bildobjekt 89">
              <a:extLst>
                <a:ext uri="{FF2B5EF4-FFF2-40B4-BE49-F238E27FC236}">
                  <a16:creationId xmlns:a16="http://schemas.microsoft.com/office/drawing/2014/main" id="{A5677EAF-825A-4582-BABE-1B926C539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50E9259-0468-46CB-90FE-7210F043F5EB}"/>
              </a:ext>
            </a:extLst>
          </p:cNvPr>
          <p:cNvGrpSpPr/>
          <p:nvPr/>
        </p:nvGrpSpPr>
        <p:grpSpPr>
          <a:xfrm flipH="1">
            <a:off x="4250169" y="5406507"/>
            <a:ext cx="381915" cy="277664"/>
            <a:chOff x="1064474" y="2484079"/>
            <a:chExt cx="510848" cy="420128"/>
          </a:xfrm>
        </p:grpSpPr>
        <p:pic>
          <p:nvPicPr>
            <p:cNvPr id="181" name="Bildobjekt 76">
              <a:extLst>
                <a:ext uri="{FF2B5EF4-FFF2-40B4-BE49-F238E27FC236}">
                  <a16:creationId xmlns:a16="http://schemas.microsoft.com/office/drawing/2014/main" id="{382EFB93-2A72-4A2E-B973-142A20AF1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82" name="Bildobjekt 86">
              <a:extLst>
                <a:ext uri="{FF2B5EF4-FFF2-40B4-BE49-F238E27FC236}">
                  <a16:creationId xmlns:a16="http://schemas.microsoft.com/office/drawing/2014/main" id="{BFE0EDF3-4C89-4042-BC62-C92DEBF9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83" name="Bildobjekt 87">
              <a:extLst>
                <a:ext uri="{FF2B5EF4-FFF2-40B4-BE49-F238E27FC236}">
                  <a16:creationId xmlns:a16="http://schemas.microsoft.com/office/drawing/2014/main" id="{B978473A-1C79-447E-93EB-BCEB85F04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84" name="Bildobjekt 88">
              <a:extLst>
                <a:ext uri="{FF2B5EF4-FFF2-40B4-BE49-F238E27FC236}">
                  <a16:creationId xmlns:a16="http://schemas.microsoft.com/office/drawing/2014/main" id="{2459AC84-68CC-4403-BCB8-88E2CC9E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85" name="Bildobjekt 89">
              <a:extLst>
                <a:ext uri="{FF2B5EF4-FFF2-40B4-BE49-F238E27FC236}">
                  <a16:creationId xmlns:a16="http://schemas.microsoft.com/office/drawing/2014/main" id="{72240F03-DE76-4CCC-ADB3-55349686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168A8DA-663F-4BD8-89AC-1A3B69D3C1C0}"/>
              </a:ext>
            </a:extLst>
          </p:cNvPr>
          <p:cNvGrpSpPr/>
          <p:nvPr/>
        </p:nvGrpSpPr>
        <p:grpSpPr>
          <a:xfrm>
            <a:off x="4250169" y="4824375"/>
            <a:ext cx="369520" cy="341068"/>
            <a:chOff x="9836559" y="2595470"/>
            <a:chExt cx="515416" cy="498404"/>
          </a:xfrm>
        </p:grpSpPr>
        <p:pic>
          <p:nvPicPr>
            <p:cNvPr id="187" name="Graphic 42" descr="Miscellaneous with solid fill">
              <a:extLst>
                <a:ext uri="{FF2B5EF4-FFF2-40B4-BE49-F238E27FC236}">
                  <a16:creationId xmlns:a16="http://schemas.microsoft.com/office/drawing/2014/main" id="{6290A0B4-AD57-4F89-A7D1-BD886217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88" name="Bildobjekt 82">
              <a:extLst>
                <a:ext uri="{FF2B5EF4-FFF2-40B4-BE49-F238E27FC236}">
                  <a16:creationId xmlns:a16="http://schemas.microsoft.com/office/drawing/2014/main" id="{90E244A9-EA5A-4759-9EC7-6225F488F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4B883BA-A21A-4AB6-803C-19E703634CE9}"/>
              </a:ext>
            </a:extLst>
          </p:cNvPr>
          <p:cNvGrpSpPr/>
          <p:nvPr/>
        </p:nvGrpSpPr>
        <p:grpSpPr>
          <a:xfrm flipH="1">
            <a:off x="8140747" y="4859303"/>
            <a:ext cx="381915" cy="277664"/>
            <a:chOff x="1064474" y="2484079"/>
            <a:chExt cx="510848" cy="420128"/>
          </a:xfrm>
        </p:grpSpPr>
        <p:pic>
          <p:nvPicPr>
            <p:cNvPr id="190" name="Bildobjekt 76">
              <a:extLst>
                <a:ext uri="{FF2B5EF4-FFF2-40B4-BE49-F238E27FC236}">
                  <a16:creationId xmlns:a16="http://schemas.microsoft.com/office/drawing/2014/main" id="{13C65F0A-4FCE-43BF-8F83-CEA5FEBE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91" name="Bildobjekt 86">
              <a:extLst>
                <a:ext uri="{FF2B5EF4-FFF2-40B4-BE49-F238E27FC236}">
                  <a16:creationId xmlns:a16="http://schemas.microsoft.com/office/drawing/2014/main" id="{4BF77DA0-A0D2-44A1-AC90-04F37539C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92" name="Bildobjekt 87">
              <a:extLst>
                <a:ext uri="{FF2B5EF4-FFF2-40B4-BE49-F238E27FC236}">
                  <a16:creationId xmlns:a16="http://schemas.microsoft.com/office/drawing/2014/main" id="{F68EA594-0BBD-4DFE-8AAB-9143BBAD1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93" name="Bildobjekt 88">
              <a:extLst>
                <a:ext uri="{FF2B5EF4-FFF2-40B4-BE49-F238E27FC236}">
                  <a16:creationId xmlns:a16="http://schemas.microsoft.com/office/drawing/2014/main" id="{9A9D814C-1893-46F9-8DEF-B5B4652BD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94" name="Bildobjekt 89">
              <a:extLst>
                <a:ext uri="{FF2B5EF4-FFF2-40B4-BE49-F238E27FC236}">
                  <a16:creationId xmlns:a16="http://schemas.microsoft.com/office/drawing/2014/main" id="{14280A55-942D-4B6D-B7C8-39769C2BA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B20D0EB-13BB-47B8-AFF9-32B88F551DF3}"/>
              </a:ext>
            </a:extLst>
          </p:cNvPr>
          <p:cNvGrpSpPr/>
          <p:nvPr/>
        </p:nvGrpSpPr>
        <p:grpSpPr>
          <a:xfrm>
            <a:off x="8171496" y="2847716"/>
            <a:ext cx="369520" cy="341068"/>
            <a:chOff x="9836559" y="2595470"/>
            <a:chExt cx="515416" cy="498404"/>
          </a:xfrm>
        </p:grpSpPr>
        <p:pic>
          <p:nvPicPr>
            <p:cNvPr id="196" name="Graphic 42" descr="Miscellaneous with solid fill">
              <a:extLst>
                <a:ext uri="{FF2B5EF4-FFF2-40B4-BE49-F238E27FC236}">
                  <a16:creationId xmlns:a16="http://schemas.microsoft.com/office/drawing/2014/main" id="{912BC075-0D8E-4BB4-B95E-F6720755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97" name="Bildobjekt 82">
              <a:extLst>
                <a:ext uri="{FF2B5EF4-FFF2-40B4-BE49-F238E27FC236}">
                  <a16:creationId xmlns:a16="http://schemas.microsoft.com/office/drawing/2014/main" id="{1BFCC338-4D42-46BA-80FD-2720728DC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201" name="Graphic 200" descr="House with solid fill">
            <a:extLst>
              <a:ext uri="{FF2B5EF4-FFF2-40B4-BE49-F238E27FC236}">
                <a16:creationId xmlns:a16="http://schemas.microsoft.com/office/drawing/2014/main" id="{29EA3EEE-746B-49B6-AD92-485550B078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72685" y="4113031"/>
            <a:ext cx="287227" cy="287227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491A913-39AF-48D5-A792-F861BA80705E}"/>
              </a:ext>
            </a:extLst>
          </p:cNvPr>
          <p:cNvGrpSpPr/>
          <p:nvPr/>
        </p:nvGrpSpPr>
        <p:grpSpPr>
          <a:xfrm>
            <a:off x="8159101" y="5442038"/>
            <a:ext cx="381915" cy="277664"/>
            <a:chOff x="8225194" y="2798324"/>
            <a:chExt cx="523161" cy="366703"/>
          </a:xfrm>
        </p:grpSpPr>
        <p:pic>
          <p:nvPicPr>
            <p:cNvPr id="204" name="Bildobjekt 86">
              <a:extLst>
                <a:ext uri="{FF2B5EF4-FFF2-40B4-BE49-F238E27FC236}">
                  <a16:creationId xmlns:a16="http://schemas.microsoft.com/office/drawing/2014/main" id="{658E560E-3C27-4C74-ABBA-7B73432A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205" name="Bildobjekt 87">
              <a:extLst>
                <a:ext uri="{FF2B5EF4-FFF2-40B4-BE49-F238E27FC236}">
                  <a16:creationId xmlns:a16="http://schemas.microsoft.com/office/drawing/2014/main" id="{F6C19325-6C25-415F-B277-B94D3B989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206" name="Bildobjekt 88">
              <a:extLst>
                <a:ext uri="{FF2B5EF4-FFF2-40B4-BE49-F238E27FC236}">
                  <a16:creationId xmlns:a16="http://schemas.microsoft.com/office/drawing/2014/main" id="{FFE2D79D-0082-428E-AFD5-1B351383E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207" name="Bildobjekt 89">
              <a:extLst>
                <a:ext uri="{FF2B5EF4-FFF2-40B4-BE49-F238E27FC236}">
                  <a16:creationId xmlns:a16="http://schemas.microsoft.com/office/drawing/2014/main" id="{1F5AC7A7-3E2C-487A-8EF5-0117684C1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208" name="Graphic 207" descr="User with solid fill">
              <a:extLst>
                <a:ext uri="{FF2B5EF4-FFF2-40B4-BE49-F238E27FC236}">
                  <a16:creationId xmlns:a16="http://schemas.microsoft.com/office/drawing/2014/main" id="{247D0EBB-085B-47BC-8618-643F0F0DD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450C88-76F6-49D5-938A-4EEDD611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41C480-5B27-4CF2-9BB1-735F2C122858}"/>
              </a:ext>
            </a:extLst>
          </p:cNvPr>
          <p:cNvGrpSpPr/>
          <p:nvPr/>
        </p:nvGrpSpPr>
        <p:grpSpPr>
          <a:xfrm flipH="1">
            <a:off x="351336" y="4295638"/>
            <a:ext cx="381916" cy="277663"/>
            <a:chOff x="1064474" y="2484079"/>
            <a:chExt cx="510848" cy="420128"/>
          </a:xfrm>
        </p:grpSpPr>
        <p:pic>
          <p:nvPicPr>
            <p:cNvPr id="69" name="Bildobjekt 76">
              <a:extLst>
                <a:ext uri="{FF2B5EF4-FFF2-40B4-BE49-F238E27FC236}">
                  <a16:creationId xmlns:a16="http://schemas.microsoft.com/office/drawing/2014/main" id="{39B618B4-0167-4BD1-AEA8-F663A3FD0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70" name="Bildobjekt 86">
              <a:extLst>
                <a:ext uri="{FF2B5EF4-FFF2-40B4-BE49-F238E27FC236}">
                  <a16:creationId xmlns:a16="http://schemas.microsoft.com/office/drawing/2014/main" id="{7EAB7412-2732-44DE-8BC4-0CAACF2AA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7">
              <a:extLst>
                <a:ext uri="{FF2B5EF4-FFF2-40B4-BE49-F238E27FC236}">
                  <a16:creationId xmlns:a16="http://schemas.microsoft.com/office/drawing/2014/main" id="{92DC3276-14DD-4CFE-8CA5-9FAC6393B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8">
              <a:extLst>
                <a:ext uri="{FF2B5EF4-FFF2-40B4-BE49-F238E27FC236}">
                  <a16:creationId xmlns:a16="http://schemas.microsoft.com/office/drawing/2014/main" id="{5A3FABAA-A52F-47CA-AC92-0C56E97A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3" name="Bildobjekt 89">
              <a:extLst>
                <a:ext uri="{FF2B5EF4-FFF2-40B4-BE49-F238E27FC236}">
                  <a16:creationId xmlns:a16="http://schemas.microsoft.com/office/drawing/2014/main" id="{E86A21FC-6EA7-4214-9036-8443FDF20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025908D-178A-48E8-BB48-2BEAAC71CE5A}"/>
              </a:ext>
            </a:extLst>
          </p:cNvPr>
          <p:cNvGrpSpPr/>
          <p:nvPr/>
        </p:nvGrpSpPr>
        <p:grpSpPr>
          <a:xfrm>
            <a:off x="374915" y="4892129"/>
            <a:ext cx="369520" cy="341068"/>
            <a:chOff x="9836559" y="2595470"/>
            <a:chExt cx="515416" cy="498404"/>
          </a:xfrm>
        </p:grpSpPr>
        <p:pic>
          <p:nvPicPr>
            <p:cNvPr id="75" name="Graphic 42" descr="Miscellaneous with solid fill">
              <a:extLst>
                <a:ext uri="{FF2B5EF4-FFF2-40B4-BE49-F238E27FC236}">
                  <a16:creationId xmlns:a16="http://schemas.microsoft.com/office/drawing/2014/main" id="{1E2804DA-D4E9-46B0-9BD4-6901DB433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6" name="Bildobjekt 82">
              <a:extLst>
                <a:ext uri="{FF2B5EF4-FFF2-40B4-BE49-F238E27FC236}">
                  <a16:creationId xmlns:a16="http://schemas.microsoft.com/office/drawing/2014/main" id="{EC3329B1-9F57-4DD0-81A0-446C9B8B8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EE4CDFC-6ABA-4CFD-B55E-EEF770567D9D}"/>
              </a:ext>
            </a:extLst>
          </p:cNvPr>
          <p:cNvGrpSpPr/>
          <p:nvPr/>
        </p:nvGrpSpPr>
        <p:grpSpPr>
          <a:xfrm>
            <a:off x="374915" y="5412514"/>
            <a:ext cx="369520" cy="341068"/>
            <a:chOff x="9836559" y="2595470"/>
            <a:chExt cx="515416" cy="498404"/>
          </a:xfrm>
        </p:grpSpPr>
        <p:pic>
          <p:nvPicPr>
            <p:cNvPr id="78" name="Graphic 42" descr="Miscellaneous with solid fill">
              <a:extLst>
                <a:ext uri="{FF2B5EF4-FFF2-40B4-BE49-F238E27FC236}">
                  <a16:creationId xmlns:a16="http://schemas.microsoft.com/office/drawing/2014/main" id="{91A93DD5-FEA3-43BD-BAE2-821640D2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9" name="Bildobjekt 82">
              <a:extLst>
                <a:ext uri="{FF2B5EF4-FFF2-40B4-BE49-F238E27FC236}">
                  <a16:creationId xmlns:a16="http://schemas.microsoft.com/office/drawing/2014/main" id="{6DBBE232-82C8-495E-8871-CBC623888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18729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digitalt respektive fysiskt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Vissa län ger fler insatser inom verksamhetsområde våld i nära relationer digitalt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3B73DA-6A98-4F65-A103-AFE737D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165</a:t>
            </a:fld>
            <a:endParaRPr lang="sv-SE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40F0831-A8B6-4B62-A37D-4B9C25F3C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67407"/>
              </p:ext>
            </p:extLst>
          </p:nvPr>
        </p:nvGraphicFramePr>
        <p:xfrm>
          <a:off x="239523" y="1559869"/>
          <a:ext cx="11799009" cy="439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87F286-342B-4759-9D07-0065D5B7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3089717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fysisk respektive digital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166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fysisk eller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2103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fysisk och digital form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1870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fysisk form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26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digital form</a:t>
            </a:r>
            <a:endParaRPr lang="sv-SE" sz="11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C5F8F2C-0003-43A2-A69F-903B990628BC}"/>
              </a:ext>
            </a:extLst>
          </p:cNvPr>
          <p:cNvGraphicFramePr>
            <a:graphicFrameLocks/>
          </p:cNvGraphicFramePr>
          <p:nvPr/>
        </p:nvGraphicFramePr>
        <p:xfrm>
          <a:off x="239523" y="2040376"/>
          <a:ext cx="11712954" cy="387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45638D-4562-41EC-8819-BEA13FA8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202698960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inom kommunal och enskild regi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167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E2983B-DF7E-4627-B9A6-C9FE251C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203812598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12">
            <a:extLst>
              <a:ext uri="{FF2B5EF4-FFF2-40B4-BE49-F238E27FC236}">
                <a16:creationId xmlns:a16="http://schemas.microsoft.com/office/drawing/2014/main" id="{07E118DA-8B1E-4F92-B588-CE996F02EE22}"/>
              </a:ext>
            </a:extLst>
          </p:cNvPr>
          <p:cNvSpPr/>
          <p:nvPr/>
        </p:nvSpPr>
        <p:spPr>
          <a:xfrm>
            <a:off x="251538" y="1198685"/>
            <a:ext cx="11799010" cy="485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0D0ACA93-C01A-4564-9517-A84B3A41DA44}"/>
              </a:ext>
            </a:extLst>
          </p:cNvPr>
          <p:cNvGraphicFramePr>
            <a:graphicFrameLocks/>
          </p:cNvGraphicFramePr>
          <p:nvPr/>
        </p:nvGraphicFramePr>
        <p:xfrm>
          <a:off x="836578" y="1485907"/>
          <a:ext cx="10554511" cy="273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ktangel 12">
            <a:extLst>
              <a:ext uri="{FF2B5EF4-FFF2-40B4-BE49-F238E27FC236}">
                <a16:creationId xmlns:a16="http://schemas.microsoft.com/office/drawing/2014/main" id="{0AC046D6-C8FF-401B-9ED3-97D8B7B6E071}"/>
              </a:ext>
            </a:extLst>
          </p:cNvPr>
          <p:cNvSpPr/>
          <p:nvPr/>
        </p:nvSpPr>
        <p:spPr>
          <a:xfrm>
            <a:off x="251538" y="93432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i kommunal eller enskild regi, samt de tre vanligaste insatserna i respektive kategori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68080"/>
            <a:ext cx="11219414" cy="729045"/>
          </a:xfrm>
          <a:noFill/>
        </p:spPr>
        <p:txBody>
          <a:bodyPr/>
          <a:lstStyle/>
          <a:p>
            <a:r>
              <a:rPr lang="sv-SE" sz="2800" dirty="0"/>
              <a:t>65 procent av alla insatser genomförs enbart i kommunal regi inom området våld i nära relationer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168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39523" y="60613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68498" y="3848603"/>
          <a:ext cx="1877841" cy="2100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8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661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akut behov av ekonomiskt bistånd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180660" y="3848600"/>
          <a:ext cx="1877841" cy="2137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8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4748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kommunal och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för våldsutsatta kvinnor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3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byte av bostadsort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53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Tillfälligt boende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67736" y="4670809"/>
            <a:ext cx="1174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599129" y="3848600"/>
          <a:ext cx="1905816" cy="213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95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974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med kompetens om hedersrelaterat våld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88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för våldsutsatta kvinnor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442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Tillfälligt boende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18270" y="4489163"/>
            <a:ext cx="240772" cy="1461596"/>
          </a:xfrm>
          <a:prstGeom prst="leftBrace">
            <a:avLst/>
          </a:prstGeom>
          <a:ln>
            <a:solidFill>
              <a:srgbClr val="67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7676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9009033" y="1525384"/>
            <a:ext cx="21623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4227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26775-77BC-4659-9875-C4F8408EE733}"/>
              </a:ext>
            </a:extLst>
          </p:cNvPr>
          <p:cNvSpPr txBox="1"/>
          <p:nvPr/>
        </p:nvSpPr>
        <p:spPr>
          <a:xfrm>
            <a:off x="267736" y="1233368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regi</a:t>
            </a:r>
            <a:endParaRPr lang="sv-SE" sz="105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4A5951-75B4-4B67-AE2D-3FDC8D27C3C5}"/>
              </a:ext>
            </a:extLst>
          </p:cNvPr>
          <p:cNvGrpSpPr/>
          <p:nvPr/>
        </p:nvGrpSpPr>
        <p:grpSpPr>
          <a:xfrm>
            <a:off x="9047742" y="3921368"/>
            <a:ext cx="1837510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1031DA-32F8-4488-95CD-BD714AFBF880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12">
              <a:extLst>
                <a:ext uri="{FF2B5EF4-FFF2-40B4-BE49-F238E27FC236}">
                  <a16:creationId xmlns:a16="http://schemas.microsoft.com/office/drawing/2014/main" id="{3B25E6AE-5272-4446-94E7-412E3E00FBE9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pic>
        <p:nvPicPr>
          <p:cNvPr id="22" name="Graphic 21" descr="House with solid fill">
            <a:extLst>
              <a:ext uri="{FF2B5EF4-FFF2-40B4-BE49-F238E27FC236}">
                <a16:creationId xmlns:a16="http://schemas.microsoft.com/office/drawing/2014/main" id="{B40D8C94-A5E2-4C88-9204-2ED018DAF9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5598865"/>
            <a:ext cx="287227" cy="287227"/>
          </a:xfrm>
          <a:prstGeom prst="rect">
            <a:avLst/>
          </a:prstGeom>
        </p:spPr>
      </p:pic>
      <p:pic>
        <p:nvPicPr>
          <p:cNvPr id="40" name="Graphic 39" descr="House with solid fill">
            <a:extLst>
              <a:ext uri="{FF2B5EF4-FFF2-40B4-BE49-F238E27FC236}">
                <a16:creationId xmlns:a16="http://schemas.microsoft.com/office/drawing/2014/main" id="{D1F1D3A1-67F8-4717-B46D-9007C85463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2304" y="4489163"/>
            <a:ext cx="287227" cy="287227"/>
          </a:xfrm>
          <a:prstGeom prst="rect">
            <a:avLst/>
          </a:prstGeom>
        </p:spPr>
      </p:pic>
      <p:pic>
        <p:nvPicPr>
          <p:cNvPr id="41" name="Graphic 40" descr="House with solid fill">
            <a:extLst>
              <a:ext uri="{FF2B5EF4-FFF2-40B4-BE49-F238E27FC236}">
                <a16:creationId xmlns:a16="http://schemas.microsoft.com/office/drawing/2014/main" id="{4B9E60A0-402D-4669-BD05-AE653C8027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4550140"/>
            <a:ext cx="287227" cy="287227"/>
          </a:xfrm>
          <a:prstGeom prst="rect">
            <a:avLst/>
          </a:prstGeom>
        </p:spPr>
      </p:pic>
      <p:pic>
        <p:nvPicPr>
          <p:cNvPr id="42" name="Graphic 41" descr="House with solid fill">
            <a:extLst>
              <a:ext uri="{FF2B5EF4-FFF2-40B4-BE49-F238E27FC236}">
                <a16:creationId xmlns:a16="http://schemas.microsoft.com/office/drawing/2014/main" id="{9F9E5CBC-EC62-42CB-A0DF-9ECD9BDB6F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5102064"/>
            <a:ext cx="287227" cy="287227"/>
          </a:xfrm>
          <a:prstGeom prst="rect">
            <a:avLst/>
          </a:prstGeom>
        </p:spPr>
      </p:pic>
      <p:pic>
        <p:nvPicPr>
          <p:cNvPr id="44" name="Graphic 43" descr="House with solid fill">
            <a:extLst>
              <a:ext uri="{FF2B5EF4-FFF2-40B4-BE49-F238E27FC236}">
                <a16:creationId xmlns:a16="http://schemas.microsoft.com/office/drawing/2014/main" id="{3C2DB36C-DB02-4E45-9F9C-0C6AB2E44B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2304" y="4988517"/>
            <a:ext cx="287227" cy="28722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CC48CA0-E17A-4D06-9C0F-0E8ACED5D5C7}"/>
              </a:ext>
            </a:extLst>
          </p:cNvPr>
          <p:cNvGrpSpPr/>
          <p:nvPr/>
        </p:nvGrpSpPr>
        <p:grpSpPr>
          <a:xfrm flipH="1">
            <a:off x="1382253" y="4496384"/>
            <a:ext cx="381915" cy="277664"/>
            <a:chOff x="1064474" y="2484079"/>
            <a:chExt cx="510848" cy="420128"/>
          </a:xfrm>
        </p:grpSpPr>
        <p:pic>
          <p:nvPicPr>
            <p:cNvPr id="60" name="Bildobjekt 76">
              <a:extLst>
                <a:ext uri="{FF2B5EF4-FFF2-40B4-BE49-F238E27FC236}">
                  <a16:creationId xmlns:a16="http://schemas.microsoft.com/office/drawing/2014/main" id="{B56D552E-6856-48F9-98ED-E5824E9C9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1" name="Bildobjekt 86">
              <a:extLst>
                <a:ext uri="{FF2B5EF4-FFF2-40B4-BE49-F238E27FC236}">
                  <a16:creationId xmlns:a16="http://schemas.microsoft.com/office/drawing/2014/main" id="{3E909FFB-7F85-4C0C-80FE-5670605E5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2" name="Bildobjekt 87">
              <a:extLst>
                <a:ext uri="{FF2B5EF4-FFF2-40B4-BE49-F238E27FC236}">
                  <a16:creationId xmlns:a16="http://schemas.microsoft.com/office/drawing/2014/main" id="{AAF8A7C4-FF74-4F23-A923-85A1C8DED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3" name="Bildobjekt 88">
              <a:extLst>
                <a:ext uri="{FF2B5EF4-FFF2-40B4-BE49-F238E27FC236}">
                  <a16:creationId xmlns:a16="http://schemas.microsoft.com/office/drawing/2014/main" id="{6F95F5B7-98C4-4594-B7B6-2180D3A1E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4" name="Bildobjekt 89">
              <a:extLst>
                <a:ext uri="{FF2B5EF4-FFF2-40B4-BE49-F238E27FC236}">
                  <a16:creationId xmlns:a16="http://schemas.microsoft.com/office/drawing/2014/main" id="{BD7AC8CC-05B8-43C6-B6AF-210F6F5BD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115B44-8398-4E42-B149-D408C2E6C92A}"/>
              </a:ext>
            </a:extLst>
          </p:cNvPr>
          <p:cNvGrpSpPr/>
          <p:nvPr/>
        </p:nvGrpSpPr>
        <p:grpSpPr>
          <a:xfrm>
            <a:off x="1350247" y="4940300"/>
            <a:ext cx="369520" cy="341068"/>
            <a:chOff x="9836559" y="2595470"/>
            <a:chExt cx="515416" cy="498404"/>
          </a:xfrm>
        </p:grpSpPr>
        <p:pic>
          <p:nvPicPr>
            <p:cNvPr id="67" name="Graphic 42" descr="Miscellaneous with solid fill">
              <a:extLst>
                <a:ext uri="{FF2B5EF4-FFF2-40B4-BE49-F238E27FC236}">
                  <a16:creationId xmlns:a16="http://schemas.microsoft.com/office/drawing/2014/main" id="{7426A417-8FBA-493A-8B91-A8EC4D0BA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8" name="Bildobjekt 82">
              <a:extLst>
                <a:ext uri="{FF2B5EF4-FFF2-40B4-BE49-F238E27FC236}">
                  <a16:creationId xmlns:a16="http://schemas.microsoft.com/office/drawing/2014/main" id="{42941CC8-A5CE-4FB1-B8F2-9D20CC4B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8F1FDD-17C9-487C-A994-F9AF89368E9D}"/>
              </a:ext>
            </a:extLst>
          </p:cNvPr>
          <p:cNvGrpSpPr/>
          <p:nvPr/>
        </p:nvGrpSpPr>
        <p:grpSpPr>
          <a:xfrm>
            <a:off x="1351855" y="5455105"/>
            <a:ext cx="369520" cy="341068"/>
            <a:chOff x="9836559" y="2595470"/>
            <a:chExt cx="515416" cy="498404"/>
          </a:xfrm>
        </p:grpSpPr>
        <p:pic>
          <p:nvPicPr>
            <p:cNvPr id="70" name="Graphic 42" descr="Miscellaneous with solid fill">
              <a:extLst>
                <a:ext uri="{FF2B5EF4-FFF2-40B4-BE49-F238E27FC236}">
                  <a16:creationId xmlns:a16="http://schemas.microsoft.com/office/drawing/2014/main" id="{294F7012-E972-4508-8038-9DDABC03A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1" name="Bildobjekt 82">
              <a:extLst>
                <a:ext uri="{FF2B5EF4-FFF2-40B4-BE49-F238E27FC236}">
                  <a16:creationId xmlns:a16="http://schemas.microsoft.com/office/drawing/2014/main" id="{D6D09D97-F0AE-4007-A03A-52BF22D0B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35572ED4-4788-463B-A901-307B4C5EFA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2304" y="5521521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37B808-54A6-4E75-8A42-102D7250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82418159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6B4570-8873-49D0-B637-76FE8C91515B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1785370"/>
          <a:ext cx="3324225" cy="4059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63587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780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80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akut behov av ekonomiskt bistånd (216)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9484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(215)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59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 (170)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59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i andra myndighetskontakter (223)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112CB0-0D12-4F03-8A57-A40BE1E37D9D}"/>
              </a:ext>
            </a:extLst>
          </p:cNvPr>
          <p:cNvGraphicFramePr>
            <a:graphicFrameLocks noGrp="1"/>
          </p:cNvGraphicFramePr>
          <p:nvPr/>
        </p:nvGraphicFramePr>
        <p:xfrm>
          <a:off x="4721989" y="1781098"/>
          <a:ext cx="3324225" cy="4080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03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9293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73440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91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för våldsutsatta kvinnor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91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byte av bostadsort (202)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840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Tillfälligt boende (190)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0913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Säkerhetsplanering, genomgång av säkerhet (210)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7344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med kompetens om hedersrelaterat våld (194)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98C8500-3801-4510-8B5D-CE3E45908BD0}"/>
              </a:ext>
            </a:extLst>
          </p:cNvPr>
          <p:cNvGraphicFramePr>
            <a:graphicFrameLocks noGrp="1"/>
          </p:cNvGraphicFramePr>
          <p:nvPr/>
        </p:nvGraphicFramePr>
        <p:xfrm>
          <a:off x="8605781" y="1793066"/>
          <a:ext cx="3324225" cy="4080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969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52431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69145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Andel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Antal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71126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med kompetens om hedersrelaterat våld (194)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9138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för våldsutsatta kvinnor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3692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Tillfälligt boende (190)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737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för våldsutsatta påverkade av alkohol och droger (131)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9138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Tillgänglighetsanpassat skyddat boende (67)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kommunal respektive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kommunal eller enskild regi inom området våld i nära relationer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169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3968" y="1531455"/>
            <a:ext cx="3256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kommunal regi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26919" y="1531455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enskild regi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681261" y="1531455"/>
            <a:ext cx="40649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kommunal och enskild regi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9DEFF5DA-BCAE-4351-89BD-4254BDBBB30B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29" name="Graphic 28" descr="House with solid fill">
            <a:extLst>
              <a:ext uri="{FF2B5EF4-FFF2-40B4-BE49-F238E27FC236}">
                <a16:creationId xmlns:a16="http://schemas.microsoft.com/office/drawing/2014/main" id="{1072E598-D3AA-44DB-9B3F-EB4FD54BB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2718364"/>
            <a:ext cx="287227" cy="287227"/>
          </a:xfrm>
          <a:prstGeom prst="rect">
            <a:avLst/>
          </a:prstGeom>
        </p:spPr>
      </p:pic>
      <p:pic>
        <p:nvPicPr>
          <p:cNvPr id="66" name="Graphic 65" descr="House with solid fill">
            <a:extLst>
              <a:ext uri="{FF2B5EF4-FFF2-40B4-BE49-F238E27FC236}">
                <a16:creationId xmlns:a16="http://schemas.microsoft.com/office/drawing/2014/main" id="{4BF507F3-955C-47D8-9634-BF491F6485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2766939"/>
            <a:ext cx="287227" cy="287227"/>
          </a:xfrm>
          <a:prstGeom prst="rect">
            <a:avLst/>
          </a:prstGeom>
        </p:spPr>
      </p:pic>
      <p:pic>
        <p:nvPicPr>
          <p:cNvPr id="67" name="Graphic 66" descr="House with solid fill">
            <a:extLst>
              <a:ext uri="{FF2B5EF4-FFF2-40B4-BE49-F238E27FC236}">
                <a16:creationId xmlns:a16="http://schemas.microsoft.com/office/drawing/2014/main" id="{C0CF98F3-7012-4E53-87BE-7A518564D8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3349343"/>
            <a:ext cx="287227" cy="287227"/>
          </a:xfrm>
          <a:prstGeom prst="rect">
            <a:avLst/>
          </a:prstGeom>
        </p:spPr>
      </p:pic>
      <p:pic>
        <p:nvPicPr>
          <p:cNvPr id="68" name="Graphic 67" descr="House with solid fill">
            <a:extLst>
              <a:ext uri="{FF2B5EF4-FFF2-40B4-BE49-F238E27FC236}">
                <a16:creationId xmlns:a16="http://schemas.microsoft.com/office/drawing/2014/main" id="{B9AD23B2-FDC9-4936-A340-9C27074A03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4014419"/>
            <a:ext cx="287227" cy="287227"/>
          </a:xfrm>
          <a:prstGeom prst="rect">
            <a:avLst/>
          </a:prstGeom>
        </p:spPr>
      </p:pic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F60368C4-1587-45D1-A0F0-747BCA00A2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5382087"/>
            <a:ext cx="287227" cy="287227"/>
          </a:xfrm>
          <a:prstGeom prst="rect">
            <a:avLst/>
          </a:prstGeom>
        </p:spPr>
      </p:pic>
      <p:pic>
        <p:nvPicPr>
          <p:cNvPr id="77" name="Graphic 76" descr="House with solid fill">
            <a:extLst>
              <a:ext uri="{FF2B5EF4-FFF2-40B4-BE49-F238E27FC236}">
                <a16:creationId xmlns:a16="http://schemas.microsoft.com/office/drawing/2014/main" id="{84EEC1AE-0D36-4D72-B1F9-44CBC1290E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3329886"/>
            <a:ext cx="287227" cy="287227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A79CCC4-D0E8-404C-B230-C05339872FF2}"/>
              </a:ext>
            </a:extLst>
          </p:cNvPr>
          <p:cNvGrpSpPr/>
          <p:nvPr/>
        </p:nvGrpSpPr>
        <p:grpSpPr>
          <a:xfrm flipH="1">
            <a:off x="349664" y="2579532"/>
            <a:ext cx="381915" cy="277664"/>
            <a:chOff x="1064474" y="2484079"/>
            <a:chExt cx="510848" cy="420128"/>
          </a:xfrm>
        </p:grpSpPr>
        <p:pic>
          <p:nvPicPr>
            <p:cNvPr id="90" name="Bildobjekt 76">
              <a:extLst>
                <a:ext uri="{FF2B5EF4-FFF2-40B4-BE49-F238E27FC236}">
                  <a16:creationId xmlns:a16="http://schemas.microsoft.com/office/drawing/2014/main" id="{55F5FBAE-08ED-4D93-B8CA-79E48236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1" name="Bildobjekt 86">
              <a:extLst>
                <a:ext uri="{FF2B5EF4-FFF2-40B4-BE49-F238E27FC236}">
                  <a16:creationId xmlns:a16="http://schemas.microsoft.com/office/drawing/2014/main" id="{5D29BF02-1038-480D-AE42-B014375C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2" name="Bildobjekt 87">
              <a:extLst>
                <a:ext uri="{FF2B5EF4-FFF2-40B4-BE49-F238E27FC236}">
                  <a16:creationId xmlns:a16="http://schemas.microsoft.com/office/drawing/2014/main" id="{AD09A240-8E68-4BB8-A272-3B234B534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8">
              <a:extLst>
                <a:ext uri="{FF2B5EF4-FFF2-40B4-BE49-F238E27FC236}">
                  <a16:creationId xmlns:a16="http://schemas.microsoft.com/office/drawing/2014/main" id="{3C23B4DF-65EE-4E1F-B086-1BCEB44A6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9">
              <a:extLst>
                <a:ext uri="{FF2B5EF4-FFF2-40B4-BE49-F238E27FC236}">
                  <a16:creationId xmlns:a16="http://schemas.microsoft.com/office/drawing/2014/main" id="{6E9C44F6-9023-440C-A3F3-6CD64612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8A206FF-8F81-4D74-9197-A51493FC5F69}"/>
              </a:ext>
            </a:extLst>
          </p:cNvPr>
          <p:cNvGrpSpPr/>
          <p:nvPr/>
        </p:nvGrpSpPr>
        <p:grpSpPr>
          <a:xfrm>
            <a:off x="360150" y="3143646"/>
            <a:ext cx="369520" cy="341068"/>
            <a:chOff x="9836559" y="2595470"/>
            <a:chExt cx="515416" cy="498404"/>
          </a:xfrm>
        </p:grpSpPr>
        <p:pic>
          <p:nvPicPr>
            <p:cNvPr id="140" name="Graphic 42" descr="Miscellaneous with solid fill">
              <a:extLst>
                <a:ext uri="{FF2B5EF4-FFF2-40B4-BE49-F238E27FC236}">
                  <a16:creationId xmlns:a16="http://schemas.microsoft.com/office/drawing/2014/main" id="{ED265E0E-F8BE-4D65-AA02-B1E7636CB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41" name="Bildobjekt 82">
              <a:extLst>
                <a:ext uri="{FF2B5EF4-FFF2-40B4-BE49-F238E27FC236}">
                  <a16:creationId xmlns:a16="http://schemas.microsoft.com/office/drawing/2014/main" id="{F21EFD6F-3F77-49AD-938E-7CC2061A5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331230A-2EC2-4339-80E4-BF6F8494AE86}"/>
              </a:ext>
            </a:extLst>
          </p:cNvPr>
          <p:cNvGrpSpPr/>
          <p:nvPr/>
        </p:nvGrpSpPr>
        <p:grpSpPr>
          <a:xfrm flipH="1">
            <a:off x="349664" y="3885642"/>
            <a:ext cx="381915" cy="277664"/>
            <a:chOff x="1064474" y="2484079"/>
            <a:chExt cx="510848" cy="420128"/>
          </a:xfrm>
        </p:grpSpPr>
        <p:pic>
          <p:nvPicPr>
            <p:cNvPr id="143" name="Bildobjekt 76">
              <a:extLst>
                <a:ext uri="{FF2B5EF4-FFF2-40B4-BE49-F238E27FC236}">
                  <a16:creationId xmlns:a16="http://schemas.microsoft.com/office/drawing/2014/main" id="{5456D52D-B3CB-4A6B-B586-5BBAAD66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44" name="Bildobjekt 86">
              <a:extLst>
                <a:ext uri="{FF2B5EF4-FFF2-40B4-BE49-F238E27FC236}">
                  <a16:creationId xmlns:a16="http://schemas.microsoft.com/office/drawing/2014/main" id="{023B2FEF-5BAB-4494-8244-AFBA407A7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45" name="Bildobjekt 87">
              <a:extLst>
                <a:ext uri="{FF2B5EF4-FFF2-40B4-BE49-F238E27FC236}">
                  <a16:creationId xmlns:a16="http://schemas.microsoft.com/office/drawing/2014/main" id="{450BCEF7-7058-4E28-9AD3-0689ED97F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46" name="Bildobjekt 88">
              <a:extLst>
                <a:ext uri="{FF2B5EF4-FFF2-40B4-BE49-F238E27FC236}">
                  <a16:creationId xmlns:a16="http://schemas.microsoft.com/office/drawing/2014/main" id="{3CF1964C-BB96-463A-9266-A016021C2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47" name="Bildobjekt 89">
              <a:extLst>
                <a:ext uri="{FF2B5EF4-FFF2-40B4-BE49-F238E27FC236}">
                  <a16:creationId xmlns:a16="http://schemas.microsoft.com/office/drawing/2014/main" id="{937AB05F-E62E-4F73-AB3F-9B6AFDC9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FC1034-0827-4C1F-8DBE-8CE98612235C}"/>
              </a:ext>
            </a:extLst>
          </p:cNvPr>
          <p:cNvGrpSpPr/>
          <p:nvPr/>
        </p:nvGrpSpPr>
        <p:grpSpPr>
          <a:xfrm flipH="1">
            <a:off x="349664" y="5333980"/>
            <a:ext cx="381915" cy="277664"/>
            <a:chOff x="1064474" y="2484079"/>
            <a:chExt cx="510848" cy="420128"/>
          </a:xfrm>
        </p:grpSpPr>
        <p:pic>
          <p:nvPicPr>
            <p:cNvPr id="149" name="Bildobjekt 76">
              <a:extLst>
                <a:ext uri="{FF2B5EF4-FFF2-40B4-BE49-F238E27FC236}">
                  <a16:creationId xmlns:a16="http://schemas.microsoft.com/office/drawing/2014/main" id="{85098D37-1763-4575-BD28-CA44E0E6B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50" name="Bildobjekt 86">
              <a:extLst>
                <a:ext uri="{FF2B5EF4-FFF2-40B4-BE49-F238E27FC236}">
                  <a16:creationId xmlns:a16="http://schemas.microsoft.com/office/drawing/2014/main" id="{48E3DAE5-C4F6-4ABF-B361-976493D4A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51" name="Bildobjekt 87">
              <a:extLst>
                <a:ext uri="{FF2B5EF4-FFF2-40B4-BE49-F238E27FC236}">
                  <a16:creationId xmlns:a16="http://schemas.microsoft.com/office/drawing/2014/main" id="{16EA44B9-BDA2-4CE6-943F-4C1197484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52" name="Bildobjekt 88">
              <a:extLst>
                <a:ext uri="{FF2B5EF4-FFF2-40B4-BE49-F238E27FC236}">
                  <a16:creationId xmlns:a16="http://schemas.microsoft.com/office/drawing/2014/main" id="{9DB502D0-683E-4F60-A06F-C83DF1A0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53" name="Bildobjekt 89">
              <a:extLst>
                <a:ext uri="{FF2B5EF4-FFF2-40B4-BE49-F238E27FC236}">
                  <a16:creationId xmlns:a16="http://schemas.microsoft.com/office/drawing/2014/main" id="{0C340CC3-02DE-49B2-86A5-AD0E106C2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54" name="Graphic 153" descr="House with solid fill">
            <a:extLst>
              <a:ext uri="{FF2B5EF4-FFF2-40B4-BE49-F238E27FC236}">
                <a16:creationId xmlns:a16="http://schemas.microsoft.com/office/drawing/2014/main" id="{0C6C1D8A-98DE-4253-AEC3-872B812A61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4042389"/>
            <a:ext cx="287227" cy="287227"/>
          </a:xfrm>
          <a:prstGeom prst="rect">
            <a:avLst/>
          </a:prstGeom>
        </p:spPr>
      </p:pic>
      <p:pic>
        <p:nvPicPr>
          <p:cNvPr id="155" name="Graphic 154" descr="House with solid fill">
            <a:extLst>
              <a:ext uri="{FF2B5EF4-FFF2-40B4-BE49-F238E27FC236}">
                <a16:creationId xmlns:a16="http://schemas.microsoft.com/office/drawing/2014/main" id="{5C50FC34-C979-45F2-8EBF-911E2A115B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9372" y="5322818"/>
            <a:ext cx="287227" cy="287227"/>
          </a:xfrm>
          <a:prstGeom prst="rect">
            <a:avLst/>
          </a:prstGeom>
        </p:spPr>
      </p:pic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2420584-AF89-4093-931F-458E900B6754}"/>
              </a:ext>
            </a:extLst>
          </p:cNvPr>
          <p:cNvGrpSpPr/>
          <p:nvPr/>
        </p:nvGrpSpPr>
        <p:grpSpPr>
          <a:xfrm>
            <a:off x="4299105" y="4733313"/>
            <a:ext cx="369520" cy="341068"/>
            <a:chOff x="9836559" y="2595470"/>
            <a:chExt cx="515416" cy="498404"/>
          </a:xfrm>
        </p:grpSpPr>
        <p:pic>
          <p:nvPicPr>
            <p:cNvPr id="157" name="Graphic 42" descr="Miscellaneous with solid fill">
              <a:extLst>
                <a:ext uri="{FF2B5EF4-FFF2-40B4-BE49-F238E27FC236}">
                  <a16:creationId xmlns:a16="http://schemas.microsoft.com/office/drawing/2014/main" id="{1BE1DD90-9511-485E-806C-04084C1E3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58" name="Bildobjekt 82">
              <a:extLst>
                <a:ext uri="{FF2B5EF4-FFF2-40B4-BE49-F238E27FC236}">
                  <a16:creationId xmlns:a16="http://schemas.microsoft.com/office/drawing/2014/main" id="{3C15AB0A-0AC5-41E5-887A-D23C0729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59" name="Graphic 158" descr="House with solid fill">
            <a:extLst>
              <a:ext uri="{FF2B5EF4-FFF2-40B4-BE49-F238E27FC236}">
                <a16:creationId xmlns:a16="http://schemas.microsoft.com/office/drawing/2014/main" id="{AE240473-8E93-4549-8C95-AE2721AFDC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4742958"/>
            <a:ext cx="287227" cy="287227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FB7D257-F29E-4A78-B391-ABAFF6E6F223}"/>
              </a:ext>
            </a:extLst>
          </p:cNvPr>
          <p:cNvGrpSpPr/>
          <p:nvPr/>
        </p:nvGrpSpPr>
        <p:grpSpPr>
          <a:xfrm>
            <a:off x="359625" y="4732376"/>
            <a:ext cx="381915" cy="277664"/>
            <a:chOff x="8225194" y="2798324"/>
            <a:chExt cx="523161" cy="366703"/>
          </a:xfrm>
        </p:grpSpPr>
        <p:pic>
          <p:nvPicPr>
            <p:cNvPr id="161" name="Bildobjekt 86">
              <a:extLst>
                <a:ext uri="{FF2B5EF4-FFF2-40B4-BE49-F238E27FC236}">
                  <a16:creationId xmlns:a16="http://schemas.microsoft.com/office/drawing/2014/main" id="{4DB06203-5A27-48F5-A335-1D94F1F2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162" name="Bildobjekt 87">
              <a:extLst>
                <a:ext uri="{FF2B5EF4-FFF2-40B4-BE49-F238E27FC236}">
                  <a16:creationId xmlns:a16="http://schemas.microsoft.com/office/drawing/2014/main" id="{24DA5F15-AB04-480F-B549-F3AD53F3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163" name="Bildobjekt 88">
              <a:extLst>
                <a:ext uri="{FF2B5EF4-FFF2-40B4-BE49-F238E27FC236}">
                  <a16:creationId xmlns:a16="http://schemas.microsoft.com/office/drawing/2014/main" id="{BFC1F40D-2B7D-497A-AF82-1621FBEB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164" name="Bildobjekt 89">
              <a:extLst>
                <a:ext uri="{FF2B5EF4-FFF2-40B4-BE49-F238E27FC236}">
                  <a16:creationId xmlns:a16="http://schemas.microsoft.com/office/drawing/2014/main" id="{8FDA812A-9ED6-4886-8514-EF40B220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165" name="Graphic 164" descr="User with solid fill">
              <a:extLst>
                <a:ext uri="{FF2B5EF4-FFF2-40B4-BE49-F238E27FC236}">
                  <a16:creationId xmlns:a16="http://schemas.microsoft.com/office/drawing/2014/main" id="{0897D325-F504-40BC-AEA4-8852C4211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E5D36-B656-4A85-AC3A-F025E619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45076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BCC54F8-49AB-4FD8-8EB0-94F9950CB877}"/>
              </a:ext>
            </a:extLst>
          </p:cNvPr>
          <p:cNvSpPr/>
          <p:nvPr/>
        </p:nvSpPr>
        <p:spPr>
          <a:xfrm>
            <a:off x="360946" y="1463713"/>
            <a:ext cx="10936705" cy="1764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97DDA9-ED4E-4F2C-B716-221E8AA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7B3EC-2B6E-4369-A4E5-0AE729CD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snitt erbjuds över hälften av de kartlagda insatserna inom området äldre i kommunerna – 25 procent erbjuder även andra insatser</a:t>
            </a:r>
          </a:p>
        </p:txBody>
      </p:sp>
      <p:sp>
        <p:nvSpPr>
          <p:cNvPr id="10" name="textruta 8">
            <a:extLst>
              <a:ext uri="{FF2B5EF4-FFF2-40B4-BE49-F238E27FC236}">
                <a16:creationId xmlns:a16="http://schemas.microsoft.com/office/drawing/2014/main" id="{918FBAB5-87F1-4F16-9754-07ABB6F51820}"/>
              </a:ext>
            </a:extLst>
          </p:cNvPr>
          <p:cNvSpPr txBox="1"/>
          <p:nvPr/>
        </p:nvSpPr>
        <p:spPr>
          <a:xfrm>
            <a:off x="150774" y="5889714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  <a:p>
            <a:r>
              <a:rPr lang="sv-SE" sz="1000" dirty="0"/>
              <a:t>*	Av de kommuner som angett att de slutfört enkäten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151BF35-C2C3-4465-8212-079258E8C0CE}"/>
              </a:ext>
            </a:extLst>
          </p:cNvPr>
          <p:cNvSpPr/>
          <p:nvPr/>
        </p:nvSpPr>
        <p:spPr>
          <a:xfrm>
            <a:off x="360947" y="3523343"/>
            <a:ext cx="10936706" cy="2153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1BB5D21-F8A8-48E6-A93F-6D089FBE89FD}"/>
              </a:ext>
            </a:extLst>
          </p:cNvPr>
          <p:cNvSpPr/>
          <p:nvPr/>
        </p:nvSpPr>
        <p:spPr>
          <a:xfrm>
            <a:off x="479563" y="1415196"/>
            <a:ext cx="3406637" cy="179461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44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75 kartlagda insatserna har i genomsnitt erbjudits inom området äldre 2016-2020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0CE7AF8-D777-4164-9BBF-8BC03374CCB3}"/>
              </a:ext>
            </a:extLst>
          </p:cNvPr>
          <p:cNvSpPr/>
          <p:nvPr/>
        </p:nvSpPr>
        <p:spPr>
          <a:xfrm>
            <a:off x="7502998" y="1430211"/>
            <a:ext cx="3501190" cy="1764584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    25 %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kommunerna uppger att de ger ytterligare insatser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E098D638-612A-447A-A2D9-27531E70A24E}"/>
              </a:ext>
            </a:extLst>
          </p:cNvPr>
          <p:cNvCxnSpPr>
            <a:cxnSpLocks/>
          </p:cNvCxnSpPr>
          <p:nvPr/>
        </p:nvCxnSpPr>
        <p:spPr>
          <a:xfrm>
            <a:off x="4030580" y="4614109"/>
            <a:ext cx="3621505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CB4215CE-00C2-494F-865E-88A84052310E}"/>
              </a:ext>
            </a:extLst>
          </p:cNvPr>
          <p:cNvSpPr/>
          <p:nvPr/>
        </p:nvSpPr>
        <p:spPr>
          <a:xfrm>
            <a:off x="385009" y="3161294"/>
            <a:ext cx="3501191" cy="2728420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17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75 kartlagda insatserna erbjuds i den kommun som erbjuder minst antal insatser inom området äldre 2016-2020*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8AD0B80D-33E7-45E2-B36F-79DFF848171C}"/>
              </a:ext>
            </a:extLst>
          </p:cNvPr>
          <p:cNvSpPr/>
          <p:nvPr/>
        </p:nvSpPr>
        <p:spPr>
          <a:xfrm>
            <a:off x="7652084" y="3186248"/>
            <a:ext cx="3352103" cy="263915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69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75 kartlagda insatserna erbjuds i den kommun som erbjuder störst antal insatser inom området äldre 2016-2020</a:t>
            </a:r>
          </a:p>
        </p:txBody>
      </p:sp>
      <p:pic>
        <p:nvPicPr>
          <p:cNvPr id="30" name="Bild 29" descr="Märkesfäste1 med hel fyllning">
            <a:extLst>
              <a:ext uri="{FF2B5EF4-FFF2-40B4-BE49-F238E27FC236}">
                <a16:creationId xmlns:a16="http://schemas.microsoft.com/office/drawing/2014/main" id="{8178D44B-576F-43AC-B472-0DEEA926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1492" y="1664369"/>
            <a:ext cx="1375611" cy="137561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703A60-E720-4869-A6AD-C69C45B1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03141694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27508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kommunal respektive enskild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170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9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inom våld i nära relationer som ges i kommunal eller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911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i kommunal och enskild regi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2739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kommunal regi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496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enskild regi</a:t>
            </a:r>
            <a:endParaRPr lang="sv-SE" sz="11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E339766-6BBE-4180-9BBC-C4B716F98DF1}"/>
              </a:ext>
            </a:extLst>
          </p:cNvPr>
          <p:cNvGraphicFramePr>
            <a:graphicFrameLocks/>
          </p:cNvGraphicFramePr>
          <p:nvPr/>
        </p:nvGraphicFramePr>
        <p:xfrm>
          <a:off x="227506" y="2040375"/>
          <a:ext cx="11736985" cy="384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4587EF-4B17-4D26-81BF-78F5A30A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206044777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av insatser som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ges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kommunal respektive enskild regi uppdelat på län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Graden av insatser inom våld i nära relationer som genomförs i enbart enskild regi varierar från åtta till 20 procent mellan länen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7AFBFF-0B1F-40F5-A33E-FF206EC5E7A4}"/>
              </a:ext>
            </a:extLst>
          </p:cNvPr>
          <p:cNvGraphicFramePr>
            <a:graphicFrameLocks/>
          </p:cNvGraphicFramePr>
          <p:nvPr/>
        </p:nvGraphicFramePr>
        <p:xfrm>
          <a:off x="359923" y="1541731"/>
          <a:ext cx="11555078" cy="435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D9676BA-D85D-4A6E-9F30-9631A024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FC2DC6-5C0E-4690-A3C8-BFCFAC24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38932768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14CF4EB3-FFF6-4175-B68D-2C93A61E82B6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712953" cy="1038539"/>
          </a:xfrm>
        </p:spPr>
        <p:txBody>
          <a:bodyPr/>
          <a:lstStyle/>
          <a:p>
            <a:r>
              <a:rPr lang="sv-SE" sz="2800" dirty="0"/>
              <a:t>Det är ungefär lika vanligt att insatser inom våld i nära relationer genomförs i enskild regi i storstäder som i landsbygdskommuner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F25D9-936B-4AAF-8151-A81E2CA5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172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42393F8B-3FED-4274-AD50-0439E53D644A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67909E31-A8DF-4C51-A655-84DCD66355C9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kommunal och enskild regi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D378DFC-B688-4728-A9AE-198AE1C4DED0}"/>
              </a:ext>
            </a:extLst>
          </p:cNvPr>
          <p:cNvGraphicFramePr>
            <a:graphicFrameLocks/>
          </p:cNvGraphicFramePr>
          <p:nvPr/>
        </p:nvGraphicFramePr>
        <p:xfrm>
          <a:off x="311285" y="1559869"/>
          <a:ext cx="11397259" cy="428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CE373C-EE5F-4749-AE42-E1D6F662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31944911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som genomförs med eller utan biståndsbeslut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173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E960C9-8C3E-4083-8534-0A23F1DB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88390670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12">
            <a:extLst>
              <a:ext uri="{FF2B5EF4-FFF2-40B4-BE49-F238E27FC236}">
                <a16:creationId xmlns:a16="http://schemas.microsoft.com/office/drawing/2014/main" id="{44930954-35BA-4129-AFBC-A5DFD0B1F671}"/>
              </a:ext>
            </a:extLst>
          </p:cNvPr>
          <p:cNvSpPr/>
          <p:nvPr/>
        </p:nvSpPr>
        <p:spPr>
          <a:xfrm>
            <a:off x="251538" y="1267739"/>
            <a:ext cx="11799010" cy="4766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7" name="Chart 116">
            <a:extLst>
              <a:ext uri="{FF2B5EF4-FFF2-40B4-BE49-F238E27FC236}">
                <a16:creationId xmlns:a16="http://schemas.microsoft.com/office/drawing/2014/main" id="{CE1B68AD-6458-489C-82D5-D5A72C74588B}"/>
              </a:ext>
            </a:extLst>
          </p:cNvPr>
          <p:cNvGraphicFramePr>
            <a:graphicFrameLocks/>
          </p:cNvGraphicFramePr>
          <p:nvPr/>
        </p:nvGraphicFramePr>
        <p:xfrm>
          <a:off x="787940" y="1559813"/>
          <a:ext cx="10737107" cy="232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8" y="136525"/>
            <a:ext cx="11207399" cy="697555"/>
          </a:xfrm>
          <a:noFill/>
        </p:spPr>
        <p:txBody>
          <a:bodyPr/>
          <a:lstStyle/>
          <a:p>
            <a:r>
              <a:rPr lang="sv-SE" sz="2800" dirty="0"/>
              <a:t>Hälften av de olika insatserna som erbjuds inom området våld i nära relationer genomförs enbart med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174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51538" y="606317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68417" y="3829553"/>
          <a:ext cx="1923255" cy="2207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25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536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med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7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för våldsutsatta kvinnor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4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akut behov av ekonomiskt bistånd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844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med kompetens om hedersrelaterat våld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33192" y="3829553"/>
          <a:ext cx="1927600" cy="2194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6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556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med och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0571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571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i andra myndighetskontakter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273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89638" y="4730466"/>
            <a:ext cx="100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712045" y="3829554"/>
          <a:ext cx="1905816" cy="2244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3946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07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Hushållsekonomisk rådgivning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30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 (våldsutövare)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177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Förtur i </a:t>
                      </a:r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bostadskön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53381" y="4411704"/>
            <a:ext cx="240772" cy="15699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8942396" y="1561220"/>
            <a:ext cx="20257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4241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BDFB83AC-5FF5-4051-A7B6-65A664FE94D4}"/>
              </a:ext>
            </a:extLst>
          </p:cNvPr>
          <p:cNvSpPr/>
          <p:nvPr/>
        </p:nvSpPr>
        <p:spPr>
          <a:xfrm>
            <a:off x="251538" y="1020048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med respektive utan biståndsbeslut, samt de tre vanligaste insatserna i respektive kategori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2970FF-0E79-429D-B9A9-6C9DFAAD8470}"/>
              </a:ext>
            </a:extLst>
          </p:cNvPr>
          <p:cNvSpPr txBox="1"/>
          <p:nvPr/>
        </p:nvSpPr>
        <p:spPr>
          <a:xfrm>
            <a:off x="251537" y="1378437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med/utan biståndsbeslut</a:t>
            </a:r>
            <a:endParaRPr lang="sv-SE" sz="105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785421-BFE6-4FDF-9BF6-B2BC478EAFAA}"/>
              </a:ext>
            </a:extLst>
          </p:cNvPr>
          <p:cNvGrpSpPr/>
          <p:nvPr/>
        </p:nvGrpSpPr>
        <p:grpSpPr>
          <a:xfrm>
            <a:off x="9191832" y="386421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F1143-A23B-44B6-8FE2-ABAC60155C33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12">
              <a:extLst>
                <a:ext uri="{FF2B5EF4-FFF2-40B4-BE49-F238E27FC236}">
                  <a16:creationId xmlns:a16="http://schemas.microsoft.com/office/drawing/2014/main" id="{A933D47F-BF73-4596-A009-F2655E163F08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pic>
        <p:nvPicPr>
          <p:cNvPr id="79" name="Graphic 78" descr="House with solid fill">
            <a:extLst>
              <a:ext uri="{FF2B5EF4-FFF2-40B4-BE49-F238E27FC236}">
                <a16:creationId xmlns:a16="http://schemas.microsoft.com/office/drawing/2014/main" id="{22157EE6-498B-4EF0-8E58-1736E575AE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3748" y="4462347"/>
            <a:ext cx="287227" cy="287227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CE1332F1-0C21-4998-A55D-79A8473CA17D}"/>
              </a:ext>
            </a:extLst>
          </p:cNvPr>
          <p:cNvGrpSpPr/>
          <p:nvPr/>
        </p:nvGrpSpPr>
        <p:grpSpPr>
          <a:xfrm>
            <a:off x="3815387" y="4966587"/>
            <a:ext cx="381915" cy="277664"/>
            <a:chOff x="1064474" y="2484079"/>
            <a:chExt cx="510848" cy="420128"/>
          </a:xfrm>
        </p:grpSpPr>
        <p:pic>
          <p:nvPicPr>
            <p:cNvPr id="84" name="Bildobjekt 76">
              <a:extLst>
                <a:ext uri="{FF2B5EF4-FFF2-40B4-BE49-F238E27FC236}">
                  <a16:creationId xmlns:a16="http://schemas.microsoft.com/office/drawing/2014/main" id="{35A51DE1-13E6-4977-A287-CAFB50735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5" name="Bildobjekt 86">
              <a:extLst>
                <a:ext uri="{FF2B5EF4-FFF2-40B4-BE49-F238E27FC236}">
                  <a16:creationId xmlns:a16="http://schemas.microsoft.com/office/drawing/2014/main" id="{A37A5326-618D-400E-9B2B-F5CC91B3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6" name="Bildobjekt 87">
              <a:extLst>
                <a:ext uri="{FF2B5EF4-FFF2-40B4-BE49-F238E27FC236}">
                  <a16:creationId xmlns:a16="http://schemas.microsoft.com/office/drawing/2014/main" id="{1722D3BF-AF9F-448D-9F92-681336A77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8">
              <a:extLst>
                <a:ext uri="{FF2B5EF4-FFF2-40B4-BE49-F238E27FC236}">
                  <a16:creationId xmlns:a16="http://schemas.microsoft.com/office/drawing/2014/main" id="{38BC969C-9210-4771-9E7C-152685C82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9">
              <a:extLst>
                <a:ext uri="{FF2B5EF4-FFF2-40B4-BE49-F238E27FC236}">
                  <a16:creationId xmlns:a16="http://schemas.microsoft.com/office/drawing/2014/main" id="{5F4E11C9-7CC0-44C1-B4E7-22BE419D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97FE0D-DC9D-4FCC-9A5E-E85A156A6DF0}"/>
              </a:ext>
            </a:extLst>
          </p:cNvPr>
          <p:cNvGrpSpPr/>
          <p:nvPr/>
        </p:nvGrpSpPr>
        <p:grpSpPr>
          <a:xfrm>
            <a:off x="3815387" y="4466980"/>
            <a:ext cx="381915" cy="277664"/>
            <a:chOff x="1064474" y="2484079"/>
            <a:chExt cx="510848" cy="420128"/>
          </a:xfrm>
        </p:grpSpPr>
        <p:pic>
          <p:nvPicPr>
            <p:cNvPr id="90" name="Bildobjekt 76">
              <a:extLst>
                <a:ext uri="{FF2B5EF4-FFF2-40B4-BE49-F238E27FC236}">
                  <a16:creationId xmlns:a16="http://schemas.microsoft.com/office/drawing/2014/main" id="{4B625C9B-84B7-4455-9EB7-52A39E3D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1" name="Bildobjekt 86">
              <a:extLst>
                <a:ext uri="{FF2B5EF4-FFF2-40B4-BE49-F238E27FC236}">
                  <a16:creationId xmlns:a16="http://schemas.microsoft.com/office/drawing/2014/main" id="{532B3758-0ADD-4BF2-A219-B2A3A251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2" name="Bildobjekt 87">
              <a:extLst>
                <a:ext uri="{FF2B5EF4-FFF2-40B4-BE49-F238E27FC236}">
                  <a16:creationId xmlns:a16="http://schemas.microsoft.com/office/drawing/2014/main" id="{0EF89E1F-C099-413D-8346-BF1F0160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8">
              <a:extLst>
                <a:ext uri="{FF2B5EF4-FFF2-40B4-BE49-F238E27FC236}">
                  <a16:creationId xmlns:a16="http://schemas.microsoft.com/office/drawing/2014/main" id="{6780F466-D208-48A9-9FBF-67C05C0F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9">
              <a:extLst>
                <a:ext uri="{FF2B5EF4-FFF2-40B4-BE49-F238E27FC236}">
                  <a16:creationId xmlns:a16="http://schemas.microsoft.com/office/drawing/2014/main" id="{B966D74B-9CC3-4A24-9F70-4FE5EDD4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930683-3D1B-45FB-9276-BC43888CBDEC}"/>
              </a:ext>
            </a:extLst>
          </p:cNvPr>
          <p:cNvGrpSpPr/>
          <p:nvPr/>
        </p:nvGrpSpPr>
        <p:grpSpPr>
          <a:xfrm>
            <a:off x="1416220" y="5063895"/>
            <a:ext cx="287227" cy="287227"/>
            <a:chOff x="9836559" y="2595470"/>
            <a:chExt cx="515416" cy="498404"/>
          </a:xfrm>
        </p:grpSpPr>
        <p:pic>
          <p:nvPicPr>
            <p:cNvPr id="102" name="Graphic 42" descr="Miscellaneous with solid fill">
              <a:extLst>
                <a:ext uri="{FF2B5EF4-FFF2-40B4-BE49-F238E27FC236}">
                  <a16:creationId xmlns:a16="http://schemas.microsoft.com/office/drawing/2014/main" id="{E3F1B120-6E02-4466-83F8-651F1BC0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3" name="Bildobjekt 82">
              <a:extLst>
                <a:ext uri="{FF2B5EF4-FFF2-40B4-BE49-F238E27FC236}">
                  <a16:creationId xmlns:a16="http://schemas.microsoft.com/office/drawing/2014/main" id="{8F1B1EEE-04EE-4F21-89DD-1D11768CF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05" name="Graphic 104" descr="House with solid fill">
            <a:extLst>
              <a:ext uri="{FF2B5EF4-FFF2-40B4-BE49-F238E27FC236}">
                <a16:creationId xmlns:a16="http://schemas.microsoft.com/office/drawing/2014/main" id="{43055B0D-3A8C-4503-9536-CF5435C050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3748" y="5572779"/>
            <a:ext cx="287227" cy="287227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BEDB909-44F2-41A8-8427-E1DB3B493F46}"/>
              </a:ext>
            </a:extLst>
          </p:cNvPr>
          <p:cNvGrpSpPr/>
          <p:nvPr/>
        </p:nvGrpSpPr>
        <p:grpSpPr>
          <a:xfrm>
            <a:off x="3815387" y="5547734"/>
            <a:ext cx="381915" cy="277664"/>
            <a:chOff x="1064474" y="2484079"/>
            <a:chExt cx="510848" cy="420128"/>
          </a:xfrm>
        </p:grpSpPr>
        <p:pic>
          <p:nvPicPr>
            <p:cNvPr id="107" name="Bildobjekt 76">
              <a:extLst>
                <a:ext uri="{FF2B5EF4-FFF2-40B4-BE49-F238E27FC236}">
                  <a16:creationId xmlns:a16="http://schemas.microsoft.com/office/drawing/2014/main" id="{9C4F5AC9-7E5F-470C-B345-53CF91F14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8" name="Bildobjekt 86">
              <a:extLst>
                <a:ext uri="{FF2B5EF4-FFF2-40B4-BE49-F238E27FC236}">
                  <a16:creationId xmlns:a16="http://schemas.microsoft.com/office/drawing/2014/main" id="{1169F2E4-A175-4965-BCC7-35FC918F6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9" name="Bildobjekt 87">
              <a:extLst>
                <a:ext uri="{FF2B5EF4-FFF2-40B4-BE49-F238E27FC236}">
                  <a16:creationId xmlns:a16="http://schemas.microsoft.com/office/drawing/2014/main" id="{26B7D241-EDE1-4E4B-AD44-DFE1D26D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0" name="Bildobjekt 88">
              <a:extLst>
                <a:ext uri="{FF2B5EF4-FFF2-40B4-BE49-F238E27FC236}">
                  <a16:creationId xmlns:a16="http://schemas.microsoft.com/office/drawing/2014/main" id="{F5217790-53E0-4DE0-BC75-F13713D3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1" name="Bildobjekt 89">
              <a:extLst>
                <a:ext uri="{FF2B5EF4-FFF2-40B4-BE49-F238E27FC236}">
                  <a16:creationId xmlns:a16="http://schemas.microsoft.com/office/drawing/2014/main" id="{627EC17C-39CA-45A6-BB0B-3046F289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18" name="Graphic 117" descr="House with solid fill">
            <a:extLst>
              <a:ext uri="{FF2B5EF4-FFF2-40B4-BE49-F238E27FC236}">
                <a16:creationId xmlns:a16="http://schemas.microsoft.com/office/drawing/2014/main" id="{E1C56B19-95AC-4A5F-BBA1-1CEDA2AA0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12515" y="5572779"/>
            <a:ext cx="287227" cy="287227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E3FCB0A-40B2-44F4-9883-77C7257F1D02}"/>
              </a:ext>
            </a:extLst>
          </p:cNvPr>
          <p:cNvGrpSpPr/>
          <p:nvPr/>
        </p:nvGrpSpPr>
        <p:grpSpPr>
          <a:xfrm>
            <a:off x="6332471" y="4382598"/>
            <a:ext cx="287227" cy="287227"/>
            <a:chOff x="9836559" y="2595470"/>
            <a:chExt cx="515416" cy="498404"/>
          </a:xfrm>
        </p:grpSpPr>
        <p:pic>
          <p:nvPicPr>
            <p:cNvPr id="124" name="Graphic 42" descr="Miscellaneous with solid fill">
              <a:extLst>
                <a:ext uri="{FF2B5EF4-FFF2-40B4-BE49-F238E27FC236}">
                  <a16:creationId xmlns:a16="http://schemas.microsoft.com/office/drawing/2014/main" id="{BD1589CB-CE34-4BBB-B689-6DAE2B098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25" name="Bildobjekt 82">
              <a:extLst>
                <a:ext uri="{FF2B5EF4-FFF2-40B4-BE49-F238E27FC236}">
                  <a16:creationId xmlns:a16="http://schemas.microsoft.com/office/drawing/2014/main" id="{6A18272B-BE11-41C6-8E1E-7C7E2A10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57C067F-499E-4F49-B2E4-CAA48AA800C8}"/>
              </a:ext>
            </a:extLst>
          </p:cNvPr>
          <p:cNvGrpSpPr/>
          <p:nvPr/>
        </p:nvGrpSpPr>
        <p:grpSpPr>
          <a:xfrm>
            <a:off x="6306557" y="4951872"/>
            <a:ext cx="381915" cy="277664"/>
            <a:chOff x="8225194" y="2798324"/>
            <a:chExt cx="523161" cy="366703"/>
          </a:xfrm>
        </p:grpSpPr>
        <p:pic>
          <p:nvPicPr>
            <p:cNvPr id="127" name="Bildobjekt 86">
              <a:extLst>
                <a:ext uri="{FF2B5EF4-FFF2-40B4-BE49-F238E27FC236}">
                  <a16:creationId xmlns:a16="http://schemas.microsoft.com/office/drawing/2014/main" id="{9625A0B9-6FD3-423B-B275-3E154C97A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128" name="Bildobjekt 87">
              <a:extLst>
                <a:ext uri="{FF2B5EF4-FFF2-40B4-BE49-F238E27FC236}">
                  <a16:creationId xmlns:a16="http://schemas.microsoft.com/office/drawing/2014/main" id="{8051A675-3BD6-4B3C-84A3-951EBC2A9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129" name="Bildobjekt 88">
              <a:extLst>
                <a:ext uri="{FF2B5EF4-FFF2-40B4-BE49-F238E27FC236}">
                  <a16:creationId xmlns:a16="http://schemas.microsoft.com/office/drawing/2014/main" id="{EF9232E2-3B26-4DCE-8AEF-5D38790C8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130" name="Bildobjekt 89">
              <a:extLst>
                <a:ext uri="{FF2B5EF4-FFF2-40B4-BE49-F238E27FC236}">
                  <a16:creationId xmlns:a16="http://schemas.microsoft.com/office/drawing/2014/main" id="{37E99D9A-4F55-4D92-B494-5FED2EC0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131" name="Graphic 130" descr="User with solid fill">
              <a:extLst>
                <a:ext uri="{FF2B5EF4-FFF2-40B4-BE49-F238E27FC236}">
                  <a16:creationId xmlns:a16="http://schemas.microsoft.com/office/drawing/2014/main" id="{1E7145C1-22ED-426D-B6E0-E1B72EE38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1F638A-3FE9-4F19-91A1-108E0274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77097383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1FCE48-C038-4F79-97CE-51E303FDAE14}"/>
              </a:ext>
            </a:extLst>
          </p:cNvPr>
          <p:cNvGraphicFramePr>
            <a:graphicFrameLocks noGrp="1"/>
          </p:cNvGraphicFramePr>
          <p:nvPr/>
        </p:nvGraphicFramePr>
        <p:xfrm>
          <a:off x="4771340" y="1812795"/>
          <a:ext cx="3256727" cy="4074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9624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745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(215)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963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i andra myndighetskontakter (223)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95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698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 (190)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72936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Säkerhetsplanering, genomgång av säkerhet (210)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81F011-EF7B-446B-AE60-E8360AFFA10A}"/>
              </a:ext>
            </a:extLst>
          </p:cNvPr>
          <p:cNvGraphicFramePr>
            <a:graphicFrameLocks noGrp="1"/>
          </p:cNvGraphicFramePr>
          <p:nvPr/>
        </p:nvGraphicFramePr>
        <p:xfrm>
          <a:off x="846929" y="1812795"/>
          <a:ext cx="3256728" cy="4080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08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93479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2184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5252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för våldsutsatta kvinnor (225)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vid akut behov av ekonomiskt bistånd (215)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379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Skyddat boende med kompetens om hedersrelaterat våld (195)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Tillfälligt boende (190)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24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Jourlägenhet (177)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80115BD-8699-4A61-8E17-207BD17AB2E0}"/>
              </a:ext>
            </a:extLst>
          </p:cNvPr>
          <p:cNvGraphicFramePr>
            <a:graphicFrameLocks noGrp="1"/>
          </p:cNvGraphicFramePr>
          <p:nvPr/>
        </p:nvGraphicFramePr>
        <p:xfrm>
          <a:off x="8695749" y="1812798"/>
          <a:ext cx="3256728" cy="4064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97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0615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16577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94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Hushållsekonomisk rådgivning (162)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637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 och stöd från socialsekreteraren (våldsutövare) (170)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8121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Förtur i bostadskön (111)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7637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 i andra myndighetskontakter (223)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554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 utan särskild manual (våldsutövare)  (173)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med respektive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9" y="136525"/>
            <a:ext cx="10962860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med och utan biståndsbeslut inom området våld i nära relationer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175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6560" y="1554155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med biståndsbeslut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675727" y="1551185"/>
            <a:ext cx="3176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utan biståndsbeslut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2100" y="1554155"/>
            <a:ext cx="4145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med och utan biståndsbeslut</a:t>
            </a:r>
          </a:p>
        </p:txBody>
      </p:sp>
      <p:sp>
        <p:nvSpPr>
          <p:cNvPr id="20" name="textruta 8">
            <a:extLst>
              <a:ext uri="{FF2B5EF4-FFF2-40B4-BE49-F238E27FC236}">
                <a16:creationId xmlns:a16="http://schemas.microsoft.com/office/drawing/2014/main" id="{34D51C9E-CA50-4F67-8832-D496CC6B8512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5D741B-562E-45C9-8E38-E6B0144F16CA}"/>
              </a:ext>
            </a:extLst>
          </p:cNvPr>
          <p:cNvGrpSpPr/>
          <p:nvPr/>
        </p:nvGrpSpPr>
        <p:grpSpPr>
          <a:xfrm>
            <a:off x="8231809" y="4747245"/>
            <a:ext cx="381915" cy="277664"/>
            <a:chOff x="1064474" y="2484079"/>
            <a:chExt cx="510848" cy="420128"/>
          </a:xfrm>
        </p:grpSpPr>
        <p:pic>
          <p:nvPicPr>
            <p:cNvPr id="61" name="Bildobjekt 76">
              <a:extLst>
                <a:ext uri="{FF2B5EF4-FFF2-40B4-BE49-F238E27FC236}">
                  <a16:creationId xmlns:a16="http://schemas.microsoft.com/office/drawing/2014/main" id="{8BFBA62A-C5F3-4A44-B428-3FA9461BD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2" name="Bildobjekt 86">
              <a:extLst>
                <a:ext uri="{FF2B5EF4-FFF2-40B4-BE49-F238E27FC236}">
                  <a16:creationId xmlns:a16="http://schemas.microsoft.com/office/drawing/2014/main" id="{4E7AFF90-FF23-4926-870C-9A5075E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7">
              <a:extLst>
                <a:ext uri="{FF2B5EF4-FFF2-40B4-BE49-F238E27FC236}">
                  <a16:creationId xmlns:a16="http://schemas.microsoft.com/office/drawing/2014/main" id="{E9EC03A5-134B-4D88-9421-BBCB198B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8">
              <a:extLst>
                <a:ext uri="{FF2B5EF4-FFF2-40B4-BE49-F238E27FC236}">
                  <a16:creationId xmlns:a16="http://schemas.microsoft.com/office/drawing/2014/main" id="{00EF2128-8646-493A-8FCD-1FEFFAEEA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9">
              <a:extLst>
                <a:ext uri="{FF2B5EF4-FFF2-40B4-BE49-F238E27FC236}">
                  <a16:creationId xmlns:a16="http://schemas.microsoft.com/office/drawing/2014/main" id="{4DD8F81A-5101-40CA-B54F-C02097A4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706F6B-02A1-4BDB-8886-D0298DEE7233}"/>
              </a:ext>
            </a:extLst>
          </p:cNvPr>
          <p:cNvGrpSpPr/>
          <p:nvPr/>
        </p:nvGrpSpPr>
        <p:grpSpPr>
          <a:xfrm>
            <a:off x="434568" y="3608377"/>
            <a:ext cx="287227" cy="287227"/>
            <a:chOff x="9836559" y="2595470"/>
            <a:chExt cx="515416" cy="498404"/>
          </a:xfrm>
        </p:grpSpPr>
        <p:pic>
          <p:nvPicPr>
            <p:cNvPr id="78" name="Graphic 42" descr="Miscellaneous with solid fill">
              <a:extLst>
                <a:ext uri="{FF2B5EF4-FFF2-40B4-BE49-F238E27FC236}">
                  <a16:creationId xmlns:a16="http://schemas.microsoft.com/office/drawing/2014/main" id="{D47183D2-A15A-4D61-AD74-C1D8B0AC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9" name="Bildobjekt 82">
              <a:extLst>
                <a:ext uri="{FF2B5EF4-FFF2-40B4-BE49-F238E27FC236}">
                  <a16:creationId xmlns:a16="http://schemas.microsoft.com/office/drawing/2014/main" id="{E912C1E5-2CCC-46CA-8A59-6B1DBB413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80" name="Graphic 79" descr="House with solid fill">
            <a:extLst>
              <a:ext uri="{FF2B5EF4-FFF2-40B4-BE49-F238E27FC236}">
                <a16:creationId xmlns:a16="http://schemas.microsoft.com/office/drawing/2014/main" id="{8372C4D2-1EF9-4820-BC53-5843A78C843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4431" y="2827250"/>
            <a:ext cx="287227" cy="28722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7B26A37-88CC-4CDC-B5C4-5022BCDDE907}"/>
              </a:ext>
            </a:extLst>
          </p:cNvPr>
          <p:cNvGrpSpPr/>
          <p:nvPr/>
        </p:nvGrpSpPr>
        <p:grpSpPr>
          <a:xfrm>
            <a:off x="4296294" y="3465412"/>
            <a:ext cx="381915" cy="277664"/>
            <a:chOff x="1064474" y="2484079"/>
            <a:chExt cx="510848" cy="420128"/>
          </a:xfrm>
        </p:grpSpPr>
        <p:pic>
          <p:nvPicPr>
            <p:cNvPr id="85" name="Bildobjekt 76">
              <a:extLst>
                <a:ext uri="{FF2B5EF4-FFF2-40B4-BE49-F238E27FC236}">
                  <a16:creationId xmlns:a16="http://schemas.microsoft.com/office/drawing/2014/main" id="{90E9D074-FA38-4D58-B6EE-A739CF5A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6" name="Bildobjekt 86">
              <a:extLst>
                <a:ext uri="{FF2B5EF4-FFF2-40B4-BE49-F238E27FC236}">
                  <a16:creationId xmlns:a16="http://schemas.microsoft.com/office/drawing/2014/main" id="{98D55809-38D2-4FDD-BDCC-72760B49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7">
              <a:extLst>
                <a:ext uri="{FF2B5EF4-FFF2-40B4-BE49-F238E27FC236}">
                  <a16:creationId xmlns:a16="http://schemas.microsoft.com/office/drawing/2014/main" id="{DC9180DF-525E-4FBB-B88A-7BE8CBD9D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DEC391AF-E748-42E7-969D-FBD0CAE0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9E5DAC28-2178-46B6-A4F3-54DAC4E7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94B229-BD61-46D2-A31D-03FA5680ECDA}"/>
              </a:ext>
            </a:extLst>
          </p:cNvPr>
          <p:cNvGrpSpPr/>
          <p:nvPr/>
        </p:nvGrpSpPr>
        <p:grpSpPr>
          <a:xfrm>
            <a:off x="4296294" y="2858799"/>
            <a:ext cx="381915" cy="277664"/>
            <a:chOff x="1064474" y="2484079"/>
            <a:chExt cx="510848" cy="420128"/>
          </a:xfrm>
        </p:grpSpPr>
        <p:pic>
          <p:nvPicPr>
            <p:cNvPr id="103" name="Bildobjekt 76">
              <a:extLst>
                <a:ext uri="{FF2B5EF4-FFF2-40B4-BE49-F238E27FC236}">
                  <a16:creationId xmlns:a16="http://schemas.microsoft.com/office/drawing/2014/main" id="{960118E6-A29D-4606-84DA-48E08A32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4" name="Bildobjekt 86">
              <a:extLst>
                <a:ext uri="{FF2B5EF4-FFF2-40B4-BE49-F238E27FC236}">
                  <a16:creationId xmlns:a16="http://schemas.microsoft.com/office/drawing/2014/main" id="{B00758CF-A1D1-4BCE-9C5F-80AD3B219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5" name="Bildobjekt 87">
              <a:extLst>
                <a:ext uri="{FF2B5EF4-FFF2-40B4-BE49-F238E27FC236}">
                  <a16:creationId xmlns:a16="http://schemas.microsoft.com/office/drawing/2014/main" id="{91F78928-A9A1-42E1-94C8-1F513148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6" name="Bildobjekt 88">
              <a:extLst>
                <a:ext uri="{FF2B5EF4-FFF2-40B4-BE49-F238E27FC236}">
                  <a16:creationId xmlns:a16="http://schemas.microsoft.com/office/drawing/2014/main" id="{3B4A019A-D294-45F0-8B89-58BBCBA0C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7" name="Bildobjekt 89">
              <a:extLst>
                <a:ext uri="{FF2B5EF4-FFF2-40B4-BE49-F238E27FC236}">
                  <a16:creationId xmlns:a16="http://schemas.microsoft.com/office/drawing/2014/main" id="{1C39AAA6-8759-4DAA-9AA3-6993787D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30" name="Graphic 129" descr="House with solid fill">
            <a:extLst>
              <a:ext uri="{FF2B5EF4-FFF2-40B4-BE49-F238E27FC236}">
                <a16:creationId xmlns:a16="http://schemas.microsoft.com/office/drawing/2014/main" id="{B35752A5-9893-4885-81A6-951FF493500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4431" y="4126337"/>
            <a:ext cx="287227" cy="287227"/>
          </a:xfrm>
          <a:prstGeom prst="rect">
            <a:avLst/>
          </a:prstGeom>
        </p:spPr>
      </p:pic>
      <p:pic>
        <p:nvPicPr>
          <p:cNvPr id="131" name="Graphic 130" descr="House with solid fill">
            <a:extLst>
              <a:ext uri="{FF2B5EF4-FFF2-40B4-BE49-F238E27FC236}">
                <a16:creationId xmlns:a16="http://schemas.microsoft.com/office/drawing/2014/main" id="{681BE8DF-4EBD-4012-B4A3-B77E0C60A0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4431" y="5428898"/>
            <a:ext cx="287227" cy="287227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04BC56-232D-41C9-BBFD-3A902790F9E1}"/>
              </a:ext>
            </a:extLst>
          </p:cNvPr>
          <p:cNvGrpSpPr/>
          <p:nvPr/>
        </p:nvGrpSpPr>
        <p:grpSpPr>
          <a:xfrm>
            <a:off x="4296294" y="4025744"/>
            <a:ext cx="381915" cy="277664"/>
            <a:chOff x="1064474" y="2484079"/>
            <a:chExt cx="510848" cy="420128"/>
          </a:xfrm>
        </p:grpSpPr>
        <p:pic>
          <p:nvPicPr>
            <p:cNvPr id="137" name="Bildobjekt 76">
              <a:extLst>
                <a:ext uri="{FF2B5EF4-FFF2-40B4-BE49-F238E27FC236}">
                  <a16:creationId xmlns:a16="http://schemas.microsoft.com/office/drawing/2014/main" id="{67FA7652-A12C-47E7-AF37-1E1BC7FCA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8" name="Bildobjekt 86">
              <a:extLst>
                <a:ext uri="{FF2B5EF4-FFF2-40B4-BE49-F238E27FC236}">
                  <a16:creationId xmlns:a16="http://schemas.microsoft.com/office/drawing/2014/main" id="{BE04C1AC-0CBF-46ED-9850-FB73BEF51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9" name="Bildobjekt 87">
              <a:extLst>
                <a:ext uri="{FF2B5EF4-FFF2-40B4-BE49-F238E27FC236}">
                  <a16:creationId xmlns:a16="http://schemas.microsoft.com/office/drawing/2014/main" id="{C0F49233-6074-469D-A0BE-5385082EB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40" name="Bildobjekt 88">
              <a:extLst>
                <a:ext uri="{FF2B5EF4-FFF2-40B4-BE49-F238E27FC236}">
                  <a16:creationId xmlns:a16="http://schemas.microsoft.com/office/drawing/2014/main" id="{099647FF-0201-497C-A4B3-EE8BFD5E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41" name="Bildobjekt 89">
              <a:extLst>
                <a:ext uri="{FF2B5EF4-FFF2-40B4-BE49-F238E27FC236}">
                  <a16:creationId xmlns:a16="http://schemas.microsoft.com/office/drawing/2014/main" id="{F93A9721-3668-4C16-AEC9-E4E1E9C6A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63" name="Graphic 162" descr="House with solid fill">
            <a:extLst>
              <a:ext uri="{FF2B5EF4-FFF2-40B4-BE49-F238E27FC236}">
                <a16:creationId xmlns:a16="http://schemas.microsoft.com/office/drawing/2014/main" id="{EAD69975-3E0C-45FC-A207-611E664818C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4431" y="4851196"/>
            <a:ext cx="287227" cy="287227"/>
          </a:xfrm>
          <a:prstGeom prst="rect">
            <a:avLst/>
          </a:prstGeom>
        </p:spPr>
      </p:pic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4D13CA8-8DCD-4B39-A19A-0770F6228BED}"/>
              </a:ext>
            </a:extLst>
          </p:cNvPr>
          <p:cNvGrpSpPr/>
          <p:nvPr/>
        </p:nvGrpSpPr>
        <p:grpSpPr>
          <a:xfrm>
            <a:off x="4371185" y="5428897"/>
            <a:ext cx="287227" cy="287227"/>
            <a:chOff x="9836559" y="2595470"/>
            <a:chExt cx="515416" cy="498404"/>
          </a:xfrm>
        </p:grpSpPr>
        <p:pic>
          <p:nvPicPr>
            <p:cNvPr id="165" name="Graphic 42" descr="Miscellaneous with solid fill">
              <a:extLst>
                <a:ext uri="{FF2B5EF4-FFF2-40B4-BE49-F238E27FC236}">
                  <a16:creationId xmlns:a16="http://schemas.microsoft.com/office/drawing/2014/main" id="{4C42B85F-0AB3-433A-90CB-E7F59E6A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66" name="Bildobjekt 82">
              <a:extLst>
                <a:ext uri="{FF2B5EF4-FFF2-40B4-BE49-F238E27FC236}">
                  <a16:creationId xmlns:a16="http://schemas.microsoft.com/office/drawing/2014/main" id="{71589E0C-7126-494B-86FA-CEC45A366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D403EE5-26E6-400A-AEFF-B106BE1F3057}"/>
              </a:ext>
            </a:extLst>
          </p:cNvPr>
          <p:cNvGrpSpPr/>
          <p:nvPr/>
        </p:nvGrpSpPr>
        <p:grpSpPr>
          <a:xfrm>
            <a:off x="4296294" y="4755514"/>
            <a:ext cx="381915" cy="277664"/>
            <a:chOff x="1064474" y="2484079"/>
            <a:chExt cx="510848" cy="420128"/>
          </a:xfrm>
        </p:grpSpPr>
        <p:pic>
          <p:nvPicPr>
            <p:cNvPr id="168" name="Bildobjekt 76">
              <a:extLst>
                <a:ext uri="{FF2B5EF4-FFF2-40B4-BE49-F238E27FC236}">
                  <a16:creationId xmlns:a16="http://schemas.microsoft.com/office/drawing/2014/main" id="{465EE63A-E5B9-445C-A0D8-A2613F6CF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69" name="Bildobjekt 86">
              <a:extLst>
                <a:ext uri="{FF2B5EF4-FFF2-40B4-BE49-F238E27FC236}">
                  <a16:creationId xmlns:a16="http://schemas.microsoft.com/office/drawing/2014/main" id="{3EDFB4E4-81D6-4C25-B29F-51E15D5D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70" name="Bildobjekt 87">
              <a:extLst>
                <a:ext uri="{FF2B5EF4-FFF2-40B4-BE49-F238E27FC236}">
                  <a16:creationId xmlns:a16="http://schemas.microsoft.com/office/drawing/2014/main" id="{F8444581-B468-4A20-BCE6-E498200B2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71" name="Bildobjekt 88">
              <a:extLst>
                <a:ext uri="{FF2B5EF4-FFF2-40B4-BE49-F238E27FC236}">
                  <a16:creationId xmlns:a16="http://schemas.microsoft.com/office/drawing/2014/main" id="{72FCD8E9-E6D1-4B84-A798-2688BD184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72" name="Bildobjekt 89">
              <a:extLst>
                <a:ext uri="{FF2B5EF4-FFF2-40B4-BE49-F238E27FC236}">
                  <a16:creationId xmlns:a16="http://schemas.microsoft.com/office/drawing/2014/main" id="{B88351F1-5A90-4843-8AAA-C996AC2E5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007E621-7C49-49D1-A340-390C32200DC0}"/>
              </a:ext>
            </a:extLst>
          </p:cNvPr>
          <p:cNvGrpSpPr/>
          <p:nvPr/>
        </p:nvGrpSpPr>
        <p:grpSpPr>
          <a:xfrm>
            <a:off x="8321833" y="2840159"/>
            <a:ext cx="287227" cy="287227"/>
            <a:chOff x="9836559" y="2595470"/>
            <a:chExt cx="515416" cy="498404"/>
          </a:xfrm>
        </p:grpSpPr>
        <p:pic>
          <p:nvPicPr>
            <p:cNvPr id="174" name="Graphic 42" descr="Miscellaneous with solid fill">
              <a:extLst>
                <a:ext uri="{FF2B5EF4-FFF2-40B4-BE49-F238E27FC236}">
                  <a16:creationId xmlns:a16="http://schemas.microsoft.com/office/drawing/2014/main" id="{AD2D7FF6-087D-4F04-AD04-9A66CACA1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75" name="Bildobjekt 82">
              <a:extLst>
                <a:ext uri="{FF2B5EF4-FFF2-40B4-BE49-F238E27FC236}">
                  <a16:creationId xmlns:a16="http://schemas.microsoft.com/office/drawing/2014/main" id="{44D4D76B-EC9D-4795-BFEC-A3FA9E3E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76" name="Graphic 175" descr="House with solid fill">
            <a:extLst>
              <a:ext uri="{FF2B5EF4-FFF2-40B4-BE49-F238E27FC236}">
                <a16:creationId xmlns:a16="http://schemas.microsoft.com/office/drawing/2014/main" id="{C8A783C0-B41A-4F53-B5D4-3C801FA718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54891" y="4052877"/>
            <a:ext cx="287227" cy="287227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EC993E7-BD31-49E3-88D1-910A0C70293A}"/>
              </a:ext>
            </a:extLst>
          </p:cNvPr>
          <p:cNvGrpSpPr/>
          <p:nvPr/>
        </p:nvGrpSpPr>
        <p:grpSpPr>
          <a:xfrm>
            <a:off x="8225707" y="3429000"/>
            <a:ext cx="381915" cy="277664"/>
            <a:chOff x="8225194" y="2798324"/>
            <a:chExt cx="523161" cy="366703"/>
          </a:xfrm>
        </p:grpSpPr>
        <p:pic>
          <p:nvPicPr>
            <p:cNvPr id="178" name="Bildobjekt 86">
              <a:extLst>
                <a:ext uri="{FF2B5EF4-FFF2-40B4-BE49-F238E27FC236}">
                  <a16:creationId xmlns:a16="http://schemas.microsoft.com/office/drawing/2014/main" id="{17A92F0F-3BA0-4ACE-BCD7-00EC6E0AB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179" name="Bildobjekt 87">
              <a:extLst>
                <a:ext uri="{FF2B5EF4-FFF2-40B4-BE49-F238E27FC236}">
                  <a16:creationId xmlns:a16="http://schemas.microsoft.com/office/drawing/2014/main" id="{B71A0719-EBAE-4075-A95E-43B7D5F4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180" name="Bildobjekt 88">
              <a:extLst>
                <a:ext uri="{FF2B5EF4-FFF2-40B4-BE49-F238E27FC236}">
                  <a16:creationId xmlns:a16="http://schemas.microsoft.com/office/drawing/2014/main" id="{3BB16010-82E9-4A2C-9BCF-37DEEC07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181" name="Bildobjekt 89">
              <a:extLst>
                <a:ext uri="{FF2B5EF4-FFF2-40B4-BE49-F238E27FC236}">
                  <a16:creationId xmlns:a16="http://schemas.microsoft.com/office/drawing/2014/main" id="{9CBA3F6E-1A70-4151-95AE-BF9F50B0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182" name="Graphic 181" descr="User with solid fill">
              <a:extLst>
                <a:ext uri="{FF2B5EF4-FFF2-40B4-BE49-F238E27FC236}">
                  <a16:creationId xmlns:a16="http://schemas.microsoft.com/office/drawing/2014/main" id="{9BB1B680-09F0-446C-A47A-9C436DDD0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37FB8A0-8C7C-442C-9511-A2DA94FDED33}"/>
              </a:ext>
            </a:extLst>
          </p:cNvPr>
          <p:cNvGrpSpPr/>
          <p:nvPr/>
        </p:nvGrpSpPr>
        <p:grpSpPr>
          <a:xfrm>
            <a:off x="8225707" y="5356858"/>
            <a:ext cx="381915" cy="277664"/>
            <a:chOff x="8225194" y="2798324"/>
            <a:chExt cx="523161" cy="366703"/>
          </a:xfrm>
        </p:grpSpPr>
        <p:pic>
          <p:nvPicPr>
            <p:cNvPr id="184" name="Bildobjekt 86">
              <a:extLst>
                <a:ext uri="{FF2B5EF4-FFF2-40B4-BE49-F238E27FC236}">
                  <a16:creationId xmlns:a16="http://schemas.microsoft.com/office/drawing/2014/main" id="{7D5A2E38-64AF-4754-8435-079B07930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185" name="Bildobjekt 87">
              <a:extLst>
                <a:ext uri="{FF2B5EF4-FFF2-40B4-BE49-F238E27FC236}">
                  <a16:creationId xmlns:a16="http://schemas.microsoft.com/office/drawing/2014/main" id="{7251EAA6-5969-4636-885E-EC7A9DF7F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186" name="Bildobjekt 88">
              <a:extLst>
                <a:ext uri="{FF2B5EF4-FFF2-40B4-BE49-F238E27FC236}">
                  <a16:creationId xmlns:a16="http://schemas.microsoft.com/office/drawing/2014/main" id="{C10D4EA8-D7B8-4257-8F49-A65266D34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187" name="Bildobjekt 89">
              <a:extLst>
                <a:ext uri="{FF2B5EF4-FFF2-40B4-BE49-F238E27FC236}">
                  <a16:creationId xmlns:a16="http://schemas.microsoft.com/office/drawing/2014/main" id="{497F7A8B-AB20-4A81-81D3-E8088B61F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188" name="Graphic 187" descr="User with solid fill">
              <a:extLst>
                <a:ext uri="{FF2B5EF4-FFF2-40B4-BE49-F238E27FC236}">
                  <a16:creationId xmlns:a16="http://schemas.microsoft.com/office/drawing/2014/main" id="{6D6BE5CD-0EFF-4F30-8059-992F0856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8F77D0-98C3-4748-8726-0D8F5D3F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57051116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med respektive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176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med eller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1391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med och utan biståndsbeslut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2124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med biståndsbeslut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650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utan biståndsbeslut</a:t>
            </a:r>
            <a:endParaRPr lang="sv-SE" sz="11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5341FD7-0EC3-4017-A523-4B134922C783}"/>
              </a:ext>
            </a:extLst>
          </p:cNvPr>
          <p:cNvGraphicFramePr>
            <a:graphicFrameLocks/>
          </p:cNvGraphicFramePr>
          <p:nvPr/>
        </p:nvGraphicFramePr>
        <p:xfrm>
          <a:off x="397399" y="2040377"/>
          <a:ext cx="11555078" cy="370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012762-B047-4C8E-A0F2-74949CC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86950012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CDBBE7B1-5171-41FD-96D7-AA11D8D093EB}"/>
              </a:ext>
            </a:extLst>
          </p:cNvPr>
          <p:cNvSpPr/>
          <p:nvPr/>
        </p:nvSpPr>
        <p:spPr>
          <a:xfrm>
            <a:off x="227507" y="1367917"/>
            <a:ext cx="11811025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84179E66-CE19-4B03-824A-891CDFC710D6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929906"/>
          </a:xfrm>
        </p:spPr>
        <p:txBody>
          <a:bodyPr/>
          <a:lstStyle/>
          <a:p>
            <a:r>
              <a:rPr lang="sv-SE" sz="2800" dirty="0">
                <a:cs typeface="Arial"/>
              </a:rPr>
              <a:t>Andelen insatser som ges enbart utan biståndsbeslut inom våld i nära relationer varierar från fem till 25 procent mellan länen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177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D3E02D12-3D41-465D-8414-B26F17DC3FF8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04B75DD-9A99-476B-931F-DDA7DB756566}"/>
              </a:ext>
            </a:extLst>
          </p:cNvPr>
          <p:cNvGraphicFramePr>
            <a:graphicFrameLocks/>
          </p:cNvGraphicFramePr>
          <p:nvPr/>
        </p:nvGraphicFramePr>
        <p:xfrm>
          <a:off x="301557" y="1431373"/>
          <a:ext cx="11700993" cy="439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4563D9-60A2-4074-8426-492CD769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276445005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1ACFD4CE-D342-4ED8-8C13-78519F2A4F97}"/>
              </a:ext>
            </a:extLst>
          </p:cNvPr>
          <p:cNvSpPr/>
          <p:nvPr/>
        </p:nvSpPr>
        <p:spPr>
          <a:xfrm>
            <a:off x="239523" y="1524226"/>
            <a:ext cx="11799010" cy="43876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5FF9A66-FB91-41F5-BFD6-E66CEDC50B92}"/>
              </a:ext>
            </a:extLst>
          </p:cNvPr>
          <p:cNvSpPr/>
          <p:nvPr/>
        </p:nvSpPr>
        <p:spPr>
          <a:xfrm>
            <a:off x="239523" y="1184521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928792"/>
          </a:xfrm>
        </p:spPr>
        <p:txBody>
          <a:bodyPr/>
          <a:lstStyle/>
          <a:p>
            <a:r>
              <a:rPr lang="sv-SE" sz="2800" dirty="0"/>
              <a:t>Andelen av de kartlagda insatserna som ges med respektive utan biståndsbeslut skiljer sig inte mellan stad och landsbygd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178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E0FAF335-FE2C-412E-8CE8-DF89ABA13BD9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6802A8F-5825-470D-B14B-15FBDFC2456E}"/>
              </a:ext>
            </a:extLst>
          </p:cNvPr>
          <p:cNvGraphicFramePr>
            <a:graphicFrameLocks/>
          </p:cNvGraphicFramePr>
          <p:nvPr/>
        </p:nvGraphicFramePr>
        <p:xfrm>
          <a:off x="330740" y="1571991"/>
          <a:ext cx="11377804" cy="427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3602E6-24F6-4A21-9E63-F9B0603A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16731927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D34C160A-DA4E-43BB-A8A8-C96E1E1B0F3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F3421D5B-3DD4-465E-B1C9-E60C1EF5E882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Andel kommuner som vill ge insatser inom området missbruk och beroende utan biståndsbeslut, givet att en lagändring möjliggjorde detta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891687"/>
          </a:xfrm>
        </p:spPr>
        <p:txBody>
          <a:bodyPr/>
          <a:lstStyle/>
          <a:p>
            <a:r>
              <a:rPr lang="sv-SE" sz="2800" dirty="0"/>
              <a:t>Omkring två tredjedelar av svarande kommuner vill ge insatser utan biståndsbeslut inom området våld i nära relationer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179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8B352-7F3C-4EA3-9FCB-D202AE817AB8}"/>
              </a:ext>
            </a:extLst>
          </p:cNvPr>
          <p:cNvSpPr txBox="1"/>
          <p:nvPr/>
        </p:nvSpPr>
        <p:spPr>
          <a:xfrm>
            <a:off x="9747862" y="5322549"/>
            <a:ext cx="2204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</a:rPr>
              <a:t>100 % = 234 kommuner som besvarat frågan</a:t>
            </a:r>
            <a:endParaRPr lang="sv-SE" sz="1400" dirty="0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F94F9AD4-803A-4112-9522-2C6D0D0AC429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1CE66-0A94-400D-901C-6AAFA4BC4A3F}"/>
              </a:ext>
            </a:extLst>
          </p:cNvPr>
          <p:cNvSpPr txBox="1"/>
          <p:nvPr/>
        </p:nvSpPr>
        <p:spPr>
          <a:xfrm>
            <a:off x="361822" y="1547527"/>
            <a:ext cx="7107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v-SE" sz="1400" b="1" dirty="0"/>
              <a:t>Om det sker en lagändring som möjliggör att kommunen erbjuder insatser utan biståndsbeslut, skulle ni vilja ge någon eller några insatser utan biståndsbeslut?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C41CC1E-1EB7-45A8-9FF2-3470FA55E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909403"/>
              </p:ext>
            </p:extLst>
          </p:nvPr>
        </p:nvGraphicFramePr>
        <p:xfrm>
          <a:off x="1300" y="2144374"/>
          <a:ext cx="8196401" cy="368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1C6D2E-C34B-4A58-AF40-89215DEE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334467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39523" y="1556074"/>
            <a:ext cx="11799010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27508" y="1223199"/>
            <a:ext cx="11811025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området äldre som ges i respektive kommun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Antal insatser som erbjuds i kommunerna inom området äldre varierar från 35 till 51 mellan länen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51447A-7E75-4819-B127-11EFBFF7A819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äldre. 25 procent av kommunerna uppger att de erbjuder insatser utöver de som ingick i enkäten. Antal svarande kommuner anges i parentes för respektive län.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4B10A2A-35C2-4EE7-8AC6-53F6A552A0D6}"/>
              </a:ext>
            </a:extLst>
          </p:cNvPr>
          <p:cNvGraphicFramePr>
            <a:graphicFrameLocks/>
          </p:cNvGraphicFramePr>
          <p:nvPr/>
        </p:nvGraphicFramePr>
        <p:xfrm>
          <a:off x="371475" y="1583112"/>
          <a:ext cx="11581002" cy="404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524689C-B5A8-4D20-9233-F3349407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B2DFF3-B0F7-44A1-8887-F72E989C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01979677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F697A688-0EF0-4A4C-A11A-E826CF8EBEEB}"/>
              </a:ext>
            </a:extLst>
          </p:cNvPr>
          <p:cNvSpPr/>
          <p:nvPr/>
        </p:nvSpPr>
        <p:spPr>
          <a:xfrm>
            <a:off x="239523" y="1367916"/>
            <a:ext cx="11799010" cy="4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515284" cy="1231392"/>
          </a:xfrm>
        </p:spPr>
        <p:txBody>
          <a:bodyPr/>
          <a:lstStyle/>
          <a:p>
            <a:r>
              <a:rPr lang="sv-SE" sz="2800" dirty="0"/>
              <a:t>I två av de kartlagda insatskategorierna inom våld i nära relationer vill över 140 kommuner ge insatser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180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AE1D8B7C-2098-47EA-B6E6-D58F41C4667C}"/>
              </a:ext>
            </a:extLst>
          </p:cNvPr>
          <p:cNvSpPr txBox="1"/>
          <p:nvPr/>
        </p:nvSpPr>
        <p:spPr>
          <a:xfrm>
            <a:off x="216967" y="598347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69BEE52-4059-4B81-B8A5-23EE165AC0A7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Antal kommuner som skulle vilja ge insatser utan biståndsbeslut i respektive insatskategorin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A3014EF5-F75C-41CD-A016-BB9D22F4AF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7892" y="1873777"/>
            <a:ext cx="445802" cy="44580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74C48-19E6-4E89-8E11-2E9681B437C1}"/>
              </a:ext>
            </a:extLst>
          </p:cNvPr>
          <p:cNvGrpSpPr/>
          <p:nvPr/>
        </p:nvGrpSpPr>
        <p:grpSpPr>
          <a:xfrm>
            <a:off x="457770" y="5147896"/>
            <a:ext cx="476086" cy="457459"/>
            <a:chOff x="9836559" y="2595470"/>
            <a:chExt cx="515416" cy="498404"/>
          </a:xfrm>
        </p:grpSpPr>
        <p:pic>
          <p:nvPicPr>
            <p:cNvPr id="22" name="Graphic 42" descr="Miscellaneous with solid fill">
              <a:extLst>
                <a:ext uri="{FF2B5EF4-FFF2-40B4-BE49-F238E27FC236}">
                  <a16:creationId xmlns:a16="http://schemas.microsoft.com/office/drawing/2014/main" id="{3E1DDB4A-8293-4AF0-808E-CD9B0B07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3" name="Bildobjekt 82">
              <a:extLst>
                <a:ext uri="{FF2B5EF4-FFF2-40B4-BE49-F238E27FC236}">
                  <a16:creationId xmlns:a16="http://schemas.microsoft.com/office/drawing/2014/main" id="{CF0F54E3-56C1-4D13-98C5-900ED6F0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2E7DAE-D61B-4ACE-B5A7-BEAB7A1D6F1A}"/>
              </a:ext>
            </a:extLst>
          </p:cNvPr>
          <p:cNvGrpSpPr/>
          <p:nvPr/>
        </p:nvGrpSpPr>
        <p:grpSpPr>
          <a:xfrm>
            <a:off x="434201" y="3573643"/>
            <a:ext cx="458724" cy="307589"/>
            <a:chOff x="1064474" y="2484079"/>
            <a:chExt cx="510848" cy="420128"/>
          </a:xfrm>
        </p:grpSpPr>
        <p:pic>
          <p:nvPicPr>
            <p:cNvPr id="34" name="Bildobjekt 76">
              <a:extLst>
                <a:ext uri="{FF2B5EF4-FFF2-40B4-BE49-F238E27FC236}">
                  <a16:creationId xmlns:a16="http://schemas.microsoft.com/office/drawing/2014/main" id="{177DA429-A7BD-4D54-8DD6-AEB28902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5" name="Bildobjekt 86">
              <a:extLst>
                <a:ext uri="{FF2B5EF4-FFF2-40B4-BE49-F238E27FC236}">
                  <a16:creationId xmlns:a16="http://schemas.microsoft.com/office/drawing/2014/main" id="{D7F23B5A-1EDB-4A9E-AB0D-3719E777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6" name="Bildobjekt 87">
              <a:extLst>
                <a:ext uri="{FF2B5EF4-FFF2-40B4-BE49-F238E27FC236}">
                  <a16:creationId xmlns:a16="http://schemas.microsoft.com/office/drawing/2014/main" id="{9622B1BE-83F7-46DF-84AA-AC49A6E54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7" name="Bildobjekt 88">
              <a:extLst>
                <a:ext uri="{FF2B5EF4-FFF2-40B4-BE49-F238E27FC236}">
                  <a16:creationId xmlns:a16="http://schemas.microsoft.com/office/drawing/2014/main" id="{AF5BB2AF-8384-4996-817E-B26BD5E6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8" name="Bildobjekt 89">
              <a:extLst>
                <a:ext uri="{FF2B5EF4-FFF2-40B4-BE49-F238E27FC236}">
                  <a16:creationId xmlns:a16="http://schemas.microsoft.com/office/drawing/2014/main" id="{A305178F-F9DA-44E5-934B-339B733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CD7381A-D0EE-4F1E-B4FC-415AF091FAD4}"/>
              </a:ext>
            </a:extLst>
          </p:cNvPr>
          <p:cNvGraphicFramePr>
            <a:graphicFrameLocks/>
          </p:cNvGraphicFramePr>
          <p:nvPr/>
        </p:nvGraphicFramePr>
        <p:xfrm>
          <a:off x="1132681" y="1367916"/>
          <a:ext cx="10625118" cy="449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0DEF641F-FAC1-42EA-A9A2-85517920B4CB}"/>
              </a:ext>
            </a:extLst>
          </p:cNvPr>
          <p:cNvGrpSpPr/>
          <p:nvPr/>
        </p:nvGrpSpPr>
        <p:grpSpPr>
          <a:xfrm>
            <a:off x="444678" y="4314535"/>
            <a:ext cx="489177" cy="339704"/>
            <a:chOff x="8225194" y="2798324"/>
            <a:chExt cx="523161" cy="366703"/>
          </a:xfrm>
        </p:grpSpPr>
        <p:pic>
          <p:nvPicPr>
            <p:cNvPr id="41" name="Bildobjekt 86">
              <a:extLst>
                <a:ext uri="{FF2B5EF4-FFF2-40B4-BE49-F238E27FC236}">
                  <a16:creationId xmlns:a16="http://schemas.microsoft.com/office/drawing/2014/main" id="{2BE0AAB1-4CA6-485A-9DD6-0171C7D88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43177" y="2982267"/>
              <a:ext cx="205178" cy="182760"/>
            </a:xfrm>
            <a:prstGeom prst="rect">
              <a:avLst/>
            </a:prstGeom>
          </p:spPr>
        </p:pic>
        <p:pic>
          <p:nvPicPr>
            <p:cNvPr id="42" name="Bildobjekt 87">
              <a:extLst>
                <a:ext uri="{FF2B5EF4-FFF2-40B4-BE49-F238E27FC236}">
                  <a16:creationId xmlns:a16="http://schemas.microsoft.com/office/drawing/2014/main" id="{E5D0A6D8-5904-4AD5-9E8D-0FC0D50DE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982267"/>
              <a:ext cx="205178" cy="182760"/>
            </a:xfrm>
            <a:prstGeom prst="rect">
              <a:avLst/>
            </a:prstGeom>
          </p:spPr>
        </p:pic>
        <p:pic>
          <p:nvPicPr>
            <p:cNvPr id="43" name="Bildobjekt 88">
              <a:extLst>
                <a:ext uri="{FF2B5EF4-FFF2-40B4-BE49-F238E27FC236}">
                  <a16:creationId xmlns:a16="http://schemas.microsoft.com/office/drawing/2014/main" id="{256A16C9-F19D-41E0-9D67-04137769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5194" y="2803799"/>
              <a:ext cx="205178" cy="182760"/>
            </a:xfrm>
            <a:prstGeom prst="rect">
              <a:avLst/>
            </a:prstGeom>
          </p:spPr>
        </p:pic>
        <p:pic>
          <p:nvPicPr>
            <p:cNvPr id="44" name="Bildobjekt 89">
              <a:extLst>
                <a:ext uri="{FF2B5EF4-FFF2-40B4-BE49-F238E27FC236}">
                  <a16:creationId xmlns:a16="http://schemas.microsoft.com/office/drawing/2014/main" id="{3C41A943-02DE-48D1-A826-A4A7F5B02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0406" y="2798324"/>
              <a:ext cx="205178" cy="182760"/>
            </a:xfrm>
            <a:prstGeom prst="rect">
              <a:avLst/>
            </a:prstGeom>
          </p:spPr>
        </p:pic>
        <p:pic>
          <p:nvPicPr>
            <p:cNvPr id="45" name="Graphic 44" descr="User with solid fill">
              <a:extLst>
                <a:ext uri="{FF2B5EF4-FFF2-40B4-BE49-F238E27FC236}">
                  <a16:creationId xmlns:a16="http://schemas.microsoft.com/office/drawing/2014/main" id="{344A62FF-1175-4599-8ADA-D906B34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337233" y="2798324"/>
              <a:ext cx="295188" cy="305744"/>
            </a:xfrm>
            <a:prstGeom prst="rect">
              <a:avLst/>
            </a:prstGeom>
          </p:spPr>
        </p:pic>
      </p:grpSp>
      <p:pic>
        <p:nvPicPr>
          <p:cNvPr id="46" name="Graphic 45" descr="House with solid fill">
            <a:extLst>
              <a:ext uri="{FF2B5EF4-FFF2-40B4-BE49-F238E27FC236}">
                <a16:creationId xmlns:a16="http://schemas.microsoft.com/office/drawing/2014/main" id="{33C0286F-5846-4E55-A236-1FE2D8E8537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7892" y="2707138"/>
            <a:ext cx="445802" cy="445802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C5EC78-0CE4-40C1-8CF9-7F23D142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07652589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2">
            <a:extLst>
              <a:ext uri="{FF2B5EF4-FFF2-40B4-BE49-F238E27FC236}">
                <a16:creationId xmlns:a16="http://schemas.microsoft.com/office/drawing/2014/main" id="{21375CCA-7973-4DEB-8CA6-169C429E7C6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12">
            <a:extLst>
              <a:ext uri="{FF2B5EF4-FFF2-40B4-BE49-F238E27FC236}">
                <a16:creationId xmlns:a16="http://schemas.microsoft.com/office/drawing/2014/main" id="{DE8F4216-9B43-45B5-8859-E82E7662BC85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Exempel på insatser som kommunerna vill genomföra utan biståndsbeslut utifrån fritextsvar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173116" cy="908082"/>
          </a:xfrm>
        </p:spPr>
        <p:txBody>
          <a:bodyPr/>
          <a:lstStyle/>
          <a:p>
            <a:r>
              <a:rPr lang="sv-SE" sz="2800"/>
              <a:t>Exempel på insatser som önskas genomföras utan biståndsbeslut inom området våld i nära relationer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181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9D33E-6DA9-4F8D-A5EA-D462F741A5DA}"/>
              </a:ext>
            </a:extLst>
          </p:cNvPr>
          <p:cNvSpPr/>
          <p:nvPr/>
        </p:nvSpPr>
        <p:spPr>
          <a:xfrm>
            <a:off x="1623836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Internetbehandling till våldsutövare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D49F-FFDB-46C2-8208-B16BC16F7D7B}"/>
              </a:ext>
            </a:extLst>
          </p:cNvPr>
          <p:cNvSpPr/>
          <p:nvPr/>
        </p:nvSpPr>
        <p:spPr>
          <a:xfrm>
            <a:off x="4742248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Akut boende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DF6A7-D99B-40C3-8655-D9592D2E8833}"/>
              </a:ext>
            </a:extLst>
          </p:cNvPr>
          <p:cNvSpPr/>
          <p:nvPr/>
        </p:nvSpPr>
        <p:spPr>
          <a:xfrm>
            <a:off x="7860660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Kontaktperson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5F2C4-77E2-41D4-82A1-B409DDF73684}"/>
              </a:ext>
            </a:extLst>
          </p:cNvPr>
          <p:cNvSpPr/>
          <p:nvPr/>
        </p:nvSpPr>
        <p:spPr>
          <a:xfrm>
            <a:off x="1623836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Stöd till barn som upplevt våld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46A5B-9656-44FD-B7BA-66D84F6CEFFC}"/>
              </a:ext>
            </a:extLst>
          </p:cNvPr>
          <p:cNvSpPr/>
          <p:nvPr/>
        </p:nvSpPr>
        <p:spPr>
          <a:xfrm>
            <a:off x="7860660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Tillfälligt skyddat boende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C84D7-DE74-41DE-96B6-84D91431E4CA}"/>
              </a:ext>
            </a:extLst>
          </p:cNvPr>
          <p:cNvSpPr/>
          <p:nvPr/>
        </p:nvSpPr>
        <p:spPr>
          <a:xfrm>
            <a:off x="4742248" y="467251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Säkerhetsplanering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F44E1-D7EA-4C87-AE05-6AEBE7F02983}"/>
              </a:ext>
            </a:extLst>
          </p:cNvPr>
          <p:cNvSpPr/>
          <p:nvPr/>
        </p:nvSpPr>
        <p:spPr>
          <a:xfrm>
            <a:off x="1623836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Rådgivning och stödsamtal till våldsutsatta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79E11-C946-4E39-9FFB-D9E73C26F7A9}"/>
              </a:ext>
            </a:extLst>
          </p:cNvPr>
          <p:cNvSpPr/>
          <p:nvPr/>
        </p:nvSpPr>
        <p:spPr>
          <a:xfrm>
            <a:off x="4742248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Gruppmöten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A37EE7-8DF8-41CA-8785-0E0657A23BF9}"/>
              </a:ext>
            </a:extLst>
          </p:cNvPr>
          <p:cNvSpPr/>
          <p:nvPr/>
        </p:nvSpPr>
        <p:spPr>
          <a:xfrm>
            <a:off x="7860660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Behandlingssamtal till våldsutövare</a:t>
            </a:r>
          </a:p>
        </p:txBody>
      </p:sp>
      <p:sp>
        <p:nvSpPr>
          <p:cNvPr id="19" name="textruta 8">
            <a:extLst>
              <a:ext uri="{FF2B5EF4-FFF2-40B4-BE49-F238E27FC236}">
                <a16:creationId xmlns:a16="http://schemas.microsoft.com/office/drawing/2014/main" id="{1CEE6F93-E27A-4480-AEAD-94F4F9F2C0B3}"/>
              </a:ext>
            </a:extLst>
          </p:cNvPr>
          <p:cNvSpPr txBox="1"/>
          <p:nvPr/>
        </p:nvSpPr>
        <p:spPr>
          <a:xfrm>
            <a:off x="153467" y="60310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/>
              <a:t>Källa:	Enkät: Kartläggning av socialtjänstens insatser i Sveriges kommuner (2021) 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F1BAD2-7E38-4063-89B5-1BCD1158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38149183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9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19075" y="1556074"/>
            <a:ext cx="11819458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19075" y="1223199"/>
            <a:ext cx="11819458" cy="33287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1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området äldre som ges i respektive kommun uppdelat på huvudgrupp </a:t>
            </a:r>
            <a:r>
              <a:rPr lang="sv-SE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 </a:t>
            </a:r>
            <a:endParaRPr lang="en-US" sz="11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mindre städer/tätorter och landsbygdskommuner erbjuds i snitt sju färre insatser per kommun än i storstäder/storstadsnära kommuner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D05CE-82B8-49CF-AE8E-F828073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19</a:t>
            </a:fld>
            <a:endParaRPr lang="sv-SE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243F844-399B-46D1-BCAD-1AC4D65A18F3}"/>
              </a:ext>
            </a:extLst>
          </p:cNvPr>
          <p:cNvGraphicFramePr>
            <a:graphicFrameLocks/>
          </p:cNvGraphicFramePr>
          <p:nvPr/>
        </p:nvGraphicFramePr>
        <p:xfrm>
          <a:off x="333747" y="1646038"/>
          <a:ext cx="11704785" cy="410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ruta 9">
            <a:extLst>
              <a:ext uri="{FF2B5EF4-FFF2-40B4-BE49-F238E27FC236}">
                <a16:creationId xmlns:a16="http://schemas.microsoft.com/office/drawing/2014/main" id="{524AE620-7C58-4F31-9588-2A0ACD5CE7E3}"/>
              </a:ext>
            </a:extLst>
          </p:cNvPr>
          <p:cNvSpPr txBox="1"/>
          <p:nvPr/>
        </p:nvSpPr>
        <p:spPr>
          <a:xfrm>
            <a:off x="150774" y="5661839"/>
            <a:ext cx="11555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äldre. 25 procent av kommunerna uppger att de erbjuder insatser utöver de som ingick i enkäten. Antal svarande kommuner anges i parentes för respektive län.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2F31B3-6476-4424-B79B-C9C4CAE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411125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F8D147-2C3F-47DA-9343-9C6F4C4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7" y="296005"/>
            <a:ext cx="9609825" cy="1231392"/>
          </a:xfrm>
        </p:spPr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FC8F7D-267B-4782-9682-AA5FDF86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</a:t>
            </a:fld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A842F574-29C6-41C1-8410-8C533941F39B}"/>
              </a:ext>
            </a:extLst>
          </p:cNvPr>
          <p:cNvGrpSpPr/>
          <p:nvPr/>
        </p:nvGrpSpPr>
        <p:grpSpPr>
          <a:xfrm>
            <a:off x="549742" y="1263490"/>
            <a:ext cx="8314332" cy="541064"/>
            <a:chOff x="549742" y="1263490"/>
            <a:chExt cx="8314332" cy="54106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5172B4E0-4A9E-49A0-B317-9619C2C25E6F}"/>
                </a:ext>
              </a:extLst>
            </p:cNvPr>
            <p:cNvSpPr/>
            <p:nvPr/>
          </p:nvSpPr>
          <p:spPr>
            <a:xfrm>
              <a:off x="788844" y="1345210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Arbetets bakgrund och syfte</a:t>
              </a:r>
            </a:p>
          </p:txBody>
        </p:sp>
        <p:sp>
          <p:nvSpPr>
            <p:cNvPr id="6" name="Hexagon 1">
              <a:extLst>
                <a:ext uri="{FF2B5EF4-FFF2-40B4-BE49-F238E27FC236}">
                  <a16:creationId xmlns:a16="http://schemas.microsoft.com/office/drawing/2014/main" id="{220633F7-ABE8-4635-B007-66F0D6DF104C}"/>
                </a:ext>
              </a:extLst>
            </p:cNvPr>
            <p:cNvSpPr/>
            <p:nvPr/>
          </p:nvSpPr>
          <p:spPr>
            <a:xfrm rot="5400000">
              <a:off x="518312" y="1294920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latin typeface="Franklin Gothic Demi" panose="020B0703020102020204" pitchFamily="34" charset="0"/>
                </a:rPr>
                <a:t>1</a:t>
              </a:r>
              <a:endParaRPr lang="sv-SE" sz="2000" b="1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64F6414-839F-442F-8F25-756A8E8EDFE7}"/>
              </a:ext>
            </a:extLst>
          </p:cNvPr>
          <p:cNvGrpSpPr/>
          <p:nvPr/>
        </p:nvGrpSpPr>
        <p:grpSpPr>
          <a:xfrm>
            <a:off x="549742" y="1843560"/>
            <a:ext cx="8314332" cy="541064"/>
            <a:chOff x="549742" y="1804554"/>
            <a:chExt cx="8314332" cy="541064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65D3A6D2-10E5-4A6F-8814-41B74A852C67}"/>
                </a:ext>
              </a:extLst>
            </p:cNvPr>
            <p:cNvSpPr/>
            <p:nvPr/>
          </p:nvSpPr>
          <p:spPr>
            <a:xfrm>
              <a:off x="788844" y="1886274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Övergripande insikter</a:t>
              </a:r>
            </a:p>
          </p:txBody>
        </p:sp>
        <p:sp>
          <p:nvSpPr>
            <p:cNvPr id="19" name="Hexagon 1">
              <a:extLst>
                <a:ext uri="{FF2B5EF4-FFF2-40B4-BE49-F238E27FC236}">
                  <a16:creationId xmlns:a16="http://schemas.microsoft.com/office/drawing/2014/main" id="{1914BA35-5ECC-4154-9B08-08C0C456532A}"/>
                </a:ext>
              </a:extLst>
            </p:cNvPr>
            <p:cNvSpPr/>
            <p:nvPr/>
          </p:nvSpPr>
          <p:spPr>
            <a:xfrm rot="5400000">
              <a:off x="518312" y="1835984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latin typeface="Franklin Gothic Demi" panose="020B0703020102020204" pitchFamily="34" charset="0"/>
                </a:rPr>
                <a:t>2</a:t>
              </a:r>
              <a:endParaRPr lang="sv-SE" sz="2000" b="1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E933009-67F1-4469-A2BA-CBB7EBF7EB33}"/>
              </a:ext>
            </a:extLst>
          </p:cNvPr>
          <p:cNvGrpSpPr/>
          <p:nvPr/>
        </p:nvGrpSpPr>
        <p:grpSpPr>
          <a:xfrm>
            <a:off x="549742" y="3003700"/>
            <a:ext cx="8314332" cy="541064"/>
            <a:chOff x="549742" y="2345618"/>
            <a:chExt cx="8314332" cy="541064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D6260271-9525-4C5B-86C0-05C3DCB24FE9}"/>
                </a:ext>
              </a:extLst>
            </p:cNvPr>
            <p:cNvSpPr/>
            <p:nvPr/>
          </p:nvSpPr>
          <p:spPr>
            <a:xfrm>
              <a:off x="788844" y="2427338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Resultat för verksamhetsområde barn och unga</a:t>
              </a:r>
            </a:p>
          </p:txBody>
        </p:sp>
        <p:sp>
          <p:nvSpPr>
            <p:cNvPr id="21" name="Hexagon 1">
              <a:extLst>
                <a:ext uri="{FF2B5EF4-FFF2-40B4-BE49-F238E27FC236}">
                  <a16:creationId xmlns:a16="http://schemas.microsoft.com/office/drawing/2014/main" id="{5DAA4D4C-4078-4F70-8B7D-EF4A6C5DFDD1}"/>
                </a:ext>
              </a:extLst>
            </p:cNvPr>
            <p:cNvSpPr/>
            <p:nvPr/>
          </p:nvSpPr>
          <p:spPr>
            <a:xfrm rot="5400000">
              <a:off x="518312" y="2377048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2000" b="1" dirty="0">
                  <a:latin typeface="Franklin Gothic Demi" panose="020B0703020102020204" pitchFamily="34" charset="0"/>
                </a:rPr>
                <a:t>4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F30233E-0CB9-4C28-9D26-C7344F2D9C31}"/>
              </a:ext>
            </a:extLst>
          </p:cNvPr>
          <p:cNvGrpSpPr/>
          <p:nvPr/>
        </p:nvGrpSpPr>
        <p:grpSpPr>
          <a:xfrm>
            <a:off x="549742" y="2423630"/>
            <a:ext cx="8314332" cy="541064"/>
            <a:chOff x="549742" y="2888464"/>
            <a:chExt cx="8314332" cy="541064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328105D-447A-4AE5-87BB-BF2C2CEB205D}"/>
                </a:ext>
              </a:extLst>
            </p:cNvPr>
            <p:cNvSpPr/>
            <p:nvPr/>
          </p:nvSpPr>
          <p:spPr>
            <a:xfrm>
              <a:off x="788844" y="2970184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Resultat för verksamhetsområde äldre</a:t>
              </a:r>
            </a:p>
          </p:txBody>
        </p:sp>
        <p:sp>
          <p:nvSpPr>
            <p:cNvPr id="23" name="Hexagon 1">
              <a:extLst>
                <a:ext uri="{FF2B5EF4-FFF2-40B4-BE49-F238E27FC236}">
                  <a16:creationId xmlns:a16="http://schemas.microsoft.com/office/drawing/2014/main" id="{9776BDC2-4A91-4424-8389-3163670DD226}"/>
                </a:ext>
              </a:extLst>
            </p:cNvPr>
            <p:cNvSpPr/>
            <p:nvPr/>
          </p:nvSpPr>
          <p:spPr>
            <a:xfrm rot="5400000">
              <a:off x="518312" y="2919894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2000" b="1" dirty="0">
                  <a:latin typeface="Franklin Gothic Demi" panose="020B0703020102020204" pitchFamily="34" charset="0"/>
                </a:rPr>
                <a:t>3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5C88110-CD6F-4C32-9C64-574C947A64A7}"/>
              </a:ext>
            </a:extLst>
          </p:cNvPr>
          <p:cNvGrpSpPr/>
          <p:nvPr/>
        </p:nvGrpSpPr>
        <p:grpSpPr>
          <a:xfrm>
            <a:off x="549742" y="3583770"/>
            <a:ext cx="8314332" cy="541064"/>
            <a:chOff x="549742" y="3428637"/>
            <a:chExt cx="8314332" cy="541064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06FD7E5A-9155-466A-8ABE-8C9B95E4CE54}"/>
                </a:ext>
              </a:extLst>
            </p:cNvPr>
            <p:cNvSpPr/>
            <p:nvPr/>
          </p:nvSpPr>
          <p:spPr>
            <a:xfrm>
              <a:off x="788844" y="3510357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Resultat för verksamhetsområde funktionshinder</a:t>
              </a:r>
            </a:p>
          </p:txBody>
        </p:sp>
        <p:sp>
          <p:nvSpPr>
            <p:cNvPr id="25" name="Hexagon 1">
              <a:extLst>
                <a:ext uri="{FF2B5EF4-FFF2-40B4-BE49-F238E27FC236}">
                  <a16:creationId xmlns:a16="http://schemas.microsoft.com/office/drawing/2014/main" id="{63744345-0BCB-4F6F-871B-4F444A5D2F86}"/>
                </a:ext>
              </a:extLst>
            </p:cNvPr>
            <p:cNvSpPr/>
            <p:nvPr/>
          </p:nvSpPr>
          <p:spPr>
            <a:xfrm rot="5400000">
              <a:off x="518312" y="3460067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2000" b="1" dirty="0">
                  <a:latin typeface="Franklin Gothic Demi" panose="020B0703020102020204" pitchFamily="34" charset="0"/>
                </a:rPr>
                <a:t>5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5CDF882A-52FE-414B-BB1A-E2531D1E31BD}"/>
              </a:ext>
            </a:extLst>
          </p:cNvPr>
          <p:cNvGrpSpPr/>
          <p:nvPr/>
        </p:nvGrpSpPr>
        <p:grpSpPr>
          <a:xfrm>
            <a:off x="549742" y="4163840"/>
            <a:ext cx="8314332" cy="541064"/>
            <a:chOff x="549742" y="3968810"/>
            <a:chExt cx="8314332" cy="541064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773EAD1E-5D71-4B9D-82FC-E780393BAE95}"/>
                </a:ext>
              </a:extLst>
            </p:cNvPr>
            <p:cNvSpPr/>
            <p:nvPr/>
          </p:nvSpPr>
          <p:spPr>
            <a:xfrm>
              <a:off x="788844" y="4050530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Resultat för verksamhetsområde missbruk och beroende</a:t>
              </a:r>
            </a:p>
          </p:txBody>
        </p:sp>
        <p:sp>
          <p:nvSpPr>
            <p:cNvPr id="27" name="Hexagon 1">
              <a:extLst>
                <a:ext uri="{FF2B5EF4-FFF2-40B4-BE49-F238E27FC236}">
                  <a16:creationId xmlns:a16="http://schemas.microsoft.com/office/drawing/2014/main" id="{7029903F-6E8C-4F09-88D8-5C458D4BF166}"/>
                </a:ext>
              </a:extLst>
            </p:cNvPr>
            <p:cNvSpPr/>
            <p:nvPr/>
          </p:nvSpPr>
          <p:spPr>
            <a:xfrm rot="5400000">
              <a:off x="518312" y="4000240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2000" b="1" dirty="0">
                  <a:latin typeface="Franklin Gothic Demi" panose="020B0703020102020204" pitchFamily="34" charset="0"/>
                </a:rPr>
                <a:t>6</a:t>
              </a: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E31027F6-929A-479E-B5BC-5E8EC4205114}"/>
              </a:ext>
            </a:extLst>
          </p:cNvPr>
          <p:cNvGrpSpPr/>
          <p:nvPr/>
        </p:nvGrpSpPr>
        <p:grpSpPr>
          <a:xfrm>
            <a:off x="549742" y="4743910"/>
            <a:ext cx="8314332" cy="541064"/>
            <a:chOff x="549742" y="4511656"/>
            <a:chExt cx="8314332" cy="541064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AAAC044A-262B-4CA1-8803-83C047466BDE}"/>
                </a:ext>
              </a:extLst>
            </p:cNvPr>
            <p:cNvSpPr/>
            <p:nvPr/>
          </p:nvSpPr>
          <p:spPr>
            <a:xfrm>
              <a:off x="788844" y="4593376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Resultat för verksamhetsområde socialpsykiatri</a:t>
              </a:r>
            </a:p>
          </p:txBody>
        </p:sp>
        <p:sp>
          <p:nvSpPr>
            <p:cNvPr id="29" name="Hexagon 1">
              <a:extLst>
                <a:ext uri="{FF2B5EF4-FFF2-40B4-BE49-F238E27FC236}">
                  <a16:creationId xmlns:a16="http://schemas.microsoft.com/office/drawing/2014/main" id="{59C4157A-BDF9-407A-97D7-48DC07B3E186}"/>
                </a:ext>
              </a:extLst>
            </p:cNvPr>
            <p:cNvSpPr/>
            <p:nvPr/>
          </p:nvSpPr>
          <p:spPr>
            <a:xfrm rot="5400000">
              <a:off x="518312" y="4543086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2000" b="1" dirty="0">
                  <a:latin typeface="Franklin Gothic Demi" panose="020B0703020102020204" pitchFamily="34" charset="0"/>
                </a:rPr>
                <a:t>7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A2EE6FC0-1049-4F1E-851B-19BC62504B5B}"/>
              </a:ext>
            </a:extLst>
          </p:cNvPr>
          <p:cNvGrpSpPr/>
          <p:nvPr/>
        </p:nvGrpSpPr>
        <p:grpSpPr>
          <a:xfrm>
            <a:off x="549742" y="5323978"/>
            <a:ext cx="8314332" cy="541064"/>
            <a:chOff x="549742" y="5052720"/>
            <a:chExt cx="8314332" cy="541064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F538630-792C-4603-BA38-8076370E0FF8}"/>
                </a:ext>
              </a:extLst>
            </p:cNvPr>
            <p:cNvSpPr/>
            <p:nvPr/>
          </p:nvSpPr>
          <p:spPr>
            <a:xfrm>
              <a:off x="788844" y="5134440"/>
              <a:ext cx="8075230" cy="3776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363"/>
              <a:r>
                <a:rPr lang="sv-SE" dirty="0">
                  <a:solidFill>
                    <a:schemeClr val="tx1"/>
                  </a:solidFill>
                </a:rPr>
                <a:t>Resultat för verksamhetsområde våld i nära relationer</a:t>
              </a:r>
            </a:p>
          </p:txBody>
        </p:sp>
        <p:sp>
          <p:nvSpPr>
            <p:cNvPr id="31" name="Hexagon 1">
              <a:extLst>
                <a:ext uri="{FF2B5EF4-FFF2-40B4-BE49-F238E27FC236}">
                  <a16:creationId xmlns:a16="http://schemas.microsoft.com/office/drawing/2014/main" id="{B2098610-4E34-4445-9976-9816BF6DFACF}"/>
                </a:ext>
              </a:extLst>
            </p:cNvPr>
            <p:cNvSpPr/>
            <p:nvPr/>
          </p:nvSpPr>
          <p:spPr>
            <a:xfrm rot="5400000">
              <a:off x="518312" y="5084150"/>
              <a:ext cx="541064" cy="47820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latin typeface="Franklin Gothic Demi" panose="020B0703020102020204" pitchFamily="34" charset="0"/>
                </a:rPr>
                <a:t>8</a:t>
              </a:r>
              <a:endParaRPr lang="sv-SE" sz="2000" b="1" dirty="0"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58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vanligaste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1885065" cy="1223199"/>
          </a:xfrm>
        </p:spPr>
        <p:txBody>
          <a:bodyPr anchor="ctr"/>
          <a:lstStyle/>
          <a:p>
            <a:r>
              <a:rPr lang="sv-SE" sz="2800" dirty="0"/>
              <a:t>De tio vanligaste av de kartlagda insatserna inom området äldre ges av över 95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20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90902"/>
            <a:ext cx="6314748" cy="3478783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Särskilt boende, vård- och omsorgsboende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Växelvård/ korttidsboende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Hemtjänst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Personliga omvårdnadsinsatser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Hjälp vid måltid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Tillsyn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Trygghetslarm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Avlösning i hemmet 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Avlösning genom korttidsboende, </a:t>
              </a:r>
              <a:r>
                <a:rPr lang="sv-SE" sz="1100" dirty="0" err="1">
                  <a:solidFill>
                    <a:schemeClr val="tx1"/>
                  </a:solidFill>
                </a:rPr>
                <a:t>respite</a:t>
              </a:r>
              <a:r>
                <a:rPr lang="sv-SE" sz="1100" dirty="0">
                  <a:solidFill>
                    <a:schemeClr val="tx1"/>
                  </a:solidFill>
                </a:rPr>
                <a:t> </a:t>
              </a:r>
              <a:r>
                <a:rPr lang="sv-SE" sz="1100" dirty="0" err="1">
                  <a:solidFill>
                    <a:schemeClr val="tx1"/>
                  </a:solidFill>
                </a:rPr>
                <a:t>care</a:t>
              </a:r>
              <a:r>
                <a:rPr lang="sv-SE" sz="1100" dirty="0">
                  <a:solidFill>
                    <a:schemeClr val="tx1"/>
                  </a:solidFill>
                </a:rPr>
                <a:t>, växelvård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Särskilt boende, vård och omsorgsboende anpassat för personer med demenssjukdom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tx1"/>
                </a:solidFill>
              </a:rPr>
              <a:t>Insatser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Andel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034662" y="2286676"/>
            <a:ext cx="5439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F35D2A7-7675-4A76-8819-7FFF474381F9}"/>
              </a:ext>
            </a:extLst>
          </p:cNvPr>
          <p:cNvGrpSpPr/>
          <p:nvPr/>
        </p:nvGrpSpPr>
        <p:grpSpPr>
          <a:xfrm flipH="1">
            <a:off x="5681513" y="4380161"/>
            <a:ext cx="293786" cy="308381"/>
            <a:chOff x="8493241" y="2631285"/>
            <a:chExt cx="473927" cy="482658"/>
          </a:xfrm>
        </p:grpSpPr>
        <p:pic>
          <p:nvPicPr>
            <p:cNvPr id="151" name="Graphic 150" descr="Miscellaneous with solid fill">
              <a:extLst>
                <a:ext uri="{FF2B5EF4-FFF2-40B4-BE49-F238E27FC236}">
                  <a16:creationId xmlns:a16="http://schemas.microsoft.com/office/drawing/2014/main" id="{DBF83E94-62C6-4B17-AC04-521B2C81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152" name="Bildobjekt 80">
              <a:extLst>
                <a:ext uri="{FF2B5EF4-FFF2-40B4-BE49-F238E27FC236}">
                  <a16:creationId xmlns:a16="http://schemas.microsoft.com/office/drawing/2014/main" id="{06159861-9BBE-4755-9E5A-811AC2E41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3533426" y="2286676"/>
            <a:ext cx="203048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tx1"/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2313709" y="2695194"/>
            <a:ext cx="330264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055738" y="2695194"/>
            <a:ext cx="5228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1290746" y="3059005"/>
            <a:ext cx="432560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6161027" y="3758124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2714017" y="3392742"/>
            <a:ext cx="290233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161027" y="3392742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 flipV="1">
            <a:off x="1880449" y="3726782"/>
            <a:ext cx="3789418" cy="202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69493" y="4112450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1572849" y="4479108"/>
            <a:ext cx="40435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C14A6F6-4594-40EC-A716-46DD913FB515}"/>
              </a:ext>
            </a:extLst>
          </p:cNvPr>
          <p:cNvCxnSpPr>
            <a:cxnSpLocks/>
          </p:cNvCxnSpPr>
          <p:nvPr/>
        </p:nvCxnSpPr>
        <p:spPr>
          <a:xfrm flipV="1">
            <a:off x="1446389" y="4826208"/>
            <a:ext cx="3984597" cy="1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3965030" y="5172481"/>
            <a:ext cx="156887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6109308" y="4479108"/>
            <a:ext cx="469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6117484" y="3059005"/>
            <a:ext cx="4611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5950331" y="4845112"/>
            <a:ext cx="62826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36849" y="5172481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7" name="Table 11">
            <a:extLst>
              <a:ext uri="{FF2B5EF4-FFF2-40B4-BE49-F238E27FC236}">
                <a16:creationId xmlns:a16="http://schemas.microsoft.com/office/drawing/2014/main" id="{44BEAEAE-D2D4-4512-A67D-2D088C3A937D}"/>
              </a:ext>
            </a:extLst>
          </p:cNvPr>
          <p:cNvGraphicFramePr>
            <a:graphicFrameLocks noGrp="1"/>
          </p:cNvGraphicFramePr>
          <p:nvPr/>
        </p:nvGraphicFramePr>
        <p:xfrm>
          <a:off x="6626860" y="2113323"/>
          <a:ext cx="5122584" cy="3581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FC7B8D5-66BC-4911-A472-6205D2958295}"/>
              </a:ext>
            </a:extLst>
          </p:cNvPr>
          <p:cNvCxnSpPr>
            <a:cxnSpLocks/>
          </p:cNvCxnSpPr>
          <p:nvPr/>
        </p:nvCxnSpPr>
        <p:spPr>
          <a:xfrm>
            <a:off x="1058841" y="4122833"/>
            <a:ext cx="447506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9" name="Graphic 218" descr="House with solid fill">
            <a:extLst>
              <a:ext uri="{FF2B5EF4-FFF2-40B4-BE49-F238E27FC236}">
                <a16:creationId xmlns:a16="http://schemas.microsoft.com/office/drawing/2014/main" id="{25B98EAA-21FA-4E51-B7B8-83B817C22C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5651745" y="2503594"/>
            <a:ext cx="364387" cy="364387"/>
          </a:xfrm>
          <a:prstGeom prst="rect">
            <a:avLst/>
          </a:prstGeom>
        </p:spPr>
      </p:pic>
      <p:pic>
        <p:nvPicPr>
          <p:cNvPr id="223" name="Graphic 222" descr="Home1 with solid fill">
            <a:extLst>
              <a:ext uri="{FF2B5EF4-FFF2-40B4-BE49-F238E27FC236}">
                <a16:creationId xmlns:a16="http://schemas.microsoft.com/office/drawing/2014/main" id="{409C63BA-DB45-41CD-989D-012B2D2A55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5651745" y="3934196"/>
            <a:ext cx="364387" cy="364387"/>
          </a:xfrm>
          <a:prstGeom prst="rect">
            <a:avLst/>
          </a:prstGeom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1B82A55-B8CB-45A3-ACA7-5F61BEBD109A}"/>
              </a:ext>
            </a:extLst>
          </p:cNvPr>
          <p:cNvGrpSpPr/>
          <p:nvPr/>
        </p:nvGrpSpPr>
        <p:grpSpPr>
          <a:xfrm>
            <a:off x="5490221" y="4675167"/>
            <a:ext cx="392520" cy="364387"/>
            <a:chOff x="11183003" y="2574351"/>
            <a:chExt cx="527798" cy="492193"/>
          </a:xfrm>
        </p:grpSpPr>
        <p:pic>
          <p:nvPicPr>
            <p:cNvPr id="225" name="Graphic 224" descr="Miscellaneous with solid fill">
              <a:extLst>
                <a:ext uri="{FF2B5EF4-FFF2-40B4-BE49-F238E27FC236}">
                  <a16:creationId xmlns:a16="http://schemas.microsoft.com/office/drawing/2014/main" id="{2B2900A0-CCEE-4D98-94E9-213DC557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226" name="Bildobjekt 83">
              <a:extLst>
                <a:ext uri="{FF2B5EF4-FFF2-40B4-BE49-F238E27FC236}">
                  <a16:creationId xmlns:a16="http://schemas.microsoft.com/office/drawing/2014/main" id="{B769394A-91DB-4FF3-813A-76AC31387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pic>
        <p:nvPicPr>
          <p:cNvPr id="230" name="Graphic 229" descr="House with solid fill">
            <a:extLst>
              <a:ext uri="{FF2B5EF4-FFF2-40B4-BE49-F238E27FC236}">
                <a16:creationId xmlns:a16="http://schemas.microsoft.com/office/drawing/2014/main" id="{0193CF58-9710-4F12-BCDB-9791D0F418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6085846" y="5304264"/>
            <a:ext cx="364387" cy="364387"/>
          </a:xfrm>
          <a:prstGeom prst="rect">
            <a:avLst/>
          </a:prstGeom>
        </p:spPr>
      </p:pic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77D9C23-3ED8-4A2A-97F7-A733C1E9DBDC}"/>
              </a:ext>
            </a:extLst>
          </p:cNvPr>
          <p:cNvCxnSpPr>
            <a:cxnSpLocks/>
          </p:cNvCxnSpPr>
          <p:nvPr/>
        </p:nvCxnSpPr>
        <p:spPr>
          <a:xfrm>
            <a:off x="6402769" y="5542943"/>
            <a:ext cx="19528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B8CA7B7-1F6C-456E-BA48-2656A9A07D59}"/>
              </a:ext>
            </a:extLst>
          </p:cNvPr>
          <p:cNvGrpSpPr/>
          <p:nvPr/>
        </p:nvGrpSpPr>
        <p:grpSpPr>
          <a:xfrm>
            <a:off x="5605417" y="5021417"/>
            <a:ext cx="392520" cy="364387"/>
            <a:chOff x="11183003" y="2574351"/>
            <a:chExt cx="527798" cy="492193"/>
          </a:xfrm>
        </p:grpSpPr>
        <p:pic>
          <p:nvPicPr>
            <p:cNvPr id="234" name="Graphic 233" descr="Miscellaneous with solid fill">
              <a:extLst>
                <a:ext uri="{FF2B5EF4-FFF2-40B4-BE49-F238E27FC236}">
                  <a16:creationId xmlns:a16="http://schemas.microsoft.com/office/drawing/2014/main" id="{C4A88FAE-7FF1-46B8-85AB-35B67651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235" name="Bildobjekt 83">
              <a:extLst>
                <a:ext uri="{FF2B5EF4-FFF2-40B4-BE49-F238E27FC236}">
                  <a16:creationId xmlns:a16="http://schemas.microsoft.com/office/drawing/2014/main" id="{3E8A3ACE-6ADF-4D8D-91C6-FA897CC96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pic>
        <p:nvPicPr>
          <p:cNvPr id="236" name="Graphic 235" descr="Home1 with solid fill">
            <a:extLst>
              <a:ext uri="{FF2B5EF4-FFF2-40B4-BE49-F238E27FC236}">
                <a16:creationId xmlns:a16="http://schemas.microsoft.com/office/drawing/2014/main" id="{4B50751F-5562-417D-AA9D-E983B866E8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5744921" y="3537763"/>
            <a:ext cx="364387" cy="364387"/>
          </a:xfrm>
          <a:prstGeom prst="rect">
            <a:avLst/>
          </a:prstGeom>
        </p:spPr>
      </p:pic>
      <p:pic>
        <p:nvPicPr>
          <p:cNvPr id="237" name="Graphic 236" descr="Home1 with solid fill">
            <a:extLst>
              <a:ext uri="{FF2B5EF4-FFF2-40B4-BE49-F238E27FC236}">
                <a16:creationId xmlns:a16="http://schemas.microsoft.com/office/drawing/2014/main" id="{FA3078B2-6752-44ED-B0B8-3A464C1916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5708117" y="3187105"/>
            <a:ext cx="364387" cy="364387"/>
          </a:xfrm>
          <a:prstGeom prst="rect">
            <a:avLst/>
          </a:prstGeom>
        </p:spPr>
      </p:pic>
      <p:pic>
        <p:nvPicPr>
          <p:cNvPr id="238" name="Graphic 237" descr="Home1 with solid fill">
            <a:extLst>
              <a:ext uri="{FF2B5EF4-FFF2-40B4-BE49-F238E27FC236}">
                <a16:creationId xmlns:a16="http://schemas.microsoft.com/office/drawing/2014/main" id="{91CC3714-D960-44B6-BBE5-B387B279BB1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5687138" y="2852182"/>
            <a:ext cx="364387" cy="364387"/>
          </a:xfrm>
          <a:prstGeom prst="rect">
            <a:avLst/>
          </a:prstGeom>
        </p:spPr>
      </p:pic>
      <p:pic>
        <p:nvPicPr>
          <p:cNvPr id="239" name="Graphic 238" descr="House with solid fill">
            <a:extLst>
              <a:ext uri="{FF2B5EF4-FFF2-40B4-BE49-F238E27FC236}">
                <a16:creationId xmlns:a16="http://schemas.microsoft.com/office/drawing/2014/main" id="{71B7AB7A-68A7-4A96-9178-3519737DC7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5618283" y="2085443"/>
            <a:ext cx="364387" cy="364387"/>
          </a:xfrm>
          <a:prstGeom prst="rect">
            <a:avLst/>
          </a:prstGeom>
        </p:spPr>
      </p:pic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477FFF5F-190E-4EDB-BAA8-1CD8EF332887}"/>
              </a:ext>
            </a:extLst>
          </p:cNvPr>
          <p:cNvCxnSpPr>
            <a:cxnSpLocks/>
          </p:cNvCxnSpPr>
          <p:nvPr/>
        </p:nvCxnSpPr>
        <p:spPr>
          <a:xfrm>
            <a:off x="5877223" y="5542943"/>
            <a:ext cx="19528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4D4C05FE-4E3E-4DBA-A46C-315D511B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4492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minst vanliga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1885065" cy="1223199"/>
          </a:xfrm>
        </p:spPr>
        <p:txBody>
          <a:bodyPr anchor="ctr"/>
          <a:lstStyle/>
          <a:p>
            <a:r>
              <a:rPr lang="sv-SE" sz="2800" dirty="0"/>
              <a:t>De tio minst vanliga av de kartlagda insatserna inom området äldre ges av 14 till 23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21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90902"/>
            <a:ext cx="6314748" cy="3478783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Hemtjänst, demensprofilerade hemtjänstlag/eller hemtjänstteam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Generell familjerådgivning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Biståndsbedömt trygghetsboende och /eller servicehus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Relationsbaserat stödprogram tillsammans med person med demenssjukdom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Stresshantering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Psykosociala stödprogram i grupp för personer med demenssjukdom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Rösthjälpmedel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Stödprogram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Äldre direkt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Digitala bibliotek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tx1"/>
                </a:solidFill>
              </a:rPr>
              <a:t>Insatser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Andel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148009" y="2286676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8" name="Graphic 87" descr="Home1 with solid fill">
            <a:extLst>
              <a:ext uri="{FF2B5EF4-FFF2-40B4-BE49-F238E27FC236}">
                <a16:creationId xmlns:a16="http://schemas.microsoft.com/office/drawing/2014/main" id="{659373D7-AD4C-4B36-88EA-2BDEB43EB9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31235" y="2104483"/>
            <a:ext cx="364387" cy="364387"/>
          </a:xfrm>
          <a:prstGeom prst="rect">
            <a:avLst/>
          </a:prstGeom>
        </p:spPr>
      </p:pic>
      <p:pic>
        <p:nvPicPr>
          <p:cNvPr id="149" name="Graphic 148" descr="House with solid fill">
            <a:extLst>
              <a:ext uri="{FF2B5EF4-FFF2-40B4-BE49-F238E27FC236}">
                <a16:creationId xmlns:a16="http://schemas.microsoft.com/office/drawing/2014/main" id="{51EA1F3F-F353-4FCC-AD5D-425A635B68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550516" y="2832293"/>
            <a:ext cx="364387" cy="364387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F35D2A7-7675-4A76-8819-7FFF474381F9}"/>
              </a:ext>
            </a:extLst>
          </p:cNvPr>
          <p:cNvGrpSpPr/>
          <p:nvPr/>
        </p:nvGrpSpPr>
        <p:grpSpPr>
          <a:xfrm flipH="1">
            <a:off x="5532600" y="4341100"/>
            <a:ext cx="293786" cy="308381"/>
            <a:chOff x="8493241" y="2631285"/>
            <a:chExt cx="473927" cy="482658"/>
          </a:xfrm>
        </p:grpSpPr>
        <p:pic>
          <p:nvPicPr>
            <p:cNvPr id="151" name="Graphic 150" descr="Miscellaneous with solid fill">
              <a:extLst>
                <a:ext uri="{FF2B5EF4-FFF2-40B4-BE49-F238E27FC236}">
                  <a16:creationId xmlns:a16="http://schemas.microsoft.com/office/drawing/2014/main" id="{DBF83E94-62C6-4B17-AC04-521B2C81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152" name="Bildobjekt 80">
              <a:extLst>
                <a:ext uri="{FF2B5EF4-FFF2-40B4-BE49-F238E27FC236}">
                  <a16:creationId xmlns:a16="http://schemas.microsoft.com/office/drawing/2014/main" id="{06159861-9BBE-4755-9E5A-811AC2E41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C573A61-DCDF-45F1-BEEB-171742100BD8}"/>
              </a:ext>
            </a:extLst>
          </p:cNvPr>
          <p:cNvGrpSpPr/>
          <p:nvPr/>
        </p:nvGrpSpPr>
        <p:grpSpPr>
          <a:xfrm flipH="1">
            <a:off x="5563914" y="5053073"/>
            <a:ext cx="375746" cy="320161"/>
            <a:chOff x="9836559" y="2595470"/>
            <a:chExt cx="515416" cy="498404"/>
          </a:xfrm>
        </p:grpSpPr>
        <p:pic>
          <p:nvPicPr>
            <p:cNvPr id="157" name="Graphic 42" descr="Miscellaneous with solid fill">
              <a:extLst>
                <a:ext uri="{FF2B5EF4-FFF2-40B4-BE49-F238E27FC236}">
                  <a16:creationId xmlns:a16="http://schemas.microsoft.com/office/drawing/2014/main" id="{AD11244A-C03D-4F9A-85D5-5A10275F0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58" name="Bildobjekt 82">
              <a:extLst>
                <a:ext uri="{FF2B5EF4-FFF2-40B4-BE49-F238E27FC236}">
                  <a16:creationId xmlns:a16="http://schemas.microsoft.com/office/drawing/2014/main" id="{29DEB056-3DA3-4070-9E50-AAC0DFA50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59" name="Bildobjekt 72">
            <a:extLst>
              <a:ext uri="{FF2B5EF4-FFF2-40B4-BE49-F238E27FC236}">
                <a16:creationId xmlns:a16="http://schemas.microsoft.com/office/drawing/2014/main" id="{4839C97D-3F83-4B47-9AF4-636D59EE251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5436" y="3587457"/>
            <a:ext cx="296278" cy="296278"/>
          </a:xfrm>
          <a:prstGeom prst="rect">
            <a:avLst/>
          </a:prstGeom>
          <a:noFill/>
        </p:spPr>
      </p:pic>
      <p:pic>
        <p:nvPicPr>
          <p:cNvPr id="161" name="Bildobjekt 72">
            <a:extLst>
              <a:ext uri="{FF2B5EF4-FFF2-40B4-BE49-F238E27FC236}">
                <a16:creationId xmlns:a16="http://schemas.microsoft.com/office/drawing/2014/main" id="{2F952D2E-4579-4FAF-B6B7-945515311FA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9026" y="3236619"/>
            <a:ext cx="296278" cy="296278"/>
          </a:xfrm>
          <a:prstGeom prst="rect">
            <a:avLst/>
          </a:prstGeom>
          <a:solidFill>
            <a:srgbClr val="F2F2F2"/>
          </a:solidFill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4892634" y="2286676"/>
            <a:ext cx="6412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tx1"/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2313709" y="2695194"/>
            <a:ext cx="330482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46EA846-12D6-435A-BDBE-1A401D48D593}"/>
              </a:ext>
            </a:extLst>
          </p:cNvPr>
          <p:cNvGrpSpPr/>
          <p:nvPr/>
        </p:nvGrpSpPr>
        <p:grpSpPr>
          <a:xfrm flipH="1">
            <a:off x="5662017" y="2585719"/>
            <a:ext cx="459648" cy="218950"/>
            <a:chOff x="4293327" y="2574351"/>
            <a:chExt cx="671354" cy="378274"/>
          </a:xfrm>
        </p:grpSpPr>
        <p:pic>
          <p:nvPicPr>
            <p:cNvPr id="172" name="Bildobjekt 74">
              <a:extLst>
                <a:ext uri="{FF2B5EF4-FFF2-40B4-BE49-F238E27FC236}">
                  <a16:creationId xmlns:a16="http://schemas.microsoft.com/office/drawing/2014/main" id="{4EBAF1F1-75FD-4C81-997E-1FAED4921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73" name="Bildobjekt 75">
              <a:extLst>
                <a:ext uri="{FF2B5EF4-FFF2-40B4-BE49-F238E27FC236}">
                  <a16:creationId xmlns:a16="http://schemas.microsoft.com/office/drawing/2014/main" id="{7A87542C-A93C-471A-8433-E0974816D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114282" y="2695194"/>
            <a:ext cx="44282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423B3857-22F9-4606-B7DC-6D20D2BA5760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14211"/>
          <a:ext cx="5122584" cy="3581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8138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3B352D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4235227" y="3059005"/>
            <a:ext cx="126419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5914903" y="3758124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5384314" y="3392742"/>
            <a:ext cx="54453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315161" y="3392742"/>
            <a:ext cx="24194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 flipV="1">
            <a:off x="1642500" y="3751109"/>
            <a:ext cx="3856919" cy="701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76BAEB4-7E77-4389-BE0C-856A27FC0003}"/>
              </a:ext>
            </a:extLst>
          </p:cNvPr>
          <p:cNvCxnSpPr>
            <a:cxnSpLocks/>
          </p:cNvCxnSpPr>
          <p:nvPr/>
        </p:nvCxnSpPr>
        <p:spPr>
          <a:xfrm>
            <a:off x="5213267" y="4112450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48009" y="4112450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 flipV="1">
            <a:off x="1572849" y="4467842"/>
            <a:ext cx="3926570" cy="112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C14A6F6-4594-40EC-A716-46DD913FB515}"/>
              </a:ext>
            </a:extLst>
          </p:cNvPr>
          <p:cNvCxnSpPr>
            <a:cxnSpLocks/>
          </p:cNvCxnSpPr>
          <p:nvPr/>
        </p:nvCxnSpPr>
        <p:spPr>
          <a:xfrm>
            <a:off x="1446389" y="4845112"/>
            <a:ext cx="41175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1290746" y="5172481"/>
            <a:ext cx="42431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9BA7F27-B26B-47B1-8BDE-70513CEDFE30}"/>
              </a:ext>
            </a:extLst>
          </p:cNvPr>
          <p:cNvCxnSpPr>
            <a:cxnSpLocks/>
          </p:cNvCxnSpPr>
          <p:nvPr/>
        </p:nvCxnSpPr>
        <p:spPr>
          <a:xfrm>
            <a:off x="1642500" y="5536130"/>
            <a:ext cx="3856919" cy="68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5914903" y="4479108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5975299" y="3059005"/>
            <a:ext cx="5818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1" name="Bildobjekt 72">
            <a:extLst>
              <a:ext uri="{FF2B5EF4-FFF2-40B4-BE49-F238E27FC236}">
                <a16:creationId xmlns:a16="http://schemas.microsoft.com/office/drawing/2014/main" id="{3EF1FD58-E5FD-49BE-8741-D6A9D098443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207" y="4676519"/>
            <a:ext cx="296278" cy="296278"/>
          </a:xfrm>
          <a:prstGeom prst="rect">
            <a:avLst/>
          </a:prstGeom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6121665" y="4845112"/>
            <a:ext cx="4354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15365" y="5172481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5D75156-FB7E-4D92-8EEE-E7222510EF37}"/>
              </a:ext>
            </a:extLst>
          </p:cNvPr>
          <p:cNvCxnSpPr>
            <a:cxnSpLocks/>
          </p:cNvCxnSpPr>
          <p:nvPr/>
        </p:nvCxnSpPr>
        <p:spPr>
          <a:xfrm>
            <a:off x="6039390" y="5536130"/>
            <a:ext cx="5177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7B113A1-F2CF-4668-8820-580E093D1000}"/>
              </a:ext>
            </a:extLst>
          </p:cNvPr>
          <p:cNvGrpSpPr/>
          <p:nvPr/>
        </p:nvGrpSpPr>
        <p:grpSpPr>
          <a:xfrm flipH="1">
            <a:off x="5629228" y="5420158"/>
            <a:ext cx="293786" cy="308381"/>
            <a:chOff x="8493241" y="2631285"/>
            <a:chExt cx="473927" cy="482658"/>
          </a:xfrm>
        </p:grpSpPr>
        <p:pic>
          <p:nvPicPr>
            <p:cNvPr id="83" name="Graphic 82" descr="Miscellaneous with solid fill">
              <a:extLst>
                <a:ext uri="{FF2B5EF4-FFF2-40B4-BE49-F238E27FC236}">
                  <a16:creationId xmlns:a16="http://schemas.microsoft.com/office/drawing/2014/main" id="{17D8C931-C846-45BD-8D38-07835195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84" name="Bildobjekt 80">
              <a:extLst>
                <a:ext uri="{FF2B5EF4-FFF2-40B4-BE49-F238E27FC236}">
                  <a16:creationId xmlns:a16="http://schemas.microsoft.com/office/drawing/2014/main" id="{4763A563-66B1-4683-B210-40550FBA2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48CFFB-E85C-4FF2-99F2-4ACE217CC978}"/>
              </a:ext>
            </a:extLst>
          </p:cNvPr>
          <p:cNvGrpSpPr/>
          <p:nvPr/>
        </p:nvGrpSpPr>
        <p:grpSpPr>
          <a:xfrm>
            <a:off x="5732367" y="3973564"/>
            <a:ext cx="381915" cy="277664"/>
            <a:chOff x="1064474" y="2484079"/>
            <a:chExt cx="510848" cy="420128"/>
          </a:xfrm>
        </p:grpSpPr>
        <p:pic>
          <p:nvPicPr>
            <p:cNvPr id="86" name="Bildobjekt 76">
              <a:extLst>
                <a:ext uri="{FF2B5EF4-FFF2-40B4-BE49-F238E27FC236}">
                  <a16:creationId xmlns:a16="http://schemas.microsoft.com/office/drawing/2014/main" id="{E26A0E1F-3F2D-4DC3-A13E-81AB339D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F7B95DD7-B6A3-4184-915B-3A7540E91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6" name="Bildobjekt 87">
              <a:extLst>
                <a:ext uri="{FF2B5EF4-FFF2-40B4-BE49-F238E27FC236}">
                  <a16:creationId xmlns:a16="http://schemas.microsoft.com/office/drawing/2014/main" id="{5C953DC3-D39D-4516-BE83-5EA4C88B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7" name="Bildobjekt 88">
              <a:extLst>
                <a:ext uri="{FF2B5EF4-FFF2-40B4-BE49-F238E27FC236}">
                  <a16:creationId xmlns:a16="http://schemas.microsoft.com/office/drawing/2014/main" id="{E86F1377-721D-4DCA-8078-C8BB2F95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8" name="Bildobjekt 89">
              <a:extLst>
                <a:ext uri="{FF2B5EF4-FFF2-40B4-BE49-F238E27FC236}">
                  <a16:creationId xmlns:a16="http://schemas.microsoft.com/office/drawing/2014/main" id="{87F33E5E-80B6-45B0-939D-B8E72E62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5C522B57-AFE4-4B60-906F-11828100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975116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Fysiska och digitala 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083F0C2-A7CC-4AAE-BB1A-28BA9AD8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129474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12">
            <a:extLst>
              <a:ext uri="{FF2B5EF4-FFF2-40B4-BE49-F238E27FC236}">
                <a16:creationId xmlns:a16="http://schemas.microsoft.com/office/drawing/2014/main" id="{0C2F151C-B1E4-4271-BC18-A60242E58756}"/>
              </a:ext>
            </a:extLst>
          </p:cNvPr>
          <p:cNvSpPr/>
          <p:nvPr/>
        </p:nvSpPr>
        <p:spPr>
          <a:xfrm>
            <a:off x="251538" y="1318393"/>
            <a:ext cx="11799010" cy="47361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73A6FFD-DE75-49EF-80B3-2E284CD520C0}"/>
              </a:ext>
            </a:extLst>
          </p:cNvPr>
          <p:cNvGraphicFramePr>
            <a:graphicFrameLocks/>
          </p:cNvGraphicFramePr>
          <p:nvPr/>
        </p:nvGraphicFramePr>
        <p:xfrm>
          <a:off x="733064" y="1355198"/>
          <a:ext cx="11244094" cy="286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E6FCE6-8DF2-4528-A18C-B66174399241}"/>
              </a:ext>
            </a:extLst>
          </p:cNvPr>
          <p:cNvSpPr txBox="1"/>
          <p:nvPr/>
        </p:nvSpPr>
        <p:spPr>
          <a:xfrm>
            <a:off x="9009033" y="1580620"/>
            <a:ext cx="21868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10075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0" y="136526"/>
            <a:ext cx="11328835" cy="797798"/>
          </a:xfrm>
          <a:noFill/>
        </p:spPr>
        <p:txBody>
          <a:bodyPr/>
          <a:lstStyle/>
          <a:p>
            <a:r>
              <a:rPr lang="sv-SE" sz="2800" dirty="0"/>
              <a:t>Cirka 20 procent av alla insatser inom området äldre ges i både digital och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23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05940" y="6070288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 Enkät: Kartläggning av socialtjänstens insatser i Sveriges kommuner (2021)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36147"/>
              </p:ext>
            </p:extLst>
          </p:nvPr>
        </p:nvGraphicFramePr>
        <p:xfrm>
          <a:off x="1865361" y="3877178"/>
          <a:ext cx="1879364" cy="215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36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84297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7134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Hjälp vid måltid 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821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Personliga omvårdnadsinsatser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1844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Avlösning i hemmet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28197" y="3877177"/>
          <a:ext cx="1913117" cy="217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117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86824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3016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Tillsyn</a:t>
                      </a:r>
                    </a:p>
                  </a:txBody>
                  <a:tcPr marL="72000" marR="720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73460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Information om anhörigstöd / anhörigperspektiv</a:t>
                      </a:r>
                    </a:p>
                  </a:txBody>
                  <a:tcPr marL="72000" marR="720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542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 utan särskild manual</a:t>
                      </a:r>
                    </a:p>
                  </a:txBody>
                  <a:tcPr marL="72000" marR="720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308590" y="4776722"/>
            <a:ext cx="1070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 </a:t>
            </a:r>
            <a:r>
              <a:rPr lang="sv-SE" sz="1050" dirty="0"/>
              <a:t>(boendeformer exkluderade)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37447" y="3912646"/>
          <a:ext cx="1858074" cy="2118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07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72633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7891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Trygghetskamera </a:t>
                      </a:r>
                    </a:p>
                  </a:txBody>
                  <a:tcPr marL="7200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5520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</a:t>
                      </a:r>
                    </a:p>
                  </a:txBody>
                  <a:tcPr marL="7200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1217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GPS-larm / mobila trygghetslarm</a:t>
                      </a:r>
                    </a:p>
                  </a:txBody>
                  <a:tcPr marL="7200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87329" y="4501580"/>
            <a:ext cx="240772" cy="153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9" name="Graphic 28" descr="Home1 with solid fill">
            <a:extLst>
              <a:ext uri="{FF2B5EF4-FFF2-40B4-BE49-F238E27FC236}">
                <a16:creationId xmlns:a16="http://schemas.microsoft.com/office/drawing/2014/main" id="{E166EAE3-567C-43AD-B002-C5FF0CF218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19694" y="4663052"/>
            <a:ext cx="287227" cy="287227"/>
          </a:xfrm>
          <a:prstGeom prst="rect">
            <a:avLst/>
          </a:prstGeom>
        </p:spPr>
      </p:pic>
      <p:pic>
        <p:nvPicPr>
          <p:cNvPr id="30" name="Graphic 29" descr="Home1 with solid fill">
            <a:extLst>
              <a:ext uri="{FF2B5EF4-FFF2-40B4-BE49-F238E27FC236}">
                <a16:creationId xmlns:a16="http://schemas.microsoft.com/office/drawing/2014/main" id="{16E34439-10E4-44DC-ADF7-C01275D129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80858" y="4533181"/>
            <a:ext cx="287227" cy="287227"/>
          </a:xfrm>
          <a:prstGeom prst="rect">
            <a:avLst/>
          </a:prstGeom>
        </p:spPr>
      </p:pic>
      <p:pic>
        <p:nvPicPr>
          <p:cNvPr id="31" name="Bildobjekt 78">
            <a:extLst>
              <a:ext uri="{FF2B5EF4-FFF2-40B4-BE49-F238E27FC236}">
                <a16:creationId xmlns:a16="http://schemas.microsoft.com/office/drawing/2014/main" id="{0E817592-2FB6-4AAD-9498-E645AA8FCC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58" y="5020410"/>
            <a:ext cx="287227" cy="28722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414B35F-CE00-4562-8A8A-B2EA6772A76F}"/>
              </a:ext>
            </a:extLst>
          </p:cNvPr>
          <p:cNvGrpSpPr/>
          <p:nvPr/>
        </p:nvGrpSpPr>
        <p:grpSpPr>
          <a:xfrm>
            <a:off x="6327204" y="4745945"/>
            <a:ext cx="287227" cy="287227"/>
            <a:chOff x="8493241" y="2631285"/>
            <a:chExt cx="473927" cy="482658"/>
          </a:xfrm>
        </p:grpSpPr>
        <p:pic>
          <p:nvPicPr>
            <p:cNvPr id="39" name="Graphic 38" descr="Miscellaneous with solid fill">
              <a:extLst>
                <a:ext uri="{FF2B5EF4-FFF2-40B4-BE49-F238E27FC236}">
                  <a16:creationId xmlns:a16="http://schemas.microsoft.com/office/drawing/2014/main" id="{EBB6AA69-B810-4A37-B54C-A7B2413D5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40" name="Bildobjekt 80">
              <a:extLst>
                <a:ext uri="{FF2B5EF4-FFF2-40B4-BE49-F238E27FC236}">
                  <a16:creationId xmlns:a16="http://schemas.microsoft.com/office/drawing/2014/main" id="{45C152C7-B6C4-481E-9652-34402580A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4A32FF-EA92-42D6-BCBC-624E52B94723}"/>
              </a:ext>
            </a:extLst>
          </p:cNvPr>
          <p:cNvGrpSpPr/>
          <p:nvPr/>
        </p:nvGrpSpPr>
        <p:grpSpPr>
          <a:xfrm>
            <a:off x="6327204" y="5266580"/>
            <a:ext cx="287227" cy="287227"/>
            <a:chOff x="8493241" y="2631285"/>
            <a:chExt cx="473927" cy="482658"/>
          </a:xfrm>
        </p:grpSpPr>
        <p:pic>
          <p:nvPicPr>
            <p:cNvPr id="42" name="Graphic 41" descr="Miscellaneous with solid fill">
              <a:extLst>
                <a:ext uri="{FF2B5EF4-FFF2-40B4-BE49-F238E27FC236}">
                  <a16:creationId xmlns:a16="http://schemas.microsoft.com/office/drawing/2014/main" id="{2C20A9D9-00A1-4ED5-8EA1-F747B88E0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43" name="Bildobjekt 80">
              <a:extLst>
                <a:ext uri="{FF2B5EF4-FFF2-40B4-BE49-F238E27FC236}">
                  <a16:creationId xmlns:a16="http://schemas.microsoft.com/office/drawing/2014/main" id="{3C736686-8F10-49A8-8278-C306BFDA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1EA9B4-D1A0-4DCD-A533-3CF88C6E066C}"/>
              </a:ext>
            </a:extLst>
          </p:cNvPr>
          <p:cNvGrpSpPr/>
          <p:nvPr/>
        </p:nvGrpSpPr>
        <p:grpSpPr>
          <a:xfrm>
            <a:off x="6327204" y="5718077"/>
            <a:ext cx="287227" cy="287227"/>
            <a:chOff x="8493241" y="2631285"/>
            <a:chExt cx="473927" cy="482658"/>
          </a:xfrm>
        </p:grpSpPr>
        <p:pic>
          <p:nvPicPr>
            <p:cNvPr id="45" name="Graphic 44" descr="Miscellaneous with solid fill">
              <a:extLst>
                <a:ext uri="{FF2B5EF4-FFF2-40B4-BE49-F238E27FC236}">
                  <a16:creationId xmlns:a16="http://schemas.microsoft.com/office/drawing/2014/main" id="{CA709B6B-DC67-46F7-94DD-0B317A03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46" name="Bildobjekt 80">
              <a:extLst>
                <a:ext uri="{FF2B5EF4-FFF2-40B4-BE49-F238E27FC236}">
                  <a16:creationId xmlns:a16="http://schemas.microsoft.com/office/drawing/2014/main" id="{720F310A-8E48-4790-8718-EBA71BD1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2460291D-17A4-41E5-A269-C263651982BE}"/>
              </a:ext>
            </a:extLst>
          </p:cNvPr>
          <p:cNvSpPr txBox="1"/>
          <p:nvPr/>
        </p:nvSpPr>
        <p:spPr>
          <a:xfrm>
            <a:off x="2205110" y="4015138"/>
            <a:ext cx="11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fysiskt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05B02C7-3CD0-4AA4-9B13-E32C31D6E30D}"/>
              </a:ext>
            </a:extLst>
          </p:cNvPr>
          <p:cNvSpPr txBox="1"/>
          <p:nvPr/>
        </p:nvSpPr>
        <p:spPr>
          <a:xfrm>
            <a:off x="4490215" y="3979370"/>
            <a:ext cx="1389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Fysiskt och digitalt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CB4A254-EABC-48C0-B6B2-8FACC2364A8C}"/>
              </a:ext>
            </a:extLst>
          </p:cNvPr>
          <p:cNvSpPr txBox="1"/>
          <p:nvPr/>
        </p:nvSpPr>
        <p:spPr>
          <a:xfrm>
            <a:off x="6647000" y="4018415"/>
            <a:ext cx="183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digitalt</a:t>
            </a:r>
          </a:p>
        </p:txBody>
      </p:sp>
      <p:pic>
        <p:nvPicPr>
          <p:cNvPr id="52" name="Bildobjekt 72">
            <a:extLst>
              <a:ext uri="{FF2B5EF4-FFF2-40B4-BE49-F238E27FC236}">
                <a16:creationId xmlns:a16="http://schemas.microsoft.com/office/drawing/2014/main" id="{7B862751-8F33-40C3-9B62-6037E6B1B6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92" y="5621908"/>
            <a:ext cx="287227" cy="287227"/>
          </a:xfrm>
          <a:prstGeom prst="rect">
            <a:avLst/>
          </a:prstGeom>
        </p:spPr>
      </p:pic>
      <p:sp>
        <p:nvSpPr>
          <p:cNvPr id="24" name="Rektangel 12">
            <a:extLst>
              <a:ext uri="{FF2B5EF4-FFF2-40B4-BE49-F238E27FC236}">
                <a16:creationId xmlns:a16="http://schemas.microsoft.com/office/drawing/2014/main" id="{E5A124ED-FAC8-4A55-A29D-48CDD3CEEB4E}"/>
              </a:ext>
            </a:extLst>
          </p:cNvPr>
          <p:cNvSpPr/>
          <p:nvPr/>
        </p:nvSpPr>
        <p:spPr>
          <a:xfrm>
            <a:off x="251538" y="106767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fysiska och digitala insatser, samt de tre vanligaste insatserna i respektive kategori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1E8C20-3230-4929-BFB9-1BCA20486B35}"/>
              </a:ext>
            </a:extLst>
          </p:cNvPr>
          <p:cNvSpPr txBox="1"/>
          <p:nvPr/>
        </p:nvSpPr>
        <p:spPr>
          <a:xfrm>
            <a:off x="346206" y="1430866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form</a:t>
            </a:r>
            <a:endParaRPr lang="sv-SE" sz="105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ADB1F4-A145-4455-95CD-099CB4B20511}"/>
              </a:ext>
            </a:extLst>
          </p:cNvPr>
          <p:cNvGrpSpPr/>
          <p:nvPr/>
        </p:nvGrpSpPr>
        <p:grpSpPr>
          <a:xfrm>
            <a:off x="9017863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B8908-68A6-4A6E-9233-A3B71562E952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12">
              <a:extLst>
                <a:ext uri="{FF2B5EF4-FFF2-40B4-BE49-F238E27FC236}">
                  <a16:creationId xmlns:a16="http://schemas.microsoft.com/office/drawing/2014/main" id="{67966D15-37D6-49B6-A992-681A416DDA81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A7139C-432F-4031-AB19-AD770773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  <p:pic>
        <p:nvPicPr>
          <p:cNvPr id="49" name="Graphic 48" descr="Home1 with solid fill">
            <a:extLst>
              <a:ext uri="{FF2B5EF4-FFF2-40B4-BE49-F238E27FC236}">
                <a16:creationId xmlns:a16="http://schemas.microsoft.com/office/drawing/2014/main" id="{8C7BDFEC-5B74-4047-983C-B227977937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19694" y="5183940"/>
            <a:ext cx="287227" cy="28722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5786EF6-B6CD-4F30-8108-3CA516CBF7AC}"/>
              </a:ext>
            </a:extLst>
          </p:cNvPr>
          <p:cNvGrpSpPr/>
          <p:nvPr/>
        </p:nvGrpSpPr>
        <p:grpSpPr>
          <a:xfrm>
            <a:off x="1455173" y="5678142"/>
            <a:ext cx="360001" cy="360000"/>
            <a:chOff x="11183003" y="2574351"/>
            <a:chExt cx="527798" cy="492193"/>
          </a:xfrm>
        </p:grpSpPr>
        <p:pic>
          <p:nvPicPr>
            <p:cNvPr id="53" name="Graphic 52" descr="Miscellaneous with solid fill">
              <a:extLst>
                <a:ext uri="{FF2B5EF4-FFF2-40B4-BE49-F238E27FC236}">
                  <a16:creationId xmlns:a16="http://schemas.microsoft.com/office/drawing/2014/main" id="{ECE0CA54-3025-44DE-95EF-589812188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54" name="Bildobjekt 83">
              <a:extLst>
                <a:ext uri="{FF2B5EF4-FFF2-40B4-BE49-F238E27FC236}">
                  <a16:creationId xmlns:a16="http://schemas.microsoft.com/office/drawing/2014/main" id="{BDA83E32-5A63-4B0E-95A5-93EC2EE1E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985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enbart fysisk, både fysisk och digital eller enbart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0BC58-C42D-4958-A1C6-71E8C943F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30444"/>
              </p:ext>
            </p:extLst>
          </p:nvPr>
        </p:nvGraphicFramePr>
        <p:xfrm>
          <a:off x="845069" y="1808346"/>
          <a:ext cx="3256730" cy="4036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680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Hjälp vid måltid  (231)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Personliga omvårdnadsinsatser (235)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Avlösning i hemmet  (228)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Dagverksamhet anpassad för personer med demenssjukdom (221)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Matdistribution (219)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212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2" y="136525"/>
            <a:ext cx="11288863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fysisk eller digital form inom området äldre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24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789287" y="1573157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fysisk form </a:t>
            </a:r>
            <a:r>
              <a:rPr lang="sv-SE" sz="1050" dirty="0">
                <a:solidFill>
                  <a:schemeClr val="tx1"/>
                </a:solidFill>
              </a:rPr>
              <a:t>(boendeformer exkluderade)</a:t>
            </a:r>
            <a:endParaRPr lang="sv-SE" sz="105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63530" y="1573157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digital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0340" y="1573157"/>
            <a:ext cx="41457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både </a:t>
            </a:r>
            <a:r>
              <a:rPr lang="sv-SE" sz="1050" b="1" dirty="0">
                <a:solidFill>
                  <a:schemeClr val="tx1"/>
                </a:solidFill>
              </a:rPr>
              <a:t>fysisk och digital form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CCB360CA-46F4-40F5-87C4-26E9FD2C53B1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3130A2F-9081-4A57-980B-740A486F1FCA}"/>
              </a:ext>
            </a:extLst>
          </p:cNvPr>
          <p:cNvGraphicFramePr>
            <a:graphicFrameLocks noGrp="1"/>
          </p:cNvGraphicFramePr>
          <p:nvPr/>
        </p:nvGraphicFramePr>
        <p:xfrm>
          <a:off x="8615135" y="1808349"/>
          <a:ext cx="3256730" cy="4036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6982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988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Trygghetskamera (157)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988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Trygghetslarm (219)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7080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GPS-larm / mobila trygghetslarm (171)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988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Fallsensorer (138)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988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Äldre direkt (30)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BBE81B2-6D77-4968-B1F4-D14BF166BC99}"/>
              </a:ext>
            </a:extLst>
          </p:cNvPr>
          <p:cNvGraphicFramePr>
            <a:graphicFrameLocks noGrp="1"/>
          </p:cNvGraphicFramePr>
          <p:nvPr/>
        </p:nvGraphicFramePr>
        <p:xfrm>
          <a:off x="4730102" y="1809202"/>
          <a:ext cx="3256730" cy="4036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2412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Tillsyn (229)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Information om anhörigstöd / anhörigperspektiv (226)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Generella stödsamtal utan särskild manual (198)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Hemtjänst (238)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Generella stödinsatser till anhöriga till demenssjuka  (179)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pic>
        <p:nvPicPr>
          <p:cNvPr id="32" name="Graphic 31" descr="Home1 with solid fill">
            <a:extLst>
              <a:ext uri="{FF2B5EF4-FFF2-40B4-BE49-F238E27FC236}">
                <a16:creationId xmlns:a16="http://schemas.microsoft.com/office/drawing/2014/main" id="{E7F3BD2F-D6DB-4314-A975-05209AAC49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8683" y="5329327"/>
            <a:ext cx="287227" cy="287227"/>
          </a:xfrm>
          <a:prstGeom prst="rect">
            <a:avLst/>
          </a:prstGeom>
        </p:spPr>
      </p:pic>
      <p:pic>
        <p:nvPicPr>
          <p:cNvPr id="33" name="Graphic 32" descr="Home1 with solid fill">
            <a:extLst>
              <a:ext uri="{FF2B5EF4-FFF2-40B4-BE49-F238E27FC236}">
                <a16:creationId xmlns:a16="http://schemas.microsoft.com/office/drawing/2014/main" id="{A17B0D84-479D-401D-A8CD-F2E88746AF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8683" y="4702161"/>
            <a:ext cx="287227" cy="28722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B9979F4-E053-45D7-8B20-899CAB807ECA}"/>
              </a:ext>
            </a:extLst>
          </p:cNvPr>
          <p:cNvGrpSpPr/>
          <p:nvPr/>
        </p:nvGrpSpPr>
        <p:grpSpPr>
          <a:xfrm>
            <a:off x="398704" y="4074993"/>
            <a:ext cx="360001" cy="360000"/>
            <a:chOff x="11183003" y="2574351"/>
            <a:chExt cx="527798" cy="492193"/>
          </a:xfrm>
        </p:grpSpPr>
        <p:pic>
          <p:nvPicPr>
            <p:cNvPr id="35" name="Graphic 34" descr="Miscellaneous with solid fill">
              <a:extLst>
                <a:ext uri="{FF2B5EF4-FFF2-40B4-BE49-F238E27FC236}">
                  <a16:creationId xmlns:a16="http://schemas.microsoft.com/office/drawing/2014/main" id="{67B6A9EC-B35A-4E71-B101-4EC475773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36" name="Bildobjekt 83">
              <a:extLst>
                <a:ext uri="{FF2B5EF4-FFF2-40B4-BE49-F238E27FC236}">
                  <a16:creationId xmlns:a16="http://schemas.microsoft.com/office/drawing/2014/main" id="{F8552C20-5427-4E54-8D13-24C47B20E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pic>
        <p:nvPicPr>
          <p:cNvPr id="37" name="Graphic 36" descr="Home1 with solid fill">
            <a:extLst>
              <a:ext uri="{FF2B5EF4-FFF2-40B4-BE49-F238E27FC236}">
                <a16:creationId xmlns:a16="http://schemas.microsoft.com/office/drawing/2014/main" id="{84C8856E-6377-409B-80FB-834EF3910D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93254" y="2820658"/>
            <a:ext cx="287227" cy="287227"/>
          </a:xfrm>
          <a:prstGeom prst="rect">
            <a:avLst/>
          </a:prstGeom>
        </p:spPr>
      </p:pic>
      <p:pic>
        <p:nvPicPr>
          <p:cNvPr id="38" name="Bildobjekt 78">
            <a:extLst>
              <a:ext uri="{FF2B5EF4-FFF2-40B4-BE49-F238E27FC236}">
                <a16:creationId xmlns:a16="http://schemas.microsoft.com/office/drawing/2014/main" id="{B327E261-A9E5-44A7-90CA-A4A1F29B6F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08" y="3444692"/>
            <a:ext cx="287227" cy="287227"/>
          </a:xfrm>
          <a:prstGeom prst="rect">
            <a:avLst/>
          </a:prstGeom>
        </p:spPr>
      </p:pic>
      <p:pic>
        <p:nvPicPr>
          <p:cNvPr id="45" name="Graphic 44" descr="Home1 with solid fill">
            <a:extLst>
              <a:ext uri="{FF2B5EF4-FFF2-40B4-BE49-F238E27FC236}">
                <a16:creationId xmlns:a16="http://schemas.microsoft.com/office/drawing/2014/main" id="{B8869319-0F78-48BE-9834-342ACF2A39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65288" y="4692760"/>
            <a:ext cx="287227" cy="28722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3CEA757-286D-459F-94A4-CBFE310EDE30}"/>
              </a:ext>
            </a:extLst>
          </p:cNvPr>
          <p:cNvGrpSpPr/>
          <p:nvPr/>
        </p:nvGrpSpPr>
        <p:grpSpPr>
          <a:xfrm>
            <a:off x="4293863" y="5316794"/>
            <a:ext cx="360000" cy="360000"/>
            <a:chOff x="11183003" y="2574351"/>
            <a:chExt cx="527798" cy="492193"/>
          </a:xfrm>
        </p:grpSpPr>
        <p:pic>
          <p:nvPicPr>
            <p:cNvPr id="47" name="Graphic 46" descr="Miscellaneous with solid fill">
              <a:extLst>
                <a:ext uri="{FF2B5EF4-FFF2-40B4-BE49-F238E27FC236}">
                  <a16:creationId xmlns:a16="http://schemas.microsoft.com/office/drawing/2014/main" id="{77170984-E048-49EA-B8E3-F30F1A27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48" name="Bildobjekt 83">
              <a:extLst>
                <a:ext uri="{FF2B5EF4-FFF2-40B4-BE49-F238E27FC236}">
                  <a16:creationId xmlns:a16="http://schemas.microsoft.com/office/drawing/2014/main" id="{18516FD1-F485-4731-9918-BAD96997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DE8882A-2F18-4390-9159-5B09CA2AE0A2}"/>
              </a:ext>
            </a:extLst>
          </p:cNvPr>
          <p:cNvGrpSpPr/>
          <p:nvPr/>
        </p:nvGrpSpPr>
        <p:grpSpPr>
          <a:xfrm>
            <a:off x="8157370" y="2829574"/>
            <a:ext cx="287227" cy="287227"/>
            <a:chOff x="8493241" y="2631285"/>
            <a:chExt cx="473927" cy="482658"/>
          </a:xfrm>
        </p:grpSpPr>
        <p:pic>
          <p:nvPicPr>
            <p:cNvPr id="50" name="Graphic 49" descr="Miscellaneous with solid fill">
              <a:extLst>
                <a:ext uri="{FF2B5EF4-FFF2-40B4-BE49-F238E27FC236}">
                  <a16:creationId xmlns:a16="http://schemas.microsoft.com/office/drawing/2014/main" id="{3B363488-0C78-47A8-852B-47B63AA10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51" name="Bildobjekt 80">
              <a:extLst>
                <a:ext uri="{FF2B5EF4-FFF2-40B4-BE49-F238E27FC236}">
                  <a16:creationId xmlns:a16="http://schemas.microsoft.com/office/drawing/2014/main" id="{B0C3299F-CD45-4180-8EEA-7437E909E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765175-28F9-4D4C-9DEC-B71212F68149}"/>
              </a:ext>
            </a:extLst>
          </p:cNvPr>
          <p:cNvGrpSpPr/>
          <p:nvPr/>
        </p:nvGrpSpPr>
        <p:grpSpPr>
          <a:xfrm>
            <a:off x="8157370" y="3484860"/>
            <a:ext cx="287227" cy="287227"/>
            <a:chOff x="8493241" y="2631285"/>
            <a:chExt cx="473927" cy="482658"/>
          </a:xfrm>
        </p:grpSpPr>
        <p:pic>
          <p:nvPicPr>
            <p:cNvPr id="53" name="Graphic 52" descr="Miscellaneous with solid fill">
              <a:extLst>
                <a:ext uri="{FF2B5EF4-FFF2-40B4-BE49-F238E27FC236}">
                  <a16:creationId xmlns:a16="http://schemas.microsoft.com/office/drawing/2014/main" id="{B6135B20-56DE-4BA4-A994-F512348D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54" name="Bildobjekt 80">
              <a:extLst>
                <a:ext uri="{FF2B5EF4-FFF2-40B4-BE49-F238E27FC236}">
                  <a16:creationId xmlns:a16="http://schemas.microsoft.com/office/drawing/2014/main" id="{6C086AEC-53DB-4822-A0F6-D2F99842B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2523BD-A653-4DEE-9515-EF84E8696ACD}"/>
              </a:ext>
            </a:extLst>
          </p:cNvPr>
          <p:cNvGrpSpPr/>
          <p:nvPr/>
        </p:nvGrpSpPr>
        <p:grpSpPr>
          <a:xfrm>
            <a:off x="8157370" y="4140146"/>
            <a:ext cx="287227" cy="287227"/>
            <a:chOff x="8493241" y="2631285"/>
            <a:chExt cx="473927" cy="482658"/>
          </a:xfrm>
        </p:grpSpPr>
        <p:pic>
          <p:nvPicPr>
            <p:cNvPr id="56" name="Graphic 55" descr="Miscellaneous with solid fill">
              <a:extLst>
                <a:ext uri="{FF2B5EF4-FFF2-40B4-BE49-F238E27FC236}">
                  <a16:creationId xmlns:a16="http://schemas.microsoft.com/office/drawing/2014/main" id="{FC01462B-7B00-40B5-B4BE-F571C3C2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57" name="Bildobjekt 80">
              <a:extLst>
                <a:ext uri="{FF2B5EF4-FFF2-40B4-BE49-F238E27FC236}">
                  <a16:creationId xmlns:a16="http://schemas.microsoft.com/office/drawing/2014/main" id="{293FB796-66F3-46BD-8433-0D26A240B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3E11D0-71D4-42AB-9B44-4348C56F639A}"/>
              </a:ext>
            </a:extLst>
          </p:cNvPr>
          <p:cNvGrpSpPr/>
          <p:nvPr/>
        </p:nvGrpSpPr>
        <p:grpSpPr>
          <a:xfrm>
            <a:off x="8157370" y="4795432"/>
            <a:ext cx="287227" cy="287227"/>
            <a:chOff x="8493241" y="2631285"/>
            <a:chExt cx="473927" cy="482658"/>
          </a:xfrm>
        </p:grpSpPr>
        <p:pic>
          <p:nvPicPr>
            <p:cNvPr id="59" name="Graphic 58" descr="Miscellaneous with solid fill">
              <a:extLst>
                <a:ext uri="{FF2B5EF4-FFF2-40B4-BE49-F238E27FC236}">
                  <a16:creationId xmlns:a16="http://schemas.microsoft.com/office/drawing/2014/main" id="{78CA9078-D223-4BC0-8CF6-DCD972167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60" name="Bildobjekt 80">
              <a:extLst>
                <a:ext uri="{FF2B5EF4-FFF2-40B4-BE49-F238E27FC236}">
                  <a16:creationId xmlns:a16="http://schemas.microsoft.com/office/drawing/2014/main" id="{AD613393-84D4-402F-96EF-C3687FC9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BEA4373-4718-4AE9-BA71-F0AE2E96902E}"/>
              </a:ext>
            </a:extLst>
          </p:cNvPr>
          <p:cNvGrpSpPr/>
          <p:nvPr/>
        </p:nvGrpSpPr>
        <p:grpSpPr>
          <a:xfrm>
            <a:off x="8157370" y="5450717"/>
            <a:ext cx="287227" cy="287227"/>
            <a:chOff x="9836559" y="2595470"/>
            <a:chExt cx="515416" cy="498404"/>
          </a:xfrm>
        </p:grpSpPr>
        <p:pic>
          <p:nvPicPr>
            <p:cNvPr id="62" name="Graphic 42" descr="Miscellaneous with solid fill">
              <a:extLst>
                <a:ext uri="{FF2B5EF4-FFF2-40B4-BE49-F238E27FC236}">
                  <a16:creationId xmlns:a16="http://schemas.microsoft.com/office/drawing/2014/main" id="{A0A0C1B7-9FAB-488B-95B5-98A44D31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3" name="Bildobjekt 82">
              <a:extLst>
                <a:ext uri="{FF2B5EF4-FFF2-40B4-BE49-F238E27FC236}">
                  <a16:creationId xmlns:a16="http://schemas.microsoft.com/office/drawing/2014/main" id="{370A607C-D366-4D24-9955-5DE12D66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64" name="Bildobjekt 72">
            <a:extLst>
              <a:ext uri="{FF2B5EF4-FFF2-40B4-BE49-F238E27FC236}">
                <a16:creationId xmlns:a16="http://schemas.microsoft.com/office/drawing/2014/main" id="{CCED0873-B5C4-4300-BB13-2B942566B0A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89" y="4068726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EFDDA3-C752-4908-BC65-593FBA99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  <p:pic>
        <p:nvPicPr>
          <p:cNvPr id="43" name="Graphic 42" descr="Home1 with solid fill">
            <a:extLst>
              <a:ext uri="{FF2B5EF4-FFF2-40B4-BE49-F238E27FC236}">
                <a16:creationId xmlns:a16="http://schemas.microsoft.com/office/drawing/2014/main" id="{48EB9B0A-4074-4B7D-A905-3364421D28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8683" y="3508446"/>
            <a:ext cx="287227" cy="287227"/>
          </a:xfrm>
          <a:prstGeom prst="rect">
            <a:avLst/>
          </a:prstGeom>
        </p:spPr>
      </p:pic>
      <p:pic>
        <p:nvPicPr>
          <p:cNvPr id="44" name="Graphic 43" descr="Home1 with solid fill">
            <a:extLst>
              <a:ext uri="{FF2B5EF4-FFF2-40B4-BE49-F238E27FC236}">
                <a16:creationId xmlns:a16="http://schemas.microsoft.com/office/drawing/2014/main" id="{BBECA92A-86AB-433E-9A1E-F8A4E7F68C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8683" y="2860774"/>
            <a:ext cx="287227" cy="2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63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digitalt respektive fysiskt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Vissa län ger fler insatser inom verksamhetsområde äldre digitalt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3B73DA-6A98-4F65-A103-AFE737D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25</a:t>
            </a:fld>
            <a:endParaRPr lang="sv-SE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85C553-36BA-4CD5-95E2-680886954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98818"/>
              </p:ext>
            </p:extLst>
          </p:nvPr>
        </p:nvGraphicFramePr>
        <p:xfrm>
          <a:off x="239523" y="1559870"/>
          <a:ext cx="11799010" cy="428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1553CD-2B31-45FC-B650-2BE01BCB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67712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digital respektive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26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fysisk eller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2182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i fysisk och digital form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6847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fysisk form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326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digital form</a:t>
            </a:r>
            <a:endParaRPr lang="sv-SE" sz="11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BA0D690-7012-47AE-98F3-6E2F91751B5C}"/>
              </a:ext>
            </a:extLst>
          </p:cNvPr>
          <p:cNvGraphicFramePr>
            <a:graphicFrameLocks/>
          </p:cNvGraphicFramePr>
          <p:nvPr/>
        </p:nvGraphicFramePr>
        <p:xfrm>
          <a:off x="314325" y="1962150"/>
          <a:ext cx="11555078" cy="392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F51C88-E1E9-4C5B-A307-C70BA436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67058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inom kommunal och enskild regi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3AAE93-2412-418B-8226-B4BC1FFC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901313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12">
            <a:extLst>
              <a:ext uri="{FF2B5EF4-FFF2-40B4-BE49-F238E27FC236}">
                <a16:creationId xmlns:a16="http://schemas.microsoft.com/office/drawing/2014/main" id="{07E118DA-8B1E-4F92-B588-CE996F02EE22}"/>
              </a:ext>
            </a:extLst>
          </p:cNvPr>
          <p:cNvSpPr/>
          <p:nvPr/>
        </p:nvSpPr>
        <p:spPr>
          <a:xfrm>
            <a:off x="251538" y="1198685"/>
            <a:ext cx="11799010" cy="485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55AFA36-59F4-4B83-82B9-10F59A5588BA}"/>
              </a:ext>
            </a:extLst>
          </p:cNvPr>
          <p:cNvGraphicFramePr>
            <a:graphicFrameLocks/>
          </p:cNvGraphicFramePr>
          <p:nvPr/>
        </p:nvGraphicFramePr>
        <p:xfrm>
          <a:off x="573933" y="1391408"/>
          <a:ext cx="11381764" cy="266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19414" cy="729045"/>
          </a:xfrm>
          <a:noFill/>
        </p:spPr>
        <p:txBody>
          <a:bodyPr/>
          <a:lstStyle/>
          <a:p>
            <a:r>
              <a:rPr lang="sv-SE" sz="2800" dirty="0"/>
              <a:t>Cirka 70 procent av alla insatser genomförs enbart i kommunal regi inom området äldre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28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39523" y="60613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68498" y="3848601"/>
          <a:ext cx="1902454" cy="2171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245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76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6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Information om anhörigstöd / anhörigperspektiv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86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Växelvård/ korttidsboende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anhöriggrupper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199913" y="3848599"/>
          <a:ext cx="1905816" cy="217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99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kommunal och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280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Hemtjänst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829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Personliga omvårdnadsinsatser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0820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Tillsyn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67736" y="4670809"/>
            <a:ext cx="1174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08857" y="3848600"/>
          <a:ext cx="1905816" cy="2238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85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05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Transportservice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Matdistribution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03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Dagverksamhet anpassad för yngre personer med demenssjukdom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18270" y="4489163"/>
            <a:ext cx="240772" cy="1461596"/>
          </a:xfrm>
          <a:prstGeom prst="leftBrace">
            <a:avLst/>
          </a:prstGeom>
          <a:ln>
            <a:solidFill>
              <a:srgbClr val="67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7676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9009033" y="1525384"/>
            <a:ext cx="21623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10192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pic>
        <p:nvPicPr>
          <p:cNvPr id="24" name="Bildobjekt 78">
            <a:extLst>
              <a:ext uri="{FF2B5EF4-FFF2-40B4-BE49-F238E27FC236}">
                <a16:creationId xmlns:a16="http://schemas.microsoft.com/office/drawing/2014/main" id="{FC99D4F4-495D-4BD5-B9B8-AB00F57569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3" y="4567043"/>
            <a:ext cx="287227" cy="287227"/>
          </a:xfrm>
          <a:prstGeom prst="rect">
            <a:avLst/>
          </a:prstGeom>
        </p:spPr>
      </p:pic>
      <p:pic>
        <p:nvPicPr>
          <p:cNvPr id="34" name="Graphic 33" descr="Home1 with solid fill">
            <a:extLst>
              <a:ext uri="{FF2B5EF4-FFF2-40B4-BE49-F238E27FC236}">
                <a16:creationId xmlns:a16="http://schemas.microsoft.com/office/drawing/2014/main" id="{0EE4E78B-987E-4C90-A1D4-627EA29C33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3712" y="4464592"/>
            <a:ext cx="287227" cy="287227"/>
          </a:xfrm>
          <a:prstGeom prst="rect">
            <a:avLst/>
          </a:prstGeom>
        </p:spPr>
      </p:pic>
      <p:pic>
        <p:nvPicPr>
          <p:cNvPr id="35" name="Graphic 34" descr="Home1 with solid fill">
            <a:extLst>
              <a:ext uri="{FF2B5EF4-FFF2-40B4-BE49-F238E27FC236}">
                <a16:creationId xmlns:a16="http://schemas.microsoft.com/office/drawing/2014/main" id="{031865AA-B2E7-4224-814D-DD2A1AE7CF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3712" y="4924869"/>
            <a:ext cx="287227" cy="287227"/>
          </a:xfrm>
          <a:prstGeom prst="rect">
            <a:avLst/>
          </a:prstGeom>
        </p:spPr>
      </p:pic>
      <p:pic>
        <p:nvPicPr>
          <p:cNvPr id="36" name="Graphic 35" descr="Home1 with solid fill">
            <a:extLst>
              <a:ext uri="{FF2B5EF4-FFF2-40B4-BE49-F238E27FC236}">
                <a16:creationId xmlns:a16="http://schemas.microsoft.com/office/drawing/2014/main" id="{19096F7E-103F-4E83-A2B6-5C100E259F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3712" y="5592921"/>
            <a:ext cx="287227" cy="287227"/>
          </a:xfrm>
          <a:prstGeom prst="rect">
            <a:avLst/>
          </a:prstGeom>
        </p:spPr>
      </p:pic>
      <p:pic>
        <p:nvPicPr>
          <p:cNvPr id="37" name="Graphic 36" descr="Home1 with solid fill">
            <a:extLst>
              <a:ext uri="{FF2B5EF4-FFF2-40B4-BE49-F238E27FC236}">
                <a16:creationId xmlns:a16="http://schemas.microsoft.com/office/drawing/2014/main" id="{BE29AB81-96EE-4EC8-AEAE-69B0550BFD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45076" y="5686790"/>
            <a:ext cx="287227" cy="28722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F479B28-F021-4C9F-B567-31C65482484C}"/>
              </a:ext>
            </a:extLst>
          </p:cNvPr>
          <p:cNvGrpSpPr/>
          <p:nvPr/>
        </p:nvGrpSpPr>
        <p:grpSpPr>
          <a:xfrm>
            <a:off x="6278489" y="4553571"/>
            <a:ext cx="287227" cy="287227"/>
            <a:chOff x="9836559" y="2595470"/>
            <a:chExt cx="515416" cy="498404"/>
          </a:xfrm>
        </p:grpSpPr>
        <p:pic>
          <p:nvPicPr>
            <p:cNvPr id="39" name="Graphic 42" descr="Miscellaneous with solid fill">
              <a:extLst>
                <a:ext uri="{FF2B5EF4-FFF2-40B4-BE49-F238E27FC236}">
                  <a16:creationId xmlns:a16="http://schemas.microsoft.com/office/drawing/2014/main" id="{7B2136F4-9F71-4B64-ACFB-C7EF9F75F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40" name="Bildobjekt 82">
              <a:extLst>
                <a:ext uri="{FF2B5EF4-FFF2-40B4-BE49-F238E27FC236}">
                  <a16:creationId xmlns:a16="http://schemas.microsoft.com/office/drawing/2014/main" id="{9EDD3883-F037-43B5-9C38-FDCB4F40C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42" name="Graphic 41" descr="House with solid fill">
            <a:extLst>
              <a:ext uri="{FF2B5EF4-FFF2-40B4-BE49-F238E27FC236}">
                <a16:creationId xmlns:a16="http://schemas.microsoft.com/office/drawing/2014/main" id="{FCA3EA86-B9FA-4D21-AAE8-C327631AAA7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392193" y="5141480"/>
            <a:ext cx="287227" cy="287227"/>
          </a:xfrm>
          <a:prstGeom prst="rect">
            <a:avLst/>
          </a:prstGeom>
        </p:spPr>
      </p:pic>
      <p:pic>
        <p:nvPicPr>
          <p:cNvPr id="43" name="Bildobjekt 72">
            <a:extLst>
              <a:ext uri="{FF2B5EF4-FFF2-40B4-BE49-F238E27FC236}">
                <a16:creationId xmlns:a16="http://schemas.microsoft.com/office/drawing/2014/main" id="{94189D03-6919-4D78-8295-51A4D1D028B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52" y="5627112"/>
            <a:ext cx="287227" cy="287227"/>
          </a:xfrm>
          <a:prstGeom prst="rect">
            <a:avLst/>
          </a:prstGeom>
        </p:spPr>
      </p:pic>
      <p:pic>
        <p:nvPicPr>
          <p:cNvPr id="44" name="Graphic 43" descr="Home1 with solid fill">
            <a:extLst>
              <a:ext uri="{FF2B5EF4-FFF2-40B4-BE49-F238E27FC236}">
                <a16:creationId xmlns:a16="http://schemas.microsoft.com/office/drawing/2014/main" id="{C9E7DEC7-F6F7-455D-9A4E-FF152D2C2D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3140" y="5122246"/>
            <a:ext cx="287227" cy="2872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826775-77BC-4659-9875-C4F8408EE733}"/>
              </a:ext>
            </a:extLst>
          </p:cNvPr>
          <p:cNvSpPr txBox="1"/>
          <p:nvPr/>
        </p:nvSpPr>
        <p:spPr>
          <a:xfrm>
            <a:off x="267736" y="1271468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regi</a:t>
            </a:r>
            <a:endParaRPr lang="sv-SE" sz="105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4A5951-75B4-4B67-AE2D-3FDC8D27C3C5}"/>
              </a:ext>
            </a:extLst>
          </p:cNvPr>
          <p:cNvGrpSpPr/>
          <p:nvPr/>
        </p:nvGrpSpPr>
        <p:grpSpPr>
          <a:xfrm>
            <a:off x="9028489" y="392136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1031DA-32F8-4488-95CD-BD714AFBF880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12">
              <a:extLst>
                <a:ext uri="{FF2B5EF4-FFF2-40B4-BE49-F238E27FC236}">
                  <a16:creationId xmlns:a16="http://schemas.microsoft.com/office/drawing/2014/main" id="{3B25E6AE-5272-4446-94E7-412E3E00FBE9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sp>
        <p:nvSpPr>
          <p:cNvPr id="25" name="Rektangel 12">
            <a:extLst>
              <a:ext uri="{FF2B5EF4-FFF2-40B4-BE49-F238E27FC236}">
                <a16:creationId xmlns:a16="http://schemas.microsoft.com/office/drawing/2014/main" id="{0AC046D6-C8FF-401B-9ED3-97D8B7B6E071}"/>
              </a:ext>
            </a:extLst>
          </p:cNvPr>
          <p:cNvSpPr/>
          <p:nvPr/>
        </p:nvSpPr>
        <p:spPr>
          <a:xfrm>
            <a:off x="251538" y="973235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inom området äldre mellan insatser som erbjuds i kommunal eller enskild regi, samt de tre vanligaste insatserna i respektive kategori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7630D8-4DDB-4567-9570-C5B984B5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6822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6B4570-8873-49D0-B637-76FE8C91515B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1785371"/>
          <a:ext cx="3324225" cy="4057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244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Information om anhörigstöd / anhörigperspektiv (228)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Växelvård/ korttidsboende (237)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anhöriggrupper utan särskild manual (200)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 utan särskild manual (200)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Avlösning genom korttidsboende, respite care, växelvård (227)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112CB0-0D12-4F03-8A57-A40BE1E37D9D}"/>
              </a:ext>
            </a:extLst>
          </p:cNvPr>
          <p:cNvGraphicFramePr>
            <a:graphicFrameLocks noGrp="1"/>
          </p:cNvGraphicFramePr>
          <p:nvPr/>
        </p:nvGraphicFramePr>
        <p:xfrm>
          <a:off x="4721989" y="1781100"/>
          <a:ext cx="3324225" cy="4057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03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9293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44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Hemtjänst (237)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Personliga omvårdnadsinsatser (237)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74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Tillsyn (230)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serviceinsatser (177)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Hjälp vid måltid (233)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98C8500-3801-4510-8B5D-CE3E45908BD0}"/>
              </a:ext>
            </a:extLst>
          </p:cNvPr>
          <p:cNvGraphicFramePr>
            <a:graphicFrameLocks noGrp="1"/>
          </p:cNvGraphicFramePr>
          <p:nvPr/>
        </p:nvGraphicFramePr>
        <p:xfrm>
          <a:off x="8605781" y="1793066"/>
          <a:ext cx="3324225" cy="404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969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52431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2382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Andel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Antal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65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Transportservice (73)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/>
                        </a:rPr>
                        <a:t>27%</a:t>
                      </a:r>
                      <a:endParaRPr lang="sv-SE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/>
                        </a:rPr>
                        <a:t>20</a:t>
                      </a:r>
                      <a:endParaRPr lang="sv-SE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865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Matdistribution (221)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/>
                        </a:rPr>
                        <a:t>9</a:t>
                      </a:r>
                      <a:endParaRPr lang="sv-SE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309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Dagverksamhet anpassad för yngre personer med demenssjukdom (57)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7309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Dagverksamhet anpassad för personer med demenssjukdom (222)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865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Hemtjänst (237)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kommunal respektive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kommunal eller enskild regi inom området äldre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29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3968" y="1531455"/>
            <a:ext cx="3256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kommunal regi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26919" y="1531455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enskild regi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681261" y="1531455"/>
            <a:ext cx="40649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kommunal och enskild regi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9DEFF5DA-BCAE-4351-89BD-4254BDBBB30B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28" name="Bildobjekt 78">
            <a:extLst>
              <a:ext uri="{FF2B5EF4-FFF2-40B4-BE49-F238E27FC236}">
                <a16:creationId xmlns:a16="http://schemas.microsoft.com/office/drawing/2014/main" id="{268FDCE2-BFEA-4E6A-8437-F17FF61378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9" y="2815677"/>
            <a:ext cx="287227" cy="287227"/>
          </a:xfrm>
          <a:prstGeom prst="rect">
            <a:avLst/>
          </a:prstGeom>
        </p:spPr>
      </p:pic>
      <p:pic>
        <p:nvPicPr>
          <p:cNvPr id="29" name="Graphic 28" descr="House with solid fill">
            <a:extLst>
              <a:ext uri="{FF2B5EF4-FFF2-40B4-BE49-F238E27FC236}">
                <a16:creationId xmlns:a16="http://schemas.microsoft.com/office/drawing/2014/main" id="{1072E598-D3AA-44DB-9B3F-EB4FD54BB6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419" y="3472027"/>
            <a:ext cx="287227" cy="287227"/>
          </a:xfrm>
          <a:prstGeom prst="rect">
            <a:avLst/>
          </a:prstGeom>
        </p:spPr>
      </p:pic>
      <p:pic>
        <p:nvPicPr>
          <p:cNvPr id="30" name="Bildobjekt 72">
            <a:extLst>
              <a:ext uri="{FF2B5EF4-FFF2-40B4-BE49-F238E27FC236}">
                <a16:creationId xmlns:a16="http://schemas.microsoft.com/office/drawing/2014/main" id="{96EAECC9-6CAC-468C-B05C-A0BFC521D6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9" y="4079940"/>
            <a:ext cx="287227" cy="28722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E513F35-AF25-489E-8417-90AA381B8EDA}"/>
              </a:ext>
            </a:extLst>
          </p:cNvPr>
          <p:cNvGrpSpPr/>
          <p:nvPr/>
        </p:nvGrpSpPr>
        <p:grpSpPr>
          <a:xfrm>
            <a:off x="382419" y="5347096"/>
            <a:ext cx="360000" cy="360000"/>
            <a:chOff x="11183003" y="2574351"/>
            <a:chExt cx="527798" cy="492193"/>
          </a:xfrm>
        </p:grpSpPr>
        <p:pic>
          <p:nvPicPr>
            <p:cNvPr id="38" name="Graphic 37" descr="Miscellaneous with solid fill">
              <a:extLst>
                <a:ext uri="{FF2B5EF4-FFF2-40B4-BE49-F238E27FC236}">
                  <a16:creationId xmlns:a16="http://schemas.microsoft.com/office/drawing/2014/main" id="{2385555F-E054-4E4E-89AE-FCDE09E71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39" name="Bildobjekt 83">
              <a:extLst>
                <a:ext uri="{FF2B5EF4-FFF2-40B4-BE49-F238E27FC236}">
                  <a16:creationId xmlns:a16="http://schemas.microsoft.com/office/drawing/2014/main" id="{2D169C0C-0310-4931-8DF8-71926779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pic>
        <p:nvPicPr>
          <p:cNvPr id="40" name="Graphic 39" descr="Home1 with solid fill">
            <a:extLst>
              <a:ext uri="{FF2B5EF4-FFF2-40B4-BE49-F238E27FC236}">
                <a16:creationId xmlns:a16="http://schemas.microsoft.com/office/drawing/2014/main" id="{55A53A9B-6AC0-4891-A828-61FE8B64A63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80217" y="2822019"/>
            <a:ext cx="287227" cy="287227"/>
          </a:xfrm>
          <a:prstGeom prst="rect">
            <a:avLst/>
          </a:prstGeom>
        </p:spPr>
      </p:pic>
      <p:pic>
        <p:nvPicPr>
          <p:cNvPr id="41" name="Graphic 40" descr="Home1 with solid fill">
            <a:extLst>
              <a:ext uri="{FF2B5EF4-FFF2-40B4-BE49-F238E27FC236}">
                <a16:creationId xmlns:a16="http://schemas.microsoft.com/office/drawing/2014/main" id="{C1BD6674-CE68-42CE-BFE0-7CAF01917E9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80217" y="3441750"/>
            <a:ext cx="287227" cy="287227"/>
          </a:xfrm>
          <a:prstGeom prst="rect">
            <a:avLst/>
          </a:prstGeom>
        </p:spPr>
      </p:pic>
      <p:pic>
        <p:nvPicPr>
          <p:cNvPr id="42" name="Graphic 41" descr="Home1 with solid fill">
            <a:extLst>
              <a:ext uri="{FF2B5EF4-FFF2-40B4-BE49-F238E27FC236}">
                <a16:creationId xmlns:a16="http://schemas.microsoft.com/office/drawing/2014/main" id="{99E4560D-67E0-4649-B18F-C8AFDDE7573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79039" y="4063201"/>
            <a:ext cx="287227" cy="287227"/>
          </a:xfrm>
          <a:prstGeom prst="rect">
            <a:avLst/>
          </a:prstGeom>
        </p:spPr>
      </p:pic>
      <p:pic>
        <p:nvPicPr>
          <p:cNvPr id="43" name="Graphic 42" descr="Home1 with solid fill">
            <a:extLst>
              <a:ext uri="{FF2B5EF4-FFF2-40B4-BE49-F238E27FC236}">
                <a16:creationId xmlns:a16="http://schemas.microsoft.com/office/drawing/2014/main" id="{0C415705-0C52-4981-A380-8B2A5307000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79039" y="4785786"/>
            <a:ext cx="287227" cy="287227"/>
          </a:xfrm>
          <a:prstGeom prst="rect">
            <a:avLst/>
          </a:prstGeom>
        </p:spPr>
      </p:pic>
      <p:pic>
        <p:nvPicPr>
          <p:cNvPr id="44" name="Graphic 43" descr="Home1 with solid fill">
            <a:extLst>
              <a:ext uri="{FF2B5EF4-FFF2-40B4-BE49-F238E27FC236}">
                <a16:creationId xmlns:a16="http://schemas.microsoft.com/office/drawing/2014/main" id="{8060DD94-C4A3-4179-ACD3-30DA85D8DD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88395" y="5327943"/>
            <a:ext cx="287227" cy="28722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AD6C557-AAF5-4B90-8E6D-1D6537B98E32}"/>
              </a:ext>
            </a:extLst>
          </p:cNvPr>
          <p:cNvGrpSpPr/>
          <p:nvPr/>
        </p:nvGrpSpPr>
        <p:grpSpPr>
          <a:xfrm>
            <a:off x="8210027" y="2805607"/>
            <a:ext cx="287227" cy="287227"/>
            <a:chOff x="9836559" y="2595470"/>
            <a:chExt cx="515416" cy="498404"/>
          </a:xfrm>
        </p:grpSpPr>
        <p:pic>
          <p:nvPicPr>
            <p:cNvPr id="46" name="Graphic 42" descr="Miscellaneous with solid fill">
              <a:extLst>
                <a:ext uri="{FF2B5EF4-FFF2-40B4-BE49-F238E27FC236}">
                  <a16:creationId xmlns:a16="http://schemas.microsoft.com/office/drawing/2014/main" id="{156126D1-2025-4287-B8E7-552481F3B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47" name="Bildobjekt 82">
              <a:extLst>
                <a:ext uri="{FF2B5EF4-FFF2-40B4-BE49-F238E27FC236}">
                  <a16:creationId xmlns:a16="http://schemas.microsoft.com/office/drawing/2014/main" id="{A7D9CC8E-D180-4D39-A347-B6421438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48" name="Graphic 47" descr="Home1 with solid fill">
            <a:extLst>
              <a:ext uri="{FF2B5EF4-FFF2-40B4-BE49-F238E27FC236}">
                <a16:creationId xmlns:a16="http://schemas.microsoft.com/office/drawing/2014/main" id="{F1BC3D32-FD8F-488D-BBA4-8FBCFED3618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78352" y="3872231"/>
            <a:ext cx="287227" cy="287227"/>
          </a:xfrm>
          <a:prstGeom prst="rect">
            <a:avLst/>
          </a:prstGeom>
        </p:spPr>
      </p:pic>
      <p:pic>
        <p:nvPicPr>
          <p:cNvPr id="49" name="Graphic 48" descr="Home1 with solid fill">
            <a:extLst>
              <a:ext uri="{FF2B5EF4-FFF2-40B4-BE49-F238E27FC236}">
                <a16:creationId xmlns:a16="http://schemas.microsoft.com/office/drawing/2014/main" id="{FEFDF68A-C7CA-4135-8BCD-04C875C7B6F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86416" y="3307687"/>
            <a:ext cx="287227" cy="287227"/>
          </a:xfrm>
          <a:prstGeom prst="rect">
            <a:avLst/>
          </a:prstGeom>
        </p:spPr>
      </p:pic>
      <p:pic>
        <p:nvPicPr>
          <p:cNvPr id="50" name="Graphic 49" descr="Home1 with solid fill">
            <a:extLst>
              <a:ext uri="{FF2B5EF4-FFF2-40B4-BE49-F238E27FC236}">
                <a16:creationId xmlns:a16="http://schemas.microsoft.com/office/drawing/2014/main" id="{AF31F7B7-39AD-4D29-8642-C826A4D9F2E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78352" y="4656028"/>
            <a:ext cx="287227" cy="287227"/>
          </a:xfrm>
          <a:prstGeom prst="rect">
            <a:avLst/>
          </a:prstGeom>
        </p:spPr>
      </p:pic>
      <p:pic>
        <p:nvPicPr>
          <p:cNvPr id="51" name="Graphic 50" descr="Home1 with solid fill">
            <a:extLst>
              <a:ext uri="{FF2B5EF4-FFF2-40B4-BE49-F238E27FC236}">
                <a16:creationId xmlns:a16="http://schemas.microsoft.com/office/drawing/2014/main" id="{80B18093-AE64-4895-AE57-DE7641F875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78352" y="5378561"/>
            <a:ext cx="287227" cy="287227"/>
          </a:xfrm>
          <a:prstGeom prst="rect">
            <a:avLst/>
          </a:prstGeom>
        </p:spPr>
      </p:pic>
      <p:pic>
        <p:nvPicPr>
          <p:cNvPr id="52" name="Bildobjekt 72">
            <a:extLst>
              <a:ext uri="{FF2B5EF4-FFF2-40B4-BE49-F238E27FC236}">
                <a16:creationId xmlns:a16="http://schemas.microsoft.com/office/drawing/2014/main" id="{BB5FCC5B-504F-4A63-82D0-8E52D04856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4" y="4618856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B80509-2B3D-48FA-AC62-5104E0AC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87928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1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Arbetets bakgrund och syfte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</a:t>
            </a:fld>
            <a:endParaRPr lang="sv-SE"/>
          </a:p>
        </p:txBody>
      </p:sp>
      <p:pic>
        <p:nvPicPr>
          <p:cNvPr id="1028" name="Picture 4" descr="red white and black round wheel">
            <a:extLst>
              <a:ext uri="{FF2B5EF4-FFF2-40B4-BE49-F238E27FC236}">
                <a16:creationId xmlns:a16="http://schemas.microsoft.com/office/drawing/2014/main" id="{D597ADAC-9730-4094-A66D-4C70CF498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r="20625"/>
          <a:stretch/>
        </p:blipFill>
        <p:spPr bwMode="auto">
          <a:xfrm>
            <a:off x="7714417" y="1231719"/>
            <a:ext cx="4477583" cy="45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45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kommunal respektive enskild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30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kommunal eller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2355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i både kommunal och enskild regi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7216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kommunal regi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199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enskild regi</a:t>
            </a:r>
            <a:endParaRPr lang="sv-SE" sz="11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BC79B5B-07FF-4AD3-84B4-290A03E7F529}"/>
              </a:ext>
            </a:extLst>
          </p:cNvPr>
          <p:cNvGraphicFramePr>
            <a:graphicFrameLocks/>
          </p:cNvGraphicFramePr>
          <p:nvPr/>
        </p:nvGraphicFramePr>
        <p:xfrm>
          <a:off x="400050" y="2057399"/>
          <a:ext cx="11308495" cy="382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F77A3C-8A7F-4872-8C3C-BF5A18FE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057247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C840D7-0262-4ADB-8D9F-5A80272D7783}"/>
              </a:ext>
            </a:extLst>
          </p:cNvPr>
          <p:cNvGraphicFramePr>
            <a:graphicFrameLocks/>
          </p:cNvGraphicFramePr>
          <p:nvPr/>
        </p:nvGraphicFramePr>
        <p:xfrm>
          <a:off x="262683" y="1200974"/>
          <a:ext cx="10745284" cy="475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i kommunal respektive enskild regi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Graden av insatser inom området äldre som genomförs i enbart kommunal regi varierar från 37 till 92 procent mellan länen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A7810FD-9A10-4D05-8E2F-46D0BDE1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CD7EC121-504C-4BBD-981C-CFA8C34F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908403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14CF4EB3-FFF6-4175-B68D-2C93A61E82B6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712953" cy="1038539"/>
          </a:xfrm>
        </p:spPr>
        <p:txBody>
          <a:bodyPr/>
          <a:lstStyle/>
          <a:p>
            <a:r>
              <a:rPr lang="sv-SE" sz="2800" dirty="0"/>
              <a:t>Det är vanligare att insatser inom området äldre genomförs enbart i kommunal regi i mindre städer/tätorter och landsbygdskommuner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F25D9-936B-4AAF-8151-A81E2CA5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32</a:t>
            </a:fld>
            <a:endParaRPr lang="sv-S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B82404-6C58-4783-BDFC-6B50A964E93B}"/>
              </a:ext>
            </a:extLst>
          </p:cNvPr>
          <p:cNvGraphicFramePr>
            <a:graphicFrameLocks/>
          </p:cNvGraphicFramePr>
          <p:nvPr/>
        </p:nvGraphicFramePr>
        <p:xfrm>
          <a:off x="561975" y="1175063"/>
          <a:ext cx="10506075" cy="469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8">
            <a:extLst>
              <a:ext uri="{FF2B5EF4-FFF2-40B4-BE49-F238E27FC236}">
                <a16:creationId xmlns:a16="http://schemas.microsoft.com/office/drawing/2014/main" id="{42393F8B-3FED-4274-AD50-0439E53D644A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67909E31-A8DF-4C51-A655-84DCD66355C9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kommunal och enskild regi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4C1EEF-C9CB-4A34-975C-E827A2EC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641283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som genomförs med eller utan biståndsbeslut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FDB0AF-4947-4C1D-B522-17317ACB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1548516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12">
            <a:extLst>
              <a:ext uri="{FF2B5EF4-FFF2-40B4-BE49-F238E27FC236}">
                <a16:creationId xmlns:a16="http://schemas.microsoft.com/office/drawing/2014/main" id="{44930954-35BA-4129-AFBC-A5DFD0B1F671}"/>
              </a:ext>
            </a:extLst>
          </p:cNvPr>
          <p:cNvSpPr/>
          <p:nvPr/>
        </p:nvSpPr>
        <p:spPr>
          <a:xfrm>
            <a:off x="251538" y="1287785"/>
            <a:ext cx="11799010" cy="4766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D6DE230-B1B8-45AF-93AF-13D47DB7209E}"/>
              </a:ext>
            </a:extLst>
          </p:cNvPr>
          <p:cNvGraphicFramePr>
            <a:graphicFrameLocks/>
          </p:cNvGraphicFramePr>
          <p:nvPr/>
        </p:nvGraphicFramePr>
        <p:xfrm>
          <a:off x="664232" y="1040080"/>
          <a:ext cx="11527767" cy="289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8" y="136525"/>
            <a:ext cx="11207399" cy="697555"/>
          </a:xfrm>
          <a:noFill/>
        </p:spPr>
        <p:txBody>
          <a:bodyPr/>
          <a:lstStyle/>
          <a:p>
            <a:r>
              <a:rPr lang="sv-SE" sz="2800" dirty="0"/>
              <a:t>Ungefär hälften av de olika insatserna som erbjuds inom området äldre genomförs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34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51538" y="606317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97601" y="3829553"/>
          <a:ext cx="1923255" cy="2152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25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7420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med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549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Särskilt boende, vård- och omsorgsboende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05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Personliga omvårdnadsinsatser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4188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Växelvård/ korttidsboende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23667" y="3829553"/>
          <a:ext cx="1927600" cy="2152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6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783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med och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Fysisk träning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GPS-larm / mobila trygghetslarm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Annan trygghetsskapande 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89638" y="4730466"/>
            <a:ext cx="100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54286" y="3829553"/>
          <a:ext cx="1905816" cy="2111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376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579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Information om anhörigstöd/ anhörigperspektiv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579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Träffpunkter, mötesplatser, café och liknande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79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Generella anhöriggrupper utan särskild manual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53381" y="4411704"/>
            <a:ext cx="240772" cy="15699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8942396" y="1561220"/>
            <a:ext cx="20257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10303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pic>
        <p:nvPicPr>
          <p:cNvPr id="30" name="Graphic 29" descr="House with solid fill">
            <a:extLst>
              <a:ext uri="{FF2B5EF4-FFF2-40B4-BE49-F238E27FC236}">
                <a16:creationId xmlns:a16="http://schemas.microsoft.com/office/drawing/2014/main" id="{980A1443-BAF0-4A8F-A28E-8536F450D8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73439" y="4485598"/>
            <a:ext cx="287227" cy="287227"/>
          </a:xfrm>
          <a:prstGeom prst="rect">
            <a:avLst/>
          </a:prstGeom>
        </p:spPr>
      </p:pic>
      <p:pic>
        <p:nvPicPr>
          <p:cNvPr id="31" name="Graphic 30" descr="House with solid fill">
            <a:extLst>
              <a:ext uri="{FF2B5EF4-FFF2-40B4-BE49-F238E27FC236}">
                <a16:creationId xmlns:a16="http://schemas.microsoft.com/office/drawing/2014/main" id="{7093C980-F62D-4291-A732-A7464141C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73439" y="5643313"/>
            <a:ext cx="287227" cy="287227"/>
          </a:xfrm>
          <a:prstGeom prst="rect">
            <a:avLst/>
          </a:prstGeom>
        </p:spPr>
      </p:pic>
      <p:pic>
        <p:nvPicPr>
          <p:cNvPr id="32" name="Graphic 31" descr="Home1 with solid fill">
            <a:extLst>
              <a:ext uri="{FF2B5EF4-FFF2-40B4-BE49-F238E27FC236}">
                <a16:creationId xmlns:a16="http://schemas.microsoft.com/office/drawing/2014/main" id="{6F44DDF2-2129-436F-A3AB-DDDABF6893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66890" y="5119061"/>
            <a:ext cx="287227" cy="2872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F530B46-E07C-4D0C-B2C7-0A55B01F9EEF}"/>
              </a:ext>
            </a:extLst>
          </p:cNvPr>
          <p:cNvGrpSpPr/>
          <p:nvPr/>
        </p:nvGrpSpPr>
        <p:grpSpPr>
          <a:xfrm>
            <a:off x="3848031" y="4501593"/>
            <a:ext cx="287227" cy="287227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44BB3A73-183D-409C-8801-6C12FEC01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82">
              <a:extLst>
                <a:ext uri="{FF2B5EF4-FFF2-40B4-BE49-F238E27FC236}">
                  <a16:creationId xmlns:a16="http://schemas.microsoft.com/office/drawing/2014/main" id="{0E729AF9-ED78-40F1-A019-FC172A075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D96371-34E5-406D-A31F-79A6353A899E}"/>
              </a:ext>
            </a:extLst>
          </p:cNvPr>
          <p:cNvGrpSpPr/>
          <p:nvPr/>
        </p:nvGrpSpPr>
        <p:grpSpPr>
          <a:xfrm>
            <a:off x="3848031" y="5004065"/>
            <a:ext cx="287227" cy="287227"/>
            <a:chOff x="8493241" y="2631285"/>
            <a:chExt cx="473927" cy="482658"/>
          </a:xfrm>
        </p:grpSpPr>
        <p:pic>
          <p:nvPicPr>
            <p:cNvPr id="46" name="Graphic 45" descr="Miscellaneous with solid fill">
              <a:extLst>
                <a:ext uri="{FF2B5EF4-FFF2-40B4-BE49-F238E27FC236}">
                  <a16:creationId xmlns:a16="http://schemas.microsoft.com/office/drawing/2014/main" id="{B0D3292C-86D0-455A-9DFC-76C1A316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47" name="Bildobjekt 80">
              <a:extLst>
                <a:ext uri="{FF2B5EF4-FFF2-40B4-BE49-F238E27FC236}">
                  <a16:creationId xmlns:a16="http://schemas.microsoft.com/office/drawing/2014/main" id="{4378922A-7D4B-4D6A-AD37-8CE76FF8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6C2436-2F4A-487B-BD3E-7A18EDF560B8}"/>
              </a:ext>
            </a:extLst>
          </p:cNvPr>
          <p:cNvGrpSpPr/>
          <p:nvPr/>
        </p:nvGrpSpPr>
        <p:grpSpPr>
          <a:xfrm>
            <a:off x="3848031" y="5536254"/>
            <a:ext cx="287227" cy="287227"/>
            <a:chOff x="8493241" y="2631285"/>
            <a:chExt cx="473927" cy="482658"/>
          </a:xfrm>
        </p:grpSpPr>
        <p:pic>
          <p:nvPicPr>
            <p:cNvPr id="49" name="Graphic 48" descr="Miscellaneous with solid fill">
              <a:extLst>
                <a:ext uri="{FF2B5EF4-FFF2-40B4-BE49-F238E27FC236}">
                  <a16:creationId xmlns:a16="http://schemas.microsoft.com/office/drawing/2014/main" id="{17438808-9BF7-48FB-BD4B-49B3D2C0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50" name="Bildobjekt 80">
              <a:extLst>
                <a:ext uri="{FF2B5EF4-FFF2-40B4-BE49-F238E27FC236}">
                  <a16:creationId xmlns:a16="http://schemas.microsoft.com/office/drawing/2014/main" id="{CCA8409E-39FF-49D5-974E-39AF9DBD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pic>
        <p:nvPicPr>
          <p:cNvPr id="51" name="Bildobjekt 78">
            <a:extLst>
              <a:ext uri="{FF2B5EF4-FFF2-40B4-BE49-F238E27FC236}">
                <a16:creationId xmlns:a16="http://schemas.microsoft.com/office/drawing/2014/main" id="{6A1EE088-7EF5-480D-BBCD-64240CFEF8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52" y="4448063"/>
            <a:ext cx="287227" cy="287227"/>
          </a:xfrm>
          <a:prstGeom prst="rect">
            <a:avLst/>
          </a:prstGeom>
        </p:spPr>
      </p:pic>
      <p:pic>
        <p:nvPicPr>
          <p:cNvPr id="61" name="Bildobjekt 72">
            <a:extLst>
              <a:ext uri="{FF2B5EF4-FFF2-40B4-BE49-F238E27FC236}">
                <a16:creationId xmlns:a16="http://schemas.microsoft.com/office/drawing/2014/main" id="{9D703B25-FB5C-446C-9E20-DDAB65626C5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35" y="5537883"/>
            <a:ext cx="287227" cy="287227"/>
          </a:xfrm>
          <a:prstGeom prst="rect">
            <a:avLst/>
          </a:prstGeom>
        </p:spPr>
      </p:pic>
      <p:sp>
        <p:nvSpPr>
          <p:cNvPr id="24" name="Rektangel 12">
            <a:extLst>
              <a:ext uri="{FF2B5EF4-FFF2-40B4-BE49-F238E27FC236}">
                <a16:creationId xmlns:a16="http://schemas.microsoft.com/office/drawing/2014/main" id="{BDFB83AC-5FF5-4051-A7B6-65A664FE94D4}"/>
              </a:ext>
            </a:extLst>
          </p:cNvPr>
          <p:cNvSpPr/>
          <p:nvPr/>
        </p:nvSpPr>
        <p:spPr>
          <a:xfrm>
            <a:off x="251538" y="1020048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med respektive utan biståndsbeslut, samt de tre vanligaste insatserna i respektive kategori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2970FF-0E79-429D-B9A9-6C9DFAAD8470}"/>
              </a:ext>
            </a:extLst>
          </p:cNvPr>
          <p:cNvSpPr txBox="1"/>
          <p:nvPr/>
        </p:nvSpPr>
        <p:spPr>
          <a:xfrm>
            <a:off x="251537" y="1378437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med/utan biståndsbeslut</a:t>
            </a:r>
            <a:endParaRPr lang="sv-SE" sz="105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785421-BFE6-4FDF-9BF6-B2BC478EAFAA}"/>
              </a:ext>
            </a:extLst>
          </p:cNvPr>
          <p:cNvGrpSpPr/>
          <p:nvPr/>
        </p:nvGrpSpPr>
        <p:grpSpPr>
          <a:xfrm>
            <a:off x="9076114" y="386421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F1143-A23B-44B6-8FE2-ABAC60155C33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12">
              <a:extLst>
                <a:ext uri="{FF2B5EF4-FFF2-40B4-BE49-F238E27FC236}">
                  <a16:creationId xmlns:a16="http://schemas.microsoft.com/office/drawing/2014/main" id="{A933D47F-BF73-4596-A009-F2655E163F08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5BB498-756A-49D3-8007-418FB688762D}"/>
              </a:ext>
            </a:extLst>
          </p:cNvPr>
          <p:cNvGrpSpPr/>
          <p:nvPr/>
        </p:nvGrpSpPr>
        <p:grpSpPr>
          <a:xfrm>
            <a:off x="6218315" y="4996590"/>
            <a:ext cx="381915" cy="277664"/>
            <a:chOff x="1064474" y="2484079"/>
            <a:chExt cx="510848" cy="420128"/>
          </a:xfrm>
        </p:grpSpPr>
        <p:pic>
          <p:nvPicPr>
            <p:cNvPr id="42" name="Bildobjekt 76">
              <a:extLst>
                <a:ext uri="{FF2B5EF4-FFF2-40B4-BE49-F238E27FC236}">
                  <a16:creationId xmlns:a16="http://schemas.microsoft.com/office/drawing/2014/main" id="{656E91AE-35B4-4062-B939-69588D8D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3" name="Bildobjekt 86">
              <a:extLst>
                <a:ext uri="{FF2B5EF4-FFF2-40B4-BE49-F238E27FC236}">
                  <a16:creationId xmlns:a16="http://schemas.microsoft.com/office/drawing/2014/main" id="{F6CDE6F7-587F-4DDE-8E3D-578538FA9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7">
              <a:extLst>
                <a:ext uri="{FF2B5EF4-FFF2-40B4-BE49-F238E27FC236}">
                  <a16:creationId xmlns:a16="http://schemas.microsoft.com/office/drawing/2014/main" id="{17F2FC0C-74B2-428A-A5BF-41AB74A74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8">
              <a:extLst>
                <a:ext uri="{FF2B5EF4-FFF2-40B4-BE49-F238E27FC236}">
                  <a16:creationId xmlns:a16="http://schemas.microsoft.com/office/drawing/2014/main" id="{E5ED71BB-9F2D-4E9A-9E68-1065A52A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8" name="Bildobjekt 89">
              <a:extLst>
                <a:ext uri="{FF2B5EF4-FFF2-40B4-BE49-F238E27FC236}">
                  <a16:creationId xmlns:a16="http://schemas.microsoft.com/office/drawing/2014/main" id="{D13790FD-78C1-45A7-BE75-36C8CD0C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D16EE0-FC39-4F9E-87C0-399E58BA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1281939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1FCE48-C038-4F79-97CE-51E303FDAE14}"/>
              </a:ext>
            </a:extLst>
          </p:cNvPr>
          <p:cNvGraphicFramePr>
            <a:graphicFrameLocks noGrp="1"/>
          </p:cNvGraphicFramePr>
          <p:nvPr/>
        </p:nvGraphicFramePr>
        <p:xfrm>
          <a:off x="4771340" y="1840892"/>
          <a:ext cx="3256727" cy="4004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1823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7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Fysisk träning (191)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17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GPS-larm / mobila trygghetslarm (175)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17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Annan trygghetsskapande insats (121)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17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Trygghetslarm (229)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1724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Generella stödinsatser till anhöriga till demenssjuka  (182)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81F011-EF7B-446B-AE60-E8360AFFA10A}"/>
              </a:ext>
            </a:extLst>
          </p:cNvPr>
          <p:cNvGraphicFramePr>
            <a:graphicFrameLocks noGrp="1"/>
          </p:cNvGraphicFramePr>
          <p:nvPr/>
        </p:nvGraphicFramePr>
        <p:xfrm>
          <a:off x="846929" y="1812794"/>
          <a:ext cx="3256728" cy="4032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08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93479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2184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6709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308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Särskilt boende, vård- och omsorgsboende (237)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308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Personliga omvårdnadsinsatser (237)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308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Växelvård/ korttidsboende (235)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308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Hjälp vid måltid (233)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308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Hemtjänst (238)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80115BD-8699-4A61-8E17-207BD17AB2E0}"/>
              </a:ext>
            </a:extLst>
          </p:cNvPr>
          <p:cNvGraphicFramePr>
            <a:graphicFrameLocks noGrp="1"/>
          </p:cNvGraphicFramePr>
          <p:nvPr/>
        </p:nvGraphicFramePr>
        <p:xfrm>
          <a:off x="8695749" y="1812796"/>
          <a:ext cx="3256728" cy="4046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97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0615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16577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4291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9265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Information om anhörigstöd / anhörigperspektiv (228)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6732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Träffpunkter, mötesplatser, café och liknande (214)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61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Generella anhöriggrupper utan särskild manual (202)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6732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Generella stödsamtal utan särskild manual (202)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7261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Träffpunkter, mötesplatser, café och liknande (anhöriga) (189)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med respektive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9" y="136525"/>
            <a:ext cx="10962860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med och eller biståndsbeslut inom området äldre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35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6560" y="1554155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med biståndsbeslut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675727" y="1551185"/>
            <a:ext cx="3176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utan biståndsbeslut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2100" y="1554155"/>
            <a:ext cx="4145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med och utan biståndsbeslut</a:t>
            </a:r>
          </a:p>
        </p:txBody>
      </p:sp>
      <p:sp>
        <p:nvSpPr>
          <p:cNvPr id="20" name="textruta 8">
            <a:extLst>
              <a:ext uri="{FF2B5EF4-FFF2-40B4-BE49-F238E27FC236}">
                <a16:creationId xmlns:a16="http://schemas.microsoft.com/office/drawing/2014/main" id="{34D51C9E-CA50-4F67-8832-D496CC6B8512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36" name="Graphic 35" descr="House with solid fill">
            <a:extLst>
              <a:ext uri="{FF2B5EF4-FFF2-40B4-BE49-F238E27FC236}">
                <a16:creationId xmlns:a16="http://schemas.microsoft.com/office/drawing/2014/main" id="{F2336C1D-C29B-4EEA-9301-3C9D928233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4452" y="2876492"/>
            <a:ext cx="287227" cy="287227"/>
          </a:xfrm>
          <a:prstGeom prst="rect">
            <a:avLst/>
          </a:prstGeom>
        </p:spPr>
      </p:pic>
      <p:pic>
        <p:nvPicPr>
          <p:cNvPr id="37" name="Graphic 36" descr="Home1 with solid fill">
            <a:extLst>
              <a:ext uri="{FF2B5EF4-FFF2-40B4-BE49-F238E27FC236}">
                <a16:creationId xmlns:a16="http://schemas.microsoft.com/office/drawing/2014/main" id="{696CE725-8F59-4142-BE27-F6B6B956C9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28" y="3509955"/>
            <a:ext cx="287227" cy="287227"/>
          </a:xfrm>
          <a:prstGeom prst="rect">
            <a:avLst/>
          </a:prstGeom>
        </p:spPr>
      </p:pic>
      <p:pic>
        <p:nvPicPr>
          <p:cNvPr id="38" name="Graphic 37" descr="House with solid fill">
            <a:extLst>
              <a:ext uri="{FF2B5EF4-FFF2-40B4-BE49-F238E27FC236}">
                <a16:creationId xmlns:a16="http://schemas.microsoft.com/office/drawing/2014/main" id="{684FD380-6C10-4CE4-940D-69908990A2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4452" y="4143418"/>
            <a:ext cx="287227" cy="287227"/>
          </a:xfrm>
          <a:prstGeom prst="rect">
            <a:avLst/>
          </a:prstGeom>
        </p:spPr>
      </p:pic>
      <p:pic>
        <p:nvPicPr>
          <p:cNvPr id="39" name="Graphic 38" descr="Home1 with solid fill">
            <a:extLst>
              <a:ext uri="{FF2B5EF4-FFF2-40B4-BE49-F238E27FC236}">
                <a16:creationId xmlns:a16="http://schemas.microsoft.com/office/drawing/2014/main" id="{86C3BEEF-CE68-48DB-A720-7C19475D61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4452" y="4776881"/>
            <a:ext cx="287227" cy="287227"/>
          </a:xfrm>
          <a:prstGeom prst="rect">
            <a:avLst/>
          </a:prstGeom>
        </p:spPr>
      </p:pic>
      <p:pic>
        <p:nvPicPr>
          <p:cNvPr id="40" name="Graphic 39" descr="Home1 with solid fill">
            <a:extLst>
              <a:ext uri="{FF2B5EF4-FFF2-40B4-BE49-F238E27FC236}">
                <a16:creationId xmlns:a16="http://schemas.microsoft.com/office/drawing/2014/main" id="{0654F48F-D641-487C-8B9B-5EF1DB4169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4452" y="5361061"/>
            <a:ext cx="287227" cy="28722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A2CC971-B1BC-408E-BD1D-9D28B8F49B4A}"/>
              </a:ext>
            </a:extLst>
          </p:cNvPr>
          <p:cNvGrpSpPr/>
          <p:nvPr/>
        </p:nvGrpSpPr>
        <p:grpSpPr>
          <a:xfrm>
            <a:off x="4324023" y="3020105"/>
            <a:ext cx="287227" cy="287227"/>
            <a:chOff x="9836559" y="2595470"/>
            <a:chExt cx="515416" cy="498404"/>
          </a:xfrm>
        </p:grpSpPr>
        <p:pic>
          <p:nvPicPr>
            <p:cNvPr id="42" name="Graphic 42" descr="Miscellaneous with solid fill">
              <a:extLst>
                <a:ext uri="{FF2B5EF4-FFF2-40B4-BE49-F238E27FC236}">
                  <a16:creationId xmlns:a16="http://schemas.microsoft.com/office/drawing/2014/main" id="{A3CD4795-95DB-4AC2-84B2-C138A0A0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43" name="Bildobjekt 82">
              <a:extLst>
                <a:ext uri="{FF2B5EF4-FFF2-40B4-BE49-F238E27FC236}">
                  <a16:creationId xmlns:a16="http://schemas.microsoft.com/office/drawing/2014/main" id="{C5F47E99-9023-4141-9B2B-74491C6E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93C499-7736-4F6F-B4E3-C8B493D053E5}"/>
              </a:ext>
            </a:extLst>
          </p:cNvPr>
          <p:cNvGrpSpPr/>
          <p:nvPr/>
        </p:nvGrpSpPr>
        <p:grpSpPr>
          <a:xfrm>
            <a:off x="4334492" y="3629111"/>
            <a:ext cx="287227" cy="287227"/>
            <a:chOff x="8493241" y="2631285"/>
            <a:chExt cx="473927" cy="482658"/>
          </a:xfrm>
        </p:grpSpPr>
        <p:pic>
          <p:nvPicPr>
            <p:cNvPr id="45" name="Graphic 44" descr="Miscellaneous with solid fill">
              <a:extLst>
                <a:ext uri="{FF2B5EF4-FFF2-40B4-BE49-F238E27FC236}">
                  <a16:creationId xmlns:a16="http://schemas.microsoft.com/office/drawing/2014/main" id="{7366D099-D66B-4947-84F7-7BA6E4A8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46" name="Bildobjekt 80">
              <a:extLst>
                <a:ext uri="{FF2B5EF4-FFF2-40B4-BE49-F238E27FC236}">
                  <a16:creationId xmlns:a16="http://schemas.microsoft.com/office/drawing/2014/main" id="{4BABD5D0-4828-4886-9785-E8E1ECF9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395705-FBFE-4D80-9356-3C88E7FF4861}"/>
              </a:ext>
            </a:extLst>
          </p:cNvPr>
          <p:cNvGrpSpPr/>
          <p:nvPr/>
        </p:nvGrpSpPr>
        <p:grpSpPr>
          <a:xfrm>
            <a:off x="4321909" y="4273421"/>
            <a:ext cx="287227" cy="287227"/>
            <a:chOff x="8493241" y="2631285"/>
            <a:chExt cx="473927" cy="482658"/>
          </a:xfrm>
        </p:grpSpPr>
        <p:pic>
          <p:nvPicPr>
            <p:cNvPr id="48" name="Graphic 47" descr="Miscellaneous with solid fill">
              <a:extLst>
                <a:ext uri="{FF2B5EF4-FFF2-40B4-BE49-F238E27FC236}">
                  <a16:creationId xmlns:a16="http://schemas.microsoft.com/office/drawing/2014/main" id="{FB24B43B-C685-40A9-8F27-8EA36CEF1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49" name="Bildobjekt 80">
              <a:extLst>
                <a:ext uri="{FF2B5EF4-FFF2-40B4-BE49-F238E27FC236}">
                  <a16:creationId xmlns:a16="http://schemas.microsoft.com/office/drawing/2014/main" id="{5B7D0E8B-F96B-47DC-ADBD-4BF61CD59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71EC138-0122-4F24-8960-8022935C143A}"/>
              </a:ext>
            </a:extLst>
          </p:cNvPr>
          <p:cNvGrpSpPr/>
          <p:nvPr/>
        </p:nvGrpSpPr>
        <p:grpSpPr>
          <a:xfrm>
            <a:off x="4354508" y="4871579"/>
            <a:ext cx="287227" cy="287227"/>
            <a:chOff x="8493241" y="2631285"/>
            <a:chExt cx="473927" cy="482658"/>
          </a:xfrm>
        </p:grpSpPr>
        <p:pic>
          <p:nvPicPr>
            <p:cNvPr id="51" name="Graphic 50" descr="Miscellaneous with solid fill">
              <a:extLst>
                <a:ext uri="{FF2B5EF4-FFF2-40B4-BE49-F238E27FC236}">
                  <a16:creationId xmlns:a16="http://schemas.microsoft.com/office/drawing/2014/main" id="{2D9BB191-5C48-4A6D-8728-1B47DAB7F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52" name="Bildobjekt 80">
              <a:extLst>
                <a:ext uri="{FF2B5EF4-FFF2-40B4-BE49-F238E27FC236}">
                  <a16:creationId xmlns:a16="http://schemas.microsoft.com/office/drawing/2014/main" id="{F343914C-0A2F-4606-A6BB-588EBDC1E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pic>
        <p:nvPicPr>
          <p:cNvPr id="53" name="Bildobjekt 78">
            <a:extLst>
              <a:ext uri="{FF2B5EF4-FFF2-40B4-BE49-F238E27FC236}">
                <a16:creationId xmlns:a16="http://schemas.microsoft.com/office/drawing/2014/main" id="{6BCAFDCE-7455-4D49-9A41-4AC0706EFB6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42" y="2923225"/>
            <a:ext cx="282248" cy="282248"/>
          </a:xfrm>
          <a:prstGeom prst="rect">
            <a:avLst/>
          </a:prstGeom>
        </p:spPr>
      </p:pic>
      <p:grpSp>
        <p:nvGrpSpPr>
          <p:cNvPr id="63" name="Group 57">
            <a:extLst>
              <a:ext uri="{FF2B5EF4-FFF2-40B4-BE49-F238E27FC236}">
                <a16:creationId xmlns:a16="http://schemas.microsoft.com/office/drawing/2014/main" id="{254C7555-A913-4890-88F0-F267736FAE77}"/>
              </a:ext>
            </a:extLst>
          </p:cNvPr>
          <p:cNvGrpSpPr/>
          <p:nvPr/>
        </p:nvGrpSpPr>
        <p:grpSpPr>
          <a:xfrm>
            <a:off x="4331524" y="5375862"/>
            <a:ext cx="353760" cy="300168"/>
            <a:chOff x="11183003" y="2574351"/>
            <a:chExt cx="527798" cy="492193"/>
          </a:xfrm>
        </p:grpSpPr>
        <p:pic>
          <p:nvPicPr>
            <p:cNvPr id="64" name="Graphic 63" descr="Miscellaneous with solid fill">
              <a:extLst>
                <a:ext uri="{FF2B5EF4-FFF2-40B4-BE49-F238E27FC236}">
                  <a16:creationId xmlns:a16="http://schemas.microsoft.com/office/drawing/2014/main" id="{7BA460A9-319D-41CA-85CE-DB51E5A12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65" name="Bildobjekt 83">
              <a:extLst>
                <a:ext uri="{FF2B5EF4-FFF2-40B4-BE49-F238E27FC236}">
                  <a16:creationId xmlns:a16="http://schemas.microsoft.com/office/drawing/2014/main" id="{B26A06D1-702E-4D1F-986E-996ABE98F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pic>
        <p:nvPicPr>
          <p:cNvPr id="66" name="Bildobjekt 72">
            <a:extLst>
              <a:ext uri="{FF2B5EF4-FFF2-40B4-BE49-F238E27FC236}">
                <a16:creationId xmlns:a16="http://schemas.microsoft.com/office/drawing/2014/main" id="{E2359F30-B786-4444-A960-8E8C3338ABC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3" y="4163235"/>
            <a:ext cx="287227" cy="287227"/>
          </a:xfrm>
          <a:prstGeom prst="rect">
            <a:avLst/>
          </a:prstGeom>
        </p:spPr>
      </p:pic>
      <p:pic>
        <p:nvPicPr>
          <p:cNvPr id="67" name="Bildobjekt 72">
            <a:extLst>
              <a:ext uri="{FF2B5EF4-FFF2-40B4-BE49-F238E27FC236}">
                <a16:creationId xmlns:a16="http://schemas.microsoft.com/office/drawing/2014/main" id="{0D028FCC-F9DE-4C7E-B3FF-83E399C589E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3" y="5324035"/>
            <a:ext cx="287227" cy="287227"/>
          </a:xfrm>
          <a:prstGeom prst="rect">
            <a:avLst/>
          </a:prstGeom>
        </p:spPr>
      </p:pic>
      <p:pic>
        <p:nvPicPr>
          <p:cNvPr id="68" name="Bildobjekt 72">
            <a:extLst>
              <a:ext uri="{FF2B5EF4-FFF2-40B4-BE49-F238E27FC236}">
                <a16:creationId xmlns:a16="http://schemas.microsoft.com/office/drawing/2014/main" id="{08078831-2771-4FA2-9F33-DC8669EC9C7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3" y="4732431"/>
            <a:ext cx="287227" cy="28722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BF5D741B-562E-45C9-8E38-E6B0144F16CA}"/>
              </a:ext>
            </a:extLst>
          </p:cNvPr>
          <p:cNvGrpSpPr/>
          <p:nvPr/>
        </p:nvGrpSpPr>
        <p:grpSpPr>
          <a:xfrm>
            <a:off x="8214514" y="3442848"/>
            <a:ext cx="381915" cy="277664"/>
            <a:chOff x="1064474" y="2484079"/>
            <a:chExt cx="510848" cy="420128"/>
          </a:xfrm>
        </p:grpSpPr>
        <p:pic>
          <p:nvPicPr>
            <p:cNvPr id="61" name="Bildobjekt 76">
              <a:extLst>
                <a:ext uri="{FF2B5EF4-FFF2-40B4-BE49-F238E27FC236}">
                  <a16:creationId xmlns:a16="http://schemas.microsoft.com/office/drawing/2014/main" id="{8BFBA62A-C5F3-4A44-B428-3FA9461BD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2" name="Bildobjekt 86">
              <a:extLst>
                <a:ext uri="{FF2B5EF4-FFF2-40B4-BE49-F238E27FC236}">
                  <a16:creationId xmlns:a16="http://schemas.microsoft.com/office/drawing/2014/main" id="{4E7AFF90-FF23-4926-870C-9A5075E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7">
              <a:extLst>
                <a:ext uri="{FF2B5EF4-FFF2-40B4-BE49-F238E27FC236}">
                  <a16:creationId xmlns:a16="http://schemas.microsoft.com/office/drawing/2014/main" id="{E9EC03A5-134B-4D88-9421-BBCB198B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8">
              <a:extLst>
                <a:ext uri="{FF2B5EF4-FFF2-40B4-BE49-F238E27FC236}">
                  <a16:creationId xmlns:a16="http://schemas.microsoft.com/office/drawing/2014/main" id="{00EF2128-8646-493A-8FCD-1FEFFAEEA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9">
              <a:extLst>
                <a:ext uri="{FF2B5EF4-FFF2-40B4-BE49-F238E27FC236}">
                  <a16:creationId xmlns:a16="http://schemas.microsoft.com/office/drawing/2014/main" id="{4DD8F81A-5101-40CA-B54F-C02097A4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861B73-7202-4139-8755-9E9D4264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549630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med respektive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36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med eller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683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med och utan biståndsbeslut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4475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med biståndsbeslut</a:t>
            </a:r>
            <a:endParaRPr lang="sv-SE" sz="11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5888337-0FE5-450B-A122-3852AC489841}"/>
              </a:ext>
            </a:extLst>
          </p:cNvPr>
          <p:cNvGraphicFramePr>
            <a:graphicFrameLocks/>
          </p:cNvGraphicFramePr>
          <p:nvPr/>
        </p:nvGraphicFramePr>
        <p:xfrm>
          <a:off x="439838" y="2057399"/>
          <a:ext cx="11412638" cy="383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4823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utan biståndsbeslut</a:t>
            </a:r>
            <a:endParaRPr lang="sv-SE" sz="11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AE91EA-3F17-47C1-8A50-7C090D63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463484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CDBBE7B1-5171-41FD-96D7-AA11D8D093EB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84179E66-CE19-4B03-824A-891CDFC710D6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929906"/>
          </a:xfrm>
        </p:spPr>
        <p:txBody>
          <a:bodyPr/>
          <a:lstStyle/>
          <a:p>
            <a:r>
              <a:rPr lang="sv-SE" sz="2800" dirty="0">
                <a:cs typeface="Arial"/>
              </a:rPr>
              <a:t>Andelen insatser som ges utan biståndsbeslut varierar från 26 till 60 procent mellan länen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37</a:t>
            </a:fld>
            <a:endParaRPr lang="sv-S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D2FDDA-B15A-41EE-9F34-E8BE88358F80}"/>
              </a:ext>
            </a:extLst>
          </p:cNvPr>
          <p:cNvGraphicFramePr>
            <a:graphicFrameLocks/>
          </p:cNvGraphicFramePr>
          <p:nvPr/>
        </p:nvGraphicFramePr>
        <p:xfrm>
          <a:off x="153467" y="1415682"/>
          <a:ext cx="11630025" cy="459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8">
            <a:extLst>
              <a:ext uri="{FF2B5EF4-FFF2-40B4-BE49-F238E27FC236}">
                <a16:creationId xmlns:a16="http://schemas.microsoft.com/office/drawing/2014/main" id="{D3E02D12-3D41-465D-8414-B26F17DC3FF8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269672-AC6B-4CC6-BA38-89A65156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1809471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1ACFD4CE-D342-4ED8-8C13-78519F2A4F97}"/>
              </a:ext>
            </a:extLst>
          </p:cNvPr>
          <p:cNvSpPr/>
          <p:nvPr/>
        </p:nvSpPr>
        <p:spPr>
          <a:xfrm>
            <a:off x="239523" y="1729737"/>
            <a:ext cx="11799010" cy="41821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5FF9A66-FB91-41F5-BFD6-E66CEDC50B92}"/>
              </a:ext>
            </a:extLst>
          </p:cNvPr>
          <p:cNvSpPr/>
          <p:nvPr/>
        </p:nvSpPr>
        <p:spPr>
          <a:xfrm>
            <a:off x="239523" y="1397527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928792"/>
          </a:xfrm>
        </p:spPr>
        <p:txBody>
          <a:bodyPr/>
          <a:lstStyle/>
          <a:p>
            <a:r>
              <a:rPr lang="sv-SE" sz="2800" dirty="0"/>
              <a:t>Andelen av de kartlagda insatserna som ges med respektive utan biståndsbeslut skiljer sig inte mellan stad/landsbygd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38</a:t>
            </a:fld>
            <a:endParaRPr lang="sv-SE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F7E747-6C17-4A46-B53A-4BF6AAA1CC8F}"/>
              </a:ext>
            </a:extLst>
          </p:cNvPr>
          <p:cNvGraphicFramePr>
            <a:graphicFrameLocks/>
          </p:cNvGraphicFramePr>
          <p:nvPr/>
        </p:nvGraphicFramePr>
        <p:xfrm>
          <a:off x="352425" y="1897783"/>
          <a:ext cx="10923125" cy="392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8">
            <a:extLst>
              <a:ext uri="{FF2B5EF4-FFF2-40B4-BE49-F238E27FC236}">
                <a16:creationId xmlns:a16="http://schemas.microsoft.com/office/drawing/2014/main" id="{E0FAF335-FE2C-412E-8CE8-DF89ABA13BD9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B7A880-C9F8-4C3D-8E6E-AF321E9C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1882567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D34C160A-DA4E-43BB-A8A8-C96E1E1B0F3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F3421D5B-3DD4-465E-B1C9-E60C1EF5E882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Andel kommuner som vill ge insatser utan biståndsbeslut, givet att en lagändring möjliggjorde detta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B2A04C-225E-42E6-9C52-532C82CF1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062383"/>
              </p:ext>
            </p:extLst>
          </p:nvPr>
        </p:nvGraphicFramePr>
        <p:xfrm>
          <a:off x="409074" y="1472488"/>
          <a:ext cx="11555078" cy="43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891687"/>
          </a:xfrm>
        </p:spPr>
        <p:txBody>
          <a:bodyPr/>
          <a:lstStyle/>
          <a:p>
            <a:r>
              <a:rPr lang="sv-SE" sz="2800" dirty="0"/>
              <a:t>Mer än hälften av svarande kommuner vill ge insatser utan biståndsbeslut inom området äldre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39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8B352-7F3C-4EA3-9FCB-D202AE817AB8}"/>
              </a:ext>
            </a:extLst>
          </p:cNvPr>
          <p:cNvSpPr txBox="1"/>
          <p:nvPr/>
        </p:nvSpPr>
        <p:spPr>
          <a:xfrm>
            <a:off x="9469359" y="5313887"/>
            <a:ext cx="2566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</a:rPr>
              <a:t>100 % = 235 kommuner som besvarat frågan</a:t>
            </a:r>
            <a:endParaRPr lang="sv-SE" sz="1400" dirty="0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F94F9AD4-803A-4112-9522-2C6D0D0AC429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A5E453A-0EDB-4EC4-A43F-E78631D910F1}"/>
              </a:ext>
            </a:extLst>
          </p:cNvPr>
          <p:cNvSpPr txBox="1"/>
          <p:nvPr/>
        </p:nvSpPr>
        <p:spPr>
          <a:xfrm>
            <a:off x="285341" y="1484930"/>
            <a:ext cx="8124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68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v-SE" sz="1400" b="1" dirty="0"/>
              <a:t>Om det sker en lagändring som möjliggör att kommunen erbjuder insatser utan biståndsbeslut, skulle ni vilja ge någon eller några insatser utan biståndsbeslut?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56AA07-DD89-4C25-AF19-E225BF74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158924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899BA7C-3079-4DA8-AA75-686341B4C904}"/>
              </a:ext>
            </a:extLst>
          </p:cNvPr>
          <p:cNvSpPr/>
          <p:nvPr/>
        </p:nvSpPr>
        <p:spPr>
          <a:xfrm>
            <a:off x="366521" y="1635392"/>
            <a:ext cx="11190929" cy="3991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3D6E21-1E26-421F-9CB3-108D2746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6" y="239126"/>
            <a:ext cx="11613492" cy="1231392"/>
          </a:xfrm>
        </p:spPr>
        <p:txBody>
          <a:bodyPr/>
          <a:lstStyle/>
          <a:p>
            <a:r>
              <a:rPr lang="sv-SE" sz="3200" dirty="0"/>
              <a:t>Utredningen om Framtidens socialtjänst ger förslag på en ny socialtjänstlag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067E-5A0B-4596-B463-E2F34FA7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B87D2-E38A-40F3-8A51-C6882468B883}"/>
              </a:ext>
            </a:extLst>
          </p:cNvPr>
          <p:cNvSpPr txBox="1"/>
          <p:nvPr/>
        </p:nvSpPr>
        <p:spPr>
          <a:xfrm>
            <a:off x="447675" y="180620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+mj-lt"/>
              </a:rPr>
              <a:t>Ny socialtjänstlag</a:t>
            </a:r>
            <a:endParaRPr lang="en-GB" sz="1600" b="1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10514F-F7B1-4ECC-96C8-551D3FFA8227}"/>
              </a:ext>
            </a:extLst>
          </p:cNvPr>
          <p:cNvGrpSpPr/>
          <p:nvPr/>
        </p:nvGrpSpPr>
        <p:grpSpPr>
          <a:xfrm>
            <a:off x="8237129" y="1806206"/>
            <a:ext cx="2650609" cy="3649626"/>
            <a:chOff x="826157" y="2694415"/>
            <a:chExt cx="2440917" cy="3031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C0C4F6-EE51-4D83-A53D-2AD284285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794"/>
            <a:stretch/>
          </p:blipFill>
          <p:spPr>
            <a:xfrm>
              <a:off x="826157" y="2694415"/>
              <a:ext cx="2440917" cy="303180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55C0D3-982E-4949-89BD-0F11079F583D}"/>
                </a:ext>
              </a:extLst>
            </p:cNvPr>
            <p:cNvSpPr/>
            <p:nvPr/>
          </p:nvSpPr>
          <p:spPr>
            <a:xfrm>
              <a:off x="1027227" y="3323642"/>
              <a:ext cx="424483" cy="138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7632C9B-8477-444E-B52C-78972C3F79E3}"/>
              </a:ext>
            </a:extLst>
          </p:cNvPr>
          <p:cNvSpPr/>
          <p:nvPr/>
        </p:nvSpPr>
        <p:spPr>
          <a:xfrm>
            <a:off x="528969" y="3150978"/>
            <a:ext cx="6903187" cy="1800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000000"/>
                </a:solidFill>
                <a:effectLst/>
                <a:latin typeface="+mj-lt"/>
              </a:rPr>
              <a:t>Exempel på förslag: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Att en eller flera insatser kan tillhandahållas utan föregående individuell behovsprövning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+mj-lt"/>
              </a:rPr>
              <a:t>Att 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verksamhet inom socialtjänsten bedrivs i överensstämmelse med vetenskap och beprövad erfarenhet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889A60C-7C1C-4902-B091-E0C4F438F18F}"/>
              </a:ext>
            </a:extLst>
          </p:cNvPr>
          <p:cNvSpPr txBox="1"/>
          <p:nvPr/>
        </p:nvSpPr>
        <p:spPr>
          <a:xfrm>
            <a:off x="528969" y="2199660"/>
            <a:ext cx="6903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sv-SE" sz="1600" dirty="0">
                <a:effectLst/>
                <a:ea typeface="Times New Roman" panose="02020603050405020304" pitchFamily="18" charset="0"/>
              </a:rPr>
              <a:t>I augusti 2020 lämnade utredningen Framtidens socialtjänst in sitt slutbetänkande till Socialdepartementet, med förslag på en ”Hållbar socialtjänst – En ny socialtjänstlag” (SOU 2020:47).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C96F549-ED08-4209-A9D8-FA3FEFF2E73C}"/>
              </a:ext>
            </a:extLst>
          </p:cNvPr>
          <p:cNvSpPr txBox="1"/>
          <p:nvPr/>
        </p:nvSpPr>
        <p:spPr>
          <a:xfrm>
            <a:off x="535876" y="4863442"/>
            <a:ext cx="6896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effectLst/>
                <a:ea typeface="Times New Roman" panose="02020603050405020304" pitchFamily="18" charset="0"/>
              </a:rPr>
              <a:t>Sammantaget skulle förslaget till en ny socialtjänstlag innebära en omställning av socialtjänstens organisering, arbetssätt och metoder.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589050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F697A688-0EF0-4A4C-A11A-E826CF8EBEEB}"/>
              </a:ext>
            </a:extLst>
          </p:cNvPr>
          <p:cNvSpPr/>
          <p:nvPr/>
        </p:nvSpPr>
        <p:spPr>
          <a:xfrm>
            <a:off x="239523" y="1367916"/>
            <a:ext cx="11799010" cy="4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185131" cy="1231392"/>
          </a:xfrm>
        </p:spPr>
        <p:txBody>
          <a:bodyPr/>
          <a:lstStyle/>
          <a:p>
            <a:r>
              <a:rPr lang="sv-SE" sz="2800" dirty="0"/>
              <a:t>Nästan 90 kommuner vill genomföra insatser inom hjälpmedel och välfärdsteknik för äldre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40</a:t>
            </a:fld>
            <a:endParaRPr lang="sv-SE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A41AA5-A364-4F85-87B5-91AEF71BACDC}"/>
              </a:ext>
            </a:extLst>
          </p:cNvPr>
          <p:cNvGraphicFramePr>
            <a:graphicFrameLocks/>
          </p:cNvGraphicFramePr>
          <p:nvPr/>
        </p:nvGraphicFramePr>
        <p:xfrm>
          <a:off x="-424569" y="1248953"/>
          <a:ext cx="12391170" cy="461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8">
            <a:extLst>
              <a:ext uri="{FF2B5EF4-FFF2-40B4-BE49-F238E27FC236}">
                <a16:creationId xmlns:a16="http://schemas.microsoft.com/office/drawing/2014/main" id="{AE1D8B7C-2098-47EA-B6E6-D58F41C4667C}"/>
              </a:ext>
            </a:extLst>
          </p:cNvPr>
          <p:cNvSpPr txBox="1"/>
          <p:nvPr/>
        </p:nvSpPr>
        <p:spPr>
          <a:xfrm>
            <a:off x="216967" y="598347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69BEE52-4059-4B81-B8A5-23EE165AC0A7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Antal som skulle vilja ge insatser utan biståndsbeslut i respektive insatskategorin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A3014EF5-F75C-41CD-A016-BB9D22F4AF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102" y="2192682"/>
            <a:ext cx="371157" cy="371157"/>
          </a:xfrm>
          <a:prstGeom prst="rect">
            <a:avLst/>
          </a:prstGeom>
        </p:spPr>
      </p:pic>
      <p:pic>
        <p:nvPicPr>
          <p:cNvPr id="12" name="Graphic 11" descr="Home1 with solid fill">
            <a:extLst>
              <a:ext uri="{FF2B5EF4-FFF2-40B4-BE49-F238E27FC236}">
                <a16:creationId xmlns:a16="http://schemas.microsoft.com/office/drawing/2014/main" id="{3F522B88-DA5A-4AFF-A66E-D1224D9866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8100" y="1770830"/>
            <a:ext cx="371157" cy="371157"/>
          </a:xfrm>
          <a:prstGeom prst="rect">
            <a:avLst/>
          </a:prstGeom>
        </p:spPr>
      </p:pic>
      <p:pic>
        <p:nvPicPr>
          <p:cNvPr id="13" name="Bildobjekt 72">
            <a:extLst>
              <a:ext uri="{FF2B5EF4-FFF2-40B4-BE49-F238E27FC236}">
                <a16:creationId xmlns:a16="http://schemas.microsoft.com/office/drawing/2014/main" id="{AF5F1C74-B03D-41A6-B38F-BADB321850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5" y="3612181"/>
            <a:ext cx="260352" cy="2603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F001AA-CE5D-42B2-B741-388CAF07795F}"/>
              </a:ext>
            </a:extLst>
          </p:cNvPr>
          <p:cNvGrpSpPr/>
          <p:nvPr/>
        </p:nvGrpSpPr>
        <p:grpSpPr>
          <a:xfrm>
            <a:off x="342109" y="3205943"/>
            <a:ext cx="337148" cy="174173"/>
            <a:chOff x="4293327" y="2574351"/>
            <a:chExt cx="671354" cy="378274"/>
          </a:xfrm>
        </p:grpSpPr>
        <p:pic>
          <p:nvPicPr>
            <p:cNvPr id="15" name="Bildobjekt 74">
              <a:extLst>
                <a:ext uri="{FF2B5EF4-FFF2-40B4-BE49-F238E27FC236}">
                  <a16:creationId xmlns:a16="http://schemas.microsoft.com/office/drawing/2014/main" id="{189817F2-75BE-49FA-BBE4-E9D32BCF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16" name="Bildobjekt 75">
              <a:extLst>
                <a:ext uri="{FF2B5EF4-FFF2-40B4-BE49-F238E27FC236}">
                  <a16:creationId xmlns:a16="http://schemas.microsoft.com/office/drawing/2014/main" id="{7BDD6997-C041-462F-A2C4-C6C81A302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pic>
        <p:nvPicPr>
          <p:cNvPr id="17" name="Bildobjekt 78">
            <a:extLst>
              <a:ext uri="{FF2B5EF4-FFF2-40B4-BE49-F238E27FC236}">
                <a16:creationId xmlns:a16="http://schemas.microsoft.com/office/drawing/2014/main" id="{75E16413-C50D-4DC7-B816-4F937D74C90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9" y="4048025"/>
            <a:ext cx="343236" cy="3432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F2CF72-F2D6-474D-A41F-AAC2A1EB269C}"/>
              </a:ext>
            </a:extLst>
          </p:cNvPr>
          <p:cNvGrpSpPr/>
          <p:nvPr/>
        </p:nvGrpSpPr>
        <p:grpSpPr>
          <a:xfrm>
            <a:off x="403887" y="4560977"/>
            <a:ext cx="310688" cy="333669"/>
            <a:chOff x="8493241" y="2631285"/>
            <a:chExt cx="473927" cy="482658"/>
          </a:xfrm>
        </p:grpSpPr>
        <p:pic>
          <p:nvPicPr>
            <p:cNvPr id="19" name="Graphic 18" descr="Miscellaneous with solid fill">
              <a:extLst>
                <a:ext uri="{FF2B5EF4-FFF2-40B4-BE49-F238E27FC236}">
                  <a16:creationId xmlns:a16="http://schemas.microsoft.com/office/drawing/2014/main" id="{57FE062A-3312-4C88-A1C1-AA52BA4D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600821" y="2747596"/>
              <a:ext cx="366347" cy="366347"/>
            </a:xfrm>
            <a:prstGeom prst="rect">
              <a:avLst/>
            </a:prstGeom>
          </p:spPr>
        </p:pic>
        <p:pic>
          <p:nvPicPr>
            <p:cNvPr id="20" name="Bildobjekt 80">
              <a:extLst>
                <a:ext uri="{FF2B5EF4-FFF2-40B4-BE49-F238E27FC236}">
                  <a16:creationId xmlns:a16="http://schemas.microsoft.com/office/drawing/2014/main" id="{E741336C-7DE7-439D-9121-63C852A7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241" y="2631285"/>
              <a:ext cx="253917" cy="25391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74C48-19E6-4E89-8E11-2E9681B437C1}"/>
              </a:ext>
            </a:extLst>
          </p:cNvPr>
          <p:cNvGrpSpPr/>
          <p:nvPr/>
        </p:nvGrpSpPr>
        <p:grpSpPr>
          <a:xfrm>
            <a:off x="375714" y="5001734"/>
            <a:ext cx="310688" cy="333669"/>
            <a:chOff x="9836559" y="2595470"/>
            <a:chExt cx="515416" cy="498404"/>
          </a:xfrm>
        </p:grpSpPr>
        <p:pic>
          <p:nvPicPr>
            <p:cNvPr id="22" name="Graphic 42" descr="Miscellaneous with solid fill">
              <a:extLst>
                <a:ext uri="{FF2B5EF4-FFF2-40B4-BE49-F238E27FC236}">
                  <a16:creationId xmlns:a16="http://schemas.microsoft.com/office/drawing/2014/main" id="{3E1DDB4A-8293-4AF0-808E-CD9B0B07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3" name="Bildobjekt 82">
              <a:extLst>
                <a:ext uri="{FF2B5EF4-FFF2-40B4-BE49-F238E27FC236}">
                  <a16:creationId xmlns:a16="http://schemas.microsoft.com/office/drawing/2014/main" id="{CF0F54E3-56C1-4D13-98C5-900ED6F0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AE7B4A-83F7-4465-8016-C63DA299C6CF}"/>
              </a:ext>
            </a:extLst>
          </p:cNvPr>
          <p:cNvGrpSpPr/>
          <p:nvPr/>
        </p:nvGrpSpPr>
        <p:grpSpPr>
          <a:xfrm>
            <a:off x="403887" y="5448861"/>
            <a:ext cx="310688" cy="333669"/>
            <a:chOff x="11183003" y="2574351"/>
            <a:chExt cx="527798" cy="492193"/>
          </a:xfrm>
        </p:grpSpPr>
        <p:pic>
          <p:nvPicPr>
            <p:cNvPr id="25" name="Graphic 24" descr="Miscellaneous with solid fill">
              <a:extLst>
                <a:ext uri="{FF2B5EF4-FFF2-40B4-BE49-F238E27FC236}">
                  <a16:creationId xmlns:a16="http://schemas.microsoft.com/office/drawing/2014/main" id="{32909A9D-8B0B-4026-A673-68593C35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26" name="Bildobjekt 83">
              <a:extLst>
                <a:ext uri="{FF2B5EF4-FFF2-40B4-BE49-F238E27FC236}">
                  <a16:creationId xmlns:a16="http://schemas.microsoft.com/office/drawing/2014/main" id="{8681903B-8ACD-4EA7-8AC4-65900AD4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2E7DAE-D61B-4ACE-B5A7-BEAB7A1D6F1A}"/>
              </a:ext>
            </a:extLst>
          </p:cNvPr>
          <p:cNvGrpSpPr/>
          <p:nvPr/>
        </p:nvGrpSpPr>
        <p:grpSpPr>
          <a:xfrm>
            <a:off x="322769" y="2702072"/>
            <a:ext cx="381915" cy="277664"/>
            <a:chOff x="1064474" y="2484079"/>
            <a:chExt cx="510848" cy="420128"/>
          </a:xfrm>
        </p:grpSpPr>
        <p:pic>
          <p:nvPicPr>
            <p:cNvPr id="34" name="Bildobjekt 76">
              <a:extLst>
                <a:ext uri="{FF2B5EF4-FFF2-40B4-BE49-F238E27FC236}">
                  <a16:creationId xmlns:a16="http://schemas.microsoft.com/office/drawing/2014/main" id="{177DA429-A7BD-4D54-8DD6-AEB28902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5" name="Bildobjekt 86">
              <a:extLst>
                <a:ext uri="{FF2B5EF4-FFF2-40B4-BE49-F238E27FC236}">
                  <a16:creationId xmlns:a16="http://schemas.microsoft.com/office/drawing/2014/main" id="{D7F23B5A-1EDB-4A9E-AB0D-3719E777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6" name="Bildobjekt 87">
              <a:extLst>
                <a:ext uri="{FF2B5EF4-FFF2-40B4-BE49-F238E27FC236}">
                  <a16:creationId xmlns:a16="http://schemas.microsoft.com/office/drawing/2014/main" id="{9622B1BE-83F7-46DF-84AA-AC49A6E54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7" name="Bildobjekt 88">
              <a:extLst>
                <a:ext uri="{FF2B5EF4-FFF2-40B4-BE49-F238E27FC236}">
                  <a16:creationId xmlns:a16="http://schemas.microsoft.com/office/drawing/2014/main" id="{AF5BB2AF-8384-4996-817E-B26BD5E6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8" name="Bildobjekt 89">
              <a:extLst>
                <a:ext uri="{FF2B5EF4-FFF2-40B4-BE49-F238E27FC236}">
                  <a16:creationId xmlns:a16="http://schemas.microsoft.com/office/drawing/2014/main" id="{A305178F-F9DA-44E5-934B-339B733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ED1105-7333-476E-A6C2-D77FD113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2149613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2">
            <a:extLst>
              <a:ext uri="{FF2B5EF4-FFF2-40B4-BE49-F238E27FC236}">
                <a16:creationId xmlns:a16="http://schemas.microsoft.com/office/drawing/2014/main" id="{21375CCA-7973-4DEB-8CA6-169C429E7C60}"/>
              </a:ext>
            </a:extLst>
          </p:cNvPr>
          <p:cNvSpPr/>
          <p:nvPr/>
        </p:nvSpPr>
        <p:spPr>
          <a:xfrm>
            <a:off x="342899" y="1367917"/>
            <a:ext cx="11695633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12">
            <a:extLst>
              <a:ext uri="{FF2B5EF4-FFF2-40B4-BE49-F238E27FC236}">
                <a16:creationId xmlns:a16="http://schemas.microsoft.com/office/drawing/2014/main" id="{DE8F4216-9B43-45B5-8859-E82E7662BC85}"/>
              </a:ext>
            </a:extLst>
          </p:cNvPr>
          <p:cNvSpPr/>
          <p:nvPr/>
        </p:nvSpPr>
        <p:spPr>
          <a:xfrm>
            <a:off x="342900" y="1028212"/>
            <a:ext cx="11695633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Exempel på insatser som kommunerna vill genomföra utan biståndsbeslut utifrån fritextsvar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173116" cy="908082"/>
          </a:xfrm>
        </p:spPr>
        <p:txBody>
          <a:bodyPr/>
          <a:lstStyle/>
          <a:p>
            <a:r>
              <a:rPr lang="sv-SE" sz="2800"/>
              <a:t>Exempel på insatser som önskas genomföras utan biståndsbeslut inom området äldre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41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9D33E-6DA9-4F8D-A5EA-D462F741A5DA}"/>
              </a:ext>
            </a:extLst>
          </p:cNvPr>
          <p:cNvSpPr/>
          <p:nvPr/>
        </p:nvSpPr>
        <p:spPr>
          <a:xfrm>
            <a:off x="1654216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Trygghetsboende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D49F-FFDB-46C2-8208-B16BC16F7D7B}"/>
              </a:ext>
            </a:extLst>
          </p:cNvPr>
          <p:cNvSpPr/>
          <p:nvPr/>
        </p:nvSpPr>
        <p:spPr>
          <a:xfrm>
            <a:off x="4772628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Digital stöd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DF6A7-D99B-40C3-8655-D9592D2E8833}"/>
              </a:ext>
            </a:extLst>
          </p:cNvPr>
          <p:cNvSpPr/>
          <p:nvPr/>
        </p:nvSpPr>
        <p:spPr>
          <a:xfrm>
            <a:off x="7891040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Dagverksamhet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5F2C4-77E2-41D4-82A1-B409DDF73684}"/>
              </a:ext>
            </a:extLst>
          </p:cNvPr>
          <p:cNvSpPr/>
          <p:nvPr/>
        </p:nvSpPr>
        <p:spPr>
          <a:xfrm>
            <a:off x="1654216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Stöd och utbildning för anhöriga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46A5B-9656-44FD-B7BA-66D84F6CEFFC}"/>
              </a:ext>
            </a:extLst>
          </p:cNvPr>
          <p:cNvSpPr/>
          <p:nvPr/>
        </p:nvSpPr>
        <p:spPr>
          <a:xfrm>
            <a:off x="7860660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Ledsagning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C84D7-DE74-41DE-96B6-84D91431E4CA}"/>
              </a:ext>
            </a:extLst>
          </p:cNvPr>
          <p:cNvSpPr/>
          <p:nvPr/>
        </p:nvSpPr>
        <p:spPr>
          <a:xfrm>
            <a:off x="4772628" y="467251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Hjälp med personlig omvårdnad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F44E1-D7EA-4C87-AE05-6AEBE7F02983}"/>
              </a:ext>
            </a:extLst>
          </p:cNvPr>
          <p:cNvSpPr/>
          <p:nvPr/>
        </p:nvSpPr>
        <p:spPr>
          <a:xfrm>
            <a:off x="1654216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Trygghetslarm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79E11-C946-4E39-9FFB-D9E73C26F7A9}"/>
              </a:ext>
            </a:extLst>
          </p:cNvPr>
          <p:cNvSpPr/>
          <p:nvPr/>
        </p:nvSpPr>
        <p:spPr>
          <a:xfrm>
            <a:off x="4772628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Inköp, tvätt och städning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A37EE7-8DF8-41CA-8785-0E0657A23BF9}"/>
              </a:ext>
            </a:extLst>
          </p:cNvPr>
          <p:cNvSpPr/>
          <p:nvPr/>
        </p:nvSpPr>
        <p:spPr>
          <a:xfrm>
            <a:off x="7891040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Avlösning</a:t>
            </a:r>
          </a:p>
        </p:txBody>
      </p:sp>
      <p:sp>
        <p:nvSpPr>
          <p:cNvPr id="19" name="textruta 8">
            <a:extLst>
              <a:ext uri="{FF2B5EF4-FFF2-40B4-BE49-F238E27FC236}">
                <a16:creationId xmlns:a16="http://schemas.microsoft.com/office/drawing/2014/main" id="{1CEE6F93-E27A-4480-AEAD-94F4F9F2C0B3}"/>
              </a:ext>
            </a:extLst>
          </p:cNvPr>
          <p:cNvSpPr txBox="1"/>
          <p:nvPr/>
        </p:nvSpPr>
        <p:spPr>
          <a:xfrm>
            <a:off x="153467" y="60310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/>
              <a:t>Källa:	Enkät: Kartläggning av socialtjänstens insatser i Sveriges kommuner (2021) 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5B1A21-3306-4B51-AE1A-1C332915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Äldre</a:t>
            </a:r>
          </a:p>
        </p:txBody>
      </p:sp>
    </p:spTree>
    <p:extLst>
      <p:ext uri="{BB962C8B-B14F-4D97-AF65-F5344CB8AC3E}">
        <p14:creationId xmlns:p14="http://schemas.microsoft.com/office/powerpoint/2010/main" val="3930995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3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Resultat för verksamhetsområde barn och unga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42</a:t>
            </a:fld>
            <a:endParaRPr lang="sv-SE"/>
          </a:p>
        </p:txBody>
      </p:sp>
      <p:pic>
        <p:nvPicPr>
          <p:cNvPr id="7172" name="Picture 4" descr="man wearing black and red pullover hoodie">
            <a:extLst>
              <a:ext uri="{FF2B5EF4-FFF2-40B4-BE49-F238E27FC236}">
                <a16:creationId xmlns:a16="http://schemas.microsoft.com/office/drawing/2014/main" id="{A3CD5F23-99E0-4D0F-A511-69CB791AC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12108" r="19247"/>
          <a:stretch/>
        </p:blipFill>
        <p:spPr bwMode="auto">
          <a:xfrm>
            <a:off x="7714327" y="1256091"/>
            <a:ext cx="4477673" cy="45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9D6AC5-A426-4DF2-A390-ABF18FEC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300982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B8A7C8DA-1D48-4E85-A02D-5B95384BFDAC}"/>
              </a:ext>
            </a:extLst>
          </p:cNvPr>
          <p:cNvSpPr/>
          <p:nvPr/>
        </p:nvSpPr>
        <p:spPr>
          <a:xfrm>
            <a:off x="344442" y="1384925"/>
            <a:ext cx="4605726" cy="4777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6F68E4-65C6-4280-BE4A-1B013347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9" y="283476"/>
            <a:ext cx="11651146" cy="1231392"/>
          </a:xfrm>
        </p:spPr>
        <p:txBody>
          <a:bodyPr/>
          <a:lstStyle/>
          <a:p>
            <a:r>
              <a:rPr lang="sv-SE" sz="2800" dirty="0"/>
              <a:t>Enkäten för verksamhetsområde barn och unga besvarades av 243 kommuner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D04BCC-F952-47C1-A0AD-1576A5BF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43</a:t>
            </a:fld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EF3C50E-B112-4BF9-88E6-11A3FD665756}"/>
              </a:ext>
            </a:extLst>
          </p:cNvPr>
          <p:cNvGrpSpPr/>
          <p:nvPr/>
        </p:nvGrpSpPr>
        <p:grpSpPr>
          <a:xfrm>
            <a:off x="845246" y="3123897"/>
            <a:ext cx="3883697" cy="2061103"/>
            <a:chOff x="664232" y="1033545"/>
            <a:chExt cx="3003096" cy="189720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2A20855-118B-44B6-ABF1-6353862852EF}"/>
                </a:ext>
              </a:extLst>
            </p:cNvPr>
            <p:cNvSpPr/>
            <p:nvPr/>
          </p:nvSpPr>
          <p:spPr>
            <a:xfrm>
              <a:off x="664232" y="1238137"/>
              <a:ext cx="3003096" cy="1692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A5EFFA2-4A15-4A0C-889C-C227B706847C}"/>
                </a:ext>
              </a:extLst>
            </p:cNvPr>
            <p:cNvSpPr txBox="1"/>
            <p:nvPr/>
          </p:nvSpPr>
          <p:spPr>
            <a:xfrm>
              <a:off x="664232" y="1033545"/>
              <a:ext cx="2120720" cy="53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Inkomna svar enkät barn och unga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C7310DFC-40F5-4FAD-88D1-409754B6E367}"/>
              </a:ext>
            </a:extLst>
          </p:cNvPr>
          <p:cNvSpPr txBox="1"/>
          <p:nvPr/>
        </p:nvSpPr>
        <p:spPr>
          <a:xfrm>
            <a:off x="474112" y="1481609"/>
            <a:ext cx="434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Enkäten inom verksamhetsområde barn och unga besvarades av totalt 243 </a:t>
            </a:r>
            <a:r>
              <a:rPr lang="sv-SE" sz="1600" b="1" dirty="0">
                <a:latin typeface="+mj-lt"/>
                <a:cs typeface="Arial" panose="020B0604020202020204" pitchFamily="34" charset="0"/>
              </a:rPr>
              <a:t>kommuner</a:t>
            </a:r>
            <a:r>
              <a:rPr lang="sv-SE" sz="1600" b="1" dirty="0"/>
              <a:t>. Av dessa fullföljde 222 kommuner (74 %) hela enkäten.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E39778-7A85-4EFD-B7E3-006FA87D94E8}"/>
              </a:ext>
            </a:extLst>
          </p:cNvPr>
          <p:cNvSpPr/>
          <p:nvPr/>
        </p:nvSpPr>
        <p:spPr>
          <a:xfrm>
            <a:off x="5110389" y="1384925"/>
            <a:ext cx="6734046" cy="4777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589D47F-FB0D-45A8-97C1-589A035A239D}"/>
              </a:ext>
            </a:extLst>
          </p:cNvPr>
          <p:cNvSpPr txBox="1"/>
          <p:nvPr/>
        </p:nvSpPr>
        <p:spPr>
          <a:xfrm>
            <a:off x="5159410" y="1459074"/>
            <a:ext cx="668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Vid redovisning av resultat används de kategorier av insatser som ingick i enkäten:</a:t>
            </a:r>
          </a:p>
        </p:txBody>
      </p:sp>
      <p:pic>
        <p:nvPicPr>
          <p:cNvPr id="23" name="Graphic 10" descr="House with solid fill">
            <a:extLst>
              <a:ext uri="{FF2B5EF4-FFF2-40B4-BE49-F238E27FC236}">
                <a16:creationId xmlns:a16="http://schemas.microsoft.com/office/drawing/2014/main" id="{A06806BE-8A8E-47D1-8B3A-756EA81BBB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09361" y="2479818"/>
            <a:ext cx="510847" cy="510847"/>
          </a:xfrm>
          <a:prstGeom prst="rect">
            <a:avLst/>
          </a:prstGeom>
        </p:spPr>
      </p:pic>
      <p:pic>
        <p:nvPicPr>
          <p:cNvPr id="24" name="Graphic 21" descr="Home1 with solid fill">
            <a:extLst>
              <a:ext uri="{FF2B5EF4-FFF2-40B4-BE49-F238E27FC236}">
                <a16:creationId xmlns:a16="http://schemas.microsoft.com/office/drawing/2014/main" id="{4F1E980C-B4A8-4F56-BE6F-59E47783FB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62898" y="2479818"/>
            <a:ext cx="510848" cy="510848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791E9A32-0856-41CD-9A3E-2E5C5D03D2A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25" y="3990128"/>
            <a:ext cx="420127" cy="420127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89305EAA-D66D-46E6-8BFC-CD355005CA39}"/>
              </a:ext>
            </a:extLst>
          </p:cNvPr>
          <p:cNvGrpSpPr/>
          <p:nvPr/>
        </p:nvGrpSpPr>
        <p:grpSpPr>
          <a:xfrm>
            <a:off x="10253127" y="3900150"/>
            <a:ext cx="693661" cy="626953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1A89C379-2BF7-4765-9B04-CD720461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9E24303-D675-4F17-AA66-397BE5D4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aphicFrame>
        <p:nvGraphicFramePr>
          <p:cNvPr id="39" name="Table 24">
            <a:extLst>
              <a:ext uri="{FF2B5EF4-FFF2-40B4-BE49-F238E27FC236}">
                <a16:creationId xmlns:a16="http://schemas.microsoft.com/office/drawing/2014/main" id="{75D9BE22-FAD3-4124-8CAE-89DA6E75A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38112"/>
              </p:ext>
            </p:extLst>
          </p:nvPr>
        </p:nvGraphicFramePr>
        <p:xfrm>
          <a:off x="5421780" y="3151740"/>
          <a:ext cx="6470529" cy="43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843">
                  <a:extLst>
                    <a:ext uri="{9D8B030D-6E8A-4147-A177-3AD203B41FA5}">
                      <a16:colId xmlns:a16="http://schemas.microsoft.com/office/drawing/2014/main" val="3910782198"/>
                    </a:ext>
                  </a:extLst>
                </a:gridCol>
                <a:gridCol w="2156843">
                  <a:extLst>
                    <a:ext uri="{9D8B030D-6E8A-4147-A177-3AD203B41FA5}">
                      <a16:colId xmlns:a16="http://schemas.microsoft.com/office/drawing/2014/main" val="2431141423"/>
                    </a:ext>
                  </a:extLst>
                </a:gridCol>
                <a:gridCol w="2156843">
                  <a:extLst>
                    <a:ext uri="{9D8B030D-6E8A-4147-A177-3AD203B41FA5}">
                      <a16:colId xmlns:a16="http://schemas.microsoft.com/office/drawing/2014/main" val="125237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Placeringsinsatser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Insatser under</a:t>
                      </a:r>
                    </a:p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placering till barn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pSp>
        <p:nvGrpSpPr>
          <p:cNvPr id="40" name="Group 29">
            <a:extLst>
              <a:ext uri="{FF2B5EF4-FFF2-40B4-BE49-F238E27FC236}">
                <a16:creationId xmlns:a16="http://schemas.microsoft.com/office/drawing/2014/main" id="{4D12CD69-9AB7-4650-AF73-8FF2C3AF9E69}"/>
              </a:ext>
            </a:extLst>
          </p:cNvPr>
          <p:cNvGrpSpPr/>
          <p:nvPr/>
        </p:nvGrpSpPr>
        <p:grpSpPr>
          <a:xfrm>
            <a:off x="5904104" y="2570537"/>
            <a:ext cx="607664" cy="420128"/>
            <a:chOff x="1064474" y="2484079"/>
            <a:chExt cx="510848" cy="420128"/>
          </a:xfrm>
        </p:grpSpPr>
        <p:pic>
          <p:nvPicPr>
            <p:cNvPr id="41" name="Bildobjekt 76">
              <a:extLst>
                <a:ext uri="{FF2B5EF4-FFF2-40B4-BE49-F238E27FC236}">
                  <a16:creationId xmlns:a16="http://schemas.microsoft.com/office/drawing/2014/main" id="{0066920B-324E-48FF-9826-6847C0B0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2" name="Bildobjekt 86">
              <a:extLst>
                <a:ext uri="{FF2B5EF4-FFF2-40B4-BE49-F238E27FC236}">
                  <a16:creationId xmlns:a16="http://schemas.microsoft.com/office/drawing/2014/main" id="{03C8D01B-1CEC-42CB-9FD7-91AC8170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7">
              <a:extLst>
                <a:ext uri="{FF2B5EF4-FFF2-40B4-BE49-F238E27FC236}">
                  <a16:creationId xmlns:a16="http://schemas.microsoft.com/office/drawing/2014/main" id="{6B980625-6F75-4E63-A6FC-860D14BB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8">
              <a:extLst>
                <a:ext uri="{FF2B5EF4-FFF2-40B4-BE49-F238E27FC236}">
                  <a16:creationId xmlns:a16="http://schemas.microsoft.com/office/drawing/2014/main" id="{1C65E2D9-BF9A-47A8-B388-FB92F43A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9">
              <a:extLst>
                <a:ext uri="{FF2B5EF4-FFF2-40B4-BE49-F238E27FC236}">
                  <a16:creationId xmlns:a16="http://schemas.microsoft.com/office/drawing/2014/main" id="{8454A91A-8D57-4CA8-83CC-2EB868BD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47" name="Table 24">
            <a:extLst>
              <a:ext uri="{FF2B5EF4-FFF2-40B4-BE49-F238E27FC236}">
                <a16:creationId xmlns:a16="http://schemas.microsoft.com/office/drawing/2014/main" id="{92CC0A76-F705-480C-95B5-006A00A1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4204"/>
              </p:ext>
            </p:extLst>
          </p:nvPr>
        </p:nvGraphicFramePr>
        <p:xfrm>
          <a:off x="5325062" y="4551014"/>
          <a:ext cx="6567246" cy="859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082">
                  <a:extLst>
                    <a:ext uri="{9D8B030D-6E8A-4147-A177-3AD203B41FA5}">
                      <a16:colId xmlns:a16="http://schemas.microsoft.com/office/drawing/2014/main" val="715589115"/>
                    </a:ext>
                  </a:extLst>
                </a:gridCol>
                <a:gridCol w="2189082">
                  <a:extLst>
                    <a:ext uri="{9D8B030D-6E8A-4147-A177-3AD203B41FA5}">
                      <a16:colId xmlns:a16="http://schemas.microsoft.com/office/drawing/2014/main" val="319924551"/>
                    </a:ext>
                  </a:extLst>
                </a:gridCol>
                <a:gridCol w="2189082">
                  <a:extLst>
                    <a:ext uri="{9D8B030D-6E8A-4147-A177-3AD203B41FA5}">
                      <a16:colId xmlns:a16="http://schemas.microsoft.com/office/drawing/2014/main" val="121430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Insatser under placering till vårdnadshavare/ familjehem</a:t>
                      </a:r>
                    </a:p>
                    <a:p>
                      <a:pPr algn="l" rtl="0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Uppsökande insatser riktade till barn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AB16AD1C-0CF8-43DD-B5D2-4DFDE2375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04225"/>
              </p:ext>
            </p:extLst>
          </p:nvPr>
        </p:nvGraphicFramePr>
        <p:xfrm>
          <a:off x="523432" y="3239311"/>
          <a:ext cx="4084460" cy="270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66" name="Graphic 65" descr="Magnifying glass with solid fill">
            <a:extLst>
              <a:ext uri="{FF2B5EF4-FFF2-40B4-BE49-F238E27FC236}">
                <a16:creationId xmlns:a16="http://schemas.microsoft.com/office/drawing/2014/main" id="{9993BC2C-D7E3-4F0B-8BDE-248EBE12C95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169060" y="3983226"/>
            <a:ext cx="457199" cy="457199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5C9A26-E7CF-47B3-982A-EC799F60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2244683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0" y="2645444"/>
            <a:ext cx="12191999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Insatsutbud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44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0D5A3-2F25-4B3F-B9E3-0BCB5745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837787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BCC54F8-49AB-4FD8-8EB0-94F9950CB877}"/>
              </a:ext>
            </a:extLst>
          </p:cNvPr>
          <p:cNvSpPr/>
          <p:nvPr/>
        </p:nvSpPr>
        <p:spPr>
          <a:xfrm>
            <a:off x="360946" y="1463713"/>
            <a:ext cx="10936705" cy="1764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97DDA9-ED4E-4F2C-B716-221E8AA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45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7B3EC-2B6E-4369-A4E5-0AE729CD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snitt erbjuds drygt 25 procent av de kartlagda insatserna inom området barn </a:t>
            </a:r>
            <a:r>
              <a:rPr lang="sv-SE" sz="2800"/>
              <a:t>och unga</a:t>
            </a:r>
            <a:r>
              <a:rPr lang="sv-SE" sz="2800" dirty="0"/>
              <a:t> – 40 procent erbjuder även andra insatser</a:t>
            </a:r>
          </a:p>
        </p:txBody>
      </p:sp>
      <p:sp>
        <p:nvSpPr>
          <p:cNvPr id="10" name="textruta 8">
            <a:extLst>
              <a:ext uri="{FF2B5EF4-FFF2-40B4-BE49-F238E27FC236}">
                <a16:creationId xmlns:a16="http://schemas.microsoft.com/office/drawing/2014/main" id="{918FBAB5-87F1-4F16-9754-07ABB6F51820}"/>
              </a:ext>
            </a:extLst>
          </p:cNvPr>
          <p:cNvSpPr txBox="1"/>
          <p:nvPr/>
        </p:nvSpPr>
        <p:spPr>
          <a:xfrm>
            <a:off x="150774" y="5889714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  <a:p>
            <a:r>
              <a:rPr lang="sv-SE" sz="1000"/>
              <a:t>*	Av </a:t>
            </a:r>
            <a:r>
              <a:rPr lang="sv-SE" sz="1000" dirty="0"/>
              <a:t>de kommuner som angett att de slutfört enkäten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151BF35-C2C3-4465-8212-079258E8C0CE}"/>
              </a:ext>
            </a:extLst>
          </p:cNvPr>
          <p:cNvSpPr/>
          <p:nvPr/>
        </p:nvSpPr>
        <p:spPr>
          <a:xfrm>
            <a:off x="360947" y="3523343"/>
            <a:ext cx="10936706" cy="2153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1BB5D21-F8A8-48E6-A93F-6D089FBE89FD}"/>
              </a:ext>
            </a:extLst>
          </p:cNvPr>
          <p:cNvSpPr/>
          <p:nvPr/>
        </p:nvSpPr>
        <p:spPr>
          <a:xfrm>
            <a:off x="479563" y="1415196"/>
            <a:ext cx="3406637" cy="179461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32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119 kartlagda insatserna har i genomsnitt erbjudits inom området barn och unga 2016-2020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0CE7AF8-D777-4164-9BBF-8BC03374CCB3}"/>
              </a:ext>
            </a:extLst>
          </p:cNvPr>
          <p:cNvSpPr/>
          <p:nvPr/>
        </p:nvSpPr>
        <p:spPr>
          <a:xfrm>
            <a:off x="7502998" y="1430211"/>
            <a:ext cx="3501190" cy="1764584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    40 %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kommunerna uppger att de ger ytterligare insatser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E098D638-612A-447A-A2D9-27531E70A24E}"/>
              </a:ext>
            </a:extLst>
          </p:cNvPr>
          <p:cNvCxnSpPr>
            <a:cxnSpLocks/>
          </p:cNvCxnSpPr>
          <p:nvPr/>
        </p:nvCxnSpPr>
        <p:spPr>
          <a:xfrm>
            <a:off x="4030580" y="4614109"/>
            <a:ext cx="3621505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CB4215CE-00C2-494F-865E-88A84052310E}"/>
              </a:ext>
            </a:extLst>
          </p:cNvPr>
          <p:cNvSpPr/>
          <p:nvPr/>
        </p:nvSpPr>
        <p:spPr>
          <a:xfrm>
            <a:off x="385009" y="3161294"/>
            <a:ext cx="3501191" cy="2728420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6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119 kartlagda insatserna erbjuds i den kommun som erbjuder minst antal insatser inom området barn och unga 2016-2020*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8AD0B80D-33E7-45E2-B36F-79DFF848171C}"/>
              </a:ext>
            </a:extLst>
          </p:cNvPr>
          <p:cNvSpPr/>
          <p:nvPr/>
        </p:nvSpPr>
        <p:spPr>
          <a:xfrm>
            <a:off x="7502998" y="3186248"/>
            <a:ext cx="3501190" cy="263915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67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119 kartlagda insatserna erbjuds i den kommun som erbjuder störst antal insatser inom området barn </a:t>
            </a:r>
            <a:r>
              <a:rPr lang="sv-SE" sz="1400">
                <a:solidFill>
                  <a:schemeClr val="tx1"/>
                </a:solidFill>
              </a:rPr>
              <a:t>och unga</a:t>
            </a:r>
            <a:r>
              <a:rPr lang="sv-SE" sz="1400" dirty="0">
                <a:solidFill>
                  <a:schemeClr val="tx1"/>
                </a:solidFill>
              </a:rPr>
              <a:t> 2016-2020</a:t>
            </a:r>
          </a:p>
        </p:txBody>
      </p:sp>
      <p:pic>
        <p:nvPicPr>
          <p:cNvPr id="30" name="Bild 29" descr="Märkesfäste1 med hel fyllning">
            <a:extLst>
              <a:ext uri="{FF2B5EF4-FFF2-40B4-BE49-F238E27FC236}">
                <a16:creationId xmlns:a16="http://schemas.microsoft.com/office/drawing/2014/main" id="{8178D44B-576F-43AC-B472-0DEEA926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1492" y="1664369"/>
            <a:ext cx="1375611" cy="137561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3540F97-857D-4E2C-A9D0-B5441E88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118396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39523" y="1556074"/>
            <a:ext cx="11799010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27508" y="1223199"/>
            <a:ext cx="11811025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1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området barn och unga som ges i respektive kommun uppdelat på län </a:t>
            </a:r>
            <a:r>
              <a:rPr lang="sv-SE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 </a:t>
            </a:r>
            <a:endParaRPr lang="en-US" sz="11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Antal insatser som erbjuds i genomsnitt per kommun inom området barn och unga varierar från 24 till 41 mellan länen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51447A-7E75-4819-B127-11EFBFF7A819}"/>
              </a:ext>
            </a:extLst>
          </p:cNvPr>
          <p:cNvSpPr txBox="1"/>
          <p:nvPr/>
        </p:nvSpPr>
        <p:spPr>
          <a:xfrm>
            <a:off x="150774" y="5661839"/>
            <a:ext cx="1155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barn och unga. 40 procent av kommunerna uppger att de erbjuder insatser utöver de som ingick i enkäten. Antal svarande kommuner anges i parentes för respektive län.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5FCEE51-06BA-4FD4-AF8D-0178C0519AB8}"/>
              </a:ext>
            </a:extLst>
          </p:cNvPr>
          <p:cNvGraphicFramePr>
            <a:graphicFrameLocks/>
          </p:cNvGraphicFramePr>
          <p:nvPr/>
        </p:nvGraphicFramePr>
        <p:xfrm>
          <a:off x="486888" y="1556074"/>
          <a:ext cx="11551645" cy="407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B32191-D8F8-483A-9E7F-48D480A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572B61-39F1-4614-8849-B993BDE2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357744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19075" y="1556074"/>
            <a:ext cx="11819458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19075" y="1223199"/>
            <a:ext cx="11819458" cy="33287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barn och unga som ges i varje kommun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2041226" cy="898518"/>
          </a:xfrm>
        </p:spPr>
        <p:txBody>
          <a:bodyPr anchor="b"/>
          <a:lstStyle/>
          <a:p>
            <a:r>
              <a:rPr lang="sv-SE" sz="2800" dirty="0"/>
              <a:t>I mindre städer/tätorter och landsbygdskommuner erbjuds i snitt elva färre insatser per kommun än i storstäder/storstadsnära kommuner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D05CE-82B8-49CF-AE8E-F828073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47</a:t>
            </a:fld>
            <a:endParaRPr lang="sv-SE"/>
          </a:p>
        </p:txBody>
      </p:sp>
      <p:sp>
        <p:nvSpPr>
          <p:cNvPr id="11" name="textruta 9">
            <a:extLst>
              <a:ext uri="{FF2B5EF4-FFF2-40B4-BE49-F238E27FC236}">
                <a16:creationId xmlns:a16="http://schemas.microsoft.com/office/drawing/2014/main" id="{524AE620-7C58-4F31-9588-2A0ACD5CE7E3}"/>
              </a:ext>
            </a:extLst>
          </p:cNvPr>
          <p:cNvSpPr txBox="1"/>
          <p:nvPr/>
        </p:nvSpPr>
        <p:spPr>
          <a:xfrm>
            <a:off x="150774" y="5661839"/>
            <a:ext cx="1155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barn och unga. 40 procent av kommunerna uppger att de erbjuder insatser utöver de som ingick i enkäten. Antal svarande kommuner anges i parentes för respektive län.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FA8F14B-C18E-4D06-BD98-8C9B75DA28F9}"/>
              </a:ext>
            </a:extLst>
          </p:cNvPr>
          <p:cNvGraphicFramePr>
            <a:graphicFrameLocks/>
          </p:cNvGraphicFramePr>
          <p:nvPr/>
        </p:nvGraphicFramePr>
        <p:xfrm>
          <a:off x="385011" y="1568624"/>
          <a:ext cx="11653522" cy="406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0E4B70-0741-45E4-92D2-3BF788CD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843976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vanligaste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1885065" cy="1223199"/>
          </a:xfrm>
        </p:spPr>
        <p:txBody>
          <a:bodyPr anchor="ctr"/>
          <a:lstStyle/>
          <a:p>
            <a:r>
              <a:rPr lang="sv-SE" sz="2800" dirty="0"/>
              <a:t>De tio vanligaste av de kartlagda insatserna inom området barn och unga ges av över 90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48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62325"/>
            <a:ext cx="6314748" cy="3478779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Familjehem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Familjehem, konsulentstödda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Hem för vård eller boende (HVB)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Kontaktperson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Kontaktfamilj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Jourhem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 err="1">
                  <a:solidFill>
                    <a:schemeClr val="tx1"/>
                  </a:solidFill>
                </a:rPr>
                <a:t>SiS</a:t>
              </a:r>
              <a:r>
                <a:rPr lang="sv-SE" sz="1100" dirty="0">
                  <a:solidFill>
                    <a:schemeClr val="tx1"/>
                  </a:solidFill>
                </a:rPr>
                <a:t> ungdomshem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Familjebehandling utan särskild manual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Föräldrastöd utan särskild manual (till en eller båda föräldrar)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Stödboende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tx1"/>
                </a:solidFill>
              </a:rPr>
              <a:t>Insatser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Andel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034662" y="2286676"/>
            <a:ext cx="5439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9" name="Graphic 148" descr="House with solid fill">
            <a:extLst>
              <a:ext uri="{FF2B5EF4-FFF2-40B4-BE49-F238E27FC236}">
                <a16:creationId xmlns:a16="http://schemas.microsoft.com/office/drawing/2014/main" id="{51EA1F3F-F353-4FCC-AD5D-425A635B68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51745" y="2065155"/>
            <a:ext cx="364387" cy="364387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1298903" y="2286676"/>
            <a:ext cx="42650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tx1"/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2313709" y="2642771"/>
            <a:ext cx="330264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055738" y="2642771"/>
            <a:ext cx="5228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2954976" y="2998866"/>
            <a:ext cx="26613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6161027" y="3711056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1446389" y="3354961"/>
            <a:ext cx="402572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5950331" y="3354961"/>
            <a:ext cx="62826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 flipV="1">
            <a:off x="1298903" y="3711056"/>
            <a:ext cx="4370964" cy="2333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 flipV="1">
            <a:off x="6016132" y="4090481"/>
            <a:ext cx="562462" cy="667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1572849" y="4446576"/>
            <a:ext cx="40435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C14A6F6-4594-40EC-A716-46DD913FB515}"/>
              </a:ext>
            </a:extLst>
          </p:cNvPr>
          <p:cNvCxnSpPr>
            <a:cxnSpLocks/>
          </p:cNvCxnSpPr>
          <p:nvPr/>
        </p:nvCxnSpPr>
        <p:spPr>
          <a:xfrm flipV="1">
            <a:off x="2954976" y="4802672"/>
            <a:ext cx="2476010" cy="1174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 flipV="1">
            <a:off x="4343400" y="5170513"/>
            <a:ext cx="1264822" cy="196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9BA7F27-B26B-47B1-8BDE-70513CEDFE30}"/>
              </a:ext>
            </a:extLst>
          </p:cNvPr>
          <p:cNvCxnSpPr>
            <a:cxnSpLocks/>
          </p:cNvCxnSpPr>
          <p:nvPr/>
        </p:nvCxnSpPr>
        <p:spPr>
          <a:xfrm>
            <a:off x="1298903" y="5526605"/>
            <a:ext cx="478694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6109308" y="4446576"/>
            <a:ext cx="469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6117484" y="2998866"/>
            <a:ext cx="4611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5950331" y="4802672"/>
            <a:ext cx="62826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36849" y="5170513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7" name="Table 11">
            <a:extLst>
              <a:ext uri="{FF2B5EF4-FFF2-40B4-BE49-F238E27FC236}">
                <a16:creationId xmlns:a16="http://schemas.microsoft.com/office/drawing/2014/main" id="{44BEAEAE-D2D4-4512-A67D-2D088C3A937D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21434"/>
          <a:ext cx="5122584" cy="35741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FC7B8D5-66BC-4911-A472-6205D2958295}"/>
              </a:ext>
            </a:extLst>
          </p:cNvPr>
          <p:cNvCxnSpPr>
            <a:cxnSpLocks/>
          </p:cNvCxnSpPr>
          <p:nvPr/>
        </p:nvCxnSpPr>
        <p:spPr>
          <a:xfrm flipV="1">
            <a:off x="1171575" y="4090481"/>
            <a:ext cx="4362326" cy="2196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9" name="Graphic 218" descr="House with solid fill">
            <a:extLst>
              <a:ext uri="{FF2B5EF4-FFF2-40B4-BE49-F238E27FC236}">
                <a16:creationId xmlns:a16="http://schemas.microsoft.com/office/drawing/2014/main" id="{25B98EAA-21FA-4E51-B7B8-83B817C22C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51745" y="2503594"/>
            <a:ext cx="364387" cy="364387"/>
          </a:xfrm>
          <a:prstGeom prst="rect">
            <a:avLst/>
          </a:prstGeom>
        </p:spPr>
      </p:pic>
      <p:pic>
        <p:nvPicPr>
          <p:cNvPr id="230" name="Graphic 229" descr="House with solid fill">
            <a:extLst>
              <a:ext uri="{FF2B5EF4-FFF2-40B4-BE49-F238E27FC236}">
                <a16:creationId xmlns:a16="http://schemas.microsoft.com/office/drawing/2014/main" id="{0193CF58-9710-4F12-BCDB-9791D0F418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6085846" y="5304264"/>
            <a:ext cx="364387" cy="364387"/>
          </a:xfrm>
          <a:prstGeom prst="rect">
            <a:avLst/>
          </a:prstGeom>
        </p:spPr>
      </p:pic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77D9C23-3ED8-4A2A-97F7-A733C1E9DBDC}"/>
              </a:ext>
            </a:extLst>
          </p:cNvPr>
          <p:cNvCxnSpPr>
            <a:cxnSpLocks/>
          </p:cNvCxnSpPr>
          <p:nvPr/>
        </p:nvCxnSpPr>
        <p:spPr>
          <a:xfrm>
            <a:off x="6450233" y="5526605"/>
            <a:ext cx="14781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Graphic 65" descr="House with solid fill">
            <a:extLst>
              <a:ext uri="{FF2B5EF4-FFF2-40B4-BE49-F238E27FC236}">
                <a16:creationId xmlns:a16="http://schemas.microsoft.com/office/drawing/2014/main" id="{5144F49F-0782-417D-B159-DFB3ACC6B0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60826" y="2903797"/>
            <a:ext cx="364387" cy="364387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13E69BBB-D2FC-426C-943C-A36B2483EBED}"/>
              </a:ext>
            </a:extLst>
          </p:cNvPr>
          <p:cNvGrpSpPr/>
          <p:nvPr/>
        </p:nvGrpSpPr>
        <p:grpSpPr>
          <a:xfrm>
            <a:off x="5549111" y="3272392"/>
            <a:ext cx="390929" cy="337200"/>
            <a:chOff x="9836559" y="2595470"/>
            <a:chExt cx="515416" cy="498404"/>
          </a:xfrm>
        </p:grpSpPr>
        <p:pic>
          <p:nvPicPr>
            <p:cNvPr id="69" name="Graphic 42" descr="Miscellaneous with solid fill">
              <a:extLst>
                <a:ext uri="{FF2B5EF4-FFF2-40B4-BE49-F238E27FC236}">
                  <a16:creationId xmlns:a16="http://schemas.microsoft.com/office/drawing/2014/main" id="{C344112A-A105-4A4C-A653-F5852FD38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1" name="Bildobjekt 82">
              <a:extLst>
                <a:ext uri="{FF2B5EF4-FFF2-40B4-BE49-F238E27FC236}">
                  <a16:creationId xmlns:a16="http://schemas.microsoft.com/office/drawing/2014/main" id="{77D24829-C0D4-432E-81F7-C8089CDA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B26C97A-3653-4677-A054-E98797AAB090}"/>
              </a:ext>
            </a:extLst>
          </p:cNvPr>
          <p:cNvGrpSpPr/>
          <p:nvPr/>
        </p:nvGrpSpPr>
        <p:grpSpPr>
          <a:xfrm>
            <a:off x="5729197" y="3603016"/>
            <a:ext cx="390929" cy="337200"/>
            <a:chOff x="9836559" y="2595470"/>
            <a:chExt cx="515416" cy="498404"/>
          </a:xfrm>
        </p:grpSpPr>
        <p:pic>
          <p:nvPicPr>
            <p:cNvPr id="76" name="Graphic 42" descr="Miscellaneous with solid fill">
              <a:extLst>
                <a:ext uri="{FF2B5EF4-FFF2-40B4-BE49-F238E27FC236}">
                  <a16:creationId xmlns:a16="http://schemas.microsoft.com/office/drawing/2014/main" id="{1D7855E9-36D2-4944-B895-3305C20F0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7" name="Bildobjekt 82">
              <a:extLst>
                <a:ext uri="{FF2B5EF4-FFF2-40B4-BE49-F238E27FC236}">
                  <a16:creationId xmlns:a16="http://schemas.microsoft.com/office/drawing/2014/main" id="{7C24EE11-76F0-4741-9906-9C0D8774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78" name="Graphic 77" descr="House with solid fill">
            <a:extLst>
              <a:ext uri="{FF2B5EF4-FFF2-40B4-BE49-F238E27FC236}">
                <a16:creationId xmlns:a16="http://schemas.microsoft.com/office/drawing/2014/main" id="{A1EA976C-08E5-4596-8ACE-C7D225D792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593577" y="3936927"/>
            <a:ext cx="364387" cy="364387"/>
          </a:xfrm>
          <a:prstGeom prst="rect">
            <a:avLst/>
          </a:prstGeom>
        </p:spPr>
      </p:pic>
      <p:pic>
        <p:nvPicPr>
          <p:cNvPr id="81" name="Graphic 80" descr="House with solid fill">
            <a:extLst>
              <a:ext uri="{FF2B5EF4-FFF2-40B4-BE49-F238E27FC236}">
                <a16:creationId xmlns:a16="http://schemas.microsoft.com/office/drawing/2014/main" id="{EB89C065-F8AC-46F9-A7AD-6EB466D4B2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78425" y="4296914"/>
            <a:ext cx="364387" cy="364387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0D4C351D-E155-4BD9-B6B2-FC0191DF1036}"/>
              </a:ext>
            </a:extLst>
          </p:cNvPr>
          <p:cNvGrpSpPr/>
          <p:nvPr/>
        </p:nvGrpSpPr>
        <p:grpSpPr>
          <a:xfrm>
            <a:off x="5549111" y="4726331"/>
            <a:ext cx="301441" cy="253657"/>
            <a:chOff x="1064474" y="2484079"/>
            <a:chExt cx="510848" cy="420128"/>
          </a:xfrm>
        </p:grpSpPr>
        <p:pic>
          <p:nvPicPr>
            <p:cNvPr id="83" name="Bildobjekt 76">
              <a:extLst>
                <a:ext uri="{FF2B5EF4-FFF2-40B4-BE49-F238E27FC236}">
                  <a16:creationId xmlns:a16="http://schemas.microsoft.com/office/drawing/2014/main" id="{BB1AF72E-BAC0-49C7-9B0D-F83BEBD80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4" name="Bildobjekt 86">
              <a:extLst>
                <a:ext uri="{FF2B5EF4-FFF2-40B4-BE49-F238E27FC236}">
                  <a16:creationId xmlns:a16="http://schemas.microsoft.com/office/drawing/2014/main" id="{936330B4-70B8-49FB-AE76-0B595F208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5" name="Bildobjekt 87">
              <a:extLst>
                <a:ext uri="{FF2B5EF4-FFF2-40B4-BE49-F238E27FC236}">
                  <a16:creationId xmlns:a16="http://schemas.microsoft.com/office/drawing/2014/main" id="{1B9E8F67-CB16-4A67-897C-FE36C947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6" name="Bildobjekt 88">
              <a:extLst>
                <a:ext uri="{FF2B5EF4-FFF2-40B4-BE49-F238E27FC236}">
                  <a16:creationId xmlns:a16="http://schemas.microsoft.com/office/drawing/2014/main" id="{2BD5A098-4F89-495A-9A76-0200ED035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9">
              <a:extLst>
                <a:ext uri="{FF2B5EF4-FFF2-40B4-BE49-F238E27FC236}">
                  <a16:creationId xmlns:a16="http://schemas.microsoft.com/office/drawing/2014/main" id="{E232E7E8-5769-4F11-8BD2-55FACF41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98AA2BC-7C1A-48E9-B7DC-E5C032DB99D1}"/>
              </a:ext>
            </a:extLst>
          </p:cNvPr>
          <p:cNvGrpSpPr/>
          <p:nvPr/>
        </p:nvGrpSpPr>
        <p:grpSpPr>
          <a:xfrm>
            <a:off x="5671142" y="5048269"/>
            <a:ext cx="301441" cy="253657"/>
            <a:chOff x="1064474" y="2484079"/>
            <a:chExt cx="510848" cy="420128"/>
          </a:xfrm>
        </p:grpSpPr>
        <p:pic>
          <p:nvPicPr>
            <p:cNvPr id="90" name="Bildobjekt 76">
              <a:extLst>
                <a:ext uri="{FF2B5EF4-FFF2-40B4-BE49-F238E27FC236}">
                  <a16:creationId xmlns:a16="http://schemas.microsoft.com/office/drawing/2014/main" id="{1807280D-187E-4A3B-8C10-D63459E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1" name="Bildobjekt 86">
              <a:extLst>
                <a:ext uri="{FF2B5EF4-FFF2-40B4-BE49-F238E27FC236}">
                  <a16:creationId xmlns:a16="http://schemas.microsoft.com/office/drawing/2014/main" id="{1C076BD1-4DBD-4004-8527-A728D0342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6" name="Bildobjekt 87">
              <a:extLst>
                <a:ext uri="{FF2B5EF4-FFF2-40B4-BE49-F238E27FC236}">
                  <a16:creationId xmlns:a16="http://schemas.microsoft.com/office/drawing/2014/main" id="{3A067B36-9455-4B56-B083-66F77E06B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7" name="Bildobjekt 88">
              <a:extLst>
                <a:ext uri="{FF2B5EF4-FFF2-40B4-BE49-F238E27FC236}">
                  <a16:creationId xmlns:a16="http://schemas.microsoft.com/office/drawing/2014/main" id="{9F1063D7-57A6-454B-B41C-5393BB92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8" name="Bildobjekt 89">
              <a:extLst>
                <a:ext uri="{FF2B5EF4-FFF2-40B4-BE49-F238E27FC236}">
                  <a16:creationId xmlns:a16="http://schemas.microsoft.com/office/drawing/2014/main" id="{139CCD08-CCC4-456A-B30A-80464ECC4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C15BD681-9574-4D34-BC64-96051822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033619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minst vanliga av de kartlagda insatserna (av de som ges i minst </a:t>
            </a:r>
            <a:r>
              <a:rPr lang="sv-SE" sz="12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 kommun)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1885065" cy="1223199"/>
          </a:xfrm>
        </p:spPr>
        <p:txBody>
          <a:bodyPr anchor="ctr"/>
          <a:lstStyle/>
          <a:p>
            <a:r>
              <a:rPr lang="sv-SE" sz="2800" dirty="0"/>
              <a:t>Några av de kartlagda insatserna inom området barn och unga ges inte i någon kommun och ett flertal ges enbart i enstaka kommuner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49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81374"/>
            <a:ext cx="6314748" cy="3478779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 err="1">
                  <a:solidFill>
                    <a:schemeClr val="tx1"/>
                  </a:solidFill>
                </a:rPr>
                <a:t>Parent</a:t>
              </a:r>
              <a:r>
                <a:rPr lang="sv-SE" sz="1100" dirty="0">
                  <a:solidFill>
                    <a:schemeClr val="tx1"/>
                  </a:solidFill>
                </a:rPr>
                <a:t> Management </a:t>
              </a:r>
              <a:r>
                <a:rPr lang="sv-SE" sz="1100" dirty="0" err="1">
                  <a:solidFill>
                    <a:schemeClr val="tx1"/>
                  </a:solidFill>
                </a:rPr>
                <a:t>Training</a:t>
              </a:r>
              <a:r>
                <a:rPr lang="sv-SE" sz="1100" dirty="0">
                  <a:solidFill>
                    <a:schemeClr val="tx1"/>
                  </a:solidFill>
                </a:rPr>
                <a:t> Oregon (PMTO)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Iowa </a:t>
              </a:r>
              <a:r>
                <a:rPr lang="sv-SE" sz="1100" dirty="0" err="1">
                  <a:solidFill>
                    <a:schemeClr val="tx1"/>
                  </a:solidFill>
                </a:rPr>
                <a:t>Strengthening</a:t>
              </a:r>
              <a:r>
                <a:rPr lang="sv-SE" sz="1100" dirty="0">
                  <a:solidFill>
                    <a:schemeClr val="tx1"/>
                  </a:solidFill>
                </a:rPr>
                <a:t> </a:t>
              </a:r>
              <a:r>
                <a:rPr lang="sv-SE" sz="1100" dirty="0" err="1">
                  <a:solidFill>
                    <a:schemeClr val="tx1"/>
                  </a:solidFill>
                </a:rPr>
                <a:t>Families</a:t>
              </a:r>
              <a:r>
                <a:rPr lang="sv-SE" sz="1100" dirty="0">
                  <a:solidFill>
                    <a:schemeClr val="tx1"/>
                  </a:solidFill>
                </a:rPr>
                <a:t>. Program för föräldrar med barn i de tidiga tonåren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tx1"/>
                  </a:solidFill>
                </a:rPr>
                <a:t>Focus on </a:t>
              </a:r>
              <a:r>
                <a:rPr lang="sv-SE" sz="1100" dirty="0" err="1">
                  <a:solidFill>
                    <a:schemeClr val="tx1"/>
                  </a:solidFill>
                </a:rPr>
                <a:t>families</a:t>
              </a:r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 err="1">
                  <a:solidFill>
                    <a:schemeClr val="tx1"/>
                  </a:solidFill>
                </a:rPr>
                <a:t>Promise</a:t>
              </a:r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Safer Caring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 err="1">
                  <a:solidFill>
                    <a:schemeClr val="tx1"/>
                  </a:solidFill>
                </a:rPr>
                <a:t>Triple</a:t>
              </a:r>
              <a:r>
                <a:rPr lang="sv-SE" sz="1100" dirty="0">
                  <a:solidFill>
                    <a:schemeClr val="tx1"/>
                  </a:solidFill>
                </a:rPr>
                <a:t> P (Positive </a:t>
              </a:r>
              <a:r>
                <a:rPr lang="sv-SE" sz="1100" dirty="0" err="1">
                  <a:solidFill>
                    <a:schemeClr val="tx1"/>
                  </a:solidFill>
                </a:rPr>
                <a:t>Parenting</a:t>
              </a:r>
              <a:r>
                <a:rPr lang="sv-SE" sz="1100" dirty="0">
                  <a:solidFill>
                    <a:schemeClr val="tx1"/>
                  </a:solidFill>
                </a:rPr>
                <a:t> Program)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Strengthening families program (SFP)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Promoting First Relationship (PFR)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Preparing for the Drug-Free Years (PDFY)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Parent Child Interaction Therapy (PCIT)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tx1"/>
                </a:solidFill>
              </a:rPr>
              <a:t>Insatser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Andel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Antal kommuner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148009" y="2315251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3472795" y="2315251"/>
            <a:ext cx="22650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tx1"/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5472112" y="2666484"/>
            <a:ext cx="28483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164616" y="2666484"/>
            <a:ext cx="392494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423B3857-22F9-4606-B7DC-6D20D2BA5760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1%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228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1%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228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229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228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230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229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225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228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228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0%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sv-SE" sz="1100" b="1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229</a:t>
                      </a:r>
                      <a:endParaRPr lang="sv-SE" sz="11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1676400" y="3031001"/>
            <a:ext cx="415159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6244230" y="3746751"/>
            <a:ext cx="3128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1117600" y="3388876"/>
            <a:ext cx="471039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315161" y="3388876"/>
            <a:ext cx="24194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76BAEB4-7E77-4389-BE0C-856A27FC0003}"/>
              </a:ext>
            </a:extLst>
          </p:cNvPr>
          <p:cNvCxnSpPr>
            <a:cxnSpLocks/>
          </p:cNvCxnSpPr>
          <p:nvPr/>
        </p:nvCxnSpPr>
        <p:spPr>
          <a:xfrm>
            <a:off x="2887133" y="4104626"/>
            <a:ext cx="294619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48009" y="4104626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2887133" y="4462501"/>
            <a:ext cx="281299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C14A6F6-4594-40EC-A716-46DD913FB515}"/>
              </a:ext>
            </a:extLst>
          </p:cNvPr>
          <p:cNvCxnSpPr>
            <a:cxnSpLocks/>
          </p:cNvCxnSpPr>
          <p:nvPr/>
        </p:nvCxnSpPr>
        <p:spPr>
          <a:xfrm>
            <a:off x="2887133" y="4820376"/>
            <a:ext cx="281299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3242733" y="5172481"/>
            <a:ext cx="229116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9BA7F27-B26B-47B1-8BDE-70513CEDFE30}"/>
              </a:ext>
            </a:extLst>
          </p:cNvPr>
          <p:cNvCxnSpPr>
            <a:cxnSpLocks/>
          </p:cNvCxnSpPr>
          <p:nvPr/>
        </p:nvCxnSpPr>
        <p:spPr>
          <a:xfrm>
            <a:off x="2954976" y="5536130"/>
            <a:ext cx="266356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6015365" y="4462501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6286237" y="3031001"/>
            <a:ext cx="2708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6129569" y="4820376"/>
            <a:ext cx="4275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15365" y="5172481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5D75156-FB7E-4D92-8EEE-E7222510EF37}"/>
              </a:ext>
            </a:extLst>
          </p:cNvPr>
          <p:cNvCxnSpPr>
            <a:cxnSpLocks/>
          </p:cNvCxnSpPr>
          <p:nvPr/>
        </p:nvCxnSpPr>
        <p:spPr>
          <a:xfrm>
            <a:off x="6129569" y="5536130"/>
            <a:ext cx="4275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Graphic 82" descr="Home1 with solid fill">
            <a:extLst>
              <a:ext uri="{FF2B5EF4-FFF2-40B4-BE49-F238E27FC236}">
                <a16:creationId xmlns:a16="http://schemas.microsoft.com/office/drawing/2014/main" id="{E5F20C2F-0A11-4CC2-9A9C-5140F86C22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827990" y="2823993"/>
            <a:ext cx="369050" cy="3690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95C325-CD3A-400F-9DA4-233F7EBCA5A7}"/>
              </a:ext>
            </a:extLst>
          </p:cNvPr>
          <p:cNvCxnSpPr>
            <a:cxnSpLocks/>
          </p:cNvCxnSpPr>
          <p:nvPr/>
        </p:nvCxnSpPr>
        <p:spPr>
          <a:xfrm>
            <a:off x="1446389" y="3746751"/>
            <a:ext cx="434917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Graphic 86" descr="Home1 with solid fill">
            <a:extLst>
              <a:ext uri="{FF2B5EF4-FFF2-40B4-BE49-F238E27FC236}">
                <a16:creationId xmlns:a16="http://schemas.microsoft.com/office/drawing/2014/main" id="{4F1E1FA3-38A4-4A2D-A4B8-A89F63EFF2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824141" y="3547913"/>
            <a:ext cx="369050" cy="36905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BC72CC0B-0E29-4058-AEA4-E988910AC43C}"/>
              </a:ext>
            </a:extLst>
          </p:cNvPr>
          <p:cNvGrpSpPr/>
          <p:nvPr/>
        </p:nvGrpSpPr>
        <p:grpSpPr>
          <a:xfrm>
            <a:off x="5875180" y="3235022"/>
            <a:ext cx="390929" cy="337201"/>
            <a:chOff x="9836559" y="2595470"/>
            <a:chExt cx="515416" cy="498404"/>
          </a:xfrm>
        </p:grpSpPr>
        <p:pic>
          <p:nvPicPr>
            <p:cNvPr id="99" name="Graphic 42" descr="Miscellaneous with solid fill">
              <a:extLst>
                <a:ext uri="{FF2B5EF4-FFF2-40B4-BE49-F238E27FC236}">
                  <a16:creationId xmlns:a16="http://schemas.microsoft.com/office/drawing/2014/main" id="{CC4E5827-C5BF-4A44-81B4-8DFC6E55C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0" name="Bildobjekt 82">
              <a:extLst>
                <a:ext uri="{FF2B5EF4-FFF2-40B4-BE49-F238E27FC236}">
                  <a16:creationId xmlns:a16="http://schemas.microsoft.com/office/drawing/2014/main" id="{BAA83E5D-8DBA-4116-97E9-C4521FA2D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E33D4D-712C-493E-96AE-FFE2B3527BFA}"/>
              </a:ext>
            </a:extLst>
          </p:cNvPr>
          <p:cNvGrpSpPr/>
          <p:nvPr/>
        </p:nvGrpSpPr>
        <p:grpSpPr>
          <a:xfrm>
            <a:off x="5788288" y="2536871"/>
            <a:ext cx="301441" cy="253657"/>
            <a:chOff x="1064474" y="2484079"/>
            <a:chExt cx="510848" cy="420128"/>
          </a:xfrm>
        </p:grpSpPr>
        <p:pic>
          <p:nvPicPr>
            <p:cNvPr id="113" name="Bildobjekt 76">
              <a:extLst>
                <a:ext uri="{FF2B5EF4-FFF2-40B4-BE49-F238E27FC236}">
                  <a16:creationId xmlns:a16="http://schemas.microsoft.com/office/drawing/2014/main" id="{6736E779-6A8F-4AF7-A0C0-B2BB47A4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4" name="Bildobjekt 86">
              <a:extLst>
                <a:ext uri="{FF2B5EF4-FFF2-40B4-BE49-F238E27FC236}">
                  <a16:creationId xmlns:a16="http://schemas.microsoft.com/office/drawing/2014/main" id="{425F1EFF-E42E-4350-892F-4BFC62B72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5" name="Bildobjekt 87">
              <a:extLst>
                <a:ext uri="{FF2B5EF4-FFF2-40B4-BE49-F238E27FC236}">
                  <a16:creationId xmlns:a16="http://schemas.microsoft.com/office/drawing/2014/main" id="{59DAEDB0-B6EC-4EBD-A61A-8060C648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6" name="Bildobjekt 88">
              <a:extLst>
                <a:ext uri="{FF2B5EF4-FFF2-40B4-BE49-F238E27FC236}">
                  <a16:creationId xmlns:a16="http://schemas.microsoft.com/office/drawing/2014/main" id="{C086C702-1E78-40C2-AFD3-6AD85021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7" name="Bildobjekt 89">
              <a:extLst>
                <a:ext uri="{FF2B5EF4-FFF2-40B4-BE49-F238E27FC236}">
                  <a16:creationId xmlns:a16="http://schemas.microsoft.com/office/drawing/2014/main" id="{B41DC663-EBFC-4687-9EC0-743298FEA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A43CD7A-EEBE-4C68-BB6B-649934EB610C}"/>
              </a:ext>
            </a:extLst>
          </p:cNvPr>
          <p:cNvGrpSpPr/>
          <p:nvPr/>
        </p:nvGrpSpPr>
        <p:grpSpPr>
          <a:xfrm>
            <a:off x="5798813" y="2156289"/>
            <a:ext cx="301441" cy="253657"/>
            <a:chOff x="1064474" y="2484079"/>
            <a:chExt cx="510848" cy="420128"/>
          </a:xfrm>
        </p:grpSpPr>
        <p:pic>
          <p:nvPicPr>
            <p:cNvPr id="120" name="Bildobjekt 76">
              <a:extLst>
                <a:ext uri="{FF2B5EF4-FFF2-40B4-BE49-F238E27FC236}">
                  <a16:creationId xmlns:a16="http://schemas.microsoft.com/office/drawing/2014/main" id="{1D70BB32-6BA7-4679-B7F8-54A73EEE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1" name="Bildobjekt 86">
              <a:extLst>
                <a:ext uri="{FF2B5EF4-FFF2-40B4-BE49-F238E27FC236}">
                  <a16:creationId xmlns:a16="http://schemas.microsoft.com/office/drawing/2014/main" id="{046BD657-739F-4753-8A9C-1272C9DE0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2" name="Bildobjekt 87">
              <a:extLst>
                <a:ext uri="{FF2B5EF4-FFF2-40B4-BE49-F238E27FC236}">
                  <a16:creationId xmlns:a16="http://schemas.microsoft.com/office/drawing/2014/main" id="{B19F09F0-98FE-42DE-9250-B2DC948F8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3" name="Bildobjekt 88">
              <a:extLst>
                <a:ext uri="{FF2B5EF4-FFF2-40B4-BE49-F238E27FC236}">
                  <a16:creationId xmlns:a16="http://schemas.microsoft.com/office/drawing/2014/main" id="{3BE1E38A-AC16-4167-87B2-8F13DDB6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4" name="Bildobjekt 89">
              <a:extLst>
                <a:ext uri="{FF2B5EF4-FFF2-40B4-BE49-F238E27FC236}">
                  <a16:creationId xmlns:a16="http://schemas.microsoft.com/office/drawing/2014/main" id="{32D28755-5CFD-47E7-ABD6-DF1CA98B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18C83EEC-6BC4-4813-9399-2C619065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EEDB47-A2AF-460C-84CE-A7138060E4D3}"/>
              </a:ext>
            </a:extLst>
          </p:cNvPr>
          <p:cNvGrpSpPr/>
          <p:nvPr/>
        </p:nvGrpSpPr>
        <p:grpSpPr>
          <a:xfrm>
            <a:off x="5721270" y="5414482"/>
            <a:ext cx="301441" cy="253658"/>
            <a:chOff x="1064474" y="2484079"/>
            <a:chExt cx="510848" cy="420128"/>
          </a:xfrm>
        </p:grpSpPr>
        <p:pic>
          <p:nvPicPr>
            <p:cNvPr id="81" name="Bildobjekt 76">
              <a:extLst>
                <a:ext uri="{FF2B5EF4-FFF2-40B4-BE49-F238E27FC236}">
                  <a16:creationId xmlns:a16="http://schemas.microsoft.com/office/drawing/2014/main" id="{FB252DE8-FB97-488D-A2F0-A9CDD5139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4" name="Bildobjekt 86">
              <a:extLst>
                <a:ext uri="{FF2B5EF4-FFF2-40B4-BE49-F238E27FC236}">
                  <a16:creationId xmlns:a16="http://schemas.microsoft.com/office/drawing/2014/main" id="{28C83659-1D59-4BA5-BEB3-0B9673A14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5" name="Bildobjekt 87">
              <a:extLst>
                <a:ext uri="{FF2B5EF4-FFF2-40B4-BE49-F238E27FC236}">
                  <a16:creationId xmlns:a16="http://schemas.microsoft.com/office/drawing/2014/main" id="{E6304032-59D7-499D-8812-3B661A79A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CC52C92F-5D22-47C2-87CD-8ACD2DDB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6AE24471-BB17-4D86-A766-1A0752B9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7600A40-8ED7-48A7-A3F8-C91C7C9BC888}"/>
              </a:ext>
            </a:extLst>
          </p:cNvPr>
          <p:cNvGrpSpPr/>
          <p:nvPr/>
        </p:nvGrpSpPr>
        <p:grpSpPr>
          <a:xfrm>
            <a:off x="5628054" y="5048443"/>
            <a:ext cx="301441" cy="253658"/>
            <a:chOff x="1064474" y="2484079"/>
            <a:chExt cx="510848" cy="420128"/>
          </a:xfrm>
        </p:grpSpPr>
        <p:pic>
          <p:nvPicPr>
            <p:cNvPr id="91" name="Bildobjekt 76">
              <a:extLst>
                <a:ext uri="{FF2B5EF4-FFF2-40B4-BE49-F238E27FC236}">
                  <a16:creationId xmlns:a16="http://schemas.microsoft.com/office/drawing/2014/main" id="{D5616ABD-9995-4676-A9E7-52EB699B9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1" name="Bildobjekt 86">
              <a:extLst>
                <a:ext uri="{FF2B5EF4-FFF2-40B4-BE49-F238E27FC236}">
                  <a16:creationId xmlns:a16="http://schemas.microsoft.com/office/drawing/2014/main" id="{9A0FFE93-1E97-466D-B515-8A1916A8E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2" name="Bildobjekt 87">
              <a:extLst>
                <a:ext uri="{FF2B5EF4-FFF2-40B4-BE49-F238E27FC236}">
                  <a16:creationId xmlns:a16="http://schemas.microsoft.com/office/drawing/2014/main" id="{42F20725-A1F5-4924-9ACA-BFAF4AD2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3" name="Bildobjekt 88">
              <a:extLst>
                <a:ext uri="{FF2B5EF4-FFF2-40B4-BE49-F238E27FC236}">
                  <a16:creationId xmlns:a16="http://schemas.microsoft.com/office/drawing/2014/main" id="{2F56DD67-247F-4AC9-80A9-5B7E47B17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4" name="Bildobjekt 89">
              <a:extLst>
                <a:ext uri="{FF2B5EF4-FFF2-40B4-BE49-F238E27FC236}">
                  <a16:creationId xmlns:a16="http://schemas.microsoft.com/office/drawing/2014/main" id="{FDD587BC-5E24-44CE-BA9E-C2CECCAD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24EAE81-70B4-4829-8A57-3290A64F731E}"/>
              </a:ext>
            </a:extLst>
          </p:cNvPr>
          <p:cNvGrpSpPr/>
          <p:nvPr/>
        </p:nvGrpSpPr>
        <p:grpSpPr>
          <a:xfrm>
            <a:off x="5780381" y="4668554"/>
            <a:ext cx="301441" cy="253658"/>
            <a:chOff x="1064474" y="2484079"/>
            <a:chExt cx="510848" cy="420128"/>
          </a:xfrm>
        </p:grpSpPr>
        <p:pic>
          <p:nvPicPr>
            <p:cNvPr id="111" name="Bildobjekt 76">
              <a:extLst>
                <a:ext uri="{FF2B5EF4-FFF2-40B4-BE49-F238E27FC236}">
                  <a16:creationId xmlns:a16="http://schemas.microsoft.com/office/drawing/2014/main" id="{0D65E7EA-416D-4F74-A986-B6128D95C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8" name="Bildobjekt 86">
              <a:extLst>
                <a:ext uri="{FF2B5EF4-FFF2-40B4-BE49-F238E27FC236}">
                  <a16:creationId xmlns:a16="http://schemas.microsoft.com/office/drawing/2014/main" id="{6949C551-3CA4-4857-913A-59EF7FE43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5" name="Bildobjekt 87">
              <a:extLst>
                <a:ext uri="{FF2B5EF4-FFF2-40B4-BE49-F238E27FC236}">
                  <a16:creationId xmlns:a16="http://schemas.microsoft.com/office/drawing/2014/main" id="{61197CCD-9CA4-4E45-84C2-B7130EE5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6" name="Bildobjekt 88">
              <a:extLst>
                <a:ext uri="{FF2B5EF4-FFF2-40B4-BE49-F238E27FC236}">
                  <a16:creationId xmlns:a16="http://schemas.microsoft.com/office/drawing/2014/main" id="{12F789EA-3801-49D4-9FCC-F12E5B674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7" name="Bildobjekt 89">
              <a:extLst>
                <a:ext uri="{FF2B5EF4-FFF2-40B4-BE49-F238E27FC236}">
                  <a16:creationId xmlns:a16="http://schemas.microsoft.com/office/drawing/2014/main" id="{8319B07A-6F17-425B-B3A9-F8BB1BA79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5F19C73-ED1B-43E4-B632-1A0A86D79BF3}"/>
              </a:ext>
            </a:extLst>
          </p:cNvPr>
          <p:cNvGrpSpPr/>
          <p:nvPr/>
        </p:nvGrpSpPr>
        <p:grpSpPr>
          <a:xfrm>
            <a:off x="5696151" y="4303877"/>
            <a:ext cx="301441" cy="253658"/>
            <a:chOff x="1064474" y="2484079"/>
            <a:chExt cx="510848" cy="420128"/>
          </a:xfrm>
        </p:grpSpPr>
        <p:pic>
          <p:nvPicPr>
            <p:cNvPr id="129" name="Bildobjekt 76">
              <a:extLst>
                <a:ext uri="{FF2B5EF4-FFF2-40B4-BE49-F238E27FC236}">
                  <a16:creationId xmlns:a16="http://schemas.microsoft.com/office/drawing/2014/main" id="{A533FEA2-2E91-4013-BD09-D9A1AD40E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0" name="Bildobjekt 86">
              <a:extLst>
                <a:ext uri="{FF2B5EF4-FFF2-40B4-BE49-F238E27FC236}">
                  <a16:creationId xmlns:a16="http://schemas.microsoft.com/office/drawing/2014/main" id="{00FE94F1-233C-4E0B-82CC-FD40C2C83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1" name="Bildobjekt 87">
              <a:extLst>
                <a:ext uri="{FF2B5EF4-FFF2-40B4-BE49-F238E27FC236}">
                  <a16:creationId xmlns:a16="http://schemas.microsoft.com/office/drawing/2014/main" id="{A22BC944-BADF-4726-817A-2AFC70A45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2" name="Bildobjekt 88">
              <a:extLst>
                <a:ext uri="{FF2B5EF4-FFF2-40B4-BE49-F238E27FC236}">
                  <a16:creationId xmlns:a16="http://schemas.microsoft.com/office/drawing/2014/main" id="{BB6E4D9A-757D-4029-803F-40DB4CCE3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3" name="Bildobjekt 89">
              <a:extLst>
                <a:ext uri="{FF2B5EF4-FFF2-40B4-BE49-F238E27FC236}">
                  <a16:creationId xmlns:a16="http://schemas.microsoft.com/office/drawing/2014/main" id="{C95513C2-B17D-428E-BC8C-16CDCB46A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7038944-A838-4696-BD16-AEEF87F1FA04}"/>
              </a:ext>
            </a:extLst>
          </p:cNvPr>
          <p:cNvGrpSpPr/>
          <p:nvPr/>
        </p:nvGrpSpPr>
        <p:grpSpPr>
          <a:xfrm>
            <a:off x="5839492" y="3965232"/>
            <a:ext cx="301441" cy="253658"/>
            <a:chOff x="1064474" y="2484079"/>
            <a:chExt cx="510848" cy="420128"/>
          </a:xfrm>
        </p:grpSpPr>
        <p:pic>
          <p:nvPicPr>
            <p:cNvPr id="135" name="Bildobjekt 76">
              <a:extLst>
                <a:ext uri="{FF2B5EF4-FFF2-40B4-BE49-F238E27FC236}">
                  <a16:creationId xmlns:a16="http://schemas.microsoft.com/office/drawing/2014/main" id="{B9AFF9D4-2E60-4316-89F3-50B46BAD2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6" name="Bildobjekt 86">
              <a:extLst>
                <a:ext uri="{FF2B5EF4-FFF2-40B4-BE49-F238E27FC236}">
                  <a16:creationId xmlns:a16="http://schemas.microsoft.com/office/drawing/2014/main" id="{040027B9-B059-45A3-9C2C-1A15F863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7" name="Bildobjekt 87">
              <a:extLst>
                <a:ext uri="{FF2B5EF4-FFF2-40B4-BE49-F238E27FC236}">
                  <a16:creationId xmlns:a16="http://schemas.microsoft.com/office/drawing/2014/main" id="{D09BA091-C404-4EB3-A056-9AD93FF52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8" name="Bildobjekt 88">
              <a:extLst>
                <a:ext uri="{FF2B5EF4-FFF2-40B4-BE49-F238E27FC236}">
                  <a16:creationId xmlns:a16="http://schemas.microsoft.com/office/drawing/2014/main" id="{37756291-0C47-49D5-B6D2-1AA1CB6D3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9" name="Bildobjekt 89">
              <a:extLst>
                <a:ext uri="{FF2B5EF4-FFF2-40B4-BE49-F238E27FC236}">
                  <a16:creationId xmlns:a16="http://schemas.microsoft.com/office/drawing/2014/main" id="{E13CE730-21C1-4B8A-A8B8-3659076D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2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B618A-3AB5-49F4-B58B-0F8EF19B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75" y="273023"/>
            <a:ext cx="10873772" cy="1231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3200" dirty="0"/>
              <a:t>Som förberedelse inför kommande lagförslag har SKR genomfört denna inventering av socialtjänstinsatser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662A52-3A22-495B-969E-3C320B7F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AB3E77-8BFE-44E8-B9F9-63E312524816}"/>
              </a:ext>
            </a:extLst>
          </p:cNvPr>
          <p:cNvSpPr/>
          <p:nvPr/>
        </p:nvSpPr>
        <p:spPr>
          <a:xfrm>
            <a:off x="510363" y="1733107"/>
            <a:ext cx="6156251" cy="4082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964F767-9C51-4F77-86F4-3E414C2B13BD}"/>
              </a:ext>
            </a:extLst>
          </p:cNvPr>
          <p:cNvSpPr txBox="1"/>
          <p:nvPr/>
        </p:nvSpPr>
        <p:spPr>
          <a:xfrm>
            <a:off x="664231" y="2610967"/>
            <a:ext cx="5959853" cy="3006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SKR arbetar på olika sätt för att stötta kommunerna inför kommande lagförslag.</a:t>
            </a:r>
            <a:endParaRPr lang="sv-SE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Utifrån kommande lagförslag har det funnits ett behov</a:t>
            </a:r>
            <a:r>
              <a:rPr lang="sv-SE" sz="1600" dirty="0">
                <a:effectLst/>
                <a:ea typeface="Times New Roman" panose="02020603050405020304" pitchFamily="18" charset="0"/>
              </a:rPr>
              <a:t> </a:t>
            </a:r>
            <a:r>
              <a:rPr lang="sv-SE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av att kartlägga vilka insatser som ges i socialtjänsten idag, hur dessa ges och vilka insatser kommunerna eventuellt skulle vilja kunna erbjuda invånarna utan biståndsbeslut vid en eventuell lagändring. </a:t>
            </a:r>
          </a:p>
          <a:p>
            <a:pPr marL="285750" indent="-285750">
              <a:lnSpc>
                <a:spcPct val="120000"/>
              </a:lnSpc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Det har fram tills denna kartläggning inte funnits någon överblick över vilka insatser som ges inom socialtjänsten.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0CAD3F9-4F0F-45C7-9772-1F871A040852}"/>
              </a:ext>
            </a:extLst>
          </p:cNvPr>
          <p:cNvSpPr txBox="1"/>
          <p:nvPr/>
        </p:nvSpPr>
        <p:spPr>
          <a:xfrm>
            <a:off x="584791" y="1827615"/>
            <a:ext cx="612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Denna kartläggning innebär den första sammanställningen av insatser inom socialtjänsten</a:t>
            </a:r>
          </a:p>
        </p:txBody>
      </p:sp>
      <p:pic>
        <p:nvPicPr>
          <p:cNvPr id="17" name="Bildobjekt 16" descr="En bild som visar text, dokument&#10;&#10;Automatiskt genererad beskrivning">
            <a:extLst>
              <a:ext uri="{FF2B5EF4-FFF2-40B4-BE49-F238E27FC236}">
                <a16:creationId xmlns:a16="http://schemas.microsoft.com/office/drawing/2014/main" id="{9CCFD4D0-9F93-40E0-8E6B-63E2D2ED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127" r="28322"/>
          <a:stretch/>
        </p:blipFill>
        <p:spPr>
          <a:xfrm>
            <a:off x="7102549" y="1733107"/>
            <a:ext cx="4617902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98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Fysiska och digitala 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50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9AA7BA1-5A75-404B-BD70-9C2E29F5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009373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12">
            <a:extLst>
              <a:ext uri="{FF2B5EF4-FFF2-40B4-BE49-F238E27FC236}">
                <a16:creationId xmlns:a16="http://schemas.microsoft.com/office/drawing/2014/main" id="{0C2F151C-B1E4-4271-BC18-A60242E58756}"/>
              </a:ext>
            </a:extLst>
          </p:cNvPr>
          <p:cNvSpPr/>
          <p:nvPr/>
        </p:nvSpPr>
        <p:spPr>
          <a:xfrm>
            <a:off x="251538" y="1272412"/>
            <a:ext cx="11799010" cy="47361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6FCE6-8DF2-4528-A18C-B66174399241}"/>
              </a:ext>
            </a:extLst>
          </p:cNvPr>
          <p:cNvSpPr txBox="1"/>
          <p:nvPr/>
        </p:nvSpPr>
        <p:spPr>
          <a:xfrm>
            <a:off x="9009033" y="1551436"/>
            <a:ext cx="21868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7168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0" y="136526"/>
            <a:ext cx="11328835" cy="797798"/>
          </a:xfrm>
          <a:noFill/>
        </p:spPr>
        <p:txBody>
          <a:bodyPr/>
          <a:lstStyle/>
          <a:p>
            <a:r>
              <a:rPr lang="sv-SE" sz="2800" dirty="0"/>
              <a:t>En tredjedel av alla insatser inom området barn och unga ges i både digital och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51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05940" y="6070288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 Enkät: Kartläggning av socialtjänstens insatser i Sveriges kommuner (2021)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81824"/>
              </p:ext>
            </p:extLst>
          </p:nvPr>
        </p:nvGraphicFramePr>
        <p:xfrm>
          <a:off x="1845905" y="3877178"/>
          <a:ext cx="1858074" cy="2069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07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397317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70583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Kontaktfamilj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248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Umgängeskontaktperson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33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Trappanmodellen 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28198" y="3877178"/>
          <a:ext cx="1858074" cy="207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07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372760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707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Föräldrastöd utan särskild manual (till en eller båda föräldrar)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624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Råd- och stöd från socialsekreteraren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707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Familjestöd utan särskild manual (till föräldrar och/eller andra närstående)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27719" y="3912647"/>
          <a:ext cx="1858074" cy="2041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07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17556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9980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Familjestöd utan särskild manual (till föräldrar och/eller andra närstående)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452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Föräldrastöd utan särskild manual (till en eller båda föräldrar)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5249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Råd- och stöd från socialsekreteraren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263528" y="4318062"/>
            <a:ext cx="256379" cy="16287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460291D-17A4-41E5-A269-C263651982BE}"/>
              </a:ext>
            </a:extLst>
          </p:cNvPr>
          <p:cNvSpPr txBox="1"/>
          <p:nvPr/>
        </p:nvSpPr>
        <p:spPr>
          <a:xfrm>
            <a:off x="2166290" y="3942412"/>
            <a:ext cx="11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fysiskt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05B02C7-3CD0-4AA4-9B13-E32C31D6E30D}"/>
              </a:ext>
            </a:extLst>
          </p:cNvPr>
          <p:cNvSpPr txBox="1"/>
          <p:nvPr/>
        </p:nvSpPr>
        <p:spPr>
          <a:xfrm>
            <a:off x="4496765" y="3950222"/>
            <a:ext cx="1389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Fysiskt och digitalt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CB4A254-EABC-48C0-B6B2-8FACC2364A8C}"/>
              </a:ext>
            </a:extLst>
          </p:cNvPr>
          <p:cNvSpPr txBox="1"/>
          <p:nvPr/>
        </p:nvSpPr>
        <p:spPr>
          <a:xfrm>
            <a:off x="6627719" y="3998554"/>
            <a:ext cx="183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digitalt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E5A124ED-FAC8-4A55-A29D-48CDD3CEEB4E}"/>
              </a:ext>
            </a:extLst>
          </p:cNvPr>
          <p:cNvSpPr/>
          <p:nvPr/>
        </p:nvSpPr>
        <p:spPr>
          <a:xfrm>
            <a:off x="251538" y="106767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fysiska och digitala insatser, samt de tre vanligaste insatserna i respektive kategori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1E8C20-3230-4929-BFB9-1BCA20486B35}"/>
              </a:ext>
            </a:extLst>
          </p:cNvPr>
          <p:cNvSpPr txBox="1"/>
          <p:nvPr/>
        </p:nvSpPr>
        <p:spPr>
          <a:xfrm>
            <a:off x="346206" y="1401682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form</a:t>
            </a:r>
            <a:endParaRPr lang="sv-SE" sz="105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ADB1F4-A145-4455-95CD-099CB4B20511}"/>
              </a:ext>
            </a:extLst>
          </p:cNvPr>
          <p:cNvGrpSpPr/>
          <p:nvPr/>
        </p:nvGrpSpPr>
        <p:grpSpPr>
          <a:xfrm>
            <a:off x="8998407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B8908-68A6-4A6E-9233-A3B71562E952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12">
              <a:extLst>
                <a:ext uri="{FF2B5EF4-FFF2-40B4-BE49-F238E27FC236}">
                  <a16:creationId xmlns:a16="http://schemas.microsoft.com/office/drawing/2014/main" id="{67966D15-37D6-49B6-A992-681A416DDA81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BA9293E-11CC-48A7-ACC1-BB3E68C4A50C}"/>
              </a:ext>
            </a:extLst>
          </p:cNvPr>
          <p:cNvGraphicFramePr>
            <a:graphicFrameLocks/>
          </p:cNvGraphicFramePr>
          <p:nvPr/>
        </p:nvGraphicFramePr>
        <p:xfrm>
          <a:off x="633137" y="1648086"/>
          <a:ext cx="10700684" cy="233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BBE92E16-2C48-4D3C-9519-5F57EEF74DD4}"/>
              </a:ext>
            </a:extLst>
          </p:cNvPr>
          <p:cNvGrpSpPr/>
          <p:nvPr/>
        </p:nvGrpSpPr>
        <p:grpSpPr>
          <a:xfrm>
            <a:off x="3857011" y="4289836"/>
            <a:ext cx="301441" cy="253657"/>
            <a:chOff x="1064474" y="2484079"/>
            <a:chExt cx="510848" cy="420128"/>
          </a:xfrm>
        </p:grpSpPr>
        <p:pic>
          <p:nvPicPr>
            <p:cNvPr id="61" name="Bildobjekt 76">
              <a:extLst>
                <a:ext uri="{FF2B5EF4-FFF2-40B4-BE49-F238E27FC236}">
                  <a16:creationId xmlns:a16="http://schemas.microsoft.com/office/drawing/2014/main" id="{D366FBF4-8129-4276-BCF0-9772A7F7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2" name="Bildobjekt 86">
              <a:extLst>
                <a:ext uri="{FF2B5EF4-FFF2-40B4-BE49-F238E27FC236}">
                  <a16:creationId xmlns:a16="http://schemas.microsoft.com/office/drawing/2014/main" id="{EA830D54-BB99-4B30-ADAF-412BD843D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3" name="Bildobjekt 87">
              <a:extLst>
                <a:ext uri="{FF2B5EF4-FFF2-40B4-BE49-F238E27FC236}">
                  <a16:creationId xmlns:a16="http://schemas.microsoft.com/office/drawing/2014/main" id="{E1CAEA68-D077-4374-A56E-2C7F6BE81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4" name="Bildobjekt 88">
              <a:extLst>
                <a:ext uri="{FF2B5EF4-FFF2-40B4-BE49-F238E27FC236}">
                  <a16:creationId xmlns:a16="http://schemas.microsoft.com/office/drawing/2014/main" id="{1C3E651A-378E-4977-A64D-D23E6D6F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5" name="Bildobjekt 89">
              <a:extLst>
                <a:ext uri="{FF2B5EF4-FFF2-40B4-BE49-F238E27FC236}">
                  <a16:creationId xmlns:a16="http://schemas.microsoft.com/office/drawing/2014/main" id="{DAF48267-792D-459E-995F-1E0C40C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0868D8-4453-47EA-8C00-7632B037C94A}"/>
              </a:ext>
            </a:extLst>
          </p:cNvPr>
          <p:cNvGrpSpPr/>
          <p:nvPr/>
        </p:nvGrpSpPr>
        <p:grpSpPr>
          <a:xfrm>
            <a:off x="3857011" y="4905487"/>
            <a:ext cx="301441" cy="253657"/>
            <a:chOff x="1064474" y="2484079"/>
            <a:chExt cx="510848" cy="420128"/>
          </a:xfrm>
        </p:grpSpPr>
        <p:pic>
          <p:nvPicPr>
            <p:cNvPr id="67" name="Bildobjekt 76">
              <a:extLst>
                <a:ext uri="{FF2B5EF4-FFF2-40B4-BE49-F238E27FC236}">
                  <a16:creationId xmlns:a16="http://schemas.microsoft.com/office/drawing/2014/main" id="{898DED47-A309-483E-822F-D9DE6700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8" name="Bildobjekt 86">
              <a:extLst>
                <a:ext uri="{FF2B5EF4-FFF2-40B4-BE49-F238E27FC236}">
                  <a16:creationId xmlns:a16="http://schemas.microsoft.com/office/drawing/2014/main" id="{FB605CF2-173A-4A13-90A5-32BBD39FE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9" name="Bildobjekt 87">
              <a:extLst>
                <a:ext uri="{FF2B5EF4-FFF2-40B4-BE49-F238E27FC236}">
                  <a16:creationId xmlns:a16="http://schemas.microsoft.com/office/drawing/2014/main" id="{23063C99-6208-4720-AC12-259D499F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8">
              <a:extLst>
                <a:ext uri="{FF2B5EF4-FFF2-40B4-BE49-F238E27FC236}">
                  <a16:creationId xmlns:a16="http://schemas.microsoft.com/office/drawing/2014/main" id="{650FB8EB-EF2D-4800-84B3-28D0DF6F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9">
              <a:extLst>
                <a:ext uri="{FF2B5EF4-FFF2-40B4-BE49-F238E27FC236}">
                  <a16:creationId xmlns:a16="http://schemas.microsoft.com/office/drawing/2014/main" id="{BAD2E357-6726-40C1-A8AC-647D855E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C8F989-381C-4F78-ADAE-9946BACAF80F}"/>
              </a:ext>
            </a:extLst>
          </p:cNvPr>
          <p:cNvGrpSpPr/>
          <p:nvPr/>
        </p:nvGrpSpPr>
        <p:grpSpPr>
          <a:xfrm>
            <a:off x="3857011" y="5599018"/>
            <a:ext cx="301441" cy="253657"/>
            <a:chOff x="1064474" y="2484079"/>
            <a:chExt cx="510848" cy="420128"/>
          </a:xfrm>
        </p:grpSpPr>
        <p:pic>
          <p:nvPicPr>
            <p:cNvPr id="73" name="Bildobjekt 76">
              <a:extLst>
                <a:ext uri="{FF2B5EF4-FFF2-40B4-BE49-F238E27FC236}">
                  <a16:creationId xmlns:a16="http://schemas.microsoft.com/office/drawing/2014/main" id="{04EE6F20-0A5A-43D2-B689-73A654F3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74" name="Bildobjekt 86">
              <a:extLst>
                <a:ext uri="{FF2B5EF4-FFF2-40B4-BE49-F238E27FC236}">
                  <a16:creationId xmlns:a16="http://schemas.microsoft.com/office/drawing/2014/main" id="{63A7504B-8976-4963-BBB2-80D71D14E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5" name="Bildobjekt 87">
              <a:extLst>
                <a:ext uri="{FF2B5EF4-FFF2-40B4-BE49-F238E27FC236}">
                  <a16:creationId xmlns:a16="http://schemas.microsoft.com/office/drawing/2014/main" id="{A7180C4E-27D6-4BF0-B0DB-1DC7D5309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6" name="Bildobjekt 88">
              <a:extLst>
                <a:ext uri="{FF2B5EF4-FFF2-40B4-BE49-F238E27FC236}">
                  <a16:creationId xmlns:a16="http://schemas.microsoft.com/office/drawing/2014/main" id="{038ED647-F023-4547-A7C0-74D0862D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7" name="Bildobjekt 89">
              <a:extLst>
                <a:ext uri="{FF2B5EF4-FFF2-40B4-BE49-F238E27FC236}">
                  <a16:creationId xmlns:a16="http://schemas.microsoft.com/office/drawing/2014/main" id="{4EC4172F-3764-4784-9A06-02AA19F52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BA8F51-FF97-42D7-A90C-43A9A7232BBC}"/>
              </a:ext>
            </a:extLst>
          </p:cNvPr>
          <p:cNvGrpSpPr/>
          <p:nvPr/>
        </p:nvGrpSpPr>
        <p:grpSpPr>
          <a:xfrm>
            <a:off x="6271113" y="4423156"/>
            <a:ext cx="301441" cy="253657"/>
            <a:chOff x="1064474" y="2484079"/>
            <a:chExt cx="510848" cy="420128"/>
          </a:xfrm>
        </p:grpSpPr>
        <p:pic>
          <p:nvPicPr>
            <p:cNvPr id="79" name="Bildobjekt 76">
              <a:extLst>
                <a:ext uri="{FF2B5EF4-FFF2-40B4-BE49-F238E27FC236}">
                  <a16:creationId xmlns:a16="http://schemas.microsoft.com/office/drawing/2014/main" id="{C1EA5E6B-D198-4020-AD9A-BD0D689E2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0" name="Bildobjekt 86">
              <a:extLst>
                <a:ext uri="{FF2B5EF4-FFF2-40B4-BE49-F238E27FC236}">
                  <a16:creationId xmlns:a16="http://schemas.microsoft.com/office/drawing/2014/main" id="{65F14C48-C18B-4DA5-94EC-BFA0C13F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1" name="Bildobjekt 87">
              <a:extLst>
                <a:ext uri="{FF2B5EF4-FFF2-40B4-BE49-F238E27FC236}">
                  <a16:creationId xmlns:a16="http://schemas.microsoft.com/office/drawing/2014/main" id="{6ECCED77-1DBD-4FF0-977C-C9AC8D587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2" name="Bildobjekt 88">
              <a:extLst>
                <a:ext uri="{FF2B5EF4-FFF2-40B4-BE49-F238E27FC236}">
                  <a16:creationId xmlns:a16="http://schemas.microsoft.com/office/drawing/2014/main" id="{95DBEBC3-79C0-4861-9B1F-78EB5593E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3" name="Bildobjekt 89">
              <a:extLst>
                <a:ext uri="{FF2B5EF4-FFF2-40B4-BE49-F238E27FC236}">
                  <a16:creationId xmlns:a16="http://schemas.microsoft.com/office/drawing/2014/main" id="{67FE3D02-2769-4422-8327-B8CB235B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45926AB-C7F1-4531-8512-A80B33D521E8}"/>
              </a:ext>
            </a:extLst>
          </p:cNvPr>
          <p:cNvGrpSpPr/>
          <p:nvPr/>
        </p:nvGrpSpPr>
        <p:grpSpPr>
          <a:xfrm>
            <a:off x="6271113" y="5038807"/>
            <a:ext cx="301441" cy="253657"/>
            <a:chOff x="1064474" y="2484079"/>
            <a:chExt cx="510848" cy="420128"/>
          </a:xfrm>
        </p:grpSpPr>
        <p:pic>
          <p:nvPicPr>
            <p:cNvPr id="85" name="Bildobjekt 76">
              <a:extLst>
                <a:ext uri="{FF2B5EF4-FFF2-40B4-BE49-F238E27FC236}">
                  <a16:creationId xmlns:a16="http://schemas.microsoft.com/office/drawing/2014/main" id="{91DA7699-7D65-4596-A6B8-E8E6C3AF5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6" name="Bildobjekt 86">
              <a:extLst>
                <a:ext uri="{FF2B5EF4-FFF2-40B4-BE49-F238E27FC236}">
                  <a16:creationId xmlns:a16="http://schemas.microsoft.com/office/drawing/2014/main" id="{F7F1F118-67C3-441B-A800-6DDA10F1B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7">
              <a:extLst>
                <a:ext uri="{FF2B5EF4-FFF2-40B4-BE49-F238E27FC236}">
                  <a16:creationId xmlns:a16="http://schemas.microsoft.com/office/drawing/2014/main" id="{14654C30-5B8A-4495-B06A-E8271ACEE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1EA9205E-CB08-49AA-AC4F-7354A396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4CD8F112-9D99-4639-8285-F73760C4C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96B1496-3F9D-4FF5-B252-8B885EF37891}"/>
              </a:ext>
            </a:extLst>
          </p:cNvPr>
          <p:cNvGrpSpPr/>
          <p:nvPr/>
        </p:nvGrpSpPr>
        <p:grpSpPr>
          <a:xfrm>
            <a:off x="6271113" y="5579938"/>
            <a:ext cx="301441" cy="253657"/>
            <a:chOff x="1064474" y="2484079"/>
            <a:chExt cx="510848" cy="420128"/>
          </a:xfrm>
        </p:grpSpPr>
        <p:pic>
          <p:nvPicPr>
            <p:cNvPr id="91" name="Bildobjekt 76">
              <a:extLst>
                <a:ext uri="{FF2B5EF4-FFF2-40B4-BE49-F238E27FC236}">
                  <a16:creationId xmlns:a16="http://schemas.microsoft.com/office/drawing/2014/main" id="{1CAC2177-3C5C-4219-819D-4800281AE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2" name="Bildobjekt 86">
              <a:extLst>
                <a:ext uri="{FF2B5EF4-FFF2-40B4-BE49-F238E27FC236}">
                  <a16:creationId xmlns:a16="http://schemas.microsoft.com/office/drawing/2014/main" id="{576D8F80-9602-4029-BC32-556647831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7">
              <a:extLst>
                <a:ext uri="{FF2B5EF4-FFF2-40B4-BE49-F238E27FC236}">
                  <a16:creationId xmlns:a16="http://schemas.microsoft.com/office/drawing/2014/main" id="{8B8CF823-7A64-46D9-855F-D3941808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8">
              <a:extLst>
                <a:ext uri="{FF2B5EF4-FFF2-40B4-BE49-F238E27FC236}">
                  <a16:creationId xmlns:a16="http://schemas.microsoft.com/office/drawing/2014/main" id="{6A424CEF-D0E7-40B0-AD46-D95C77194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5" name="Bildobjekt 89">
              <a:extLst>
                <a:ext uri="{FF2B5EF4-FFF2-40B4-BE49-F238E27FC236}">
                  <a16:creationId xmlns:a16="http://schemas.microsoft.com/office/drawing/2014/main" id="{B362D2E7-485C-43D7-BE58-33EB00119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55C605-9027-4C61-87A0-2D8DE0D1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012233E-74BB-4F1B-80A7-48D9E4FF6DC7}"/>
              </a:ext>
            </a:extLst>
          </p:cNvPr>
          <p:cNvGrpSpPr/>
          <p:nvPr/>
        </p:nvGrpSpPr>
        <p:grpSpPr>
          <a:xfrm>
            <a:off x="1497224" y="5590421"/>
            <a:ext cx="301441" cy="253658"/>
            <a:chOff x="1064474" y="2484079"/>
            <a:chExt cx="510848" cy="420128"/>
          </a:xfrm>
        </p:grpSpPr>
        <p:pic>
          <p:nvPicPr>
            <p:cNvPr id="97" name="Bildobjekt 76">
              <a:extLst>
                <a:ext uri="{FF2B5EF4-FFF2-40B4-BE49-F238E27FC236}">
                  <a16:creationId xmlns:a16="http://schemas.microsoft.com/office/drawing/2014/main" id="{C9CF26F3-4545-4E61-9653-7E3A89C05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8" name="Bildobjekt 86">
              <a:extLst>
                <a:ext uri="{FF2B5EF4-FFF2-40B4-BE49-F238E27FC236}">
                  <a16:creationId xmlns:a16="http://schemas.microsoft.com/office/drawing/2014/main" id="{1990D283-5AD7-4A1B-AC8A-2A137BE4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9" name="Bildobjekt 87">
              <a:extLst>
                <a:ext uri="{FF2B5EF4-FFF2-40B4-BE49-F238E27FC236}">
                  <a16:creationId xmlns:a16="http://schemas.microsoft.com/office/drawing/2014/main" id="{50556A76-16B3-4818-A19B-F6E8CFA94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0" name="Bildobjekt 88">
              <a:extLst>
                <a:ext uri="{FF2B5EF4-FFF2-40B4-BE49-F238E27FC236}">
                  <a16:creationId xmlns:a16="http://schemas.microsoft.com/office/drawing/2014/main" id="{8F782E02-1275-4BAF-A7AE-D370E2E83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1" name="Bildobjekt 89">
              <a:extLst>
                <a:ext uri="{FF2B5EF4-FFF2-40B4-BE49-F238E27FC236}">
                  <a16:creationId xmlns:a16="http://schemas.microsoft.com/office/drawing/2014/main" id="{11C44323-2A22-447A-8824-EDBA8E7B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663094A-5CAE-470A-9442-C51475856A97}"/>
              </a:ext>
            </a:extLst>
          </p:cNvPr>
          <p:cNvGrpSpPr/>
          <p:nvPr/>
        </p:nvGrpSpPr>
        <p:grpSpPr>
          <a:xfrm>
            <a:off x="1420805" y="5100879"/>
            <a:ext cx="390929" cy="337201"/>
            <a:chOff x="9836559" y="2595470"/>
            <a:chExt cx="515416" cy="498404"/>
          </a:xfrm>
        </p:grpSpPr>
        <p:pic>
          <p:nvPicPr>
            <p:cNvPr id="103" name="Graphic 42" descr="Miscellaneous with solid fill">
              <a:extLst>
                <a:ext uri="{FF2B5EF4-FFF2-40B4-BE49-F238E27FC236}">
                  <a16:creationId xmlns:a16="http://schemas.microsoft.com/office/drawing/2014/main" id="{0D52C6D5-35AA-43D1-84FB-69EBC217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4" name="Bildobjekt 82">
              <a:extLst>
                <a:ext uri="{FF2B5EF4-FFF2-40B4-BE49-F238E27FC236}">
                  <a16:creationId xmlns:a16="http://schemas.microsoft.com/office/drawing/2014/main" id="{73836890-00AC-447D-A125-432204A0D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47FE3C6-92D4-4353-AEC8-32DC61C2A3A4}"/>
              </a:ext>
            </a:extLst>
          </p:cNvPr>
          <p:cNvGrpSpPr/>
          <p:nvPr/>
        </p:nvGrpSpPr>
        <p:grpSpPr>
          <a:xfrm>
            <a:off x="1433100" y="4523278"/>
            <a:ext cx="390929" cy="337201"/>
            <a:chOff x="9836559" y="2595470"/>
            <a:chExt cx="515416" cy="498404"/>
          </a:xfrm>
        </p:grpSpPr>
        <p:pic>
          <p:nvPicPr>
            <p:cNvPr id="106" name="Graphic 42" descr="Miscellaneous with solid fill">
              <a:extLst>
                <a:ext uri="{FF2B5EF4-FFF2-40B4-BE49-F238E27FC236}">
                  <a16:creationId xmlns:a16="http://schemas.microsoft.com/office/drawing/2014/main" id="{7F3B7D13-CABE-4541-AEBB-2198F6EF8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7" name="Bildobjekt 82">
              <a:extLst>
                <a:ext uri="{FF2B5EF4-FFF2-40B4-BE49-F238E27FC236}">
                  <a16:creationId xmlns:a16="http://schemas.microsoft.com/office/drawing/2014/main" id="{7407AA2F-155B-4EBB-95D4-F132F771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108" name="TextBox 18">
            <a:extLst>
              <a:ext uri="{FF2B5EF4-FFF2-40B4-BE49-F238E27FC236}">
                <a16:creationId xmlns:a16="http://schemas.microsoft.com/office/drawing/2014/main" id="{EB6A57B2-CCAC-49A2-946B-52B479047B66}"/>
              </a:ext>
            </a:extLst>
          </p:cNvPr>
          <p:cNvSpPr txBox="1"/>
          <p:nvPr/>
        </p:nvSpPr>
        <p:spPr>
          <a:xfrm>
            <a:off x="308590" y="4776722"/>
            <a:ext cx="1070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 </a:t>
            </a:r>
            <a:r>
              <a:rPr lang="sv-SE" sz="1050" dirty="0"/>
              <a:t>(boendeformer exkluderade)</a:t>
            </a:r>
          </a:p>
        </p:txBody>
      </p:sp>
    </p:spTree>
    <p:extLst>
      <p:ext uri="{BB962C8B-B14F-4D97-AF65-F5344CB8AC3E}">
        <p14:creationId xmlns:p14="http://schemas.microsoft.com/office/powerpoint/2010/main" val="2653291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enbart fysisk, både fysisk och digital eller enbart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0BC58-C42D-4958-A1C6-71E8C943F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06324"/>
              </p:ext>
            </p:extLst>
          </p:nvPr>
        </p:nvGraphicFramePr>
        <p:xfrm>
          <a:off x="845069" y="1786267"/>
          <a:ext cx="3256730" cy="4059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27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725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Kontaktfamilj (222)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725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Umgängeskontaktperson (197)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725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Trappanmodellen (169)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725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Kontaktperson (223)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126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725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Medling vid brott (162)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2" y="136525"/>
            <a:ext cx="11288863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fysisk eller digital form inom området barn och unga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52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789287" y="1524519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fysisk form </a:t>
            </a:r>
            <a:r>
              <a:rPr lang="sv-SE" sz="1050" dirty="0">
                <a:solidFill>
                  <a:schemeClr val="tx1"/>
                </a:solidFill>
              </a:rPr>
              <a:t>(boendeformer exkluderade)</a:t>
            </a:r>
            <a:endParaRPr lang="sv-SE" sz="105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63530" y="1524519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digital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0340" y="1524519"/>
            <a:ext cx="41457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både </a:t>
            </a:r>
            <a:r>
              <a:rPr lang="sv-SE" sz="1050" b="1" dirty="0">
                <a:solidFill>
                  <a:schemeClr val="tx1"/>
                </a:solidFill>
              </a:rPr>
              <a:t>fysisk och digital form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CCB360CA-46F4-40F5-87C4-26E9FD2C53B1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3130A2F-9081-4A57-980B-740A486F1FCA}"/>
              </a:ext>
            </a:extLst>
          </p:cNvPr>
          <p:cNvGraphicFramePr>
            <a:graphicFrameLocks noGrp="1"/>
          </p:cNvGraphicFramePr>
          <p:nvPr/>
        </p:nvGraphicFramePr>
        <p:xfrm>
          <a:off x="8615135" y="1786129"/>
          <a:ext cx="3256730" cy="4068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445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7217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Familjestöd utan särskild manual (till föräldrar och/eller andra närstående) (202)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Föräldrastöd utan särskild manual (till en eller båda föräldrar) (210)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4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Råd- och stöd från socialsekreteraren (206)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Ett nytt vägval, Kriminalitet som livsstil (62)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814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Motiverande samtal (MI) (186)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BBE81B2-6D77-4968-B1F4-D14BF166BC99}"/>
              </a:ext>
            </a:extLst>
          </p:cNvPr>
          <p:cNvGraphicFramePr>
            <a:graphicFrameLocks noGrp="1"/>
          </p:cNvGraphicFramePr>
          <p:nvPr/>
        </p:nvGraphicFramePr>
        <p:xfrm>
          <a:off x="4730102" y="1786512"/>
          <a:ext cx="3256730" cy="4070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222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410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Föräldrastöd utan särskild manual (till en eller båda föräldrar) (210)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410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Råd- och stöd från socialsekreteraren (206)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Familjestöd utan särskild manual (till föräldrar och/eller andra närstående) (202)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0410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Familjebehandling utan särskild manual (205)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0410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Råd- och stöd från socialsekreteraren riktat till barnet/ den unga (197)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C44CA19-F46B-4181-B534-C5C30AA7DC6F}"/>
              </a:ext>
            </a:extLst>
          </p:cNvPr>
          <p:cNvGrpSpPr/>
          <p:nvPr/>
        </p:nvGrpSpPr>
        <p:grpSpPr>
          <a:xfrm>
            <a:off x="357019" y="4730299"/>
            <a:ext cx="390929" cy="337200"/>
            <a:chOff x="9836559" y="2595470"/>
            <a:chExt cx="515416" cy="498404"/>
          </a:xfrm>
        </p:grpSpPr>
        <p:pic>
          <p:nvPicPr>
            <p:cNvPr id="23" name="Graphic 42" descr="Miscellaneous with solid fill">
              <a:extLst>
                <a:ext uri="{FF2B5EF4-FFF2-40B4-BE49-F238E27FC236}">
                  <a16:creationId xmlns:a16="http://schemas.microsoft.com/office/drawing/2014/main" id="{58996644-1D89-4360-907A-BA008A468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4" name="Bildobjekt 82">
              <a:extLst>
                <a:ext uri="{FF2B5EF4-FFF2-40B4-BE49-F238E27FC236}">
                  <a16:creationId xmlns:a16="http://schemas.microsoft.com/office/drawing/2014/main" id="{CB5EAA1D-D56A-4F1D-983F-635997DB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17CBE1-7398-42A3-8116-83EB99EE9364}"/>
              </a:ext>
            </a:extLst>
          </p:cNvPr>
          <p:cNvGrpSpPr/>
          <p:nvPr/>
        </p:nvGrpSpPr>
        <p:grpSpPr>
          <a:xfrm>
            <a:off x="4345583" y="2874339"/>
            <a:ext cx="301441" cy="253657"/>
            <a:chOff x="1064474" y="2484079"/>
            <a:chExt cx="510848" cy="420128"/>
          </a:xfrm>
        </p:grpSpPr>
        <p:pic>
          <p:nvPicPr>
            <p:cNvPr id="26" name="Bildobjekt 76">
              <a:extLst>
                <a:ext uri="{FF2B5EF4-FFF2-40B4-BE49-F238E27FC236}">
                  <a16:creationId xmlns:a16="http://schemas.microsoft.com/office/drawing/2014/main" id="{3012EBA3-561C-49B6-B19D-798E3EE57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27" name="Bildobjekt 86">
              <a:extLst>
                <a:ext uri="{FF2B5EF4-FFF2-40B4-BE49-F238E27FC236}">
                  <a16:creationId xmlns:a16="http://schemas.microsoft.com/office/drawing/2014/main" id="{C1D950F3-9547-4537-B928-4884E85CC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28" name="Bildobjekt 87">
              <a:extLst>
                <a:ext uri="{FF2B5EF4-FFF2-40B4-BE49-F238E27FC236}">
                  <a16:creationId xmlns:a16="http://schemas.microsoft.com/office/drawing/2014/main" id="{A9A0844B-08B2-433B-A449-F8B30E77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29" name="Bildobjekt 88">
              <a:extLst>
                <a:ext uri="{FF2B5EF4-FFF2-40B4-BE49-F238E27FC236}">
                  <a16:creationId xmlns:a16="http://schemas.microsoft.com/office/drawing/2014/main" id="{2D18C544-DC06-4F6C-91B9-1773F8AA1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0" name="Bildobjekt 89">
              <a:extLst>
                <a:ext uri="{FF2B5EF4-FFF2-40B4-BE49-F238E27FC236}">
                  <a16:creationId xmlns:a16="http://schemas.microsoft.com/office/drawing/2014/main" id="{6EA775AA-750B-4C6E-B05C-6B85A2FE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14B680-5692-4170-A5B8-5EB44B005637}"/>
              </a:ext>
            </a:extLst>
          </p:cNvPr>
          <p:cNvGrpSpPr/>
          <p:nvPr/>
        </p:nvGrpSpPr>
        <p:grpSpPr>
          <a:xfrm>
            <a:off x="4345583" y="3489990"/>
            <a:ext cx="301441" cy="253657"/>
            <a:chOff x="1064474" y="2484079"/>
            <a:chExt cx="510848" cy="420128"/>
          </a:xfrm>
        </p:grpSpPr>
        <p:pic>
          <p:nvPicPr>
            <p:cNvPr id="36" name="Bildobjekt 76">
              <a:extLst>
                <a:ext uri="{FF2B5EF4-FFF2-40B4-BE49-F238E27FC236}">
                  <a16:creationId xmlns:a16="http://schemas.microsoft.com/office/drawing/2014/main" id="{A60729F3-6B3D-4651-AD1E-51416323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7" name="Bildobjekt 86">
              <a:extLst>
                <a:ext uri="{FF2B5EF4-FFF2-40B4-BE49-F238E27FC236}">
                  <a16:creationId xmlns:a16="http://schemas.microsoft.com/office/drawing/2014/main" id="{734C73B5-DD41-4DF2-AE6E-679850C99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8" name="Bildobjekt 87">
              <a:extLst>
                <a:ext uri="{FF2B5EF4-FFF2-40B4-BE49-F238E27FC236}">
                  <a16:creationId xmlns:a16="http://schemas.microsoft.com/office/drawing/2014/main" id="{442C2F81-7A0A-4F4E-844A-9E0CF8F2D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9" name="Bildobjekt 88">
              <a:extLst>
                <a:ext uri="{FF2B5EF4-FFF2-40B4-BE49-F238E27FC236}">
                  <a16:creationId xmlns:a16="http://schemas.microsoft.com/office/drawing/2014/main" id="{C87B1BE0-EC0D-4921-956E-AF76CF65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0" name="Bildobjekt 89">
              <a:extLst>
                <a:ext uri="{FF2B5EF4-FFF2-40B4-BE49-F238E27FC236}">
                  <a16:creationId xmlns:a16="http://schemas.microsoft.com/office/drawing/2014/main" id="{4E655A43-AA18-4921-85FE-128918E36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F311C0-7E2B-455D-99AF-E4A0CC3B5E76}"/>
              </a:ext>
            </a:extLst>
          </p:cNvPr>
          <p:cNvGrpSpPr/>
          <p:nvPr/>
        </p:nvGrpSpPr>
        <p:grpSpPr>
          <a:xfrm>
            <a:off x="4345583" y="4183521"/>
            <a:ext cx="301441" cy="253657"/>
            <a:chOff x="1064474" y="2484079"/>
            <a:chExt cx="510848" cy="420128"/>
          </a:xfrm>
        </p:grpSpPr>
        <p:pic>
          <p:nvPicPr>
            <p:cNvPr id="42" name="Bildobjekt 76">
              <a:extLst>
                <a:ext uri="{FF2B5EF4-FFF2-40B4-BE49-F238E27FC236}">
                  <a16:creationId xmlns:a16="http://schemas.microsoft.com/office/drawing/2014/main" id="{1B6B5B62-3F28-4DC5-8C5D-25EEB772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3" name="Bildobjekt 86">
              <a:extLst>
                <a:ext uri="{FF2B5EF4-FFF2-40B4-BE49-F238E27FC236}">
                  <a16:creationId xmlns:a16="http://schemas.microsoft.com/office/drawing/2014/main" id="{7B100068-1601-46A6-BB0B-E52024E35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7">
              <a:extLst>
                <a:ext uri="{FF2B5EF4-FFF2-40B4-BE49-F238E27FC236}">
                  <a16:creationId xmlns:a16="http://schemas.microsoft.com/office/drawing/2014/main" id="{AD5E2898-4F30-4BD7-A9A5-4616812F5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8">
              <a:extLst>
                <a:ext uri="{FF2B5EF4-FFF2-40B4-BE49-F238E27FC236}">
                  <a16:creationId xmlns:a16="http://schemas.microsoft.com/office/drawing/2014/main" id="{FB3A72FB-9BF3-42FA-B1DD-3F6987F16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6" name="Bildobjekt 89">
              <a:extLst>
                <a:ext uri="{FF2B5EF4-FFF2-40B4-BE49-F238E27FC236}">
                  <a16:creationId xmlns:a16="http://schemas.microsoft.com/office/drawing/2014/main" id="{C869FE60-A4D0-46E2-8812-9FF16EE33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DADB70-F884-4078-852F-027605A27CE2}"/>
              </a:ext>
            </a:extLst>
          </p:cNvPr>
          <p:cNvGrpSpPr/>
          <p:nvPr/>
        </p:nvGrpSpPr>
        <p:grpSpPr>
          <a:xfrm>
            <a:off x="4345583" y="4816742"/>
            <a:ext cx="301441" cy="253657"/>
            <a:chOff x="1064474" y="2484079"/>
            <a:chExt cx="510848" cy="420128"/>
          </a:xfrm>
        </p:grpSpPr>
        <p:pic>
          <p:nvPicPr>
            <p:cNvPr id="48" name="Bildobjekt 76">
              <a:extLst>
                <a:ext uri="{FF2B5EF4-FFF2-40B4-BE49-F238E27FC236}">
                  <a16:creationId xmlns:a16="http://schemas.microsoft.com/office/drawing/2014/main" id="{E930EECE-DEA5-425C-8C68-7AB4ACF13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9" name="Bildobjekt 86">
              <a:extLst>
                <a:ext uri="{FF2B5EF4-FFF2-40B4-BE49-F238E27FC236}">
                  <a16:creationId xmlns:a16="http://schemas.microsoft.com/office/drawing/2014/main" id="{374D2F8D-347C-458E-9EAC-802CE41A4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0" name="Bildobjekt 87">
              <a:extLst>
                <a:ext uri="{FF2B5EF4-FFF2-40B4-BE49-F238E27FC236}">
                  <a16:creationId xmlns:a16="http://schemas.microsoft.com/office/drawing/2014/main" id="{6FC3DB97-5E8A-4899-9418-25B4B5D4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51" name="Bildobjekt 88">
              <a:extLst>
                <a:ext uri="{FF2B5EF4-FFF2-40B4-BE49-F238E27FC236}">
                  <a16:creationId xmlns:a16="http://schemas.microsoft.com/office/drawing/2014/main" id="{7B04BEA4-C4C0-436C-8CFA-994A45765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2" name="Bildobjekt 89">
              <a:extLst>
                <a:ext uri="{FF2B5EF4-FFF2-40B4-BE49-F238E27FC236}">
                  <a16:creationId xmlns:a16="http://schemas.microsoft.com/office/drawing/2014/main" id="{FA574715-DEA5-427F-84AB-CB2B7A5D7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8097F5-35A7-452B-B4C4-AAC3265410B4}"/>
              </a:ext>
            </a:extLst>
          </p:cNvPr>
          <p:cNvGrpSpPr/>
          <p:nvPr/>
        </p:nvGrpSpPr>
        <p:grpSpPr>
          <a:xfrm>
            <a:off x="4345583" y="5394107"/>
            <a:ext cx="301441" cy="253657"/>
            <a:chOff x="1064474" y="2484079"/>
            <a:chExt cx="510848" cy="420128"/>
          </a:xfrm>
        </p:grpSpPr>
        <p:pic>
          <p:nvPicPr>
            <p:cNvPr id="54" name="Bildobjekt 76">
              <a:extLst>
                <a:ext uri="{FF2B5EF4-FFF2-40B4-BE49-F238E27FC236}">
                  <a16:creationId xmlns:a16="http://schemas.microsoft.com/office/drawing/2014/main" id="{5CFBC78C-6CCC-44E9-964A-8EF35A0DC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5" name="Bildobjekt 86">
              <a:extLst>
                <a:ext uri="{FF2B5EF4-FFF2-40B4-BE49-F238E27FC236}">
                  <a16:creationId xmlns:a16="http://schemas.microsoft.com/office/drawing/2014/main" id="{F4724D5F-CD3A-4CF5-9E52-4F50F51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6" name="Bildobjekt 87">
              <a:extLst>
                <a:ext uri="{FF2B5EF4-FFF2-40B4-BE49-F238E27FC236}">
                  <a16:creationId xmlns:a16="http://schemas.microsoft.com/office/drawing/2014/main" id="{E3FAE7DF-B637-49BE-8C21-B0DA66024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57" name="Bildobjekt 88">
              <a:extLst>
                <a:ext uri="{FF2B5EF4-FFF2-40B4-BE49-F238E27FC236}">
                  <a16:creationId xmlns:a16="http://schemas.microsoft.com/office/drawing/2014/main" id="{7D9545D3-8E92-4FA1-ABA5-34465A77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8" name="Bildobjekt 89">
              <a:extLst>
                <a:ext uri="{FF2B5EF4-FFF2-40B4-BE49-F238E27FC236}">
                  <a16:creationId xmlns:a16="http://schemas.microsoft.com/office/drawing/2014/main" id="{880E594F-78D7-4596-AEB1-63D5B7FE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209B6A6-4C18-4383-AFAD-7FD662F12433}"/>
              </a:ext>
            </a:extLst>
          </p:cNvPr>
          <p:cNvGrpSpPr/>
          <p:nvPr/>
        </p:nvGrpSpPr>
        <p:grpSpPr>
          <a:xfrm>
            <a:off x="8220630" y="2848642"/>
            <a:ext cx="301441" cy="253657"/>
            <a:chOff x="1064474" y="2484079"/>
            <a:chExt cx="510848" cy="420128"/>
          </a:xfrm>
        </p:grpSpPr>
        <p:pic>
          <p:nvPicPr>
            <p:cNvPr id="60" name="Bildobjekt 76">
              <a:extLst>
                <a:ext uri="{FF2B5EF4-FFF2-40B4-BE49-F238E27FC236}">
                  <a16:creationId xmlns:a16="http://schemas.microsoft.com/office/drawing/2014/main" id="{2B40FAAD-29B3-4C49-8ACB-A702383E2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1" name="Bildobjekt 86">
              <a:extLst>
                <a:ext uri="{FF2B5EF4-FFF2-40B4-BE49-F238E27FC236}">
                  <a16:creationId xmlns:a16="http://schemas.microsoft.com/office/drawing/2014/main" id="{4C8E57FF-50BF-4C90-825D-B439FA003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2" name="Bildobjekt 87">
              <a:extLst>
                <a:ext uri="{FF2B5EF4-FFF2-40B4-BE49-F238E27FC236}">
                  <a16:creationId xmlns:a16="http://schemas.microsoft.com/office/drawing/2014/main" id="{B3D307B8-3A34-4FD5-87BE-4F80D5820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3" name="Bildobjekt 88">
              <a:extLst>
                <a:ext uri="{FF2B5EF4-FFF2-40B4-BE49-F238E27FC236}">
                  <a16:creationId xmlns:a16="http://schemas.microsoft.com/office/drawing/2014/main" id="{68E0EF34-5654-4D49-813A-383A2241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4" name="Bildobjekt 89">
              <a:extLst>
                <a:ext uri="{FF2B5EF4-FFF2-40B4-BE49-F238E27FC236}">
                  <a16:creationId xmlns:a16="http://schemas.microsoft.com/office/drawing/2014/main" id="{E060738D-2094-45F5-B123-B75BFF9C8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D568D2-45F2-4ED7-AB80-3C9BC3BE6937}"/>
              </a:ext>
            </a:extLst>
          </p:cNvPr>
          <p:cNvGrpSpPr/>
          <p:nvPr/>
        </p:nvGrpSpPr>
        <p:grpSpPr>
          <a:xfrm>
            <a:off x="8220630" y="5368410"/>
            <a:ext cx="301441" cy="253657"/>
            <a:chOff x="1064474" y="2484079"/>
            <a:chExt cx="510848" cy="420128"/>
          </a:xfrm>
        </p:grpSpPr>
        <p:pic>
          <p:nvPicPr>
            <p:cNvPr id="67" name="Bildobjekt 76">
              <a:extLst>
                <a:ext uri="{FF2B5EF4-FFF2-40B4-BE49-F238E27FC236}">
                  <a16:creationId xmlns:a16="http://schemas.microsoft.com/office/drawing/2014/main" id="{24EA3EE4-47F9-4C8F-90DC-965BD975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8" name="Bildobjekt 86">
              <a:extLst>
                <a:ext uri="{FF2B5EF4-FFF2-40B4-BE49-F238E27FC236}">
                  <a16:creationId xmlns:a16="http://schemas.microsoft.com/office/drawing/2014/main" id="{B8D12D3A-A138-4839-9DD4-AF7F8BA6B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9" name="Bildobjekt 87">
              <a:extLst>
                <a:ext uri="{FF2B5EF4-FFF2-40B4-BE49-F238E27FC236}">
                  <a16:creationId xmlns:a16="http://schemas.microsoft.com/office/drawing/2014/main" id="{8A4576B0-60DF-4959-9F59-8D72395BD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8">
              <a:extLst>
                <a:ext uri="{FF2B5EF4-FFF2-40B4-BE49-F238E27FC236}">
                  <a16:creationId xmlns:a16="http://schemas.microsoft.com/office/drawing/2014/main" id="{01F1B983-16F4-4AF0-98FC-AC3559F5A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9">
              <a:extLst>
                <a:ext uri="{FF2B5EF4-FFF2-40B4-BE49-F238E27FC236}">
                  <a16:creationId xmlns:a16="http://schemas.microsoft.com/office/drawing/2014/main" id="{C7E387AF-E59B-4850-9A82-2B7EC4F65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D313451-8730-45E6-97BA-114DC7E5939B}"/>
              </a:ext>
            </a:extLst>
          </p:cNvPr>
          <p:cNvGrpSpPr/>
          <p:nvPr/>
        </p:nvGrpSpPr>
        <p:grpSpPr>
          <a:xfrm>
            <a:off x="8220630" y="3511134"/>
            <a:ext cx="301441" cy="253657"/>
            <a:chOff x="1064474" y="2484079"/>
            <a:chExt cx="510848" cy="420128"/>
          </a:xfrm>
        </p:grpSpPr>
        <p:pic>
          <p:nvPicPr>
            <p:cNvPr id="80" name="Bildobjekt 76">
              <a:extLst>
                <a:ext uri="{FF2B5EF4-FFF2-40B4-BE49-F238E27FC236}">
                  <a16:creationId xmlns:a16="http://schemas.microsoft.com/office/drawing/2014/main" id="{7EB66E71-C960-4A35-9396-A7E60CADB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1" name="Bildobjekt 86">
              <a:extLst>
                <a:ext uri="{FF2B5EF4-FFF2-40B4-BE49-F238E27FC236}">
                  <a16:creationId xmlns:a16="http://schemas.microsoft.com/office/drawing/2014/main" id="{6A26519D-F2CB-4A4B-8C09-C91B6330F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2" name="Bildobjekt 87">
              <a:extLst>
                <a:ext uri="{FF2B5EF4-FFF2-40B4-BE49-F238E27FC236}">
                  <a16:creationId xmlns:a16="http://schemas.microsoft.com/office/drawing/2014/main" id="{3A7839B5-DBA4-4436-B0AA-9DD57F47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3" name="Bildobjekt 88">
              <a:extLst>
                <a:ext uri="{FF2B5EF4-FFF2-40B4-BE49-F238E27FC236}">
                  <a16:creationId xmlns:a16="http://schemas.microsoft.com/office/drawing/2014/main" id="{EA554E9D-077B-47C2-8F02-A14B28D0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4" name="Bildobjekt 89">
              <a:extLst>
                <a:ext uri="{FF2B5EF4-FFF2-40B4-BE49-F238E27FC236}">
                  <a16:creationId xmlns:a16="http://schemas.microsoft.com/office/drawing/2014/main" id="{15B6F33D-181B-4F2A-9BFE-645CAECF7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3FF02DE-BE8B-4B00-93CA-14CEC072F413}"/>
              </a:ext>
            </a:extLst>
          </p:cNvPr>
          <p:cNvGrpSpPr/>
          <p:nvPr/>
        </p:nvGrpSpPr>
        <p:grpSpPr>
          <a:xfrm>
            <a:off x="8220630" y="4187308"/>
            <a:ext cx="301441" cy="253657"/>
            <a:chOff x="1064474" y="2484079"/>
            <a:chExt cx="510848" cy="420128"/>
          </a:xfrm>
        </p:grpSpPr>
        <p:pic>
          <p:nvPicPr>
            <p:cNvPr id="86" name="Bildobjekt 76">
              <a:extLst>
                <a:ext uri="{FF2B5EF4-FFF2-40B4-BE49-F238E27FC236}">
                  <a16:creationId xmlns:a16="http://schemas.microsoft.com/office/drawing/2014/main" id="{7D2A4939-9D5E-4AB8-B271-3A1E9AF8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27E52408-A432-4392-BD32-3584CDC2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7">
              <a:extLst>
                <a:ext uri="{FF2B5EF4-FFF2-40B4-BE49-F238E27FC236}">
                  <a16:creationId xmlns:a16="http://schemas.microsoft.com/office/drawing/2014/main" id="{54C86930-F499-4DE0-95AD-193903EB8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8">
              <a:extLst>
                <a:ext uri="{FF2B5EF4-FFF2-40B4-BE49-F238E27FC236}">
                  <a16:creationId xmlns:a16="http://schemas.microsoft.com/office/drawing/2014/main" id="{E9CB6439-7689-40A0-A034-1091776F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0" name="Bildobjekt 89">
              <a:extLst>
                <a:ext uri="{FF2B5EF4-FFF2-40B4-BE49-F238E27FC236}">
                  <a16:creationId xmlns:a16="http://schemas.microsoft.com/office/drawing/2014/main" id="{236D24A5-F77B-47F9-A3FE-914379A59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6B32B38-99D4-4751-9172-2E6E5D812558}"/>
              </a:ext>
            </a:extLst>
          </p:cNvPr>
          <p:cNvGrpSpPr/>
          <p:nvPr/>
        </p:nvGrpSpPr>
        <p:grpSpPr>
          <a:xfrm>
            <a:off x="8220630" y="4835407"/>
            <a:ext cx="301441" cy="253657"/>
            <a:chOff x="1064474" y="2484079"/>
            <a:chExt cx="510848" cy="420128"/>
          </a:xfrm>
        </p:grpSpPr>
        <p:pic>
          <p:nvPicPr>
            <p:cNvPr id="92" name="Bildobjekt 76">
              <a:extLst>
                <a:ext uri="{FF2B5EF4-FFF2-40B4-BE49-F238E27FC236}">
                  <a16:creationId xmlns:a16="http://schemas.microsoft.com/office/drawing/2014/main" id="{1E4DDC78-ACAD-4DD1-9701-D4C962183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3" name="Bildobjekt 86">
              <a:extLst>
                <a:ext uri="{FF2B5EF4-FFF2-40B4-BE49-F238E27FC236}">
                  <a16:creationId xmlns:a16="http://schemas.microsoft.com/office/drawing/2014/main" id="{8BBD0E43-4897-4EA5-A18E-A4390B72F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7">
              <a:extLst>
                <a:ext uri="{FF2B5EF4-FFF2-40B4-BE49-F238E27FC236}">
                  <a16:creationId xmlns:a16="http://schemas.microsoft.com/office/drawing/2014/main" id="{FCA27C2A-B91D-440C-B0A0-EF247F34D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5" name="Bildobjekt 88">
              <a:extLst>
                <a:ext uri="{FF2B5EF4-FFF2-40B4-BE49-F238E27FC236}">
                  <a16:creationId xmlns:a16="http://schemas.microsoft.com/office/drawing/2014/main" id="{C1396B2C-5BE8-443F-AAAA-3FE03DCC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6" name="Bildobjekt 89">
              <a:extLst>
                <a:ext uri="{FF2B5EF4-FFF2-40B4-BE49-F238E27FC236}">
                  <a16:creationId xmlns:a16="http://schemas.microsoft.com/office/drawing/2014/main" id="{58143136-E1BA-4EA6-8D81-19CD1F740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DECB3E-7D7C-4234-8995-C880EC24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431BAC0-8020-4DAB-9BCC-C7CCDB5A5069}"/>
              </a:ext>
            </a:extLst>
          </p:cNvPr>
          <p:cNvGrpSpPr/>
          <p:nvPr/>
        </p:nvGrpSpPr>
        <p:grpSpPr>
          <a:xfrm>
            <a:off x="395898" y="4137227"/>
            <a:ext cx="301441" cy="253658"/>
            <a:chOff x="1064474" y="2484079"/>
            <a:chExt cx="510848" cy="420128"/>
          </a:xfrm>
        </p:grpSpPr>
        <p:pic>
          <p:nvPicPr>
            <p:cNvPr id="98" name="Bildobjekt 76">
              <a:extLst>
                <a:ext uri="{FF2B5EF4-FFF2-40B4-BE49-F238E27FC236}">
                  <a16:creationId xmlns:a16="http://schemas.microsoft.com/office/drawing/2014/main" id="{E0FF27FC-D3A9-46A8-913B-7BC0769D3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9" name="Bildobjekt 86">
              <a:extLst>
                <a:ext uri="{FF2B5EF4-FFF2-40B4-BE49-F238E27FC236}">
                  <a16:creationId xmlns:a16="http://schemas.microsoft.com/office/drawing/2014/main" id="{64F8FEFB-149D-43BF-959B-F7646EA91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0" name="Bildobjekt 87">
              <a:extLst>
                <a:ext uri="{FF2B5EF4-FFF2-40B4-BE49-F238E27FC236}">
                  <a16:creationId xmlns:a16="http://schemas.microsoft.com/office/drawing/2014/main" id="{01DA850F-1265-49BE-8307-F111C191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1" name="Bildobjekt 88">
              <a:extLst>
                <a:ext uri="{FF2B5EF4-FFF2-40B4-BE49-F238E27FC236}">
                  <a16:creationId xmlns:a16="http://schemas.microsoft.com/office/drawing/2014/main" id="{01AF92FF-0413-4F49-A38E-A423A4E7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2" name="Bildobjekt 89">
              <a:extLst>
                <a:ext uri="{FF2B5EF4-FFF2-40B4-BE49-F238E27FC236}">
                  <a16:creationId xmlns:a16="http://schemas.microsoft.com/office/drawing/2014/main" id="{8F621AAA-1F7B-444C-B753-932838F9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FCD8C58-9219-4528-8629-46A0CC5D7132}"/>
              </a:ext>
            </a:extLst>
          </p:cNvPr>
          <p:cNvGrpSpPr/>
          <p:nvPr/>
        </p:nvGrpSpPr>
        <p:grpSpPr>
          <a:xfrm>
            <a:off x="357019" y="3492127"/>
            <a:ext cx="390929" cy="337201"/>
            <a:chOff x="9836559" y="2595470"/>
            <a:chExt cx="515416" cy="498404"/>
          </a:xfrm>
        </p:grpSpPr>
        <p:pic>
          <p:nvPicPr>
            <p:cNvPr id="104" name="Graphic 42" descr="Miscellaneous with solid fill">
              <a:extLst>
                <a:ext uri="{FF2B5EF4-FFF2-40B4-BE49-F238E27FC236}">
                  <a16:creationId xmlns:a16="http://schemas.microsoft.com/office/drawing/2014/main" id="{46740AFF-EF46-40DF-9E2C-ECFE38E9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5" name="Bildobjekt 82">
              <a:extLst>
                <a:ext uri="{FF2B5EF4-FFF2-40B4-BE49-F238E27FC236}">
                  <a16:creationId xmlns:a16="http://schemas.microsoft.com/office/drawing/2014/main" id="{DF4B9DD5-0A83-4339-9A29-DBEAC55DB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BDCB6BC-26C4-4A51-81AA-313C1BA46EDE}"/>
              </a:ext>
            </a:extLst>
          </p:cNvPr>
          <p:cNvGrpSpPr/>
          <p:nvPr/>
        </p:nvGrpSpPr>
        <p:grpSpPr>
          <a:xfrm>
            <a:off x="357019" y="2856730"/>
            <a:ext cx="390929" cy="337201"/>
            <a:chOff x="9836559" y="2595470"/>
            <a:chExt cx="515416" cy="498404"/>
          </a:xfrm>
        </p:grpSpPr>
        <p:pic>
          <p:nvPicPr>
            <p:cNvPr id="107" name="Graphic 42" descr="Miscellaneous with solid fill">
              <a:extLst>
                <a:ext uri="{FF2B5EF4-FFF2-40B4-BE49-F238E27FC236}">
                  <a16:creationId xmlns:a16="http://schemas.microsoft.com/office/drawing/2014/main" id="{87C8B466-1795-4B9B-B7A0-6D1685EBD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8" name="Bildobjekt 82">
              <a:extLst>
                <a:ext uri="{FF2B5EF4-FFF2-40B4-BE49-F238E27FC236}">
                  <a16:creationId xmlns:a16="http://schemas.microsoft.com/office/drawing/2014/main" id="{97471FEA-6778-4619-BE77-D86B74031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AC0605-3E94-4977-8A2D-295F8455E9EF}"/>
              </a:ext>
            </a:extLst>
          </p:cNvPr>
          <p:cNvGrpSpPr/>
          <p:nvPr/>
        </p:nvGrpSpPr>
        <p:grpSpPr>
          <a:xfrm>
            <a:off x="357019" y="5367403"/>
            <a:ext cx="390929" cy="337201"/>
            <a:chOff x="9836559" y="2595470"/>
            <a:chExt cx="515416" cy="498404"/>
          </a:xfrm>
        </p:grpSpPr>
        <p:pic>
          <p:nvPicPr>
            <p:cNvPr id="114" name="Graphic 42" descr="Miscellaneous with solid fill">
              <a:extLst>
                <a:ext uri="{FF2B5EF4-FFF2-40B4-BE49-F238E27FC236}">
                  <a16:creationId xmlns:a16="http://schemas.microsoft.com/office/drawing/2014/main" id="{C2875AC5-D64F-4A6F-ACF6-1B225941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15" name="Bildobjekt 82">
              <a:extLst>
                <a:ext uri="{FF2B5EF4-FFF2-40B4-BE49-F238E27FC236}">
                  <a16:creationId xmlns:a16="http://schemas.microsoft.com/office/drawing/2014/main" id="{88D22A17-D40F-4294-8E61-3686FEC9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648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digitalt respektive fysiskt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Att ge digitala insatser inom området barn och unga är vanligare i vissa län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3B73DA-6A98-4F65-A103-AFE737D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B9DBAE-F8F1-484E-A14F-1984BF30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A83B66-BC16-4A00-BB44-50320A10E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714170"/>
              </p:ext>
            </p:extLst>
          </p:nvPr>
        </p:nvGraphicFramePr>
        <p:xfrm>
          <a:off x="239523" y="1559868"/>
          <a:ext cx="11799009" cy="4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097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digital respektive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54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39523" y="1172399"/>
            <a:ext cx="11799009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fysisk eller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2395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fysisk och digital form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4241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fysisk form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13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digital form</a:t>
            </a:r>
            <a:endParaRPr lang="sv-SE" sz="11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E501D05-C084-4C7E-8DD0-8D16F17F4D0C}"/>
              </a:ext>
            </a:extLst>
          </p:cNvPr>
          <p:cNvGraphicFramePr>
            <a:graphicFrameLocks/>
          </p:cNvGraphicFramePr>
          <p:nvPr/>
        </p:nvGraphicFramePr>
        <p:xfrm>
          <a:off x="368135" y="2057399"/>
          <a:ext cx="11670397" cy="382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4E2C68-2E17-4C2D-8CCE-D971157B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042639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inom kommunal och enskild regi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55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41DFCC-6318-4EF8-9543-A23668DD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915252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12">
            <a:extLst>
              <a:ext uri="{FF2B5EF4-FFF2-40B4-BE49-F238E27FC236}">
                <a16:creationId xmlns:a16="http://schemas.microsoft.com/office/drawing/2014/main" id="{0AC046D6-C8FF-401B-9ED3-97D8B7B6E071}"/>
              </a:ext>
            </a:extLst>
          </p:cNvPr>
          <p:cNvSpPr/>
          <p:nvPr/>
        </p:nvSpPr>
        <p:spPr>
          <a:xfrm>
            <a:off x="251538" y="1002419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i kommunal eller enskild regi, samt de tre vanligaste insatserna i respektive kategori</a:t>
            </a:r>
          </a:p>
        </p:txBody>
      </p:sp>
      <p:sp>
        <p:nvSpPr>
          <p:cNvPr id="26" name="Rektangel 12">
            <a:extLst>
              <a:ext uri="{FF2B5EF4-FFF2-40B4-BE49-F238E27FC236}">
                <a16:creationId xmlns:a16="http://schemas.microsoft.com/office/drawing/2014/main" id="{07E118DA-8B1E-4F92-B588-CE996F02EE22}"/>
              </a:ext>
            </a:extLst>
          </p:cNvPr>
          <p:cNvSpPr/>
          <p:nvPr/>
        </p:nvSpPr>
        <p:spPr>
          <a:xfrm>
            <a:off x="251538" y="1301955"/>
            <a:ext cx="11799010" cy="47525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19414" cy="729045"/>
          </a:xfrm>
          <a:noFill/>
        </p:spPr>
        <p:txBody>
          <a:bodyPr/>
          <a:lstStyle/>
          <a:p>
            <a:r>
              <a:rPr lang="sv-SE" sz="2800" dirty="0"/>
              <a:t>Cirka 70 procent av alla insatser inom området barn och unga genomförs enbart i kommunal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56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39523" y="60613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634246" y="3848601"/>
          <a:ext cx="1897445" cy="2171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44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76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6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Råd- och stöd från socialsekreteraren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86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Råd- och stöd från socialsekreteraren riktat till barnet/ den unga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Kontaktfamilj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080830" y="3848599"/>
          <a:ext cx="1897445" cy="217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44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99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kommunal och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280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Jourhem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829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0820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67736" y="4670809"/>
            <a:ext cx="1174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531039" y="3848600"/>
          <a:ext cx="1897445" cy="2171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44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85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05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Familjehem, konsulentstödda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0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i="0" u="none" strike="noStrike" dirty="0" err="1">
                          <a:effectLst/>
                          <a:latin typeface="Arial" panose="020B0604020202020204" pitchFamily="34" charset="0"/>
                        </a:rPr>
                        <a:t>SiS</a:t>
                      </a: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 ungdomshem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03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18270" y="4489163"/>
            <a:ext cx="240772" cy="1461596"/>
          </a:xfrm>
          <a:prstGeom prst="leftBrace">
            <a:avLst/>
          </a:prstGeom>
          <a:ln>
            <a:solidFill>
              <a:srgbClr val="67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7676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9009033" y="1748335"/>
            <a:ext cx="21623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7189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26775-77BC-4659-9875-C4F8408EE733}"/>
              </a:ext>
            </a:extLst>
          </p:cNvPr>
          <p:cNvSpPr txBox="1"/>
          <p:nvPr/>
        </p:nvSpPr>
        <p:spPr>
          <a:xfrm>
            <a:off x="267736" y="1322818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regi</a:t>
            </a:r>
            <a:endParaRPr lang="sv-SE" sz="105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3A2254-4F92-4A69-ADFB-7C162CE46571}"/>
              </a:ext>
            </a:extLst>
          </p:cNvPr>
          <p:cNvGrpSpPr/>
          <p:nvPr/>
        </p:nvGrpSpPr>
        <p:grpSpPr>
          <a:xfrm>
            <a:off x="8998407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F2A2990-A026-46F3-B58C-47DF247814E1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ruta 12">
              <a:extLst>
                <a:ext uri="{FF2B5EF4-FFF2-40B4-BE49-F238E27FC236}">
                  <a16:creationId xmlns:a16="http://schemas.microsoft.com/office/drawing/2014/main" id="{5B5419B4-39E0-4EFB-BD93-E8E7CF260B91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7152DE50-DA74-4672-A150-C4BA73B78C1C}"/>
              </a:ext>
            </a:extLst>
          </p:cNvPr>
          <p:cNvGraphicFramePr>
            <a:graphicFrameLocks/>
          </p:cNvGraphicFramePr>
          <p:nvPr/>
        </p:nvGraphicFramePr>
        <p:xfrm>
          <a:off x="350196" y="1591296"/>
          <a:ext cx="11444405" cy="264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FA8A874A-CD04-4606-A810-944D14516DDD}"/>
              </a:ext>
            </a:extLst>
          </p:cNvPr>
          <p:cNvGrpSpPr/>
          <p:nvPr/>
        </p:nvGrpSpPr>
        <p:grpSpPr>
          <a:xfrm>
            <a:off x="1335001" y="4586798"/>
            <a:ext cx="266186" cy="211299"/>
            <a:chOff x="1064474" y="2484079"/>
            <a:chExt cx="510848" cy="420128"/>
          </a:xfrm>
        </p:grpSpPr>
        <p:pic>
          <p:nvPicPr>
            <p:cNvPr id="33" name="Bildobjekt 76">
              <a:extLst>
                <a:ext uri="{FF2B5EF4-FFF2-40B4-BE49-F238E27FC236}">
                  <a16:creationId xmlns:a16="http://schemas.microsoft.com/office/drawing/2014/main" id="{3E47BF27-C521-4558-8799-8E15E2CA9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4" name="Bildobjekt 86">
              <a:extLst>
                <a:ext uri="{FF2B5EF4-FFF2-40B4-BE49-F238E27FC236}">
                  <a16:creationId xmlns:a16="http://schemas.microsoft.com/office/drawing/2014/main" id="{7E94AF16-3C9F-4D1A-B051-2FC6E5E9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5" name="Bildobjekt 87">
              <a:extLst>
                <a:ext uri="{FF2B5EF4-FFF2-40B4-BE49-F238E27FC236}">
                  <a16:creationId xmlns:a16="http://schemas.microsoft.com/office/drawing/2014/main" id="{FE1A67BB-F64D-4309-B6F0-5DD2DE49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6" name="Bildobjekt 88">
              <a:extLst>
                <a:ext uri="{FF2B5EF4-FFF2-40B4-BE49-F238E27FC236}">
                  <a16:creationId xmlns:a16="http://schemas.microsoft.com/office/drawing/2014/main" id="{74AEE796-58A1-4E50-A56B-13EC702F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7" name="Bildobjekt 89">
              <a:extLst>
                <a:ext uri="{FF2B5EF4-FFF2-40B4-BE49-F238E27FC236}">
                  <a16:creationId xmlns:a16="http://schemas.microsoft.com/office/drawing/2014/main" id="{4E40889D-7C5A-4797-868A-7DDC7923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3C18C4-EF0F-450A-8746-553CE1788BAD}"/>
              </a:ext>
            </a:extLst>
          </p:cNvPr>
          <p:cNvGrpSpPr/>
          <p:nvPr/>
        </p:nvGrpSpPr>
        <p:grpSpPr>
          <a:xfrm>
            <a:off x="1315622" y="5169036"/>
            <a:ext cx="266186" cy="211299"/>
            <a:chOff x="1064474" y="2484079"/>
            <a:chExt cx="510848" cy="420128"/>
          </a:xfrm>
        </p:grpSpPr>
        <p:pic>
          <p:nvPicPr>
            <p:cNvPr id="39" name="Bildobjekt 76">
              <a:extLst>
                <a:ext uri="{FF2B5EF4-FFF2-40B4-BE49-F238E27FC236}">
                  <a16:creationId xmlns:a16="http://schemas.microsoft.com/office/drawing/2014/main" id="{989F58DB-9441-479C-942E-425179EEB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0" name="Bildobjekt 86">
              <a:extLst>
                <a:ext uri="{FF2B5EF4-FFF2-40B4-BE49-F238E27FC236}">
                  <a16:creationId xmlns:a16="http://schemas.microsoft.com/office/drawing/2014/main" id="{FC9E1360-91C0-497B-BCD1-80AAFDCE2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1" name="Bildobjekt 87">
              <a:extLst>
                <a:ext uri="{FF2B5EF4-FFF2-40B4-BE49-F238E27FC236}">
                  <a16:creationId xmlns:a16="http://schemas.microsoft.com/office/drawing/2014/main" id="{B8B82804-85C5-4357-BD19-90103EC1A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2" name="Bildobjekt 88">
              <a:extLst>
                <a:ext uri="{FF2B5EF4-FFF2-40B4-BE49-F238E27FC236}">
                  <a16:creationId xmlns:a16="http://schemas.microsoft.com/office/drawing/2014/main" id="{9C562C70-33AA-4794-ACBE-95622CA3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9">
              <a:extLst>
                <a:ext uri="{FF2B5EF4-FFF2-40B4-BE49-F238E27FC236}">
                  <a16:creationId xmlns:a16="http://schemas.microsoft.com/office/drawing/2014/main" id="{D073EDDD-C680-4E62-9404-CAB030DD1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46B2B3-1A43-4240-AB66-7C28BFB0121F}"/>
              </a:ext>
            </a:extLst>
          </p:cNvPr>
          <p:cNvGrpSpPr/>
          <p:nvPr/>
        </p:nvGrpSpPr>
        <p:grpSpPr>
          <a:xfrm>
            <a:off x="1272609" y="5679871"/>
            <a:ext cx="339625" cy="287466"/>
            <a:chOff x="9836559" y="2595470"/>
            <a:chExt cx="515416" cy="498404"/>
          </a:xfrm>
        </p:grpSpPr>
        <p:pic>
          <p:nvPicPr>
            <p:cNvPr id="46" name="Graphic 42" descr="Miscellaneous with solid fill">
              <a:extLst>
                <a:ext uri="{FF2B5EF4-FFF2-40B4-BE49-F238E27FC236}">
                  <a16:creationId xmlns:a16="http://schemas.microsoft.com/office/drawing/2014/main" id="{043A3FEC-2F97-4988-B3AA-86E43FCD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47" name="Bildobjekt 82">
              <a:extLst>
                <a:ext uri="{FF2B5EF4-FFF2-40B4-BE49-F238E27FC236}">
                  <a16:creationId xmlns:a16="http://schemas.microsoft.com/office/drawing/2014/main" id="{83DD6B97-9D4E-4558-954A-268015411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48" name="Graphic 47" descr="House with solid fill">
            <a:extLst>
              <a:ext uri="{FF2B5EF4-FFF2-40B4-BE49-F238E27FC236}">
                <a16:creationId xmlns:a16="http://schemas.microsoft.com/office/drawing/2014/main" id="{2E453BD0-F540-48BC-A0B8-4B37B2B30EC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3653250" y="4390049"/>
            <a:ext cx="364387" cy="364387"/>
          </a:xfrm>
          <a:prstGeom prst="rect">
            <a:avLst/>
          </a:prstGeom>
        </p:spPr>
      </p:pic>
      <p:pic>
        <p:nvPicPr>
          <p:cNvPr id="49" name="Graphic 48" descr="House with solid fill">
            <a:extLst>
              <a:ext uri="{FF2B5EF4-FFF2-40B4-BE49-F238E27FC236}">
                <a16:creationId xmlns:a16="http://schemas.microsoft.com/office/drawing/2014/main" id="{28901DAC-6DA6-4178-BA75-DB8E108F40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3653250" y="4899020"/>
            <a:ext cx="364387" cy="364387"/>
          </a:xfrm>
          <a:prstGeom prst="rect">
            <a:avLst/>
          </a:prstGeom>
        </p:spPr>
      </p:pic>
      <p:pic>
        <p:nvPicPr>
          <p:cNvPr id="50" name="Graphic 49" descr="House with solid fill">
            <a:extLst>
              <a:ext uri="{FF2B5EF4-FFF2-40B4-BE49-F238E27FC236}">
                <a16:creationId xmlns:a16="http://schemas.microsoft.com/office/drawing/2014/main" id="{3DC01CD7-1ECB-4C4A-98D7-742854098D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3653250" y="5511978"/>
            <a:ext cx="364387" cy="364387"/>
          </a:xfrm>
          <a:prstGeom prst="rect">
            <a:avLst/>
          </a:prstGeom>
        </p:spPr>
      </p:pic>
      <p:pic>
        <p:nvPicPr>
          <p:cNvPr id="51" name="Graphic 50" descr="House with solid fill">
            <a:extLst>
              <a:ext uri="{FF2B5EF4-FFF2-40B4-BE49-F238E27FC236}">
                <a16:creationId xmlns:a16="http://schemas.microsoft.com/office/drawing/2014/main" id="{5C329F8E-57C5-4952-8507-34187394138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6096002" y="4515311"/>
            <a:ext cx="364387" cy="364387"/>
          </a:xfrm>
          <a:prstGeom prst="rect">
            <a:avLst/>
          </a:prstGeom>
        </p:spPr>
      </p:pic>
      <p:pic>
        <p:nvPicPr>
          <p:cNvPr id="52" name="Graphic 51" descr="House with solid fill">
            <a:extLst>
              <a:ext uri="{FF2B5EF4-FFF2-40B4-BE49-F238E27FC236}">
                <a16:creationId xmlns:a16="http://schemas.microsoft.com/office/drawing/2014/main" id="{74D5A30F-81EE-47A6-BC56-CDB60AA10E8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6096001" y="5051401"/>
            <a:ext cx="364387" cy="364387"/>
          </a:xfrm>
          <a:prstGeom prst="rect">
            <a:avLst/>
          </a:prstGeom>
        </p:spPr>
      </p:pic>
      <p:pic>
        <p:nvPicPr>
          <p:cNvPr id="53" name="Graphic 52" descr="House with solid fill">
            <a:extLst>
              <a:ext uri="{FF2B5EF4-FFF2-40B4-BE49-F238E27FC236}">
                <a16:creationId xmlns:a16="http://schemas.microsoft.com/office/drawing/2014/main" id="{694D8AED-5216-400D-8132-54A521030FB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6096000" y="5622178"/>
            <a:ext cx="364387" cy="36438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C0EA6E-D1A0-4D88-8618-3CC31ADD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077139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6B4570-8873-49D0-B637-76FE8C91515B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1804096"/>
          <a:ext cx="3324225" cy="4037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432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56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Råd- och stöd från socialsekreteraren (206)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72826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Råd- och stöd från socialsekreteraren riktat till barnet/ den unga (196)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156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Kontaktfamilj (223)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156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Samarbetssamtal (193)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156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112CB0-0D12-4F03-8A57-A40BE1E37D9D}"/>
              </a:ext>
            </a:extLst>
          </p:cNvPr>
          <p:cNvGraphicFramePr>
            <a:graphicFrameLocks noGrp="1"/>
          </p:cNvGraphicFramePr>
          <p:nvPr/>
        </p:nvGraphicFramePr>
        <p:xfrm>
          <a:off x="4721989" y="1804308"/>
          <a:ext cx="3324225" cy="403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03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9293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6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985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Jourhem (215)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985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(208)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7043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(221)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985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Familjehem (226)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985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Familjebehandling utan särskild manual (206)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98C8500-3801-4510-8B5D-CE3E45908BD0}"/>
              </a:ext>
            </a:extLst>
          </p:cNvPr>
          <p:cNvGraphicFramePr>
            <a:graphicFrameLocks noGrp="1"/>
          </p:cNvGraphicFramePr>
          <p:nvPr/>
        </p:nvGraphicFramePr>
        <p:xfrm>
          <a:off x="8605781" y="1802793"/>
          <a:ext cx="3324225" cy="4041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969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52431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8637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11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Familjehem, konsulentstödda (223)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11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i="0" u="none" strike="noStrike" dirty="0" err="1">
                          <a:effectLst/>
                          <a:latin typeface="Arial" panose="020B0604020202020204" pitchFamily="34" charset="0"/>
                        </a:rPr>
                        <a:t>SiS</a:t>
                      </a: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 ungdomshem (188)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11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(221)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11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Behandlingsfamiljer (80)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11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Stödboende (208)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kommunal respektive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kommunal eller enskild regi inom området barn och unga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57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3968" y="1541183"/>
            <a:ext cx="3256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kommunal regi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26919" y="1541183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enskild regi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681261" y="1541183"/>
            <a:ext cx="40649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kommunal och enskild regi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9DEFF5DA-BCAE-4351-89BD-4254BDBBB30B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981932-D56A-4B6A-864D-FB2D2D2B78C2}"/>
              </a:ext>
            </a:extLst>
          </p:cNvPr>
          <p:cNvGrpSpPr/>
          <p:nvPr/>
        </p:nvGrpSpPr>
        <p:grpSpPr>
          <a:xfrm>
            <a:off x="399657" y="2813454"/>
            <a:ext cx="301441" cy="253657"/>
            <a:chOff x="1064474" y="2484079"/>
            <a:chExt cx="510848" cy="420128"/>
          </a:xfrm>
        </p:grpSpPr>
        <p:pic>
          <p:nvPicPr>
            <p:cNvPr id="23" name="Bildobjekt 76">
              <a:extLst>
                <a:ext uri="{FF2B5EF4-FFF2-40B4-BE49-F238E27FC236}">
                  <a16:creationId xmlns:a16="http://schemas.microsoft.com/office/drawing/2014/main" id="{525E1F75-C0C4-4EBD-AC25-EBCFBFC5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24" name="Bildobjekt 86">
              <a:extLst>
                <a:ext uri="{FF2B5EF4-FFF2-40B4-BE49-F238E27FC236}">
                  <a16:creationId xmlns:a16="http://schemas.microsoft.com/office/drawing/2014/main" id="{8C9D857F-76FE-4549-9A39-70AE9EB17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25" name="Bildobjekt 87">
              <a:extLst>
                <a:ext uri="{FF2B5EF4-FFF2-40B4-BE49-F238E27FC236}">
                  <a16:creationId xmlns:a16="http://schemas.microsoft.com/office/drawing/2014/main" id="{428B533B-2096-4422-B88E-8F58CA81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26" name="Bildobjekt 88">
              <a:extLst>
                <a:ext uri="{FF2B5EF4-FFF2-40B4-BE49-F238E27FC236}">
                  <a16:creationId xmlns:a16="http://schemas.microsoft.com/office/drawing/2014/main" id="{CB25C94E-BCB0-4B6A-8223-2E838E8A1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27" name="Bildobjekt 89">
              <a:extLst>
                <a:ext uri="{FF2B5EF4-FFF2-40B4-BE49-F238E27FC236}">
                  <a16:creationId xmlns:a16="http://schemas.microsoft.com/office/drawing/2014/main" id="{10749D60-7A40-482A-9CAB-45833C686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C941EB-F628-4FB6-9F56-17170CD8D7E7}"/>
              </a:ext>
            </a:extLst>
          </p:cNvPr>
          <p:cNvGrpSpPr/>
          <p:nvPr/>
        </p:nvGrpSpPr>
        <p:grpSpPr>
          <a:xfrm>
            <a:off x="399657" y="3429105"/>
            <a:ext cx="301441" cy="253657"/>
            <a:chOff x="1064474" y="2484079"/>
            <a:chExt cx="510848" cy="420128"/>
          </a:xfrm>
        </p:grpSpPr>
        <p:pic>
          <p:nvPicPr>
            <p:cNvPr id="29" name="Bildobjekt 76">
              <a:extLst>
                <a:ext uri="{FF2B5EF4-FFF2-40B4-BE49-F238E27FC236}">
                  <a16:creationId xmlns:a16="http://schemas.microsoft.com/office/drawing/2014/main" id="{209C6D4D-3D11-4533-8076-0F0D3AFB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0" name="Bildobjekt 86">
              <a:extLst>
                <a:ext uri="{FF2B5EF4-FFF2-40B4-BE49-F238E27FC236}">
                  <a16:creationId xmlns:a16="http://schemas.microsoft.com/office/drawing/2014/main" id="{2C256F4D-5F9D-4475-84E0-665CFC781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1" name="Bildobjekt 87">
              <a:extLst>
                <a:ext uri="{FF2B5EF4-FFF2-40B4-BE49-F238E27FC236}">
                  <a16:creationId xmlns:a16="http://schemas.microsoft.com/office/drawing/2014/main" id="{5624225C-2965-4E05-8D8B-726B5D28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2" name="Bildobjekt 88">
              <a:extLst>
                <a:ext uri="{FF2B5EF4-FFF2-40B4-BE49-F238E27FC236}">
                  <a16:creationId xmlns:a16="http://schemas.microsoft.com/office/drawing/2014/main" id="{0E74A7FD-5F43-4965-B765-06F626C7F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3" name="Bildobjekt 89">
              <a:extLst>
                <a:ext uri="{FF2B5EF4-FFF2-40B4-BE49-F238E27FC236}">
                  <a16:creationId xmlns:a16="http://schemas.microsoft.com/office/drawing/2014/main" id="{26BAA57E-3218-425C-B6D3-BAE822D5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5DF595-FE92-43C0-ABB2-FA029E90CC19}"/>
              </a:ext>
            </a:extLst>
          </p:cNvPr>
          <p:cNvGrpSpPr/>
          <p:nvPr/>
        </p:nvGrpSpPr>
        <p:grpSpPr>
          <a:xfrm>
            <a:off x="418696" y="4167722"/>
            <a:ext cx="390929" cy="337200"/>
            <a:chOff x="9836559" y="2595470"/>
            <a:chExt cx="515416" cy="498404"/>
          </a:xfrm>
        </p:grpSpPr>
        <p:pic>
          <p:nvPicPr>
            <p:cNvPr id="35" name="Graphic 42" descr="Miscellaneous with solid fill">
              <a:extLst>
                <a:ext uri="{FF2B5EF4-FFF2-40B4-BE49-F238E27FC236}">
                  <a16:creationId xmlns:a16="http://schemas.microsoft.com/office/drawing/2014/main" id="{F9D36AA9-85F6-4354-B475-9A4EC754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6" name="Bildobjekt 82">
              <a:extLst>
                <a:ext uri="{FF2B5EF4-FFF2-40B4-BE49-F238E27FC236}">
                  <a16:creationId xmlns:a16="http://schemas.microsoft.com/office/drawing/2014/main" id="{3FC00247-130D-4D85-B8CC-32FF99D05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37" name="Graphic 36" descr="House with solid fill">
            <a:extLst>
              <a:ext uri="{FF2B5EF4-FFF2-40B4-BE49-F238E27FC236}">
                <a16:creationId xmlns:a16="http://schemas.microsoft.com/office/drawing/2014/main" id="{C2B39107-083D-435F-ADD8-4E8CA2B47D9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4284014" y="2768566"/>
            <a:ext cx="364387" cy="36438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4D0A6E5-EC68-46C6-A568-DB79B51BC2D7}"/>
              </a:ext>
            </a:extLst>
          </p:cNvPr>
          <p:cNvGrpSpPr/>
          <p:nvPr/>
        </p:nvGrpSpPr>
        <p:grpSpPr>
          <a:xfrm>
            <a:off x="389351" y="5327753"/>
            <a:ext cx="390929" cy="337200"/>
            <a:chOff x="9836559" y="2595470"/>
            <a:chExt cx="515416" cy="498404"/>
          </a:xfrm>
        </p:grpSpPr>
        <p:pic>
          <p:nvPicPr>
            <p:cNvPr id="39" name="Graphic 42" descr="Miscellaneous with solid fill">
              <a:extLst>
                <a:ext uri="{FF2B5EF4-FFF2-40B4-BE49-F238E27FC236}">
                  <a16:creationId xmlns:a16="http://schemas.microsoft.com/office/drawing/2014/main" id="{2AEBB8D1-F0F3-4828-BF4F-3C746CCD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40" name="Bildobjekt 82">
              <a:extLst>
                <a:ext uri="{FF2B5EF4-FFF2-40B4-BE49-F238E27FC236}">
                  <a16:creationId xmlns:a16="http://schemas.microsoft.com/office/drawing/2014/main" id="{4DF8A230-69B0-4C7F-8BD7-9FD88C98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D314C1-8D38-4FFF-9BB6-103940BB1FCE}"/>
              </a:ext>
            </a:extLst>
          </p:cNvPr>
          <p:cNvGrpSpPr/>
          <p:nvPr/>
        </p:nvGrpSpPr>
        <p:grpSpPr>
          <a:xfrm>
            <a:off x="399657" y="4804190"/>
            <a:ext cx="301441" cy="253657"/>
            <a:chOff x="1064474" y="2484079"/>
            <a:chExt cx="510848" cy="420128"/>
          </a:xfrm>
        </p:grpSpPr>
        <p:pic>
          <p:nvPicPr>
            <p:cNvPr id="42" name="Bildobjekt 76">
              <a:extLst>
                <a:ext uri="{FF2B5EF4-FFF2-40B4-BE49-F238E27FC236}">
                  <a16:creationId xmlns:a16="http://schemas.microsoft.com/office/drawing/2014/main" id="{5A2CF37B-4FF7-4059-9105-474FBE5F2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3" name="Bildobjekt 86">
              <a:extLst>
                <a:ext uri="{FF2B5EF4-FFF2-40B4-BE49-F238E27FC236}">
                  <a16:creationId xmlns:a16="http://schemas.microsoft.com/office/drawing/2014/main" id="{D6D95743-1AD7-41E9-A787-7B1C651DA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7">
              <a:extLst>
                <a:ext uri="{FF2B5EF4-FFF2-40B4-BE49-F238E27FC236}">
                  <a16:creationId xmlns:a16="http://schemas.microsoft.com/office/drawing/2014/main" id="{57E716E1-8738-4CE8-AC94-CCC51B45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8">
              <a:extLst>
                <a:ext uri="{FF2B5EF4-FFF2-40B4-BE49-F238E27FC236}">
                  <a16:creationId xmlns:a16="http://schemas.microsoft.com/office/drawing/2014/main" id="{D6660074-BAE0-4221-AB91-254273499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6" name="Bildobjekt 89">
              <a:extLst>
                <a:ext uri="{FF2B5EF4-FFF2-40B4-BE49-F238E27FC236}">
                  <a16:creationId xmlns:a16="http://schemas.microsoft.com/office/drawing/2014/main" id="{4276D4B8-5789-4966-88D9-1DEEDD165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47" name="Graphic 46" descr="House with solid fill">
            <a:extLst>
              <a:ext uri="{FF2B5EF4-FFF2-40B4-BE49-F238E27FC236}">
                <a16:creationId xmlns:a16="http://schemas.microsoft.com/office/drawing/2014/main" id="{A25EC131-3ACF-410B-AA06-C8FDD4727AE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4284014" y="3384217"/>
            <a:ext cx="364387" cy="364387"/>
          </a:xfrm>
          <a:prstGeom prst="rect">
            <a:avLst/>
          </a:prstGeom>
        </p:spPr>
      </p:pic>
      <p:pic>
        <p:nvPicPr>
          <p:cNvPr id="48" name="Graphic 47" descr="House with solid fill">
            <a:extLst>
              <a:ext uri="{FF2B5EF4-FFF2-40B4-BE49-F238E27FC236}">
                <a16:creationId xmlns:a16="http://schemas.microsoft.com/office/drawing/2014/main" id="{9C4E4449-0DFC-47E7-B8EE-CEC6ABBD32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4284014" y="4065755"/>
            <a:ext cx="364387" cy="364387"/>
          </a:xfrm>
          <a:prstGeom prst="rect">
            <a:avLst/>
          </a:prstGeom>
        </p:spPr>
      </p:pic>
      <p:pic>
        <p:nvPicPr>
          <p:cNvPr id="49" name="Graphic 48" descr="House with solid fill">
            <a:extLst>
              <a:ext uri="{FF2B5EF4-FFF2-40B4-BE49-F238E27FC236}">
                <a16:creationId xmlns:a16="http://schemas.microsoft.com/office/drawing/2014/main" id="{7EF7E519-1DDF-41B4-8936-CF264496F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4284014" y="4797227"/>
            <a:ext cx="364387" cy="36438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5896ABB-3112-4A33-9329-C51DB3B6ECBD}"/>
              </a:ext>
            </a:extLst>
          </p:cNvPr>
          <p:cNvGrpSpPr/>
          <p:nvPr/>
        </p:nvGrpSpPr>
        <p:grpSpPr>
          <a:xfrm>
            <a:off x="4313898" y="5411296"/>
            <a:ext cx="301441" cy="253657"/>
            <a:chOff x="1064474" y="2484079"/>
            <a:chExt cx="510848" cy="420128"/>
          </a:xfrm>
        </p:grpSpPr>
        <p:pic>
          <p:nvPicPr>
            <p:cNvPr id="51" name="Bildobjekt 76">
              <a:extLst>
                <a:ext uri="{FF2B5EF4-FFF2-40B4-BE49-F238E27FC236}">
                  <a16:creationId xmlns:a16="http://schemas.microsoft.com/office/drawing/2014/main" id="{CDF9F7E9-08FD-429F-92F2-52BA29EA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2" name="Bildobjekt 86">
              <a:extLst>
                <a:ext uri="{FF2B5EF4-FFF2-40B4-BE49-F238E27FC236}">
                  <a16:creationId xmlns:a16="http://schemas.microsoft.com/office/drawing/2014/main" id="{2690281E-79E9-4519-83B1-2A22797C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4" name="Bildobjekt 87">
              <a:extLst>
                <a:ext uri="{FF2B5EF4-FFF2-40B4-BE49-F238E27FC236}">
                  <a16:creationId xmlns:a16="http://schemas.microsoft.com/office/drawing/2014/main" id="{D87DEE79-E1AE-4BE5-97D9-AE3E1612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55" name="Bildobjekt 88">
              <a:extLst>
                <a:ext uri="{FF2B5EF4-FFF2-40B4-BE49-F238E27FC236}">
                  <a16:creationId xmlns:a16="http://schemas.microsoft.com/office/drawing/2014/main" id="{69E273C3-9E74-45AF-B701-30A8CF04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6" name="Bildobjekt 89">
              <a:extLst>
                <a:ext uri="{FF2B5EF4-FFF2-40B4-BE49-F238E27FC236}">
                  <a16:creationId xmlns:a16="http://schemas.microsoft.com/office/drawing/2014/main" id="{12E10091-141A-4846-B1B3-53F4EFE5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57" name="Graphic 56" descr="House with solid fill">
            <a:extLst>
              <a:ext uri="{FF2B5EF4-FFF2-40B4-BE49-F238E27FC236}">
                <a16:creationId xmlns:a16="http://schemas.microsoft.com/office/drawing/2014/main" id="{E66E38B0-C289-43B9-8210-E443E2348C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198255" y="6779418"/>
            <a:ext cx="364387" cy="364387"/>
          </a:xfrm>
          <a:prstGeom prst="rect">
            <a:avLst/>
          </a:prstGeom>
        </p:spPr>
      </p:pic>
      <p:pic>
        <p:nvPicPr>
          <p:cNvPr id="58" name="Graphic 57" descr="House with solid fill">
            <a:extLst>
              <a:ext uri="{FF2B5EF4-FFF2-40B4-BE49-F238E27FC236}">
                <a16:creationId xmlns:a16="http://schemas.microsoft.com/office/drawing/2014/main" id="{55D3BB0C-67E7-44C3-A59A-6465A2ADC5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198255" y="2851762"/>
            <a:ext cx="364387" cy="364387"/>
          </a:xfrm>
          <a:prstGeom prst="rect">
            <a:avLst/>
          </a:prstGeom>
        </p:spPr>
      </p:pic>
      <p:pic>
        <p:nvPicPr>
          <p:cNvPr id="59" name="Graphic 58" descr="House with solid fill">
            <a:extLst>
              <a:ext uri="{FF2B5EF4-FFF2-40B4-BE49-F238E27FC236}">
                <a16:creationId xmlns:a16="http://schemas.microsoft.com/office/drawing/2014/main" id="{2A2F9D4E-8E29-4F09-B3D6-0E4C94D97F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198254" y="3502152"/>
            <a:ext cx="364387" cy="364387"/>
          </a:xfrm>
          <a:prstGeom prst="rect">
            <a:avLst/>
          </a:prstGeom>
        </p:spPr>
      </p:pic>
      <p:pic>
        <p:nvPicPr>
          <p:cNvPr id="60" name="Graphic 59" descr="House with solid fill">
            <a:extLst>
              <a:ext uri="{FF2B5EF4-FFF2-40B4-BE49-F238E27FC236}">
                <a16:creationId xmlns:a16="http://schemas.microsoft.com/office/drawing/2014/main" id="{C9CBA89A-05F4-4C03-8D46-475D0A1FD8D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198253" y="4149129"/>
            <a:ext cx="364387" cy="364387"/>
          </a:xfrm>
          <a:prstGeom prst="rect">
            <a:avLst/>
          </a:prstGeom>
        </p:spPr>
      </p:pic>
      <p:pic>
        <p:nvPicPr>
          <p:cNvPr id="61" name="Graphic 60" descr="House with solid fill">
            <a:extLst>
              <a:ext uri="{FF2B5EF4-FFF2-40B4-BE49-F238E27FC236}">
                <a16:creationId xmlns:a16="http://schemas.microsoft.com/office/drawing/2014/main" id="{E41183E0-088D-4BC0-AA75-F57DD727BA4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198252" y="4724867"/>
            <a:ext cx="364387" cy="364387"/>
          </a:xfrm>
          <a:prstGeom prst="rect">
            <a:avLst/>
          </a:prstGeom>
        </p:spPr>
      </p:pic>
      <p:pic>
        <p:nvPicPr>
          <p:cNvPr id="62" name="Graphic 61" descr="House with solid fill">
            <a:extLst>
              <a:ext uri="{FF2B5EF4-FFF2-40B4-BE49-F238E27FC236}">
                <a16:creationId xmlns:a16="http://schemas.microsoft.com/office/drawing/2014/main" id="{CD2629B5-AD63-4216-B012-C12BA3A54A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198252" y="5361240"/>
            <a:ext cx="364387" cy="36438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496CAC-3618-4164-AFCC-C2C60746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521872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kommunal respektive enskild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58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kommunal eller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1310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i kommunal och enskild regi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4910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kommunal regi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810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enskild regi</a:t>
            </a:r>
            <a:endParaRPr lang="sv-SE" sz="11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0C22CD0-2A92-40E6-99DD-88F9657AADC8}"/>
              </a:ext>
            </a:extLst>
          </p:cNvPr>
          <p:cNvGraphicFramePr>
            <a:graphicFrameLocks/>
          </p:cNvGraphicFramePr>
          <p:nvPr/>
        </p:nvGraphicFramePr>
        <p:xfrm>
          <a:off x="403761" y="2040376"/>
          <a:ext cx="11435938" cy="387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55F53A-F82E-49E6-923D-05F09B89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003337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i kommunal respektive enskild regi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Insatser som ges enbart i enskild regi varierar från fem till 16 procent mellan länen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A045D00-5049-4B01-BCEE-8A1B7CCF075D}"/>
              </a:ext>
            </a:extLst>
          </p:cNvPr>
          <p:cNvGraphicFramePr>
            <a:graphicFrameLocks/>
          </p:cNvGraphicFramePr>
          <p:nvPr/>
        </p:nvGraphicFramePr>
        <p:xfrm>
          <a:off x="239523" y="1512103"/>
          <a:ext cx="11799010" cy="439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3B73DA-6A98-4F65-A103-AFE737D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8D0924-6431-45DD-86D6-EE776606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256550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B618A-3AB5-49F4-B58B-0F8EF19B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75" y="273023"/>
            <a:ext cx="9609825" cy="12313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sz="3200" dirty="0"/>
              <a:t>Arbetet har utgått ifrån tre frågeställningar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662A52-3A22-495B-969E-3C320B7F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</a:t>
            </a:fld>
            <a:endParaRPr lang="sv-SE"/>
          </a:p>
        </p:txBody>
      </p:sp>
      <p:pic>
        <p:nvPicPr>
          <p:cNvPr id="6" name="Graphic 22" descr="Badge Question Mark outline">
            <a:extLst>
              <a:ext uri="{FF2B5EF4-FFF2-40B4-BE49-F238E27FC236}">
                <a16:creationId xmlns:a16="http://schemas.microsoft.com/office/drawing/2014/main" id="{1C57E27E-CC8F-4C1F-B09F-88E5F7525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5628" y="1629328"/>
            <a:ext cx="3599343" cy="359934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F6B7E00-D678-4393-A667-8BFB0C10C7F9}"/>
              </a:ext>
            </a:extLst>
          </p:cNvPr>
          <p:cNvSpPr txBox="1"/>
          <p:nvPr/>
        </p:nvSpPr>
        <p:spPr>
          <a:xfrm>
            <a:off x="539156" y="1780087"/>
            <a:ext cx="7435262" cy="3444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100"/>
              </a:spcAft>
            </a:pPr>
            <a:r>
              <a:rPr lang="sv-SE" sz="1600" dirty="0">
                <a:effectLst/>
                <a:ea typeface="Times New Roman" panose="02020603050405020304" pitchFamily="18" charset="0"/>
              </a:rPr>
              <a:t>Kartläggningen har utgått ifrån tre frågeställningar där den första var av metodologisk karaktär och gav förutsättningar för de andra två: </a:t>
            </a:r>
          </a:p>
          <a:p>
            <a:pPr marL="342900" lvl="0" indent="-342900">
              <a:lnSpc>
                <a:spcPct val="120000"/>
              </a:lnSpc>
              <a:spcAft>
                <a:spcPts val="1100"/>
              </a:spcAft>
              <a:buFont typeface="+mj-lt"/>
              <a:buAutoNum type="arabicPeriod"/>
            </a:pPr>
            <a:r>
              <a:rPr lang="sv-SE" sz="1600" b="1" dirty="0">
                <a:effectLst/>
                <a:ea typeface="Times New Roman" panose="02020603050405020304" pitchFamily="18" charset="0"/>
              </a:rPr>
              <a:t>Vilka är de kända insatserna inom socialtjänsten och hur ska dessa kategoriseras för att kartläggningen ska kunna genomföras? 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lang="sv-SE" sz="1600" dirty="0">
                <a:effectLst/>
                <a:ea typeface="Times New Roman" panose="02020603050405020304" pitchFamily="18" charset="0"/>
              </a:rPr>
              <a:t>Utifrån den första frågeställningen togs en enkät fram med syfte att besvara ytterligare två frågeställningar; 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sv-SE" sz="1600" b="1" dirty="0">
                <a:effectLst/>
                <a:ea typeface="Times New Roman" panose="02020603050405020304" pitchFamily="18" charset="0"/>
              </a:rPr>
              <a:t>Vilka insatser erbjuds inom var och en av Sveriges 290 kommuner och i vilken form erbjuds de? </a:t>
            </a:r>
          </a:p>
          <a:p>
            <a:pPr marL="342900" lvl="0" indent="-342900">
              <a:lnSpc>
                <a:spcPct val="120000"/>
              </a:lnSpc>
              <a:spcAft>
                <a:spcPts val="1100"/>
              </a:spcAft>
              <a:buFont typeface="+mj-lt"/>
              <a:buAutoNum type="arabicPeriod" startAt="2"/>
            </a:pPr>
            <a:r>
              <a:rPr lang="sv-SE" sz="1600" b="1" dirty="0">
                <a:effectLst/>
                <a:ea typeface="Times New Roman" panose="02020603050405020304" pitchFamily="18" charset="0"/>
              </a:rPr>
              <a:t>Vilka önskemål finns bland kommunerna avseende att ge insatser utan biståndsbeslut i framtiden?</a:t>
            </a:r>
          </a:p>
        </p:txBody>
      </p:sp>
    </p:spTree>
    <p:extLst>
      <p:ext uri="{BB962C8B-B14F-4D97-AF65-F5344CB8AC3E}">
        <p14:creationId xmlns:p14="http://schemas.microsoft.com/office/powerpoint/2010/main" val="18464113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14CF4EB3-FFF6-4175-B68D-2C93A61E82B6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712953" cy="1038539"/>
          </a:xfrm>
        </p:spPr>
        <p:txBody>
          <a:bodyPr/>
          <a:lstStyle/>
          <a:p>
            <a:r>
              <a:rPr lang="sv-SE" sz="2800" dirty="0"/>
              <a:t>Att använda enskilda utförare för insatser inom området barn och unga är vanligare i storstäder och storstadsnära kommuner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F25D9-936B-4AAF-8151-A81E2CA5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60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42393F8B-3FED-4274-AD50-0439E53D644A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67909E31-A8DF-4C51-A655-84DCD66355C9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kommunal och enskild regi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DF1BAF-0E26-4C7D-BB35-36723A7F4B4F}"/>
              </a:ext>
            </a:extLst>
          </p:cNvPr>
          <p:cNvGraphicFramePr>
            <a:graphicFrameLocks/>
          </p:cNvGraphicFramePr>
          <p:nvPr/>
        </p:nvGraphicFramePr>
        <p:xfrm>
          <a:off x="239524" y="1650670"/>
          <a:ext cx="11469022" cy="419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794894-1764-48C6-BC33-9DDB7D94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410650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som genomförs med eller utan biståndsbeslut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61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0C757F-8C11-4D47-AB6F-50C1D82F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7793320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12">
            <a:extLst>
              <a:ext uri="{FF2B5EF4-FFF2-40B4-BE49-F238E27FC236}">
                <a16:creationId xmlns:a16="http://schemas.microsoft.com/office/drawing/2014/main" id="{44930954-35BA-4129-AFBC-A5DFD0B1F671}"/>
              </a:ext>
            </a:extLst>
          </p:cNvPr>
          <p:cNvSpPr/>
          <p:nvPr/>
        </p:nvSpPr>
        <p:spPr>
          <a:xfrm>
            <a:off x="251538" y="1287785"/>
            <a:ext cx="11799010" cy="4766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8" y="136525"/>
            <a:ext cx="11207399" cy="697555"/>
          </a:xfrm>
          <a:noFill/>
        </p:spPr>
        <p:txBody>
          <a:bodyPr/>
          <a:lstStyle/>
          <a:p>
            <a:r>
              <a:rPr lang="sv-SE" sz="2800" dirty="0"/>
              <a:t>Cirka 60 procent av de olika insatserna som erbjuds inom området barn och unga genomförs enbart med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62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51538" y="606317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309904" y="4730466"/>
            <a:ext cx="100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06769" y="4411704"/>
            <a:ext cx="240772" cy="15699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BDFB83AC-5FF5-4051-A7B6-65A664FE94D4}"/>
              </a:ext>
            </a:extLst>
          </p:cNvPr>
          <p:cNvSpPr/>
          <p:nvPr/>
        </p:nvSpPr>
        <p:spPr>
          <a:xfrm>
            <a:off x="251538" y="1020048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med respektive utan biståndsbeslut, samt de tre vanligaste insatserna i respektive kategori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2970FF-0E79-429D-B9A9-6C9DFAAD8470}"/>
              </a:ext>
            </a:extLst>
          </p:cNvPr>
          <p:cNvSpPr txBox="1"/>
          <p:nvPr/>
        </p:nvSpPr>
        <p:spPr>
          <a:xfrm>
            <a:off x="251538" y="1358780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med/utan biståndsbeslut</a:t>
            </a:r>
            <a:endParaRPr lang="sv-SE" sz="1050" b="1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E6B9102B-9385-4C5A-A86B-BD5C3E6B8D83}"/>
              </a:ext>
            </a:extLst>
          </p:cNvPr>
          <p:cNvGraphicFramePr>
            <a:graphicFrameLocks/>
          </p:cNvGraphicFramePr>
          <p:nvPr/>
        </p:nvGraphicFramePr>
        <p:xfrm>
          <a:off x="573933" y="1551188"/>
          <a:ext cx="110506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741A1C7-A9DE-44CA-8092-7ADC65F8DD2F}"/>
              </a:ext>
            </a:extLst>
          </p:cNvPr>
          <p:cNvGraphicFramePr>
            <a:graphicFrameLocks noGrp="1"/>
          </p:cNvGraphicFramePr>
          <p:nvPr/>
        </p:nvGraphicFramePr>
        <p:xfrm>
          <a:off x="1595334" y="3848601"/>
          <a:ext cx="1897445" cy="2133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44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630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med biståndsbeslut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442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Familjehem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1442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Kontaktperson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4112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Kontaktfamilj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2DE600E-75AC-498B-8267-CBDA555A836F}"/>
              </a:ext>
            </a:extLst>
          </p:cNvPr>
          <p:cNvGraphicFramePr>
            <a:graphicFrameLocks noGrp="1"/>
          </p:cNvGraphicFramePr>
          <p:nvPr/>
        </p:nvGraphicFramePr>
        <p:xfrm>
          <a:off x="4041918" y="3848598"/>
          <a:ext cx="1897445" cy="2166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44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783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med och utan biståndsbeslut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549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Föräldrastöd utan särskild manual (till en eller båda föräldrar)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4481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Motiverande samtal (MI)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Familjestöd utan särskild manual (till föräldrar och/eller andra närstående)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102EDA0-FA42-4405-836B-18447E137C93}"/>
              </a:ext>
            </a:extLst>
          </p:cNvPr>
          <p:cNvGraphicFramePr>
            <a:graphicFrameLocks noGrp="1"/>
          </p:cNvGraphicFramePr>
          <p:nvPr/>
        </p:nvGraphicFramePr>
        <p:xfrm>
          <a:off x="6492127" y="3848599"/>
          <a:ext cx="1897445" cy="2166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744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7059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utan biståndsbeslut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08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Ett hem att växa i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Samarbetssamtal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Medling vid brott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CFBE7B46-6D36-4743-A3D4-B089B2C64FA3}"/>
              </a:ext>
            </a:extLst>
          </p:cNvPr>
          <p:cNvGrpSpPr/>
          <p:nvPr/>
        </p:nvGrpSpPr>
        <p:grpSpPr>
          <a:xfrm>
            <a:off x="8959495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FA4F0C-015A-4458-A0BE-2A90ADE1F44D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textruta 12">
              <a:extLst>
                <a:ext uri="{FF2B5EF4-FFF2-40B4-BE49-F238E27FC236}">
                  <a16:creationId xmlns:a16="http://schemas.microsoft.com/office/drawing/2014/main" id="{961D8706-50BA-4B85-A2E5-BDBB5A6634EC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8914548" y="1750854"/>
            <a:ext cx="20257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7259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pic>
        <p:nvPicPr>
          <p:cNvPr id="45" name="Graphic 44" descr="House with solid fill">
            <a:extLst>
              <a:ext uri="{FF2B5EF4-FFF2-40B4-BE49-F238E27FC236}">
                <a16:creationId xmlns:a16="http://schemas.microsoft.com/office/drawing/2014/main" id="{6AC17324-44E6-4890-BA19-EDDC94824D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273634" y="4427776"/>
            <a:ext cx="321699" cy="32169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CDD002C-A5C7-4582-B44E-5CDDF511E014}"/>
              </a:ext>
            </a:extLst>
          </p:cNvPr>
          <p:cNvGrpSpPr/>
          <p:nvPr/>
        </p:nvGrpSpPr>
        <p:grpSpPr>
          <a:xfrm>
            <a:off x="1253673" y="5146640"/>
            <a:ext cx="321699" cy="293929"/>
            <a:chOff x="9836559" y="2595470"/>
            <a:chExt cx="515416" cy="498404"/>
          </a:xfrm>
        </p:grpSpPr>
        <p:pic>
          <p:nvPicPr>
            <p:cNvPr id="59" name="Graphic 42" descr="Miscellaneous with solid fill">
              <a:extLst>
                <a:ext uri="{FF2B5EF4-FFF2-40B4-BE49-F238E27FC236}">
                  <a16:creationId xmlns:a16="http://schemas.microsoft.com/office/drawing/2014/main" id="{80FE7CDD-943F-4740-833B-F490965D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0" name="Bildobjekt 82">
              <a:extLst>
                <a:ext uri="{FF2B5EF4-FFF2-40B4-BE49-F238E27FC236}">
                  <a16:creationId xmlns:a16="http://schemas.microsoft.com/office/drawing/2014/main" id="{F6F066CE-9B32-4407-B161-F1F6E7D7D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36D02E1-C3CD-4E02-8626-49C55237AFB3}"/>
              </a:ext>
            </a:extLst>
          </p:cNvPr>
          <p:cNvGrpSpPr/>
          <p:nvPr/>
        </p:nvGrpSpPr>
        <p:grpSpPr>
          <a:xfrm>
            <a:off x="1263401" y="5677338"/>
            <a:ext cx="321699" cy="293929"/>
            <a:chOff x="9836559" y="2595470"/>
            <a:chExt cx="515416" cy="498404"/>
          </a:xfrm>
        </p:grpSpPr>
        <p:pic>
          <p:nvPicPr>
            <p:cNvPr id="65" name="Graphic 42" descr="Miscellaneous with solid fill">
              <a:extLst>
                <a:ext uri="{FF2B5EF4-FFF2-40B4-BE49-F238E27FC236}">
                  <a16:creationId xmlns:a16="http://schemas.microsoft.com/office/drawing/2014/main" id="{D6604B9B-0D1E-44C6-8578-CFD162625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6" name="Bildobjekt 82">
              <a:extLst>
                <a:ext uri="{FF2B5EF4-FFF2-40B4-BE49-F238E27FC236}">
                  <a16:creationId xmlns:a16="http://schemas.microsoft.com/office/drawing/2014/main" id="{6D93F0B0-C5B3-4DEE-A66A-17256C53D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5741CD-BB5A-4C87-8F3E-2445BC79C5B3}"/>
              </a:ext>
            </a:extLst>
          </p:cNvPr>
          <p:cNvGrpSpPr/>
          <p:nvPr/>
        </p:nvGrpSpPr>
        <p:grpSpPr>
          <a:xfrm>
            <a:off x="3675957" y="4476809"/>
            <a:ext cx="301441" cy="253657"/>
            <a:chOff x="1064474" y="2484079"/>
            <a:chExt cx="510848" cy="420128"/>
          </a:xfrm>
        </p:grpSpPr>
        <p:pic>
          <p:nvPicPr>
            <p:cNvPr id="68" name="Bildobjekt 76">
              <a:extLst>
                <a:ext uri="{FF2B5EF4-FFF2-40B4-BE49-F238E27FC236}">
                  <a16:creationId xmlns:a16="http://schemas.microsoft.com/office/drawing/2014/main" id="{E85F8F24-927F-45BC-891B-0C538298D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9" name="Bildobjekt 86">
              <a:extLst>
                <a:ext uri="{FF2B5EF4-FFF2-40B4-BE49-F238E27FC236}">
                  <a16:creationId xmlns:a16="http://schemas.microsoft.com/office/drawing/2014/main" id="{748614A7-EFAF-4AA4-AC1C-D1915DA6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7">
              <a:extLst>
                <a:ext uri="{FF2B5EF4-FFF2-40B4-BE49-F238E27FC236}">
                  <a16:creationId xmlns:a16="http://schemas.microsoft.com/office/drawing/2014/main" id="{A2CE5B41-4865-4190-B07E-C675E2524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8">
              <a:extLst>
                <a:ext uri="{FF2B5EF4-FFF2-40B4-BE49-F238E27FC236}">
                  <a16:creationId xmlns:a16="http://schemas.microsoft.com/office/drawing/2014/main" id="{046FEE63-370C-467A-B634-846F4F85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9">
              <a:extLst>
                <a:ext uri="{FF2B5EF4-FFF2-40B4-BE49-F238E27FC236}">
                  <a16:creationId xmlns:a16="http://schemas.microsoft.com/office/drawing/2014/main" id="{02FE1783-C8A9-4E46-AC18-5BD0E0E14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779D38-2870-4FEE-B3AE-4CDBFBCC1FA5}"/>
              </a:ext>
            </a:extLst>
          </p:cNvPr>
          <p:cNvGrpSpPr/>
          <p:nvPr/>
        </p:nvGrpSpPr>
        <p:grpSpPr>
          <a:xfrm>
            <a:off x="3675957" y="5020442"/>
            <a:ext cx="301441" cy="253657"/>
            <a:chOff x="1064474" y="2484079"/>
            <a:chExt cx="510848" cy="420128"/>
          </a:xfrm>
        </p:grpSpPr>
        <p:pic>
          <p:nvPicPr>
            <p:cNvPr id="74" name="Bildobjekt 76">
              <a:extLst>
                <a:ext uri="{FF2B5EF4-FFF2-40B4-BE49-F238E27FC236}">
                  <a16:creationId xmlns:a16="http://schemas.microsoft.com/office/drawing/2014/main" id="{732E027D-2F1A-4434-9D76-F750E3B5C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75" name="Bildobjekt 86">
              <a:extLst>
                <a:ext uri="{FF2B5EF4-FFF2-40B4-BE49-F238E27FC236}">
                  <a16:creationId xmlns:a16="http://schemas.microsoft.com/office/drawing/2014/main" id="{54B9468D-70BA-4E4B-BAF9-8C896ADFD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6" name="Bildobjekt 87">
              <a:extLst>
                <a:ext uri="{FF2B5EF4-FFF2-40B4-BE49-F238E27FC236}">
                  <a16:creationId xmlns:a16="http://schemas.microsoft.com/office/drawing/2014/main" id="{B974FBFA-DDE9-4C83-BC06-FF2BC22F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7" name="Bildobjekt 88">
              <a:extLst>
                <a:ext uri="{FF2B5EF4-FFF2-40B4-BE49-F238E27FC236}">
                  <a16:creationId xmlns:a16="http://schemas.microsoft.com/office/drawing/2014/main" id="{D126FA01-2483-4492-BC18-FC9388DD5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8" name="Bildobjekt 89">
              <a:extLst>
                <a:ext uri="{FF2B5EF4-FFF2-40B4-BE49-F238E27FC236}">
                  <a16:creationId xmlns:a16="http://schemas.microsoft.com/office/drawing/2014/main" id="{D83D7A0C-4053-48DE-A315-8227B914E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EE0F189-B9D3-464D-8755-F942167EFFE3}"/>
              </a:ext>
            </a:extLst>
          </p:cNvPr>
          <p:cNvGrpSpPr/>
          <p:nvPr/>
        </p:nvGrpSpPr>
        <p:grpSpPr>
          <a:xfrm>
            <a:off x="3675957" y="5589476"/>
            <a:ext cx="301441" cy="253657"/>
            <a:chOff x="1064474" y="2484079"/>
            <a:chExt cx="510848" cy="420128"/>
          </a:xfrm>
        </p:grpSpPr>
        <p:pic>
          <p:nvPicPr>
            <p:cNvPr id="80" name="Bildobjekt 76">
              <a:extLst>
                <a:ext uri="{FF2B5EF4-FFF2-40B4-BE49-F238E27FC236}">
                  <a16:creationId xmlns:a16="http://schemas.microsoft.com/office/drawing/2014/main" id="{FDAABA36-E2DE-4DD4-97A2-D13F21A4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1" name="Bildobjekt 86">
              <a:extLst>
                <a:ext uri="{FF2B5EF4-FFF2-40B4-BE49-F238E27FC236}">
                  <a16:creationId xmlns:a16="http://schemas.microsoft.com/office/drawing/2014/main" id="{8D10BF80-E961-4985-9A60-B2B74EF7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2" name="Bildobjekt 87">
              <a:extLst>
                <a:ext uri="{FF2B5EF4-FFF2-40B4-BE49-F238E27FC236}">
                  <a16:creationId xmlns:a16="http://schemas.microsoft.com/office/drawing/2014/main" id="{CFC25EEF-7476-4ACB-B208-B26A425E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3" name="Bildobjekt 88">
              <a:extLst>
                <a:ext uri="{FF2B5EF4-FFF2-40B4-BE49-F238E27FC236}">
                  <a16:creationId xmlns:a16="http://schemas.microsoft.com/office/drawing/2014/main" id="{3B4DC567-FBDA-4D29-8927-DEB40DE6C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4" name="Bildobjekt 89">
              <a:extLst>
                <a:ext uri="{FF2B5EF4-FFF2-40B4-BE49-F238E27FC236}">
                  <a16:creationId xmlns:a16="http://schemas.microsoft.com/office/drawing/2014/main" id="{FBAF4D3F-6B60-4117-B1A3-CF14E88E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85" name="Bildobjekt 72">
            <a:extLst>
              <a:ext uri="{FF2B5EF4-FFF2-40B4-BE49-F238E27FC236}">
                <a16:creationId xmlns:a16="http://schemas.microsoft.com/office/drawing/2014/main" id="{4DD6EB44-64A6-4A09-9A11-900ADB3D06C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9697" y="4446825"/>
            <a:ext cx="296278" cy="296278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1E263E5E-681B-4291-9FBA-AD09A867369D}"/>
              </a:ext>
            </a:extLst>
          </p:cNvPr>
          <p:cNvGrpSpPr/>
          <p:nvPr/>
        </p:nvGrpSpPr>
        <p:grpSpPr>
          <a:xfrm>
            <a:off x="6149411" y="5024674"/>
            <a:ext cx="301441" cy="253657"/>
            <a:chOff x="1064474" y="2484079"/>
            <a:chExt cx="510848" cy="420128"/>
          </a:xfrm>
        </p:grpSpPr>
        <p:pic>
          <p:nvPicPr>
            <p:cNvPr id="87" name="Bildobjekt 76">
              <a:extLst>
                <a:ext uri="{FF2B5EF4-FFF2-40B4-BE49-F238E27FC236}">
                  <a16:creationId xmlns:a16="http://schemas.microsoft.com/office/drawing/2014/main" id="{B884FDE5-BA59-4083-83F2-798CFFAB6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8" name="Bildobjekt 86">
              <a:extLst>
                <a:ext uri="{FF2B5EF4-FFF2-40B4-BE49-F238E27FC236}">
                  <a16:creationId xmlns:a16="http://schemas.microsoft.com/office/drawing/2014/main" id="{26C989DB-EBD0-4F0A-BF30-4760C3091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7">
              <a:extLst>
                <a:ext uri="{FF2B5EF4-FFF2-40B4-BE49-F238E27FC236}">
                  <a16:creationId xmlns:a16="http://schemas.microsoft.com/office/drawing/2014/main" id="{5DCA3E7A-399E-4D70-9FA2-59E51C87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0" name="Bildobjekt 88">
              <a:extLst>
                <a:ext uri="{FF2B5EF4-FFF2-40B4-BE49-F238E27FC236}">
                  <a16:creationId xmlns:a16="http://schemas.microsoft.com/office/drawing/2014/main" id="{5AA75831-A9CC-4499-95BB-9B16E4AF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1" name="Bildobjekt 89">
              <a:extLst>
                <a:ext uri="{FF2B5EF4-FFF2-40B4-BE49-F238E27FC236}">
                  <a16:creationId xmlns:a16="http://schemas.microsoft.com/office/drawing/2014/main" id="{860BF1A7-9C88-4C47-8EA1-14B035F05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0E7811-C41F-437C-9D96-90E8F3D2020B}"/>
              </a:ext>
            </a:extLst>
          </p:cNvPr>
          <p:cNvGrpSpPr/>
          <p:nvPr/>
        </p:nvGrpSpPr>
        <p:grpSpPr>
          <a:xfrm>
            <a:off x="6096000" y="5607384"/>
            <a:ext cx="321699" cy="293929"/>
            <a:chOff x="9836559" y="2595470"/>
            <a:chExt cx="515416" cy="498404"/>
          </a:xfrm>
        </p:grpSpPr>
        <p:pic>
          <p:nvPicPr>
            <p:cNvPr id="93" name="Graphic 42" descr="Miscellaneous with solid fill">
              <a:extLst>
                <a:ext uri="{FF2B5EF4-FFF2-40B4-BE49-F238E27FC236}">
                  <a16:creationId xmlns:a16="http://schemas.microsoft.com/office/drawing/2014/main" id="{E76004B5-1A9F-4466-9413-B79D05F07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94" name="Bildobjekt 82">
              <a:extLst>
                <a:ext uri="{FF2B5EF4-FFF2-40B4-BE49-F238E27FC236}">
                  <a16:creationId xmlns:a16="http://schemas.microsoft.com/office/drawing/2014/main" id="{801B2F68-EAAE-414D-84D2-160DADA65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F75EE4-12AA-4FAB-AB40-37BD787D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1951915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1FCE48-C038-4F79-97CE-51E303FDAE14}"/>
              </a:ext>
            </a:extLst>
          </p:cNvPr>
          <p:cNvGraphicFramePr>
            <a:graphicFrameLocks noGrp="1"/>
          </p:cNvGraphicFramePr>
          <p:nvPr/>
        </p:nvGraphicFramePr>
        <p:xfrm>
          <a:off x="4771340" y="1790705"/>
          <a:ext cx="3256727" cy="402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1375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och utan bistånds-beslut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och utan bistånds-beslut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Föräldrastöd utan särskild manual (till en eller båda föräldrar) (211)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Motiverande samtal (MI) (187)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201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Familjestöd utan särskild manual (till föräldrar och/eller andra närstående) (203)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Krisstöd (166)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Råd- och stöd från socialsekreteraren (208)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81F011-EF7B-446B-AE60-E8360AFFA10A}"/>
              </a:ext>
            </a:extLst>
          </p:cNvPr>
          <p:cNvGraphicFramePr>
            <a:graphicFrameLocks noGrp="1"/>
          </p:cNvGraphicFramePr>
          <p:nvPr/>
        </p:nvGraphicFramePr>
        <p:xfrm>
          <a:off x="846929" y="1790895"/>
          <a:ext cx="3256728" cy="4018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08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93479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2184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6406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bistånds-beslut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bistånds-beslut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Familjehem (226)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Kontaktperson (226)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Kontaktfamilj (225)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Familjehem, konsulentstödda (224)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Hem för vård eller boende (HVB) (221)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80115BD-8699-4A61-8E17-207BD17AB2E0}"/>
              </a:ext>
            </a:extLst>
          </p:cNvPr>
          <p:cNvGraphicFramePr>
            <a:graphicFrameLocks noGrp="1"/>
          </p:cNvGraphicFramePr>
          <p:nvPr/>
        </p:nvGraphicFramePr>
        <p:xfrm>
          <a:off x="8695749" y="1788270"/>
          <a:ext cx="3256728" cy="4032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97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0615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16577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0840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utan bistånds-beslut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utan bistånds-beslut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9208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Ett hem att växa i (175)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9208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Samarbetssamtal (194)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163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Medling vid brott (161)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Bekymringssamtal – orossamtal, förstagångssamtal, kontaktsamtal (164)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9208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Alla barn i centrum (ABC) föräldraträffar (99)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med respektive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9" y="136525"/>
            <a:ext cx="10962860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med och utan biståndsbeslut inom området barn och unga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63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6560" y="1532065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med biståndsbeslut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675727" y="1529095"/>
            <a:ext cx="3176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utan biståndsbeslut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2100" y="1532065"/>
            <a:ext cx="4145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med och utan biståndsbeslut</a:t>
            </a:r>
          </a:p>
        </p:txBody>
      </p:sp>
      <p:sp>
        <p:nvSpPr>
          <p:cNvPr id="20" name="textruta 8">
            <a:extLst>
              <a:ext uri="{FF2B5EF4-FFF2-40B4-BE49-F238E27FC236}">
                <a16:creationId xmlns:a16="http://schemas.microsoft.com/office/drawing/2014/main" id="{34D51C9E-CA50-4F67-8832-D496CC6B8512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16" name="Graphic 15" descr="House with solid fill">
            <a:extLst>
              <a:ext uri="{FF2B5EF4-FFF2-40B4-BE49-F238E27FC236}">
                <a16:creationId xmlns:a16="http://schemas.microsoft.com/office/drawing/2014/main" id="{C9E70D8A-AD4C-4E49-8DD1-9EFCB0F5FA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10496" y="2715129"/>
            <a:ext cx="364387" cy="364387"/>
          </a:xfrm>
          <a:prstGeom prst="rect">
            <a:avLst/>
          </a:prstGeom>
        </p:spPr>
      </p:pic>
      <p:pic>
        <p:nvPicPr>
          <p:cNvPr id="25" name="Graphic 24" descr="House with solid fill">
            <a:extLst>
              <a:ext uri="{FF2B5EF4-FFF2-40B4-BE49-F238E27FC236}">
                <a16:creationId xmlns:a16="http://schemas.microsoft.com/office/drawing/2014/main" id="{9C3D65F9-B014-4E21-8013-AF30DACCC8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10496" y="4695150"/>
            <a:ext cx="364387" cy="36438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606E621-DD5F-4F02-A6F2-CE6EE5365941}"/>
              </a:ext>
            </a:extLst>
          </p:cNvPr>
          <p:cNvGrpSpPr/>
          <p:nvPr/>
        </p:nvGrpSpPr>
        <p:grpSpPr>
          <a:xfrm>
            <a:off x="4338319" y="2885144"/>
            <a:ext cx="301441" cy="253657"/>
            <a:chOff x="1064474" y="2484079"/>
            <a:chExt cx="510848" cy="420128"/>
          </a:xfrm>
        </p:grpSpPr>
        <p:pic>
          <p:nvPicPr>
            <p:cNvPr id="27" name="Bildobjekt 76">
              <a:extLst>
                <a:ext uri="{FF2B5EF4-FFF2-40B4-BE49-F238E27FC236}">
                  <a16:creationId xmlns:a16="http://schemas.microsoft.com/office/drawing/2014/main" id="{E9E95650-6483-4D29-BF91-EC6AD4B0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28" name="Bildobjekt 86">
              <a:extLst>
                <a:ext uri="{FF2B5EF4-FFF2-40B4-BE49-F238E27FC236}">
                  <a16:creationId xmlns:a16="http://schemas.microsoft.com/office/drawing/2014/main" id="{BCA63FC9-AC46-4489-8E7B-6CEE9966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29" name="Bildobjekt 87">
              <a:extLst>
                <a:ext uri="{FF2B5EF4-FFF2-40B4-BE49-F238E27FC236}">
                  <a16:creationId xmlns:a16="http://schemas.microsoft.com/office/drawing/2014/main" id="{3CB949BA-E45C-4B72-98DB-10E58481A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0" name="Bildobjekt 88">
              <a:extLst>
                <a:ext uri="{FF2B5EF4-FFF2-40B4-BE49-F238E27FC236}">
                  <a16:creationId xmlns:a16="http://schemas.microsoft.com/office/drawing/2014/main" id="{01B44E77-4BC2-4DDD-B05E-648D25DA3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1" name="Bildobjekt 89">
              <a:extLst>
                <a:ext uri="{FF2B5EF4-FFF2-40B4-BE49-F238E27FC236}">
                  <a16:creationId xmlns:a16="http://schemas.microsoft.com/office/drawing/2014/main" id="{55B787A6-1925-4728-924D-CAD317797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1919F7-CC9E-4A6B-8492-1DB736695A85}"/>
              </a:ext>
            </a:extLst>
          </p:cNvPr>
          <p:cNvGrpSpPr/>
          <p:nvPr/>
        </p:nvGrpSpPr>
        <p:grpSpPr>
          <a:xfrm>
            <a:off x="409990" y="3472323"/>
            <a:ext cx="390929" cy="337200"/>
            <a:chOff x="9836559" y="2595470"/>
            <a:chExt cx="515416" cy="498404"/>
          </a:xfrm>
        </p:grpSpPr>
        <p:pic>
          <p:nvPicPr>
            <p:cNvPr id="33" name="Graphic 42" descr="Miscellaneous with solid fill">
              <a:extLst>
                <a:ext uri="{FF2B5EF4-FFF2-40B4-BE49-F238E27FC236}">
                  <a16:creationId xmlns:a16="http://schemas.microsoft.com/office/drawing/2014/main" id="{9AF47FD4-A859-4AC5-BF73-8C8E46562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4" name="Bildobjekt 82">
              <a:extLst>
                <a:ext uri="{FF2B5EF4-FFF2-40B4-BE49-F238E27FC236}">
                  <a16:creationId xmlns:a16="http://schemas.microsoft.com/office/drawing/2014/main" id="{01711684-9535-4745-B21A-04BB7804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64F744-6A62-417A-A117-86989E87BEBB}"/>
              </a:ext>
            </a:extLst>
          </p:cNvPr>
          <p:cNvGrpSpPr/>
          <p:nvPr/>
        </p:nvGrpSpPr>
        <p:grpSpPr>
          <a:xfrm>
            <a:off x="409990" y="4056018"/>
            <a:ext cx="390929" cy="337200"/>
            <a:chOff x="9836559" y="2595470"/>
            <a:chExt cx="515416" cy="498404"/>
          </a:xfrm>
        </p:grpSpPr>
        <p:pic>
          <p:nvPicPr>
            <p:cNvPr id="36" name="Graphic 42" descr="Miscellaneous with solid fill">
              <a:extLst>
                <a:ext uri="{FF2B5EF4-FFF2-40B4-BE49-F238E27FC236}">
                  <a16:creationId xmlns:a16="http://schemas.microsoft.com/office/drawing/2014/main" id="{8AC31BD1-F660-4EE1-B73C-EF872CB98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7" name="Bildobjekt 82">
              <a:extLst>
                <a:ext uri="{FF2B5EF4-FFF2-40B4-BE49-F238E27FC236}">
                  <a16:creationId xmlns:a16="http://schemas.microsoft.com/office/drawing/2014/main" id="{88BCF828-C6F2-4E7B-81EC-9C10634C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38" name="Graphic 37" descr="House with solid fill">
            <a:extLst>
              <a:ext uri="{FF2B5EF4-FFF2-40B4-BE49-F238E27FC236}">
                <a16:creationId xmlns:a16="http://schemas.microsoft.com/office/drawing/2014/main" id="{395BC9DF-A2F9-47DF-9303-A649F57360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10496" y="5321214"/>
            <a:ext cx="364387" cy="36438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9CAAE1A-0766-4210-85AE-884DD2CC7535}"/>
              </a:ext>
            </a:extLst>
          </p:cNvPr>
          <p:cNvGrpSpPr/>
          <p:nvPr/>
        </p:nvGrpSpPr>
        <p:grpSpPr>
          <a:xfrm>
            <a:off x="4338319" y="3462896"/>
            <a:ext cx="301441" cy="253657"/>
            <a:chOff x="1064474" y="2484079"/>
            <a:chExt cx="510848" cy="420128"/>
          </a:xfrm>
        </p:grpSpPr>
        <p:pic>
          <p:nvPicPr>
            <p:cNvPr id="40" name="Bildobjekt 76">
              <a:extLst>
                <a:ext uri="{FF2B5EF4-FFF2-40B4-BE49-F238E27FC236}">
                  <a16:creationId xmlns:a16="http://schemas.microsoft.com/office/drawing/2014/main" id="{1260488A-0F15-4011-81E2-566D6139F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1" name="Bildobjekt 86">
              <a:extLst>
                <a:ext uri="{FF2B5EF4-FFF2-40B4-BE49-F238E27FC236}">
                  <a16:creationId xmlns:a16="http://schemas.microsoft.com/office/drawing/2014/main" id="{D2F5BAB5-71FB-498B-B52A-98EE0A40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2" name="Bildobjekt 87">
              <a:extLst>
                <a:ext uri="{FF2B5EF4-FFF2-40B4-BE49-F238E27FC236}">
                  <a16:creationId xmlns:a16="http://schemas.microsoft.com/office/drawing/2014/main" id="{764D8852-2FEC-4E3E-B322-2A133364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8">
              <a:extLst>
                <a:ext uri="{FF2B5EF4-FFF2-40B4-BE49-F238E27FC236}">
                  <a16:creationId xmlns:a16="http://schemas.microsoft.com/office/drawing/2014/main" id="{045146F5-811E-4BCE-A1CF-447526B1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9">
              <a:extLst>
                <a:ext uri="{FF2B5EF4-FFF2-40B4-BE49-F238E27FC236}">
                  <a16:creationId xmlns:a16="http://schemas.microsoft.com/office/drawing/2014/main" id="{D8ED7927-05EC-4948-A0AC-0238091BF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5D593D-47F5-44C0-A9AE-8E20914A9343}"/>
              </a:ext>
            </a:extLst>
          </p:cNvPr>
          <p:cNvGrpSpPr/>
          <p:nvPr/>
        </p:nvGrpSpPr>
        <p:grpSpPr>
          <a:xfrm>
            <a:off x="4338319" y="4052801"/>
            <a:ext cx="301441" cy="253657"/>
            <a:chOff x="1064474" y="2484079"/>
            <a:chExt cx="510848" cy="420128"/>
          </a:xfrm>
        </p:grpSpPr>
        <p:pic>
          <p:nvPicPr>
            <p:cNvPr id="46" name="Bildobjekt 76">
              <a:extLst>
                <a:ext uri="{FF2B5EF4-FFF2-40B4-BE49-F238E27FC236}">
                  <a16:creationId xmlns:a16="http://schemas.microsoft.com/office/drawing/2014/main" id="{D4FBC6E1-10C8-49A4-8719-D20E8E29C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7" name="Bildobjekt 86">
              <a:extLst>
                <a:ext uri="{FF2B5EF4-FFF2-40B4-BE49-F238E27FC236}">
                  <a16:creationId xmlns:a16="http://schemas.microsoft.com/office/drawing/2014/main" id="{C5345C83-8A12-4387-9094-631D51A65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8" name="Bildobjekt 87">
              <a:extLst>
                <a:ext uri="{FF2B5EF4-FFF2-40B4-BE49-F238E27FC236}">
                  <a16:creationId xmlns:a16="http://schemas.microsoft.com/office/drawing/2014/main" id="{02270BD5-2852-445D-903B-4C6355F7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9" name="Bildobjekt 88">
              <a:extLst>
                <a:ext uri="{FF2B5EF4-FFF2-40B4-BE49-F238E27FC236}">
                  <a16:creationId xmlns:a16="http://schemas.microsoft.com/office/drawing/2014/main" id="{575316CC-88D5-4240-B3FF-B732523F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0" name="Bildobjekt 89">
              <a:extLst>
                <a:ext uri="{FF2B5EF4-FFF2-40B4-BE49-F238E27FC236}">
                  <a16:creationId xmlns:a16="http://schemas.microsoft.com/office/drawing/2014/main" id="{7D416252-20D0-4430-8C02-C778BC4E9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7B8277-F3AD-465A-AE3B-76CDC03BA911}"/>
              </a:ext>
            </a:extLst>
          </p:cNvPr>
          <p:cNvGrpSpPr/>
          <p:nvPr/>
        </p:nvGrpSpPr>
        <p:grpSpPr>
          <a:xfrm>
            <a:off x="4338319" y="4762667"/>
            <a:ext cx="301441" cy="253657"/>
            <a:chOff x="1064474" y="2484079"/>
            <a:chExt cx="510848" cy="420128"/>
          </a:xfrm>
        </p:grpSpPr>
        <p:pic>
          <p:nvPicPr>
            <p:cNvPr id="52" name="Bildobjekt 76">
              <a:extLst>
                <a:ext uri="{FF2B5EF4-FFF2-40B4-BE49-F238E27FC236}">
                  <a16:creationId xmlns:a16="http://schemas.microsoft.com/office/drawing/2014/main" id="{C1A1D33A-A798-4B99-88E2-C7CD5EC86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3" name="Bildobjekt 86">
              <a:extLst>
                <a:ext uri="{FF2B5EF4-FFF2-40B4-BE49-F238E27FC236}">
                  <a16:creationId xmlns:a16="http://schemas.microsoft.com/office/drawing/2014/main" id="{B1B6C2D7-EFDA-4322-AC99-B2B8DE87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4" name="Bildobjekt 87">
              <a:extLst>
                <a:ext uri="{FF2B5EF4-FFF2-40B4-BE49-F238E27FC236}">
                  <a16:creationId xmlns:a16="http://schemas.microsoft.com/office/drawing/2014/main" id="{BCB53053-C7E3-4D17-A752-1D0F2D657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55" name="Bildobjekt 88">
              <a:extLst>
                <a:ext uri="{FF2B5EF4-FFF2-40B4-BE49-F238E27FC236}">
                  <a16:creationId xmlns:a16="http://schemas.microsoft.com/office/drawing/2014/main" id="{076C6E1B-A9F3-431C-A389-D27F64738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6" name="Bildobjekt 89">
              <a:extLst>
                <a:ext uri="{FF2B5EF4-FFF2-40B4-BE49-F238E27FC236}">
                  <a16:creationId xmlns:a16="http://schemas.microsoft.com/office/drawing/2014/main" id="{9E7831B4-17EC-4A0B-A624-BD65B1049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BBCE29-672A-4E63-BDAC-16550FA56326}"/>
              </a:ext>
            </a:extLst>
          </p:cNvPr>
          <p:cNvGrpSpPr/>
          <p:nvPr/>
        </p:nvGrpSpPr>
        <p:grpSpPr>
          <a:xfrm>
            <a:off x="4338319" y="5357859"/>
            <a:ext cx="301441" cy="253657"/>
            <a:chOff x="1064474" y="2484079"/>
            <a:chExt cx="510848" cy="420128"/>
          </a:xfrm>
        </p:grpSpPr>
        <p:pic>
          <p:nvPicPr>
            <p:cNvPr id="58" name="Bildobjekt 76">
              <a:extLst>
                <a:ext uri="{FF2B5EF4-FFF2-40B4-BE49-F238E27FC236}">
                  <a16:creationId xmlns:a16="http://schemas.microsoft.com/office/drawing/2014/main" id="{FFA1A9AB-40EE-4707-9274-A8DB422F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9" name="Bildobjekt 86">
              <a:extLst>
                <a:ext uri="{FF2B5EF4-FFF2-40B4-BE49-F238E27FC236}">
                  <a16:creationId xmlns:a16="http://schemas.microsoft.com/office/drawing/2014/main" id="{42C78AC5-261C-460F-9EAC-FF4B99371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0" name="Bildobjekt 87">
              <a:extLst>
                <a:ext uri="{FF2B5EF4-FFF2-40B4-BE49-F238E27FC236}">
                  <a16:creationId xmlns:a16="http://schemas.microsoft.com/office/drawing/2014/main" id="{1742DF6C-5678-4770-8DF8-6BBAED6A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1" name="Bildobjekt 88">
              <a:extLst>
                <a:ext uri="{FF2B5EF4-FFF2-40B4-BE49-F238E27FC236}">
                  <a16:creationId xmlns:a16="http://schemas.microsoft.com/office/drawing/2014/main" id="{D8190EB3-27B8-45F5-AF14-CC83610B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2" name="Bildobjekt 89">
              <a:extLst>
                <a:ext uri="{FF2B5EF4-FFF2-40B4-BE49-F238E27FC236}">
                  <a16:creationId xmlns:a16="http://schemas.microsoft.com/office/drawing/2014/main" id="{543F28FC-C86F-477A-BCAB-605FDAFCD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63" name="Bildobjekt 72">
            <a:extLst>
              <a:ext uri="{FF2B5EF4-FFF2-40B4-BE49-F238E27FC236}">
                <a16:creationId xmlns:a16="http://schemas.microsoft.com/office/drawing/2014/main" id="{0A8BA96D-7712-45A0-A390-79C2BA0140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3415" y="2773391"/>
            <a:ext cx="296278" cy="29627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ABB02EDC-8B1A-4E3F-A979-731E4231063A}"/>
              </a:ext>
            </a:extLst>
          </p:cNvPr>
          <p:cNvGrpSpPr/>
          <p:nvPr/>
        </p:nvGrpSpPr>
        <p:grpSpPr>
          <a:xfrm>
            <a:off x="8313129" y="3351240"/>
            <a:ext cx="301441" cy="253657"/>
            <a:chOff x="1064474" y="2484079"/>
            <a:chExt cx="510848" cy="420128"/>
          </a:xfrm>
        </p:grpSpPr>
        <p:pic>
          <p:nvPicPr>
            <p:cNvPr id="75" name="Bildobjekt 76">
              <a:extLst>
                <a:ext uri="{FF2B5EF4-FFF2-40B4-BE49-F238E27FC236}">
                  <a16:creationId xmlns:a16="http://schemas.microsoft.com/office/drawing/2014/main" id="{0E18D71E-72B6-4910-934B-C9ED77332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76" name="Bildobjekt 86">
              <a:extLst>
                <a:ext uri="{FF2B5EF4-FFF2-40B4-BE49-F238E27FC236}">
                  <a16:creationId xmlns:a16="http://schemas.microsoft.com/office/drawing/2014/main" id="{83CAD75D-A278-461E-BA8D-F59ACE34D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7" name="Bildobjekt 87">
              <a:extLst>
                <a:ext uri="{FF2B5EF4-FFF2-40B4-BE49-F238E27FC236}">
                  <a16:creationId xmlns:a16="http://schemas.microsoft.com/office/drawing/2014/main" id="{574355D8-89C9-4F70-B32E-DB525B740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8" name="Bildobjekt 88">
              <a:extLst>
                <a:ext uri="{FF2B5EF4-FFF2-40B4-BE49-F238E27FC236}">
                  <a16:creationId xmlns:a16="http://schemas.microsoft.com/office/drawing/2014/main" id="{5D0782D8-FAE2-448A-A1BA-E6150F5CE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9" name="Bildobjekt 89">
              <a:extLst>
                <a:ext uri="{FF2B5EF4-FFF2-40B4-BE49-F238E27FC236}">
                  <a16:creationId xmlns:a16="http://schemas.microsoft.com/office/drawing/2014/main" id="{5CD73EC1-9C29-488D-9E2D-904B9BC3A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F1B544-2C36-45F2-BF5D-EBB7112F4CBB}"/>
              </a:ext>
            </a:extLst>
          </p:cNvPr>
          <p:cNvGrpSpPr/>
          <p:nvPr/>
        </p:nvGrpSpPr>
        <p:grpSpPr>
          <a:xfrm>
            <a:off x="8277950" y="4017222"/>
            <a:ext cx="390929" cy="337200"/>
            <a:chOff x="9836559" y="2595470"/>
            <a:chExt cx="515416" cy="498404"/>
          </a:xfrm>
        </p:grpSpPr>
        <p:pic>
          <p:nvPicPr>
            <p:cNvPr id="81" name="Graphic 42" descr="Miscellaneous with solid fill">
              <a:extLst>
                <a:ext uri="{FF2B5EF4-FFF2-40B4-BE49-F238E27FC236}">
                  <a16:creationId xmlns:a16="http://schemas.microsoft.com/office/drawing/2014/main" id="{DE5DBC11-ED0E-4B4C-BF73-F2022CBF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2" name="Bildobjekt 82">
              <a:extLst>
                <a:ext uri="{FF2B5EF4-FFF2-40B4-BE49-F238E27FC236}">
                  <a16:creationId xmlns:a16="http://schemas.microsoft.com/office/drawing/2014/main" id="{9DFDF218-2650-40AB-8941-C8DC59AA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1ADD7D3-2B69-468F-98AD-91D2E118DF5B}"/>
              </a:ext>
            </a:extLst>
          </p:cNvPr>
          <p:cNvGrpSpPr/>
          <p:nvPr/>
        </p:nvGrpSpPr>
        <p:grpSpPr>
          <a:xfrm>
            <a:off x="8313129" y="4674601"/>
            <a:ext cx="301441" cy="253657"/>
            <a:chOff x="1064474" y="2484079"/>
            <a:chExt cx="510848" cy="420128"/>
          </a:xfrm>
        </p:grpSpPr>
        <p:pic>
          <p:nvPicPr>
            <p:cNvPr id="84" name="Bildobjekt 76">
              <a:extLst>
                <a:ext uri="{FF2B5EF4-FFF2-40B4-BE49-F238E27FC236}">
                  <a16:creationId xmlns:a16="http://schemas.microsoft.com/office/drawing/2014/main" id="{9B93BB61-FA8B-4495-9EE3-97154E3F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5" name="Bildobjekt 86">
              <a:extLst>
                <a:ext uri="{FF2B5EF4-FFF2-40B4-BE49-F238E27FC236}">
                  <a16:creationId xmlns:a16="http://schemas.microsoft.com/office/drawing/2014/main" id="{1FB1F665-3750-4B8F-860C-F5B736152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6" name="Bildobjekt 87">
              <a:extLst>
                <a:ext uri="{FF2B5EF4-FFF2-40B4-BE49-F238E27FC236}">
                  <a16:creationId xmlns:a16="http://schemas.microsoft.com/office/drawing/2014/main" id="{8150AA50-1745-4D3F-B5AC-5DAA3DD8E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8">
              <a:extLst>
                <a:ext uri="{FF2B5EF4-FFF2-40B4-BE49-F238E27FC236}">
                  <a16:creationId xmlns:a16="http://schemas.microsoft.com/office/drawing/2014/main" id="{7A23F649-BA3E-47D4-A65B-66E09ED7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9">
              <a:extLst>
                <a:ext uri="{FF2B5EF4-FFF2-40B4-BE49-F238E27FC236}">
                  <a16:creationId xmlns:a16="http://schemas.microsoft.com/office/drawing/2014/main" id="{107A50A7-D014-48B0-AC57-22286EA7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C4BFEE8-259C-414E-94A9-7E4495AB8509}"/>
              </a:ext>
            </a:extLst>
          </p:cNvPr>
          <p:cNvGrpSpPr/>
          <p:nvPr/>
        </p:nvGrpSpPr>
        <p:grpSpPr>
          <a:xfrm>
            <a:off x="8313129" y="5376578"/>
            <a:ext cx="301441" cy="253657"/>
            <a:chOff x="1064474" y="2484079"/>
            <a:chExt cx="510848" cy="420128"/>
          </a:xfrm>
        </p:grpSpPr>
        <p:pic>
          <p:nvPicPr>
            <p:cNvPr id="90" name="Bildobjekt 76">
              <a:extLst>
                <a:ext uri="{FF2B5EF4-FFF2-40B4-BE49-F238E27FC236}">
                  <a16:creationId xmlns:a16="http://schemas.microsoft.com/office/drawing/2014/main" id="{A5DBB76F-A90C-4055-826A-AC002F9B1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1" name="Bildobjekt 86">
              <a:extLst>
                <a:ext uri="{FF2B5EF4-FFF2-40B4-BE49-F238E27FC236}">
                  <a16:creationId xmlns:a16="http://schemas.microsoft.com/office/drawing/2014/main" id="{5A833CD6-8954-41D8-BF19-3A3DAD138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2" name="Bildobjekt 87">
              <a:extLst>
                <a:ext uri="{FF2B5EF4-FFF2-40B4-BE49-F238E27FC236}">
                  <a16:creationId xmlns:a16="http://schemas.microsoft.com/office/drawing/2014/main" id="{F162BA29-6A36-4FC6-B02B-50F6B7C7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8">
              <a:extLst>
                <a:ext uri="{FF2B5EF4-FFF2-40B4-BE49-F238E27FC236}">
                  <a16:creationId xmlns:a16="http://schemas.microsoft.com/office/drawing/2014/main" id="{B6CB7F2E-0BB4-4FD4-9E97-FD6AB455B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9">
              <a:extLst>
                <a:ext uri="{FF2B5EF4-FFF2-40B4-BE49-F238E27FC236}">
                  <a16:creationId xmlns:a16="http://schemas.microsoft.com/office/drawing/2014/main" id="{E73EE6A8-B9A3-4A8E-B6B8-BF155309B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0DC19F-BC42-4581-9D1A-99D07303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2401723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med respektive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64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inom området barn och unga som ges med eller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1532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med och utan biståndsbeslut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4226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med biståndsbeslut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1331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utan biståndsbeslut</a:t>
            </a:r>
            <a:endParaRPr lang="sv-SE" sz="11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F57F3BD-B01B-4D7D-9E80-A20306909E7D}"/>
              </a:ext>
            </a:extLst>
          </p:cNvPr>
          <p:cNvGraphicFramePr>
            <a:graphicFrameLocks/>
          </p:cNvGraphicFramePr>
          <p:nvPr/>
        </p:nvGraphicFramePr>
        <p:xfrm>
          <a:off x="391887" y="2040376"/>
          <a:ext cx="11555078" cy="384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895289-8F25-4009-9DB9-B572318E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0557690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CDBBE7B1-5171-41FD-96D7-AA11D8D093EB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84179E66-CE19-4B03-824A-891CDFC710D6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inom barn och unga utifrån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136525"/>
            <a:ext cx="11799009" cy="929906"/>
          </a:xfrm>
        </p:spPr>
        <p:txBody>
          <a:bodyPr/>
          <a:lstStyle/>
          <a:p>
            <a:r>
              <a:rPr lang="sv-SE" sz="2800" dirty="0"/>
              <a:t>Andel insatser till barn och unga som enbart ges utan biståndsbeslut varierar mellan nio och 32 procent bland länen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65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D3E02D12-3D41-465D-8414-B26F17DC3FF8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D4ECC74-A280-4C2F-B99D-592B9FA0FA5B}"/>
              </a:ext>
            </a:extLst>
          </p:cNvPr>
          <p:cNvGraphicFramePr>
            <a:graphicFrameLocks/>
          </p:cNvGraphicFramePr>
          <p:nvPr/>
        </p:nvGraphicFramePr>
        <p:xfrm>
          <a:off x="239523" y="1415682"/>
          <a:ext cx="11766817" cy="441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28FDFB-6034-4AFC-9C05-965C8880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403092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1ACFD4CE-D342-4ED8-8C13-78519F2A4F97}"/>
              </a:ext>
            </a:extLst>
          </p:cNvPr>
          <p:cNvSpPr/>
          <p:nvPr/>
        </p:nvSpPr>
        <p:spPr>
          <a:xfrm>
            <a:off x="239523" y="1648332"/>
            <a:ext cx="11799010" cy="426351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5FF9A66-FB91-41F5-BFD6-E66CEDC50B92}"/>
              </a:ext>
            </a:extLst>
          </p:cNvPr>
          <p:cNvSpPr/>
          <p:nvPr/>
        </p:nvSpPr>
        <p:spPr>
          <a:xfrm>
            <a:off x="239522" y="1308627"/>
            <a:ext cx="11799011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inom barn och unga utifrån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712954" cy="928792"/>
          </a:xfrm>
        </p:spPr>
        <p:txBody>
          <a:bodyPr/>
          <a:lstStyle/>
          <a:p>
            <a:r>
              <a:rPr lang="sv-SE" sz="2800" dirty="0"/>
              <a:t>Andelen av insatserna inom barn och unga som ges med respektive utan biståndsbeslut skiljer sig inte mellan stad/landsbygd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66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E0FAF335-FE2C-412E-8CE8-DF89ABA13BD9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B07223F-633C-4DA5-8207-053DE18A7E7E}"/>
              </a:ext>
            </a:extLst>
          </p:cNvPr>
          <p:cNvGraphicFramePr>
            <a:graphicFrameLocks/>
          </p:cNvGraphicFramePr>
          <p:nvPr/>
        </p:nvGraphicFramePr>
        <p:xfrm>
          <a:off x="397400" y="1597865"/>
          <a:ext cx="11555078" cy="431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2436A8-4B84-4C45-BA8E-6468CE96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9054848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D34C160A-DA4E-43BB-A8A8-C96E1E1B0F3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F3421D5B-3DD4-465E-B1C9-E60C1EF5E882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Andel kommuner som vill ge insatser utan biståndsbeslut, givet att en lagändring möjliggjorde detta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891687"/>
          </a:xfrm>
        </p:spPr>
        <p:txBody>
          <a:bodyPr/>
          <a:lstStyle/>
          <a:p>
            <a:r>
              <a:rPr lang="sv-SE" sz="2800" dirty="0"/>
              <a:t>Över 80 procent av svarande kommuner vill ge insatser utan biståndsbeslut inom området barn och unga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67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8B352-7F3C-4EA3-9FCB-D202AE817AB8}"/>
              </a:ext>
            </a:extLst>
          </p:cNvPr>
          <p:cNvSpPr txBox="1"/>
          <p:nvPr/>
        </p:nvSpPr>
        <p:spPr>
          <a:xfrm>
            <a:off x="9747269" y="5259250"/>
            <a:ext cx="2204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</a:rPr>
              <a:t>100 % = 231 kommuner som besvarat frågan</a:t>
            </a:r>
            <a:endParaRPr lang="sv-SE" sz="1400" dirty="0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F94F9AD4-803A-4112-9522-2C6D0D0AC429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89CE3C5-FD5B-4990-95A4-FF99A9A2E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10833"/>
              </p:ext>
            </p:extLst>
          </p:nvPr>
        </p:nvGraphicFramePr>
        <p:xfrm>
          <a:off x="664232" y="2010354"/>
          <a:ext cx="6938047" cy="363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98AECF7-9B54-4D59-8086-8C8F90BBDCD5}"/>
              </a:ext>
            </a:extLst>
          </p:cNvPr>
          <p:cNvSpPr txBox="1"/>
          <p:nvPr/>
        </p:nvSpPr>
        <p:spPr>
          <a:xfrm>
            <a:off x="382772" y="1548689"/>
            <a:ext cx="7219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i="0" u="none" strike="noStrike" dirty="0">
                <a:effectLst/>
                <a:latin typeface="Arial" panose="020B0604020202020204" pitchFamily="34" charset="0"/>
              </a:rPr>
              <a:t>Om det sker en lagändring som möjliggör att kommunen erbjuder insatser utan biståndsbeslut, skulle ni vilja ge någon eller några insatser utan biståndsbeslut?</a:t>
            </a:r>
            <a:r>
              <a:rPr lang="sv-SE" sz="1400" b="1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167803-1F84-451D-9FE2-49699A0D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25962930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F697A688-0EF0-4A4C-A11A-E826CF8EBEEB}"/>
              </a:ext>
            </a:extLst>
          </p:cNvPr>
          <p:cNvSpPr/>
          <p:nvPr/>
        </p:nvSpPr>
        <p:spPr>
          <a:xfrm>
            <a:off x="239523" y="1367916"/>
            <a:ext cx="11799010" cy="4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724969" cy="1231392"/>
          </a:xfrm>
        </p:spPr>
        <p:txBody>
          <a:bodyPr/>
          <a:lstStyle/>
          <a:p>
            <a:r>
              <a:rPr lang="sv-SE" sz="2800" dirty="0"/>
              <a:t>Individ- och/eller gruppinsatser samt uppsökande insatser är de som flest vill ge utan biståndsbeslut inom området barn och unga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68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AE1D8B7C-2098-47EA-B6E6-D58F41C4667C}"/>
              </a:ext>
            </a:extLst>
          </p:cNvPr>
          <p:cNvSpPr txBox="1"/>
          <p:nvPr/>
        </p:nvSpPr>
        <p:spPr>
          <a:xfrm>
            <a:off x="216967" y="598347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69BEE52-4059-4B81-B8A5-23EE165AC0A7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Antal kommuner som skulle vilja ge insatser utan biståndsbeslut i respektive insatskategori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BC71DFD-94A3-4FC7-8071-F092AE9B45FE}"/>
              </a:ext>
            </a:extLst>
          </p:cNvPr>
          <p:cNvGraphicFramePr>
            <a:graphicFrameLocks/>
          </p:cNvGraphicFramePr>
          <p:nvPr/>
        </p:nvGraphicFramePr>
        <p:xfrm>
          <a:off x="1143392" y="1486881"/>
          <a:ext cx="10269248" cy="431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" name="Graphic 33" descr="House with solid fill">
            <a:extLst>
              <a:ext uri="{FF2B5EF4-FFF2-40B4-BE49-F238E27FC236}">
                <a16:creationId xmlns:a16="http://schemas.microsoft.com/office/drawing/2014/main" id="{CFB6989D-D633-4F51-A0EB-100D169A5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6171" y="2485017"/>
            <a:ext cx="510847" cy="510847"/>
          </a:xfrm>
          <a:prstGeom prst="rect">
            <a:avLst/>
          </a:prstGeom>
        </p:spPr>
      </p:pic>
      <p:pic>
        <p:nvPicPr>
          <p:cNvPr id="35" name="Bildobjekt 72">
            <a:extLst>
              <a:ext uri="{FF2B5EF4-FFF2-40B4-BE49-F238E27FC236}">
                <a16:creationId xmlns:a16="http://schemas.microsoft.com/office/drawing/2014/main" id="{B0644942-780F-4D79-8803-57F72FCE95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1" y="3819856"/>
            <a:ext cx="420127" cy="42012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48625AE-C1C2-4616-B3C8-647FB23A18E1}"/>
              </a:ext>
            </a:extLst>
          </p:cNvPr>
          <p:cNvGrpSpPr/>
          <p:nvPr/>
        </p:nvGrpSpPr>
        <p:grpSpPr>
          <a:xfrm>
            <a:off x="640421" y="5235864"/>
            <a:ext cx="515416" cy="498404"/>
            <a:chOff x="9836559" y="2595470"/>
            <a:chExt cx="515416" cy="498404"/>
          </a:xfrm>
        </p:grpSpPr>
        <p:pic>
          <p:nvPicPr>
            <p:cNvPr id="37" name="Graphic 42" descr="Miscellaneous with solid fill">
              <a:extLst>
                <a:ext uri="{FF2B5EF4-FFF2-40B4-BE49-F238E27FC236}">
                  <a16:creationId xmlns:a16="http://schemas.microsoft.com/office/drawing/2014/main" id="{CAAEDF2F-38C0-4666-96B6-5FFACF83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8" name="Bildobjekt 82">
              <a:extLst>
                <a:ext uri="{FF2B5EF4-FFF2-40B4-BE49-F238E27FC236}">
                  <a16:creationId xmlns:a16="http://schemas.microsoft.com/office/drawing/2014/main" id="{9A7F089F-2198-4871-9B86-420300A6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3666E7-AEE8-42CF-9D83-5A1E51166F12}"/>
              </a:ext>
            </a:extLst>
          </p:cNvPr>
          <p:cNvGrpSpPr/>
          <p:nvPr/>
        </p:nvGrpSpPr>
        <p:grpSpPr>
          <a:xfrm>
            <a:off x="523936" y="1857481"/>
            <a:ext cx="510848" cy="420128"/>
            <a:chOff x="1064474" y="2484079"/>
            <a:chExt cx="510848" cy="420128"/>
          </a:xfrm>
        </p:grpSpPr>
        <p:pic>
          <p:nvPicPr>
            <p:cNvPr id="40" name="Bildobjekt 76">
              <a:extLst>
                <a:ext uri="{FF2B5EF4-FFF2-40B4-BE49-F238E27FC236}">
                  <a16:creationId xmlns:a16="http://schemas.microsoft.com/office/drawing/2014/main" id="{4ACB9B7A-0788-4065-83ED-0350A58A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1" name="Bildobjekt 86">
              <a:extLst>
                <a:ext uri="{FF2B5EF4-FFF2-40B4-BE49-F238E27FC236}">
                  <a16:creationId xmlns:a16="http://schemas.microsoft.com/office/drawing/2014/main" id="{09D0D09A-7DE4-4EE1-B68B-EB327EC1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2" name="Bildobjekt 87">
              <a:extLst>
                <a:ext uri="{FF2B5EF4-FFF2-40B4-BE49-F238E27FC236}">
                  <a16:creationId xmlns:a16="http://schemas.microsoft.com/office/drawing/2014/main" id="{838B263E-6177-4CCF-90A3-1B229FF3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8">
              <a:extLst>
                <a:ext uri="{FF2B5EF4-FFF2-40B4-BE49-F238E27FC236}">
                  <a16:creationId xmlns:a16="http://schemas.microsoft.com/office/drawing/2014/main" id="{C9FBCF7E-CD70-49E5-9073-4BED2F65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9">
              <a:extLst>
                <a:ext uri="{FF2B5EF4-FFF2-40B4-BE49-F238E27FC236}">
                  <a16:creationId xmlns:a16="http://schemas.microsoft.com/office/drawing/2014/main" id="{DAF7E33C-E92D-4115-B3B9-85B0E048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45" name="Graphic 44" descr="Magnifying glass with solid fill">
            <a:extLst>
              <a:ext uri="{FF2B5EF4-FFF2-40B4-BE49-F238E27FC236}">
                <a16:creationId xmlns:a16="http://schemas.microsoft.com/office/drawing/2014/main" id="{21D55D7A-926F-4B17-85BE-91BFDBBB8D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1570" y="4532933"/>
            <a:ext cx="457199" cy="457199"/>
          </a:xfrm>
          <a:prstGeom prst="rect">
            <a:avLst/>
          </a:prstGeom>
        </p:spPr>
      </p:pic>
      <p:pic>
        <p:nvPicPr>
          <p:cNvPr id="46" name="Graphic 45" descr="Home1 with solid fill">
            <a:extLst>
              <a:ext uri="{FF2B5EF4-FFF2-40B4-BE49-F238E27FC236}">
                <a16:creationId xmlns:a16="http://schemas.microsoft.com/office/drawing/2014/main" id="{926CE48E-062A-47C6-8438-5A7EF71BB7C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>
            <a:off x="559372" y="3133586"/>
            <a:ext cx="510847" cy="51084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AB3D38-18A4-4F70-A694-4B17516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5683031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2">
            <a:extLst>
              <a:ext uri="{FF2B5EF4-FFF2-40B4-BE49-F238E27FC236}">
                <a16:creationId xmlns:a16="http://schemas.microsoft.com/office/drawing/2014/main" id="{21375CCA-7973-4DEB-8CA6-169C429E7C6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12">
            <a:extLst>
              <a:ext uri="{FF2B5EF4-FFF2-40B4-BE49-F238E27FC236}">
                <a16:creationId xmlns:a16="http://schemas.microsoft.com/office/drawing/2014/main" id="{DE8F4216-9B43-45B5-8859-E82E7662BC85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Exempel på insatser som kommunerna vill genomföra utan biståndsbeslut utifrån fritextsvar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173116" cy="908082"/>
          </a:xfrm>
        </p:spPr>
        <p:txBody>
          <a:bodyPr/>
          <a:lstStyle/>
          <a:p>
            <a:r>
              <a:rPr lang="sv-SE" sz="2800"/>
              <a:t>Exempel på insatser som önskas genomföras utan biståndsbeslut inom området barn och unga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69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9D33E-6DA9-4F8D-A5EA-D462F741A5DA}"/>
              </a:ext>
            </a:extLst>
          </p:cNvPr>
          <p:cNvSpPr/>
          <p:nvPr/>
        </p:nvSpPr>
        <p:spPr>
          <a:xfrm>
            <a:off x="1623836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Familjebehandling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D49F-FFDB-46C2-8208-B16BC16F7D7B}"/>
              </a:ext>
            </a:extLst>
          </p:cNvPr>
          <p:cNvSpPr/>
          <p:nvPr/>
        </p:nvSpPr>
        <p:spPr>
          <a:xfrm>
            <a:off x="4742248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Samtalsstöd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DF6A7-D99B-40C3-8655-D9592D2E8833}"/>
              </a:ext>
            </a:extLst>
          </p:cNvPr>
          <p:cNvSpPr/>
          <p:nvPr/>
        </p:nvSpPr>
        <p:spPr>
          <a:xfrm>
            <a:off x="7860660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Stöd vid placering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5F2C4-77E2-41D4-82A1-B409DDF73684}"/>
              </a:ext>
            </a:extLst>
          </p:cNvPr>
          <p:cNvSpPr/>
          <p:nvPr/>
        </p:nvSpPr>
        <p:spPr>
          <a:xfrm>
            <a:off x="1623836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Trappansamtal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46A5B-9656-44FD-B7BA-66D84F6CEFFC}"/>
              </a:ext>
            </a:extLst>
          </p:cNvPr>
          <p:cNvSpPr/>
          <p:nvPr/>
        </p:nvSpPr>
        <p:spPr>
          <a:xfrm>
            <a:off x="7860660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Gruppverksamhet ungdomar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C84D7-DE74-41DE-96B6-84D91431E4CA}"/>
              </a:ext>
            </a:extLst>
          </p:cNvPr>
          <p:cNvSpPr/>
          <p:nvPr/>
        </p:nvSpPr>
        <p:spPr>
          <a:xfrm>
            <a:off x="4742248" y="467251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Krisstöd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F44E1-D7EA-4C87-AE05-6AEBE7F02983}"/>
              </a:ext>
            </a:extLst>
          </p:cNvPr>
          <p:cNvSpPr/>
          <p:nvPr/>
        </p:nvSpPr>
        <p:spPr>
          <a:xfrm>
            <a:off x="1623836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Kontaktperson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79E11-C946-4E39-9FFB-D9E73C26F7A9}"/>
              </a:ext>
            </a:extLst>
          </p:cNvPr>
          <p:cNvSpPr/>
          <p:nvPr/>
        </p:nvSpPr>
        <p:spPr>
          <a:xfrm>
            <a:off x="4742248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Kontaktfamilj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A37EE7-8DF8-41CA-8785-0E0657A23BF9}"/>
              </a:ext>
            </a:extLst>
          </p:cNvPr>
          <p:cNvSpPr/>
          <p:nvPr/>
        </p:nvSpPr>
        <p:spPr>
          <a:xfrm>
            <a:off x="7860660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Föräldrastöd</a:t>
            </a:r>
          </a:p>
        </p:txBody>
      </p:sp>
      <p:sp>
        <p:nvSpPr>
          <p:cNvPr id="19" name="textruta 8">
            <a:extLst>
              <a:ext uri="{FF2B5EF4-FFF2-40B4-BE49-F238E27FC236}">
                <a16:creationId xmlns:a16="http://schemas.microsoft.com/office/drawing/2014/main" id="{1CEE6F93-E27A-4480-AEAD-94F4F9F2C0B3}"/>
              </a:ext>
            </a:extLst>
          </p:cNvPr>
          <p:cNvSpPr txBox="1"/>
          <p:nvPr/>
        </p:nvSpPr>
        <p:spPr>
          <a:xfrm>
            <a:off x="153467" y="60310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/>
              <a:t>Källa:	Enkät: Kartläggning av socialtjänstens insatser i Sveriges kommuner (2021) 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2DED6E-D92E-4F32-A29C-587BACDE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Barn och unga</a:t>
            </a:r>
          </a:p>
        </p:txBody>
      </p:sp>
    </p:spTree>
    <p:extLst>
      <p:ext uri="{BB962C8B-B14F-4D97-AF65-F5344CB8AC3E}">
        <p14:creationId xmlns:p14="http://schemas.microsoft.com/office/powerpoint/2010/main" val="360152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408A-E99B-4FEE-8688-F210E63D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2" y="48817"/>
            <a:ext cx="9609825" cy="1231392"/>
          </a:xfrm>
        </p:spPr>
        <p:txBody>
          <a:bodyPr anchor="b"/>
          <a:lstStyle/>
          <a:p>
            <a:r>
              <a:rPr lang="sv-SE" sz="3200" dirty="0"/>
              <a:t>Arbetet har genomförts i två delar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8F9C4-E501-48C9-93CA-53D2DA53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21969-EBCC-4C19-8877-52A59FAC30CF}"/>
              </a:ext>
            </a:extLst>
          </p:cNvPr>
          <p:cNvSpPr txBox="1"/>
          <p:nvPr/>
        </p:nvSpPr>
        <p:spPr>
          <a:xfrm>
            <a:off x="664232" y="1827787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b="1" dirty="0"/>
              <a:t>Sammanställning av insatser inom socialtjänsten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92FAE-07AC-4BED-96D7-499ABBE3FF57}"/>
              </a:ext>
            </a:extLst>
          </p:cNvPr>
          <p:cNvSpPr txBox="1"/>
          <p:nvPr/>
        </p:nvSpPr>
        <p:spPr>
          <a:xfrm>
            <a:off x="6491287" y="1938366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sv-SE" b="1" dirty="0"/>
              <a:t>Enkäter – till landets kommuner</a:t>
            </a:r>
            <a:endParaRPr lang="en-GB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32424E-909C-4732-8F88-30936159D0C9}"/>
              </a:ext>
            </a:extLst>
          </p:cNvPr>
          <p:cNvCxnSpPr>
            <a:cxnSpLocks/>
          </p:cNvCxnSpPr>
          <p:nvPr/>
        </p:nvCxnSpPr>
        <p:spPr>
          <a:xfrm>
            <a:off x="664233" y="2549789"/>
            <a:ext cx="43848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59FEFB-00B5-4445-9CE4-47DD48E6AA4B}"/>
              </a:ext>
            </a:extLst>
          </p:cNvPr>
          <p:cNvCxnSpPr/>
          <p:nvPr/>
        </p:nvCxnSpPr>
        <p:spPr>
          <a:xfrm>
            <a:off x="6505574" y="2549789"/>
            <a:ext cx="43848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D99EAD-DADB-4462-8373-34ADAD28FAF4}"/>
              </a:ext>
            </a:extLst>
          </p:cNvPr>
          <p:cNvSpPr txBox="1"/>
          <p:nvPr/>
        </p:nvSpPr>
        <p:spPr>
          <a:xfrm>
            <a:off x="2334789" y="2894379"/>
            <a:ext cx="263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Per verksamhetsområde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43C8A-EEDA-472C-BCA2-851D3B7140E5}"/>
              </a:ext>
            </a:extLst>
          </p:cNvPr>
          <p:cNvSpPr txBox="1"/>
          <p:nvPr/>
        </p:nvSpPr>
        <p:spPr>
          <a:xfrm>
            <a:off x="2334789" y="3207947"/>
            <a:ext cx="2638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Barn och unga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Äldre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Funktionshinder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Missbruk och beroende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Socialpsykiatri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Våld i nära relationer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41967FD1-7F8B-4B49-8123-6999A6D01425}"/>
              </a:ext>
            </a:extLst>
          </p:cNvPr>
          <p:cNvSpPr/>
          <p:nvPr/>
        </p:nvSpPr>
        <p:spPr>
          <a:xfrm rot="5400000">
            <a:off x="2845460" y="2975551"/>
            <a:ext cx="314577" cy="4384676"/>
          </a:xfrm>
          <a:prstGeom prst="rightBrac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A18586-5817-4F25-BD8A-AE7B66D2699B}"/>
              </a:ext>
            </a:extLst>
          </p:cNvPr>
          <p:cNvSpPr txBox="1"/>
          <p:nvPr/>
        </p:nvSpPr>
        <p:spPr>
          <a:xfrm>
            <a:off x="759473" y="5378011"/>
            <a:ext cx="4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Källor: SBU, Socialstyrelsen, RSS nätverken, IVO, kommuner </a:t>
            </a:r>
            <a:endParaRPr lang="sv-SE" sz="1600" dirty="0">
              <a:highlight>
                <a:srgbClr val="FFFF00"/>
              </a:highligh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E61B04-B18E-4590-9794-E6B0B5B25F4E}"/>
              </a:ext>
            </a:extLst>
          </p:cNvPr>
          <p:cNvGrpSpPr/>
          <p:nvPr/>
        </p:nvGrpSpPr>
        <p:grpSpPr>
          <a:xfrm>
            <a:off x="810411" y="2841650"/>
            <a:ext cx="1459667" cy="2008322"/>
            <a:chOff x="5246416" y="3034350"/>
            <a:chExt cx="1459667" cy="20083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4F1EEE-2CD1-4227-AAC5-3CA3F9F4A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6416" y="3034350"/>
              <a:ext cx="849584" cy="119682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96666E-0A31-44FC-8CD2-F7B7C2F1E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9"/>
            <a:stretch/>
          </p:blipFill>
          <p:spPr>
            <a:xfrm>
              <a:off x="5557837" y="3351890"/>
              <a:ext cx="849584" cy="120372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20DFFB-6F4B-44A0-8797-89BCD4185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6499" y="3836120"/>
              <a:ext cx="849584" cy="120655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3E3682C-9D51-4129-BDCB-1A9935BFC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74" y="2841650"/>
            <a:ext cx="1690460" cy="19233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3D09CB-DFBE-401E-AEF8-1B1AFADFF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842" y="3429000"/>
            <a:ext cx="1580264" cy="20478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B82C76A-83A8-41EC-9CF3-3878332ED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5340" y="4419481"/>
            <a:ext cx="1905034" cy="14375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1637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5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Resultat för verksamhetsområde funktionshinder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70</a:t>
            </a:fld>
            <a:endParaRPr lang="sv-SE"/>
          </a:p>
        </p:txBody>
      </p:sp>
      <p:pic>
        <p:nvPicPr>
          <p:cNvPr id="5122" name="Picture 2" descr="two man talking to each other on grass field">
            <a:extLst>
              <a:ext uri="{FF2B5EF4-FFF2-40B4-BE49-F238E27FC236}">
                <a16:creationId xmlns:a16="http://schemas.microsoft.com/office/drawing/2014/main" id="{7DB78868-8E29-422C-9576-5F5CCF1F8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-296" r="22489" b="296"/>
          <a:stretch/>
        </p:blipFill>
        <p:spPr bwMode="auto">
          <a:xfrm>
            <a:off x="7714327" y="1236680"/>
            <a:ext cx="4477673" cy="45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144A07-B491-4E01-992B-3A5F5DBF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17209656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B8A7C8DA-1D48-4E85-A02D-5B95384BFDAC}"/>
              </a:ext>
            </a:extLst>
          </p:cNvPr>
          <p:cNvSpPr/>
          <p:nvPr/>
        </p:nvSpPr>
        <p:spPr>
          <a:xfrm>
            <a:off x="344442" y="1384925"/>
            <a:ext cx="4605726" cy="4777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6F68E4-65C6-4280-BE4A-1B013347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9" y="283476"/>
            <a:ext cx="11651146" cy="1231392"/>
          </a:xfrm>
        </p:spPr>
        <p:txBody>
          <a:bodyPr/>
          <a:lstStyle/>
          <a:p>
            <a:r>
              <a:rPr lang="sv-SE" sz="2800" dirty="0"/>
              <a:t>Enkäten för verksamhetsområde funktionshinder besvarades av 234 kommuner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D04BCC-F952-47C1-A0AD-1576A5BF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71</a:t>
            </a:fld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EF3C50E-B112-4BF9-88E6-11A3FD665756}"/>
              </a:ext>
            </a:extLst>
          </p:cNvPr>
          <p:cNvGrpSpPr/>
          <p:nvPr/>
        </p:nvGrpSpPr>
        <p:grpSpPr>
          <a:xfrm>
            <a:off x="845246" y="3123897"/>
            <a:ext cx="3883697" cy="2061103"/>
            <a:chOff x="664232" y="1033545"/>
            <a:chExt cx="3003096" cy="189720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2A20855-118B-44B6-ABF1-6353862852EF}"/>
                </a:ext>
              </a:extLst>
            </p:cNvPr>
            <p:cNvSpPr/>
            <p:nvPr/>
          </p:nvSpPr>
          <p:spPr>
            <a:xfrm>
              <a:off x="664232" y="1238137"/>
              <a:ext cx="3003096" cy="1692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A5EFFA2-4A15-4A0C-889C-C227B706847C}"/>
                </a:ext>
              </a:extLst>
            </p:cNvPr>
            <p:cNvSpPr txBox="1"/>
            <p:nvPr/>
          </p:nvSpPr>
          <p:spPr>
            <a:xfrm>
              <a:off x="664232" y="1033545"/>
              <a:ext cx="2120720" cy="53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Inkomna svar enkät funktionshinder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C7310DFC-40F5-4FAD-88D1-409754B6E367}"/>
              </a:ext>
            </a:extLst>
          </p:cNvPr>
          <p:cNvSpPr txBox="1"/>
          <p:nvPr/>
        </p:nvSpPr>
        <p:spPr>
          <a:xfrm>
            <a:off x="474112" y="1481609"/>
            <a:ext cx="434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Enkäten inom verksamhetsområde funktionshinder besvarades av totalt 234 kommuner. Av dessa fullföljde 200 kommuner (66 %) hela enkäten.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E39778-7A85-4EFD-B7E3-006FA87D94E8}"/>
              </a:ext>
            </a:extLst>
          </p:cNvPr>
          <p:cNvSpPr/>
          <p:nvPr/>
        </p:nvSpPr>
        <p:spPr>
          <a:xfrm>
            <a:off x="5110389" y="1384925"/>
            <a:ext cx="6734046" cy="4777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589D47F-FB0D-45A8-97C1-589A035A239D}"/>
              </a:ext>
            </a:extLst>
          </p:cNvPr>
          <p:cNvSpPr txBox="1"/>
          <p:nvPr/>
        </p:nvSpPr>
        <p:spPr>
          <a:xfrm>
            <a:off x="5159410" y="1459074"/>
            <a:ext cx="668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Vid redovisning av resultat används de kategorier av insatser som ingick i enkäten:</a:t>
            </a:r>
          </a:p>
        </p:txBody>
      </p:sp>
      <p:pic>
        <p:nvPicPr>
          <p:cNvPr id="23" name="Graphic 10" descr="House with solid fill">
            <a:extLst>
              <a:ext uri="{FF2B5EF4-FFF2-40B4-BE49-F238E27FC236}">
                <a16:creationId xmlns:a16="http://schemas.microsoft.com/office/drawing/2014/main" id="{A06806BE-8A8E-47D1-8B3A-756EA81BBB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36007" y="2460362"/>
            <a:ext cx="510847" cy="510847"/>
          </a:xfrm>
          <a:prstGeom prst="rect">
            <a:avLst/>
          </a:prstGeom>
        </p:spPr>
      </p:pic>
      <p:pic>
        <p:nvPicPr>
          <p:cNvPr id="24" name="Graphic 21" descr="Home1 with solid fill">
            <a:extLst>
              <a:ext uri="{FF2B5EF4-FFF2-40B4-BE49-F238E27FC236}">
                <a16:creationId xmlns:a16="http://schemas.microsoft.com/office/drawing/2014/main" id="{4F1E980C-B4A8-4F56-BE6F-59E47783FB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41265" y="2460362"/>
            <a:ext cx="510848" cy="510848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791E9A32-0856-41CD-9A3E-2E5C5D03D2A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54" y="4155504"/>
            <a:ext cx="420127" cy="420127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89305EAA-D66D-46E6-8BFC-CD355005CA39}"/>
              </a:ext>
            </a:extLst>
          </p:cNvPr>
          <p:cNvGrpSpPr/>
          <p:nvPr/>
        </p:nvGrpSpPr>
        <p:grpSpPr>
          <a:xfrm>
            <a:off x="8746151" y="4127813"/>
            <a:ext cx="602943" cy="559652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1A89C379-2BF7-4765-9B04-CD720461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9E24303-D675-4F17-AA66-397BE5D4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aphicFrame>
        <p:nvGraphicFramePr>
          <p:cNvPr id="39" name="Table 24">
            <a:extLst>
              <a:ext uri="{FF2B5EF4-FFF2-40B4-BE49-F238E27FC236}">
                <a16:creationId xmlns:a16="http://schemas.microsoft.com/office/drawing/2014/main" id="{75D9BE22-FAD3-4124-8CAE-89DA6E75A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14039"/>
              </p:ext>
            </p:extLst>
          </p:nvPr>
        </p:nvGraphicFramePr>
        <p:xfrm>
          <a:off x="5301573" y="3044732"/>
          <a:ext cx="6504396" cy="859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8132">
                  <a:extLst>
                    <a:ext uri="{9D8B030D-6E8A-4147-A177-3AD203B41FA5}">
                      <a16:colId xmlns:a16="http://schemas.microsoft.com/office/drawing/2014/main" val="3910782198"/>
                    </a:ext>
                  </a:extLst>
                </a:gridCol>
                <a:gridCol w="2168132">
                  <a:extLst>
                    <a:ext uri="{9D8B030D-6E8A-4147-A177-3AD203B41FA5}">
                      <a16:colId xmlns:a16="http://schemas.microsoft.com/office/drawing/2014/main" val="2431141423"/>
                    </a:ext>
                  </a:extLst>
                </a:gridCol>
                <a:gridCol w="2168132">
                  <a:extLst>
                    <a:ext uri="{9D8B030D-6E8A-4147-A177-3AD203B41FA5}">
                      <a16:colId xmlns:a16="http://schemas.microsoft.com/office/drawing/2014/main" val="125237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Boendeform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Boendeinsats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personer med funktionsnedsättning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pSp>
        <p:nvGrpSpPr>
          <p:cNvPr id="40" name="Group 29">
            <a:extLst>
              <a:ext uri="{FF2B5EF4-FFF2-40B4-BE49-F238E27FC236}">
                <a16:creationId xmlns:a16="http://schemas.microsoft.com/office/drawing/2014/main" id="{4D12CD69-9AB7-4650-AF73-8FF2C3AF9E69}"/>
              </a:ext>
            </a:extLst>
          </p:cNvPr>
          <p:cNvGrpSpPr/>
          <p:nvPr/>
        </p:nvGrpSpPr>
        <p:grpSpPr>
          <a:xfrm>
            <a:off x="10094802" y="2470090"/>
            <a:ext cx="607664" cy="420128"/>
            <a:chOff x="1064474" y="2484079"/>
            <a:chExt cx="510848" cy="420128"/>
          </a:xfrm>
        </p:grpSpPr>
        <p:pic>
          <p:nvPicPr>
            <p:cNvPr id="41" name="Bildobjekt 76">
              <a:extLst>
                <a:ext uri="{FF2B5EF4-FFF2-40B4-BE49-F238E27FC236}">
                  <a16:creationId xmlns:a16="http://schemas.microsoft.com/office/drawing/2014/main" id="{0066920B-324E-48FF-9826-6847C0B0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2" name="Bildobjekt 86">
              <a:extLst>
                <a:ext uri="{FF2B5EF4-FFF2-40B4-BE49-F238E27FC236}">
                  <a16:creationId xmlns:a16="http://schemas.microsoft.com/office/drawing/2014/main" id="{03C8D01B-1CEC-42CB-9FD7-91AC8170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7">
              <a:extLst>
                <a:ext uri="{FF2B5EF4-FFF2-40B4-BE49-F238E27FC236}">
                  <a16:creationId xmlns:a16="http://schemas.microsoft.com/office/drawing/2014/main" id="{6B980625-6F75-4E63-A6FC-860D14BB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8">
              <a:extLst>
                <a:ext uri="{FF2B5EF4-FFF2-40B4-BE49-F238E27FC236}">
                  <a16:creationId xmlns:a16="http://schemas.microsoft.com/office/drawing/2014/main" id="{1C65E2D9-BF9A-47A8-B388-FB92F43A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9">
              <a:extLst>
                <a:ext uri="{FF2B5EF4-FFF2-40B4-BE49-F238E27FC236}">
                  <a16:creationId xmlns:a16="http://schemas.microsoft.com/office/drawing/2014/main" id="{8454A91A-8D57-4CA8-83CC-2EB868BD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47" name="Table 24">
            <a:extLst>
              <a:ext uri="{FF2B5EF4-FFF2-40B4-BE49-F238E27FC236}">
                <a16:creationId xmlns:a16="http://schemas.microsoft.com/office/drawing/2014/main" id="{92CC0A76-F705-480C-95B5-006A00A1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46854"/>
              </p:ext>
            </p:extLst>
          </p:nvPr>
        </p:nvGraphicFramePr>
        <p:xfrm>
          <a:off x="5229746" y="4755296"/>
          <a:ext cx="6576224" cy="107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056">
                  <a:extLst>
                    <a:ext uri="{9D8B030D-6E8A-4147-A177-3AD203B41FA5}">
                      <a16:colId xmlns:a16="http://schemas.microsoft.com/office/drawing/2014/main" val="715589115"/>
                    </a:ext>
                  </a:extLst>
                </a:gridCol>
                <a:gridCol w="1644056">
                  <a:extLst>
                    <a:ext uri="{9D8B030D-6E8A-4147-A177-3AD203B41FA5}">
                      <a16:colId xmlns:a16="http://schemas.microsoft.com/office/drawing/2014/main" val="319924551"/>
                    </a:ext>
                  </a:extLst>
                </a:gridCol>
                <a:gridCol w="1644056">
                  <a:extLst>
                    <a:ext uri="{9D8B030D-6E8A-4147-A177-3AD203B41FA5}">
                      <a16:colId xmlns:a16="http://schemas.microsoft.com/office/drawing/2014/main" val="1214308577"/>
                    </a:ext>
                  </a:extLst>
                </a:gridCol>
                <a:gridCol w="1644056">
                  <a:extLst>
                    <a:ext uri="{9D8B030D-6E8A-4147-A177-3AD203B41FA5}">
                      <a16:colId xmlns:a16="http://schemas.microsoft.com/office/drawing/2014/main" val="3939792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anhöriga</a:t>
                      </a:r>
                    </a:p>
                    <a:p>
                      <a:pPr algn="l" rtl="0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Uppsökande insatser riktade till barn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insatser: riktade till personer med funktions-nedsättning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insatser: riktade till anhöriga</a:t>
                      </a:r>
                    </a:p>
                    <a:p>
                      <a:pPr algn="l" rtl="0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8678E13A-7AE6-42AE-ABD5-1542A722EE42}"/>
              </a:ext>
            </a:extLst>
          </p:cNvPr>
          <p:cNvGrpSpPr/>
          <p:nvPr/>
        </p:nvGrpSpPr>
        <p:grpSpPr>
          <a:xfrm>
            <a:off x="7096793" y="4104161"/>
            <a:ext cx="650264" cy="579440"/>
            <a:chOff x="7313549" y="2610506"/>
            <a:chExt cx="650264" cy="579440"/>
          </a:xfrm>
        </p:grpSpPr>
        <p:pic>
          <p:nvPicPr>
            <p:cNvPr id="30" name="Graphic 29" descr="Miscellaneous with solid fill">
              <a:extLst>
                <a:ext uri="{FF2B5EF4-FFF2-40B4-BE49-F238E27FC236}">
                  <a16:creationId xmlns:a16="http://schemas.microsoft.com/office/drawing/2014/main" id="{3B53D19D-7F99-49C9-BF31-EAB6750A8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597466" y="2823599"/>
              <a:ext cx="366347" cy="366347"/>
            </a:xfrm>
            <a:prstGeom prst="rect">
              <a:avLst/>
            </a:prstGeom>
          </p:spPr>
        </p:pic>
        <p:pic>
          <p:nvPicPr>
            <p:cNvPr id="31" name="Graphic 30" descr="Single gear with solid fill">
              <a:extLst>
                <a:ext uri="{FF2B5EF4-FFF2-40B4-BE49-F238E27FC236}">
                  <a16:creationId xmlns:a16="http://schemas.microsoft.com/office/drawing/2014/main" id="{E58D5061-9068-43D2-8E13-FCF8417AC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313549" y="2610506"/>
              <a:ext cx="457200" cy="4572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9BAA99-2284-44F0-8099-9A74E3C16E31}"/>
              </a:ext>
            </a:extLst>
          </p:cNvPr>
          <p:cNvGrpSpPr/>
          <p:nvPr/>
        </p:nvGrpSpPr>
        <p:grpSpPr>
          <a:xfrm>
            <a:off x="10411859" y="4104161"/>
            <a:ext cx="683826" cy="633283"/>
            <a:chOff x="11183003" y="2574351"/>
            <a:chExt cx="527798" cy="492193"/>
          </a:xfrm>
        </p:grpSpPr>
        <p:pic>
          <p:nvPicPr>
            <p:cNvPr id="36" name="Graphic 35" descr="Miscellaneous with solid fill">
              <a:extLst>
                <a:ext uri="{FF2B5EF4-FFF2-40B4-BE49-F238E27FC236}">
                  <a16:creationId xmlns:a16="http://schemas.microsoft.com/office/drawing/2014/main" id="{083E9463-EB8A-447E-8EAF-2985B59F7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37" name="Bildobjekt 83">
              <a:extLst>
                <a:ext uri="{FF2B5EF4-FFF2-40B4-BE49-F238E27FC236}">
                  <a16:creationId xmlns:a16="http://schemas.microsoft.com/office/drawing/2014/main" id="{C2894457-53FB-44BB-A8B3-B5707CBD5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5BFFA41-84AB-4F46-963E-00197F325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019905"/>
              </p:ext>
            </p:extLst>
          </p:nvPr>
        </p:nvGraphicFramePr>
        <p:xfrm>
          <a:off x="539339" y="3660276"/>
          <a:ext cx="3847743" cy="209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B52E1B-90BD-4000-B938-D8B7C54A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2912441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0" y="2645444"/>
            <a:ext cx="12191999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Insatsutbud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72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C9EAD4-677C-4DC8-AECD-B2857EE5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11234111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BCC54F8-49AB-4FD8-8EB0-94F9950CB877}"/>
              </a:ext>
            </a:extLst>
          </p:cNvPr>
          <p:cNvSpPr/>
          <p:nvPr/>
        </p:nvSpPr>
        <p:spPr>
          <a:xfrm>
            <a:off x="360946" y="1463713"/>
            <a:ext cx="10936705" cy="1764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97DDA9-ED4E-4F2C-B716-221E8AA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73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7B3EC-2B6E-4369-A4E5-0AE729CD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snitt erbjuds ca 40 procent av de kartlagda insatserna inom området funktionshinder – 15 procent erbjuder även andra insatser</a:t>
            </a:r>
          </a:p>
        </p:txBody>
      </p:sp>
      <p:sp>
        <p:nvSpPr>
          <p:cNvPr id="10" name="textruta 8">
            <a:extLst>
              <a:ext uri="{FF2B5EF4-FFF2-40B4-BE49-F238E27FC236}">
                <a16:creationId xmlns:a16="http://schemas.microsoft.com/office/drawing/2014/main" id="{918FBAB5-87F1-4F16-9754-07ABB6F51820}"/>
              </a:ext>
            </a:extLst>
          </p:cNvPr>
          <p:cNvSpPr txBox="1"/>
          <p:nvPr/>
        </p:nvSpPr>
        <p:spPr>
          <a:xfrm>
            <a:off x="150774" y="5889714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  <a:p>
            <a:r>
              <a:rPr lang="sv-SE" sz="1000"/>
              <a:t>*	Av </a:t>
            </a:r>
            <a:r>
              <a:rPr lang="sv-SE" sz="1000" dirty="0"/>
              <a:t>de kommuner som angett att de slutfört enkäten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151BF35-C2C3-4465-8212-079258E8C0CE}"/>
              </a:ext>
            </a:extLst>
          </p:cNvPr>
          <p:cNvSpPr/>
          <p:nvPr/>
        </p:nvSpPr>
        <p:spPr>
          <a:xfrm>
            <a:off x="360947" y="3523343"/>
            <a:ext cx="10936706" cy="2153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1BB5D21-F8A8-48E6-A93F-6D089FBE89FD}"/>
              </a:ext>
            </a:extLst>
          </p:cNvPr>
          <p:cNvSpPr/>
          <p:nvPr/>
        </p:nvSpPr>
        <p:spPr>
          <a:xfrm>
            <a:off x="479563" y="1415196"/>
            <a:ext cx="3406637" cy="179461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21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57 kartlagda insatserna har i genomsnitt erbjudits inom området funktionshinder 2016-2020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90CE7AF8-D777-4164-9BBF-8BC03374CCB3}"/>
              </a:ext>
            </a:extLst>
          </p:cNvPr>
          <p:cNvSpPr/>
          <p:nvPr/>
        </p:nvSpPr>
        <p:spPr>
          <a:xfrm>
            <a:off x="7502998" y="1430211"/>
            <a:ext cx="3501190" cy="1764584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    15 %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kommunerna uppger att de ger ytterligare insatser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E098D638-612A-447A-A2D9-27531E70A24E}"/>
              </a:ext>
            </a:extLst>
          </p:cNvPr>
          <p:cNvCxnSpPr>
            <a:cxnSpLocks/>
          </p:cNvCxnSpPr>
          <p:nvPr/>
        </p:nvCxnSpPr>
        <p:spPr>
          <a:xfrm>
            <a:off x="3886200" y="4642684"/>
            <a:ext cx="3621505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CB4215CE-00C2-494F-865E-88A84052310E}"/>
              </a:ext>
            </a:extLst>
          </p:cNvPr>
          <p:cNvSpPr/>
          <p:nvPr/>
        </p:nvSpPr>
        <p:spPr>
          <a:xfrm>
            <a:off x="385009" y="3161294"/>
            <a:ext cx="3501191" cy="2728420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tx1"/>
                </a:solidFill>
              </a:rPr>
              <a:t>2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57 kartlagda insatserna erbjuds i den kommun som erbjuder minst antal insatser inom området funktionshinder 2016-2020*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8AD0B80D-33E7-45E2-B36F-79DFF848171C}"/>
              </a:ext>
            </a:extLst>
          </p:cNvPr>
          <p:cNvSpPr/>
          <p:nvPr/>
        </p:nvSpPr>
        <p:spPr>
          <a:xfrm>
            <a:off x="7502998" y="3186248"/>
            <a:ext cx="3501190" cy="2639155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>
                <a:solidFill>
                  <a:schemeClr val="tx1"/>
                </a:solidFill>
              </a:rPr>
              <a:t>46</a:t>
            </a:r>
            <a:endParaRPr lang="sv-SE" sz="5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av de 57 kartlagda insatserna erbjuds i den kommun som erbjuder störst antal insatser inom området </a:t>
            </a:r>
            <a:r>
              <a:rPr lang="sv-SE" sz="1400">
                <a:solidFill>
                  <a:schemeClr val="tx1"/>
                </a:solidFill>
              </a:rPr>
              <a:t>funktionshinder</a:t>
            </a:r>
            <a:r>
              <a:rPr lang="sv-SE" sz="1400" dirty="0">
                <a:solidFill>
                  <a:schemeClr val="tx1"/>
                </a:solidFill>
              </a:rPr>
              <a:t> 2016-2020</a:t>
            </a:r>
          </a:p>
        </p:txBody>
      </p:sp>
      <p:pic>
        <p:nvPicPr>
          <p:cNvPr id="30" name="Bild 29" descr="Märkesfäste1 med hel fyllning">
            <a:extLst>
              <a:ext uri="{FF2B5EF4-FFF2-40B4-BE49-F238E27FC236}">
                <a16:creationId xmlns:a16="http://schemas.microsoft.com/office/drawing/2014/main" id="{8178D44B-576F-43AC-B472-0DEEA926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1492" y="1664369"/>
            <a:ext cx="1375611" cy="1375611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6734AA-0AB2-4EE3-B612-2A1FB6F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4202948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39523" y="1556074"/>
            <a:ext cx="11799010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27508" y="1223199"/>
            <a:ext cx="11811025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området funktionshinder som ges i respektive kommun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Antal insatser som erbjuds inom området funktionshinder varierar från åtta till 28 mellan länen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51447A-7E75-4819-B127-11EFBFF7A819}"/>
              </a:ext>
            </a:extLst>
          </p:cNvPr>
          <p:cNvSpPr txBox="1"/>
          <p:nvPr/>
        </p:nvSpPr>
        <p:spPr>
          <a:xfrm>
            <a:off x="150774" y="5661839"/>
            <a:ext cx="1155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(2021)” för området funktionshinder. 15 procent av kommunerna uppger att de erbjuder insatser utöver de som ingick i enkäten. Antal svarande kommuner anges i parentes för respektive län.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40FF8A1-2381-42BF-9094-DF156FA0EE40}"/>
              </a:ext>
            </a:extLst>
          </p:cNvPr>
          <p:cNvGraphicFramePr>
            <a:graphicFrameLocks/>
          </p:cNvGraphicFramePr>
          <p:nvPr/>
        </p:nvGraphicFramePr>
        <p:xfrm>
          <a:off x="239523" y="1529035"/>
          <a:ext cx="11799010" cy="410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C4742BA-2793-48F8-BA3A-A25AB1D8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582FAC-F86C-4897-ACA9-523F7D1D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24144725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D1EA6221-718C-4AFE-874A-714823BFF300}"/>
              </a:ext>
            </a:extLst>
          </p:cNvPr>
          <p:cNvSpPr/>
          <p:nvPr/>
        </p:nvSpPr>
        <p:spPr>
          <a:xfrm>
            <a:off x="219075" y="1556074"/>
            <a:ext cx="11819458" cy="4105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FB605B75-6269-4585-86D1-BF5D87273330}"/>
              </a:ext>
            </a:extLst>
          </p:cNvPr>
          <p:cNvSpPr/>
          <p:nvPr/>
        </p:nvSpPr>
        <p:spPr>
          <a:xfrm>
            <a:off x="219075" y="1223199"/>
            <a:ext cx="11819458" cy="33287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Genomsnittligt antal insatser inom funktionshinder som ges per kommun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 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4" y="136526"/>
            <a:ext cx="11887759" cy="898518"/>
          </a:xfrm>
        </p:spPr>
        <p:txBody>
          <a:bodyPr anchor="b"/>
          <a:lstStyle/>
          <a:p>
            <a:r>
              <a:rPr lang="sv-SE" sz="2800" dirty="0"/>
              <a:t>I mindre städer/tätorter och landsbygdskommuner erbjuds i snitt fem färre insatser per kommun än i storstäder/storstadsnära kommuner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D05CE-82B8-49CF-AE8E-F828073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75</a:t>
            </a:fld>
            <a:endParaRPr lang="sv-SE"/>
          </a:p>
        </p:txBody>
      </p:sp>
      <p:sp>
        <p:nvSpPr>
          <p:cNvPr id="11" name="textruta 9">
            <a:extLst>
              <a:ext uri="{FF2B5EF4-FFF2-40B4-BE49-F238E27FC236}">
                <a16:creationId xmlns:a16="http://schemas.microsoft.com/office/drawing/2014/main" id="{524AE620-7C58-4F31-9588-2A0ACD5CE7E3}"/>
              </a:ext>
            </a:extLst>
          </p:cNvPr>
          <p:cNvSpPr txBox="1"/>
          <p:nvPr/>
        </p:nvSpPr>
        <p:spPr>
          <a:xfrm>
            <a:off x="150774" y="5661839"/>
            <a:ext cx="12041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Not: 	Avser antal insatser som kommunerna uppgett att de erbjudit under åren 2016-2020 utifrån den lista av de 75 insatser som ingick i enkäten ”Kartläggning av socialtjänstens insatser i Sveriges 	kommuner 	(2021)” för området funktionshinder. 15 procent av kommunerna uppger att de erbjuder insatser utöver de som ingick i enkäten. Antal svarande kommuner anges i parentes för respektive län.</a:t>
            </a:r>
          </a:p>
          <a:p>
            <a:pPr defTabSz="447675"/>
            <a:r>
              <a:rPr lang="sv-SE" sz="1000" dirty="0">
                <a:solidFill>
                  <a:schemeClr val="bg1">
                    <a:lumMod val="50000"/>
                  </a:schemeClr>
                </a:solidFill>
              </a:rPr>
              <a:t>Källa:	Enkät: Kartläggning av socialtjänstens insatser i Sveriges kommuner (2021)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2A0DC43-D3F7-4DC0-963A-9479D335258C}"/>
              </a:ext>
            </a:extLst>
          </p:cNvPr>
          <p:cNvGraphicFramePr>
            <a:graphicFrameLocks/>
          </p:cNvGraphicFramePr>
          <p:nvPr/>
        </p:nvGraphicFramePr>
        <p:xfrm>
          <a:off x="219074" y="1556075"/>
          <a:ext cx="11819458" cy="407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AE154-D7F6-441F-A6B1-2220D8B4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17013868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vanligaste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0"/>
            <a:ext cx="12038533" cy="1223199"/>
          </a:xfrm>
        </p:spPr>
        <p:txBody>
          <a:bodyPr anchor="ctr"/>
          <a:lstStyle/>
          <a:p>
            <a:r>
              <a:rPr lang="sv-SE" sz="2800" dirty="0"/>
              <a:t>De tio vanligaste av de kartlagda insatserna inom området funktionshinder ges av 68 till 88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76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657B0-4A72-4283-9FDF-F42E117D3D5B}"/>
              </a:ext>
            </a:extLst>
          </p:cNvPr>
          <p:cNvGrpSpPr/>
          <p:nvPr/>
        </p:nvGrpSpPr>
        <p:grpSpPr>
          <a:xfrm>
            <a:off x="376052" y="2190902"/>
            <a:ext cx="6314748" cy="3478783"/>
            <a:chOff x="998829" y="1702900"/>
            <a:chExt cx="4017195" cy="39667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F92811-B1C9-4BF9-A2B6-24F77D91FB71}"/>
                </a:ext>
              </a:extLst>
            </p:cNvPr>
            <p:cNvSpPr/>
            <p:nvPr/>
          </p:nvSpPr>
          <p:spPr>
            <a:xfrm>
              <a:off x="998829" y="170290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Boendestöd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87B45F-6F14-433C-9249-E7D157383C91}"/>
                </a:ext>
              </a:extLst>
            </p:cNvPr>
            <p:cNvSpPr/>
            <p:nvPr/>
          </p:nvSpPr>
          <p:spPr>
            <a:xfrm>
              <a:off x="998829" y="211153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Trygghetslarm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27CCB-2AF1-4FC9-B003-CA7FF20EF168}"/>
                </a:ext>
              </a:extLst>
            </p:cNvPr>
            <p:cNvSpPr/>
            <p:nvPr/>
          </p:nvSpPr>
          <p:spPr>
            <a:xfrm>
              <a:off x="998829" y="252017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Ledsagning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8CF135-0373-406F-9DF5-0F7E2BB6C395}"/>
                </a:ext>
              </a:extLst>
            </p:cNvPr>
            <p:cNvSpPr/>
            <p:nvPr/>
          </p:nvSpPr>
          <p:spPr>
            <a:xfrm>
              <a:off x="998829" y="292881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Korttidsplats, korttidsvistelse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555EA0-4512-4314-A37E-E8C28D358D3A}"/>
                </a:ext>
              </a:extLst>
            </p:cNvPr>
            <p:cNvSpPr/>
            <p:nvPr/>
          </p:nvSpPr>
          <p:spPr>
            <a:xfrm>
              <a:off x="998829" y="3337452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Kontaktperson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2C41FC-CB45-43F9-8C04-AA31F3376401}"/>
                </a:ext>
              </a:extLst>
            </p:cNvPr>
            <p:cNvSpPr/>
            <p:nvPr/>
          </p:nvSpPr>
          <p:spPr>
            <a:xfrm>
              <a:off x="998829" y="3746090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Hemtjänst i ordinärt boende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F2B482-95CA-4AC3-B96E-6CA2D801F7F0}"/>
                </a:ext>
              </a:extLst>
            </p:cNvPr>
            <p:cNvSpPr/>
            <p:nvPr/>
          </p:nvSpPr>
          <p:spPr>
            <a:xfrm>
              <a:off x="998829" y="4154728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Sysselsättning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1B0357-8093-42D2-AC75-EC38B0ECC90E}"/>
                </a:ext>
              </a:extLst>
            </p:cNvPr>
            <p:cNvSpPr/>
            <p:nvPr/>
          </p:nvSpPr>
          <p:spPr>
            <a:xfrm>
              <a:off x="998829" y="4563366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Särskilt boende, gruppbostad, vuxna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0155B-9B0F-40D8-ADBF-73C163CF1D4B}"/>
                </a:ext>
              </a:extLst>
            </p:cNvPr>
            <p:cNvSpPr/>
            <p:nvPr/>
          </p:nvSpPr>
          <p:spPr>
            <a:xfrm>
              <a:off x="998829" y="497200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Dagverksamhet enligt </a:t>
              </a:r>
              <a:r>
                <a:rPr lang="sv-SE" sz="1100" dirty="0" err="1">
                  <a:solidFill>
                    <a:schemeClr val="bg2">
                      <a:lumMod val="25000"/>
                    </a:schemeClr>
                  </a:solidFill>
                </a:rPr>
                <a:t>SoL</a:t>
              </a:r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C7ED0E-97C5-4B23-B085-4F95016F5130}"/>
                </a:ext>
              </a:extLst>
            </p:cNvPr>
            <p:cNvSpPr/>
            <p:nvPr/>
          </p:nvSpPr>
          <p:spPr>
            <a:xfrm>
              <a:off x="998829" y="5380644"/>
              <a:ext cx="4017195" cy="289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100" dirty="0">
                  <a:solidFill>
                    <a:schemeClr val="bg2">
                      <a:lumMod val="25000"/>
                    </a:schemeClr>
                  </a:solidFill>
                </a:rPr>
                <a:t>Personligt ombud 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034662" y="2315251"/>
            <a:ext cx="5439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1290746" y="2315251"/>
            <a:ext cx="427316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1572849" y="2670107"/>
            <a:ext cx="40435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055738" y="2670107"/>
            <a:ext cx="5228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1290746" y="3024963"/>
            <a:ext cx="432560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6161027" y="3734675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2313709" y="3379819"/>
            <a:ext cx="330264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161027" y="3379819"/>
            <a:ext cx="41756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 flipV="1">
            <a:off x="1504950" y="3734675"/>
            <a:ext cx="4164917" cy="2223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69493" y="4111761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1572849" y="4466617"/>
            <a:ext cx="404350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C14A6F6-4594-40EC-A716-46DD913FB515}"/>
              </a:ext>
            </a:extLst>
          </p:cNvPr>
          <p:cNvCxnSpPr>
            <a:cxnSpLocks/>
          </p:cNvCxnSpPr>
          <p:nvPr/>
        </p:nvCxnSpPr>
        <p:spPr>
          <a:xfrm flipV="1">
            <a:off x="2952750" y="4821473"/>
            <a:ext cx="2478236" cy="117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2171700" y="5188086"/>
            <a:ext cx="33622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6109308" y="4466617"/>
            <a:ext cx="469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6117484" y="3024963"/>
            <a:ext cx="46111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5950331" y="4821473"/>
            <a:ext cx="62826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36849" y="5188086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7" name="Table 11">
            <a:extLst>
              <a:ext uri="{FF2B5EF4-FFF2-40B4-BE49-F238E27FC236}">
                <a16:creationId xmlns:a16="http://schemas.microsoft.com/office/drawing/2014/main" id="{44BEAEAE-D2D4-4512-A67D-2D088C3A937D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FC7B8D5-66BC-4911-A472-6205D2958295}"/>
              </a:ext>
            </a:extLst>
          </p:cNvPr>
          <p:cNvCxnSpPr>
            <a:cxnSpLocks/>
          </p:cNvCxnSpPr>
          <p:nvPr/>
        </p:nvCxnSpPr>
        <p:spPr>
          <a:xfrm>
            <a:off x="2313709" y="4111761"/>
            <a:ext cx="322019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3" name="Graphic 222" descr="Home1 with solid fill">
            <a:extLst>
              <a:ext uri="{FF2B5EF4-FFF2-40B4-BE49-F238E27FC236}">
                <a16:creationId xmlns:a16="http://schemas.microsoft.com/office/drawing/2014/main" id="{409C63BA-DB45-41CD-989D-012B2D2A55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51745" y="3934196"/>
            <a:ext cx="364387" cy="364387"/>
          </a:xfrm>
          <a:prstGeom prst="rect">
            <a:avLst/>
          </a:prstGeom>
        </p:spPr>
      </p:pic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77D9C23-3ED8-4A2A-97F7-A733C1E9DBDC}"/>
              </a:ext>
            </a:extLst>
          </p:cNvPr>
          <p:cNvCxnSpPr>
            <a:cxnSpLocks/>
          </p:cNvCxnSpPr>
          <p:nvPr/>
        </p:nvCxnSpPr>
        <p:spPr>
          <a:xfrm>
            <a:off x="6500409" y="5542943"/>
            <a:ext cx="976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8" name="Graphic 237" descr="Home1 with solid fill">
            <a:extLst>
              <a:ext uri="{FF2B5EF4-FFF2-40B4-BE49-F238E27FC236}">
                <a16:creationId xmlns:a16="http://schemas.microsoft.com/office/drawing/2014/main" id="{91CC3714-D960-44B6-BBE5-B387B279BB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87138" y="2852182"/>
            <a:ext cx="364387" cy="364387"/>
          </a:xfrm>
          <a:prstGeom prst="rect">
            <a:avLst/>
          </a:prstGeom>
        </p:spPr>
      </p:pic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477FFF5F-190E-4EDB-BAA8-1CD8EF332887}"/>
              </a:ext>
            </a:extLst>
          </p:cNvPr>
          <p:cNvCxnSpPr>
            <a:cxnSpLocks/>
          </p:cNvCxnSpPr>
          <p:nvPr/>
        </p:nvCxnSpPr>
        <p:spPr>
          <a:xfrm>
            <a:off x="1647825" y="5542943"/>
            <a:ext cx="442467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2" name="Graphic 241" descr="Home1 with solid fill">
            <a:extLst>
              <a:ext uri="{FF2B5EF4-FFF2-40B4-BE49-F238E27FC236}">
                <a16:creationId xmlns:a16="http://schemas.microsoft.com/office/drawing/2014/main" id="{08FADF82-814D-45F2-9313-C3D378EB3E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5635805" y="2109602"/>
            <a:ext cx="364387" cy="364387"/>
          </a:xfrm>
          <a:prstGeom prst="rect">
            <a:avLst/>
          </a:prstGeom>
        </p:spPr>
      </p:pic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63BC0BC-1715-4F12-A955-5E21A3B556CF}"/>
              </a:ext>
            </a:extLst>
          </p:cNvPr>
          <p:cNvGrpSpPr/>
          <p:nvPr/>
        </p:nvGrpSpPr>
        <p:grpSpPr>
          <a:xfrm>
            <a:off x="5687851" y="2519126"/>
            <a:ext cx="375746" cy="320161"/>
            <a:chOff x="9836559" y="2595470"/>
            <a:chExt cx="515416" cy="498404"/>
          </a:xfrm>
        </p:grpSpPr>
        <p:pic>
          <p:nvPicPr>
            <p:cNvPr id="244" name="Graphic 42" descr="Miscellaneous with solid fill">
              <a:extLst>
                <a:ext uri="{FF2B5EF4-FFF2-40B4-BE49-F238E27FC236}">
                  <a16:creationId xmlns:a16="http://schemas.microsoft.com/office/drawing/2014/main" id="{A202E1F9-EA89-445C-A345-DCCA675F9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45" name="Bildobjekt 82">
              <a:extLst>
                <a:ext uri="{FF2B5EF4-FFF2-40B4-BE49-F238E27FC236}">
                  <a16:creationId xmlns:a16="http://schemas.microsoft.com/office/drawing/2014/main" id="{9385770F-1E61-401F-9359-136460EA4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246" name="Graphic 245" descr="House with solid fill">
            <a:extLst>
              <a:ext uri="{FF2B5EF4-FFF2-40B4-BE49-F238E27FC236}">
                <a16:creationId xmlns:a16="http://schemas.microsoft.com/office/drawing/2014/main" id="{DB6BCA09-8DE9-4918-A595-57D066EBF33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5724735" y="3227935"/>
            <a:ext cx="364387" cy="364387"/>
          </a:xfrm>
          <a:prstGeom prst="rect">
            <a:avLst/>
          </a:prstGeom>
        </p:spPr>
      </p:pic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A237CA9-5D39-419A-8ECF-27ED797C9713}"/>
              </a:ext>
            </a:extLst>
          </p:cNvPr>
          <p:cNvGrpSpPr/>
          <p:nvPr/>
        </p:nvGrpSpPr>
        <p:grpSpPr>
          <a:xfrm>
            <a:off x="5717067" y="3633495"/>
            <a:ext cx="375746" cy="320161"/>
            <a:chOff x="9836559" y="2595470"/>
            <a:chExt cx="515416" cy="498404"/>
          </a:xfrm>
        </p:grpSpPr>
        <p:pic>
          <p:nvPicPr>
            <p:cNvPr id="248" name="Graphic 42" descr="Miscellaneous with solid fill">
              <a:extLst>
                <a:ext uri="{FF2B5EF4-FFF2-40B4-BE49-F238E27FC236}">
                  <a16:creationId xmlns:a16="http://schemas.microsoft.com/office/drawing/2014/main" id="{BCAC3317-80C9-4C38-89FE-0FCB38912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49" name="Bildobjekt 82">
              <a:extLst>
                <a:ext uri="{FF2B5EF4-FFF2-40B4-BE49-F238E27FC236}">
                  <a16:creationId xmlns:a16="http://schemas.microsoft.com/office/drawing/2014/main" id="{965D3550-A180-44C8-B9C1-30E666B60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250" name="Graphic 249" descr="House with solid fill">
            <a:extLst>
              <a:ext uri="{FF2B5EF4-FFF2-40B4-BE49-F238E27FC236}">
                <a16:creationId xmlns:a16="http://schemas.microsoft.com/office/drawing/2014/main" id="{173C1171-AE46-4A2A-B85B-626ABE5D99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5522881" y="4647277"/>
            <a:ext cx="364387" cy="364387"/>
          </a:xfrm>
          <a:prstGeom prst="rect">
            <a:avLst/>
          </a:prstGeom>
        </p:spPr>
      </p:pic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AA9DBC5-E6BE-4AA6-960B-BD0DCD78B901}"/>
              </a:ext>
            </a:extLst>
          </p:cNvPr>
          <p:cNvGrpSpPr/>
          <p:nvPr/>
        </p:nvGrpSpPr>
        <p:grpSpPr>
          <a:xfrm>
            <a:off x="5632289" y="5071297"/>
            <a:ext cx="375746" cy="320161"/>
            <a:chOff x="9836559" y="2595470"/>
            <a:chExt cx="515416" cy="498404"/>
          </a:xfrm>
        </p:grpSpPr>
        <p:pic>
          <p:nvPicPr>
            <p:cNvPr id="252" name="Graphic 42" descr="Miscellaneous with solid fill">
              <a:extLst>
                <a:ext uri="{FF2B5EF4-FFF2-40B4-BE49-F238E27FC236}">
                  <a16:creationId xmlns:a16="http://schemas.microsoft.com/office/drawing/2014/main" id="{673AF532-EB17-48E3-9716-D6D48B2B1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53" name="Bildobjekt 82">
              <a:extLst>
                <a:ext uri="{FF2B5EF4-FFF2-40B4-BE49-F238E27FC236}">
                  <a16:creationId xmlns:a16="http://schemas.microsoft.com/office/drawing/2014/main" id="{21941262-C259-4A79-B51B-7BC96C5CE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C05F7A7E-4029-4DAB-9136-47E12666D56C}"/>
              </a:ext>
            </a:extLst>
          </p:cNvPr>
          <p:cNvGrpSpPr/>
          <p:nvPr/>
        </p:nvGrpSpPr>
        <p:grpSpPr>
          <a:xfrm>
            <a:off x="6076589" y="5375426"/>
            <a:ext cx="375746" cy="320161"/>
            <a:chOff x="9836559" y="2595470"/>
            <a:chExt cx="515416" cy="498404"/>
          </a:xfrm>
        </p:grpSpPr>
        <p:pic>
          <p:nvPicPr>
            <p:cNvPr id="255" name="Graphic 42" descr="Miscellaneous with solid fill">
              <a:extLst>
                <a:ext uri="{FF2B5EF4-FFF2-40B4-BE49-F238E27FC236}">
                  <a16:creationId xmlns:a16="http://schemas.microsoft.com/office/drawing/2014/main" id="{8E11BEAC-10B4-4640-A334-D717D56FE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56" name="Bildobjekt 82">
              <a:extLst>
                <a:ext uri="{FF2B5EF4-FFF2-40B4-BE49-F238E27FC236}">
                  <a16:creationId xmlns:a16="http://schemas.microsoft.com/office/drawing/2014/main" id="{F2D08066-CBE9-48F2-8D8D-E14B6EEE7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4A5F38-EDA4-4D83-A57E-3EA30AA64F4E}"/>
              </a:ext>
            </a:extLst>
          </p:cNvPr>
          <p:cNvGrpSpPr/>
          <p:nvPr/>
        </p:nvGrpSpPr>
        <p:grpSpPr>
          <a:xfrm>
            <a:off x="5648763" y="4304005"/>
            <a:ext cx="460545" cy="387195"/>
            <a:chOff x="7313549" y="2610506"/>
            <a:chExt cx="650264" cy="579440"/>
          </a:xfrm>
        </p:grpSpPr>
        <p:pic>
          <p:nvPicPr>
            <p:cNvPr id="71" name="Graphic 70" descr="Miscellaneous with solid fill">
              <a:extLst>
                <a:ext uri="{FF2B5EF4-FFF2-40B4-BE49-F238E27FC236}">
                  <a16:creationId xmlns:a16="http://schemas.microsoft.com/office/drawing/2014/main" id="{FB54AB94-D9DA-4D98-B9F0-438014F9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597466" y="2823599"/>
              <a:ext cx="366347" cy="366347"/>
            </a:xfrm>
            <a:prstGeom prst="rect">
              <a:avLst/>
            </a:prstGeom>
          </p:spPr>
        </p:pic>
        <p:pic>
          <p:nvPicPr>
            <p:cNvPr id="72" name="Graphic 71" descr="Single gear with solid fill">
              <a:extLst>
                <a:ext uri="{FF2B5EF4-FFF2-40B4-BE49-F238E27FC236}">
                  <a16:creationId xmlns:a16="http://schemas.microsoft.com/office/drawing/2014/main" id="{8432F6E7-669D-4568-834B-743328C9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313549" y="2610506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8296741-750E-4E27-A5BC-0227BE12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8758321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8747F0D2-BF3E-4AFE-BC0E-4E11BBC7BCB0}"/>
              </a:ext>
            </a:extLst>
          </p:cNvPr>
          <p:cNvSpPr/>
          <p:nvPr/>
        </p:nvSpPr>
        <p:spPr>
          <a:xfrm>
            <a:off x="266217" y="1556074"/>
            <a:ext cx="11726705" cy="4182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093D938E-3080-4ADB-8C93-6B5899F4B552}"/>
              </a:ext>
            </a:extLst>
          </p:cNvPr>
          <p:cNvSpPr/>
          <p:nvPr/>
        </p:nvSpPr>
        <p:spPr>
          <a:xfrm>
            <a:off x="266292" y="1223199"/>
            <a:ext cx="11726630" cy="305837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tio minst vanliga av de kartlagda insatserna</a:t>
            </a:r>
            <a:endParaRPr lang="en-US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1" y="40741"/>
            <a:ext cx="12152833" cy="1223199"/>
          </a:xfrm>
        </p:spPr>
        <p:txBody>
          <a:bodyPr anchor="ctr"/>
          <a:lstStyle/>
          <a:p>
            <a:r>
              <a:rPr lang="sv-SE" sz="2800" dirty="0"/>
              <a:t>De tio minst vanliga av de kartlagda insatserna inom området funktionshinder ges av två till 16 procent av de svarande kommunerna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77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7DF5C1-9DE8-4033-A89B-764391B964A7}"/>
              </a:ext>
            </a:extLst>
          </p:cNvPr>
          <p:cNvSpPr txBox="1"/>
          <p:nvPr/>
        </p:nvSpPr>
        <p:spPr>
          <a:xfrm>
            <a:off x="151308" y="5843550"/>
            <a:ext cx="1155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</a:t>
            </a:r>
          </a:p>
          <a:p>
            <a:r>
              <a:rPr lang="sv-SE" sz="1000" dirty="0"/>
              <a:t>Not:	Insatserna är ordnade efter hur många kommuner som erbjuder insatsen.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92811-B1C9-4BF9-A2B6-24F77D91FB71}"/>
              </a:ext>
            </a:extLst>
          </p:cNvPr>
          <p:cNvSpPr/>
          <p:nvPr/>
        </p:nvSpPr>
        <p:spPr>
          <a:xfrm>
            <a:off x="376052" y="54162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Integrerad psykologisk terapi – kognitiv träning (IPT-K)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87B45F-6F14-433C-9249-E7D157383C91}"/>
              </a:ext>
            </a:extLst>
          </p:cNvPr>
          <p:cNvSpPr/>
          <p:nvPr/>
        </p:nvSpPr>
        <p:spPr>
          <a:xfrm>
            <a:off x="376052" y="5057833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Community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Reinforcement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Approach (CRA)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227CCB-2AF1-4FC9-B003-CA7FF20EF168}"/>
              </a:ext>
            </a:extLst>
          </p:cNvPr>
          <p:cNvSpPr/>
          <p:nvPr/>
        </p:nvSpPr>
        <p:spPr>
          <a:xfrm>
            <a:off x="376052" y="4699467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Assistanshund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8CF135-0373-406F-9DF5-0F7E2BB6C395}"/>
              </a:ext>
            </a:extLst>
          </p:cNvPr>
          <p:cNvSpPr/>
          <p:nvPr/>
        </p:nvSpPr>
        <p:spPr>
          <a:xfrm>
            <a:off x="376052" y="43411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Gruppverksamhet med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peer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support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555EA0-4512-4314-A37E-E8C28D358D3A}"/>
              </a:ext>
            </a:extLst>
          </p:cNvPr>
          <p:cNvSpPr/>
          <p:nvPr/>
        </p:nvSpPr>
        <p:spPr>
          <a:xfrm>
            <a:off x="376052" y="3982734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Individuellt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peer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support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2C41FC-CB45-43F9-8C04-AA31F3376401}"/>
              </a:ext>
            </a:extLst>
          </p:cNvPr>
          <p:cNvSpPr/>
          <p:nvPr/>
        </p:nvSpPr>
        <p:spPr>
          <a:xfrm>
            <a:off x="376052" y="36243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Hästunderstödd terapi, </a:t>
            </a:r>
            <a:r>
              <a:rPr lang="sv-SE" sz="1100" dirty="0" err="1">
                <a:solidFill>
                  <a:schemeClr val="bg2">
                    <a:lumMod val="25000"/>
                  </a:schemeClr>
                </a:solidFill>
              </a:rPr>
              <a:t>ridterapi</a:t>
            </a: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 (HUT)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F2B482-95CA-4AC3-B96E-6CA2D801F7F0}"/>
              </a:ext>
            </a:extLst>
          </p:cNvPr>
          <p:cNvSpPr/>
          <p:nvPr/>
        </p:nvSpPr>
        <p:spPr>
          <a:xfrm>
            <a:off x="376052" y="3266001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Generella gruppsamtal utan särskild manual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21B0357-8093-42D2-AC75-EC38B0ECC90E}"/>
              </a:ext>
            </a:extLst>
          </p:cNvPr>
          <p:cNvSpPr/>
          <p:nvPr/>
        </p:nvSpPr>
        <p:spPr>
          <a:xfrm>
            <a:off x="376052" y="2907635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Hemvårdsbidrag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C0155B-9B0F-40D8-ADBF-73C163CF1D4B}"/>
              </a:ext>
            </a:extLst>
          </p:cNvPr>
          <p:cNvSpPr/>
          <p:nvPr/>
        </p:nvSpPr>
        <p:spPr>
          <a:xfrm>
            <a:off x="376052" y="2549268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Biståndsbedömt trygghetsboende och /eller servicehus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C7ED0E-97C5-4B23-B085-4F95016F5130}"/>
              </a:ext>
            </a:extLst>
          </p:cNvPr>
          <p:cNvSpPr/>
          <p:nvPr/>
        </p:nvSpPr>
        <p:spPr>
          <a:xfrm>
            <a:off x="376052" y="2190902"/>
            <a:ext cx="6314748" cy="25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Kommunalt bostadsbidrag för personer med funktionsnedsättning (KBF)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9B35D-20EE-4481-BFC5-65F1D26CA8ED}"/>
              </a:ext>
            </a:extLst>
          </p:cNvPr>
          <p:cNvCxnSpPr>
            <a:cxnSpLocks/>
          </p:cNvCxnSpPr>
          <p:nvPr/>
        </p:nvCxnSpPr>
        <p:spPr>
          <a:xfrm>
            <a:off x="463138" y="2022776"/>
            <a:ext cx="113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6F890-29DF-45F1-9213-27C168080A77}"/>
              </a:ext>
            </a:extLst>
          </p:cNvPr>
          <p:cNvSpPr/>
          <p:nvPr/>
        </p:nvSpPr>
        <p:spPr>
          <a:xfrm>
            <a:off x="376052" y="1759096"/>
            <a:ext cx="5157849" cy="24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Insatser</a:t>
            </a:r>
            <a:endParaRPr lang="sv-SE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295B5A-3B41-4639-A76C-F8EE79ABF5E9}"/>
              </a:ext>
            </a:extLst>
          </p:cNvPr>
          <p:cNvSpPr/>
          <p:nvPr/>
        </p:nvSpPr>
        <p:spPr>
          <a:xfrm>
            <a:off x="6363787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Andel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4AED77-FD17-4DF2-9C2C-8BB4621F825A}"/>
              </a:ext>
            </a:extLst>
          </p:cNvPr>
          <p:cNvSpPr/>
          <p:nvPr/>
        </p:nvSpPr>
        <p:spPr>
          <a:xfrm>
            <a:off x="8099153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erbjuder insatsen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A6DA0A-AA05-4785-B539-73CFA74EDD93}"/>
              </a:ext>
            </a:extLst>
          </p:cNvPr>
          <p:cNvSpPr/>
          <p:nvPr/>
        </p:nvSpPr>
        <p:spPr>
          <a:xfrm>
            <a:off x="9834518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Antal kommuner </a:t>
            </a:r>
            <a:br>
              <a:rPr lang="sv-SE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v-SE" sz="1100" dirty="0">
                <a:solidFill>
                  <a:schemeClr val="bg2">
                    <a:lumMod val="25000"/>
                  </a:schemeClr>
                </a:solidFill>
              </a:rPr>
              <a:t>som svarat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15B181-E46D-49D1-920E-9D3BC2206235}"/>
              </a:ext>
            </a:extLst>
          </p:cNvPr>
          <p:cNvCxnSpPr>
            <a:cxnSpLocks/>
          </p:cNvCxnSpPr>
          <p:nvPr/>
        </p:nvCxnSpPr>
        <p:spPr>
          <a:xfrm>
            <a:off x="6148009" y="2324776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8" name="Graphic 87" descr="Home1 with solid fill">
            <a:extLst>
              <a:ext uri="{FF2B5EF4-FFF2-40B4-BE49-F238E27FC236}">
                <a16:creationId xmlns:a16="http://schemas.microsoft.com/office/drawing/2014/main" id="{659373D7-AD4C-4B36-88EA-2BDEB43EB9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1235" y="2104483"/>
            <a:ext cx="364387" cy="364387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7CB1982-B01C-43EF-89AF-D0F867E6786E}"/>
              </a:ext>
            </a:extLst>
          </p:cNvPr>
          <p:cNvCxnSpPr>
            <a:cxnSpLocks/>
          </p:cNvCxnSpPr>
          <p:nvPr/>
        </p:nvCxnSpPr>
        <p:spPr>
          <a:xfrm>
            <a:off x="5010150" y="2324776"/>
            <a:ext cx="56185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5AFD396-CC8A-4511-A6E9-EBE7925EAE1E}"/>
              </a:ext>
            </a:extLst>
          </p:cNvPr>
          <p:cNvSpPr/>
          <p:nvPr/>
        </p:nvSpPr>
        <p:spPr>
          <a:xfrm>
            <a:off x="4694830" y="1587013"/>
            <a:ext cx="2085953" cy="42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100" b="1" dirty="0">
                <a:solidFill>
                  <a:schemeClr val="bg2">
                    <a:lumMod val="25000"/>
                  </a:schemeClr>
                </a:solidFill>
              </a:rPr>
              <a:t>Kategori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C024A8D-72F6-413C-8139-E79C2732B395}"/>
              </a:ext>
            </a:extLst>
          </p:cNvPr>
          <p:cNvCxnSpPr>
            <a:cxnSpLocks/>
          </p:cNvCxnSpPr>
          <p:nvPr/>
        </p:nvCxnSpPr>
        <p:spPr>
          <a:xfrm>
            <a:off x="3924300" y="2679562"/>
            <a:ext cx="16942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F6F8280-3CC3-413E-B98E-94ECC6EE4485}"/>
              </a:ext>
            </a:extLst>
          </p:cNvPr>
          <p:cNvCxnSpPr>
            <a:cxnSpLocks/>
          </p:cNvCxnSpPr>
          <p:nvPr/>
        </p:nvCxnSpPr>
        <p:spPr>
          <a:xfrm>
            <a:off x="6114282" y="2679562"/>
            <a:ext cx="44282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423B3857-22F9-4606-B7DC-6D20D2BA5760}"/>
              </a:ext>
            </a:extLst>
          </p:cNvPr>
          <p:cNvGraphicFramePr>
            <a:graphicFrameLocks noGrp="1"/>
          </p:cNvGraphicFramePr>
          <p:nvPr/>
        </p:nvGraphicFramePr>
        <p:xfrm>
          <a:off x="6617506" y="2135467"/>
          <a:ext cx="5122584" cy="3560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28">
                  <a:extLst>
                    <a:ext uri="{9D8B030D-6E8A-4147-A177-3AD203B41FA5}">
                      <a16:colId xmlns:a16="http://schemas.microsoft.com/office/drawing/2014/main" val="1219095901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458025676"/>
                    </a:ext>
                  </a:extLst>
                </a:gridCol>
                <a:gridCol w="1707528">
                  <a:extLst>
                    <a:ext uri="{9D8B030D-6E8A-4147-A177-3AD203B41FA5}">
                      <a16:colId xmlns:a16="http://schemas.microsoft.com/office/drawing/2014/main" val="2506201790"/>
                    </a:ext>
                  </a:extLst>
                </a:gridCol>
              </a:tblGrid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21043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21338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7623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242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94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102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76056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911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8227"/>
                  </a:ext>
                </a:extLst>
              </a:tr>
              <a:tr h="3560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77373"/>
                  </a:ext>
                </a:extLst>
              </a:tr>
            </a:tbl>
          </a:graphicData>
        </a:graphic>
      </p:graphicFrame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6C500A-2222-43F2-870B-A2B7D663B8E8}"/>
              </a:ext>
            </a:extLst>
          </p:cNvPr>
          <p:cNvCxnSpPr>
            <a:cxnSpLocks/>
          </p:cNvCxnSpPr>
          <p:nvPr/>
        </p:nvCxnSpPr>
        <p:spPr>
          <a:xfrm>
            <a:off x="1543050" y="3034348"/>
            <a:ext cx="395636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6A8BF3D-DCAE-464F-AD5C-115AC24A707C}"/>
              </a:ext>
            </a:extLst>
          </p:cNvPr>
          <p:cNvCxnSpPr>
            <a:cxnSpLocks/>
          </p:cNvCxnSpPr>
          <p:nvPr/>
        </p:nvCxnSpPr>
        <p:spPr>
          <a:xfrm>
            <a:off x="5914903" y="3743920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0056AB-AB61-4250-91E1-6DB65D7BA4FA}"/>
              </a:ext>
            </a:extLst>
          </p:cNvPr>
          <p:cNvCxnSpPr>
            <a:cxnSpLocks/>
          </p:cNvCxnSpPr>
          <p:nvPr/>
        </p:nvCxnSpPr>
        <p:spPr>
          <a:xfrm>
            <a:off x="3276600" y="3389134"/>
            <a:ext cx="265224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17C685-9CAC-4382-BB84-ADECBFF68429}"/>
              </a:ext>
            </a:extLst>
          </p:cNvPr>
          <p:cNvCxnSpPr>
            <a:cxnSpLocks/>
          </p:cNvCxnSpPr>
          <p:nvPr/>
        </p:nvCxnSpPr>
        <p:spPr>
          <a:xfrm>
            <a:off x="6315161" y="3389134"/>
            <a:ext cx="24194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70828C-8B4F-4192-BE34-BD7C08A00410}"/>
              </a:ext>
            </a:extLst>
          </p:cNvPr>
          <p:cNvCxnSpPr>
            <a:cxnSpLocks/>
          </p:cNvCxnSpPr>
          <p:nvPr/>
        </p:nvCxnSpPr>
        <p:spPr>
          <a:xfrm>
            <a:off x="2914650" y="3743920"/>
            <a:ext cx="2584769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76BAEB4-7E77-4389-BE0C-856A27FC0003}"/>
              </a:ext>
            </a:extLst>
          </p:cNvPr>
          <p:cNvCxnSpPr>
            <a:cxnSpLocks/>
          </p:cNvCxnSpPr>
          <p:nvPr/>
        </p:nvCxnSpPr>
        <p:spPr>
          <a:xfrm>
            <a:off x="2066925" y="4105721"/>
            <a:ext cx="355544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0FE034-9ADC-4D69-9542-B0C6B022289B}"/>
              </a:ext>
            </a:extLst>
          </p:cNvPr>
          <p:cNvCxnSpPr>
            <a:cxnSpLocks/>
          </p:cNvCxnSpPr>
          <p:nvPr/>
        </p:nvCxnSpPr>
        <p:spPr>
          <a:xfrm>
            <a:off x="6148009" y="4105721"/>
            <a:ext cx="4091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806417F-49B8-448C-AA00-2D05D858939D}"/>
              </a:ext>
            </a:extLst>
          </p:cNvPr>
          <p:cNvCxnSpPr>
            <a:cxnSpLocks/>
          </p:cNvCxnSpPr>
          <p:nvPr/>
        </p:nvCxnSpPr>
        <p:spPr>
          <a:xfrm>
            <a:off x="2743200" y="4460507"/>
            <a:ext cx="275621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C14A6F6-4594-40EC-A716-46DD913FB515}"/>
              </a:ext>
            </a:extLst>
          </p:cNvPr>
          <p:cNvCxnSpPr>
            <a:cxnSpLocks/>
          </p:cNvCxnSpPr>
          <p:nvPr/>
        </p:nvCxnSpPr>
        <p:spPr>
          <a:xfrm>
            <a:off x="1446389" y="4826559"/>
            <a:ext cx="41175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F3DF8BB6-1DA8-42BA-86D4-9E96F27DB55C}"/>
              </a:ext>
            </a:extLst>
          </p:cNvPr>
          <p:cNvCxnSpPr>
            <a:cxnSpLocks/>
          </p:cNvCxnSpPr>
          <p:nvPr/>
        </p:nvCxnSpPr>
        <p:spPr>
          <a:xfrm>
            <a:off x="3276600" y="5181345"/>
            <a:ext cx="22573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9BA7F27-B26B-47B1-8BDE-70513CEDFE30}"/>
              </a:ext>
            </a:extLst>
          </p:cNvPr>
          <p:cNvCxnSpPr>
            <a:cxnSpLocks/>
          </p:cNvCxnSpPr>
          <p:nvPr/>
        </p:nvCxnSpPr>
        <p:spPr>
          <a:xfrm>
            <a:off x="3924300" y="5542943"/>
            <a:ext cx="157511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C666597-FEB3-43C7-B15C-9F96FD5E2878}"/>
              </a:ext>
            </a:extLst>
          </p:cNvPr>
          <p:cNvCxnSpPr>
            <a:cxnSpLocks/>
          </p:cNvCxnSpPr>
          <p:nvPr/>
        </p:nvCxnSpPr>
        <p:spPr>
          <a:xfrm>
            <a:off x="5914903" y="4460507"/>
            <a:ext cx="64220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3A9A7E-F902-4F20-A6F8-C7431A002807}"/>
              </a:ext>
            </a:extLst>
          </p:cNvPr>
          <p:cNvCxnSpPr>
            <a:cxnSpLocks/>
          </p:cNvCxnSpPr>
          <p:nvPr/>
        </p:nvCxnSpPr>
        <p:spPr>
          <a:xfrm>
            <a:off x="5975299" y="3034348"/>
            <a:ext cx="58181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5BFBE7E-8FC8-42F2-A26A-A7E35D7A69A6}"/>
              </a:ext>
            </a:extLst>
          </p:cNvPr>
          <p:cNvCxnSpPr>
            <a:cxnSpLocks/>
          </p:cNvCxnSpPr>
          <p:nvPr/>
        </p:nvCxnSpPr>
        <p:spPr>
          <a:xfrm>
            <a:off x="6121665" y="4826559"/>
            <a:ext cx="4354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34A3C1E-705A-4924-A7DE-5D755FBDBF1E}"/>
              </a:ext>
            </a:extLst>
          </p:cNvPr>
          <p:cNvCxnSpPr>
            <a:cxnSpLocks/>
          </p:cNvCxnSpPr>
          <p:nvPr/>
        </p:nvCxnSpPr>
        <p:spPr>
          <a:xfrm>
            <a:off x="6015365" y="5181345"/>
            <a:ext cx="5417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5D75156-FB7E-4D92-8EEE-E7222510EF37}"/>
              </a:ext>
            </a:extLst>
          </p:cNvPr>
          <p:cNvCxnSpPr>
            <a:cxnSpLocks/>
          </p:cNvCxnSpPr>
          <p:nvPr/>
        </p:nvCxnSpPr>
        <p:spPr>
          <a:xfrm>
            <a:off x="6039390" y="5542943"/>
            <a:ext cx="5177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48CFFB-E85C-4FF2-99F2-4ACE217CC978}"/>
              </a:ext>
            </a:extLst>
          </p:cNvPr>
          <p:cNvGrpSpPr/>
          <p:nvPr/>
        </p:nvGrpSpPr>
        <p:grpSpPr>
          <a:xfrm flipH="1">
            <a:off x="5732367" y="3973564"/>
            <a:ext cx="381915" cy="277664"/>
            <a:chOff x="1064474" y="2484079"/>
            <a:chExt cx="510848" cy="420128"/>
          </a:xfrm>
        </p:grpSpPr>
        <p:pic>
          <p:nvPicPr>
            <p:cNvPr id="86" name="Bildobjekt 76">
              <a:extLst>
                <a:ext uri="{FF2B5EF4-FFF2-40B4-BE49-F238E27FC236}">
                  <a16:creationId xmlns:a16="http://schemas.microsoft.com/office/drawing/2014/main" id="{E26A0E1F-3F2D-4DC3-A13E-81AB339D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F7B95DD7-B6A3-4184-915B-3A7540E91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6" name="Bildobjekt 87">
              <a:extLst>
                <a:ext uri="{FF2B5EF4-FFF2-40B4-BE49-F238E27FC236}">
                  <a16:creationId xmlns:a16="http://schemas.microsoft.com/office/drawing/2014/main" id="{5C953DC3-D39D-4516-BE83-5EA4C88B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7" name="Bildobjekt 88">
              <a:extLst>
                <a:ext uri="{FF2B5EF4-FFF2-40B4-BE49-F238E27FC236}">
                  <a16:creationId xmlns:a16="http://schemas.microsoft.com/office/drawing/2014/main" id="{E86F1377-721D-4DCA-8078-C8BB2F95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8" name="Bildobjekt 89">
              <a:extLst>
                <a:ext uri="{FF2B5EF4-FFF2-40B4-BE49-F238E27FC236}">
                  <a16:creationId xmlns:a16="http://schemas.microsoft.com/office/drawing/2014/main" id="{87F33E5E-80B6-45B0-939D-B8E72E62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117" name="Graphic 116" descr="House with solid fill">
            <a:extLst>
              <a:ext uri="{FF2B5EF4-FFF2-40B4-BE49-F238E27FC236}">
                <a16:creationId xmlns:a16="http://schemas.microsoft.com/office/drawing/2014/main" id="{92ABD4BA-9470-4A55-B3A3-AE0C58D219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5695917" y="2447234"/>
            <a:ext cx="364387" cy="36438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7A832B6-C9B0-41DE-9018-D7B41BE5A38D}"/>
              </a:ext>
            </a:extLst>
          </p:cNvPr>
          <p:cNvGrpSpPr/>
          <p:nvPr/>
        </p:nvGrpSpPr>
        <p:grpSpPr>
          <a:xfrm>
            <a:off x="5572001" y="2867279"/>
            <a:ext cx="376189" cy="360866"/>
            <a:chOff x="11183003" y="2574351"/>
            <a:chExt cx="527798" cy="492193"/>
          </a:xfrm>
        </p:grpSpPr>
        <p:pic>
          <p:nvPicPr>
            <p:cNvPr id="119" name="Graphic 118" descr="Miscellaneous with solid fill">
              <a:extLst>
                <a:ext uri="{FF2B5EF4-FFF2-40B4-BE49-F238E27FC236}">
                  <a16:creationId xmlns:a16="http://schemas.microsoft.com/office/drawing/2014/main" id="{722FF181-C547-437D-8C26-7E615ADB0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120" name="Bildobjekt 83">
              <a:extLst>
                <a:ext uri="{FF2B5EF4-FFF2-40B4-BE49-F238E27FC236}">
                  <a16:creationId xmlns:a16="http://schemas.microsoft.com/office/drawing/2014/main" id="{69D520A3-6818-4999-BC46-17B4F223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CA7FCF7-4954-40AC-8465-1A259CCA47B7}"/>
              </a:ext>
            </a:extLst>
          </p:cNvPr>
          <p:cNvGrpSpPr/>
          <p:nvPr/>
        </p:nvGrpSpPr>
        <p:grpSpPr>
          <a:xfrm flipH="1">
            <a:off x="5933246" y="3221077"/>
            <a:ext cx="381915" cy="277664"/>
            <a:chOff x="1064474" y="2484079"/>
            <a:chExt cx="510848" cy="420128"/>
          </a:xfrm>
        </p:grpSpPr>
        <p:pic>
          <p:nvPicPr>
            <p:cNvPr id="122" name="Bildobjekt 76">
              <a:extLst>
                <a:ext uri="{FF2B5EF4-FFF2-40B4-BE49-F238E27FC236}">
                  <a16:creationId xmlns:a16="http://schemas.microsoft.com/office/drawing/2014/main" id="{88F42EC5-7054-4FEC-8B91-B87B321C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23" name="Bildobjekt 86">
              <a:extLst>
                <a:ext uri="{FF2B5EF4-FFF2-40B4-BE49-F238E27FC236}">
                  <a16:creationId xmlns:a16="http://schemas.microsoft.com/office/drawing/2014/main" id="{282A35B1-0140-4C82-937C-43A708AA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24" name="Bildobjekt 87">
              <a:extLst>
                <a:ext uri="{FF2B5EF4-FFF2-40B4-BE49-F238E27FC236}">
                  <a16:creationId xmlns:a16="http://schemas.microsoft.com/office/drawing/2014/main" id="{10C6445A-3FFF-4EEF-B308-7F2494D46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25" name="Bildobjekt 88">
              <a:extLst>
                <a:ext uri="{FF2B5EF4-FFF2-40B4-BE49-F238E27FC236}">
                  <a16:creationId xmlns:a16="http://schemas.microsoft.com/office/drawing/2014/main" id="{4597C736-D0DF-436D-9B09-2E8F90BB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26" name="Bildobjekt 89">
              <a:extLst>
                <a:ext uri="{FF2B5EF4-FFF2-40B4-BE49-F238E27FC236}">
                  <a16:creationId xmlns:a16="http://schemas.microsoft.com/office/drawing/2014/main" id="{48DC66C4-DEF6-4314-B35D-82B9416B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5504634-EFE2-4ECF-8316-4DF0BFAEE151}"/>
              </a:ext>
            </a:extLst>
          </p:cNvPr>
          <p:cNvGrpSpPr/>
          <p:nvPr/>
        </p:nvGrpSpPr>
        <p:grpSpPr>
          <a:xfrm>
            <a:off x="5532600" y="3583839"/>
            <a:ext cx="375746" cy="320161"/>
            <a:chOff x="9836559" y="2595470"/>
            <a:chExt cx="515416" cy="498404"/>
          </a:xfrm>
        </p:grpSpPr>
        <p:pic>
          <p:nvPicPr>
            <p:cNvPr id="128" name="Graphic 42" descr="Miscellaneous with solid fill">
              <a:extLst>
                <a:ext uri="{FF2B5EF4-FFF2-40B4-BE49-F238E27FC236}">
                  <a16:creationId xmlns:a16="http://schemas.microsoft.com/office/drawing/2014/main" id="{4C29E3E4-441E-43E1-AFC7-ABEAC255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29" name="Bildobjekt 82">
              <a:extLst>
                <a:ext uri="{FF2B5EF4-FFF2-40B4-BE49-F238E27FC236}">
                  <a16:creationId xmlns:a16="http://schemas.microsoft.com/office/drawing/2014/main" id="{016A4F31-0E6E-4672-ABBA-1716B7F6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D5040A4-3745-4907-9108-500652957371}"/>
              </a:ext>
            </a:extLst>
          </p:cNvPr>
          <p:cNvGrpSpPr/>
          <p:nvPr/>
        </p:nvGrpSpPr>
        <p:grpSpPr>
          <a:xfrm flipH="1">
            <a:off x="5511903" y="4326669"/>
            <a:ext cx="381915" cy="277664"/>
            <a:chOff x="1064474" y="2484079"/>
            <a:chExt cx="510848" cy="420128"/>
          </a:xfrm>
        </p:grpSpPr>
        <p:pic>
          <p:nvPicPr>
            <p:cNvPr id="131" name="Bildobjekt 76">
              <a:extLst>
                <a:ext uri="{FF2B5EF4-FFF2-40B4-BE49-F238E27FC236}">
                  <a16:creationId xmlns:a16="http://schemas.microsoft.com/office/drawing/2014/main" id="{F6FA202D-AC78-42EE-935E-4DCE22D3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32" name="Bildobjekt 86">
              <a:extLst>
                <a:ext uri="{FF2B5EF4-FFF2-40B4-BE49-F238E27FC236}">
                  <a16:creationId xmlns:a16="http://schemas.microsoft.com/office/drawing/2014/main" id="{2ECCA3E3-0CD0-47C2-9620-4E73B5DE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33" name="Bildobjekt 87">
              <a:extLst>
                <a:ext uri="{FF2B5EF4-FFF2-40B4-BE49-F238E27FC236}">
                  <a16:creationId xmlns:a16="http://schemas.microsoft.com/office/drawing/2014/main" id="{D695DB8A-D308-427B-B132-D22E1E142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34" name="Bildobjekt 88">
              <a:extLst>
                <a:ext uri="{FF2B5EF4-FFF2-40B4-BE49-F238E27FC236}">
                  <a16:creationId xmlns:a16="http://schemas.microsoft.com/office/drawing/2014/main" id="{76116E53-4890-49FC-AC20-5DABAE554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35" name="Bildobjekt 89">
              <a:extLst>
                <a:ext uri="{FF2B5EF4-FFF2-40B4-BE49-F238E27FC236}">
                  <a16:creationId xmlns:a16="http://schemas.microsoft.com/office/drawing/2014/main" id="{FA7CF085-DF06-45D7-842E-127C0ACC2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3E750CA-7D73-4C2F-A748-905D43A54737}"/>
              </a:ext>
            </a:extLst>
          </p:cNvPr>
          <p:cNvGrpSpPr/>
          <p:nvPr/>
        </p:nvGrpSpPr>
        <p:grpSpPr>
          <a:xfrm>
            <a:off x="5678386" y="4681327"/>
            <a:ext cx="375746" cy="320161"/>
            <a:chOff x="9836559" y="2595470"/>
            <a:chExt cx="515416" cy="498404"/>
          </a:xfrm>
        </p:grpSpPr>
        <p:pic>
          <p:nvPicPr>
            <p:cNvPr id="137" name="Graphic 42" descr="Miscellaneous with solid fill">
              <a:extLst>
                <a:ext uri="{FF2B5EF4-FFF2-40B4-BE49-F238E27FC236}">
                  <a16:creationId xmlns:a16="http://schemas.microsoft.com/office/drawing/2014/main" id="{9756F6F2-EC6B-41B2-A603-B145E1194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38" name="Bildobjekt 82">
              <a:extLst>
                <a:ext uri="{FF2B5EF4-FFF2-40B4-BE49-F238E27FC236}">
                  <a16:creationId xmlns:a16="http://schemas.microsoft.com/office/drawing/2014/main" id="{0D613281-5476-4A71-9C08-D3FCF4B06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3AF74D4-E888-4E3C-A161-4596375AC71F}"/>
              </a:ext>
            </a:extLst>
          </p:cNvPr>
          <p:cNvGrpSpPr/>
          <p:nvPr/>
        </p:nvGrpSpPr>
        <p:grpSpPr>
          <a:xfrm flipH="1">
            <a:off x="5602162" y="5001684"/>
            <a:ext cx="381915" cy="277664"/>
            <a:chOff x="1064474" y="2484079"/>
            <a:chExt cx="510848" cy="420128"/>
          </a:xfrm>
        </p:grpSpPr>
        <p:pic>
          <p:nvPicPr>
            <p:cNvPr id="187" name="Bildobjekt 76">
              <a:extLst>
                <a:ext uri="{FF2B5EF4-FFF2-40B4-BE49-F238E27FC236}">
                  <a16:creationId xmlns:a16="http://schemas.microsoft.com/office/drawing/2014/main" id="{F4CF18A1-4E1D-4250-95D4-CC9F8BB6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88" name="Bildobjekt 86">
              <a:extLst>
                <a:ext uri="{FF2B5EF4-FFF2-40B4-BE49-F238E27FC236}">
                  <a16:creationId xmlns:a16="http://schemas.microsoft.com/office/drawing/2014/main" id="{9C1A9FE6-187D-427E-8140-06E7889C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93" name="Bildobjekt 87">
              <a:extLst>
                <a:ext uri="{FF2B5EF4-FFF2-40B4-BE49-F238E27FC236}">
                  <a16:creationId xmlns:a16="http://schemas.microsoft.com/office/drawing/2014/main" id="{770FD7B1-4263-42BD-8846-0741B168B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94" name="Bildobjekt 88">
              <a:extLst>
                <a:ext uri="{FF2B5EF4-FFF2-40B4-BE49-F238E27FC236}">
                  <a16:creationId xmlns:a16="http://schemas.microsoft.com/office/drawing/2014/main" id="{8828257C-DCAB-477A-A5EE-345E0CE52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95" name="Bildobjekt 89">
              <a:extLst>
                <a:ext uri="{FF2B5EF4-FFF2-40B4-BE49-F238E27FC236}">
                  <a16:creationId xmlns:a16="http://schemas.microsoft.com/office/drawing/2014/main" id="{02E1E814-0717-4DB7-990E-A8593F373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D3984E3-F6D5-443F-AC58-3957F230EFD0}"/>
              </a:ext>
            </a:extLst>
          </p:cNvPr>
          <p:cNvGrpSpPr/>
          <p:nvPr/>
        </p:nvGrpSpPr>
        <p:grpSpPr>
          <a:xfrm flipH="1">
            <a:off x="5593384" y="5383652"/>
            <a:ext cx="381915" cy="277664"/>
            <a:chOff x="1064474" y="2484079"/>
            <a:chExt cx="510848" cy="420128"/>
          </a:xfrm>
        </p:grpSpPr>
        <p:pic>
          <p:nvPicPr>
            <p:cNvPr id="202" name="Bildobjekt 76">
              <a:extLst>
                <a:ext uri="{FF2B5EF4-FFF2-40B4-BE49-F238E27FC236}">
                  <a16:creationId xmlns:a16="http://schemas.microsoft.com/office/drawing/2014/main" id="{6A64D760-68B9-4F3C-9E9E-62CAACFAF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203" name="Bildobjekt 86">
              <a:extLst>
                <a:ext uri="{FF2B5EF4-FFF2-40B4-BE49-F238E27FC236}">
                  <a16:creationId xmlns:a16="http://schemas.microsoft.com/office/drawing/2014/main" id="{DBCEF2AF-AE86-423A-9999-B91A8951D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204" name="Bildobjekt 87">
              <a:extLst>
                <a:ext uri="{FF2B5EF4-FFF2-40B4-BE49-F238E27FC236}">
                  <a16:creationId xmlns:a16="http://schemas.microsoft.com/office/drawing/2014/main" id="{E572A0F4-3075-4369-9EDB-18F88F05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205" name="Bildobjekt 88">
              <a:extLst>
                <a:ext uri="{FF2B5EF4-FFF2-40B4-BE49-F238E27FC236}">
                  <a16:creationId xmlns:a16="http://schemas.microsoft.com/office/drawing/2014/main" id="{E0D4CA98-176B-4C0A-BAD9-9509BB4FF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206" name="Bildobjekt 89">
              <a:extLst>
                <a:ext uri="{FF2B5EF4-FFF2-40B4-BE49-F238E27FC236}">
                  <a16:creationId xmlns:a16="http://schemas.microsoft.com/office/drawing/2014/main" id="{DC8A51DD-0135-489B-BC4A-68F39FC8E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AA4F77-253C-4EC1-B042-5F399FE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6484875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Fysiska och digitala insatser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78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4671E3-DF38-4D63-A32F-DC858182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6219050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12">
            <a:extLst>
              <a:ext uri="{FF2B5EF4-FFF2-40B4-BE49-F238E27FC236}">
                <a16:creationId xmlns:a16="http://schemas.microsoft.com/office/drawing/2014/main" id="{0C2F151C-B1E4-4271-BC18-A60242E58756}"/>
              </a:ext>
            </a:extLst>
          </p:cNvPr>
          <p:cNvSpPr/>
          <p:nvPr/>
        </p:nvSpPr>
        <p:spPr>
          <a:xfrm>
            <a:off x="251538" y="1318393"/>
            <a:ext cx="11799010" cy="47361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6FCE6-8DF2-4528-A18C-B66174399241}"/>
              </a:ext>
            </a:extLst>
          </p:cNvPr>
          <p:cNvSpPr txBox="1"/>
          <p:nvPr/>
        </p:nvSpPr>
        <p:spPr>
          <a:xfrm>
            <a:off x="9009033" y="1580620"/>
            <a:ext cx="21868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4294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0" y="136526"/>
            <a:ext cx="11328835" cy="797798"/>
          </a:xfrm>
          <a:noFill/>
        </p:spPr>
        <p:txBody>
          <a:bodyPr/>
          <a:lstStyle/>
          <a:p>
            <a:r>
              <a:rPr lang="sv-SE" sz="2800" dirty="0"/>
              <a:t>Ungefär en fjärdedel av alla insatser inom området funktionshinder ges i både digital och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79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05940" y="6070288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 Enkät: Kartläggning av socialtjänstens insatser i Sveriges kommuner (2021)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89931"/>
              </p:ext>
            </p:extLst>
          </p:nvPr>
        </p:nvGraphicFramePr>
        <p:xfrm>
          <a:off x="1850658" y="3877178"/>
          <a:ext cx="1874248" cy="215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84297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7134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5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Ledsagning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82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5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Avlösning i hemmet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184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100"/>
                        </a:spcAft>
                      </a:pPr>
                      <a:r>
                        <a:rPr lang="sv-SE" sz="105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Hemtjänst i ordinärt boende</a:t>
                      </a:r>
                      <a:endParaRPr lang="sv-SE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67066" y="3877177"/>
          <a:ext cx="1874248" cy="2118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2399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4418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675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60151" y="3912646"/>
          <a:ext cx="1874248" cy="208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248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43626">
                <a:tc>
                  <a:txBody>
                    <a:bodyPr/>
                    <a:lstStyle/>
                    <a:p>
                      <a:pPr algn="ctr" fontAlgn="b"/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42726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GPS-larm / mobila trygghetslarm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7532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Kommunalt bostadsbidrag för personer med funktionsnedsättning (KBF)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87329" y="4501580"/>
            <a:ext cx="240772" cy="153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460291D-17A4-41E5-A269-C263651982BE}"/>
              </a:ext>
            </a:extLst>
          </p:cNvPr>
          <p:cNvSpPr txBox="1"/>
          <p:nvPr/>
        </p:nvSpPr>
        <p:spPr>
          <a:xfrm>
            <a:off x="2205110" y="4015138"/>
            <a:ext cx="11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fysiskt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D05B02C7-3CD0-4AA4-9B13-E32C31D6E30D}"/>
              </a:ext>
            </a:extLst>
          </p:cNvPr>
          <p:cNvSpPr txBox="1"/>
          <p:nvPr/>
        </p:nvSpPr>
        <p:spPr>
          <a:xfrm>
            <a:off x="4490215" y="3979370"/>
            <a:ext cx="1389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Fysiskt och digitalt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ECB4A254-EABC-48C0-B6B2-8FACC2364A8C}"/>
              </a:ext>
            </a:extLst>
          </p:cNvPr>
          <p:cNvSpPr txBox="1"/>
          <p:nvPr/>
        </p:nvSpPr>
        <p:spPr>
          <a:xfrm>
            <a:off x="6618425" y="4018415"/>
            <a:ext cx="183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dirty="0"/>
              <a:t>Enbart digitalt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E5A124ED-FAC8-4A55-A29D-48CDD3CEEB4E}"/>
              </a:ext>
            </a:extLst>
          </p:cNvPr>
          <p:cNvSpPr/>
          <p:nvPr/>
        </p:nvSpPr>
        <p:spPr>
          <a:xfrm>
            <a:off x="251538" y="106767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fysiska och digitala insatser, samt de tre vanligaste insatserna i respektive kategori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1E8C20-3230-4929-BFB9-1BCA20486B35}"/>
              </a:ext>
            </a:extLst>
          </p:cNvPr>
          <p:cNvSpPr txBox="1"/>
          <p:nvPr/>
        </p:nvSpPr>
        <p:spPr>
          <a:xfrm>
            <a:off x="346206" y="1430866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form</a:t>
            </a:r>
            <a:endParaRPr lang="sv-SE" sz="105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ADB1F4-A145-4455-95CD-099CB4B20511}"/>
              </a:ext>
            </a:extLst>
          </p:cNvPr>
          <p:cNvGrpSpPr/>
          <p:nvPr/>
        </p:nvGrpSpPr>
        <p:grpSpPr>
          <a:xfrm>
            <a:off x="9065488" y="3921368"/>
            <a:ext cx="1858074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2B8908-68A6-4A6E-9233-A3B71562E952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ruta 12">
              <a:extLst>
                <a:ext uri="{FF2B5EF4-FFF2-40B4-BE49-F238E27FC236}">
                  <a16:creationId xmlns:a16="http://schemas.microsoft.com/office/drawing/2014/main" id="{67966D15-37D6-49B6-A992-681A416DDA81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5BA9293E-11CC-48A7-ACC1-BB3E68C4A50C}"/>
              </a:ext>
            </a:extLst>
          </p:cNvPr>
          <p:cNvGraphicFramePr>
            <a:graphicFrameLocks/>
          </p:cNvGraphicFramePr>
          <p:nvPr/>
        </p:nvGraphicFramePr>
        <p:xfrm>
          <a:off x="407237" y="1801817"/>
          <a:ext cx="11479963" cy="20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Graphic 24" descr="House with solid fill">
            <a:extLst>
              <a:ext uri="{FF2B5EF4-FFF2-40B4-BE49-F238E27FC236}">
                <a16:creationId xmlns:a16="http://schemas.microsoft.com/office/drawing/2014/main" id="{B77A518E-AE2D-46A8-B731-BE662EDEE5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39971" y="5707962"/>
            <a:ext cx="287227" cy="287227"/>
          </a:xfrm>
          <a:prstGeom prst="rect">
            <a:avLst/>
          </a:prstGeom>
        </p:spPr>
      </p:pic>
      <p:pic>
        <p:nvPicPr>
          <p:cNvPr id="26" name="Graphic 25" descr="Home1 with solid fill">
            <a:extLst>
              <a:ext uri="{FF2B5EF4-FFF2-40B4-BE49-F238E27FC236}">
                <a16:creationId xmlns:a16="http://schemas.microsoft.com/office/drawing/2014/main" id="{7C92C940-E783-4FD6-893C-43521B9E1F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76358" y="4528809"/>
            <a:ext cx="287227" cy="28722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9E07AB7-D0FD-459D-8785-7F0FDB7135B4}"/>
              </a:ext>
            </a:extLst>
          </p:cNvPr>
          <p:cNvGrpSpPr/>
          <p:nvPr/>
        </p:nvGrpSpPr>
        <p:grpSpPr>
          <a:xfrm>
            <a:off x="1476379" y="5106562"/>
            <a:ext cx="360001" cy="360000"/>
            <a:chOff x="11183003" y="2574351"/>
            <a:chExt cx="527798" cy="492193"/>
          </a:xfrm>
        </p:grpSpPr>
        <p:pic>
          <p:nvPicPr>
            <p:cNvPr id="28" name="Graphic 27" descr="Miscellaneous with solid fill">
              <a:extLst>
                <a:ext uri="{FF2B5EF4-FFF2-40B4-BE49-F238E27FC236}">
                  <a16:creationId xmlns:a16="http://schemas.microsoft.com/office/drawing/2014/main" id="{529095B6-B354-476D-9C15-DC24FBDD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29" name="Bildobjekt 83">
              <a:extLst>
                <a:ext uri="{FF2B5EF4-FFF2-40B4-BE49-F238E27FC236}">
                  <a16:creationId xmlns:a16="http://schemas.microsoft.com/office/drawing/2014/main" id="{4E7825D6-F26E-4FD1-8610-CD83B4F52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39A9F8-5DD0-425C-9BFD-34D523C6A4BC}"/>
              </a:ext>
            </a:extLst>
          </p:cNvPr>
          <p:cNvGrpSpPr/>
          <p:nvPr/>
        </p:nvGrpSpPr>
        <p:grpSpPr>
          <a:xfrm>
            <a:off x="3930044" y="5656394"/>
            <a:ext cx="287227" cy="287227"/>
            <a:chOff x="9836559" y="2595470"/>
            <a:chExt cx="515416" cy="498404"/>
          </a:xfrm>
        </p:grpSpPr>
        <p:pic>
          <p:nvPicPr>
            <p:cNvPr id="32" name="Graphic 42" descr="Miscellaneous with solid fill">
              <a:extLst>
                <a:ext uri="{FF2B5EF4-FFF2-40B4-BE49-F238E27FC236}">
                  <a16:creationId xmlns:a16="http://schemas.microsoft.com/office/drawing/2014/main" id="{7919C3E6-5215-442C-9DC6-16D5F5186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3" name="Bildobjekt 82">
              <a:extLst>
                <a:ext uri="{FF2B5EF4-FFF2-40B4-BE49-F238E27FC236}">
                  <a16:creationId xmlns:a16="http://schemas.microsoft.com/office/drawing/2014/main" id="{CA020766-4DA6-4D7B-909C-8DC17FD1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23B2FD-026D-4D6C-B752-D18231C9370E}"/>
              </a:ext>
            </a:extLst>
          </p:cNvPr>
          <p:cNvGrpSpPr/>
          <p:nvPr/>
        </p:nvGrpSpPr>
        <p:grpSpPr>
          <a:xfrm flipH="1">
            <a:off x="3862970" y="4371762"/>
            <a:ext cx="381915" cy="277664"/>
            <a:chOff x="1064474" y="2484079"/>
            <a:chExt cx="510848" cy="420128"/>
          </a:xfrm>
        </p:grpSpPr>
        <p:pic>
          <p:nvPicPr>
            <p:cNvPr id="38" name="Bildobjekt 76">
              <a:extLst>
                <a:ext uri="{FF2B5EF4-FFF2-40B4-BE49-F238E27FC236}">
                  <a16:creationId xmlns:a16="http://schemas.microsoft.com/office/drawing/2014/main" id="{76E18FED-82A9-4224-BCF2-3807A094B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9" name="Bildobjekt 86">
              <a:extLst>
                <a:ext uri="{FF2B5EF4-FFF2-40B4-BE49-F238E27FC236}">
                  <a16:creationId xmlns:a16="http://schemas.microsoft.com/office/drawing/2014/main" id="{BDC997D4-24F0-45ED-884E-703F1799E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0" name="Bildobjekt 87">
              <a:extLst>
                <a:ext uri="{FF2B5EF4-FFF2-40B4-BE49-F238E27FC236}">
                  <a16:creationId xmlns:a16="http://schemas.microsoft.com/office/drawing/2014/main" id="{5ACD9D84-E143-41A8-A599-1ED82586D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1" name="Bildobjekt 88">
              <a:extLst>
                <a:ext uri="{FF2B5EF4-FFF2-40B4-BE49-F238E27FC236}">
                  <a16:creationId xmlns:a16="http://schemas.microsoft.com/office/drawing/2014/main" id="{3DE0CB92-0713-4B05-842D-E7408A9C0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2" name="Bildobjekt 89">
              <a:extLst>
                <a:ext uri="{FF2B5EF4-FFF2-40B4-BE49-F238E27FC236}">
                  <a16:creationId xmlns:a16="http://schemas.microsoft.com/office/drawing/2014/main" id="{7D02D1D4-390F-4CB7-9B59-03484382A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3B8FA0-B4E9-4393-A8D5-4965F51AD862}"/>
              </a:ext>
            </a:extLst>
          </p:cNvPr>
          <p:cNvGrpSpPr/>
          <p:nvPr/>
        </p:nvGrpSpPr>
        <p:grpSpPr>
          <a:xfrm>
            <a:off x="6323223" y="4540368"/>
            <a:ext cx="287227" cy="287227"/>
            <a:chOff x="9836559" y="2595470"/>
            <a:chExt cx="515416" cy="498404"/>
          </a:xfrm>
        </p:grpSpPr>
        <p:pic>
          <p:nvPicPr>
            <p:cNvPr id="44" name="Graphic 42" descr="Miscellaneous with solid fill">
              <a:extLst>
                <a:ext uri="{FF2B5EF4-FFF2-40B4-BE49-F238E27FC236}">
                  <a16:creationId xmlns:a16="http://schemas.microsoft.com/office/drawing/2014/main" id="{30EE3600-80B8-4639-AE16-3569F673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45" name="Bildobjekt 82">
              <a:extLst>
                <a:ext uri="{FF2B5EF4-FFF2-40B4-BE49-F238E27FC236}">
                  <a16:creationId xmlns:a16="http://schemas.microsoft.com/office/drawing/2014/main" id="{FDD23D0D-78AF-4548-ADA7-E895E2B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A540826-97B3-4F6B-B383-E39AEA2F1092}"/>
              </a:ext>
            </a:extLst>
          </p:cNvPr>
          <p:cNvGrpSpPr/>
          <p:nvPr/>
        </p:nvGrpSpPr>
        <p:grpSpPr>
          <a:xfrm>
            <a:off x="6339340" y="5075916"/>
            <a:ext cx="287227" cy="287227"/>
            <a:chOff x="9836559" y="2595470"/>
            <a:chExt cx="515416" cy="498404"/>
          </a:xfrm>
        </p:grpSpPr>
        <p:pic>
          <p:nvPicPr>
            <p:cNvPr id="49" name="Graphic 42" descr="Miscellaneous with solid fill">
              <a:extLst>
                <a:ext uri="{FF2B5EF4-FFF2-40B4-BE49-F238E27FC236}">
                  <a16:creationId xmlns:a16="http://schemas.microsoft.com/office/drawing/2014/main" id="{F2BE88C9-F320-418A-95A4-FB090C7D4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52" name="Bildobjekt 82">
              <a:extLst>
                <a:ext uri="{FF2B5EF4-FFF2-40B4-BE49-F238E27FC236}">
                  <a16:creationId xmlns:a16="http://schemas.microsoft.com/office/drawing/2014/main" id="{4FE3AF4F-56A2-4C3D-B4BE-8C3FC77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55" name="Graphic 54" descr="Home1 with solid fill">
            <a:extLst>
              <a:ext uri="{FF2B5EF4-FFF2-40B4-BE49-F238E27FC236}">
                <a16:creationId xmlns:a16="http://schemas.microsoft.com/office/drawing/2014/main" id="{82957ABE-D813-437F-BF79-25DA4127B73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62970" y="4932362"/>
            <a:ext cx="287227" cy="287227"/>
          </a:xfrm>
          <a:prstGeom prst="rect">
            <a:avLst/>
          </a:prstGeom>
        </p:spPr>
      </p:pic>
      <p:pic>
        <p:nvPicPr>
          <p:cNvPr id="56" name="Graphic 55" descr="Home1 with solid fill">
            <a:extLst>
              <a:ext uri="{FF2B5EF4-FFF2-40B4-BE49-F238E27FC236}">
                <a16:creationId xmlns:a16="http://schemas.microsoft.com/office/drawing/2014/main" id="{B59660FC-B718-416A-A7E7-F5B7192E59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00167" y="5551143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5C1DDC-9089-4CFE-9AD1-9310E86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611B0E26-7354-434C-998E-A87FBC0AC2D2}"/>
              </a:ext>
            </a:extLst>
          </p:cNvPr>
          <p:cNvSpPr txBox="1"/>
          <p:nvPr/>
        </p:nvSpPr>
        <p:spPr>
          <a:xfrm>
            <a:off x="308590" y="4776722"/>
            <a:ext cx="1070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 </a:t>
            </a:r>
            <a:r>
              <a:rPr lang="sv-SE" sz="1050" dirty="0"/>
              <a:t>(boendeformer exkluderade)</a:t>
            </a:r>
          </a:p>
        </p:txBody>
      </p:sp>
    </p:spTree>
    <p:extLst>
      <p:ext uri="{BB962C8B-B14F-4D97-AF65-F5344CB8AC3E}">
        <p14:creationId xmlns:p14="http://schemas.microsoft.com/office/powerpoint/2010/main" val="233884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16938C5-0604-4199-94D7-80CE18E03CA7}"/>
              </a:ext>
            </a:extLst>
          </p:cNvPr>
          <p:cNvSpPr txBox="1">
            <a:spLocks/>
          </p:cNvSpPr>
          <p:nvPr/>
        </p:nvSpPr>
        <p:spPr>
          <a:xfrm>
            <a:off x="297464" y="309500"/>
            <a:ext cx="9609825" cy="1231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Drygt 400 möjliga insatser identifierades i sammanställningen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98381-B345-4E23-A1E9-5043176DB050}"/>
              </a:ext>
            </a:extLst>
          </p:cNvPr>
          <p:cNvSpPr/>
          <p:nvPr/>
        </p:nvSpPr>
        <p:spPr>
          <a:xfrm>
            <a:off x="435935" y="1474183"/>
            <a:ext cx="10983431" cy="4394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DA979-A4C3-46C2-9194-6B7EBFB5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</a:t>
            </a:fld>
            <a:endParaRPr lang="sv-SE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97D215-A306-4714-B7F4-D89DD6623B98}"/>
              </a:ext>
            </a:extLst>
          </p:cNvPr>
          <p:cNvGraphicFramePr>
            <a:graphicFrameLocks/>
          </p:cNvGraphicFramePr>
          <p:nvPr/>
        </p:nvGraphicFramePr>
        <p:xfrm>
          <a:off x="1635687" y="2163541"/>
          <a:ext cx="9051403" cy="351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96FF6B0-2EDC-4D23-B91B-0A60653A4F76}"/>
              </a:ext>
            </a:extLst>
          </p:cNvPr>
          <p:cNvSpPr txBox="1"/>
          <p:nvPr/>
        </p:nvSpPr>
        <p:spPr>
          <a:xfrm>
            <a:off x="533781" y="1618036"/>
            <a:ext cx="498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Antal insatser per verksamhetsområde </a:t>
            </a:r>
            <a:r>
              <a:rPr lang="sv-SE" dirty="0"/>
              <a:t>100% = 409 insatser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76255-EFF2-4738-AC4A-E7D0042F5AF3}"/>
              </a:ext>
            </a:extLst>
          </p:cNvPr>
          <p:cNvSpPr txBox="1"/>
          <p:nvPr/>
        </p:nvSpPr>
        <p:spPr>
          <a:xfrm>
            <a:off x="7403522" y="3039760"/>
            <a:ext cx="176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Barn och unga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62866-83F0-4805-9DED-BA9F4ECC9BB8}"/>
              </a:ext>
            </a:extLst>
          </p:cNvPr>
          <p:cNvSpPr txBox="1"/>
          <p:nvPr/>
        </p:nvSpPr>
        <p:spPr>
          <a:xfrm>
            <a:off x="6998408" y="5014485"/>
            <a:ext cx="176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Äldre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28ACA-B2C8-4CD0-BD5E-B5C0DA5D1789}"/>
              </a:ext>
            </a:extLst>
          </p:cNvPr>
          <p:cNvSpPr txBox="1"/>
          <p:nvPr/>
        </p:nvSpPr>
        <p:spPr>
          <a:xfrm>
            <a:off x="3600328" y="5383817"/>
            <a:ext cx="190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Funktionshinder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6F1C7-B0DE-4CF2-93EA-EC3EFB8237E2}"/>
              </a:ext>
            </a:extLst>
          </p:cNvPr>
          <p:cNvSpPr txBox="1"/>
          <p:nvPr/>
        </p:nvSpPr>
        <p:spPr>
          <a:xfrm>
            <a:off x="2889711" y="4014011"/>
            <a:ext cx="190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Missbruk och beroende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D90D2-B7E4-4515-872E-82713EC19340}"/>
              </a:ext>
            </a:extLst>
          </p:cNvPr>
          <p:cNvSpPr txBox="1"/>
          <p:nvPr/>
        </p:nvSpPr>
        <p:spPr>
          <a:xfrm>
            <a:off x="2742212" y="3039760"/>
            <a:ext cx="190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Socialpsykiatri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DC233-EC64-4211-BA00-B2FD9AA2D668}"/>
              </a:ext>
            </a:extLst>
          </p:cNvPr>
          <p:cNvSpPr txBox="1"/>
          <p:nvPr/>
        </p:nvSpPr>
        <p:spPr>
          <a:xfrm>
            <a:off x="3027416" y="2293435"/>
            <a:ext cx="272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Våld i nära relationer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21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enbart fysisk, både fysisk och digital eller enbart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0BC58-C42D-4958-A1C6-71E8C943F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94907"/>
              </p:ext>
            </p:extLst>
          </p:nvPr>
        </p:nvGraphicFramePr>
        <p:xfrm>
          <a:off x="845069" y="1808346"/>
          <a:ext cx="3256730" cy="4036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680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fysisk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Ledsagning (165)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95%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157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Avlösning i hemmet (132)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96%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Hemtjänst i ordinärt boende (147)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Mattjänst, matdistribution (126)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378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Dagverksamhet enligt SoL   (129)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118</a:t>
                      </a:r>
                      <a:endParaRPr lang="sv-SE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2" y="136525"/>
            <a:ext cx="11288863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fysisk eller digital form inom området funktionshinder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80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789287" y="1573157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fysisk form </a:t>
            </a:r>
            <a:r>
              <a:rPr lang="sv-SE" sz="1050" dirty="0">
                <a:solidFill>
                  <a:schemeClr val="tx1"/>
                </a:solidFill>
              </a:rPr>
              <a:t>(boendeformer exkluderade)</a:t>
            </a:r>
            <a:endParaRPr lang="sv-SE" sz="105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63530" y="1573157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digital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0340" y="1573157"/>
            <a:ext cx="41457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både </a:t>
            </a:r>
            <a:r>
              <a:rPr lang="sv-SE" sz="1050" b="1" dirty="0">
                <a:solidFill>
                  <a:schemeClr val="tx1"/>
                </a:solidFill>
              </a:rPr>
              <a:t>fysisk och digital form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CCB360CA-46F4-40F5-87C4-26E9FD2C53B1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3130A2F-9081-4A57-980B-740A486F1FCA}"/>
              </a:ext>
            </a:extLst>
          </p:cNvPr>
          <p:cNvGraphicFramePr>
            <a:graphicFrameLocks noGrp="1"/>
          </p:cNvGraphicFramePr>
          <p:nvPr/>
        </p:nvGraphicFramePr>
        <p:xfrm>
          <a:off x="8615135" y="1808348"/>
          <a:ext cx="3256730" cy="4036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2455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digital 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6770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  (165)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6770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GPS-larm / mobila trygghetslarm   (78)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94076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Kommunalt bostadsbidrag för personer med funktionsnedsättning (KBF) (26)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6770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Omkostnadsersättning för ledsagare  (104)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6770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Parkeringstillstånd för rörelsehindrade  (81</a:t>
                      </a:r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BBE81B2-6D77-4968-B1F4-D14BF166BC99}"/>
              </a:ext>
            </a:extLst>
          </p:cNvPr>
          <p:cNvGraphicFramePr>
            <a:graphicFrameLocks noGrp="1"/>
          </p:cNvGraphicFramePr>
          <p:nvPr/>
        </p:nvGraphicFramePr>
        <p:xfrm>
          <a:off x="4730102" y="1809202"/>
          <a:ext cx="3256730" cy="4036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2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2412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i både fysisk och digital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 (128)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(178)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 (130)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  (165)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 utan särskild manual  (100)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CBEA4373-4718-4AE9-BA71-F0AE2E96902E}"/>
              </a:ext>
            </a:extLst>
          </p:cNvPr>
          <p:cNvGrpSpPr/>
          <p:nvPr/>
        </p:nvGrpSpPr>
        <p:grpSpPr>
          <a:xfrm>
            <a:off x="8198905" y="5450717"/>
            <a:ext cx="287227" cy="287227"/>
            <a:chOff x="9836559" y="2595470"/>
            <a:chExt cx="515416" cy="498404"/>
          </a:xfrm>
        </p:grpSpPr>
        <p:pic>
          <p:nvPicPr>
            <p:cNvPr id="62" name="Graphic 42" descr="Miscellaneous with solid fill">
              <a:extLst>
                <a:ext uri="{FF2B5EF4-FFF2-40B4-BE49-F238E27FC236}">
                  <a16:creationId xmlns:a16="http://schemas.microsoft.com/office/drawing/2014/main" id="{A0A0C1B7-9FAB-488B-95B5-98A44D31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3" name="Bildobjekt 82">
              <a:extLst>
                <a:ext uri="{FF2B5EF4-FFF2-40B4-BE49-F238E27FC236}">
                  <a16:creationId xmlns:a16="http://schemas.microsoft.com/office/drawing/2014/main" id="{370A607C-D366-4D24-9955-5DE12D66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66" name="Graphic 65" descr="Home1 with solid fill">
            <a:extLst>
              <a:ext uri="{FF2B5EF4-FFF2-40B4-BE49-F238E27FC236}">
                <a16:creationId xmlns:a16="http://schemas.microsoft.com/office/drawing/2014/main" id="{1CA26992-F8A4-4B98-9FA3-37FAD42F7B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8683" y="2836204"/>
            <a:ext cx="287227" cy="287227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CFEEE65-F8ED-4C8B-B8F2-20998887637E}"/>
              </a:ext>
            </a:extLst>
          </p:cNvPr>
          <p:cNvGrpSpPr/>
          <p:nvPr/>
        </p:nvGrpSpPr>
        <p:grpSpPr>
          <a:xfrm>
            <a:off x="4316157" y="4164808"/>
            <a:ext cx="287227" cy="287227"/>
            <a:chOff x="9836559" y="2595470"/>
            <a:chExt cx="515416" cy="498404"/>
          </a:xfrm>
        </p:grpSpPr>
        <p:pic>
          <p:nvPicPr>
            <p:cNvPr id="75" name="Graphic 42" descr="Miscellaneous with solid fill">
              <a:extLst>
                <a:ext uri="{FF2B5EF4-FFF2-40B4-BE49-F238E27FC236}">
                  <a16:creationId xmlns:a16="http://schemas.microsoft.com/office/drawing/2014/main" id="{717E8FA4-C059-4ADD-B29C-3C1D2F433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6" name="Bildobjekt 82">
              <a:extLst>
                <a:ext uri="{FF2B5EF4-FFF2-40B4-BE49-F238E27FC236}">
                  <a16:creationId xmlns:a16="http://schemas.microsoft.com/office/drawing/2014/main" id="{7BEAAFCF-A564-4E87-812B-AC448E475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5224176-C8A9-4CE9-B8F4-2ED8B524D056}"/>
              </a:ext>
            </a:extLst>
          </p:cNvPr>
          <p:cNvGrpSpPr/>
          <p:nvPr/>
        </p:nvGrpSpPr>
        <p:grpSpPr>
          <a:xfrm>
            <a:off x="4332878" y="4784573"/>
            <a:ext cx="287227" cy="287227"/>
            <a:chOff x="9836559" y="2595470"/>
            <a:chExt cx="515416" cy="498404"/>
          </a:xfrm>
        </p:grpSpPr>
        <p:pic>
          <p:nvPicPr>
            <p:cNvPr id="78" name="Graphic 42" descr="Miscellaneous with solid fill">
              <a:extLst>
                <a:ext uri="{FF2B5EF4-FFF2-40B4-BE49-F238E27FC236}">
                  <a16:creationId xmlns:a16="http://schemas.microsoft.com/office/drawing/2014/main" id="{B3DF65C8-E457-47BB-9652-3CBF050D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9" name="Bildobjekt 82">
              <a:extLst>
                <a:ext uri="{FF2B5EF4-FFF2-40B4-BE49-F238E27FC236}">
                  <a16:creationId xmlns:a16="http://schemas.microsoft.com/office/drawing/2014/main" id="{B6CC0CC8-4B06-411A-B4FE-877843F7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74BDE8-FCF4-4A69-A63F-F12F5716E090}"/>
              </a:ext>
            </a:extLst>
          </p:cNvPr>
          <p:cNvGrpSpPr/>
          <p:nvPr/>
        </p:nvGrpSpPr>
        <p:grpSpPr>
          <a:xfrm flipH="1">
            <a:off x="4269908" y="5354718"/>
            <a:ext cx="381915" cy="277664"/>
            <a:chOff x="1064474" y="2484079"/>
            <a:chExt cx="510848" cy="420128"/>
          </a:xfrm>
        </p:grpSpPr>
        <p:pic>
          <p:nvPicPr>
            <p:cNvPr id="81" name="Bildobjekt 76">
              <a:extLst>
                <a:ext uri="{FF2B5EF4-FFF2-40B4-BE49-F238E27FC236}">
                  <a16:creationId xmlns:a16="http://schemas.microsoft.com/office/drawing/2014/main" id="{8909449F-D61E-4FFD-B4FA-AC0C2C44D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2" name="Bildobjekt 86">
              <a:extLst>
                <a:ext uri="{FF2B5EF4-FFF2-40B4-BE49-F238E27FC236}">
                  <a16:creationId xmlns:a16="http://schemas.microsoft.com/office/drawing/2014/main" id="{3E0EC172-9931-48A8-88A4-6D27E5611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3" name="Bildobjekt 87">
              <a:extLst>
                <a:ext uri="{FF2B5EF4-FFF2-40B4-BE49-F238E27FC236}">
                  <a16:creationId xmlns:a16="http://schemas.microsoft.com/office/drawing/2014/main" id="{61FCA40F-CBBB-46B0-B513-DCA05E2E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4" name="Bildobjekt 88">
              <a:extLst>
                <a:ext uri="{FF2B5EF4-FFF2-40B4-BE49-F238E27FC236}">
                  <a16:creationId xmlns:a16="http://schemas.microsoft.com/office/drawing/2014/main" id="{264085A7-9DD1-4B5E-A481-1F43DF167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5" name="Bildobjekt 89">
              <a:extLst>
                <a:ext uri="{FF2B5EF4-FFF2-40B4-BE49-F238E27FC236}">
                  <a16:creationId xmlns:a16="http://schemas.microsoft.com/office/drawing/2014/main" id="{492ADAEE-7071-4FD1-8DCE-2724A510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C083FE-4970-4D8C-8B0B-49EDD4B24BC2}"/>
              </a:ext>
            </a:extLst>
          </p:cNvPr>
          <p:cNvGrpSpPr/>
          <p:nvPr/>
        </p:nvGrpSpPr>
        <p:grpSpPr>
          <a:xfrm flipH="1">
            <a:off x="4260958" y="2880176"/>
            <a:ext cx="381915" cy="277664"/>
            <a:chOff x="1064474" y="2484079"/>
            <a:chExt cx="510848" cy="420128"/>
          </a:xfrm>
        </p:grpSpPr>
        <p:pic>
          <p:nvPicPr>
            <p:cNvPr id="87" name="Bildobjekt 76">
              <a:extLst>
                <a:ext uri="{FF2B5EF4-FFF2-40B4-BE49-F238E27FC236}">
                  <a16:creationId xmlns:a16="http://schemas.microsoft.com/office/drawing/2014/main" id="{BD397548-66A1-43BF-BB80-C2D201381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8" name="Bildobjekt 86">
              <a:extLst>
                <a:ext uri="{FF2B5EF4-FFF2-40B4-BE49-F238E27FC236}">
                  <a16:creationId xmlns:a16="http://schemas.microsoft.com/office/drawing/2014/main" id="{D3505C29-7749-4D73-874F-594EF2452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7">
              <a:extLst>
                <a:ext uri="{FF2B5EF4-FFF2-40B4-BE49-F238E27FC236}">
                  <a16:creationId xmlns:a16="http://schemas.microsoft.com/office/drawing/2014/main" id="{94AD443E-A1C2-4ADD-B7EF-59CB08AB5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0" name="Bildobjekt 88">
              <a:extLst>
                <a:ext uri="{FF2B5EF4-FFF2-40B4-BE49-F238E27FC236}">
                  <a16:creationId xmlns:a16="http://schemas.microsoft.com/office/drawing/2014/main" id="{45A0D5FA-29D3-4DAA-8858-C01F37A70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1" name="Bildobjekt 89">
              <a:extLst>
                <a:ext uri="{FF2B5EF4-FFF2-40B4-BE49-F238E27FC236}">
                  <a16:creationId xmlns:a16="http://schemas.microsoft.com/office/drawing/2014/main" id="{BA351C59-A28E-4514-B60C-87B35E52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7977AD2-D939-4175-830A-598F07268CF1}"/>
              </a:ext>
            </a:extLst>
          </p:cNvPr>
          <p:cNvGrpSpPr/>
          <p:nvPr/>
        </p:nvGrpSpPr>
        <p:grpSpPr>
          <a:xfrm>
            <a:off x="8198905" y="2805754"/>
            <a:ext cx="287227" cy="287227"/>
            <a:chOff x="9836559" y="2595470"/>
            <a:chExt cx="515416" cy="498404"/>
          </a:xfrm>
        </p:grpSpPr>
        <p:pic>
          <p:nvPicPr>
            <p:cNvPr id="93" name="Graphic 42" descr="Miscellaneous with solid fill">
              <a:extLst>
                <a:ext uri="{FF2B5EF4-FFF2-40B4-BE49-F238E27FC236}">
                  <a16:creationId xmlns:a16="http://schemas.microsoft.com/office/drawing/2014/main" id="{981890CB-8C7C-45C7-9B04-2C1BB657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94" name="Bildobjekt 82">
              <a:extLst>
                <a:ext uri="{FF2B5EF4-FFF2-40B4-BE49-F238E27FC236}">
                  <a16:creationId xmlns:a16="http://schemas.microsoft.com/office/drawing/2014/main" id="{EEC072FC-0BF7-4402-9BC3-453FCAAE9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1FAEFA0-62A1-4733-B2C1-CD17E221E5F9}"/>
              </a:ext>
            </a:extLst>
          </p:cNvPr>
          <p:cNvGrpSpPr/>
          <p:nvPr/>
        </p:nvGrpSpPr>
        <p:grpSpPr>
          <a:xfrm>
            <a:off x="8198905" y="3341302"/>
            <a:ext cx="287227" cy="287227"/>
            <a:chOff x="9836559" y="2595470"/>
            <a:chExt cx="515416" cy="498404"/>
          </a:xfrm>
        </p:grpSpPr>
        <p:pic>
          <p:nvPicPr>
            <p:cNvPr id="96" name="Graphic 42" descr="Miscellaneous with solid fill">
              <a:extLst>
                <a:ext uri="{FF2B5EF4-FFF2-40B4-BE49-F238E27FC236}">
                  <a16:creationId xmlns:a16="http://schemas.microsoft.com/office/drawing/2014/main" id="{54A3891B-80DD-4D2A-88A1-5C2E82B8C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97" name="Bildobjekt 82">
              <a:extLst>
                <a:ext uri="{FF2B5EF4-FFF2-40B4-BE49-F238E27FC236}">
                  <a16:creationId xmlns:a16="http://schemas.microsoft.com/office/drawing/2014/main" id="{94B0AD7D-2FEA-4064-B80B-203C4B459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1DC69C9-9A8E-4693-ABF8-ED82AA728B7C}"/>
              </a:ext>
            </a:extLst>
          </p:cNvPr>
          <p:cNvGrpSpPr/>
          <p:nvPr/>
        </p:nvGrpSpPr>
        <p:grpSpPr>
          <a:xfrm>
            <a:off x="8198905" y="4822624"/>
            <a:ext cx="287227" cy="287227"/>
            <a:chOff x="9836559" y="2595470"/>
            <a:chExt cx="515416" cy="498404"/>
          </a:xfrm>
        </p:grpSpPr>
        <p:pic>
          <p:nvPicPr>
            <p:cNvPr id="100" name="Graphic 42" descr="Miscellaneous with solid fill">
              <a:extLst>
                <a:ext uri="{FF2B5EF4-FFF2-40B4-BE49-F238E27FC236}">
                  <a16:creationId xmlns:a16="http://schemas.microsoft.com/office/drawing/2014/main" id="{CBEE1253-BAB5-4BEA-A833-912D491A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01" name="Bildobjekt 82">
              <a:extLst>
                <a:ext uri="{FF2B5EF4-FFF2-40B4-BE49-F238E27FC236}">
                  <a16:creationId xmlns:a16="http://schemas.microsoft.com/office/drawing/2014/main" id="{C68D349D-1155-48C2-B90A-98E5A6E04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56" name="Graphic 55" descr="Home1 with solid fill">
            <a:extLst>
              <a:ext uri="{FF2B5EF4-FFF2-40B4-BE49-F238E27FC236}">
                <a16:creationId xmlns:a16="http://schemas.microsoft.com/office/drawing/2014/main" id="{FD2A92F3-4258-4B40-B2EF-0B4323E9DC9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70927" y="3551845"/>
            <a:ext cx="287227" cy="287227"/>
          </a:xfrm>
          <a:prstGeom prst="rect">
            <a:avLst/>
          </a:prstGeom>
        </p:spPr>
      </p:pic>
      <p:pic>
        <p:nvPicPr>
          <p:cNvPr id="57" name="Graphic 56" descr="Home1 with solid fill">
            <a:extLst>
              <a:ext uri="{FF2B5EF4-FFF2-40B4-BE49-F238E27FC236}">
                <a16:creationId xmlns:a16="http://schemas.microsoft.com/office/drawing/2014/main" id="{C3F3CFF9-A790-44A8-ADD0-EB764A478E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41267" y="4065393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CE5625-22F8-4881-806F-B33BB4BB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178560-999B-4C5D-B5AB-8A5C6697B9CF}"/>
              </a:ext>
            </a:extLst>
          </p:cNvPr>
          <p:cNvGrpSpPr/>
          <p:nvPr/>
        </p:nvGrpSpPr>
        <p:grpSpPr>
          <a:xfrm>
            <a:off x="453799" y="3473056"/>
            <a:ext cx="360001" cy="360000"/>
            <a:chOff x="11183003" y="2574351"/>
            <a:chExt cx="527798" cy="492193"/>
          </a:xfrm>
        </p:grpSpPr>
        <p:pic>
          <p:nvPicPr>
            <p:cNvPr id="58" name="Graphic 57" descr="Miscellaneous with solid fill">
              <a:extLst>
                <a:ext uri="{FF2B5EF4-FFF2-40B4-BE49-F238E27FC236}">
                  <a16:creationId xmlns:a16="http://schemas.microsoft.com/office/drawing/2014/main" id="{D608C605-F81D-4B1D-A7A5-12BC270F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59" name="Bildobjekt 83">
              <a:extLst>
                <a:ext uri="{FF2B5EF4-FFF2-40B4-BE49-F238E27FC236}">
                  <a16:creationId xmlns:a16="http://schemas.microsoft.com/office/drawing/2014/main" id="{2C164E9C-283C-44C9-8998-6E1F6520D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pic>
        <p:nvPicPr>
          <p:cNvPr id="60" name="Graphic 59" descr="Home1 with solid fill">
            <a:extLst>
              <a:ext uri="{FF2B5EF4-FFF2-40B4-BE49-F238E27FC236}">
                <a16:creationId xmlns:a16="http://schemas.microsoft.com/office/drawing/2014/main" id="{091112C7-D168-4DB0-B278-E164E0DD1D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8683" y="4719458"/>
            <a:ext cx="287227" cy="287227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8DBAE-6F4D-4074-831C-05B08A3BF69C}"/>
              </a:ext>
            </a:extLst>
          </p:cNvPr>
          <p:cNvGrpSpPr/>
          <p:nvPr/>
        </p:nvGrpSpPr>
        <p:grpSpPr>
          <a:xfrm>
            <a:off x="444828" y="5407935"/>
            <a:ext cx="287227" cy="287226"/>
            <a:chOff x="9836559" y="2595470"/>
            <a:chExt cx="515416" cy="498404"/>
          </a:xfrm>
        </p:grpSpPr>
        <p:pic>
          <p:nvPicPr>
            <p:cNvPr id="65" name="Graphic 42" descr="Miscellaneous with solid fill">
              <a:extLst>
                <a:ext uri="{FF2B5EF4-FFF2-40B4-BE49-F238E27FC236}">
                  <a16:creationId xmlns:a16="http://schemas.microsoft.com/office/drawing/2014/main" id="{3F4C5ADC-939A-4148-B978-B78187DD8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98" name="Bildobjekt 82">
              <a:extLst>
                <a:ext uri="{FF2B5EF4-FFF2-40B4-BE49-F238E27FC236}">
                  <a16:creationId xmlns:a16="http://schemas.microsoft.com/office/drawing/2014/main" id="{7F493E6C-678E-4939-9E7A-B6CA941D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102" name="Graphic 101" descr="Home1 with solid fill">
            <a:extLst>
              <a:ext uri="{FF2B5EF4-FFF2-40B4-BE49-F238E27FC236}">
                <a16:creationId xmlns:a16="http://schemas.microsoft.com/office/drawing/2014/main" id="{D422142B-FCC5-43A9-AEAE-E32D6351AB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8683" y="4103737"/>
            <a:ext cx="287227" cy="2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25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av insatser som ges digitalt respektive fysiskt uppdelat på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Vissa län ger fler insatser inom verksamhetsområde funktionshinder digitalt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3B73DA-6A98-4F65-A103-AFE737D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81</a:t>
            </a:fld>
            <a:endParaRPr lang="sv-SE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8D1102E-45F2-430D-8414-BF2F6BC60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56956"/>
              </p:ext>
            </p:extLst>
          </p:nvPr>
        </p:nvGraphicFramePr>
        <p:xfrm>
          <a:off x="239523" y="1559869"/>
          <a:ext cx="11712954" cy="428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D8D7B7-7FE7-4D8A-8ACB-7E0DC89F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17821730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digital respektive fysisk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82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fysisk eller digital form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1020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fysisk och digital form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2850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fysisk form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71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digital form</a:t>
            </a:r>
            <a:endParaRPr lang="sv-SE" sz="11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56FFDF5-D0BC-40F5-9957-4546E025446A}"/>
              </a:ext>
            </a:extLst>
          </p:cNvPr>
          <p:cNvGraphicFramePr>
            <a:graphicFrameLocks/>
          </p:cNvGraphicFramePr>
          <p:nvPr/>
        </p:nvGraphicFramePr>
        <p:xfrm>
          <a:off x="581026" y="2137761"/>
          <a:ext cx="11127520" cy="374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2A0AD1-F98A-45BE-821D-A7F1B433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548759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inom kommunal och enskild regi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83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2285B4E-336B-49D0-AFC6-51D17125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22765175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12">
            <a:extLst>
              <a:ext uri="{FF2B5EF4-FFF2-40B4-BE49-F238E27FC236}">
                <a16:creationId xmlns:a16="http://schemas.microsoft.com/office/drawing/2014/main" id="{07E118DA-8B1E-4F92-B588-CE996F02EE22}"/>
              </a:ext>
            </a:extLst>
          </p:cNvPr>
          <p:cNvSpPr/>
          <p:nvPr/>
        </p:nvSpPr>
        <p:spPr>
          <a:xfrm>
            <a:off x="251538" y="1198685"/>
            <a:ext cx="11799010" cy="485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152DE50-DA74-4672-A150-C4BA73B78C1C}"/>
              </a:ext>
            </a:extLst>
          </p:cNvPr>
          <p:cNvGraphicFramePr>
            <a:graphicFrameLocks/>
          </p:cNvGraphicFramePr>
          <p:nvPr/>
        </p:nvGraphicFramePr>
        <p:xfrm>
          <a:off x="819149" y="1504521"/>
          <a:ext cx="10975452" cy="234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ktangel 12">
            <a:extLst>
              <a:ext uri="{FF2B5EF4-FFF2-40B4-BE49-F238E27FC236}">
                <a16:creationId xmlns:a16="http://schemas.microsoft.com/office/drawing/2014/main" id="{0AC046D6-C8FF-401B-9ED3-97D8B7B6E071}"/>
              </a:ext>
            </a:extLst>
          </p:cNvPr>
          <p:cNvSpPr/>
          <p:nvPr/>
        </p:nvSpPr>
        <p:spPr>
          <a:xfrm>
            <a:off x="251538" y="934323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i kommunal eller enskild regi, samt de tre vanligaste insatserna i respektive kategori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68080"/>
            <a:ext cx="11219414" cy="729045"/>
          </a:xfrm>
          <a:noFill/>
        </p:spPr>
        <p:txBody>
          <a:bodyPr/>
          <a:lstStyle/>
          <a:p>
            <a:r>
              <a:rPr lang="sv-SE" sz="2800" dirty="0"/>
              <a:t>70 procent av insatserna inom området funktionshinder genomförs enbart i kommunal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84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39523" y="60613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68498" y="3848601"/>
          <a:ext cx="1905816" cy="213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67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148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190388" y="3848600"/>
          <a:ext cx="1905816" cy="2137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4748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kommunal och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Särskilt boende, gruppbostad, vuxna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358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Hemtjänst i ordinärt boende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536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Korttidsplats, korttidsvistelse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67736" y="4670809"/>
            <a:ext cx="1174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599332" y="3848600"/>
          <a:ext cx="1905816" cy="2137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595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enskild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974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0887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Särskilt boende, gruppbostad barn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442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Korttidsplats, korttidsvistelse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18270" y="4489163"/>
            <a:ext cx="240772" cy="1461596"/>
          </a:xfrm>
          <a:prstGeom prst="leftBrace">
            <a:avLst/>
          </a:prstGeom>
          <a:ln>
            <a:solidFill>
              <a:srgbClr val="67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67676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9009033" y="1525384"/>
            <a:ext cx="21623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4343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26775-77BC-4659-9875-C4F8408EE733}"/>
              </a:ext>
            </a:extLst>
          </p:cNvPr>
          <p:cNvSpPr txBox="1"/>
          <p:nvPr/>
        </p:nvSpPr>
        <p:spPr>
          <a:xfrm>
            <a:off x="267736" y="1233368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i respektive regi</a:t>
            </a:r>
            <a:endParaRPr lang="sv-SE" sz="105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4A5951-75B4-4B67-AE2D-3FDC8D27C3C5}"/>
              </a:ext>
            </a:extLst>
          </p:cNvPr>
          <p:cNvGrpSpPr/>
          <p:nvPr/>
        </p:nvGrpSpPr>
        <p:grpSpPr>
          <a:xfrm>
            <a:off x="9028489" y="392136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1031DA-32F8-4488-95CD-BD714AFBF880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12">
              <a:extLst>
                <a:ext uri="{FF2B5EF4-FFF2-40B4-BE49-F238E27FC236}">
                  <a16:creationId xmlns:a16="http://schemas.microsoft.com/office/drawing/2014/main" id="{3B25E6AE-5272-4446-94E7-412E3E00FBE9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pic>
        <p:nvPicPr>
          <p:cNvPr id="22" name="Graphic 21" descr="House with solid fill">
            <a:extLst>
              <a:ext uri="{FF2B5EF4-FFF2-40B4-BE49-F238E27FC236}">
                <a16:creationId xmlns:a16="http://schemas.microsoft.com/office/drawing/2014/main" id="{B40D8C94-A5E2-4C88-9204-2ED018DAF9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5598865"/>
            <a:ext cx="287227" cy="287227"/>
          </a:xfrm>
          <a:prstGeom prst="rect">
            <a:avLst/>
          </a:prstGeom>
        </p:spPr>
      </p:pic>
      <p:pic>
        <p:nvPicPr>
          <p:cNvPr id="24" name="Graphic 23" descr="House with solid fill">
            <a:extLst>
              <a:ext uri="{FF2B5EF4-FFF2-40B4-BE49-F238E27FC236}">
                <a16:creationId xmlns:a16="http://schemas.microsoft.com/office/drawing/2014/main" id="{624C9CB6-B3C1-489D-99A8-4BF428C656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42259" y="4440718"/>
            <a:ext cx="287227" cy="287227"/>
          </a:xfrm>
          <a:prstGeom prst="rect">
            <a:avLst/>
          </a:prstGeom>
        </p:spPr>
      </p:pic>
      <p:pic>
        <p:nvPicPr>
          <p:cNvPr id="27" name="Graphic 26" descr="Home1 with solid fill">
            <a:extLst>
              <a:ext uri="{FF2B5EF4-FFF2-40B4-BE49-F238E27FC236}">
                <a16:creationId xmlns:a16="http://schemas.microsoft.com/office/drawing/2014/main" id="{144300AE-DE35-4EF3-BAC6-D4A8C62DE7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22911" y="4543155"/>
            <a:ext cx="287227" cy="287227"/>
          </a:xfrm>
          <a:prstGeom prst="rect">
            <a:avLst/>
          </a:prstGeom>
        </p:spPr>
      </p:pic>
      <p:pic>
        <p:nvPicPr>
          <p:cNvPr id="32" name="Graphic 31" descr="Home1 with solid fill">
            <a:extLst>
              <a:ext uri="{FF2B5EF4-FFF2-40B4-BE49-F238E27FC236}">
                <a16:creationId xmlns:a16="http://schemas.microsoft.com/office/drawing/2014/main" id="{3ACE3234-D577-43F7-B2FB-AC53140407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42259" y="4952378"/>
            <a:ext cx="287227" cy="28722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A294E22-00CC-46CD-A2CB-AC09411518F7}"/>
              </a:ext>
            </a:extLst>
          </p:cNvPr>
          <p:cNvGrpSpPr/>
          <p:nvPr/>
        </p:nvGrpSpPr>
        <p:grpSpPr>
          <a:xfrm>
            <a:off x="1442368" y="5176113"/>
            <a:ext cx="287227" cy="287227"/>
            <a:chOff x="9836559" y="2595470"/>
            <a:chExt cx="515416" cy="498404"/>
          </a:xfrm>
        </p:grpSpPr>
        <p:pic>
          <p:nvPicPr>
            <p:cNvPr id="35" name="Graphic 42" descr="Miscellaneous with solid fill">
              <a:extLst>
                <a:ext uri="{FF2B5EF4-FFF2-40B4-BE49-F238E27FC236}">
                  <a16:creationId xmlns:a16="http://schemas.microsoft.com/office/drawing/2014/main" id="{DB3BBA3C-0B4C-473C-8D61-F8A7DE6A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6" name="Bildobjekt 82">
              <a:extLst>
                <a:ext uri="{FF2B5EF4-FFF2-40B4-BE49-F238E27FC236}">
                  <a16:creationId xmlns:a16="http://schemas.microsoft.com/office/drawing/2014/main" id="{5A4FA243-E456-46CA-AAF4-07EEAB59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D3416B-84C2-4F86-8BCC-51325C3E48CE}"/>
              </a:ext>
            </a:extLst>
          </p:cNvPr>
          <p:cNvGrpSpPr/>
          <p:nvPr/>
        </p:nvGrpSpPr>
        <p:grpSpPr>
          <a:xfrm>
            <a:off x="1442368" y="5655483"/>
            <a:ext cx="287227" cy="287227"/>
            <a:chOff x="9836559" y="2595470"/>
            <a:chExt cx="515416" cy="498404"/>
          </a:xfrm>
        </p:grpSpPr>
        <p:pic>
          <p:nvPicPr>
            <p:cNvPr id="38" name="Graphic 42" descr="Miscellaneous with solid fill">
              <a:extLst>
                <a:ext uri="{FF2B5EF4-FFF2-40B4-BE49-F238E27FC236}">
                  <a16:creationId xmlns:a16="http://schemas.microsoft.com/office/drawing/2014/main" id="{A39A894E-AD6D-4113-BE46-8DD0D05F5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9" name="Bildobjekt 82">
              <a:extLst>
                <a:ext uri="{FF2B5EF4-FFF2-40B4-BE49-F238E27FC236}">
                  <a16:creationId xmlns:a16="http://schemas.microsoft.com/office/drawing/2014/main" id="{FDA4C87A-3040-4425-B2A1-0373B568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40" name="Graphic 39" descr="House with solid fill">
            <a:extLst>
              <a:ext uri="{FF2B5EF4-FFF2-40B4-BE49-F238E27FC236}">
                <a16:creationId xmlns:a16="http://schemas.microsoft.com/office/drawing/2014/main" id="{D1F1D3A1-67F8-4717-B46D-9007C85463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42259" y="5538698"/>
            <a:ext cx="287227" cy="287227"/>
          </a:xfrm>
          <a:prstGeom prst="rect">
            <a:avLst/>
          </a:prstGeom>
        </p:spPr>
      </p:pic>
      <p:pic>
        <p:nvPicPr>
          <p:cNvPr id="41" name="Graphic 40" descr="House with solid fill">
            <a:extLst>
              <a:ext uri="{FF2B5EF4-FFF2-40B4-BE49-F238E27FC236}">
                <a16:creationId xmlns:a16="http://schemas.microsoft.com/office/drawing/2014/main" id="{4B9E60A0-402D-4669-BD05-AE653C8027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4550140"/>
            <a:ext cx="287227" cy="287227"/>
          </a:xfrm>
          <a:prstGeom prst="rect">
            <a:avLst/>
          </a:prstGeom>
        </p:spPr>
      </p:pic>
      <p:pic>
        <p:nvPicPr>
          <p:cNvPr id="42" name="Graphic 41" descr="House with solid fill">
            <a:extLst>
              <a:ext uri="{FF2B5EF4-FFF2-40B4-BE49-F238E27FC236}">
                <a16:creationId xmlns:a16="http://schemas.microsoft.com/office/drawing/2014/main" id="{9F9E5CBC-EC62-42CB-A0DF-9ECD9BDB6F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0773" y="5102064"/>
            <a:ext cx="287227" cy="287227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580DE9-B3AB-4A41-9ADA-B1CD6D99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26996570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6B4570-8873-49D0-B637-76FE8C91515B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1785371"/>
          <a:ext cx="3324225" cy="4057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244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regi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(178)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  (172)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  (157)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 (129)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36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Ledsagning (165)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112CB0-0D12-4F03-8A57-A40BE1E37D9D}"/>
              </a:ext>
            </a:extLst>
          </p:cNvPr>
          <p:cNvGraphicFramePr>
            <a:graphicFrameLocks noGrp="1"/>
          </p:cNvGraphicFramePr>
          <p:nvPr/>
        </p:nvGraphicFramePr>
        <p:xfrm>
          <a:off x="4721989" y="1781100"/>
          <a:ext cx="3324225" cy="4057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03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9293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744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kommunal och enskild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Särskilt boende, gruppbostad, vuxna (129)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Hemtjänst i ordinärt boende (147)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74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Korttidsplats, korttidsvistelse (153)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Hjälp att genomföra ärenden, hemtjänst (114)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020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Ledsagning (165)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98C8500-3801-4510-8B5D-CE3E45908BD0}"/>
              </a:ext>
            </a:extLst>
          </p:cNvPr>
          <p:cNvGraphicFramePr>
            <a:graphicFrameLocks noGrp="1"/>
          </p:cNvGraphicFramePr>
          <p:nvPr/>
        </p:nvGraphicFramePr>
        <p:xfrm>
          <a:off x="8605781" y="1793066"/>
          <a:ext cx="3324225" cy="4045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969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52431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2382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Andel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Antal enskild regi</a:t>
                      </a:r>
                      <a:endParaRPr lang="sv-SE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865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Hem för vård eller boende (HVB) (61)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865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Särskilt boende, gruppbostad barn (38)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309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Korttidsplats, korttidsvistelse (153)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73093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 (131)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58658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Särskilt boende, gruppbostad, vuxna (129)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i kommunal respektive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i kommunal eller enskild regi inom området funktionshinder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85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3968" y="1531455"/>
            <a:ext cx="32567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kommunal regi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526919" y="1531455"/>
            <a:ext cx="2541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enskild regi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681261" y="1531455"/>
            <a:ext cx="40649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kommunal och enskild regi</a:t>
            </a:r>
          </a:p>
        </p:txBody>
      </p:sp>
      <p:sp>
        <p:nvSpPr>
          <p:cNvPr id="21" name="textruta 8">
            <a:extLst>
              <a:ext uri="{FF2B5EF4-FFF2-40B4-BE49-F238E27FC236}">
                <a16:creationId xmlns:a16="http://schemas.microsoft.com/office/drawing/2014/main" id="{9DEFF5DA-BCAE-4351-89BD-4254BDBBB30B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29" name="Graphic 28" descr="House with solid fill">
            <a:extLst>
              <a:ext uri="{FF2B5EF4-FFF2-40B4-BE49-F238E27FC236}">
                <a16:creationId xmlns:a16="http://schemas.microsoft.com/office/drawing/2014/main" id="{1072E598-D3AA-44DB-9B3F-EB4FD54BB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7635" y="2832878"/>
            <a:ext cx="287227" cy="287227"/>
          </a:xfrm>
          <a:prstGeom prst="rect">
            <a:avLst/>
          </a:prstGeom>
        </p:spPr>
      </p:pic>
      <p:pic>
        <p:nvPicPr>
          <p:cNvPr id="40" name="Graphic 39" descr="Home1 with solid fill">
            <a:extLst>
              <a:ext uri="{FF2B5EF4-FFF2-40B4-BE49-F238E27FC236}">
                <a16:creationId xmlns:a16="http://schemas.microsoft.com/office/drawing/2014/main" id="{55A53A9B-6AC0-4891-A828-61FE8B64A6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9334" y="2795354"/>
            <a:ext cx="287227" cy="287227"/>
          </a:xfrm>
          <a:prstGeom prst="rect">
            <a:avLst/>
          </a:prstGeom>
        </p:spPr>
      </p:pic>
      <p:pic>
        <p:nvPicPr>
          <p:cNvPr id="41" name="Graphic 40" descr="Home1 with solid fill">
            <a:extLst>
              <a:ext uri="{FF2B5EF4-FFF2-40B4-BE49-F238E27FC236}">
                <a16:creationId xmlns:a16="http://schemas.microsoft.com/office/drawing/2014/main" id="{C1BD6674-CE68-42CE-BFE0-7CAF01917E9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07635" y="3441058"/>
            <a:ext cx="287227" cy="287227"/>
          </a:xfrm>
          <a:prstGeom prst="rect">
            <a:avLst/>
          </a:prstGeom>
        </p:spPr>
      </p:pic>
      <p:pic>
        <p:nvPicPr>
          <p:cNvPr id="43" name="Graphic 42" descr="Home1 with solid fill">
            <a:extLst>
              <a:ext uri="{FF2B5EF4-FFF2-40B4-BE49-F238E27FC236}">
                <a16:creationId xmlns:a16="http://schemas.microsoft.com/office/drawing/2014/main" id="{0C415705-0C52-4981-A380-8B2A530700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07635" y="4785786"/>
            <a:ext cx="287227" cy="287227"/>
          </a:xfrm>
          <a:prstGeom prst="rect">
            <a:avLst/>
          </a:prstGeom>
        </p:spPr>
      </p:pic>
      <p:pic>
        <p:nvPicPr>
          <p:cNvPr id="44" name="Graphic 43" descr="Home1 with solid fill">
            <a:extLst>
              <a:ext uri="{FF2B5EF4-FFF2-40B4-BE49-F238E27FC236}">
                <a16:creationId xmlns:a16="http://schemas.microsoft.com/office/drawing/2014/main" id="{8060DD94-C4A3-4179-ACD3-30DA85D8DD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07635" y="5324899"/>
            <a:ext cx="287227" cy="28722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D7E4993-8EB4-4A7B-803F-99B0A4400DBC}"/>
              </a:ext>
            </a:extLst>
          </p:cNvPr>
          <p:cNvGrpSpPr/>
          <p:nvPr/>
        </p:nvGrpSpPr>
        <p:grpSpPr>
          <a:xfrm>
            <a:off x="413871" y="3509592"/>
            <a:ext cx="287227" cy="287227"/>
            <a:chOff x="9836559" y="2595470"/>
            <a:chExt cx="515416" cy="498404"/>
          </a:xfrm>
        </p:grpSpPr>
        <p:pic>
          <p:nvPicPr>
            <p:cNvPr id="36" name="Graphic 42" descr="Miscellaneous with solid fill">
              <a:extLst>
                <a:ext uri="{FF2B5EF4-FFF2-40B4-BE49-F238E27FC236}">
                  <a16:creationId xmlns:a16="http://schemas.microsoft.com/office/drawing/2014/main" id="{75B0312E-5DA0-467A-9563-0E08C481B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54" name="Bildobjekt 82">
              <a:extLst>
                <a:ext uri="{FF2B5EF4-FFF2-40B4-BE49-F238E27FC236}">
                  <a16:creationId xmlns:a16="http://schemas.microsoft.com/office/drawing/2014/main" id="{693AA8AA-F123-4B67-8FBD-70004761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BD9A90-41D0-456A-92BA-94557E71DC4E}"/>
              </a:ext>
            </a:extLst>
          </p:cNvPr>
          <p:cNvGrpSpPr/>
          <p:nvPr/>
        </p:nvGrpSpPr>
        <p:grpSpPr>
          <a:xfrm flipH="1">
            <a:off x="371782" y="4746651"/>
            <a:ext cx="381915" cy="277664"/>
            <a:chOff x="1064474" y="2484079"/>
            <a:chExt cx="510848" cy="420128"/>
          </a:xfrm>
        </p:grpSpPr>
        <p:pic>
          <p:nvPicPr>
            <p:cNvPr id="59" name="Bildobjekt 76">
              <a:extLst>
                <a:ext uri="{FF2B5EF4-FFF2-40B4-BE49-F238E27FC236}">
                  <a16:creationId xmlns:a16="http://schemas.microsoft.com/office/drawing/2014/main" id="{45568656-DF09-459B-9256-7227BEA47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0" name="Bildobjekt 86">
              <a:extLst>
                <a:ext uri="{FF2B5EF4-FFF2-40B4-BE49-F238E27FC236}">
                  <a16:creationId xmlns:a16="http://schemas.microsoft.com/office/drawing/2014/main" id="{AFBD6E35-5F5A-4E5C-AE5C-59D2D1BCC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1" name="Bildobjekt 87">
              <a:extLst>
                <a:ext uri="{FF2B5EF4-FFF2-40B4-BE49-F238E27FC236}">
                  <a16:creationId xmlns:a16="http://schemas.microsoft.com/office/drawing/2014/main" id="{2ED786C9-1CCC-41B3-BD15-02AE82583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2" name="Bildobjekt 88">
              <a:extLst>
                <a:ext uri="{FF2B5EF4-FFF2-40B4-BE49-F238E27FC236}">
                  <a16:creationId xmlns:a16="http://schemas.microsoft.com/office/drawing/2014/main" id="{EF968F5D-7685-4DE5-BAB4-E0C298A4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3" name="Bildobjekt 89">
              <a:extLst>
                <a:ext uri="{FF2B5EF4-FFF2-40B4-BE49-F238E27FC236}">
                  <a16:creationId xmlns:a16="http://schemas.microsoft.com/office/drawing/2014/main" id="{FFFD4DB0-11C9-4AE4-ACD1-2CC85BCBD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64" name="Graphic 63" descr="Home1 with solid fill">
            <a:extLst>
              <a:ext uri="{FF2B5EF4-FFF2-40B4-BE49-F238E27FC236}">
                <a16:creationId xmlns:a16="http://schemas.microsoft.com/office/drawing/2014/main" id="{34861E78-1B1E-4698-A8FE-6AB80A4490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9334" y="5405023"/>
            <a:ext cx="287227" cy="287227"/>
          </a:xfrm>
          <a:prstGeom prst="rect">
            <a:avLst/>
          </a:prstGeom>
        </p:spPr>
      </p:pic>
      <p:pic>
        <p:nvPicPr>
          <p:cNvPr id="65" name="Graphic 64" descr="House with solid fill">
            <a:extLst>
              <a:ext uri="{FF2B5EF4-FFF2-40B4-BE49-F238E27FC236}">
                <a16:creationId xmlns:a16="http://schemas.microsoft.com/office/drawing/2014/main" id="{43A71A36-2826-4AC5-A8F8-0658623ADF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07635" y="4159458"/>
            <a:ext cx="287227" cy="287227"/>
          </a:xfrm>
          <a:prstGeom prst="rect">
            <a:avLst/>
          </a:prstGeom>
        </p:spPr>
      </p:pic>
      <p:pic>
        <p:nvPicPr>
          <p:cNvPr id="66" name="Graphic 65" descr="House with solid fill">
            <a:extLst>
              <a:ext uri="{FF2B5EF4-FFF2-40B4-BE49-F238E27FC236}">
                <a16:creationId xmlns:a16="http://schemas.microsoft.com/office/drawing/2014/main" id="{4BF507F3-955C-47D8-9634-BF491F6485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2766939"/>
            <a:ext cx="287227" cy="287227"/>
          </a:xfrm>
          <a:prstGeom prst="rect">
            <a:avLst/>
          </a:prstGeom>
        </p:spPr>
      </p:pic>
      <p:pic>
        <p:nvPicPr>
          <p:cNvPr id="67" name="Graphic 66" descr="House with solid fill">
            <a:extLst>
              <a:ext uri="{FF2B5EF4-FFF2-40B4-BE49-F238E27FC236}">
                <a16:creationId xmlns:a16="http://schemas.microsoft.com/office/drawing/2014/main" id="{C0CF98F3-7012-4E53-87BE-7A518564D8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3349343"/>
            <a:ext cx="287227" cy="287227"/>
          </a:xfrm>
          <a:prstGeom prst="rect">
            <a:avLst/>
          </a:prstGeom>
        </p:spPr>
      </p:pic>
      <p:pic>
        <p:nvPicPr>
          <p:cNvPr id="68" name="Graphic 67" descr="House with solid fill">
            <a:extLst>
              <a:ext uri="{FF2B5EF4-FFF2-40B4-BE49-F238E27FC236}">
                <a16:creationId xmlns:a16="http://schemas.microsoft.com/office/drawing/2014/main" id="{B9AD23B2-FDC9-4936-A340-9C27074A03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4042994"/>
            <a:ext cx="287227" cy="28722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267FD34E-02FE-43B3-858B-394EBB7D6AC3}"/>
              </a:ext>
            </a:extLst>
          </p:cNvPr>
          <p:cNvGrpSpPr/>
          <p:nvPr/>
        </p:nvGrpSpPr>
        <p:grpSpPr>
          <a:xfrm>
            <a:off x="8232145" y="4777709"/>
            <a:ext cx="287227" cy="287227"/>
            <a:chOff x="9836559" y="2595470"/>
            <a:chExt cx="515416" cy="498404"/>
          </a:xfrm>
        </p:grpSpPr>
        <p:pic>
          <p:nvPicPr>
            <p:cNvPr id="70" name="Graphic 42" descr="Miscellaneous with solid fill">
              <a:extLst>
                <a:ext uri="{FF2B5EF4-FFF2-40B4-BE49-F238E27FC236}">
                  <a16:creationId xmlns:a16="http://schemas.microsoft.com/office/drawing/2014/main" id="{7D32E89F-B842-4526-A627-F914896A9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1" name="Bildobjekt 82">
              <a:extLst>
                <a:ext uri="{FF2B5EF4-FFF2-40B4-BE49-F238E27FC236}">
                  <a16:creationId xmlns:a16="http://schemas.microsoft.com/office/drawing/2014/main" id="{42E73D31-CE15-42B4-83DF-88230988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F60368C4-1587-45D1-A0F0-747BCA00A2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82384" y="5382087"/>
            <a:ext cx="287227" cy="28722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766A2EE-2879-4737-BD51-8C34D42AAAE1}"/>
              </a:ext>
            </a:extLst>
          </p:cNvPr>
          <p:cNvGrpSpPr/>
          <p:nvPr/>
        </p:nvGrpSpPr>
        <p:grpSpPr>
          <a:xfrm>
            <a:off x="413871" y="4165492"/>
            <a:ext cx="287227" cy="287227"/>
            <a:chOff x="9836559" y="2595470"/>
            <a:chExt cx="515416" cy="498404"/>
          </a:xfrm>
        </p:grpSpPr>
        <p:pic>
          <p:nvPicPr>
            <p:cNvPr id="51" name="Graphic 42" descr="Miscellaneous with solid fill">
              <a:extLst>
                <a:ext uri="{FF2B5EF4-FFF2-40B4-BE49-F238E27FC236}">
                  <a16:creationId xmlns:a16="http://schemas.microsoft.com/office/drawing/2014/main" id="{6EE3BC0C-100A-40B0-B934-772241EE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52" name="Bildobjekt 82">
              <a:extLst>
                <a:ext uri="{FF2B5EF4-FFF2-40B4-BE49-F238E27FC236}">
                  <a16:creationId xmlns:a16="http://schemas.microsoft.com/office/drawing/2014/main" id="{661A5604-16FA-473D-ADEA-0C78B3EDB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4B4E2E-E84D-4711-B2B9-F62B5ABA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3916217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utifrån kommunal respektive enskild regi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86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i kommunal eller enskild regi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848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i kommunal och enskild regi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3054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kommunal regi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249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i enskild regi</a:t>
            </a:r>
            <a:endParaRPr lang="sv-SE" sz="11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8EF9EA1-7C43-4EFC-B742-75B689D426EB}"/>
              </a:ext>
            </a:extLst>
          </p:cNvPr>
          <p:cNvGraphicFramePr>
            <a:graphicFrameLocks/>
          </p:cNvGraphicFramePr>
          <p:nvPr/>
        </p:nvGraphicFramePr>
        <p:xfrm>
          <a:off x="239523" y="1971675"/>
          <a:ext cx="11712954" cy="391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CA7EEF-9C46-4B2D-9248-4E6776E1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4056357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>
            <a:extLst>
              <a:ext uri="{FF2B5EF4-FFF2-40B4-BE49-F238E27FC236}">
                <a16:creationId xmlns:a16="http://schemas.microsoft.com/office/drawing/2014/main" id="{FF4D1916-36E8-48FB-926D-8DEB6F5E0AA2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FA7D028C-19DF-4D2A-B700-EF153D6F1CBA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av insatser som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ges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 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kommunal respektive enskild regi uppdelat på län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län)</a:t>
            </a:r>
            <a:endParaRPr lang="en-US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1038539"/>
          </a:xfrm>
        </p:spPr>
        <p:txBody>
          <a:bodyPr/>
          <a:lstStyle/>
          <a:p>
            <a:r>
              <a:rPr lang="sv-SE" sz="2800" dirty="0"/>
              <a:t>Andel insatser inom funktionshinder som genomförs i enbart kommunal regi varierar från 38 till 93 procent mellan länen</a:t>
            </a:r>
          </a:p>
        </p:txBody>
      </p:sp>
      <p:sp>
        <p:nvSpPr>
          <p:cNvPr id="6" name="textruta 8">
            <a:extLst>
              <a:ext uri="{FF2B5EF4-FFF2-40B4-BE49-F238E27FC236}">
                <a16:creationId xmlns:a16="http://schemas.microsoft.com/office/drawing/2014/main" id="{2279D3E4-C18B-49F5-BF92-496E67D2FF94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2A540B9-CFCE-4742-A604-B4BC29373DE2}"/>
              </a:ext>
            </a:extLst>
          </p:cNvPr>
          <p:cNvGraphicFramePr>
            <a:graphicFrameLocks/>
          </p:cNvGraphicFramePr>
          <p:nvPr/>
        </p:nvGraphicFramePr>
        <p:xfrm>
          <a:off x="397399" y="1541731"/>
          <a:ext cx="11470751" cy="435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B216BD2-4C4E-473C-A446-97DF1E23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F900C9-9AEF-49AC-A847-A80E6C4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8603221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12">
            <a:extLst>
              <a:ext uri="{FF2B5EF4-FFF2-40B4-BE49-F238E27FC236}">
                <a16:creationId xmlns:a16="http://schemas.microsoft.com/office/drawing/2014/main" id="{14CF4EB3-FFF6-4175-B68D-2C93A61E82B6}"/>
              </a:ext>
            </a:extLst>
          </p:cNvPr>
          <p:cNvSpPr/>
          <p:nvPr/>
        </p:nvSpPr>
        <p:spPr>
          <a:xfrm>
            <a:off x="239523" y="1512103"/>
            <a:ext cx="11799010" cy="43997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712953" cy="1038539"/>
          </a:xfrm>
        </p:spPr>
        <p:txBody>
          <a:bodyPr/>
          <a:lstStyle/>
          <a:p>
            <a:r>
              <a:rPr lang="sv-SE" sz="2800" dirty="0"/>
              <a:t>Det är vanligare att insatser inom området funktionshinder genomförs i enskild regi i storstad och storstadsnära kommuner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F25D9-936B-4AAF-8151-A81E2CA5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88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42393F8B-3FED-4274-AD50-0439E53D644A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9" name="Rektangel 12">
            <a:extLst>
              <a:ext uri="{FF2B5EF4-FFF2-40B4-BE49-F238E27FC236}">
                <a16:creationId xmlns:a16="http://schemas.microsoft.com/office/drawing/2014/main" id="{67909E31-A8DF-4C51-A655-84DCD66355C9}"/>
              </a:ext>
            </a:extLst>
          </p:cNvPr>
          <p:cNvSpPr/>
          <p:nvPr/>
        </p:nvSpPr>
        <p:spPr>
          <a:xfrm>
            <a:off x="239523" y="1172399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 mellan kommunal och enskild regi uppdelat på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CA7BD9F-89BC-4211-AD63-FE5B12282AD5}"/>
              </a:ext>
            </a:extLst>
          </p:cNvPr>
          <p:cNvGraphicFramePr>
            <a:graphicFrameLocks/>
          </p:cNvGraphicFramePr>
          <p:nvPr/>
        </p:nvGraphicFramePr>
        <p:xfrm>
          <a:off x="275148" y="1559869"/>
          <a:ext cx="11648930" cy="433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EC28A4-9582-4761-8676-646A566F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22691189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4085F78-6606-4352-B1C6-93AE38C632CD}"/>
              </a:ext>
            </a:extLst>
          </p:cNvPr>
          <p:cNvSpPr/>
          <p:nvPr/>
        </p:nvSpPr>
        <p:spPr>
          <a:xfrm>
            <a:off x="1" y="2645444"/>
            <a:ext cx="12192000" cy="2069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39C595-6B3E-4379-93EF-D51A347E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4"/>
            <a:ext cx="12308304" cy="1966912"/>
          </a:xfrm>
        </p:spPr>
        <p:txBody>
          <a:bodyPr anchor="ctr"/>
          <a:lstStyle/>
          <a:p>
            <a:r>
              <a:rPr lang="sv-SE" sz="4400" dirty="0"/>
              <a:t>Insatser som genomförs med eller utan biståndsbeslut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E7017E-7EBF-45FB-A943-415BE19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89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B2AFF46-43AE-4E2E-965F-5EDD5FFD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182015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8A014B-C733-4BC3-8BB6-AF81FDA19F19}"/>
              </a:ext>
            </a:extLst>
          </p:cNvPr>
          <p:cNvSpPr/>
          <p:nvPr/>
        </p:nvSpPr>
        <p:spPr>
          <a:xfrm>
            <a:off x="422446" y="1613450"/>
            <a:ext cx="11507284" cy="4167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A2EFA-4D8B-416E-84B8-F715869360CD}"/>
              </a:ext>
            </a:extLst>
          </p:cNvPr>
          <p:cNvSpPr txBox="1"/>
          <p:nvPr/>
        </p:nvSpPr>
        <p:spPr>
          <a:xfrm>
            <a:off x="533718" y="1668084"/>
            <a:ext cx="6955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Insatser fördelade per kategori och verksamhetsområde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232C0-A3E8-4366-898A-3C0193E1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7" y="273407"/>
            <a:ext cx="11108126" cy="1231392"/>
          </a:xfrm>
          <a:ln>
            <a:noFill/>
          </a:ln>
        </p:spPr>
        <p:txBody>
          <a:bodyPr anchor="b"/>
          <a:lstStyle/>
          <a:p>
            <a:r>
              <a:rPr lang="sv-SE" sz="3200" b="1" dirty="0"/>
              <a:t>Fördelning av insatser per verksamhetsområde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DA979-A4C3-46C2-9194-6B7EBFB5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</a:t>
            </a:fld>
            <a:endParaRPr lang="sv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0341C-C81A-4EBD-BDCF-DB7F217B68B5}"/>
              </a:ext>
            </a:extLst>
          </p:cNvPr>
          <p:cNvSpPr txBox="1"/>
          <p:nvPr/>
        </p:nvSpPr>
        <p:spPr>
          <a:xfrm>
            <a:off x="533718" y="1897081"/>
            <a:ext cx="6955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Antal (%)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87A61-5B78-45CF-B535-1E218FDD58A6}"/>
              </a:ext>
            </a:extLst>
          </p:cNvPr>
          <p:cNvSpPr txBox="1"/>
          <p:nvPr/>
        </p:nvSpPr>
        <p:spPr>
          <a:xfrm>
            <a:off x="664232" y="5868366"/>
            <a:ext cx="1052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*	Informations- och utbildningsinsatser</a:t>
            </a:r>
          </a:p>
          <a:p>
            <a:r>
              <a:rPr lang="sv-SE" sz="1000" dirty="0"/>
              <a:t>**  	Boendeinsatser / placeringsinsatser / boendeformer/insatser i boendet / insatser under placering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7B10205-8214-4560-8C1F-2A88000A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8" y="2282731"/>
            <a:ext cx="11135432" cy="33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7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12">
            <a:extLst>
              <a:ext uri="{FF2B5EF4-FFF2-40B4-BE49-F238E27FC236}">
                <a16:creationId xmlns:a16="http://schemas.microsoft.com/office/drawing/2014/main" id="{44930954-35BA-4129-AFBC-A5DFD0B1F671}"/>
              </a:ext>
            </a:extLst>
          </p:cNvPr>
          <p:cNvSpPr/>
          <p:nvPr/>
        </p:nvSpPr>
        <p:spPr>
          <a:xfrm>
            <a:off x="251538" y="1287785"/>
            <a:ext cx="11799010" cy="4766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8" y="136525"/>
            <a:ext cx="11207399" cy="697555"/>
          </a:xfrm>
          <a:noFill/>
        </p:spPr>
        <p:txBody>
          <a:bodyPr/>
          <a:lstStyle/>
          <a:p>
            <a:r>
              <a:rPr lang="sv-SE" sz="2800" dirty="0"/>
              <a:t>Av de insatser som erbjuds inom området funktionshinder genomförs 24 procent enbart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90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8E7922E9-2381-46BB-A0DA-643837D79B15}"/>
              </a:ext>
            </a:extLst>
          </p:cNvPr>
          <p:cNvSpPr txBox="1"/>
          <p:nvPr/>
        </p:nvSpPr>
        <p:spPr>
          <a:xfrm>
            <a:off x="251538" y="606317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24A093-42AA-4CE8-9D7E-C20CAFE7E162}"/>
              </a:ext>
            </a:extLst>
          </p:cNvPr>
          <p:cNvGraphicFramePr>
            <a:graphicFrameLocks noGrp="1"/>
          </p:cNvGraphicFramePr>
          <p:nvPr/>
        </p:nvGraphicFramePr>
        <p:xfrm>
          <a:off x="1797601" y="3829553"/>
          <a:ext cx="1923255" cy="2152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255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7420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med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3549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00534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Ledsagning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44188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991F28-01BD-4C25-8658-ADB8203FBD94}"/>
              </a:ext>
            </a:extLst>
          </p:cNvPr>
          <p:cNvGraphicFramePr>
            <a:graphicFrameLocks noGrp="1"/>
          </p:cNvGraphicFramePr>
          <p:nvPr/>
        </p:nvGraphicFramePr>
        <p:xfrm>
          <a:off x="4233192" y="3829553"/>
          <a:ext cx="1927600" cy="2152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600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783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Både med och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3096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11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C1FBB23-96FC-4BE2-AB5F-564601534DD3}"/>
              </a:ext>
            </a:extLst>
          </p:cNvPr>
          <p:cNvSpPr txBox="1"/>
          <p:nvPr/>
        </p:nvSpPr>
        <p:spPr>
          <a:xfrm>
            <a:off x="289638" y="4730466"/>
            <a:ext cx="100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Vanligaste insatserna i respektive form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49EDC0-166E-4FF8-9496-81761E547AF6}"/>
              </a:ext>
            </a:extLst>
          </p:cNvPr>
          <p:cNvGraphicFramePr>
            <a:graphicFrameLocks noGrp="1"/>
          </p:cNvGraphicFramePr>
          <p:nvPr/>
        </p:nvGraphicFramePr>
        <p:xfrm>
          <a:off x="6682861" y="3829553"/>
          <a:ext cx="1905816" cy="2111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816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</a:tblGrid>
              <a:tr h="4376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Enbart utan biståndsbeslut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5579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5579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557911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 utan särskild manual 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</a:tbl>
          </a:graphicData>
        </a:graphic>
      </p:graphicFrame>
      <p:sp>
        <p:nvSpPr>
          <p:cNvPr id="21" name="Left Brace 20">
            <a:extLst>
              <a:ext uri="{FF2B5EF4-FFF2-40B4-BE49-F238E27FC236}">
                <a16:creationId xmlns:a16="http://schemas.microsoft.com/office/drawing/2014/main" id="{859638AC-92DF-4F5E-AD79-3C4D97B852CB}"/>
              </a:ext>
            </a:extLst>
          </p:cNvPr>
          <p:cNvSpPr/>
          <p:nvPr/>
        </p:nvSpPr>
        <p:spPr>
          <a:xfrm>
            <a:off x="1153381" y="4411704"/>
            <a:ext cx="240772" cy="15699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016AE-5E4F-4C17-95DC-35FD902CC710}"/>
              </a:ext>
            </a:extLst>
          </p:cNvPr>
          <p:cNvSpPr txBox="1"/>
          <p:nvPr/>
        </p:nvSpPr>
        <p:spPr>
          <a:xfrm>
            <a:off x="8942396" y="1561220"/>
            <a:ext cx="20257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latin typeface="Arial" panose="020B0604020202020204" pitchFamily="34" charset="0"/>
              </a:rPr>
              <a:t>100 % = </a:t>
            </a:r>
            <a:r>
              <a:rPr lang="sv-SE" sz="1050" b="0" i="0" u="none" strike="noStrike" dirty="0">
                <a:effectLst/>
                <a:latin typeface="Arial" panose="020B0604020202020204" pitchFamily="34" charset="0"/>
              </a:rPr>
              <a:t>4360 </a:t>
            </a:r>
            <a:r>
              <a:rPr lang="sv-SE" sz="1050" dirty="0">
                <a:latin typeface="Arial" panose="020B0604020202020204" pitchFamily="34" charset="0"/>
              </a:rPr>
              <a:t>insatser över samtliga kommuner där frågan besvarats</a:t>
            </a:r>
            <a:r>
              <a:rPr lang="sv-SE" sz="1050" dirty="0"/>
              <a:t> </a:t>
            </a:r>
          </a:p>
        </p:txBody>
      </p:sp>
      <p:sp>
        <p:nvSpPr>
          <p:cNvPr id="24" name="Rektangel 12">
            <a:extLst>
              <a:ext uri="{FF2B5EF4-FFF2-40B4-BE49-F238E27FC236}">
                <a16:creationId xmlns:a16="http://schemas.microsoft.com/office/drawing/2014/main" id="{BDFB83AC-5FF5-4051-A7B6-65A664FE94D4}"/>
              </a:ext>
            </a:extLst>
          </p:cNvPr>
          <p:cNvSpPr/>
          <p:nvPr/>
        </p:nvSpPr>
        <p:spPr>
          <a:xfrm>
            <a:off x="251538" y="1020048"/>
            <a:ext cx="11799010" cy="30583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mellan insatser som erbjuds med respektive utan biståndsbeslut, samt de tre vanligaste insatserna i respektive kategori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2970FF-0E79-429D-B9A9-6C9DFAAD8470}"/>
              </a:ext>
            </a:extLst>
          </p:cNvPr>
          <p:cNvSpPr txBox="1"/>
          <p:nvPr/>
        </p:nvSpPr>
        <p:spPr>
          <a:xfrm>
            <a:off x="251537" y="1378437"/>
            <a:ext cx="31773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>
                <a:latin typeface="Arial" panose="020B0604020202020204" pitchFamily="34" charset="0"/>
              </a:rPr>
              <a:t>Andel som ges med/utan biståndsbeslut</a:t>
            </a:r>
            <a:endParaRPr lang="sv-SE" sz="105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785421-BFE6-4FDF-9BF6-B2BC478EAFAA}"/>
              </a:ext>
            </a:extLst>
          </p:cNvPr>
          <p:cNvGrpSpPr/>
          <p:nvPr/>
        </p:nvGrpSpPr>
        <p:grpSpPr>
          <a:xfrm>
            <a:off x="9123739" y="3864218"/>
            <a:ext cx="1905816" cy="539725"/>
            <a:chOff x="1745846" y="4392770"/>
            <a:chExt cx="1581554" cy="297459"/>
          </a:xfrm>
          <a:solidFill>
            <a:srgbClr val="FFE59D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F1143-A23B-44B6-8FE2-ABAC60155C33}"/>
                </a:ext>
              </a:extLst>
            </p:cNvPr>
            <p:cNvSpPr/>
            <p:nvPr/>
          </p:nvSpPr>
          <p:spPr>
            <a:xfrm rot="10800000">
              <a:off x="1745846" y="4392770"/>
              <a:ext cx="1581554" cy="253914"/>
            </a:xfrm>
            <a:prstGeom prst="rect">
              <a:avLst/>
            </a:prstGeom>
            <a:solidFill>
              <a:srgbClr val="D7D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12">
              <a:extLst>
                <a:ext uri="{FF2B5EF4-FFF2-40B4-BE49-F238E27FC236}">
                  <a16:creationId xmlns:a16="http://schemas.microsoft.com/office/drawing/2014/main" id="{A933D47F-BF73-4596-A009-F2655E163F08}"/>
                </a:ext>
              </a:extLst>
            </p:cNvPr>
            <p:cNvSpPr txBox="1"/>
            <p:nvPr/>
          </p:nvSpPr>
          <p:spPr>
            <a:xfrm>
              <a:off x="2266564" y="4436313"/>
              <a:ext cx="54373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050" b="1" dirty="0"/>
                <a:t>Vet ej</a:t>
              </a:r>
            </a:p>
          </p:txBody>
        </p:sp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4FACD97D-5547-48B0-9A3D-61745ECF5FE2}"/>
              </a:ext>
            </a:extLst>
          </p:cNvPr>
          <p:cNvGraphicFramePr>
            <a:graphicFrameLocks/>
          </p:cNvGraphicFramePr>
          <p:nvPr/>
        </p:nvGraphicFramePr>
        <p:xfrm>
          <a:off x="658621" y="1640972"/>
          <a:ext cx="10984843" cy="217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Graphic 21" descr="Home1 with solid fill">
            <a:extLst>
              <a:ext uri="{FF2B5EF4-FFF2-40B4-BE49-F238E27FC236}">
                <a16:creationId xmlns:a16="http://schemas.microsoft.com/office/drawing/2014/main" id="{F41772C0-45D4-44FC-BB34-73CDED7881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51432" y="5073105"/>
            <a:ext cx="287227" cy="28722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50FA369-5BD6-49B1-AE26-61D2A75E3632}"/>
              </a:ext>
            </a:extLst>
          </p:cNvPr>
          <p:cNvGrpSpPr/>
          <p:nvPr/>
        </p:nvGrpSpPr>
        <p:grpSpPr>
          <a:xfrm>
            <a:off x="6249883" y="4946412"/>
            <a:ext cx="381915" cy="277664"/>
            <a:chOff x="1064474" y="2484079"/>
            <a:chExt cx="510848" cy="420128"/>
          </a:xfrm>
        </p:grpSpPr>
        <p:pic>
          <p:nvPicPr>
            <p:cNvPr id="27" name="Bildobjekt 76">
              <a:extLst>
                <a:ext uri="{FF2B5EF4-FFF2-40B4-BE49-F238E27FC236}">
                  <a16:creationId xmlns:a16="http://schemas.microsoft.com/office/drawing/2014/main" id="{F593EA0D-B0C3-4E20-A942-99126610C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28" name="Bildobjekt 86">
              <a:extLst>
                <a:ext uri="{FF2B5EF4-FFF2-40B4-BE49-F238E27FC236}">
                  <a16:creationId xmlns:a16="http://schemas.microsoft.com/office/drawing/2014/main" id="{97BE8CCB-F17D-4960-8390-E9604D171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29" name="Bildobjekt 87">
              <a:extLst>
                <a:ext uri="{FF2B5EF4-FFF2-40B4-BE49-F238E27FC236}">
                  <a16:creationId xmlns:a16="http://schemas.microsoft.com/office/drawing/2014/main" id="{B682DF57-69AE-40BC-9420-C983DF1CA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0" name="Bildobjekt 88">
              <a:extLst>
                <a:ext uri="{FF2B5EF4-FFF2-40B4-BE49-F238E27FC236}">
                  <a16:creationId xmlns:a16="http://schemas.microsoft.com/office/drawing/2014/main" id="{48562833-7F5A-4970-B6E5-0D3928B01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1" name="Bildobjekt 89">
              <a:extLst>
                <a:ext uri="{FF2B5EF4-FFF2-40B4-BE49-F238E27FC236}">
                  <a16:creationId xmlns:a16="http://schemas.microsoft.com/office/drawing/2014/main" id="{ECCD79CD-EEC1-41C2-83A2-CDA7CDA52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32" name="Graphic 31" descr="Home1 with solid fill">
            <a:extLst>
              <a:ext uri="{FF2B5EF4-FFF2-40B4-BE49-F238E27FC236}">
                <a16:creationId xmlns:a16="http://schemas.microsoft.com/office/drawing/2014/main" id="{F8D26182-4D67-4BFF-8E5A-BF17001CA1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51431" y="4464796"/>
            <a:ext cx="287227" cy="2872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A5D294A-C6B1-41D0-9C2A-1EC8A9863296}"/>
              </a:ext>
            </a:extLst>
          </p:cNvPr>
          <p:cNvGrpSpPr/>
          <p:nvPr/>
        </p:nvGrpSpPr>
        <p:grpSpPr>
          <a:xfrm>
            <a:off x="1462874" y="5689465"/>
            <a:ext cx="287227" cy="287227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9D991246-1181-42A5-9C03-D2B62B438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82">
              <a:extLst>
                <a:ext uri="{FF2B5EF4-FFF2-40B4-BE49-F238E27FC236}">
                  <a16:creationId xmlns:a16="http://schemas.microsoft.com/office/drawing/2014/main" id="{2210B8E9-D2BC-4629-B12B-69DF5679B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6C36AF-5046-4203-BCAB-3EECAA6AB33B}"/>
              </a:ext>
            </a:extLst>
          </p:cNvPr>
          <p:cNvGrpSpPr/>
          <p:nvPr/>
        </p:nvGrpSpPr>
        <p:grpSpPr>
          <a:xfrm>
            <a:off x="3820822" y="4975092"/>
            <a:ext cx="381915" cy="277664"/>
            <a:chOff x="1064474" y="2484079"/>
            <a:chExt cx="510848" cy="420128"/>
          </a:xfrm>
        </p:grpSpPr>
        <p:pic>
          <p:nvPicPr>
            <p:cNvPr id="37" name="Bildobjekt 76">
              <a:extLst>
                <a:ext uri="{FF2B5EF4-FFF2-40B4-BE49-F238E27FC236}">
                  <a16:creationId xmlns:a16="http://schemas.microsoft.com/office/drawing/2014/main" id="{FD36354E-F0E1-4C6C-8CA4-7832CCE70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1" name="Bildobjekt 86">
              <a:extLst>
                <a:ext uri="{FF2B5EF4-FFF2-40B4-BE49-F238E27FC236}">
                  <a16:creationId xmlns:a16="http://schemas.microsoft.com/office/drawing/2014/main" id="{3430E2E6-A93B-4B12-BEAF-39DC6E6A3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2" name="Bildobjekt 87">
              <a:extLst>
                <a:ext uri="{FF2B5EF4-FFF2-40B4-BE49-F238E27FC236}">
                  <a16:creationId xmlns:a16="http://schemas.microsoft.com/office/drawing/2014/main" id="{D330A274-5BB8-444D-A859-0D4F28DB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8">
              <a:extLst>
                <a:ext uri="{FF2B5EF4-FFF2-40B4-BE49-F238E27FC236}">
                  <a16:creationId xmlns:a16="http://schemas.microsoft.com/office/drawing/2014/main" id="{73BC7F15-7500-4143-ADE3-E1DB0307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9">
              <a:extLst>
                <a:ext uri="{FF2B5EF4-FFF2-40B4-BE49-F238E27FC236}">
                  <a16:creationId xmlns:a16="http://schemas.microsoft.com/office/drawing/2014/main" id="{D5B703B7-BAB5-42E9-8859-794747A38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61A0BE-76A0-401D-A35B-501AC083B58A}"/>
              </a:ext>
            </a:extLst>
          </p:cNvPr>
          <p:cNvGrpSpPr/>
          <p:nvPr/>
        </p:nvGrpSpPr>
        <p:grpSpPr>
          <a:xfrm>
            <a:off x="3820427" y="5531548"/>
            <a:ext cx="381915" cy="277664"/>
            <a:chOff x="1064474" y="2484079"/>
            <a:chExt cx="510848" cy="420128"/>
          </a:xfrm>
        </p:grpSpPr>
        <p:pic>
          <p:nvPicPr>
            <p:cNvPr id="46" name="Bildobjekt 76">
              <a:extLst>
                <a:ext uri="{FF2B5EF4-FFF2-40B4-BE49-F238E27FC236}">
                  <a16:creationId xmlns:a16="http://schemas.microsoft.com/office/drawing/2014/main" id="{4B791C83-5410-4997-AB95-7E592BBE4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7" name="Bildobjekt 86">
              <a:extLst>
                <a:ext uri="{FF2B5EF4-FFF2-40B4-BE49-F238E27FC236}">
                  <a16:creationId xmlns:a16="http://schemas.microsoft.com/office/drawing/2014/main" id="{B916EF2E-0256-44E7-A4C1-46E3829AA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8" name="Bildobjekt 87">
              <a:extLst>
                <a:ext uri="{FF2B5EF4-FFF2-40B4-BE49-F238E27FC236}">
                  <a16:creationId xmlns:a16="http://schemas.microsoft.com/office/drawing/2014/main" id="{68B0B394-107B-4D1B-BCEA-0B515717B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9" name="Bildobjekt 88">
              <a:extLst>
                <a:ext uri="{FF2B5EF4-FFF2-40B4-BE49-F238E27FC236}">
                  <a16:creationId xmlns:a16="http://schemas.microsoft.com/office/drawing/2014/main" id="{63CA2C6C-6A64-4AF8-9755-DA860C26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0" name="Bildobjekt 89">
              <a:extLst>
                <a:ext uri="{FF2B5EF4-FFF2-40B4-BE49-F238E27FC236}">
                  <a16:creationId xmlns:a16="http://schemas.microsoft.com/office/drawing/2014/main" id="{98C6C8CA-D151-41ED-A9CE-95BF21E1C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F91E0C-1E6C-425A-91EA-5D2CDD3041BF}"/>
              </a:ext>
            </a:extLst>
          </p:cNvPr>
          <p:cNvGrpSpPr/>
          <p:nvPr/>
        </p:nvGrpSpPr>
        <p:grpSpPr>
          <a:xfrm>
            <a:off x="3814292" y="4425528"/>
            <a:ext cx="381915" cy="277664"/>
            <a:chOff x="1064474" y="2484079"/>
            <a:chExt cx="510848" cy="420128"/>
          </a:xfrm>
        </p:grpSpPr>
        <p:pic>
          <p:nvPicPr>
            <p:cNvPr id="52" name="Bildobjekt 76">
              <a:extLst>
                <a:ext uri="{FF2B5EF4-FFF2-40B4-BE49-F238E27FC236}">
                  <a16:creationId xmlns:a16="http://schemas.microsoft.com/office/drawing/2014/main" id="{D05A9377-4934-4F91-964A-46B775231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53" name="Bildobjekt 86">
              <a:extLst>
                <a:ext uri="{FF2B5EF4-FFF2-40B4-BE49-F238E27FC236}">
                  <a16:creationId xmlns:a16="http://schemas.microsoft.com/office/drawing/2014/main" id="{ED52D753-54B4-406B-B6F2-A1779C84B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54" name="Bildobjekt 87">
              <a:extLst>
                <a:ext uri="{FF2B5EF4-FFF2-40B4-BE49-F238E27FC236}">
                  <a16:creationId xmlns:a16="http://schemas.microsoft.com/office/drawing/2014/main" id="{6836F26F-F938-41A2-8AFF-49701327E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55" name="Bildobjekt 88">
              <a:extLst>
                <a:ext uri="{FF2B5EF4-FFF2-40B4-BE49-F238E27FC236}">
                  <a16:creationId xmlns:a16="http://schemas.microsoft.com/office/drawing/2014/main" id="{07F0E26C-3F67-4C80-AF6E-EF3DC953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56" name="Bildobjekt 89">
              <a:extLst>
                <a:ext uri="{FF2B5EF4-FFF2-40B4-BE49-F238E27FC236}">
                  <a16:creationId xmlns:a16="http://schemas.microsoft.com/office/drawing/2014/main" id="{DD1C7E68-E221-47BD-9F45-C656C6D76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02F484-67A3-4B2A-A186-286103ED7556}"/>
              </a:ext>
            </a:extLst>
          </p:cNvPr>
          <p:cNvGrpSpPr/>
          <p:nvPr/>
        </p:nvGrpSpPr>
        <p:grpSpPr>
          <a:xfrm>
            <a:off x="6249883" y="5508624"/>
            <a:ext cx="381915" cy="277664"/>
            <a:chOff x="1064474" y="2484079"/>
            <a:chExt cx="510848" cy="420128"/>
          </a:xfrm>
        </p:grpSpPr>
        <p:pic>
          <p:nvPicPr>
            <p:cNvPr id="58" name="Bildobjekt 76">
              <a:extLst>
                <a:ext uri="{FF2B5EF4-FFF2-40B4-BE49-F238E27FC236}">
                  <a16:creationId xmlns:a16="http://schemas.microsoft.com/office/drawing/2014/main" id="{1708B70F-81C2-444B-A6FB-F672A3F60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0" name="Bildobjekt 86">
              <a:extLst>
                <a:ext uri="{FF2B5EF4-FFF2-40B4-BE49-F238E27FC236}">
                  <a16:creationId xmlns:a16="http://schemas.microsoft.com/office/drawing/2014/main" id="{90B0082D-63AB-4818-BCAE-B077C1F7F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61" name="Bildobjekt 87">
              <a:extLst>
                <a:ext uri="{FF2B5EF4-FFF2-40B4-BE49-F238E27FC236}">
                  <a16:creationId xmlns:a16="http://schemas.microsoft.com/office/drawing/2014/main" id="{7088DE1C-B52B-4CD1-AA21-135F8539B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64" name="Bildobjekt 88">
              <a:extLst>
                <a:ext uri="{FF2B5EF4-FFF2-40B4-BE49-F238E27FC236}">
                  <a16:creationId xmlns:a16="http://schemas.microsoft.com/office/drawing/2014/main" id="{91DAC3FC-FBB0-4172-A86C-F2FF8D5AD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65" name="Bildobjekt 89">
              <a:extLst>
                <a:ext uri="{FF2B5EF4-FFF2-40B4-BE49-F238E27FC236}">
                  <a16:creationId xmlns:a16="http://schemas.microsoft.com/office/drawing/2014/main" id="{7EEA58BB-ED68-48BF-AB64-0CCF87D14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59EF6D9-9EE4-481E-A8C4-F182E63FD557}"/>
              </a:ext>
            </a:extLst>
          </p:cNvPr>
          <p:cNvGrpSpPr/>
          <p:nvPr/>
        </p:nvGrpSpPr>
        <p:grpSpPr>
          <a:xfrm>
            <a:off x="6283811" y="4445042"/>
            <a:ext cx="287227" cy="287227"/>
            <a:chOff x="9836559" y="2595470"/>
            <a:chExt cx="515416" cy="498404"/>
          </a:xfrm>
        </p:grpSpPr>
        <p:pic>
          <p:nvPicPr>
            <p:cNvPr id="67" name="Graphic 42" descr="Miscellaneous with solid fill">
              <a:extLst>
                <a:ext uri="{FF2B5EF4-FFF2-40B4-BE49-F238E27FC236}">
                  <a16:creationId xmlns:a16="http://schemas.microsoft.com/office/drawing/2014/main" id="{A05C38E7-BF40-4BFA-B728-01B6E3D41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68" name="Bildobjekt 82">
              <a:extLst>
                <a:ext uri="{FF2B5EF4-FFF2-40B4-BE49-F238E27FC236}">
                  <a16:creationId xmlns:a16="http://schemas.microsoft.com/office/drawing/2014/main" id="{E5A463AE-4873-445C-914D-16C18ECE2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9D3760-2109-4802-932E-3EFD845B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6371297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2">
            <a:extLst>
              <a:ext uri="{FF2B5EF4-FFF2-40B4-BE49-F238E27FC236}">
                <a16:creationId xmlns:a16="http://schemas.microsoft.com/office/drawing/2014/main" id="{1118F57B-A5B7-4796-B5B2-04DB3DA55B99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1FCE48-C038-4F79-97CE-51E303FDAE14}"/>
              </a:ext>
            </a:extLst>
          </p:cNvPr>
          <p:cNvGraphicFramePr>
            <a:graphicFrameLocks noGrp="1"/>
          </p:cNvGraphicFramePr>
          <p:nvPr/>
        </p:nvGraphicFramePr>
        <p:xfrm>
          <a:off x="4771340" y="1840893"/>
          <a:ext cx="3256727" cy="3996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41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788893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9164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och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(87)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Motiverande samtal (MI) (86)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enskilda stödsamtal utan särskild manual (76)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Sysselsättning (143)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16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Arbets- och studiecoach (65)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81F011-EF7B-446B-AE60-E8360AFFA10A}"/>
              </a:ext>
            </a:extLst>
          </p:cNvPr>
          <p:cNvGraphicFramePr>
            <a:graphicFrameLocks noGrp="1"/>
          </p:cNvGraphicFramePr>
          <p:nvPr/>
        </p:nvGraphicFramePr>
        <p:xfrm>
          <a:off x="846929" y="1812795"/>
          <a:ext cx="3256728" cy="3996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084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934795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21849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5935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med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2743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Boendestöd (178)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2743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Ledsagning (165)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62743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Kontaktperson  (158)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62743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Trygghetslarm  (172)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27439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Korttidsplats, korttidsvistelse (153)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80115BD-8699-4A61-8E17-207BD17AB2E0}"/>
              </a:ext>
            </a:extLst>
          </p:cNvPr>
          <p:cNvGraphicFramePr>
            <a:graphicFrameLocks noGrp="1"/>
          </p:cNvGraphicFramePr>
          <p:nvPr/>
        </p:nvGraphicFramePr>
        <p:xfrm>
          <a:off x="8695749" y="1812795"/>
          <a:ext cx="3256728" cy="3996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997">
                  <a:extLst>
                    <a:ext uri="{9D8B030D-6E8A-4147-A177-3AD203B41FA5}">
                      <a16:colId xmlns:a16="http://schemas.microsoft.com/office/drawing/2014/main" val="2657594915"/>
                    </a:ext>
                  </a:extLst>
                </a:gridCol>
                <a:gridCol w="806154">
                  <a:extLst>
                    <a:ext uri="{9D8B030D-6E8A-4147-A177-3AD203B41FA5}">
                      <a16:colId xmlns:a16="http://schemas.microsoft.com/office/drawing/2014/main" val="4071663701"/>
                    </a:ext>
                  </a:extLst>
                </a:gridCol>
                <a:gridCol w="816577">
                  <a:extLst>
                    <a:ext uri="{9D8B030D-6E8A-4147-A177-3AD203B41FA5}">
                      <a16:colId xmlns:a16="http://schemas.microsoft.com/office/drawing/2014/main" val="3599365358"/>
                    </a:ext>
                  </a:extLst>
                </a:gridCol>
              </a:tblGrid>
              <a:tr h="83390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Antal utan bistånds-beslut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34055"/>
                  </a:ext>
                </a:extLst>
              </a:tr>
              <a:tr h="6107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Personligt ombud  (134)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2309"/>
                  </a:ext>
                </a:extLst>
              </a:tr>
              <a:tr h="6107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Rådgivning och stöd utan särskild manual  (130)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51590"/>
                  </a:ext>
                </a:extLst>
              </a:tr>
              <a:tr h="738972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stödsamtal utan särskild manual  (99)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44443"/>
                  </a:ext>
                </a:extLst>
              </a:tr>
              <a:tr h="591376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Generella anhöriggrupper utan särskild manual  (95)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18051"/>
                  </a:ext>
                </a:extLst>
              </a:tr>
              <a:tr h="610767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Träffpunkter, mötesplatser, café och liknande  (76)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31600"/>
                  </a:ext>
                </a:extLst>
              </a:tr>
            </a:tbl>
          </a:graphicData>
        </a:graphic>
      </p:graphicFrame>
      <p:sp>
        <p:nvSpPr>
          <p:cNvPr id="17" name="Rektangel 12">
            <a:extLst>
              <a:ext uri="{FF2B5EF4-FFF2-40B4-BE49-F238E27FC236}">
                <a16:creationId xmlns:a16="http://schemas.microsoft.com/office/drawing/2014/main" id="{2B27BB28-A4BD-45C8-9EB8-1487C5791604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Insatser som oftast ges med respektive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9" y="136525"/>
            <a:ext cx="10962860" cy="1038539"/>
          </a:xfrm>
        </p:spPr>
        <p:txBody>
          <a:bodyPr/>
          <a:lstStyle/>
          <a:p>
            <a:r>
              <a:rPr lang="sv-SE" sz="2800" dirty="0"/>
              <a:t>Översikt över de vanligaste insatserna som erbjuds med och utan biståndsbeslut inom området funktionshinder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91</a:t>
            </a:fld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6B2F3-7BE2-4520-8D3B-ED29FAEACEA2}"/>
              </a:ext>
            </a:extLst>
          </p:cNvPr>
          <p:cNvSpPr txBox="1"/>
          <p:nvPr/>
        </p:nvSpPr>
        <p:spPr>
          <a:xfrm>
            <a:off x="816560" y="1554155"/>
            <a:ext cx="3256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med biståndsbeslut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9150-0716-4762-B547-4DFC9710D751}"/>
              </a:ext>
            </a:extLst>
          </p:cNvPr>
          <p:cNvSpPr txBox="1"/>
          <p:nvPr/>
        </p:nvSpPr>
        <p:spPr>
          <a:xfrm>
            <a:off x="8675727" y="1551185"/>
            <a:ext cx="3176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enbart utan biståndsbeslut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17BAE-4BD1-41C1-8793-6D26AA201CD6}"/>
              </a:ext>
            </a:extLst>
          </p:cNvPr>
          <p:cNvSpPr txBox="1"/>
          <p:nvPr/>
        </p:nvSpPr>
        <p:spPr>
          <a:xfrm>
            <a:off x="4722100" y="1554155"/>
            <a:ext cx="4145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b="1" dirty="0"/>
              <a:t>Vanligast </a:t>
            </a:r>
            <a:r>
              <a:rPr lang="sv-SE" sz="1050" b="1" dirty="0">
                <a:solidFill>
                  <a:schemeClr val="tx1"/>
                </a:solidFill>
              </a:rPr>
              <a:t>både med och utan biståndsbeslut</a:t>
            </a:r>
          </a:p>
        </p:txBody>
      </p:sp>
      <p:sp>
        <p:nvSpPr>
          <p:cNvPr id="20" name="textruta 8">
            <a:extLst>
              <a:ext uri="{FF2B5EF4-FFF2-40B4-BE49-F238E27FC236}">
                <a16:creationId xmlns:a16="http://schemas.microsoft.com/office/drawing/2014/main" id="{34D51C9E-CA50-4F67-8832-D496CC6B8512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pic>
        <p:nvPicPr>
          <p:cNvPr id="37" name="Graphic 36" descr="Home1 with solid fill">
            <a:extLst>
              <a:ext uri="{FF2B5EF4-FFF2-40B4-BE49-F238E27FC236}">
                <a16:creationId xmlns:a16="http://schemas.microsoft.com/office/drawing/2014/main" id="{696CE725-8F59-4142-BE27-F6B6B956C9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7428" y="3490905"/>
            <a:ext cx="287227" cy="287227"/>
          </a:xfrm>
          <a:prstGeom prst="rect">
            <a:avLst/>
          </a:prstGeom>
        </p:spPr>
      </p:pic>
      <p:pic>
        <p:nvPicPr>
          <p:cNvPr id="67" name="Bildobjekt 72">
            <a:extLst>
              <a:ext uri="{FF2B5EF4-FFF2-40B4-BE49-F238E27FC236}">
                <a16:creationId xmlns:a16="http://schemas.microsoft.com/office/drawing/2014/main" id="{0D028FCC-F9DE-4C7E-B3FF-83E399C589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42" y="5368485"/>
            <a:ext cx="287227" cy="287227"/>
          </a:xfrm>
          <a:prstGeom prst="rect">
            <a:avLst/>
          </a:prstGeom>
        </p:spPr>
      </p:pic>
      <p:pic>
        <p:nvPicPr>
          <p:cNvPr id="68" name="Bildobjekt 72">
            <a:extLst>
              <a:ext uri="{FF2B5EF4-FFF2-40B4-BE49-F238E27FC236}">
                <a16:creationId xmlns:a16="http://schemas.microsoft.com/office/drawing/2014/main" id="{08078831-2771-4FA2-9F33-DC8669EC9C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59" y="4776881"/>
            <a:ext cx="287227" cy="28722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BF5D741B-562E-45C9-8E38-E6B0144F16CA}"/>
              </a:ext>
            </a:extLst>
          </p:cNvPr>
          <p:cNvGrpSpPr/>
          <p:nvPr/>
        </p:nvGrpSpPr>
        <p:grpSpPr>
          <a:xfrm>
            <a:off x="8214514" y="3442848"/>
            <a:ext cx="381915" cy="277664"/>
            <a:chOff x="1064474" y="2484079"/>
            <a:chExt cx="510848" cy="420128"/>
          </a:xfrm>
        </p:grpSpPr>
        <p:pic>
          <p:nvPicPr>
            <p:cNvPr id="61" name="Bildobjekt 76">
              <a:extLst>
                <a:ext uri="{FF2B5EF4-FFF2-40B4-BE49-F238E27FC236}">
                  <a16:creationId xmlns:a16="http://schemas.microsoft.com/office/drawing/2014/main" id="{8BFBA62A-C5F3-4A44-B428-3FA9461BD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62" name="Bildobjekt 86">
              <a:extLst>
                <a:ext uri="{FF2B5EF4-FFF2-40B4-BE49-F238E27FC236}">
                  <a16:creationId xmlns:a16="http://schemas.microsoft.com/office/drawing/2014/main" id="{4E7AFF90-FF23-4926-870C-9A5075E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70" name="Bildobjekt 87">
              <a:extLst>
                <a:ext uri="{FF2B5EF4-FFF2-40B4-BE49-F238E27FC236}">
                  <a16:creationId xmlns:a16="http://schemas.microsoft.com/office/drawing/2014/main" id="{E9EC03A5-134B-4D88-9421-BBCB198B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71" name="Bildobjekt 88">
              <a:extLst>
                <a:ext uri="{FF2B5EF4-FFF2-40B4-BE49-F238E27FC236}">
                  <a16:creationId xmlns:a16="http://schemas.microsoft.com/office/drawing/2014/main" id="{00EF2128-8646-493A-8FCD-1FEFFAEEA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72" name="Bildobjekt 89">
              <a:extLst>
                <a:ext uri="{FF2B5EF4-FFF2-40B4-BE49-F238E27FC236}">
                  <a16:creationId xmlns:a16="http://schemas.microsoft.com/office/drawing/2014/main" id="{4DD8F81A-5101-40CA-B54F-C02097A4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pic>
        <p:nvPicPr>
          <p:cNvPr id="73" name="Graphic 72" descr="Home1 with solid fill">
            <a:extLst>
              <a:ext uri="{FF2B5EF4-FFF2-40B4-BE49-F238E27FC236}">
                <a16:creationId xmlns:a16="http://schemas.microsoft.com/office/drawing/2014/main" id="{6C888FB9-0D3E-4972-AC29-A79A160C3A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7427" y="2819096"/>
            <a:ext cx="287227" cy="28722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F706F6B-02A1-4BDB-8886-D0298DEE7233}"/>
              </a:ext>
            </a:extLst>
          </p:cNvPr>
          <p:cNvGrpSpPr/>
          <p:nvPr/>
        </p:nvGrpSpPr>
        <p:grpSpPr>
          <a:xfrm>
            <a:off x="486370" y="4776880"/>
            <a:ext cx="287227" cy="287227"/>
            <a:chOff x="9836559" y="2595470"/>
            <a:chExt cx="515416" cy="498404"/>
          </a:xfrm>
        </p:grpSpPr>
        <p:pic>
          <p:nvPicPr>
            <p:cNvPr id="78" name="Graphic 42" descr="Miscellaneous with solid fill">
              <a:extLst>
                <a:ext uri="{FF2B5EF4-FFF2-40B4-BE49-F238E27FC236}">
                  <a16:creationId xmlns:a16="http://schemas.microsoft.com/office/drawing/2014/main" id="{D47183D2-A15A-4D61-AD74-C1D8B0AC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79" name="Bildobjekt 82">
              <a:extLst>
                <a:ext uri="{FF2B5EF4-FFF2-40B4-BE49-F238E27FC236}">
                  <a16:creationId xmlns:a16="http://schemas.microsoft.com/office/drawing/2014/main" id="{E912C1E5-2CCC-46CA-8A59-6B1DBB413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pic>
        <p:nvPicPr>
          <p:cNvPr id="80" name="Graphic 79" descr="House with solid fill">
            <a:extLst>
              <a:ext uri="{FF2B5EF4-FFF2-40B4-BE49-F238E27FC236}">
                <a16:creationId xmlns:a16="http://schemas.microsoft.com/office/drawing/2014/main" id="{8372C4D2-1EF9-4820-BC53-5843A78C843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4452" y="5352955"/>
            <a:ext cx="287227" cy="287227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8E51A522-EC72-48B2-866D-23E3339C6346}"/>
              </a:ext>
            </a:extLst>
          </p:cNvPr>
          <p:cNvGrpSpPr/>
          <p:nvPr/>
        </p:nvGrpSpPr>
        <p:grpSpPr>
          <a:xfrm>
            <a:off x="486370" y="4164415"/>
            <a:ext cx="287227" cy="287227"/>
            <a:chOff x="9836559" y="2595470"/>
            <a:chExt cx="515416" cy="498404"/>
          </a:xfrm>
        </p:grpSpPr>
        <p:pic>
          <p:nvPicPr>
            <p:cNvPr id="82" name="Graphic 42" descr="Miscellaneous with solid fill">
              <a:extLst>
                <a:ext uri="{FF2B5EF4-FFF2-40B4-BE49-F238E27FC236}">
                  <a16:creationId xmlns:a16="http://schemas.microsoft.com/office/drawing/2014/main" id="{EE7833E0-C23F-49DD-A736-AE1182588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83" name="Bildobjekt 82">
              <a:extLst>
                <a:ext uri="{FF2B5EF4-FFF2-40B4-BE49-F238E27FC236}">
                  <a16:creationId xmlns:a16="http://schemas.microsoft.com/office/drawing/2014/main" id="{C744B5AA-5A1E-4F22-954A-6F51532A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7B26A37-88CC-4CDC-B5C4-5022BCDDE907}"/>
              </a:ext>
            </a:extLst>
          </p:cNvPr>
          <p:cNvGrpSpPr/>
          <p:nvPr/>
        </p:nvGrpSpPr>
        <p:grpSpPr>
          <a:xfrm>
            <a:off x="4270267" y="3544707"/>
            <a:ext cx="381915" cy="277664"/>
            <a:chOff x="1064474" y="2484079"/>
            <a:chExt cx="510848" cy="420128"/>
          </a:xfrm>
        </p:grpSpPr>
        <p:pic>
          <p:nvPicPr>
            <p:cNvPr id="85" name="Bildobjekt 76">
              <a:extLst>
                <a:ext uri="{FF2B5EF4-FFF2-40B4-BE49-F238E27FC236}">
                  <a16:creationId xmlns:a16="http://schemas.microsoft.com/office/drawing/2014/main" id="{90E9D074-FA38-4D58-B6EE-A739CF5A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86" name="Bildobjekt 86">
              <a:extLst>
                <a:ext uri="{FF2B5EF4-FFF2-40B4-BE49-F238E27FC236}">
                  <a16:creationId xmlns:a16="http://schemas.microsoft.com/office/drawing/2014/main" id="{98D55809-38D2-4FDD-BDCC-72760B49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87" name="Bildobjekt 87">
              <a:extLst>
                <a:ext uri="{FF2B5EF4-FFF2-40B4-BE49-F238E27FC236}">
                  <a16:creationId xmlns:a16="http://schemas.microsoft.com/office/drawing/2014/main" id="{DC9180DF-525E-4FBB-B88A-7BE8CBD9D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88" name="Bildobjekt 88">
              <a:extLst>
                <a:ext uri="{FF2B5EF4-FFF2-40B4-BE49-F238E27FC236}">
                  <a16:creationId xmlns:a16="http://schemas.microsoft.com/office/drawing/2014/main" id="{DEC391AF-E748-42E7-969D-FBD0CAE0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89" name="Bildobjekt 89">
              <a:extLst>
                <a:ext uri="{FF2B5EF4-FFF2-40B4-BE49-F238E27FC236}">
                  <a16:creationId xmlns:a16="http://schemas.microsoft.com/office/drawing/2014/main" id="{9E5DAC28-2178-46B6-A4F3-54DAC4E7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7F98E60-BAB3-4F70-9086-DD2CC29AC4C0}"/>
              </a:ext>
            </a:extLst>
          </p:cNvPr>
          <p:cNvGrpSpPr/>
          <p:nvPr/>
        </p:nvGrpSpPr>
        <p:grpSpPr>
          <a:xfrm>
            <a:off x="4269872" y="4183713"/>
            <a:ext cx="381915" cy="277664"/>
            <a:chOff x="1064474" y="2484079"/>
            <a:chExt cx="510848" cy="420128"/>
          </a:xfrm>
        </p:grpSpPr>
        <p:pic>
          <p:nvPicPr>
            <p:cNvPr id="91" name="Bildobjekt 76">
              <a:extLst>
                <a:ext uri="{FF2B5EF4-FFF2-40B4-BE49-F238E27FC236}">
                  <a16:creationId xmlns:a16="http://schemas.microsoft.com/office/drawing/2014/main" id="{A582E36C-104B-49A4-B25B-69EC68F49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92" name="Bildobjekt 86">
              <a:extLst>
                <a:ext uri="{FF2B5EF4-FFF2-40B4-BE49-F238E27FC236}">
                  <a16:creationId xmlns:a16="http://schemas.microsoft.com/office/drawing/2014/main" id="{7D7D4D1B-A445-46D4-8CD2-3C47236F8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93" name="Bildobjekt 87">
              <a:extLst>
                <a:ext uri="{FF2B5EF4-FFF2-40B4-BE49-F238E27FC236}">
                  <a16:creationId xmlns:a16="http://schemas.microsoft.com/office/drawing/2014/main" id="{5DA41DD3-BCA7-4721-BB89-22A171520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94" name="Bildobjekt 88">
              <a:extLst>
                <a:ext uri="{FF2B5EF4-FFF2-40B4-BE49-F238E27FC236}">
                  <a16:creationId xmlns:a16="http://schemas.microsoft.com/office/drawing/2014/main" id="{4E755038-689A-4A29-ADFE-605479CC2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95" name="Bildobjekt 89">
              <a:extLst>
                <a:ext uri="{FF2B5EF4-FFF2-40B4-BE49-F238E27FC236}">
                  <a16:creationId xmlns:a16="http://schemas.microsoft.com/office/drawing/2014/main" id="{65F31A17-EEAD-436D-A8B0-AFAD4AE5E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94B229-BD61-46D2-A31D-03FA5680ECDA}"/>
              </a:ext>
            </a:extLst>
          </p:cNvPr>
          <p:cNvGrpSpPr/>
          <p:nvPr/>
        </p:nvGrpSpPr>
        <p:grpSpPr>
          <a:xfrm>
            <a:off x="4263737" y="2976093"/>
            <a:ext cx="381915" cy="277664"/>
            <a:chOff x="1064474" y="2484079"/>
            <a:chExt cx="510848" cy="420128"/>
          </a:xfrm>
        </p:grpSpPr>
        <p:pic>
          <p:nvPicPr>
            <p:cNvPr id="103" name="Bildobjekt 76">
              <a:extLst>
                <a:ext uri="{FF2B5EF4-FFF2-40B4-BE49-F238E27FC236}">
                  <a16:creationId xmlns:a16="http://schemas.microsoft.com/office/drawing/2014/main" id="{960118E6-A29D-4606-84DA-48E08A32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04" name="Bildobjekt 86">
              <a:extLst>
                <a:ext uri="{FF2B5EF4-FFF2-40B4-BE49-F238E27FC236}">
                  <a16:creationId xmlns:a16="http://schemas.microsoft.com/office/drawing/2014/main" id="{B00758CF-A1D1-4BCE-9C5F-80AD3B219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05" name="Bildobjekt 87">
              <a:extLst>
                <a:ext uri="{FF2B5EF4-FFF2-40B4-BE49-F238E27FC236}">
                  <a16:creationId xmlns:a16="http://schemas.microsoft.com/office/drawing/2014/main" id="{91F78928-A9A1-42E1-94C8-1F513148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06" name="Bildobjekt 88">
              <a:extLst>
                <a:ext uri="{FF2B5EF4-FFF2-40B4-BE49-F238E27FC236}">
                  <a16:creationId xmlns:a16="http://schemas.microsoft.com/office/drawing/2014/main" id="{3B4A019A-D294-45F0-8B89-58BBCBA0C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07" name="Bildobjekt 89">
              <a:extLst>
                <a:ext uri="{FF2B5EF4-FFF2-40B4-BE49-F238E27FC236}">
                  <a16:creationId xmlns:a16="http://schemas.microsoft.com/office/drawing/2014/main" id="{1C39AAA6-8759-4DAA-9AA3-6993787D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157EDCC-6C77-46C2-8A40-508E871EBC29}"/>
              </a:ext>
            </a:extLst>
          </p:cNvPr>
          <p:cNvGrpSpPr/>
          <p:nvPr/>
        </p:nvGrpSpPr>
        <p:grpSpPr>
          <a:xfrm>
            <a:off x="8214514" y="4126728"/>
            <a:ext cx="381915" cy="277664"/>
            <a:chOff x="1064474" y="2484079"/>
            <a:chExt cx="510848" cy="420128"/>
          </a:xfrm>
        </p:grpSpPr>
        <p:pic>
          <p:nvPicPr>
            <p:cNvPr id="109" name="Bildobjekt 76">
              <a:extLst>
                <a:ext uri="{FF2B5EF4-FFF2-40B4-BE49-F238E27FC236}">
                  <a16:creationId xmlns:a16="http://schemas.microsoft.com/office/drawing/2014/main" id="{7FDBE950-D508-4D9A-95AB-1C12B89B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110" name="Bildobjekt 86">
              <a:extLst>
                <a:ext uri="{FF2B5EF4-FFF2-40B4-BE49-F238E27FC236}">
                  <a16:creationId xmlns:a16="http://schemas.microsoft.com/office/drawing/2014/main" id="{2EC5EF18-7CFB-4CE2-B816-D69BF069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111" name="Bildobjekt 87">
              <a:extLst>
                <a:ext uri="{FF2B5EF4-FFF2-40B4-BE49-F238E27FC236}">
                  <a16:creationId xmlns:a16="http://schemas.microsoft.com/office/drawing/2014/main" id="{2CD64406-8251-4BE5-A2FA-7E3B84579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112" name="Bildobjekt 88">
              <a:extLst>
                <a:ext uri="{FF2B5EF4-FFF2-40B4-BE49-F238E27FC236}">
                  <a16:creationId xmlns:a16="http://schemas.microsoft.com/office/drawing/2014/main" id="{A4B8AD0B-E053-4258-A479-0CDAF27B7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113" name="Bildobjekt 89">
              <a:extLst>
                <a:ext uri="{FF2B5EF4-FFF2-40B4-BE49-F238E27FC236}">
                  <a16:creationId xmlns:a16="http://schemas.microsoft.com/office/drawing/2014/main" id="{74888F63-FC67-47BB-A0A6-5BF9472D1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9F28A9-122D-46E6-B5E6-392764B9D92A}"/>
              </a:ext>
            </a:extLst>
          </p:cNvPr>
          <p:cNvGrpSpPr/>
          <p:nvPr/>
        </p:nvGrpSpPr>
        <p:grpSpPr>
          <a:xfrm>
            <a:off x="8248442" y="2852578"/>
            <a:ext cx="287227" cy="287227"/>
            <a:chOff x="9836559" y="2595470"/>
            <a:chExt cx="515416" cy="498404"/>
          </a:xfrm>
        </p:grpSpPr>
        <p:pic>
          <p:nvPicPr>
            <p:cNvPr id="115" name="Graphic 42" descr="Miscellaneous with solid fill">
              <a:extLst>
                <a:ext uri="{FF2B5EF4-FFF2-40B4-BE49-F238E27FC236}">
                  <a16:creationId xmlns:a16="http://schemas.microsoft.com/office/drawing/2014/main" id="{87AF9408-842C-458E-B85C-25B78CBE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116" name="Bildobjekt 82">
              <a:extLst>
                <a:ext uri="{FF2B5EF4-FFF2-40B4-BE49-F238E27FC236}">
                  <a16:creationId xmlns:a16="http://schemas.microsoft.com/office/drawing/2014/main" id="{F769F250-A8E2-4B0A-865F-F6C256E8E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8EA6A7-347E-4644-BF3A-94C2EE9C7E83}"/>
              </a:ext>
            </a:extLst>
          </p:cNvPr>
          <p:cNvGrpSpPr/>
          <p:nvPr/>
        </p:nvGrpSpPr>
        <p:grpSpPr>
          <a:xfrm>
            <a:off x="4247951" y="4718306"/>
            <a:ext cx="460545" cy="387195"/>
            <a:chOff x="7313549" y="2610506"/>
            <a:chExt cx="650264" cy="579440"/>
          </a:xfrm>
        </p:grpSpPr>
        <p:pic>
          <p:nvPicPr>
            <p:cNvPr id="63" name="Graphic 62" descr="Miscellaneous with solid fill">
              <a:extLst>
                <a:ext uri="{FF2B5EF4-FFF2-40B4-BE49-F238E27FC236}">
                  <a16:creationId xmlns:a16="http://schemas.microsoft.com/office/drawing/2014/main" id="{93BB97E7-13A7-422D-B2E5-106D78518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597466" y="2823599"/>
              <a:ext cx="366347" cy="366347"/>
            </a:xfrm>
            <a:prstGeom prst="rect">
              <a:avLst/>
            </a:prstGeom>
          </p:spPr>
        </p:pic>
        <p:pic>
          <p:nvPicPr>
            <p:cNvPr id="64" name="Graphic 63" descr="Single gear with solid fill">
              <a:extLst>
                <a:ext uri="{FF2B5EF4-FFF2-40B4-BE49-F238E27FC236}">
                  <a16:creationId xmlns:a16="http://schemas.microsoft.com/office/drawing/2014/main" id="{DF162EE0-0C40-4274-B821-E14363FEB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313549" y="2610506"/>
              <a:ext cx="457200" cy="4572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ABFDEE-6230-4823-BAEE-0DB66CBC8F4E}"/>
              </a:ext>
            </a:extLst>
          </p:cNvPr>
          <p:cNvGrpSpPr/>
          <p:nvPr/>
        </p:nvGrpSpPr>
        <p:grpSpPr>
          <a:xfrm>
            <a:off x="4267767" y="5274772"/>
            <a:ext cx="460545" cy="387195"/>
            <a:chOff x="7313549" y="2610506"/>
            <a:chExt cx="650264" cy="579440"/>
          </a:xfrm>
        </p:grpSpPr>
        <p:pic>
          <p:nvPicPr>
            <p:cNvPr id="66" name="Graphic 65" descr="Miscellaneous with solid fill">
              <a:extLst>
                <a:ext uri="{FF2B5EF4-FFF2-40B4-BE49-F238E27FC236}">
                  <a16:creationId xmlns:a16="http://schemas.microsoft.com/office/drawing/2014/main" id="{83092174-6A97-48D2-9ACD-2A3E3BF5F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597466" y="2823599"/>
              <a:ext cx="366347" cy="366347"/>
            </a:xfrm>
            <a:prstGeom prst="rect">
              <a:avLst/>
            </a:prstGeom>
          </p:spPr>
        </p:pic>
        <p:pic>
          <p:nvPicPr>
            <p:cNvPr id="74" name="Graphic 73" descr="Single gear with solid fill">
              <a:extLst>
                <a:ext uri="{FF2B5EF4-FFF2-40B4-BE49-F238E27FC236}">
                  <a16:creationId xmlns:a16="http://schemas.microsoft.com/office/drawing/2014/main" id="{B0D926E7-E6AF-4DD4-A904-6F71E9B7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313549" y="2610506"/>
              <a:ext cx="457200" cy="457200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664830-98FD-44C4-98FC-1413BC34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16913970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>
            <a:extLst>
              <a:ext uri="{FF2B5EF4-FFF2-40B4-BE49-F238E27FC236}">
                <a16:creationId xmlns:a16="http://schemas.microsoft.com/office/drawing/2014/main" id="{8FA7D3DC-D167-4655-9711-D066DF8509BD}"/>
              </a:ext>
            </a:extLst>
          </p:cNvPr>
          <p:cNvSpPr/>
          <p:nvPr/>
        </p:nvSpPr>
        <p:spPr>
          <a:xfrm>
            <a:off x="239523" y="1505275"/>
            <a:ext cx="11799010" cy="440657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8" y="136525"/>
            <a:ext cx="11300877" cy="1231392"/>
          </a:xfrm>
        </p:spPr>
        <p:txBody>
          <a:bodyPr/>
          <a:lstStyle/>
          <a:p>
            <a:r>
              <a:rPr lang="sv-SE" sz="2800" dirty="0"/>
              <a:t>Fördelning av antal individer som tar del av insatserna med respektive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92</a:t>
            </a:fld>
            <a:endParaRPr lang="sv-SE"/>
          </a:p>
        </p:txBody>
      </p:sp>
      <p:sp>
        <p:nvSpPr>
          <p:cNvPr id="14" name="textruta 8">
            <a:extLst>
              <a:ext uri="{FF2B5EF4-FFF2-40B4-BE49-F238E27FC236}">
                <a16:creationId xmlns:a16="http://schemas.microsoft.com/office/drawing/2014/main" id="{1BE82D1B-26C2-4057-B836-D7555A901216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20" name="Rektangel 12">
            <a:extLst>
              <a:ext uri="{FF2B5EF4-FFF2-40B4-BE49-F238E27FC236}">
                <a16:creationId xmlns:a16="http://schemas.microsoft.com/office/drawing/2014/main" id="{0B213CA9-92F9-4E82-A33E-E8F02EAC40D5}"/>
              </a:ext>
            </a:extLst>
          </p:cNvPr>
          <p:cNvSpPr/>
          <p:nvPr/>
        </p:nvSpPr>
        <p:spPr>
          <a:xfrm>
            <a:off x="227508" y="1172399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Fördelningen av antalet individer som tar del av insatser som ges med eller utan biståndsbeslut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F773B-8230-48D1-A357-C5F716AFE637}"/>
              </a:ext>
            </a:extLst>
          </p:cNvPr>
          <p:cNvSpPr txBox="1"/>
          <p:nvPr/>
        </p:nvSpPr>
        <p:spPr>
          <a:xfrm>
            <a:off x="4861367" y="1615545"/>
            <a:ext cx="3152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</a:t>
            </a:r>
            <a:r>
              <a:rPr lang="sv-SE" sz="1100" b="0" i="0" u="none" strike="noStrike" dirty="0">
                <a:effectLst/>
                <a:latin typeface="Arial" panose="020B0604020202020204" pitchFamily="34" charset="0"/>
              </a:rPr>
              <a:t>224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ges både med och utan biståndsbeslut</a:t>
            </a:r>
            <a:endParaRPr lang="sv-SE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AF9EE-5F1C-4C59-A451-D081DA7B617C}"/>
              </a:ext>
            </a:extLst>
          </p:cNvPr>
          <p:cNvSpPr txBox="1"/>
          <p:nvPr/>
        </p:nvSpPr>
        <p:spPr>
          <a:xfrm>
            <a:off x="1404393" y="1609489"/>
            <a:ext cx="28658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2888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med biståndsbeslut</a:t>
            </a:r>
            <a:endParaRPr lang="sv-SE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103D5-525A-4536-A387-F04CA3A93B9A}"/>
              </a:ext>
            </a:extLst>
          </p:cNvPr>
          <p:cNvSpPr txBox="1"/>
          <p:nvPr/>
        </p:nvSpPr>
        <p:spPr>
          <a:xfrm>
            <a:off x="8605474" y="1609489"/>
            <a:ext cx="2841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</a:rPr>
              <a:t>100 % = 1051</a:t>
            </a:r>
            <a:r>
              <a:rPr lang="sv-SE" sz="1100" dirty="0"/>
              <a:t> </a:t>
            </a:r>
            <a:r>
              <a:rPr lang="sv-SE" sz="1100" dirty="0">
                <a:latin typeface="Arial" panose="020B0604020202020204" pitchFamily="34" charset="0"/>
              </a:rPr>
              <a:t>insatser i kommunerna som uppges endast ges utan biståndsbeslut</a:t>
            </a:r>
            <a:endParaRPr lang="sv-SE" sz="11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6D46E66-2A11-48DB-A6F9-9D77754233D5}"/>
              </a:ext>
            </a:extLst>
          </p:cNvPr>
          <p:cNvGraphicFramePr>
            <a:graphicFrameLocks/>
          </p:cNvGraphicFramePr>
          <p:nvPr/>
        </p:nvGraphicFramePr>
        <p:xfrm>
          <a:off x="239523" y="2040376"/>
          <a:ext cx="11811025" cy="384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E79A43-B120-4978-B51F-81D34277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25103327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CDBBE7B1-5171-41FD-96D7-AA11D8D093EB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84179E66-CE19-4B03-824A-891CDFC710D6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län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929906"/>
          </a:xfrm>
        </p:spPr>
        <p:txBody>
          <a:bodyPr/>
          <a:lstStyle/>
          <a:p>
            <a:r>
              <a:rPr lang="sv-SE" sz="2800" dirty="0">
                <a:cs typeface="Arial"/>
              </a:rPr>
              <a:t>Andelen insatser som ges enbart utan biståndsbeslut varierar från 13 till 39 procent mellan länen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93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D3E02D12-3D41-465D-8414-B26F17DC3FF8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D4ECC74-A280-4C2F-B99D-592B9FA0FA5B}"/>
              </a:ext>
            </a:extLst>
          </p:cNvPr>
          <p:cNvGraphicFramePr>
            <a:graphicFrameLocks/>
          </p:cNvGraphicFramePr>
          <p:nvPr/>
        </p:nvGraphicFramePr>
        <p:xfrm>
          <a:off x="333375" y="1406136"/>
          <a:ext cx="11449050" cy="442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84D774-355F-41DE-9BA0-4C6EA4B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16209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1ACFD4CE-D342-4ED8-8C13-78519F2A4F97}"/>
              </a:ext>
            </a:extLst>
          </p:cNvPr>
          <p:cNvSpPr/>
          <p:nvPr/>
        </p:nvSpPr>
        <p:spPr>
          <a:xfrm>
            <a:off x="239523" y="1618480"/>
            <a:ext cx="11799010" cy="429337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5FF9A66-FB91-41F5-BFD6-E66CEDC50B92}"/>
              </a:ext>
            </a:extLst>
          </p:cNvPr>
          <p:cNvSpPr/>
          <p:nvPr/>
        </p:nvSpPr>
        <p:spPr>
          <a:xfrm>
            <a:off x="239523" y="1278774"/>
            <a:ext cx="11799010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Kartlagda insatser som erbjuds med och utan biståndsbeslut utifrån huvudgrupp </a:t>
            </a:r>
            <a:r>
              <a:rPr lang="sv-S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(Antal svarande kommuner i parentes för respektive grupp)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4" y="136525"/>
            <a:ext cx="11288862" cy="928792"/>
          </a:xfrm>
        </p:spPr>
        <p:txBody>
          <a:bodyPr/>
          <a:lstStyle/>
          <a:p>
            <a:r>
              <a:rPr lang="sv-SE" sz="2800" dirty="0"/>
              <a:t>Andelen av de kartlagda insatserna som ges med respektive utan biståndsbeslut skiljer sig inte mellan stad/landsbygd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94</a:t>
            </a:fld>
            <a:endParaRPr lang="sv-SE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E0FAF335-FE2C-412E-8CE8-DF89ABA13BD9}"/>
              </a:ext>
            </a:extLst>
          </p:cNvPr>
          <p:cNvSpPr txBox="1"/>
          <p:nvPr/>
        </p:nvSpPr>
        <p:spPr>
          <a:xfrm>
            <a:off x="153467" y="5893087"/>
            <a:ext cx="11555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Not: 	Antal svarande kommuner anges i parentes.</a:t>
            </a:r>
          </a:p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54CA817-A8E0-4838-AA02-9831E67D3650}"/>
              </a:ext>
            </a:extLst>
          </p:cNvPr>
          <p:cNvGraphicFramePr>
            <a:graphicFrameLocks/>
          </p:cNvGraphicFramePr>
          <p:nvPr/>
        </p:nvGraphicFramePr>
        <p:xfrm>
          <a:off x="342900" y="1628775"/>
          <a:ext cx="11451702" cy="428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B9F028-6CDE-449E-9554-63D0768A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460927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D34C160A-DA4E-43BB-A8A8-C96E1E1B0F3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F3421D5B-3DD4-465E-B1C9-E60C1EF5E882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Andel kommuner som vill ge insatser utan biståndsbeslut, givet att en lagändring möjliggjorde detta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8" y="136525"/>
            <a:ext cx="11374918" cy="891687"/>
          </a:xfrm>
        </p:spPr>
        <p:txBody>
          <a:bodyPr/>
          <a:lstStyle/>
          <a:p>
            <a:r>
              <a:rPr lang="sv-SE" sz="2800" dirty="0"/>
              <a:t>45 procent av svarande kommuner vill ge insatser utan biståndsbeslut inom området funktionshinder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95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8B352-7F3C-4EA3-9FCB-D202AE817AB8}"/>
              </a:ext>
            </a:extLst>
          </p:cNvPr>
          <p:cNvSpPr txBox="1"/>
          <p:nvPr/>
        </p:nvSpPr>
        <p:spPr>
          <a:xfrm>
            <a:off x="9833918" y="5368123"/>
            <a:ext cx="2204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</a:rPr>
              <a:t>100 % = 204 kommuner som besvarat frågan</a:t>
            </a:r>
            <a:endParaRPr lang="sv-SE" sz="1400" dirty="0"/>
          </a:p>
        </p:txBody>
      </p:sp>
      <p:sp>
        <p:nvSpPr>
          <p:cNvPr id="8" name="textruta 8">
            <a:extLst>
              <a:ext uri="{FF2B5EF4-FFF2-40B4-BE49-F238E27FC236}">
                <a16:creationId xmlns:a16="http://schemas.microsoft.com/office/drawing/2014/main" id="{F94F9AD4-803A-4112-9522-2C6D0D0AC429}"/>
              </a:ext>
            </a:extLst>
          </p:cNvPr>
          <p:cNvSpPr txBox="1"/>
          <p:nvPr/>
        </p:nvSpPr>
        <p:spPr>
          <a:xfrm>
            <a:off x="153467" y="5893087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1CE66-0A94-400D-901C-6AAFA4BC4A3F}"/>
              </a:ext>
            </a:extLst>
          </p:cNvPr>
          <p:cNvSpPr txBox="1"/>
          <p:nvPr/>
        </p:nvSpPr>
        <p:spPr>
          <a:xfrm>
            <a:off x="239522" y="1548689"/>
            <a:ext cx="6969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v-SE" sz="1400" b="1" dirty="0"/>
              <a:t>Om det sker en lagändring som möjliggör att kommunen erbjuder insatser utan biståndsbeslut, skulle ni vilja ge någon eller några insatser utan biståndsbeslut?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C4E3E3C-1816-4686-B126-26BDCBB0F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263679"/>
              </p:ext>
            </p:extLst>
          </p:nvPr>
        </p:nvGraphicFramePr>
        <p:xfrm>
          <a:off x="664232" y="2062636"/>
          <a:ext cx="7730218" cy="369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496DBE-8B73-44AC-B513-7B1B63B4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13441599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2">
            <a:extLst>
              <a:ext uri="{FF2B5EF4-FFF2-40B4-BE49-F238E27FC236}">
                <a16:creationId xmlns:a16="http://schemas.microsoft.com/office/drawing/2014/main" id="{F697A688-0EF0-4A4C-A11A-E826CF8EBEEB}"/>
              </a:ext>
            </a:extLst>
          </p:cNvPr>
          <p:cNvSpPr/>
          <p:nvPr/>
        </p:nvSpPr>
        <p:spPr>
          <a:xfrm>
            <a:off x="239523" y="1367916"/>
            <a:ext cx="11799010" cy="4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547070B-5791-4125-BA63-89FE252ABAEE}"/>
              </a:ext>
            </a:extLst>
          </p:cNvPr>
          <p:cNvGraphicFramePr>
            <a:graphicFrameLocks/>
          </p:cNvGraphicFramePr>
          <p:nvPr/>
        </p:nvGraphicFramePr>
        <p:xfrm>
          <a:off x="914145" y="1486881"/>
          <a:ext cx="10812284" cy="437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7" y="112664"/>
            <a:ext cx="12127525" cy="1231392"/>
          </a:xfrm>
        </p:spPr>
        <p:txBody>
          <a:bodyPr/>
          <a:lstStyle/>
          <a:p>
            <a:r>
              <a:rPr lang="sv-SE" sz="2800" dirty="0"/>
              <a:t>Individ- och gruppinsatser riktade till personer med funktionshinder och deras anhöriga är de som flest vill genomföra utan biståndsbeslut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96</a:t>
            </a:fld>
            <a:endParaRPr lang="sv-SE"/>
          </a:p>
        </p:txBody>
      </p:sp>
      <p:sp>
        <p:nvSpPr>
          <p:cNvPr id="7" name="textruta 8">
            <a:extLst>
              <a:ext uri="{FF2B5EF4-FFF2-40B4-BE49-F238E27FC236}">
                <a16:creationId xmlns:a16="http://schemas.microsoft.com/office/drawing/2014/main" id="{AE1D8B7C-2098-47EA-B6E6-D58F41C4667C}"/>
              </a:ext>
            </a:extLst>
          </p:cNvPr>
          <p:cNvSpPr txBox="1"/>
          <p:nvPr/>
        </p:nvSpPr>
        <p:spPr>
          <a:xfrm>
            <a:off x="216967" y="598347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 dirty="0"/>
              <a:t>Källa:	Enkät: Kartläggning av socialtjänstens insatser i Sveriges kommuner (2021)  </a:t>
            </a:r>
          </a:p>
        </p:txBody>
      </p:sp>
      <p:sp>
        <p:nvSpPr>
          <p:cNvPr id="10" name="Rektangel 12">
            <a:extLst>
              <a:ext uri="{FF2B5EF4-FFF2-40B4-BE49-F238E27FC236}">
                <a16:creationId xmlns:a16="http://schemas.microsoft.com/office/drawing/2014/main" id="{069BEE52-4059-4B81-B8A5-23EE165AC0A7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Antal kommuner som skulle vilja ge insatser utan biståndsbeslut i </a:t>
            </a:r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respektive insatskategorin</a:t>
            </a:r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A3014EF5-F75C-41CD-A016-BB9D22F4AF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2445" y="1866923"/>
            <a:ext cx="371157" cy="371157"/>
          </a:xfrm>
          <a:prstGeom prst="rect">
            <a:avLst/>
          </a:prstGeom>
        </p:spPr>
      </p:pic>
      <p:pic>
        <p:nvPicPr>
          <p:cNvPr id="12" name="Graphic 11" descr="Home1 with solid fill">
            <a:extLst>
              <a:ext uri="{FF2B5EF4-FFF2-40B4-BE49-F238E27FC236}">
                <a16:creationId xmlns:a16="http://schemas.microsoft.com/office/drawing/2014/main" id="{3F522B88-DA5A-4AFF-A66E-D1224D9866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2445" y="2419563"/>
            <a:ext cx="371157" cy="371157"/>
          </a:xfrm>
          <a:prstGeom prst="rect">
            <a:avLst/>
          </a:prstGeom>
        </p:spPr>
      </p:pic>
      <p:pic>
        <p:nvPicPr>
          <p:cNvPr id="13" name="Bildobjekt 72">
            <a:extLst>
              <a:ext uri="{FF2B5EF4-FFF2-40B4-BE49-F238E27FC236}">
                <a16:creationId xmlns:a16="http://schemas.microsoft.com/office/drawing/2014/main" id="{AF5F1C74-B03D-41A6-B38F-BADB321850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0" y="3545517"/>
            <a:ext cx="260352" cy="2603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74C48-19E6-4E89-8E11-2E9681B437C1}"/>
              </a:ext>
            </a:extLst>
          </p:cNvPr>
          <p:cNvGrpSpPr/>
          <p:nvPr/>
        </p:nvGrpSpPr>
        <p:grpSpPr>
          <a:xfrm>
            <a:off x="445935" y="4765698"/>
            <a:ext cx="399910" cy="371885"/>
            <a:chOff x="9836559" y="2595470"/>
            <a:chExt cx="515416" cy="498404"/>
          </a:xfrm>
        </p:grpSpPr>
        <p:pic>
          <p:nvPicPr>
            <p:cNvPr id="22" name="Graphic 42" descr="Miscellaneous with solid fill">
              <a:extLst>
                <a:ext uri="{FF2B5EF4-FFF2-40B4-BE49-F238E27FC236}">
                  <a16:creationId xmlns:a16="http://schemas.microsoft.com/office/drawing/2014/main" id="{3E1DDB4A-8293-4AF0-808E-CD9B0B071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23" name="Bildobjekt 82">
              <a:extLst>
                <a:ext uri="{FF2B5EF4-FFF2-40B4-BE49-F238E27FC236}">
                  <a16:creationId xmlns:a16="http://schemas.microsoft.com/office/drawing/2014/main" id="{CF0F54E3-56C1-4D13-98C5-900ED6F0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AE7B4A-83F7-4465-8016-C63DA299C6CF}"/>
              </a:ext>
            </a:extLst>
          </p:cNvPr>
          <p:cNvGrpSpPr/>
          <p:nvPr/>
        </p:nvGrpSpPr>
        <p:grpSpPr>
          <a:xfrm>
            <a:off x="445935" y="5282968"/>
            <a:ext cx="434200" cy="432864"/>
            <a:chOff x="11183003" y="2574351"/>
            <a:chExt cx="527798" cy="492193"/>
          </a:xfrm>
        </p:grpSpPr>
        <p:pic>
          <p:nvPicPr>
            <p:cNvPr id="25" name="Graphic 24" descr="Miscellaneous with solid fill">
              <a:extLst>
                <a:ext uri="{FF2B5EF4-FFF2-40B4-BE49-F238E27FC236}">
                  <a16:creationId xmlns:a16="http://schemas.microsoft.com/office/drawing/2014/main" id="{32909A9D-8B0B-4026-A673-68593C35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344454" y="2700197"/>
              <a:ext cx="366347" cy="366347"/>
            </a:xfrm>
            <a:prstGeom prst="rect">
              <a:avLst/>
            </a:prstGeom>
          </p:spPr>
        </p:pic>
        <p:pic>
          <p:nvPicPr>
            <p:cNvPr id="26" name="Bildobjekt 83">
              <a:extLst>
                <a:ext uri="{FF2B5EF4-FFF2-40B4-BE49-F238E27FC236}">
                  <a16:creationId xmlns:a16="http://schemas.microsoft.com/office/drawing/2014/main" id="{8681903B-8ACD-4EA7-8AC4-65900AD4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3003" y="2574351"/>
              <a:ext cx="268009" cy="26800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2E7DAE-D61B-4ACE-B5A7-BEAB7A1D6F1A}"/>
              </a:ext>
            </a:extLst>
          </p:cNvPr>
          <p:cNvGrpSpPr/>
          <p:nvPr/>
        </p:nvGrpSpPr>
        <p:grpSpPr>
          <a:xfrm>
            <a:off x="420570" y="3044278"/>
            <a:ext cx="381915" cy="277664"/>
            <a:chOff x="1064474" y="2484079"/>
            <a:chExt cx="510848" cy="420128"/>
          </a:xfrm>
        </p:grpSpPr>
        <p:pic>
          <p:nvPicPr>
            <p:cNvPr id="34" name="Bildobjekt 76">
              <a:extLst>
                <a:ext uri="{FF2B5EF4-FFF2-40B4-BE49-F238E27FC236}">
                  <a16:creationId xmlns:a16="http://schemas.microsoft.com/office/drawing/2014/main" id="{177DA429-A7BD-4D54-8DD6-AEB28902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35" name="Bildobjekt 86">
              <a:extLst>
                <a:ext uri="{FF2B5EF4-FFF2-40B4-BE49-F238E27FC236}">
                  <a16:creationId xmlns:a16="http://schemas.microsoft.com/office/drawing/2014/main" id="{D7F23B5A-1EDB-4A9E-AB0D-3719E777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36" name="Bildobjekt 87">
              <a:extLst>
                <a:ext uri="{FF2B5EF4-FFF2-40B4-BE49-F238E27FC236}">
                  <a16:creationId xmlns:a16="http://schemas.microsoft.com/office/drawing/2014/main" id="{9622B1BE-83F7-46DF-84AA-AC49A6E54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37" name="Bildobjekt 88">
              <a:extLst>
                <a:ext uri="{FF2B5EF4-FFF2-40B4-BE49-F238E27FC236}">
                  <a16:creationId xmlns:a16="http://schemas.microsoft.com/office/drawing/2014/main" id="{AF5BB2AF-8384-4996-817E-B26BD5E6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38" name="Bildobjekt 89">
              <a:extLst>
                <a:ext uri="{FF2B5EF4-FFF2-40B4-BE49-F238E27FC236}">
                  <a16:creationId xmlns:a16="http://schemas.microsoft.com/office/drawing/2014/main" id="{A305178F-F9DA-44E5-934B-339B733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792D0F-5533-4071-A09C-BF26B9BB0585}"/>
              </a:ext>
            </a:extLst>
          </p:cNvPr>
          <p:cNvGrpSpPr/>
          <p:nvPr/>
        </p:nvGrpSpPr>
        <p:grpSpPr>
          <a:xfrm>
            <a:off x="407435" y="4125424"/>
            <a:ext cx="460545" cy="387195"/>
            <a:chOff x="7313549" y="2610506"/>
            <a:chExt cx="650264" cy="579440"/>
          </a:xfrm>
        </p:grpSpPr>
        <p:pic>
          <p:nvPicPr>
            <p:cNvPr id="42" name="Graphic 41" descr="Miscellaneous with solid fill">
              <a:extLst>
                <a:ext uri="{FF2B5EF4-FFF2-40B4-BE49-F238E27FC236}">
                  <a16:creationId xmlns:a16="http://schemas.microsoft.com/office/drawing/2014/main" id="{A267791C-2EA0-4FE1-BF22-C1BC64704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597466" y="2823599"/>
              <a:ext cx="366347" cy="366347"/>
            </a:xfrm>
            <a:prstGeom prst="rect">
              <a:avLst/>
            </a:prstGeom>
          </p:spPr>
        </p:pic>
        <p:pic>
          <p:nvPicPr>
            <p:cNvPr id="43" name="Graphic 42" descr="Single gear with solid fill">
              <a:extLst>
                <a:ext uri="{FF2B5EF4-FFF2-40B4-BE49-F238E27FC236}">
                  <a16:creationId xmlns:a16="http://schemas.microsoft.com/office/drawing/2014/main" id="{56F30D4F-EF4B-446D-9AFB-6223A74B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7313549" y="2610506"/>
              <a:ext cx="457200" cy="457200"/>
            </a:xfrm>
            <a:prstGeom prst="rect">
              <a:avLst/>
            </a:prstGeom>
          </p:spPr>
        </p:pic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F46C39-56B5-4A5E-875E-1BD52D65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31560411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2">
            <a:extLst>
              <a:ext uri="{FF2B5EF4-FFF2-40B4-BE49-F238E27FC236}">
                <a16:creationId xmlns:a16="http://schemas.microsoft.com/office/drawing/2014/main" id="{21375CCA-7973-4DEB-8CA6-169C429E7C60}"/>
              </a:ext>
            </a:extLst>
          </p:cNvPr>
          <p:cNvSpPr/>
          <p:nvPr/>
        </p:nvSpPr>
        <p:spPr>
          <a:xfrm>
            <a:off x="239523" y="1367917"/>
            <a:ext cx="11799010" cy="454393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02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12">
            <a:extLst>
              <a:ext uri="{FF2B5EF4-FFF2-40B4-BE49-F238E27FC236}">
                <a16:creationId xmlns:a16="http://schemas.microsoft.com/office/drawing/2014/main" id="{DE8F4216-9B43-45B5-8859-E82E7662BC85}"/>
              </a:ext>
            </a:extLst>
          </p:cNvPr>
          <p:cNvSpPr/>
          <p:nvPr/>
        </p:nvSpPr>
        <p:spPr>
          <a:xfrm>
            <a:off x="227508" y="1028212"/>
            <a:ext cx="11811025" cy="33970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Exempel på insatser som kommunerna vill genomföra utan biståndsbeslut utifrån fritextsvar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236E-6A51-45AF-A5F4-BB4AF48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23" y="136525"/>
            <a:ext cx="11173116" cy="908082"/>
          </a:xfrm>
        </p:spPr>
        <p:txBody>
          <a:bodyPr/>
          <a:lstStyle/>
          <a:p>
            <a:r>
              <a:rPr lang="sv-SE" sz="2800"/>
              <a:t>Exempel på insatser som önskas genomföras utan biståndsbeslut inom området funktionshinder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B222-3724-4906-92ED-8D0635E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97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9D33E-6DA9-4F8D-A5EA-D462F741A5DA}"/>
              </a:ext>
            </a:extLst>
          </p:cNvPr>
          <p:cNvSpPr/>
          <p:nvPr/>
        </p:nvSpPr>
        <p:spPr>
          <a:xfrm>
            <a:off x="1623836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Träffpunkter/ mötesplatser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ED49F-FFDB-46C2-8208-B16BC16F7D7B}"/>
              </a:ext>
            </a:extLst>
          </p:cNvPr>
          <p:cNvSpPr/>
          <p:nvPr/>
        </p:nvSpPr>
        <p:spPr>
          <a:xfrm>
            <a:off x="4742248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Rådgivning och stödsamtal till individer/anhöriga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DF6A7-D99B-40C3-8655-D9592D2E8833}"/>
              </a:ext>
            </a:extLst>
          </p:cNvPr>
          <p:cNvSpPr/>
          <p:nvPr/>
        </p:nvSpPr>
        <p:spPr>
          <a:xfrm>
            <a:off x="7860660" y="318699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Inköp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5F2C4-77E2-41D4-82A1-B409DDF73684}"/>
              </a:ext>
            </a:extLst>
          </p:cNvPr>
          <p:cNvSpPr/>
          <p:nvPr/>
        </p:nvSpPr>
        <p:spPr>
          <a:xfrm>
            <a:off x="1623836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Avlösning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46A5B-9656-44FD-B7BA-66D84F6CEFFC}"/>
              </a:ext>
            </a:extLst>
          </p:cNvPr>
          <p:cNvSpPr/>
          <p:nvPr/>
        </p:nvSpPr>
        <p:spPr>
          <a:xfrm>
            <a:off x="7860660" y="4681199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Hemtjänst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C84D7-DE74-41DE-96B6-84D91431E4CA}"/>
              </a:ext>
            </a:extLst>
          </p:cNvPr>
          <p:cNvSpPr/>
          <p:nvPr/>
        </p:nvSpPr>
        <p:spPr>
          <a:xfrm>
            <a:off x="4742248" y="467251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Individanpassat stöd till arbete (IPS)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F44E1-D7EA-4C87-AE05-6AEBE7F02983}"/>
              </a:ext>
            </a:extLst>
          </p:cNvPr>
          <p:cNvSpPr/>
          <p:nvPr/>
        </p:nvSpPr>
        <p:spPr>
          <a:xfrm>
            <a:off x="1623836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Trygghetslarm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79E11-C946-4E39-9FFB-D9E73C26F7A9}"/>
              </a:ext>
            </a:extLst>
          </p:cNvPr>
          <p:cNvSpPr/>
          <p:nvPr/>
        </p:nvSpPr>
        <p:spPr>
          <a:xfrm>
            <a:off x="4742248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Gruppaktiviteter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A37EE7-8DF8-41CA-8785-0E0657A23BF9}"/>
              </a:ext>
            </a:extLst>
          </p:cNvPr>
          <p:cNvSpPr/>
          <p:nvPr/>
        </p:nvSpPr>
        <p:spPr>
          <a:xfrm>
            <a:off x="7860660" y="1701478"/>
            <a:ext cx="2646744" cy="1140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Ledsagning</a:t>
            </a:r>
          </a:p>
        </p:txBody>
      </p:sp>
      <p:sp>
        <p:nvSpPr>
          <p:cNvPr id="19" name="textruta 8">
            <a:extLst>
              <a:ext uri="{FF2B5EF4-FFF2-40B4-BE49-F238E27FC236}">
                <a16:creationId xmlns:a16="http://schemas.microsoft.com/office/drawing/2014/main" id="{1CEE6F93-E27A-4480-AEAD-94F4F9F2C0B3}"/>
              </a:ext>
            </a:extLst>
          </p:cNvPr>
          <p:cNvSpPr txBox="1"/>
          <p:nvPr/>
        </p:nvSpPr>
        <p:spPr>
          <a:xfrm>
            <a:off x="153467" y="6031080"/>
            <a:ext cx="1155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defTabSz="447675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sz="1000"/>
              <a:t>Källa:	Enkät: Kartläggning av socialtjänstens insatser i Sveriges kommuner (2021) 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D26F89-B878-47C5-B413-DB3CD94F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Funktionshinder</a:t>
            </a:r>
          </a:p>
        </p:txBody>
      </p:sp>
    </p:spTree>
    <p:extLst>
      <p:ext uri="{BB962C8B-B14F-4D97-AF65-F5344CB8AC3E}">
        <p14:creationId xmlns:p14="http://schemas.microsoft.com/office/powerpoint/2010/main" val="7174419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>
            <a:extLst>
              <a:ext uri="{FF2B5EF4-FFF2-40B4-BE49-F238E27FC236}">
                <a16:creationId xmlns:a16="http://schemas.microsoft.com/office/drawing/2014/main" id="{6E707A1C-BE77-444C-9D54-3A1519ED5C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79" y="16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2" name="Objekt 31" hidden="1">
                        <a:extLst>
                          <a:ext uri="{FF2B5EF4-FFF2-40B4-BE49-F238E27FC236}">
                            <a16:creationId xmlns:a16="http://schemas.microsoft.com/office/drawing/2014/main" id="{6E707A1C-BE77-444C-9D54-3A1519ED5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9" y="16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ktangel 4">
            <a:extLst>
              <a:ext uri="{FF2B5EF4-FFF2-40B4-BE49-F238E27FC236}">
                <a16:creationId xmlns:a16="http://schemas.microsoft.com/office/drawing/2014/main" id="{7575D7FE-AE79-4F94-8D19-1EFF3DE7E324}"/>
              </a:ext>
            </a:extLst>
          </p:cNvPr>
          <p:cNvSpPr/>
          <p:nvPr/>
        </p:nvSpPr>
        <p:spPr>
          <a:xfrm>
            <a:off x="90" y="1250185"/>
            <a:ext cx="7267861" cy="4552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/>
            <a:endParaRPr lang="sv-SE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Hexagon 1">
            <a:extLst>
              <a:ext uri="{FF2B5EF4-FFF2-40B4-BE49-F238E27FC236}">
                <a16:creationId xmlns:a16="http://schemas.microsoft.com/office/drawing/2014/main" id="{4C9ED3B4-0EAD-4A2F-82DC-5F51599CF0DF}"/>
              </a:ext>
            </a:extLst>
          </p:cNvPr>
          <p:cNvSpPr/>
          <p:nvPr/>
        </p:nvSpPr>
        <p:spPr>
          <a:xfrm rot="5400000">
            <a:off x="-130126" y="875568"/>
            <a:ext cx="2241629" cy="198119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346" b="1" dirty="0">
                <a:latin typeface="Franklin Gothic Demi" panose="020B0703020102020204" pitchFamily="34" charset="0"/>
              </a:rPr>
              <a:t>6</a:t>
            </a:r>
            <a:endParaRPr lang="sv-SE" sz="7346" b="1" dirty="0">
              <a:latin typeface="Franklin Gothic Demi" panose="020B0703020102020204" pitchFamily="34" charset="0"/>
            </a:endParaRPr>
          </a:p>
        </p:txBody>
      </p:sp>
      <p:sp>
        <p:nvSpPr>
          <p:cNvPr id="28" name="Rektangel 9">
            <a:extLst>
              <a:ext uri="{FF2B5EF4-FFF2-40B4-BE49-F238E27FC236}">
                <a16:creationId xmlns:a16="http://schemas.microsoft.com/office/drawing/2014/main" id="{81D290B4-36D6-425D-A8BC-F29293F512F0}"/>
              </a:ext>
            </a:extLst>
          </p:cNvPr>
          <p:cNvSpPr/>
          <p:nvPr/>
        </p:nvSpPr>
        <p:spPr>
          <a:xfrm>
            <a:off x="2913529" y="4002981"/>
            <a:ext cx="8119670" cy="2241586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v-SE" sz="612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sv-SE" sz="122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8">
            <a:extLst>
              <a:ext uri="{FF2B5EF4-FFF2-40B4-BE49-F238E27FC236}">
                <a16:creationId xmlns:a16="http://schemas.microsoft.com/office/drawing/2014/main" id="{A3B943FA-47E5-4E80-AAB4-D6374B9BAD24}"/>
              </a:ext>
            </a:extLst>
          </p:cNvPr>
          <p:cNvSpPr/>
          <p:nvPr/>
        </p:nvSpPr>
        <p:spPr>
          <a:xfrm>
            <a:off x="374723" y="3058938"/>
            <a:ext cx="6518592" cy="740125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4000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Resultat för verksamhetsområde missbruk och beroende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D086A38-C447-46A7-92DA-217393B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98</a:t>
            </a:fld>
            <a:endParaRPr lang="sv-SE"/>
          </a:p>
        </p:txBody>
      </p:sp>
      <p:pic>
        <p:nvPicPr>
          <p:cNvPr id="4102" name="Picture 6" descr="man wearing black crew-neck top">
            <a:extLst>
              <a:ext uri="{FF2B5EF4-FFF2-40B4-BE49-F238E27FC236}">
                <a16:creationId xmlns:a16="http://schemas.microsoft.com/office/drawing/2014/main" id="{39435E27-BDF8-4B5A-92FD-D82DC6DD4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117" r="13950" b="-117"/>
          <a:stretch/>
        </p:blipFill>
        <p:spPr bwMode="auto">
          <a:xfrm>
            <a:off x="7724959" y="1250185"/>
            <a:ext cx="4477674" cy="45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51329A-24C9-44BD-A056-7FAE77E3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287983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B8A7C8DA-1D48-4E85-A02D-5B95384BFDAC}"/>
              </a:ext>
            </a:extLst>
          </p:cNvPr>
          <p:cNvSpPr/>
          <p:nvPr/>
        </p:nvSpPr>
        <p:spPr>
          <a:xfrm>
            <a:off x="344442" y="1384925"/>
            <a:ext cx="4605726" cy="4777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6F68E4-65C6-4280-BE4A-1B013347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9" y="283476"/>
            <a:ext cx="11651146" cy="1231392"/>
          </a:xfrm>
        </p:spPr>
        <p:txBody>
          <a:bodyPr/>
          <a:lstStyle/>
          <a:p>
            <a:r>
              <a:rPr lang="sv-SE" sz="2800" dirty="0"/>
              <a:t>Enkäten för verksamhetsområde missbruk och beroende besvarades av 245 kommuner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7D04BCC-F952-47C1-A0AD-1576A5BF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99</a:t>
            </a:fld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EF3C50E-B112-4BF9-88E6-11A3FD665756}"/>
              </a:ext>
            </a:extLst>
          </p:cNvPr>
          <p:cNvGrpSpPr/>
          <p:nvPr/>
        </p:nvGrpSpPr>
        <p:grpSpPr>
          <a:xfrm>
            <a:off x="845246" y="3123897"/>
            <a:ext cx="3883697" cy="2061103"/>
            <a:chOff x="664232" y="1033545"/>
            <a:chExt cx="3003096" cy="1897204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2A20855-118B-44B6-ABF1-6353862852EF}"/>
                </a:ext>
              </a:extLst>
            </p:cNvPr>
            <p:cNvSpPr/>
            <p:nvPr/>
          </p:nvSpPr>
          <p:spPr>
            <a:xfrm>
              <a:off x="664232" y="1238137"/>
              <a:ext cx="3003096" cy="1692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A5EFFA2-4A15-4A0C-889C-C227B706847C}"/>
                </a:ext>
              </a:extLst>
            </p:cNvPr>
            <p:cNvSpPr txBox="1"/>
            <p:nvPr/>
          </p:nvSpPr>
          <p:spPr>
            <a:xfrm>
              <a:off x="664232" y="1033545"/>
              <a:ext cx="2120720" cy="53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Inkomna svar enkät missbruk och beroende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C7310DFC-40F5-4FAD-88D1-409754B6E367}"/>
              </a:ext>
            </a:extLst>
          </p:cNvPr>
          <p:cNvSpPr txBox="1"/>
          <p:nvPr/>
        </p:nvSpPr>
        <p:spPr>
          <a:xfrm>
            <a:off x="474112" y="1481609"/>
            <a:ext cx="434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Enkäten inom verksamhetsområde missbruk och beroende besvarades av totalt 245 kommuner. Av dessa fullföljde 221 kommuner (73 %) hela enkäten.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E39778-7A85-4EFD-B7E3-006FA87D94E8}"/>
              </a:ext>
            </a:extLst>
          </p:cNvPr>
          <p:cNvSpPr/>
          <p:nvPr/>
        </p:nvSpPr>
        <p:spPr>
          <a:xfrm>
            <a:off x="5110389" y="1384925"/>
            <a:ext cx="6734046" cy="4777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589D47F-FB0D-45A8-97C1-589A035A239D}"/>
              </a:ext>
            </a:extLst>
          </p:cNvPr>
          <p:cNvSpPr txBox="1"/>
          <p:nvPr/>
        </p:nvSpPr>
        <p:spPr>
          <a:xfrm>
            <a:off x="5159410" y="1459074"/>
            <a:ext cx="668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Vid redovisning av resultat används de kategorier av insatser som ingick i enkäten:</a:t>
            </a:r>
          </a:p>
        </p:txBody>
      </p:sp>
      <p:pic>
        <p:nvPicPr>
          <p:cNvPr id="23" name="Graphic 10" descr="House with solid fill">
            <a:extLst>
              <a:ext uri="{FF2B5EF4-FFF2-40B4-BE49-F238E27FC236}">
                <a16:creationId xmlns:a16="http://schemas.microsoft.com/office/drawing/2014/main" id="{A06806BE-8A8E-47D1-8B3A-756EA81BBB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94375" y="2421450"/>
            <a:ext cx="510847" cy="510847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791E9A32-0856-41CD-9A3E-2E5C5D03D2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85" y="4141139"/>
            <a:ext cx="420127" cy="420127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89305EAA-D66D-46E6-8BFC-CD355005CA39}"/>
              </a:ext>
            </a:extLst>
          </p:cNvPr>
          <p:cNvGrpSpPr/>
          <p:nvPr/>
        </p:nvGrpSpPr>
        <p:grpSpPr>
          <a:xfrm>
            <a:off x="10270551" y="4164476"/>
            <a:ext cx="602943" cy="559652"/>
            <a:chOff x="9836559" y="2595470"/>
            <a:chExt cx="515416" cy="498404"/>
          </a:xfrm>
        </p:grpSpPr>
        <p:pic>
          <p:nvPicPr>
            <p:cNvPr id="34" name="Graphic 42" descr="Miscellaneous with solid fill">
              <a:extLst>
                <a:ext uri="{FF2B5EF4-FFF2-40B4-BE49-F238E27FC236}">
                  <a16:creationId xmlns:a16="http://schemas.microsoft.com/office/drawing/2014/main" id="{1A89C379-2BF7-4765-9B04-CD720461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985628" y="2727527"/>
              <a:ext cx="366347" cy="36634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9E24303-D675-4F17-AA66-397BE5D44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559" y="2595470"/>
              <a:ext cx="253916" cy="253916"/>
            </a:xfrm>
            <a:prstGeom prst="rect">
              <a:avLst/>
            </a:prstGeom>
          </p:spPr>
        </p:pic>
      </p:grpSp>
      <p:graphicFrame>
        <p:nvGraphicFramePr>
          <p:cNvPr id="39" name="Table 24">
            <a:extLst>
              <a:ext uri="{FF2B5EF4-FFF2-40B4-BE49-F238E27FC236}">
                <a16:creationId xmlns:a16="http://schemas.microsoft.com/office/drawing/2014/main" id="{75D9BE22-FAD3-4124-8CAE-89DA6E75A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58014"/>
              </p:ext>
            </p:extLst>
          </p:nvPr>
        </p:nvGraphicFramePr>
        <p:xfrm>
          <a:off x="5359941" y="3005820"/>
          <a:ext cx="6504396" cy="859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8132">
                  <a:extLst>
                    <a:ext uri="{9D8B030D-6E8A-4147-A177-3AD203B41FA5}">
                      <a16:colId xmlns:a16="http://schemas.microsoft.com/office/drawing/2014/main" val="3910782198"/>
                    </a:ext>
                  </a:extLst>
                </a:gridCol>
                <a:gridCol w="2168132">
                  <a:extLst>
                    <a:ext uri="{9D8B030D-6E8A-4147-A177-3AD203B41FA5}">
                      <a16:colId xmlns:a16="http://schemas.microsoft.com/office/drawing/2014/main" val="2431141423"/>
                    </a:ext>
                  </a:extLst>
                </a:gridCol>
                <a:gridCol w="2168132">
                  <a:extLst>
                    <a:ext uri="{9D8B030D-6E8A-4147-A177-3AD203B41FA5}">
                      <a16:colId xmlns:a16="http://schemas.microsoft.com/office/drawing/2014/main" val="125237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Behandlingshem/ boendeinsatser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individer med missbruk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unga med missbruk och anhöriga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pSp>
        <p:nvGrpSpPr>
          <p:cNvPr id="40" name="Group 29">
            <a:extLst>
              <a:ext uri="{FF2B5EF4-FFF2-40B4-BE49-F238E27FC236}">
                <a16:creationId xmlns:a16="http://schemas.microsoft.com/office/drawing/2014/main" id="{4D12CD69-9AB7-4650-AF73-8FF2C3AF9E69}"/>
              </a:ext>
            </a:extLst>
          </p:cNvPr>
          <p:cNvGrpSpPr/>
          <p:nvPr/>
        </p:nvGrpSpPr>
        <p:grpSpPr>
          <a:xfrm>
            <a:off x="7808804" y="2411551"/>
            <a:ext cx="607664" cy="420128"/>
            <a:chOff x="1064474" y="2484079"/>
            <a:chExt cx="510848" cy="420128"/>
          </a:xfrm>
        </p:grpSpPr>
        <p:pic>
          <p:nvPicPr>
            <p:cNvPr id="41" name="Bildobjekt 76">
              <a:extLst>
                <a:ext uri="{FF2B5EF4-FFF2-40B4-BE49-F238E27FC236}">
                  <a16:creationId xmlns:a16="http://schemas.microsoft.com/office/drawing/2014/main" id="{0066920B-324E-48FF-9826-6847C0B0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68" y="2573702"/>
              <a:ext cx="263696" cy="275590"/>
            </a:xfrm>
            <a:prstGeom prst="rect">
              <a:avLst/>
            </a:prstGeom>
          </p:spPr>
        </p:pic>
        <p:pic>
          <p:nvPicPr>
            <p:cNvPr id="42" name="Bildobjekt 86">
              <a:extLst>
                <a:ext uri="{FF2B5EF4-FFF2-40B4-BE49-F238E27FC236}">
                  <a16:creationId xmlns:a16="http://schemas.microsoft.com/office/drawing/2014/main" id="{03C8D01B-1CEC-42CB-9FD7-91AC8170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4" y="2694821"/>
              <a:ext cx="200349" cy="209386"/>
            </a:xfrm>
            <a:prstGeom prst="rect">
              <a:avLst/>
            </a:prstGeom>
          </p:spPr>
        </p:pic>
        <p:pic>
          <p:nvPicPr>
            <p:cNvPr id="43" name="Bildobjekt 87">
              <a:extLst>
                <a:ext uri="{FF2B5EF4-FFF2-40B4-BE49-F238E27FC236}">
                  <a16:creationId xmlns:a16="http://schemas.microsoft.com/office/drawing/2014/main" id="{6B980625-6F75-4E63-A6FC-860D14BB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694821"/>
              <a:ext cx="200349" cy="209386"/>
            </a:xfrm>
            <a:prstGeom prst="rect">
              <a:avLst/>
            </a:prstGeom>
          </p:spPr>
        </p:pic>
        <p:pic>
          <p:nvPicPr>
            <p:cNvPr id="44" name="Bildobjekt 88">
              <a:extLst>
                <a:ext uri="{FF2B5EF4-FFF2-40B4-BE49-F238E27FC236}">
                  <a16:creationId xmlns:a16="http://schemas.microsoft.com/office/drawing/2014/main" id="{1C65E2D9-BF9A-47A8-B388-FB92F43A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alphaModFix amt="85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73" y="2490352"/>
              <a:ext cx="200349" cy="209386"/>
            </a:xfrm>
            <a:prstGeom prst="rect">
              <a:avLst/>
            </a:prstGeom>
          </p:spPr>
        </p:pic>
        <p:pic>
          <p:nvPicPr>
            <p:cNvPr id="45" name="Bildobjekt 89">
              <a:extLst>
                <a:ext uri="{FF2B5EF4-FFF2-40B4-BE49-F238E27FC236}">
                  <a16:creationId xmlns:a16="http://schemas.microsoft.com/office/drawing/2014/main" id="{8454A91A-8D57-4CA8-83CC-2EB868BD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09" y="2484079"/>
              <a:ext cx="200349" cy="209386"/>
            </a:xfrm>
            <a:prstGeom prst="rect">
              <a:avLst/>
            </a:prstGeom>
          </p:spPr>
        </p:pic>
      </p:grpSp>
      <p:graphicFrame>
        <p:nvGraphicFramePr>
          <p:cNvPr id="47" name="Table 24">
            <a:extLst>
              <a:ext uri="{FF2B5EF4-FFF2-40B4-BE49-F238E27FC236}">
                <a16:creationId xmlns:a16="http://schemas.microsoft.com/office/drawing/2014/main" id="{92CC0A76-F705-480C-95B5-006A00A1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98969"/>
              </p:ext>
            </p:extLst>
          </p:nvPr>
        </p:nvGraphicFramePr>
        <p:xfrm>
          <a:off x="5288114" y="4755296"/>
          <a:ext cx="6504396" cy="107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8132">
                  <a:extLst>
                    <a:ext uri="{9D8B030D-6E8A-4147-A177-3AD203B41FA5}">
                      <a16:colId xmlns:a16="http://schemas.microsoft.com/office/drawing/2014/main" val="715589115"/>
                    </a:ext>
                  </a:extLst>
                </a:gridCol>
                <a:gridCol w="2168132">
                  <a:extLst>
                    <a:ext uri="{9D8B030D-6E8A-4147-A177-3AD203B41FA5}">
                      <a16:colId xmlns:a16="http://schemas.microsoft.com/office/drawing/2014/main" val="319924551"/>
                    </a:ext>
                  </a:extLst>
                </a:gridCol>
                <a:gridCol w="2168132">
                  <a:extLst>
                    <a:ext uri="{9D8B030D-6E8A-4147-A177-3AD203B41FA5}">
                      <a16:colId xmlns:a16="http://schemas.microsoft.com/office/drawing/2014/main" val="121430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individer med missbruk och anhöriga</a:t>
                      </a:r>
                    </a:p>
                    <a:p>
                      <a:pPr algn="l" rtl="0" fontAlgn="b"/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Individ- och/eller gruppinsatser: riktade till anhöriga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Övriga insatser</a:t>
                      </a:r>
                    </a:p>
                  </a:txBody>
                  <a:tcPr marL="108000" marR="10800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759480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E89CDD0B-D8CD-4B14-BB00-D4E471942405}"/>
              </a:ext>
            </a:extLst>
          </p:cNvPr>
          <p:cNvGrpSpPr/>
          <p:nvPr/>
        </p:nvGrpSpPr>
        <p:grpSpPr>
          <a:xfrm>
            <a:off x="5812208" y="4205840"/>
            <a:ext cx="671354" cy="378274"/>
            <a:chOff x="4293327" y="2574351"/>
            <a:chExt cx="671354" cy="378274"/>
          </a:xfrm>
        </p:grpSpPr>
        <p:pic>
          <p:nvPicPr>
            <p:cNvPr id="56" name="Bildobjekt 74">
              <a:extLst>
                <a:ext uri="{FF2B5EF4-FFF2-40B4-BE49-F238E27FC236}">
                  <a16:creationId xmlns:a16="http://schemas.microsoft.com/office/drawing/2014/main" id="{13536EE8-35F7-4ADF-8C04-0EB1D297D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327" y="2594706"/>
              <a:ext cx="349540" cy="349540"/>
            </a:xfrm>
            <a:prstGeom prst="rect">
              <a:avLst/>
            </a:prstGeom>
          </p:spPr>
        </p:pic>
        <p:pic>
          <p:nvPicPr>
            <p:cNvPr id="57" name="Bildobjekt 75">
              <a:extLst>
                <a:ext uri="{FF2B5EF4-FFF2-40B4-BE49-F238E27FC236}">
                  <a16:creationId xmlns:a16="http://schemas.microsoft.com/office/drawing/2014/main" id="{057BC5F4-C4E7-4438-8586-1CD314E15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407" y="2574351"/>
              <a:ext cx="378274" cy="37827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3A4F8C0-790B-40DE-A49B-3D65214EF2A6}"/>
              </a:ext>
            </a:extLst>
          </p:cNvPr>
          <p:cNvGrpSpPr/>
          <p:nvPr/>
        </p:nvGrpSpPr>
        <p:grpSpPr>
          <a:xfrm>
            <a:off x="10126655" y="2396387"/>
            <a:ext cx="607664" cy="420128"/>
            <a:chOff x="4788194" y="2750342"/>
            <a:chExt cx="532686" cy="36670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7F68D1A-4868-436E-AB40-07BF1A9E271D}"/>
                </a:ext>
              </a:extLst>
            </p:cNvPr>
            <p:cNvGrpSpPr/>
            <p:nvPr/>
          </p:nvGrpSpPr>
          <p:grpSpPr>
            <a:xfrm>
              <a:off x="4788194" y="2750342"/>
              <a:ext cx="532686" cy="366703"/>
              <a:chOff x="5852169" y="2809962"/>
              <a:chExt cx="532686" cy="366703"/>
            </a:xfrm>
          </p:grpSpPr>
          <p:pic>
            <p:nvPicPr>
              <p:cNvPr id="51" name="Bildobjekt 86">
                <a:extLst>
                  <a:ext uri="{FF2B5EF4-FFF2-40B4-BE49-F238E27FC236}">
                    <a16:creationId xmlns:a16="http://schemas.microsoft.com/office/drawing/2014/main" id="{20E1FFFB-B117-4B75-A082-24C20C6E3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9677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52" name="Bildobjekt 87">
                <a:extLst>
                  <a:ext uri="{FF2B5EF4-FFF2-40B4-BE49-F238E27FC236}">
                    <a16:creationId xmlns:a16="http://schemas.microsoft.com/office/drawing/2014/main" id="{594CD0F6-239E-453C-9EA0-3001E3F27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61694" y="2993905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53" name="Bildobjekt 88">
                <a:extLst>
                  <a:ext uri="{FF2B5EF4-FFF2-40B4-BE49-F238E27FC236}">
                    <a16:creationId xmlns:a16="http://schemas.microsoft.com/office/drawing/2014/main" id="{E7D78F38-F894-41E3-9191-6A509C1C5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alphaModFix amt="85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52169" y="2815437"/>
                <a:ext cx="205178" cy="182760"/>
              </a:xfrm>
              <a:prstGeom prst="rect">
                <a:avLst/>
              </a:prstGeom>
            </p:spPr>
          </p:pic>
          <p:pic>
            <p:nvPicPr>
              <p:cNvPr id="54" name="Bildobjekt 89">
                <a:extLst>
                  <a:ext uri="{FF2B5EF4-FFF2-40B4-BE49-F238E27FC236}">
                    <a16:creationId xmlns:a16="http://schemas.microsoft.com/office/drawing/2014/main" id="{60C93894-DC41-4ABE-9EFE-617FE4F23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72781" y="2809962"/>
                <a:ext cx="205178" cy="182760"/>
              </a:xfrm>
              <a:prstGeom prst="rect">
                <a:avLst/>
              </a:prstGeom>
            </p:spPr>
          </p:pic>
        </p:grpSp>
        <p:pic>
          <p:nvPicPr>
            <p:cNvPr id="50" name="Picture 4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50C5B37-4EEB-4A12-907E-B7A2F23A3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92" y="2838449"/>
              <a:ext cx="205237" cy="205237"/>
            </a:xfrm>
            <a:prstGeom prst="rect">
              <a:avLst/>
            </a:prstGeom>
          </p:spPr>
        </p:pic>
      </p:grp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E773316-5CAB-45CE-A808-E0A3CF15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910270"/>
              </p:ext>
            </p:extLst>
          </p:nvPr>
        </p:nvGraphicFramePr>
        <p:xfrm>
          <a:off x="292517" y="3708673"/>
          <a:ext cx="4242843" cy="211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91C489-7F21-48BE-8FD2-D34F6768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Verksamhetsområde: Missbruk och beroende</a:t>
            </a:r>
          </a:p>
        </p:txBody>
      </p:sp>
    </p:spTree>
    <p:extLst>
      <p:ext uri="{BB962C8B-B14F-4D97-AF65-F5344CB8AC3E}">
        <p14:creationId xmlns:p14="http://schemas.microsoft.com/office/powerpoint/2010/main" val="170989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9C768524C7444B6C4DD49B2F9A1DD" ma:contentTypeVersion="4" ma:contentTypeDescription="Create a new document." ma:contentTypeScope="" ma:versionID="10ac242c69ba3efed20b72b504aef052">
  <xsd:schema xmlns:xsd="http://www.w3.org/2001/XMLSchema" xmlns:xs="http://www.w3.org/2001/XMLSchema" xmlns:p="http://schemas.microsoft.com/office/2006/metadata/properties" xmlns:ns2="efa1d0ad-d9da-4b45-80bc-82dff9f4b5ed" targetNamespace="http://schemas.microsoft.com/office/2006/metadata/properties" ma:root="true" ma:fieldsID="b00df9554f3a1c40aab7c18a1d5f91fb" ns2:_="">
    <xsd:import namespace="efa1d0ad-d9da-4b45-80bc-82dff9f4b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1d0ad-d9da-4b45-80bc-82dff9f4b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20B296-F52F-4520-8304-9146A3F1F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1d0ad-d9da-4b45-80bc-82dff9f4b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8EB95-049F-4AA1-95D5-145D9337C6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2208-4CA8-48BF-AB93-553D88264CD3}">
  <ds:schemaRefs>
    <ds:schemaRef ds:uri="http://purl.org/dc/terms/"/>
    <ds:schemaRef ds:uri="http://schemas.microsoft.com/office/2006/documentManagement/types"/>
    <ds:schemaRef ds:uri="efa1d0ad-d9da-4b45-80bc-82dff9f4b5e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0</TotalTime>
  <Words>17905</Words>
  <Application>Microsoft Office PowerPoint</Application>
  <PresentationFormat>Bredbild</PresentationFormat>
  <Paragraphs>3078</Paragraphs>
  <Slides>182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182</vt:i4>
      </vt:variant>
    </vt:vector>
  </HeadingPairs>
  <TitlesOfParts>
    <vt:vector size="194" baseType="lpstr">
      <vt:lpstr>Arial</vt:lpstr>
      <vt:lpstr>Calibri</vt:lpstr>
      <vt:lpstr>Franklin Gothic Demi</vt:lpstr>
      <vt:lpstr>Symbol</vt:lpstr>
      <vt:lpstr>Times New Roman</vt:lpstr>
      <vt:lpstr>SKL PPT Gul</vt:lpstr>
      <vt:lpstr>SKL PPT Röd</vt:lpstr>
      <vt:lpstr>Inledningsbilder</vt:lpstr>
      <vt:lpstr>SKL PPT Mörk</vt:lpstr>
      <vt:lpstr>SKL PPT Svart</vt:lpstr>
      <vt:lpstr>SKL PPT Vit</vt:lpstr>
      <vt:lpstr>think-cell Slide</vt:lpstr>
      <vt:lpstr>Inventering av socialtjänstens insatser</vt:lpstr>
      <vt:lpstr>Innehåll</vt:lpstr>
      <vt:lpstr>PowerPoint-presentation</vt:lpstr>
      <vt:lpstr>Utredningen om Framtidens socialtjänst ger förslag på en ny socialtjänstlag</vt:lpstr>
      <vt:lpstr>Som förberedelse inför kommande lagförslag har SKR genomfört denna inventering av socialtjänstinsatser</vt:lpstr>
      <vt:lpstr>Arbetet har utgått ifrån tre frågeställningar</vt:lpstr>
      <vt:lpstr>Arbetet har genomförts i två delar</vt:lpstr>
      <vt:lpstr>PowerPoint-presentation</vt:lpstr>
      <vt:lpstr>Fördelning av insatser per verksamhetsområde</vt:lpstr>
      <vt:lpstr>Sammanställningen över kartlagda insatser låg till grund för de sex enkäter som skickades till kommunerna</vt:lpstr>
      <vt:lpstr>En majoritet av Sveriges kommuner besvarade enkäten</vt:lpstr>
      <vt:lpstr>PowerPoint-presentation</vt:lpstr>
      <vt:lpstr>Vid analys av resultaten från de sex verksamhetsområdena framträder ett antal gemensamma teman</vt:lpstr>
      <vt:lpstr>PowerPoint-presentation</vt:lpstr>
      <vt:lpstr>Enkäten för verksamhetsområde äldre besvarades av 255 kommuner</vt:lpstr>
      <vt:lpstr>Insatsutbud</vt:lpstr>
      <vt:lpstr>I snitt erbjuds över hälften av de kartlagda insatserna inom området äldre i kommunerna – 25 procent erbjuder även andra insatser</vt:lpstr>
      <vt:lpstr>Antal insatser som erbjuds i kommunerna inom området äldre varierar från 35 till 51 mellan länen </vt:lpstr>
      <vt:lpstr>I mindre städer/tätorter och landsbygdskommuner erbjuds i snitt sju färre insatser per kommun än i storstäder/storstadsnära kommuner </vt:lpstr>
      <vt:lpstr>De tio vanligaste av de kartlagda insatserna inom området äldre ges av över 95 procent av de svarande kommunerna</vt:lpstr>
      <vt:lpstr>De tio minst vanliga av de kartlagda insatserna inom området äldre ges av 14 till 23 procent av de svarande kommunerna</vt:lpstr>
      <vt:lpstr>Fysiska och digitala insatser</vt:lpstr>
      <vt:lpstr>Cirka 20 procent av alla insatser inom området äldre ges i både digital och fysisk form</vt:lpstr>
      <vt:lpstr>Översikt över de vanligaste insatserna som erbjuds i fysisk eller digital form inom området äldre</vt:lpstr>
      <vt:lpstr>Vissa län ger fler insatser inom verksamhetsområde äldre digitalt</vt:lpstr>
      <vt:lpstr>Fördelning av antal individer som tar del av insatserna utifrån digital respektive fysisk form</vt:lpstr>
      <vt:lpstr>Insatser inom kommunal och enskild regi</vt:lpstr>
      <vt:lpstr>Cirka 70 procent av alla insatser genomförs enbart i kommunal regi inom området äldre</vt:lpstr>
      <vt:lpstr>Översikt över de vanligaste insatserna som erbjuds i kommunal eller enskild regi inom området äldre</vt:lpstr>
      <vt:lpstr>Fördelning av antal individer som tar del av insatserna utifrån kommunal respektive enskild regi</vt:lpstr>
      <vt:lpstr>Graden av insatser inom området äldre som genomförs i enbart kommunal regi varierar från 37 till 92 procent mellan länen</vt:lpstr>
      <vt:lpstr>Det är vanligare att insatser inom området äldre genomförs enbart i kommunal regi i mindre städer/tätorter och landsbygdskommuner</vt:lpstr>
      <vt:lpstr>Insatser som genomförs med eller utan biståndsbeslut</vt:lpstr>
      <vt:lpstr>Ungefär hälften av de olika insatserna som erbjuds inom området äldre genomförs utan biståndsbeslut</vt:lpstr>
      <vt:lpstr>Översikt över de vanligaste insatserna som erbjuds med och eller biståndsbeslut inom området äldre</vt:lpstr>
      <vt:lpstr>Fördelning av antal individer som tar del av insatserna med respektive utan biståndsbeslut</vt:lpstr>
      <vt:lpstr>Andelen insatser som ges utan biståndsbeslut varierar från 26 till 60 procent mellan länen </vt:lpstr>
      <vt:lpstr>Andelen av de kartlagda insatserna som ges med respektive utan biståndsbeslut skiljer sig inte mellan stad/landsbygd</vt:lpstr>
      <vt:lpstr>Mer än hälften av svarande kommuner vill ge insatser utan biståndsbeslut inom området äldre</vt:lpstr>
      <vt:lpstr>Nästan 90 kommuner vill genomföra insatser inom hjälpmedel och välfärdsteknik för äldre utan biståndsbeslut</vt:lpstr>
      <vt:lpstr>Exempel på insatser som önskas genomföras utan biståndsbeslut inom området äldre</vt:lpstr>
      <vt:lpstr>PowerPoint-presentation</vt:lpstr>
      <vt:lpstr>Enkäten för verksamhetsområde barn och unga besvarades av 243 kommuner</vt:lpstr>
      <vt:lpstr>Insatsutbud</vt:lpstr>
      <vt:lpstr>I snitt erbjuds drygt 25 procent av de kartlagda insatserna inom området barn och unga – 40 procent erbjuder även andra insatser</vt:lpstr>
      <vt:lpstr>Antal insatser som erbjuds i genomsnitt per kommun inom området barn och unga varierar från 24 till 41 mellan länen </vt:lpstr>
      <vt:lpstr>I mindre städer/tätorter och landsbygdskommuner erbjuds i snitt elva färre insatser per kommun än i storstäder/storstadsnära kommuner </vt:lpstr>
      <vt:lpstr>De tio vanligaste av de kartlagda insatserna inom området barn och unga ges av över 90 procent av de svarande kommunerna</vt:lpstr>
      <vt:lpstr>Några av de kartlagda insatserna inom området barn och unga ges inte i någon kommun och ett flertal ges enbart i enstaka kommuner </vt:lpstr>
      <vt:lpstr>Fysiska och digitala insatser</vt:lpstr>
      <vt:lpstr>En tredjedel av alla insatser inom området barn och unga ges i både digital och fysisk form</vt:lpstr>
      <vt:lpstr>Översikt över de vanligaste insatserna som erbjuds i fysisk eller digital form inom området barn och unga</vt:lpstr>
      <vt:lpstr>Att ge digitala insatser inom området barn och unga är vanligare i vissa län</vt:lpstr>
      <vt:lpstr>Fördelning av antal individer som tar del av insatserna utifrån digital respektive fysisk form</vt:lpstr>
      <vt:lpstr>Insatser inom kommunal och enskild regi</vt:lpstr>
      <vt:lpstr>Cirka 70 procent av alla insatser inom området barn och unga genomförs enbart i kommunal regi</vt:lpstr>
      <vt:lpstr>Översikt över de vanligaste insatserna som erbjuds i kommunal eller enskild regi inom området barn och unga</vt:lpstr>
      <vt:lpstr>Fördelning av antal individer som tar del av insatserna utifrån kommunal respektive enskild regi</vt:lpstr>
      <vt:lpstr>Insatser som ges enbart i enskild regi varierar från fem till 16 procent mellan länen</vt:lpstr>
      <vt:lpstr>Att använda enskilda utförare för insatser inom området barn och unga är vanligare i storstäder och storstadsnära kommuner</vt:lpstr>
      <vt:lpstr>Insatser som genomförs med eller utan biståndsbeslut</vt:lpstr>
      <vt:lpstr>Cirka 60 procent av de olika insatserna som erbjuds inom området barn och unga genomförs enbart med biståndsbeslut</vt:lpstr>
      <vt:lpstr>Översikt över de vanligaste insatserna som erbjuds med och utan biståndsbeslut inom området barn och unga</vt:lpstr>
      <vt:lpstr>Fördelning av antal individer som tar del av insatserna med respektive utan biståndsbeslut</vt:lpstr>
      <vt:lpstr>Andel insatser till barn och unga som enbart ges utan biståndsbeslut varierar mellan nio och 32 procent bland länen</vt:lpstr>
      <vt:lpstr>Andelen av insatserna inom barn och unga som ges med respektive utan biståndsbeslut skiljer sig inte mellan stad/landsbygd</vt:lpstr>
      <vt:lpstr>Över 80 procent av svarande kommuner vill ge insatser utan biståndsbeslut inom området barn och unga</vt:lpstr>
      <vt:lpstr>Individ- och/eller gruppinsatser samt uppsökande insatser är de som flest vill ge utan biståndsbeslut inom området barn och unga</vt:lpstr>
      <vt:lpstr>Exempel på insatser som önskas genomföras utan biståndsbeslut inom området barn och unga</vt:lpstr>
      <vt:lpstr>PowerPoint-presentation</vt:lpstr>
      <vt:lpstr>Enkäten för verksamhetsområde funktionshinder besvarades av 234 kommuner</vt:lpstr>
      <vt:lpstr>Insatsutbud</vt:lpstr>
      <vt:lpstr>I snitt erbjuds ca 40 procent av de kartlagda insatserna inom området funktionshinder – 15 procent erbjuder även andra insatser</vt:lpstr>
      <vt:lpstr>Antal insatser som erbjuds inom området funktionshinder varierar från åtta till 28 mellan länen </vt:lpstr>
      <vt:lpstr>I mindre städer/tätorter och landsbygdskommuner erbjuds i snitt fem färre insatser per kommun än i storstäder/storstadsnära kommuner </vt:lpstr>
      <vt:lpstr>De tio vanligaste av de kartlagda insatserna inom området funktionshinder ges av 68 till 88 procent av de svarande kommunerna</vt:lpstr>
      <vt:lpstr>De tio minst vanliga av de kartlagda insatserna inom området funktionshinder ges av två till 16 procent av de svarande kommunerna</vt:lpstr>
      <vt:lpstr>Fysiska och digitala insatser</vt:lpstr>
      <vt:lpstr>Ungefär en fjärdedel av alla insatser inom området funktionshinder ges i både digital och fysisk form</vt:lpstr>
      <vt:lpstr>Översikt över de vanligaste insatserna som erbjuds i fysisk eller digital form inom området funktionshinder</vt:lpstr>
      <vt:lpstr>Vissa län ger fler insatser inom verksamhetsområde funktionshinder digitalt</vt:lpstr>
      <vt:lpstr>Fördelning av antal individer som tar del av insatserna utifrån digital respektive fysisk form</vt:lpstr>
      <vt:lpstr>Insatser inom kommunal och enskild regi</vt:lpstr>
      <vt:lpstr>70 procent av insatserna inom området funktionshinder genomförs enbart i kommunal regi</vt:lpstr>
      <vt:lpstr>Översikt över de vanligaste insatserna som erbjuds i kommunal eller enskild regi inom området funktionshinder</vt:lpstr>
      <vt:lpstr>Fördelning av antal individer som tar del av insatserna utifrån kommunal respektive enskild regi</vt:lpstr>
      <vt:lpstr>Andel insatser inom funktionshinder som genomförs i enbart kommunal regi varierar från 38 till 93 procent mellan länen</vt:lpstr>
      <vt:lpstr>Det är vanligare att insatser inom området funktionshinder genomförs i enskild regi i storstad och storstadsnära kommuner</vt:lpstr>
      <vt:lpstr>Insatser som genomförs med eller utan biståndsbeslut</vt:lpstr>
      <vt:lpstr>Av de insatser som erbjuds inom området funktionshinder genomförs 24 procent enbart utan biståndsbeslut</vt:lpstr>
      <vt:lpstr>Översikt över de vanligaste insatserna som erbjuds med och utan biståndsbeslut inom området funktionshinder</vt:lpstr>
      <vt:lpstr>Fördelning av antal individer som tar del av insatserna med respektive utan biståndsbeslut</vt:lpstr>
      <vt:lpstr>Andelen insatser som ges enbart utan biståndsbeslut varierar från 13 till 39 procent mellan länen </vt:lpstr>
      <vt:lpstr>Andelen av de kartlagda insatserna som ges med respektive utan biståndsbeslut skiljer sig inte mellan stad/landsbygd</vt:lpstr>
      <vt:lpstr>45 procent av svarande kommuner vill ge insatser utan biståndsbeslut inom området funktionshinder</vt:lpstr>
      <vt:lpstr>Individ- och gruppinsatser riktade till personer med funktionshinder och deras anhöriga är de som flest vill genomföra utan biståndsbeslut</vt:lpstr>
      <vt:lpstr>Exempel på insatser som önskas genomföras utan biståndsbeslut inom området funktionshinder</vt:lpstr>
      <vt:lpstr>PowerPoint-presentation</vt:lpstr>
      <vt:lpstr>Enkäten för verksamhetsområde missbruk och beroende besvarades av 245 kommuner</vt:lpstr>
      <vt:lpstr>Insatsutbud</vt:lpstr>
      <vt:lpstr>I snitt erbjuds 37 procent av de kartlagda insatserna inom området missbruk och beroende – 30 procent erbjuder även andra insatser</vt:lpstr>
      <vt:lpstr>Antal insatser som erbjuds inom området missbruk/beroende varierar från 14 till 27 mellan länen </vt:lpstr>
      <vt:lpstr>I mindre städer/tätorter och landsbygdskommuner erbjuds i snitt fyra färre insatser per kommun än i storstäder/storstadsnära kommuner </vt:lpstr>
      <vt:lpstr>De tio vanligaste av de kartlagda insatserna inom området missbruk /beroende ges av 75 till 96 procent av de svarande kommunerna</vt:lpstr>
      <vt:lpstr>De tio minst vanliga av de kartlagda insatserna inom området missbruk /beroende ges av noll till fyra procent av de svarande kommunerna</vt:lpstr>
      <vt:lpstr>Fysiska och digitala insatser</vt:lpstr>
      <vt:lpstr>33 procent av de kartlagda insatserna inom området missbruk /beroende ges i både digital och fysisk form</vt:lpstr>
      <vt:lpstr>Översikt över de vanligaste insatserna som erbjuds i fysisk eller digital form inom området missbruk/beroende</vt:lpstr>
      <vt:lpstr>Vissa län ger fler insatser inom verksamhetsområde missbruk och beroende digitalt</vt:lpstr>
      <vt:lpstr>Fördelning av antal individer som tar del av insatserna utifrån fysisk respektive digital form</vt:lpstr>
      <vt:lpstr>Insatser inom kommunal och enskild regi</vt:lpstr>
      <vt:lpstr>72 procent av alla insatser genomförs enbart i kommunal regi inom området missbruk/beroende</vt:lpstr>
      <vt:lpstr>Översikt över de vanligaste insatserna som erbjuds i kommunal eller enskild regi inom området missbruk/beroende</vt:lpstr>
      <vt:lpstr>Fördelning av antal individer som tar del av insatserna utifrån kommunal respektive enskild regi</vt:lpstr>
      <vt:lpstr>Graden av insatser inom missbruk/beroende som genomförs i enbart kommunal regi varierar från 57 till 88 procent mellan länen</vt:lpstr>
      <vt:lpstr>Det är vanligare att insatser inom missbruk/beroende genomförs i enskild regi i storstäder och storstadsnära kommuner</vt:lpstr>
      <vt:lpstr>Insatser som genomförs med eller utan biståndsbeslut</vt:lpstr>
      <vt:lpstr>56 procent av de olika insatserna om erbjuds inom området missbruk/beroende genomförs enbart med biståndsbeslut</vt:lpstr>
      <vt:lpstr>Översikt över de vanligaste insatserna som erbjuds med och utan biståndsbeslut inom området missbruk/beroende</vt:lpstr>
      <vt:lpstr>Fördelning av antal individer som tar del av insatserna med respektive utan biståndsbeslut</vt:lpstr>
      <vt:lpstr>Andelen insatser som ges enbart utan biståndsbeslut inom missbruk/beroende varierar från fyra till 56 procent mellan länen </vt:lpstr>
      <vt:lpstr>Andelen av de kartlagda insatserna som ges med respektive utan biståndsbeslut skiljer sig inte mellan stad och landsbygd</vt:lpstr>
      <vt:lpstr>Cirka 75 procent av svarande kommuner vill ge insatser utan biståndsbeslut inom området missbruk/beroende</vt:lpstr>
      <vt:lpstr>I fyra av de kartlagda insatskategorierna inom missbruk/beroende vill över 130 kommuner ge insatser utan biståndsbeslut</vt:lpstr>
      <vt:lpstr>Exempel på insatser som önskas genomföras utan biståndsbeslut inom området missbruk/beroende</vt:lpstr>
      <vt:lpstr>PowerPoint-presentation</vt:lpstr>
      <vt:lpstr>Enkäten för verksamhetsområde socialpsykiatri besvarades av 231 kommuner</vt:lpstr>
      <vt:lpstr>Insatsutbud</vt:lpstr>
      <vt:lpstr>I snitt erbjuds cirka en tredjedel av de kartlagda insatserna inom området socialpsykiatri – 17 procent erbjuder även andra insatser</vt:lpstr>
      <vt:lpstr>Antal insatser som erbjuds inom området socialpsykiatri varierar från 11 till 25 mellan länen </vt:lpstr>
      <vt:lpstr>I mindre städer/tätorter och landsbygdskommuner erbjuds i snitt tre färre insatser per kommun än i storstäder/storstadsnära kommuner </vt:lpstr>
      <vt:lpstr>De tio vanligaste av de kartlagda insatserna inom området socialpsykiatri ges av 66 till 99 procent av de svarande kommunerna</vt:lpstr>
      <vt:lpstr>De tio minst vanliga insatserna inom området socialpsykiatri ges av noll till fyra procent av de svarande kommunerna</vt:lpstr>
      <vt:lpstr>Fysiska och digitala insatser</vt:lpstr>
      <vt:lpstr>35 procent av insatserna inom området socialpsykiatri ges i både digital och fysisk form</vt:lpstr>
      <vt:lpstr>Översikt över de vanligaste insatserna som erbjuds i fysisk eller digital form inom området socialpsykiatri</vt:lpstr>
      <vt:lpstr>Vissa län ger fler insatser inom verksamhetsområde socialpsykiatri digitalt</vt:lpstr>
      <vt:lpstr>Fördelning av antal individer som tar del av insatserna utifrån fysiskt respektive digital form</vt:lpstr>
      <vt:lpstr>Insatser inom kommunal och enskild regi</vt:lpstr>
      <vt:lpstr>78 procent av insatserna inom området socialpsykiatri genomförs enbart i kommunal regi</vt:lpstr>
      <vt:lpstr>Översikt över de vanligaste insatserna som erbjuds i kommunal eller enskild regi inom området socialpsykiatri</vt:lpstr>
      <vt:lpstr>Fördelning av antal individer som tar del av insatserna utifrån kommunal respektive enskild regi</vt:lpstr>
      <vt:lpstr>Andel insatser inom socialpsykiatri som genomförs i enbart kommunal regi varierar från 50 till 94 procent mellan länen</vt:lpstr>
      <vt:lpstr>Det är vanligare att insatser inom socialpsykiatri genomförs i enskild regi i storstäder och storstadsnära kommuner</vt:lpstr>
      <vt:lpstr>Insatser som genomförs med eller utan biståndsbeslut</vt:lpstr>
      <vt:lpstr>27 procent av insatserna inom området socialpsykiatri genomförs enbart utan biståndsbeslut</vt:lpstr>
      <vt:lpstr>Översikt över de vanligaste insatserna som erbjuds med och utan biståndsbeslut inom området socialpsykiatri</vt:lpstr>
      <vt:lpstr>Fördelning av antal individer som tar del av insatserna utifrån kommunal respektive enskild regi</vt:lpstr>
      <vt:lpstr>Andelen insatser som ges enbart med biståndsbeslut inom socialpsykiatri varierar från 44 till 82 procent mellan länen </vt:lpstr>
      <vt:lpstr>Andelen av de kartlagda insatserna som erbjuds med respektive utan biståndsbeslut skiljer sig inte mellan stad och landsbygd</vt:lpstr>
      <vt:lpstr>Mer än hälften av svarande kommuner vill ge insatser utan biståndsbeslut inom området socialpsykiatri</vt:lpstr>
      <vt:lpstr>87 kommuner vill genomföra individ- och gruppinsatser riktade till personer med behov av socialpsykiatrisk stöd utan biståndsbeslut</vt:lpstr>
      <vt:lpstr>Exempel på insatser som önskas genomföras utan biståndsbeslut inom området socialpsykiatri</vt:lpstr>
      <vt:lpstr>PowerPoint-presentation</vt:lpstr>
      <vt:lpstr>Enkäten för verksamhetsområde våld i nära relationer besvarades av 250 kommuner</vt:lpstr>
      <vt:lpstr>Insatsutbud</vt:lpstr>
      <vt:lpstr>I snitt erbjuds 40 procent av kartlagda insatserna inom området våld i nära relationer – 24 procent erbjuder även andra insatser</vt:lpstr>
      <vt:lpstr>Antal insatser som erbjuds inom området våld i nära relationer varierar från 14 till 21 mellan länen </vt:lpstr>
      <vt:lpstr>Inom området våld i nära relationer skiljer sig antalet genomförda insatser med tre insatser per kommun mellan landsbygd och storstad</vt:lpstr>
      <vt:lpstr>De tio vanligaste av de kartlagda insatserna inom området våld i nära relationer ges av över 80 procent av de svarande kommunerna</vt:lpstr>
      <vt:lpstr>De tio minst vanliga insatserna inom området våld i nära relationer ges av noll till sex procent av de svarande kommunerna</vt:lpstr>
      <vt:lpstr>Fysiska och digitala insatser</vt:lpstr>
      <vt:lpstr>Hälften av de kartlagda insatserna inom området våld i nära relationer ges i både digital och fysisk form</vt:lpstr>
      <vt:lpstr>Översikt över de vanligaste insatserna som erbjuds i fysisk eller digital form inom området våld i nära relationer</vt:lpstr>
      <vt:lpstr>Vissa län ger fler insatser inom verksamhetsområde våld i nära relationer digitalt</vt:lpstr>
      <vt:lpstr>Fördelning av antal individer som tar del av insatserna utifrån fysisk respektive digital form</vt:lpstr>
      <vt:lpstr>Insatser inom kommunal och enskild regi</vt:lpstr>
      <vt:lpstr>65 procent av alla insatser genomförs enbart i kommunal regi inom området våld i nära relationer</vt:lpstr>
      <vt:lpstr>Översikt över de vanligaste insatserna som erbjuds i kommunal eller enskild regi inom området våld i nära relationer</vt:lpstr>
      <vt:lpstr>Fördelning av antal individer som tar del av insatserna utifrån kommunal respektive enskild regi</vt:lpstr>
      <vt:lpstr>Graden av insatser inom våld i nära relationer som genomförs i enbart enskild regi varierar från åtta till 20 procent mellan länen</vt:lpstr>
      <vt:lpstr>Det är ungefär lika vanligt att insatser inom våld i nära relationer genomförs i enskild regi i storstäder som i landsbygdskommuner</vt:lpstr>
      <vt:lpstr>Insatser som genomförs med eller utan biståndsbeslut</vt:lpstr>
      <vt:lpstr>Hälften av de olika insatserna som erbjuds inom området våld i nära relationer genomförs enbart med biståndsbeslut</vt:lpstr>
      <vt:lpstr>Översikt över de vanligaste insatserna som erbjuds med och utan biståndsbeslut inom området våld i nära relationer</vt:lpstr>
      <vt:lpstr>Fördelning av antal individer som tar del av insatserna med respektive utan biståndsbeslut</vt:lpstr>
      <vt:lpstr>Andelen insatser som ges enbart utan biståndsbeslut inom våld i nära relationer varierar från fem till 25 procent mellan länen </vt:lpstr>
      <vt:lpstr>Andelen av de kartlagda insatserna som ges med respektive utan biståndsbeslut skiljer sig inte mellan stad och landsbygd</vt:lpstr>
      <vt:lpstr>Omkring två tredjedelar av svarande kommuner vill ge insatser utan biståndsbeslut inom området våld i nära relationer</vt:lpstr>
      <vt:lpstr>I två av de kartlagda insatskategorierna inom våld i nära relationer vill över 140 kommuner ge insatser utan biståndsbeslut</vt:lpstr>
      <vt:lpstr>Exempel på insatser som önskas genomföras utan biståndsbeslut inom området våld i nära relationer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Analysrapport - Inventering Socialtjänstinsatser - SKR (2021)</dc:title>
  <dc:creator/>
  <cp:lastModifiedBy/>
  <cp:revision>1</cp:revision>
  <dcterms:created xsi:type="dcterms:W3CDTF">2021-05-17T14:14:51Z</dcterms:created>
  <dcterms:modified xsi:type="dcterms:W3CDTF">2022-12-06T15:19:03Z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0x0101006369C768524C7444B6C4DD49B2F9A1DD</vt:lpwstr>
  </property>
</Properties>
</file>